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handoutMasterIdLst>
    <p:handoutMasterId r:id="rId32"/>
  </p:handoutMasterIdLst>
  <p:sldIdLst>
    <p:sldId id="256" r:id="rId2"/>
    <p:sldId id="257" r:id="rId3"/>
    <p:sldId id="260" r:id="rId4"/>
    <p:sldId id="261" r:id="rId5"/>
    <p:sldId id="262" r:id="rId6"/>
    <p:sldId id="263" r:id="rId7"/>
    <p:sldId id="287" r:id="rId8"/>
    <p:sldId id="286" r:id="rId9"/>
    <p:sldId id="289" r:id="rId10"/>
    <p:sldId id="288" r:id="rId11"/>
    <p:sldId id="269" r:id="rId12"/>
    <p:sldId id="264" r:id="rId13"/>
    <p:sldId id="266" r:id="rId14"/>
    <p:sldId id="267" r:id="rId15"/>
    <p:sldId id="285" r:id="rId16"/>
    <p:sldId id="284" r:id="rId17"/>
    <p:sldId id="268" r:id="rId18"/>
    <p:sldId id="270" r:id="rId19"/>
    <p:sldId id="271" r:id="rId20"/>
    <p:sldId id="272" r:id="rId21"/>
    <p:sldId id="273" r:id="rId22"/>
    <p:sldId id="274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59" r:id="rId31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" initials="" lastIdx="1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993300"/>
    <a:srgbClr val="FFFFC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1" d="100"/>
          <a:sy n="121" d="100"/>
        </p:scale>
        <p:origin x="42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0" d="100"/>
          <a:sy n="80" d="100"/>
        </p:scale>
        <p:origin x="106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image" Target="../media/image9.wmf"/><Relationship Id="rId7" Type="http://schemas.openxmlformats.org/officeDocument/2006/relationships/image" Target="../media/image13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6" Type="http://schemas.openxmlformats.org/officeDocument/2006/relationships/image" Target="../media/image12.wmf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7" Type="http://schemas.openxmlformats.org/officeDocument/2006/relationships/image" Target="../media/image23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6" Type="http://schemas.openxmlformats.org/officeDocument/2006/relationships/image" Target="../media/image22.wmf"/><Relationship Id="rId5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E8467A-F457-4F4B-880F-DDBDC6413CB8}" type="datetimeFigureOut">
              <a:rPr lang="cs-CZ" smtClean="0"/>
              <a:t>08.03.2023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8FDC5C-32E1-46FA-9724-3B38B538AB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68615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5123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124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125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grpSp>
          <p:nvGrpSpPr>
            <p:cNvPr id="5126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5127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128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129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130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131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132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133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134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135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136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137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138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139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5140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141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142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143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17 w 717"/>
                <a:gd name="T1" fmla="*/ 845 h 845"/>
                <a:gd name="T2" fmla="*/ 717 w 717"/>
                <a:gd name="T3" fmla="*/ 821 h 845"/>
                <a:gd name="T4" fmla="*/ 574 w 717"/>
                <a:gd name="T5" fmla="*/ 605 h 845"/>
                <a:gd name="T6" fmla="*/ 406 w 717"/>
                <a:gd name="T7" fmla="*/ 396 h 845"/>
                <a:gd name="T8" fmla="*/ 221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09 w 717"/>
                <a:gd name="T15" fmla="*/ 198 h 845"/>
                <a:gd name="T16" fmla="*/ 400 w 717"/>
                <a:gd name="T17" fmla="*/ 408 h 845"/>
                <a:gd name="T18" fmla="*/ 568 w 717"/>
                <a:gd name="T19" fmla="*/ 623 h 845"/>
                <a:gd name="T20" fmla="*/ 717 w 717"/>
                <a:gd name="T21" fmla="*/ 845 h 845"/>
                <a:gd name="T22" fmla="*/ 717 w 717"/>
                <a:gd name="T23" fmla="*/ 845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144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7 w 407"/>
                <a:gd name="T1" fmla="*/ 414 h 414"/>
                <a:gd name="T2" fmla="*/ 407 w 407"/>
                <a:gd name="T3" fmla="*/ 396 h 414"/>
                <a:gd name="T4" fmla="*/ 222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6 w 407"/>
                <a:gd name="T13" fmla="*/ 204 h 414"/>
                <a:gd name="T14" fmla="*/ 407 w 407"/>
                <a:gd name="T15" fmla="*/ 414 h 414"/>
                <a:gd name="T16" fmla="*/ 407 w 407"/>
                <a:gd name="T17" fmla="*/ 414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145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146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86 w 586"/>
                <a:gd name="T1" fmla="*/ 0 h 599"/>
                <a:gd name="T2" fmla="*/ 568 w 586"/>
                <a:gd name="T3" fmla="*/ 0 h 599"/>
                <a:gd name="T4" fmla="*/ 407 w 586"/>
                <a:gd name="T5" fmla="*/ 132 h 599"/>
                <a:gd name="T6" fmla="*/ 257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7 w 586"/>
                <a:gd name="T17" fmla="*/ 282 h 599"/>
                <a:gd name="T18" fmla="*/ 413 w 586"/>
                <a:gd name="T19" fmla="*/ 138 h 599"/>
                <a:gd name="T20" fmla="*/ 586 w 586"/>
                <a:gd name="T21" fmla="*/ 0 h 599"/>
                <a:gd name="T22" fmla="*/ 586 w 586"/>
                <a:gd name="T23" fmla="*/ 0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147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69 w 269"/>
                <a:gd name="T1" fmla="*/ 0 h 252"/>
                <a:gd name="T2" fmla="*/ 251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69 w 269"/>
                <a:gd name="T15" fmla="*/ 0 h 252"/>
                <a:gd name="T16" fmla="*/ 269 w 269"/>
                <a:gd name="T17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148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149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150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grpSp>
          <p:nvGrpSpPr>
            <p:cNvPr id="5151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5152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153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154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155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156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5157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158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5159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cs-CZ" altLang="cs-CZ" noProof="0" smtClean="0"/>
              <a:t>Klepnutím lze upravit styl předlohy nadpisů.</a:t>
            </a:r>
          </a:p>
        </p:txBody>
      </p:sp>
      <p:sp>
        <p:nvSpPr>
          <p:cNvPr id="5160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cs-CZ" altLang="cs-CZ" noProof="0" smtClean="0"/>
              <a:t>Klepnutím lze upravit styl předlohy podnadpisů.</a:t>
            </a:r>
          </a:p>
        </p:txBody>
      </p:sp>
      <p:sp>
        <p:nvSpPr>
          <p:cNvPr id="5161" name="Rectangle 41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162" name="Rectangle 42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163" name="Rectangle 4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9D25801B-AEC0-46DA-A478-655EED12F85C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42E92E-18FF-45F4-8F17-5A80AEE5B2B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33291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77139C-E4B5-4741-B28D-A539426800C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57502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D31701-FC6A-47A9-85D7-2AA9088F8BA1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55181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4E6AF3-5AE1-4132-A6BF-4AF51CE8E09B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11480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B462A5-310A-4F62-8740-537D5197D0E0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43455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533F71-4450-4336-B4B0-227CF920297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61612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E4984F-EECC-4F91-9134-003143CAA3FC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09692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BCFFA5-E41E-45D4-BFFF-CBC5C569E389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90898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FF0409-C1B7-4808-9790-B95DB2A8AE28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7524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16B431-A927-40D3-977A-B8F8C27796F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81852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4099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00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01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grpSp>
          <p:nvGrpSpPr>
            <p:cNvPr id="4102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4103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104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105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106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107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108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109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110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111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112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113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114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115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4116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17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18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19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17 w 717"/>
                <a:gd name="T1" fmla="*/ 845 h 845"/>
                <a:gd name="T2" fmla="*/ 717 w 717"/>
                <a:gd name="T3" fmla="*/ 821 h 845"/>
                <a:gd name="T4" fmla="*/ 574 w 717"/>
                <a:gd name="T5" fmla="*/ 605 h 845"/>
                <a:gd name="T6" fmla="*/ 406 w 717"/>
                <a:gd name="T7" fmla="*/ 396 h 845"/>
                <a:gd name="T8" fmla="*/ 221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09 w 717"/>
                <a:gd name="T15" fmla="*/ 198 h 845"/>
                <a:gd name="T16" fmla="*/ 400 w 717"/>
                <a:gd name="T17" fmla="*/ 408 h 845"/>
                <a:gd name="T18" fmla="*/ 568 w 717"/>
                <a:gd name="T19" fmla="*/ 623 h 845"/>
                <a:gd name="T20" fmla="*/ 717 w 717"/>
                <a:gd name="T21" fmla="*/ 845 h 845"/>
                <a:gd name="T22" fmla="*/ 717 w 717"/>
                <a:gd name="T23" fmla="*/ 845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20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7 w 407"/>
                <a:gd name="T1" fmla="*/ 414 h 414"/>
                <a:gd name="T2" fmla="*/ 407 w 407"/>
                <a:gd name="T3" fmla="*/ 396 h 414"/>
                <a:gd name="T4" fmla="*/ 222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6 w 407"/>
                <a:gd name="T13" fmla="*/ 204 h 414"/>
                <a:gd name="T14" fmla="*/ 407 w 407"/>
                <a:gd name="T15" fmla="*/ 414 h 414"/>
                <a:gd name="T16" fmla="*/ 407 w 407"/>
                <a:gd name="T17" fmla="*/ 414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21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22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86 w 586"/>
                <a:gd name="T1" fmla="*/ 0 h 599"/>
                <a:gd name="T2" fmla="*/ 568 w 586"/>
                <a:gd name="T3" fmla="*/ 0 h 599"/>
                <a:gd name="T4" fmla="*/ 407 w 586"/>
                <a:gd name="T5" fmla="*/ 132 h 599"/>
                <a:gd name="T6" fmla="*/ 257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7 w 586"/>
                <a:gd name="T17" fmla="*/ 282 h 599"/>
                <a:gd name="T18" fmla="*/ 413 w 586"/>
                <a:gd name="T19" fmla="*/ 138 h 599"/>
                <a:gd name="T20" fmla="*/ 586 w 586"/>
                <a:gd name="T21" fmla="*/ 0 h 599"/>
                <a:gd name="T22" fmla="*/ 586 w 586"/>
                <a:gd name="T23" fmla="*/ 0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23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69 w 269"/>
                <a:gd name="T1" fmla="*/ 0 h 252"/>
                <a:gd name="T2" fmla="*/ 251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69 w 269"/>
                <a:gd name="T15" fmla="*/ 0 h 252"/>
                <a:gd name="T16" fmla="*/ 269 w 269"/>
                <a:gd name="T17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24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25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26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grpSp>
          <p:nvGrpSpPr>
            <p:cNvPr id="4127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4128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129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130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131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132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4133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34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4135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4136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endParaRPr lang="cs-CZ" altLang="cs-CZ"/>
          </a:p>
        </p:txBody>
      </p:sp>
      <p:sp>
        <p:nvSpPr>
          <p:cNvPr id="4137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endParaRPr lang="cs-CZ" altLang="cs-CZ"/>
          </a:p>
        </p:txBody>
      </p:sp>
      <p:sp>
        <p:nvSpPr>
          <p:cNvPr id="4138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fld id="{3EA0DBFE-B023-4BBD-9828-A5FA0DE03DC1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4139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800" kern="1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n"/>
        <a:defRPr sz="2400" kern="1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 kern="1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5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26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stavba.tzb-info.cz/tabulky-a-vypocty/140-prostup-tepla-vicevrstvou-konstrukci-a-prubeh-teplot-v-konstrukci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3" Type="http://schemas.openxmlformats.org/officeDocument/2006/relationships/oleObject" Target="../embeddings/oleObject23.bin"/><Relationship Id="rId7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29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27.bin"/><Relationship Id="rId4" Type="http://schemas.openxmlformats.org/officeDocument/2006/relationships/image" Target="../media/image32.w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7" Type="http://schemas.openxmlformats.org/officeDocument/2006/relationships/image" Target="../media/image3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6.wmf"/><Relationship Id="rId5" Type="http://schemas.openxmlformats.org/officeDocument/2006/relationships/oleObject" Target="../embeddings/oleObject29.bin"/><Relationship Id="rId4" Type="http://schemas.openxmlformats.org/officeDocument/2006/relationships/image" Target="../media/image35.w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fyzika.jreichl.com/main.article/gallery/538-zareni-absolutne-cerneho-telesa/folder/model_cerneho_telesa" TargetMode="External"/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42.png"/><Relationship Id="rId4" Type="http://schemas.openxmlformats.org/officeDocument/2006/relationships/image" Target="../media/image41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4.wmf"/><Relationship Id="rId5" Type="http://schemas.openxmlformats.org/officeDocument/2006/relationships/oleObject" Target="../embeddings/oleObject32.bin"/><Relationship Id="rId4" Type="http://schemas.openxmlformats.org/officeDocument/2006/relationships/image" Target="../media/image43.w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7" Type="http://schemas.openxmlformats.org/officeDocument/2006/relationships/image" Target="../media/image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4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13" Type="http://schemas.openxmlformats.org/officeDocument/2006/relationships/oleObject" Target="../embeddings/oleObject10.bin"/><Relationship Id="rId18" Type="http://schemas.openxmlformats.org/officeDocument/2006/relationships/image" Target="../media/image14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12" Type="http://schemas.openxmlformats.org/officeDocument/2006/relationships/image" Target="../media/image11.wmf"/><Relationship Id="rId17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3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wmf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6.bin"/><Relationship Id="rId15" Type="http://schemas.openxmlformats.org/officeDocument/2006/relationships/oleObject" Target="../embeddings/oleObject11.bin"/><Relationship Id="rId10" Type="http://schemas.openxmlformats.org/officeDocument/2006/relationships/image" Target="../media/image10.wmf"/><Relationship Id="rId19" Type="http://schemas.openxmlformats.org/officeDocument/2006/relationships/image" Target="../media/image15.png"/><Relationship Id="rId4" Type="http://schemas.openxmlformats.org/officeDocument/2006/relationships/image" Target="../media/image7.wmf"/><Relationship Id="rId9" Type="http://schemas.openxmlformats.org/officeDocument/2006/relationships/oleObject" Target="../embeddings/oleObject8.bin"/><Relationship Id="rId14" Type="http://schemas.openxmlformats.org/officeDocument/2006/relationships/image" Target="../media/image12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13" Type="http://schemas.openxmlformats.org/officeDocument/2006/relationships/oleObject" Target="../embeddings/oleObject18.bin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12" Type="http://schemas.openxmlformats.org/officeDocument/2006/relationships/image" Target="../media/image21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3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18.wmf"/><Relationship Id="rId11" Type="http://schemas.openxmlformats.org/officeDocument/2006/relationships/oleObject" Target="../embeddings/oleObject17.bin"/><Relationship Id="rId5" Type="http://schemas.openxmlformats.org/officeDocument/2006/relationships/oleObject" Target="../embeddings/oleObject14.bin"/><Relationship Id="rId15" Type="http://schemas.openxmlformats.org/officeDocument/2006/relationships/oleObject" Target="../embeddings/oleObject19.bin"/><Relationship Id="rId10" Type="http://schemas.openxmlformats.org/officeDocument/2006/relationships/image" Target="../media/image20.wmf"/><Relationship Id="rId4" Type="http://schemas.openxmlformats.org/officeDocument/2006/relationships/image" Target="../media/image17.wmf"/><Relationship Id="rId9" Type="http://schemas.openxmlformats.org/officeDocument/2006/relationships/oleObject" Target="../embeddings/oleObject16.bin"/><Relationship Id="rId14" Type="http://schemas.openxmlformats.org/officeDocument/2006/relationships/image" Target="../media/image22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vytapeni_sten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-26988"/>
            <a:ext cx="9144000" cy="1223963"/>
          </a:xfrm>
          <a:solidFill>
            <a:srgbClr val="C0C0C0"/>
          </a:solidFill>
        </p:spPr>
        <p:txBody>
          <a:bodyPr/>
          <a:lstStyle/>
          <a:p>
            <a:r>
              <a:rPr lang="cs-CZ" altLang="cs-CZ" sz="72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Tepelná technika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6210300"/>
            <a:ext cx="9144000" cy="647700"/>
          </a:xfrm>
          <a:solidFill>
            <a:srgbClr val="C0C0C0"/>
          </a:solidFill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 sz="40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Základní pojmy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548680"/>
            <a:ext cx="8931977" cy="6092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091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Grp="1" noChangeArrowheads="1"/>
          </p:cNvSpPr>
          <p:nvPr>
            <p:ph type="title"/>
          </p:nvPr>
        </p:nvSpPr>
        <p:spPr>
          <a:xfrm>
            <a:off x="179388" y="260350"/>
            <a:ext cx="8713787" cy="647700"/>
          </a:xfrm>
          <a:noFill/>
          <a:ln/>
        </p:spPr>
        <p:txBody>
          <a:bodyPr/>
          <a:lstStyle/>
          <a:p>
            <a:r>
              <a:rPr lang="cs-CZ" altLang="cs-CZ" sz="3000" b="1" u="sng">
                <a:solidFill>
                  <a:schemeClr val="bg2"/>
                </a:solidFill>
                <a:effectLst/>
              </a:rPr>
              <a:t>Analogie mezi tepelným a elektrickým polem</a:t>
            </a:r>
          </a:p>
        </p:txBody>
      </p:sp>
      <p:graphicFrame>
        <p:nvGraphicFramePr>
          <p:cNvPr id="48427" name="Group 29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2515308"/>
              </p:ext>
            </p:extLst>
          </p:nvPr>
        </p:nvGraphicFramePr>
        <p:xfrm>
          <a:off x="179388" y="1125538"/>
          <a:ext cx="8857107" cy="5399089"/>
        </p:xfrm>
        <a:graphic>
          <a:graphicData uri="http://schemas.openxmlformats.org/drawingml/2006/table">
            <a:tbl>
              <a:tblPr/>
              <a:tblGrid>
                <a:gridCol w="22150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34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150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134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44513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Elektrické pole</a:t>
                      </a: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Tepelné pole</a:t>
                      </a: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40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Potenciál</a:t>
                      </a: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V (V)</a:t>
                      </a: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Termodynamická teplota</a:t>
                      </a: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sym typeface="Symbol" panose="05050102010706020507" pitchFamily="18" charset="2"/>
                        </a:rPr>
                        <a:t> (K)</a:t>
                      </a: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45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Napětí</a:t>
                      </a: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U = V</a:t>
                      </a:r>
                      <a:r>
                        <a:rPr kumimoji="0" lang="cs-CZ" altLang="cs-CZ" sz="20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 – V</a:t>
                      </a:r>
                      <a:r>
                        <a:rPr kumimoji="0" lang="cs-CZ" altLang="cs-CZ" sz="20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 (V)</a:t>
                      </a: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Teplotní rozdíl</a:t>
                      </a: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sym typeface="Symbol" panose="05050102010706020507" pitchFamily="18" charset="2"/>
                        </a:rPr>
                        <a:t> = </a:t>
                      </a:r>
                      <a:r>
                        <a:rPr kumimoji="0" lang="cs-CZ" altLang="cs-CZ" sz="20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sym typeface="Symbol" panose="05050102010706020507" pitchFamily="18" charset="2"/>
                        </a:rPr>
                        <a:t>1</a:t>
                      </a: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sym typeface="Symbol" panose="05050102010706020507" pitchFamily="18" charset="2"/>
                        </a:rPr>
                        <a:t> - </a:t>
                      </a:r>
                      <a:r>
                        <a:rPr kumimoji="0" lang="cs-CZ" altLang="cs-CZ" sz="20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sym typeface="Symbol" panose="05050102010706020507" pitchFamily="18" charset="2"/>
                        </a:rPr>
                        <a:t>2 </a:t>
                      </a: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sym typeface="Symbol" panose="05050102010706020507" pitchFamily="18" charset="2"/>
                        </a:rPr>
                        <a:t>(K)</a:t>
                      </a:r>
                      <a:endParaRPr kumimoji="0" lang="cs-CZ" altLang="cs-CZ" sz="2000" b="1" i="0" u="none" strike="noStrike" cap="none" normalizeH="0" baseline="-2500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sym typeface="Symbol" panose="05050102010706020507" pitchFamily="18" charset="2"/>
                      </a:endParaRP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2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Měrná vodivost</a:t>
                      </a: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sym typeface="Symbol" panose="05050102010706020507" pitchFamily="18" charset="2"/>
                        </a:rPr>
                        <a:t> (S*m</a:t>
                      </a:r>
                      <a:r>
                        <a:rPr kumimoji="0" lang="cs-CZ" altLang="cs-CZ" sz="20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sym typeface="Symbol" panose="05050102010706020507" pitchFamily="18" charset="2"/>
                        </a:rPr>
                        <a:t>-1</a:t>
                      </a:r>
                      <a:r>
                        <a:rPr kumimoji="0" lang="cs-CZ" alt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sym typeface="Symbol" panose="05050102010706020507" pitchFamily="18" charset="2"/>
                        </a:rPr>
                        <a:t>)</a:t>
                      </a: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Součinitel tepelné vodivosti</a:t>
                      </a: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sym typeface="Symbol" panose="05050102010706020507" pitchFamily="18" charset="2"/>
                        </a:rPr>
                        <a:t> (W*m</a:t>
                      </a:r>
                      <a:r>
                        <a:rPr kumimoji="0" lang="cs-CZ" altLang="cs-CZ" sz="20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sym typeface="Symbol" panose="05050102010706020507" pitchFamily="18" charset="2"/>
                        </a:rPr>
                        <a:t>-1</a:t>
                      </a: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sym typeface="Symbol" panose="05050102010706020507" pitchFamily="18" charset="2"/>
                        </a:rPr>
                        <a:t>*K</a:t>
                      </a:r>
                      <a:r>
                        <a:rPr kumimoji="0" lang="cs-CZ" altLang="cs-CZ" sz="20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sym typeface="Symbol" panose="05050102010706020507" pitchFamily="18" charset="2"/>
                        </a:rPr>
                        <a:t>-1</a:t>
                      </a: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sym typeface="Symbol" panose="05050102010706020507" pitchFamily="18" charset="2"/>
                        </a:rPr>
                        <a:t>)</a:t>
                      </a: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2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Elektrická vodivost</a:t>
                      </a: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G (S) </a:t>
                      </a: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Tepelná vodivost</a:t>
                      </a: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G (W*K</a:t>
                      </a:r>
                      <a:r>
                        <a:rPr kumimoji="0" lang="cs-CZ" altLang="cs-CZ" sz="20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-1</a:t>
                      </a: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)</a:t>
                      </a: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52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Proudová hustota</a:t>
                      </a: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J (A*m</a:t>
                      </a:r>
                      <a:r>
                        <a:rPr kumimoji="0" lang="cs-CZ" altLang="cs-CZ" sz="20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-2</a:t>
                      </a: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)</a:t>
                      </a: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Hustota tepelného toku</a:t>
                      </a: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q (W*m</a:t>
                      </a:r>
                      <a:r>
                        <a:rPr kumimoji="0" lang="cs-CZ" altLang="cs-CZ" sz="20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-2</a:t>
                      </a: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)</a:t>
                      </a: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61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Elektrický proud</a:t>
                      </a: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I (A)</a:t>
                      </a: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Tepelný tok</a:t>
                      </a: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sym typeface="Symbol" panose="05050102010706020507" pitchFamily="18" charset="2"/>
                        </a:rPr>
                        <a:t> (W)</a:t>
                      </a: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52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Odpory v sérii</a:t>
                      </a: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R = R</a:t>
                      </a:r>
                      <a:r>
                        <a:rPr kumimoji="0" lang="cs-CZ" altLang="cs-CZ" sz="20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+R</a:t>
                      </a:r>
                      <a:r>
                        <a:rPr kumimoji="0" lang="cs-CZ" altLang="cs-CZ" sz="20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+…</a:t>
                      </a: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Vedení tepla složenou stěnou</a:t>
                      </a: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R=R</a:t>
                      </a:r>
                      <a:r>
                        <a:rPr kumimoji="0" lang="cs-CZ" altLang="cs-CZ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r>
                        <a:rPr kumimoji="0" lang="cs-CZ" alt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+R</a:t>
                      </a:r>
                      <a:r>
                        <a:rPr kumimoji="0" lang="cs-CZ" altLang="cs-CZ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r>
                        <a:rPr kumimoji="0" lang="cs-CZ" alt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+…</a:t>
                      </a: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8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8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8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8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0350"/>
            <a:ext cx="8229600" cy="792163"/>
          </a:xfrm>
        </p:spPr>
        <p:txBody>
          <a:bodyPr/>
          <a:lstStyle/>
          <a:p>
            <a:r>
              <a:rPr lang="cs-CZ" altLang="cs-CZ" sz="4000" b="1" u="sng" dirty="0">
                <a:solidFill>
                  <a:schemeClr val="bg2"/>
                </a:solidFill>
                <a:effectLst/>
              </a:rPr>
              <a:t>Přenos tepla vedením</a:t>
            </a:r>
          </a:p>
        </p:txBody>
      </p:sp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250825" y="1341438"/>
            <a:ext cx="8642350" cy="3317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1222375">
              <a:tabLst>
                <a:tab pos="1349375" algn="l"/>
                <a:tab pos="1978025" algn="l"/>
                <a:tab pos="2149475" algn="l"/>
                <a:tab pos="2422525" algn="l"/>
                <a:tab pos="2606675" algn="l"/>
                <a:tab pos="5383213" algn="l"/>
                <a:tab pos="6365875" algn="l"/>
                <a:tab pos="7440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162050" defTabSz="1222375">
              <a:tabLst>
                <a:tab pos="1349375" algn="l"/>
                <a:tab pos="1978025" algn="l"/>
                <a:tab pos="2149475" algn="l"/>
                <a:tab pos="2422525" algn="l"/>
                <a:tab pos="2606675" algn="l"/>
                <a:tab pos="5383213" algn="l"/>
                <a:tab pos="6365875" algn="l"/>
                <a:tab pos="7440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41438" defTabSz="1222375">
              <a:tabLst>
                <a:tab pos="1349375" algn="l"/>
                <a:tab pos="1978025" algn="l"/>
                <a:tab pos="2149475" algn="l"/>
                <a:tab pos="2422525" algn="l"/>
                <a:tab pos="2606675" algn="l"/>
                <a:tab pos="5383213" algn="l"/>
                <a:tab pos="6365875" algn="l"/>
                <a:tab pos="7440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20825" defTabSz="1222375">
              <a:tabLst>
                <a:tab pos="1349375" algn="l"/>
                <a:tab pos="1978025" algn="l"/>
                <a:tab pos="2149475" algn="l"/>
                <a:tab pos="2422525" algn="l"/>
                <a:tab pos="2606675" algn="l"/>
                <a:tab pos="5383213" algn="l"/>
                <a:tab pos="6365875" algn="l"/>
                <a:tab pos="7440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1222375">
              <a:tabLst>
                <a:tab pos="1349375" algn="l"/>
                <a:tab pos="1978025" algn="l"/>
                <a:tab pos="2149475" algn="l"/>
                <a:tab pos="2422525" algn="l"/>
                <a:tab pos="2606675" algn="l"/>
                <a:tab pos="5383213" algn="l"/>
                <a:tab pos="6365875" algn="l"/>
                <a:tab pos="7440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1222375" fontAlgn="base">
              <a:spcBef>
                <a:spcPct val="0"/>
              </a:spcBef>
              <a:spcAft>
                <a:spcPct val="0"/>
              </a:spcAft>
              <a:tabLst>
                <a:tab pos="1349375" algn="l"/>
                <a:tab pos="1978025" algn="l"/>
                <a:tab pos="2149475" algn="l"/>
                <a:tab pos="2422525" algn="l"/>
                <a:tab pos="2606675" algn="l"/>
                <a:tab pos="5383213" algn="l"/>
                <a:tab pos="6365875" algn="l"/>
                <a:tab pos="7440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1222375" fontAlgn="base">
              <a:spcBef>
                <a:spcPct val="0"/>
              </a:spcBef>
              <a:spcAft>
                <a:spcPct val="0"/>
              </a:spcAft>
              <a:tabLst>
                <a:tab pos="1349375" algn="l"/>
                <a:tab pos="1978025" algn="l"/>
                <a:tab pos="2149475" algn="l"/>
                <a:tab pos="2422525" algn="l"/>
                <a:tab pos="2606675" algn="l"/>
                <a:tab pos="5383213" algn="l"/>
                <a:tab pos="6365875" algn="l"/>
                <a:tab pos="7440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1222375" fontAlgn="base">
              <a:spcBef>
                <a:spcPct val="0"/>
              </a:spcBef>
              <a:spcAft>
                <a:spcPct val="0"/>
              </a:spcAft>
              <a:tabLst>
                <a:tab pos="1349375" algn="l"/>
                <a:tab pos="1978025" algn="l"/>
                <a:tab pos="2149475" algn="l"/>
                <a:tab pos="2422525" algn="l"/>
                <a:tab pos="2606675" algn="l"/>
                <a:tab pos="5383213" algn="l"/>
                <a:tab pos="6365875" algn="l"/>
                <a:tab pos="7440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1222375" fontAlgn="base">
              <a:spcBef>
                <a:spcPct val="0"/>
              </a:spcBef>
              <a:spcAft>
                <a:spcPct val="0"/>
              </a:spcAft>
              <a:tabLst>
                <a:tab pos="1349375" algn="l"/>
                <a:tab pos="1978025" algn="l"/>
                <a:tab pos="2149475" algn="l"/>
                <a:tab pos="2422525" algn="l"/>
                <a:tab pos="2606675" algn="l"/>
                <a:tab pos="5383213" algn="l"/>
                <a:tab pos="6365875" algn="l"/>
                <a:tab pos="7440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solidFill>
                  <a:schemeClr val="bg2"/>
                </a:solidFill>
                <a:sym typeface="Wingdings 3" panose="05040102010807070707" pitchFamily="18" charset="2"/>
              </a:rPr>
              <a:t>Kde vzniká přenos tepla vedením ?</a:t>
            </a:r>
          </a:p>
          <a:p>
            <a:r>
              <a:rPr lang="cs-CZ" altLang="cs-CZ" sz="2000" b="1" u="sng">
                <a:solidFill>
                  <a:schemeClr val="bg2"/>
                </a:solidFill>
                <a:sym typeface="Wingdings 3" panose="05040102010807070707" pitchFamily="18" charset="2"/>
              </a:rPr>
              <a:t>Přenos tepla vedením vzniká uvnitř pevných těles nebo při jejich dotyku</a:t>
            </a:r>
            <a:r>
              <a:rPr lang="cs-CZ" altLang="cs-CZ" sz="2000" b="1">
                <a:solidFill>
                  <a:schemeClr val="bg2"/>
                </a:solidFill>
                <a:sym typeface="Wingdings 3" panose="05040102010807070707" pitchFamily="18" charset="2"/>
              </a:rPr>
              <a:t>  </a:t>
            </a:r>
          </a:p>
          <a:p>
            <a:pPr>
              <a:spcBef>
                <a:spcPct val="50000"/>
              </a:spcBef>
            </a:pPr>
            <a:r>
              <a:rPr lang="cs-CZ" altLang="cs-CZ" sz="2000" b="1">
                <a:solidFill>
                  <a:schemeClr val="bg2"/>
                </a:solidFill>
                <a:sym typeface="Symbol" panose="05050102010706020507" pitchFamily="18" charset="2"/>
              </a:rPr>
              <a:t>Existuje tepelné pole ?</a:t>
            </a:r>
          </a:p>
          <a:p>
            <a:r>
              <a:rPr lang="cs-CZ" altLang="cs-CZ" sz="2000" b="1" u="sng">
                <a:solidFill>
                  <a:schemeClr val="bg2"/>
                </a:solidFill>
                <a:sym typeface="Symbol" panose="05050102010706020507" pitchFamily="18" charset="2"/>
              </a:rPr>
              <a:t>Ano, teplo vytváří kolem sebe tepelné pole.</a:t>
            </a:r>
          </a:p>
          <a:p>
            <a:pPr>
              <a:spcBef>
                <a:spcPct val="50000"/>
              </a:spcBef>
            </a:pPr>
            <a:r>
              <a:rPr lang="cs-CZ" altLang="cs-CZ" sz="2000" b="1">
                <a:solidFill>
                  <a:schemeClr val="bg2"/>
                </a:solidFill>
                <a:sym typeface="Symbol" panose="05050102010706020507" pitchFamily="18" charset="2"/>
              </a:rPr>
              <a:t>Co je to tepelné pole?</a:t>
            </a:r>
          </a:p>
          <a:p>
            <a:r>
              <a:rPr lang="cs-CZ" altLang="cs-CZ" sz="2000" b="1" u="sng">
                <a:solidFill>
                  <a:schemeClr val="bg2"/>
                </a:solidFill>
                <a:sym typeface="Symbol" panose="05050102010706020507" pitchFamily="18" charset="2"/>
              </a:rPr>
              <a:t>Tepelné pole je množina okamžitých teplot části prostoru.</a:t>
            </a:r>
          </a:p>
          <a:p>
            <a:pPr>
              <a:spcBef>
                <a:spcPct val="50000"/>
              </a:spcBef>
            </a:pPr>
            <a:r>
              <a:rPr lang="cs-CZ" altLang="cs-CZ" sz="2000" b="1">
                <a:solidFill>
                  <a:schemeClr val="bg2"/>
                </a:solidFill>
                <a:sym typeface="Symbol" panose="05050102010706020507" pitchFamily="18" charset="2"/>
              </a:rPr>
              <a:t>Co je stacionární tepelné pole</a:t>
            </a:r>
          </a:p>
          <a:p>
            <a:r>
              <a:rPr lang="cs-CZ" altLang="cs-CZ" sz="2000" b="1" u="sng">
                <a:solidFill>
                  <a:schemeClr val="bg2"/>
                </a:solidFill>
                <a:sym typeface="Symbol" panose="05050102010706020507" pitchFamily="18" charset="2"/>
              </a:rPr>
              <a:t>Ustálený stav  časová změna teploty je nulová</a:t>
            </a:r>
            <a:r>
              <a:rPr lang="cs-CZ" altLang="cs-CZ" sz="2000" b="1">
                <a:solidFill>
                  <a:schemeClr val="bg2"/>
                </a:solidFill>
                <a:sym typeface="Symbol" panose="05050102010706020507" pitchFamily="18" charset="2"/>
              </a:rPr>
              <a:t>   </a:t>
            </a:r>
          </a:p>
        </p:txBody>
      </p:sp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250825" y="4868863"/>
            <a:ext cx="8642350" cy="1031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1222375">
              <a:tabLst>
                <a:tab pos="1349375" algn="l"/>
                <a:tab pos="1978025" algn="l"/>
                <a:tab pos="2149475" algn="l"/>
                <a:tab pos="2422525" algn="l"/>
                <a:tab pos="2606675" algn="l"/>
                <a:tab pos="5383213" algn="l"/>
                <a:tab pos="6365875" algn="l"/>
                <a:tab pos="7440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162050" defTabSz="1222375">
              <a:tabLst>
                <a:tab pos="1349375" algn="l"/>
                <a:tab pos="1978025" algn="l"/>
                <a:tab pos="2149475" algn="l"/>
                <a:tab pos="2422525" algn="l"/>
                <a:tab pos="2606675" algn="l"/>
                <a:tab pos="5383213" algn="l"/>
                <a:tab pos="6365875" algn="l"/>
                <a:tab pos="7440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41438" defTabSz="1222375">
              <a:tabLst>
                <a:tab pos="1349375" algn="l"/>
                <a:tab pos="1978025" algn="l"/>
                <a:tab pos="2149475" algn="l"/>
                <a:tab pos="2422525" algn="l"/>
                <a:tab pos="2606675" algn="l"/>
                <a:tab pos="5383213" algn="l"/>
                <a:tab pos="6365875" algn="l"/>
                <a:tab pos="7440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20825" defTabSz="1222375">
              <a:tabLst>
                <a:tab pos="1349375" algn="l"/>
                <a:tab pos="1978025" algn="l"/>
                <a:tab pos="2149475" algn="l"/>
                <a:tab pos="2422525" algn="l"/>
                <a:tab pos="2606675" algn="l"/>
                <a:tab pos="5383213" algn="l"/>
                <a:tab pos="6365875" algn="l"/>
                <a:tab pos="7440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1222375">
              <a:tabLst>
                <a:tab pos="1349375" algn="l"/>
                <a:tab pos="1978025" algn="l"/>
                <a:tab pos="2149475" algn="l"/>
                <a:tab pos="2422525" algn="l"/>
                <a:tab pos="2606675" algn="l"/>
                <a:tab pos="5383213" algn="l"/>
                <a:tab pos="6365875" algn="l"/>
                <a:tab pos="7440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1222375" fontAlgn="base">
              <a:spcBef>
                <a:spcPct val="0"/>
              </a:spcBef>
              <a:spcAft>
                <a:spcPct val="0"/>
              </a:spcAft>
              <a:tabLst>
                <a:tab pos="1349375" algn="l"/>
                <a:tab pos="1978025" algn="l"/>
                <a:tab pos="2149475" algn="l"/>
                <a:tab pos="2422525" algn="l"/>
                <a:tab pos="2606675" algn="l"/>
                <a:tab pos="5383213" algn="l"/>
                <a:tab pos="6365875" algn="l"/>
                <a:tab pos="7440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1222375" fontAlgn="base">
              <a:spcBef>
                <a:spcPct val="0"/>
              </a:spcBef>
              <a:spcAft>
                <a:spcPct val="0"/>
              </a:spcAft>
              <a:tabLst>
                <a:tab pos="1349375" algn="l"/>
                <a:tab pos="1978025" algn="l"/>
                <a:tab pos="2149475" algn="l"/>
                <a:tab pos="2422525" algn="l"/>
                <a:tab pos="2606675" algn="l"/>
                <a:tab pos="5383213" algn="l"/>
                <a:tab pos="6365875" algn="l"/>
                <a:tab pos="7440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1222375" fontAlgn="base">
              <a:spcBef>
                <a:spcPct val="0"/>
              </a:spcBef>
              <a:spcAft>
                <a:spcPct val="0"/>
              </a:spcAft>
              <a:tabLst>
                <a:tab pos="1349375" algn="l"/>
                <a:tab pos="1978025" algn="l"/>
                <a:tab pos="2149475" algn="l"/>
                <a:tab pos="2422525" algn="l"/>
                <a:tab pos="2606675" algn="l"/>
                <a:tab pos="5383213" algn="l"/>
                <a:tab pos="6365875" algn="l"/>
                <a:tab pos="7440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1222375" fontAlgn="base">
              <a:spcBef>
                <a:spcPct val="0"/>
              </a:spcBef>
              <a:spcAft>
                <a:spcPct val="0"/>
              </a:spcAft>
              <a:tabLst>
                <a:tab pos="1349375" algn="l"/>
                <a:tab pos="1978025" algn="l"/>
                <a:tab pos="2149475" algn="l"/>
                <a:tab pos="2422525" algn="l"/>
                <a:tab pos="2606675" algn="l"/>
                <a:tab pos="5383213" algn="l"/>
                <a:tab pos="6365875" algn="l"/>
                <a:tab pos="7440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 dirty="0">
                <a:solidFill>
                  <a:schemeClr val="bg2"/>
                </a:solidFill>
                <a:sym typeface="Wingdings 3" panose="05040102010807070707" pitchFamily="18" charset="2"/>
              </a:rPr>
              <a:t>Při výpočtu tepelných </a:t>
            </a:r>
            <a:r>
              <a:rPr lang="cs-CZ" altLang="cs-CZ" sz="2000" b="1" dirty="0" smtClean="0">
                <a:solidFill>
                  <a:schemeClr val="bg2"/>
                </a:solidFill>
                <a:sym typeface="Wingdings 3" panose="05040102010807070707" pitchFamily="18" charset="2"/>
              </a:rPr>
              <a:t>ztrát </a:t>
            </a:r>
            <a:r>
              <a:rPr lang="cs-CZ" altLang="cs-CZ" sz="2000" b="1" dirty="0">
                <a:solidFill>
                  <a:schemeClr val="bg2"/>
                </a:solidFill>
                <a:sym typeface="Wingdings 3" panose="05040102010807070707" pitchFamily="18" charset="2"/>
              </a:rPr>
              <a:t>a tepelné pohody se předpokládá stacionární tepelné pole. Skutečné kolísání teplot v čase se zohlední pomocí přídavných koeficientů ve výpočtu.</a:t>
            </a:r>
            <a:endParaRPr lang="cs-CZ" altLang="cs-CZ" sz="2000" b="1" dirty="0">
              <a:solidFill>
                <a:schemeClr val="bg2"/>
              </a:solidFill>
              <a:sym typeface="Symbol" panose="05050102010706020507" pitchFamily="18" charset="2"/>
            </a:endParaRPr>
          </a:p>
        </p:txBody>
      </p:sp>
      <p:graphicFrame>
        <p:nvGraphicFramePr>
          <p:cNvPr id="43014" name="Object 6"/>
          <p:cNvGraphicFramePr>
            <a:graphicFrameLocks noChangeAspect="1"/>
          </p:cNvGraphicFramePr>
          <p:nvPr/>
        </p:nvGraphicFramePr>
        <p:xfrm>
          <a:off x="6948488" y="3933825"/>
          <a:ext cx="871537" cy="677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67" name="Rovnice" r:id="rId3" imgW="507960" imgH="393480" progId="Equation.3">
                  <p:embed/>
                </p:oleObj>
              </mc:Choice>
              <mc:Fallback>
                <p:oleObj name="Rovnice" r:id="rId3" imgW="507960" imgH="39348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48488" y="3933825"/>
                        <a:ext cx="871537" cy="677863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25400">
                        <a:solidFill>
                          <a:schemeClr val="bg2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3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30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0350"/>
            <a:ext cx="8229600" cy="792163"/>
          </a:xfrm>
        </p:spPr>
        <p:txBody>
          <a:bodyPr/>
          <a:lstStyle/>
          <a:p>
            <a:r>
              <a:rPr lang="cs-CZ" altLang="cs-CZ" sz="4000" b="1" u="sng">
                <a:solidFill>
                  <a:schemeClr val="bg2"/>
                </a:solidFill>
                <a:effectLst/>
              </a:rPr>
              <a:t>Přenos tepla vedením</a:t>
            </a:r>
          </a:p>
        </p:txBody>
      </p:sp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250825" y="1341438"/>
            <a:ext cx="8642350" cy="1793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1222375">
              <a:tabLst>
                <a:tab pos="1349375" algn="l"/>
                <a:tab pos="1978025" algn="l"/>
                <a:tab pos="2149475" algn="l"/>
                <a:tab pos="2422525" algn="l"/>
                <a:tab pos="2606675" algn="l"/>
                <a:tab pos="5383213" algn="l"/>
                <a:tab pos="6365875" algn="l"/>
                <a:tab pos="7440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162050" defTabSz="1222375">
              <a:tabLst>
                <a:tab pos="1349375" algn="l"/>
                <a:tab pos="1978025" algn="l"/>
                <a:tab pos="2149475" algn="l"/>
                <a:tab pos="2422525" algn="l"/>
                <a:tab pos="2606675" algn="l"/>
                <a:tab pos="5383213" algn="l"/>
                <a:tab pos="6365875" algn="l"/>
                <a:tab pos="7440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41438" defTabSz="1222375">
              <a:tabLst>
                <a:tab pos="1349375" algn="l"/>
                <a:tab pos="1978025" algn="l"/>
                <a:tab pos="2149475" algn="l"/>
                <a:tab pos="2422525" algn="l"/>
                <a:tab pos="2606675" algn="l"/>
                <a:tab pos="5383213" algn="l"/>
                <a:tab pos="6365875" algn="l"/>
                <a:tab pos="7440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20825" defTabSz="1222375">
              <a:tabLst>
                <a:tab pos="1349375" algn="l"/>
                <a:tab pos="1978025" algn="l"/>
                <a:tab pos="2149475" algn="l"/>
                <a:tab pos="2422525" algn="l"/>
                <a:tab pos="2606675" algn="l"/>
                <a:tab pos="5383213" algn="l"/>
                <a:tab pos="6365875" algn="l"/>
                <a:tab pos="7440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1222375">
              <a:tabLst>
                <a:tab pos="1349375" algn="l"/>
                <a:tab pos="1978025" algn="l"/>
                <a:tab pos="2149475" algn="l"/>
                <a:tab pos="2422525" algn="l"/>
                <a:tab pos="2606675" algn="l"/>
                <a:tab pos="5383213" algn="l"/>
                <a:tab pos="6365875" algn="l"/>
                <a:tab pos="7440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1222375" fontAlgn="base">
              <a:spcBef>
                <a:spcPct val="0"/>
              </a:spcBef>
              <a:spcAft>
                <a:spcPct val="0"/>
              </a:spcAft>
              <a:tabLst>
                <a:tab pos="1349375" algn="l"/>
                <a:tab pos="1978025" algn="l"/>
                <a:tab pos="2149475" algn="l"/>
                <a:tab pos="2422525" algn="l"/>
                <a:tab pos="2606675" algn="l"/>
                <a:tab pos="5383213" algn="l"/>
                <a:tab pos="6365875" algn="l"/>
                <a:tab pos="7440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1222375" fontAlgn="base">
              <a:spcBef>
                <a:spcPct val="0"/>
              </a:spcBef>
              <a:spcAft>
                <a:spcPct val="0"/>
              </a:spcAft>
              <a:tabLst>
                <a:tab pos="1349375" algn="l"/>
                <a:tab pos="1978025" algn="l"/>
                <a:tab pos="2149475" algn="l"/>
                <a:tab pos="2422525" algn="l"/>
                <a:tab pos="2606675" algn="l"/>
                <a:tab pos="5383213" algn="l"/>
                <a:tab pos="6365875" algn="l"/>
                <a:tab pos="7440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1222375" fontAlgn="base">
              <a:spcBef>
                <a:spcPct val="0"/>
              </a:spcBef>
              <a:spcAft>
                <a:spcPct val="0"/>
              </a:spcAft>
              <a:tabLst>
                <a:tab pos="1349375" algn="l"/>
                <a:tab pos="1978025" algn="l"/>
                <a:tab pos="2149475" algn="l"/>
                <a:tab pos="2422525" algn="l"/>
                <a:tab pos="2606675" algn="l"/>
                <a:tab pos="5383213" algn="l"/>
                <a:tab pos="6365875" algn="l"/>
                <a:tab pos="7440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1222375" fontAlgn="base">
              <a:spcBef>
                <a:spcPct val="0"/>
              </a:spcBef>
              <a:spcAft>
                <a:spcPct val="0"/>
              </a:spcAft>
              <a:tabLst>
                <a:tab pos="1349375" algn="l"/>
                <a:tab pos="1978025" algn="l"/>
                <a:tab pos="2149475" algn="l"/>
                <a:tab pos="2422525" algn="l"/>
                <a:tab pos="2606675" algn="l"/>
                <a:tab pos="5383213" algn="l"/>
                <a:tab pos="6365875" algn="l"/>
                <a:tab pos="7440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 dirty="0">
                <a:solidFill>
                  <a:schemeClr val="bg2"/>
                </a:solidFill>
                <a:sym typeface="Wingdings 3" panose="05040102010807070707" pitchFamily="18" charset="2"/>
              </a:rPr>
              <a:t>Co je izoterma (plošně) a izotermická plocha (prostorově) ?</a:t>
            </a:r>
          </a:p>
          <a:p>
            <a:r>
              <a:rPr lang="cs-CZ" altLang="cs-CZ" sz="2000" b="1" u="sng" dirty="0">
                <a:solidFill>
                  <a:schemeClr val="bg2"/>
                </a:solidFill>
                <a:sym typeface="Wingdings 3" panose="05040102010807070707" pitchFamily="18" charset="2"/>
              </a:rPr>
              <a:t>Spojnice míst se stejnou teplotou.</a:t>
            </a:r>
            <a:r>
              <a:rPr lang="cs-CZ" altLang="cs-CZ" sz="2000" b="1" dirty="0">
                <a:solidFill>
                  <a:schemeClr val="bg2"/>
                </a:solidFill>
                <a:sym typeface="Wingdings 3" panose="05040102010807070707" pitchFamily="18" charset="2"/>
              </a:rPr>
              <a:t>  </a:t>
            </a:r>
          </a:p>
          <a:p>
            <a:pPr>
              <a:spcBef>
                <a:spcPct val="50000"/>
              </a:spcBef>
            </a:pPr>
            <a:r>
              <a:rPr lang="cs-CZ" altLang="cs-CZ" sz="2000" b="1" dirty="0">
                <a:solidFill>
                  <a:schemeClr val="bg2"/>
                </a:solidFill>
                <a:sym typeface="Wingdings 3" panose="05040102010807070707" pitchFamily="18" charset="2"/>
              </a:rPr>
              <a:t>Co je teplotní gradient (spád) ? </a:t>
            </a:r>
          </a:p>
          <a:p>
            <a:r>
              <a:rPr lang="cs-CZ" altLang="cs-CZ" sz="2000" b="1" u="sng" dirty="0">
                <a:solidFill>
                  <a:schemeClr val="bg2"/>
                </a:solidFill>
                <a:sym typeface="Wingdings 3" panose="05040102010807070707" pitchFamily="18" charset="2"/>
              </a:rPr>
              <a:t>Je to vektor kolmý k izotermě (izotermické ploše).</a:t>
            </a:r>
          </a:p>
          <a:p>
            <a:r>
              <a:rPr lang="cs-CZ" altLang="cs-CZ" sz="2000" b="1" dirty="0">
                <a:solidFill>
                  <a:schemeClr val="bg2"/>
                </a:solidFill>
                <a:sym typeface="Wingdings 3" panose="05040102010807070707" pitchFamily="18" charset="2"/>
              </a:rPr>
              <a:t>Je-li teplotní gradient větší než nula, dochází k šíření tepla.</a:t>
            </a:r>
          </a:p>
        </p:txBody>
      </p:sp>
      <p:sp>
        <p:nvSpPr>
          <p:cNvPr id="45064" name="Freeform 8"/>
          <p:cNvSpPr>
            <a:spLocks/>
          </p:cNvSpPr>
          <p:nvPr/>
        </p:nvSpPr>
        <p:spPr bwMode="auto">
          <a:xfrm>
            <a:off x="2555875" y="3962400"/>
            <a:ext cx="2736850" cy="684213"/>
          </a:xfrm>
          <a:custGeom>
            <a:avLst/>
            <a:gdLst>
              <a:gd name="T0" fmla="*/ 0 w 1724"/>
              <a:gd name="T1" fmla="*/ 431 h 431"/>
              <a:gd name="T2" fmla="*/ 726 w 1724"/>
              <a:gd name="T3" fmla="*/ 23 h 431"/>
              <a:gd name="T4" fmla="*/ 1724 w 1724"/>
              <a:gd name="T5" fmla="*/ 295 h 4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724" h="431">
                <a:moveTo>
                  <a:pt x="0" y="431"/>
                </a:moveTo>
                <a:cubicBezTo>
                  <a:pt x="219" y="238"/>
                  <a:pt x="439" y="46"/>
                  <a:pt x="726" y="23"/>
                </a:cubicBezTo>
                <a:cubicBezTo>
                  <a:pt x="1013" y="0"/>
                  <a:pt x="1368" y="147"/>
                  <a:pt x="1724" y="295"/>
                </a:cubicBezTo>
              </a:path>
            </a:pathLst>
          </a:custGeom>
          <a:noFill/>
          <a:ln w="25400" cap="flat" cmpd="sng">
            <a:solidFill>
              <a:schemeClr val="bg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45065" name="Freeform 9"/>
          <p:cNvSpPr>
            <a:spLocks/>
          </p:cNvSpPr>
          <p:nvPr/>
        </p:nvSpPr>
        <p:spPr bwMode="auto">
          <a:xfrm>
            <a:off x="2268538" y="3519488"/>
            <a:ext cx="3240087" cy="839787"/>
          </a:xfrm>
          <a:custGeom>
            <a:avLst/>
            <a:gdLst>
              <a:gd name="T0" fmla="*/ 0 w 2041"/>
              <a:gd name="T1" fmla="*/ 529 h 529"/>
              <a:gd name="T2" fmla="*/ 907 w 2041"/>
              <a:gd name="T3" fmla="*/ 30 h 529"/>
              <a:gd name="T4" fmla="*/ 2041 w 2041"/>
              <a:gd name="T5" fmla="*/ 347 h 5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41" h="529">
                <a:moveTo>
                  <a:pt x="0" y="529"/>
                </a:moveTo>
                <a:cubicBezTo>
                  <a:pt x="283" y="294"/>
                  <a:pt x="567" y="60"/>
                  <a:pt x="907" y="30"/>
                </a:cubicBezTo>
                <a:cubicBezTo>
                  <a:pt x="1247" y="0"/>
                  <a:pt x="1644" y="173"/>
                  <a:pt x="2041" y="347"/>
                </a:cubicBezTo>
              </a:path>
            </a:pathLst>
          </a:custGeom>
          <a:noFill/>
          <a:ln w="25400" cap="flat" cmpd="sng">
            <a:solidFill>
              <a:schemeClr val="bg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45066" name="Freeform 10"/>
          <p:cNvSpPr>
            <a:spLocks/>
          </p:cNvSpPr>
          <p:nvPr/>
        </p:nvSpPr>
        <p:spPr bwMode="auto">
          <a:xfrm>
            <a:off x="2771775" y="4322763"/>
            <a:ext cx="2376488" cy="612775"/>
          </a:xfrm>
          <a:custGeom>
            <a:avLst/>
            <a:gdLst>
              <a:gd name="T0" fmla="*/ 0 w 1497"/>
              <a:gd name="T1" fmla="*/ 386 h 386"/>
              <a:gd name="T2" fmla="*/ 590 w 1497"/>
              <a:gd name="T3" fmla="*/ 23 h 386"/>
              <a:gd name="T4" fmla="*/ 1497 w 1497"/>
              <a:gd name="T5" fmla="*/ 250 h 3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97" h="386">
                <a:moveTo>
                  <a:pt x="0" y="386"/>
                </a:moveTo>
                <a:cubicBezTo>
                  <a:pt x="170" y="216"/>
                  <a:pt x="341" y="46"/>
                  <a:pt x="590" y="23"/>
                </a:cubicBezTo>
                <a:cubicBezTo>
                  <a:pt x="839" y="0"/>
                  <a:pt x="1168" y="125"/>
                  <a:pt x="1497" y="250"/>
                </a:cubicBezTo>
              </a:path>
            </a:pathLst>
          </a:custGeom>
          <a:noFill/>
          <a:ln w="25400" cap="flat" cmpd="sng">
            <a:solidFill>
              <a:schemeClr val="bg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45067" name="Text Box 11"/>
          <p:cNvSpPr txBox="1">
            <a:spLocks noChangeArrowheads="1"/>
          </p:cNvSpPr>
          <p:nvPr/>
        </p:nvSpPr>
        <p:spPr bwMode="auto">
          <a:xfrm>
            <a:off x="5076825" y="4652963"/>
            <a:ext cx="431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b="1">
                <a:solidFill>
                  <a:schemeClr val="bg2"/>
                </a:solidFill>
                <a:sym typeface="Symbol" panose="05050102010706020507" pitchFamily="18" charset="2"/>
              </a:rPr>
              <a:t></a:t>
            </a:r>
          </a:p>
        </p:txBody>
      </p:sp>
      <p:sp>
        <p:nvSpPr>
          <p:cNvPr id="45069" name="Text Box 13"/>
          <p:cNvSpPr txBox="1">
            <a:spLocks noChangeArrowheads="1"/>
          </p:cNvSpPr>
          <p:nvPr/>
        </p:nvSpPr>
        <p:spPr bwMode="auto">
          <a:xfrm>
            <a:off x="5580063" y="3998913"/>
            <a:ext cx="1223962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b="1" dirty="0">
                <a:solidFill>
                  <a:schemeClr val="bg2"/>
                </a:solidFill>
                <a:sym typeface="Symbol" panose="05050102010706020507" pitchFamily="18" charset="2"/>
              </a:rPr>
              <a:t> </a:t>
            </a:r>
            <a:r>
              <a:rPr lang="cs-CZ" altLang="cs-CZ" b="1" dirty="0" smtClean="0">
                <a:solidFill>
                  <a:schemeClr val="bg2"/>
                </a:solidFill>
                <a:sym typeface="Symbol" panose="05050102010706020507" pitchFamily="18" charset="2"/>
              </a:rPr>
              <a:t>- </a:t>
            </a:r>
            <a:r>
              <a:rPr lang="cs-CZ" altLang="cs-CZ" b="1" dirty="0">
                <a:solidFill>
                  <a:schemeClr val="bg2"/>
                </a:solidFill>
                <a:sym typeface="Symbol" panose="05050102010706020507" pitchFamily="18" charset="2"/>
              </a:rPr>
              <a:t>2</a:t>
            </a:r>
          </a:p>
        </p:txBody>
      </p:sp>
      <p:sp>
        <p:nvSpPr>
          <p:cNvPr id="45070" name="Text Box 14"/>
          <p:cNvSpPr txBox="1">
            <a:spLocks noChangeArrowheads="1"/>
          </p:cNvSpPr>
          <p:nvPr/>
        </p:nvSpPr>
        <p:spPr bwMode="auto">
          <a:xfrm>
            <a:off x="5219700" y="4365625"/>
            <a:ext cx="1008063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b="1" dirty="0">
                <a:solidFill>
                  <a:schemeClr val="bg2"/>
                </a:solidFill>
                <a:sym typeface="Symbol" panose="05050102010706020507" pitchFamily="18" charset="2"/>
              </a:rPr>
              <a:t> </a:t>
            </a:r>
            <a:r>
              <a:rPr lang="cs-CZ" altLang="cs-CZ" b="1" dirty="0" smtClean="0">
                <a:solidFill>
                  <a:schemeClr val="bg2"/>
                </a:solidFill>
                <a:sym typeface="Symbol" panose="05050102010706020507" pitchFamily="18" charset="2"/>
              </a:rPr>
              <a:t>- </a:t>
            </a:r>
            <a:r>
              <a:rPr lang="cs-CZ" altLang="cs-CZ" b="1" dirty="0">
                <a:solidFill>
                  <a:schemeClr val="bg2"/>
                </a:solidFill>
                <a:sym typeface="Symbol" panose="05050102010706020507" pitchFamily="18" charset="2"/>
              </a:rPr>
              <a:t></a:t>
            </a:r>
          </a:p>
        </p:txBody>
      </p:sp>
      <p:sp>
        <p:nvSpPr>
          <p:cNvPr id="45071" name="Line 15"/>
          <p:cNvSpPr>
            <a:spLocks noChangeShapeType="1"/>
          </p:cNvSpPr>
          <p:nvPr/>
        </p:nvSpPr>
        <p:spPr bwMode="auto">
          <a:xfrm flipV="1">
            <a:off x="4284663" y="3500438"/>
            <a:ext cx="287337" cy="93662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45072" name="Text Box 16"/>
          <p:cNvSpPr txBox="1">
            <a:spLocks noChangeArrowheads="1"/>
          </p:cNvSpPr>
          <p:nvPr/>
        </p:nvSpPr>
        <p:spPr bwMode="auto">
          <a:xfrm>
            <a:off x="179388" y="5373688"/>
            <a:ext cx="8642350" cy="106203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54013" indent="-354013" defTabSz="1222375">
              <a:tabLst>
                <a:tab pos="1349375" algn="l"/>
                <a:tab pos="1978025" algn="l"/>
                <a:tab pos="2149475" algn="l"/>
                <a:tab pos="2422525" algn="l"/>
                <a:tab pos="2606675" algn="l"/>
                <a:tab pos="5383213" algn="l"/>
                <a:tab pos="6365875" algn="l"/>
                <a:tab pos="7440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162050" defTabSz="1222375">
              <a:tabLst>
                <a:tab pos="1349375" algn="l"/>
                <a:tab pos="1978025" algn="l"/>
                <a:tab pos="2149475" algn="l"/>
                <a:tab pos="2422525" algn="l"/>
                <a:tab pos="2606675" algn="l"/>
                <a:tab pos="5383213" algn="l"/>
                <a:tab pos="6365875" algn="l"/>
                <a:tab pos="7440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41438" defTabSz="1222375">
              <a:tabLst>
                <a:tab pos="1349375" algn="l"/>
                <a:tab pos="1978025" algn="l"/>
                <a:tab pos="2149475" algn="l"/>
                <a:tab pos="2422525" algn="l"/>
                <a:tab pos="2606675" algn="l"/>
                <a:tab pos="5383213" algn="l"/>
                <a:tab pos="6365875" algn="l"/>
                <a:tab pos="7440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20825" defTabSz="1222375">
              <a:tabLst>
                <a:tab pos="1349375" algn="l"/>
                <a:tab pos="1978025" algn="l"/>
                <a:tab pos="2149475" algn="l"/>
                <a:tab pos="2422525" algn="l"/>
                <a:tab pos="2606675" algn="l"/>
                <a:tab pos="5383213" algn="l"/>
                <a:tab pos="6365875" algn="l"/>
                <a:tab pos="7440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1222375">
              <a:tabLst>
                <a:tab pos="1349375" algn="l"/>
                <a:tab pos="1978025" algn="l"/>
                <a:tab pos="2149475" algn="l"/>
                <a:tab pos="2422525" algn="l"/>
                <a:tab pos="2606675" algn="l"/>
                <a:tab pos="5383213" algn="l"/>
                <a:tab pos="6365875" algn="l"/>
                <a:tab pos="7440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1222375" fontAlgn="base">
              <a:spcBef>
                <a:spcPct val="0"/>
              </a:spcBef>
              <a:spcAft>
                <a:spcPct val="0"/>
              </a:spcAft>
              <a:tabLst>
                <a:tab pos="1349375" algn="l"/>
                <a:tab pos="1978025" algn="l"/>
                <a:tab pos="2149475" algn="l"/>
                <a:tab pos="2422525" algn="l"/>
                <a:tab pos="2606675" algn="l"/>
                <a:tab pos="5383213" algn="l"/>
                <a:tab pos="6365875" algn="l"/>
                <a:tab pos="7440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1222375" fontAlgn="base">
              <a:spcBef>
                <a:spcPct val="0"/>
              </a:spcBef>
              <a:spcAft>
                <a:spcPct val="0"/>
              </a:spcAft>
              <a:tabLst>
                <a:tab pos="1349375" algn="l"/>
                <a:tab pos="1978025" algn="l"/>
                <a:tab pos="2149475" algn="l"/>
                <a:tab pos="2422525" algn="l"/>
                <a:tab pos="2606675" algn="l"/>
                <a:tab pos="5383213" algn="l"/>
                <a:tab pos="6365875" algn="l"/>
                <a:tab pos="7440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1222375" fontAlgn="base">
              <a:spcBef>
                <a:spcPct val="0"/>
              </a:spcBef>
              <a:spcAft>
                <a:spcPct val="0"/>
              </a:spcAft>
              <a:tabLst>
                <a:tab pos="1349375" algn="l"/>
                <a:tab pos="1978025" algn="l"/>
                <a:tab pos="2149475" algn="l"/>
                <a:tab pos="2422525" algn="l"/>
                <a:tab pos="2606675" algn="l"/>
                <a:tab pos="5383213" algn="l"/>
                <a:tab pos="6365875" algn="l"/>
                <a:tab pos="7440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1222375" fontAlgn="base">
              <a:spcBef>
                <a:spcPct val="0"/>
              </a:spcBef>
              <a:spcAft>
                <a:spcPct val="0"/>
              </a:spcAft>
              <a:tabLst>
                <a:tab pos="1349375" algn="l"/>
                <a:tab pos="1978025" algn="l"/>
                <a:tab pos="2149475" algn="l"/>
                <a:tab pos="2422525" algn="l"/>
                <a:tab pos="2606675" algn="l"/>
                <a:tab pos="5383213" algn="l"/>
                <a:tab pos="6365875" algn="l"/>
                <a:tab pos="7440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200" b="1" u="sng">
                <a:solidFill>
                  <a:schemeClr val="bg2"/>
                </a:solidFill>
                <a:sym typeface="Wingdings 3" panose="05040102010807070707" pitchFamily="18" charset="2"/>
              </a:rPr>
              <a:t>Nejčastější případy pro vedení tepla</a:t>
            </a:r>
            <a:r>
              <a:rPr lang="cs-CZ" altLang="cs-CZ" sz="2200" b="1">
                <a:solidFill>
                  <a:schemeClr val="bg2"/>
                </a:solidFill>
                <a:sym typeface="Wingdings 3" panose="05040102010807070707" pitchFamily="18" charset="2"/>
              </a:rPr>
              <a:t>:</a:t>
            </a:r>
          </a:p>
          <a:p>
            <a:r>
              <a:rPr lang="cs-CZ" altLang="cs-CZ" sz="2000" b="1">
                <a:solidFill>
                  <a:schemeClr val="bg2"/>
                </a:solidFill>
                <a:sym typeface="Wingdings 3" panose="05040102010807070707" pitchFamily="18" charset="2"/>
              </a:rPr>
              <a:t>*	prostup tepla rovinnou stěnou</a:t>
            </a:r>
          </a:p>
          <a:p>
            <a:r>
              <a:rPr lang="cs-CZ" altLang="cs-CZ" sz="2000" b="1">
                <a:solidFill>
                  <a:schemeClr val="bg2"/>
                </a:solidFill>
                <a:sym typeface="Wingdings 3" panose="05040102010807070707" pitchFamily="18" charset="2"/>
              </a:rPr>
              <a:t>*	prostup tepla válcovou stěnou (trubky)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5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50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5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50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50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5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5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5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50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50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5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50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50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5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45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450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50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50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/>
      <p:bldP spid="45064" grpId="0" animBg="1"/>
      <p:bldP spid="45065" grpId="0" animBg="1"/>
      <p:bldP spid="45066" grpId="0" animBg="1"/>
      <p:bldP spid="45067" grpId="0"/>
      <p:bldP spid="45069" grpId="0"/>
      <p:bldP spid="45070" grpId="0"/>
      <p:bldP spid="4507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92162"/>
          </a:xfrm>
        </p:spPr>
        <p:txBody>
          <a:bodyPr/>
          <a:lstStyle/>
          <a:p>
            <a:r>
              <a:rPr lang="cs-CZ" altLang="cs-CZ" sz="4000" b="1" u="sng">
                <a:solidFill>
                  <a:schemeClr val="bg2"/>
                </a:solidFill>
                <a:effectLst/>
              </a:rPr>
              <a:t>Vedení tepla rovinnou stěnou</a:t>
            </a:r>
          </a:p>
        </p:txBody>
      </p:sp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250825" y="1052513"/>
            <a:ext cx="3600450" cy="7270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1222375">
              <a:tabLst>
                <a:tab pos="1349375" algn="l"/>
                <a:tab pos="1978025" algn="l"/>
                <a:tab pos="2149475" algn="l"/>
                <a:tab pos="2422525" algn="l"/>
                <a:tab pos="2606675" algn="l"/>
                <a:tab pos="5383213" algn="l"/>
                <a:tab pos="6365875" algn="l"/>
                <a:tab pos="7440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162050" defTabSz="1222375">
              <a:tabLst>
                <a:tab pos="1349375" algn="l"/>
                <a:tab pos="1978025" algn="l"/>
                <a:tab pos="2149475" algn="l"/>
                <a:tab pos="2422525" algn="l"/>
                <a:tab pos="2606675" algn="l"/>
                <a:tab pos="5383213" algn="l"/>
                <a:tab pos="6365875" algn="l"/>
                <a:tab pos="7440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41438" defTabSz="1222375">
              <a:tabLst>
                <a:tab pos="1349375" algn="l"/>
                <a:tab pos="1978025" algn="l"/>
                <a:tab pos="2149475" algn="l"/>
                <a:tab pos="2422525" algn="l"/>
                <a:tab pos="2606675" algn="l"/>
                <a:tab pos="5383213" algn="l"/>
                <a:tab pos="6365875" algn="l"/>
                <a:tab pos="7440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20825" defTabSz="1222375">
              <a:tabLst>
                <a:tab pos="1349375" algn="l"/>
                <a:tab pos="1978025" algn="l"/>
                <a:tab pos="2149475" algn="l"/>
                <a:tab pos="2422525" algn="l"/>
                <a:tab pos="2606675" algn="l"/>
                <a:tab pos="5383213" algn="l"/>
                <a:tab pos="6365875" algn="l"/>
                <a:tab pos="7440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1222375">
              <a:tabLst>
                <a:tab pos="1349375" algn="l"/>
                <a:tab pos="1978025" algn="l"/>
                <a:tab pos="2149475" algn="l"/>
                <a:tab pos="2422525" algn="l"/>
                <a:tab pos="2606675" algn="l"/>
                <a:tab pos="5383213" algn="l"/>
                <a:tab pos="6365875" algn="l"/>
                <a:tab pos="7440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1222375" fontAlgn="base">
              <a:spcBef>
                <a:spcPct val="0"/>
              </a:spcBef>
              <a:spcAft>
                <a:spcPct val="0"/>
              </a:spcAft>
              <a:tabLst>
                <a:tab pos="1349375" algn="l"/>
                <a:tab pos="1978025" algn="l"/>
                <a:tab pos="2149475" algn="l"/>
                <a:tab pos="2422525" algn="l"/>
                <a:tab pos="2606675" algn="l"/>
                <a:tab pos="5383213" algn="l"/>
                <a:tab pos="6365875" algn="l"/>
                <a:tab pos="7440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1222375" fontAlgn="base">
              <a:spcBef>
                <a:spcPct val="0"/>
              </a:spcBef>
              <a:spcAft>
                <a:spcPct val="0"/>
              </a:spcAft>
              <a:tabLst>
                <a:tab pos="1349375" algn="l"/>
                <a:tab pos="1978025" algn="l"/>
                <a:tab pos="2149475" algn="l"/>
                <a:tab pos="2422525" algn="l"/>
                <a:tab pos="2606675" algn="l"/>
                <a:tab pos="5383213" algn="l"/>
                <a:tab pos="6365875" algn="l"/>
                <a:tab pos="7440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1222375" fontAlgn="base">
              <a:spcBef>
                <a:spcPct val="0"/>
              </a:spcBef>
              <a:spcAft>
                <a:spcPct val="0"/>
              </a:spcAft>
              <a:tabLst>
                <a:tab pos="1349375" algn="l"/>
                <a:tab pos="1978025" algn="l"/>
                <a:tab pos="2149475" algn="l"/>
                <a:tab pos="2422525" algn="l"/>
                <a:tab pos="2606675" algn="l"/>
                <a:tab pos="5383213" algn="l"/>
                <a:tab pos="6365875" algn="l"/>
                <a:tab pos="7440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1222375" fontAlgn="base">
              <a:spcBef>
                <a:spcPct val="0"/>
              </a:spcBef>
              <a:spcAft>
                <a:spcPct val="0"/>
              </a:spcAft>
              <a:tabLst>
                <a:tab pos="1349375" algn="l"/>
                <a:tab pos="1978025" algn="l"/>
                <a:tab pos="2149475" algn="l"/>
                <a:tab pos="2422525" algn="l"/>
                <a:tab pos="2606675" algn="l"/>
                <a:tab pos="5383213" algn="l"/>
                <a:tab pos="6365875" algn="l"/>
                <a:tab pos="7440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solidFill>
                  <a:schemeClr val="bg2"/>
                </a:solidFill>
                <a:sym typeface="Wingdings 3" panose="05040102010807070707" pitchFamily="18" charset="2"/>
              </a:rPr>
              <a:t>Tepelný tok při stacionárním tepelném poli:</a:t>
            </a:r>
          </a:p>
        </p:txBody>
      </p:sp>
      <p:sp>
        <p:nvSpPr>
          <p:cNvPr id="46087" name="Text Box 7"/>
          <p:cNvSpPr txBox="1">
            <a:spLocks noChangeArrowheads="1"/>
          </p:cNvSpPr>
          <p:nvPr/>
        </p:nvSpPr>
        <p:spPr bwMode="auto">
          <a:xfrm>
            <a:off x="250825" y="3355975"/>
            <a:ext cx="504825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sz="2400" b="1">
                <a:solidFill>
                  <a:schemeClr val="bg2"/>
                </a:solidFill>
                <a:sym typeface="Symbol" panose="05050102010706020507" pitchFamily="18" charset="2"/>
              </a:rPr>
              <a:t></a:t>
            </a:r>
          </a:p>
        </p:txBody>
      </p:sp>
      <p:sp>
        <p:nvSpPr>
          <p:cNvPr id="46089" name="Text Box 9"/>
          <p:cNvSpPr txBox="1">
            <a:spLocks noChangeArrowheads="1"/>
          </p:cNvSpPr>
          <p:nvPr/>
        </p:nvSpPr>
        <p:spPr bwMode="auto">
          <a:xfrm>
            <a:off x="395288" y="2241550"/>
            <a:ext cx="4318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sz="2000" b="1">
                <a:solidFill>
                  <a:srgbClr val="FF0000"/>
                </a:solidFill>
                <a:sym typeface="Symbol" panose="05050102010706020507" pitchFamily="18" charset="2"/>
              </a:rPr>
              <a:t></a:t>
            </a:r>
            <a:r>
              <a:rPr lang="cs-CZ" altLang="cs-CZ" sz="2000" b="1" baseline="-25000">
                <a:solidFill>
                  <a:srgbClr val="FF0000"/>
                </a:solidFill>
                <a:sym typeface="Symbol" panose="05050102010706020507" pitchFamily="18" charset="2"/>
              </a:rPr>
              <a:t>1</a:t>
            </a:r>
            <a:endParaRPr lang="cs-CZ" altLang="cs-CZ" sz="2000" b="1">
              <a:solidFill>
                <a:srgbClr val="FF0000"/>
              </a:solidFill>
              <a:sym typeface="Symbol" panose="05050102010706020507" pitchFamily="18" charset="2"/>
            </a:endParaRPr>
          </a:p>
        </p:txBody>
      </p:sp>
      <p:grpSp>
        <p:nvGrpSpPr>
          <p:cNvPr id="46161" name="Group 81"/>
          <p:cNvGrpSpPr>
            <a:grpSpLocks/>
          </p:cNvGrpSpPr>
          <p:nvPr/>
        </p:nvGrpSpPr>
        <p:grpSpPr bwMode="auto">
          <a:xfrm>
            <a:off x="1258888" y="2205038"/>
            <a:ext cx="1368425" cy="2087562"/>
            <a:chOff x="793" y="1389"/>
            <a:chExt cx="862" cy="1315"/>
          </a:xfrm>
        </p:grpSpPr>
        <p:sp>
          <p:nvSpPr>
            <p:cNvPr id="46102" name="Rectangle 22" descr="Široký šikmo nahoru"/>
            <p:cNvSpPr>
              <a:spLocks noChangeArrowheads="1"/>
            </p:cNvSpPr>
            <p:nvPr/>
          </p:nvSpPr>
          <p:spPr bwMode="auto">
            <a:xfrm>
              <a:off x="793" y="1389"/>
              <a:ext cx="862" cy="1315"/>
            </a:xfrm>
            <a:prstGeom prst="rect">
              <a:avLst/>
            </a:prstGeom>
            <a:pattFill prst="wdUpDiag">
              <a:fgClr>
                <a:srgbClr val="000000"/>
              </a:fgClr>
              <a:bgClr>
                <a:schemeClr val="tx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cs-CZ"/>
            </a:p>
          </p:txBody>
        </p:sp>
        <p:grpSp>
          <p:nvGrpSpPr>
            <p:cNvPr id="46096" name="Group 16"/>
            <p:cNvGrpSpPr>
              <a:grpSpLocks/>
            </p:cNvGrpSpPr>
            <p:nvPr/>
          </p:nvGrpSpPr>
          <p:grpSpPr bwMode="auto">
            <a:xfrm>
              <a:off x="793" y="1389"/>
              <a:ext cx="861" cy="1315"/>
              <a:chOff x="930" y="1616"/>
              <a:chExt cx="861" cy="1315"/>
            </a:xfrm>
          </p:grpSpPr>
          <p:sp>
            <p:nvSpPr>
              <p:cNvPr id="46093" name="Line 13"/>
              <p:cNvSpPr>
                <a:spLocks noChangeShapeType="1"/>
              </p:cNvSpPr>
              <p:nvPr/>
            </p:nvSpPr>
            <p:spPr bwMode="auto">
              <a:xfrm>
                <a:off x="930" y="1616"/>
                <a:ext cx="0" cy="1315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46095" name="Line 15"/>
              <p:cNvSpPr>
                <a:spLocks noChangeShapeType="1"/>
              </p:cNvSpPr>
              <p:nvPr/>
            </p:nvSpPr>
            <p:spPr bwMode="auto">
              <a:xfrm>
                <a:off x="1791" y="1616"/>
                <a:ext cx="0" cy="1315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cs-CZ"/>
              </a:p>
            </p:txBody>
          </p:sp>
        </p:grpSp>
      </p:grpSp>
      <p:sp>
        <p:nvSpPr>
          <p:cNvPr id="46097" name="AutoShape 17"/>
          <p:cNvSpPr>
            <a:spLocks noChangeArrowheads="1"/>
          </p:cNvSpPr>
          <p:nvPr/>
        </p:nvSpPr>
        <p:spPr bwMode="auto">
          <a:xfrm>
            <a:off x="395288" y="3716338"/>
            <a:ext cx="792162" cy="360362"/>
          </a:xfrm>
          <a:prstGeom prst="rightArrow">
            <a:avLst>
              <a:gd name="adj1" fmla="val 50000"/>
              <a:gd name="adj2" fmla="val 54956"/>
            </a:avLst>
          </a:prstGeom>
          <a:noFill/>
          <a:ln w="25400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cs-CZ"/>
          </a:p>
        </p:txBody>
      </p:sp>
      <p:sp>
        <p:nvSpPr>
          <p:cNvPr id="46098" name="Line 18"/>
          <p:cNvSpPr>
            <a:spLocks noChangeShapeType="1"/>
          </p:cNvSpPr>
          <p:nvPr/>
        </p:nvSpPr>
        <p:spPr bwMode="auto">
          <a:xfrm>
            <a:off x="250825" y="2636838"/>
            <a:ext cx="1008063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46099" name="Line 19"/>
          <p:cNvSpPr>
            <a:spLocks noChangeShapeType="1"/>
          </p:cNvSpPr>
          <p:nvPr/>
        </p:nvSpPr>
        <p:spPr bwMode="auto">
          <a:xfrm>
            <a:off x="1258888" y="2636838"/>
            <a:ext cx="1368425" cy="78898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46100" name="Line 20"/>
          <p:cNvSpPr>
            <a:spLocks noChangeShapeType="1"/>
          </p:cNvSpPr>
          <p:nvPr/>
        </p:nvSpPr>
        <p:spPr bwMode="auto">
          <a:xfrm>
            <a:off x="2627313" y="3429000"/>
            <a:ext cx="1008062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46101" name="Text Box 21"/>
          <p:cNvSpPr txBox="1">
            <a:spLocks noChangeArrowheads="1"/>
          </p:cNvSpPr>
          <p:nvPr/>
        </p:nvSpPr>
        <p:spPr bwMode="auto">
          <a:xfrm>
            <a:off x="3132138" y="3051175"/>
            <a:ext cx="4318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sz="2000" b="1">
                <a:solidFill>
                  <a:srgbClr val="FF0000"/>
                </a:solidFill>
                <a:sym typeface="Symbol" panose="05050102010706020507" pitchFamily="18" charset="2"/>
              </a:rPr>
              <a:t></a:t>
            </a:r>
            <a:r>
              <a:rPr lang="cs-CZ" altLang="cs-CZ" sz="2000" b="1" baseline="-25000">
                <a:solidFill>
                  <a:srgbClr val="FF0000"/>
                </a:solidFill>
                <a:sym typeface="Symbol" panose="05050102010706020507" pitchFamily="18" charset="2"/>
              </a:rPr>
              <a:t>2</a:t>
            </a:r>
            <a:endParaRPr lang="cs-CZ" altLang="cs-CZ" sz="2000" b="1">
              <a:solidFill>
                <a:srgbClr val="FF0000"/>
              </a:solidFill>
              <a:sym typeface="Symbol" panose="05050102010706020507" pitchFamily="18" charset="2"/>
            </a:endParaRPr>
          </a:p>
        </p:txBody>
      </p:sp>
      <p:sp>
        <p:nvSpPr>
          <p:cNvPr id="46103" name="Line 23"/>
          <p:cNvSpPr>
            <a:spLocks noChangeShapeType="1"/>
          </p:cNvSpPr>
          <p:nvPr/>
        </p:nvSpPr>
        <p:spPr bwMode="auto">
          <a:xfrm>
            <a:off x="1258888" y="4292600"/>
            <a:ext cx="0" cy="3603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46104" name="Line 24"/>
          <p:cNvSpPr>
            <a:spLocks noChangeShapeType="1"/>
          </p:cNvSpPr>
          <p:nvPr/>
        </p:nvSpPr>
        <p:spPr bwMode="auto">
          <a:xfrm>
            <a:off x="2627313" y="4292600"/>
            <a:ext cx="0" cy="3603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46106" name="Line 26"/>
          <p:cNvSpPr>
            <a:spLocks noChangeShapeType="1"/>
          </p:cNvSpPr>
          <p:nvPr/>
        </p:nvSpPr>
        <p:spPr bwMode="auto">
          <a:xfrm>
            <a:off x="1258888" y="4652963"/>
            <a:ext cx="13684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stealth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46107" name="Text Box 27"/>
          <p:cNvSpPr txBox="1">
            <a:spLocks noChangeArrowheads="1"/>
          </p:cNvSpPr>
          <p:nvPr/>
        </p:nvSpPr>
        <p:spPr bwMode="auto">
          <a:xfrm>
            <a:off x="1692275" y="4292600"/>
            <a:ext cx="4318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sz="2000" b="1">
                <a:solidFill>
                  <a:srgbClr val="000000"/>
                </a:solidFill>
                <a:sym typeface="Symbol" panose="05050102010706020507" pitchFamily="18" charset="2"/>
              </a:rPr>
              <a:t>l</a:t>
            </a:r>
          </a:p>
        </p:txBody>
      </p:sp>
      <p:sp>
        <p:nvSpPr>
          <p:cNvPr id="46124" name="Text Box 44"/>
          <p:cNvSpPr txBox="1">
            <a:spLocks noChangeArrowheads="1"/>
          </p:cNvSpPr>
          <p:nvPr/>
        </p:nvSpPr>
        <p:spPr bwMode="auto">
          <a:xfrm>
            <a:off x="5148263" y="2278063"/>
            <a:ext cx="504825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sz="2400" b="1">
                <a:solidFill>
                  <a:schemeClr val="bg2"/>
                </a:solidFill>
                <a:sym typeface="Symbol" panose="05050102010706020507" pitchFamily="18" charset="2"/>
              </a:rPr>
              <a:t></a:t>
            </a:r>
          </a:p>
        </p:txBody>
      </p:sp>
      <p:sp>
        <p:nvSpPr>
          <p:cNvPr id="46125" name="Text Box 45"/>
          <p:cNvSpPr txBox="1">
            <a:spLocks noChangeArrowheads="1"/>
          </p:cNvSpPr>
          <p:nvPr/>
        </p:nvSpPr>
        <p:spPr bwMode="auto">
          <a:xfrm>
            <a:off x="5292725" y="1163638"/>
            <a:ext cx="4318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sz="2000" b="1">
                <a:solidFill>
                  <a:srgbClr val="FF0000"/>
                </a:solidFill>
                <a:sym typeface="Symbol" panose="05050102010706020507" pitchFamily="18" charset="2"/>
              </a:rPr>
              <a:t></a:t>
            </a:r>
            <a:r>
              <a:rPr lang="cs-CZ" altLang="cs-CZ" sz="2000" b="1" baseline="-25000">
                <a:solidFill>
                  <a:srgbClr val="FF0000"/>
                </a:solidFill>
                <a:sym typeface="Symbol" panose="05050102010706020507" pitchFamily="18" charset="2"/>
              </a:rPr>
              <a:t>1</a:t>
            </a:r>
            <a:endParaRPr lang="cs-CZ" altLang="cs-CZ" sz="2000" b="1">
              <a:solidFill>
                <a:srgbClr val="FF0000"/>
              </a:solidFill>
              <a:sym typeface="Symbol" panose="05050102010706020507" pitchFamily="18" charset="2"/>
            </a:endParaRPr>
          </a:p>
        </p:txBody>
      </p:sp>
      <p:sp>
        <p:nvSpPr>
          <p:cNvPr id="46129" name="AutoShape 49"/>
          <p:cNvSpPr>
            <a:spLocks noChangeArrowheads="1"/>
          </p:cNvSpPr>
          <p:nvPr/>
        </p:nvSpPr>
        <p:spPr bwMode="auto">
          <a:xfrm>
            <a:off x="5076825" y="2638425"/>
            <a:ext cx="792163" cy="360363"/>
          </a:xfrm>
          <a:prstGeom prst="rightArrow">
            <a:avLst>
              <a:gd name="adj1" fmla="val 50000"/>
              <a:gd name="adj2" fmla="val 54956"/>
            </a:avLst>
          </a:prstGeom>
          <a:noFill/>
          <a:ln w="25400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cs-CZ"/>
          </a:p>
        </p:txBody>
      </p:sp>
      <p:sp>
        <p:nvSpPr>
          <p:cNvPr id="46130" name="Line 50"/>
          <p:cNvSpPr>
            <a:spLocks noChangeShapeType="1"/>
          </p:cNvSpPr>
          <p:nvPr/>
        </p:nvSpPr>
        <p:spPr bwMode="auto">
          <a:xfrm>
            <a:off x="4860925" y="1558925"/>
            <a:ext cx="1008063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46132" name="Line 52"/>
          <p:cNvSpPr>
            <a:spLocks noChangeShapeType="1"/>
          </p:cNvSpPr>
          <p:nvPr/>
        </p:nvSpPr>
        <p:spPr bwMode="auto">
          <a:xfrm>
            <a:off x="7524750" y="2782888"/>
            <a:ext cx="1008063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46133" name="Text Box 53"/>
          <p:cNvSpPr txBox="1">
            <a:spLocks noChangeArrowheads="1"/>
          </p:cNvSpPr>
          <p:nvPr/>
        </p:nvSpPr>
        <p:spPr bwMode="auto">
          <a:xfrm>
            <a:off x="7740650" y="2405063"/>
            <a:ext cx="4318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sz="2000" b="1">
                <a:solidFill>
                  <a:srgbClr val="FF0000"/>
                </a:solidFill>
                <a:sym typeface="Symbol" panose="05050102010706020507" pitchFamily="18" charset="2"/>
              </a:rPr>
              <a:t></a:t>
            </a:r>
            <a:r>
              <a:rPr lang="cs-CZ" altLang="cs-CZ" sz="2000" b="1" baseline="-25000">
                <a:solidFill>
                  <a:srgbClr val="FF0000"/>
                </a:solidFill>
                <a:sym typeface="Symbol" panose="05050102010706020507" pitchFamily="18" charset="2"/>
              </a:rPr>
              <a:t>2</a:t>
            </a:r>
            <a:endParaRPr lang="cs-CZ" altLang="cs-CZ" sz="2000" b="1">
              <a:solidFill>
                <a:srgbClr val="FF0000"/>
              </a:solidFill>
              <a:sym typeface="Symbol" panose="05050102010706020507" pitchFamily="18" charset="2"/>
            </a:endParaRPr>
          </a:p>
        </p:txBody>
      </p:sp>
      <p:sp>
        <p:nvSpPr>
          <p:cNvPr id="46137" name="Text Box 57"/>
          <p:cNvSpPr txBox="1">
            <a:spLocks noChangeArrowheads="1"/>
          </p:cNvSpPr>
          <p:nvPr/>
        </p:nvSpPr>
        <p:spPr bwMode="auto">
          <a:xfrm>
            <a:off x="6516688" y="3771900"/>
            <a:ext cx="4318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sz="2000" b="1">
                <a:solidFill>
                  <a:srgbClr val="000000"/>
                </a:solidFill>
                <a:sym typeface="Symbol" panose="05050102010706020507" pitchFamily="18" charset="2"/>
              </a:rPr>
              <a:t>l</a:t>
            </a:r>
          </a:p>
        </p:txBody>
      </p:sp>
      <p:grpSp>
        <p:nvGrpSpPr>
          <p:cNvPr id="46155" name="Group 75"/>
          <p:cNvGrpSpPr>
            <a:grpSpLocks/>
          </p:cNvGrpSpPr>
          <p:nvPr/>
        </p:nvGrpSpPr>
        <p:grpSpPr bwMode="auto">
          <a:xfrm>
            <a:off x="5868988" y="1196975"/>
            <a:ext cx="1655762" cy="2089150"/>
            <a:chOff x="3243" y="1434"/>
            <a:chExt cx="1043" cy="1316"/>
          </a:xfrm>
        </p:grpSpPr>
        <p:sp>
          <p:nvSpPr>
            <p:cNvPr id="46154" name="Rectangle 74" descr="Tmavý vodorovný"/>
            <p:cNvSpPr>
              <a:spLocks noChangeArrowheads="1"/>
            </p:cNvSpPr>
            <p:nvPr/>
          </p:nvSpPr>
          <p:spPr bwMode="auto">
            <a:xfrm>
              <a:off x="3833" y="1434"/>
              <a:ext cx="453" cy="1316"/>
            </a:xfrm>
            <a:prstGeom prst="rect">
              <a:avLst/>
            </a:prstGeom>
            <a:pattFill prst="dkHorz">
              <a:fgClr>
                <a:srgbClr val="000000"/>
              </a:fgClr>
              <a:bgClr>
                <a:schemeClr val="tx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cs-CZ"/>
            </a:p>
          </p:txBody>
        </p:sp>
        <p:sp>
          <p:nvSpPr>
            <p:cNvPr id="46153" name="Rectangle 73" descr="Široký šikmo dolů"/>
            <p:cNvSpPr>
              <a:spLocks noChangeArrowheads="1"/>
            </p:cNvSpPr>
            <p:nvPr/>
          </p:nvSpPr>
          <p:spPr bwMode="auto">
            <a:xfrm>
              <a:off x="3651" y="1434"/>
              <a:ext cx="182" cy="1316"/>
            </a:xfrm>
            <a:prstGeom prst="rect">
              <a:avLst/>
            </a:prstGeom>
            <a:pattFill prst="wdDnDiag">
              <a:fgClr>
                <a:srgbClr val="000000"/>
              </a:fgClr>
              <a:bgClr>
                <a:schemeClr val="tx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cs-CZ"/>
            </a:p>
          </p:txBody>
        </p:sp>
        <p:sp>
          <p:nvSpPr>
            <p:cNvPr id="46152" name="Rectangle 72" descr="Široký šikmo nahoru"/>
            <p:cNvSpPr>
              <a:spLocks noChangeArrowheads="1"/>
            </p:cNvSpPr>
            <p:nvPr/>
          </p:nvSpPr>
          <p:spPr bwMode="auto">
            <a:xfrm>
              <a:off x="3243" y="1434"/>
              <a:ext cx="408" cy="1316"/>
            </a:xfrm>
            <a:prstGeom prst="rect">
              <a:avLst/>
            </a:prstGeom>
            <a:pattFill prst="wdUpDiag">
              <a:fgClr>
                <a:srgbClr val="000000"/>
              </a:fgClr>
              <a:bgClr>
                <a:schemeClr val="tx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cs-CZ"/>
            </a:p>
          </p:txBody>
        </p:sp>
        <p:sp>
          <p:nvSpPr>
            <p:cNvPr id="46127" name="Line 47"/>
            <p:cNvSpPr>
              <a:spLocks noChangeShapeType="1"/>
            </p:cNvSpPr>
            <p:nvPr/>
          </p:nvSpPr>
          <p:spPr bwMode="auto">
            <a:xfrm>
              <a:off x="3243" y="1435"/>
              <a:ext cx="0" cy="131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sp>
          <p:nvSpPr>
            <p:cNvPr id="46128" name="Line 48"/>
            <p:cNvSpPr>
              <a:spLocks noChangeShapeType="1"/>
            </p:cNvSpPr>
            <p:nvPr/>
          </p:nvSpPr>
          <p:spPr bwMode="auto">
            <a:xfrm>
              <a:off x="4285" y="1435"/>
              <a:ext cx="0" cy="131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sp>
          <p:nvSpPr>
            <p:cNvPr id="46138" name="Line 58"/>
            <p:cNvSpPr>
              <a:spLocks noChangeShapeType="1"/>
            </p:cNvSpPr>
            <p:nvPr/>
          </p:nvSpPr>
          <p:spPr bwMode="auto">
            <a:xfrm>
              <a:off x="3651" y="1435"/>
              <a:ext cx="0" cy="131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sp>
          <p:nvSpPr>
            <p:cNvPr id="46139" name="Line 59"/>
            <p:cNvSpPr>
              <a:spLocks noChangeShapeType="1"/>
            </p:cNvSpPr>
            <p:nvPr/>
          </p:nvSpPr>
          <p:spPr bwMode="auto">
            <a:xfrm>
              <a:off x="3833" y="1435"/>
              <a:ext cx="0" cy="131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</p:grpSp>
      <p:sp>
        <p:nvSpPr>
          <p:cNvPr id="46140" name="Line 60"/>
          <p:cNvSpPr>
            <a:spLocks noChangeShapeType="1"/>
          </p:cNvSpPr>
          <p:nvPr/>
        </p:nvSpPr>
        <p:spPr bwMode="auto">
          <a:xfrm>
            <a:off x="5868988" y="1558925"/>
            <a:ext cx="647700" cy="2159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46141" name="Line 61"/>
          <p:cNvSpPr>
            <a:spLocks noChangeShapeType="1"/>
          </p:cNvSpPr>
          <p:nvPr/>
        </p:nvSpPr>
        <p:spPr bwMode="auto">
          <a:xfrm>
            <a:off x="6516688" y="1774825"/>
            <a:ext cx="288925" cy="576263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46142" name="Line 62"/>
          <p:cNvSpPr>
            <a:spLocks noChangeShapeType="1"/>
          </p:cNvSpPr>
          <p:nvPr/>
        </p:nvSpPr>
        <p:spPr bwMode="auto">
          <a:xfrm>
            <a:off x="6805613" y="2351088"/>
            <a:ext cx="719137" cy="431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grpSp>
        <p:nvGrpSpPr>
          <p:cNvPr id="46163" name="Group 83"/>
          <p:cNvGrpSpPr>
            <a:grpSpLocks/>
          </p:cNvGrpSpPr>
          <p:nvPr/>
        </p:nvGrpSpPr>
        <p:grpSpPr bwMode="auto">
          <a:xfrm>
            <a:off x="5724525" y="3430588"/>
            <a:ext cx="1944688" cy="719137"/>
            <a:chOff x="3379" y="2681"/>
            <a:chExt cx="1225" cy="453"/>
          </a:xfrm>
        </p:grpSpPr>
        <p:sp>
          <p:nvSpPr>
            <p:cNvPr id="46147" name="Line 67"/>
            <p:cNvSpPr>
              <a:spLocks noChangeShapeType="1"/>
            </p:cNvSpPr>
            <p:nvPr/>
          </p:nvSpPr>
          <p:spPr bwMode="auto">
            <a:xfrm>
              <a:off x="3878" y="2681"/>
              <a:ext cx="0" cy="18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sp>
          <p:nvSpPr>
            <p:cNvPr id="46148" name="Line 68"/>
            <p:cNvSpPr>
              <a:spLocks noChangeShapeType="1"/>
            </p:cNvSpPr>
            <p:nvPr/>
          </p:nvSpPr>
          <p:spPr bwMode="auto">
            <a:xfrm>
              <a:off x="4060" y="2681"/>
              <a:ext cx="0" cy="18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grpSp>
          <p:nvGrpSpPr>
            <p:cNvPr id="46162" name="Group 82"/>
            <p:cNvGrpSpPr>
              <a:grpSpLocks/>
            </p:cNvGrpSpPr>
            <p:nvPr/>
          </p:nvGrpSpPr>
          <p:grpSpPr bwMode="auto">
            <a:xfrm>
              <a:off x="3379" y="2681"/>
              <a:ext cx="1225" cy="453"/>
              <a:chOff x="3379" y="2681"/>
              <a:chExt cx="1225" cy="453"/>
            </a:xfrm>
          </p:grpSpPr>
          <p:sp>
            <p:nvSpPr>
              <p:cNvPr id="46135" name="Line 55"/>
              <p:cNvSpPr>
                <a:spLocks noChangeShapeType="1"/>
              </p:cNvSpPr>
              <p:nvPr/>
            </p:nvSpPr>
            <p:spPr bwMode="auto">
              <a:xfrm>
                <a:off x="4513" y="2681"/>
                <a:ext cx="0" cy="45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46136" name="Line 56"/>
              <p:cNvSpPr>
                <a:spLocks noChangeShapeType="1"/>
              </p:cNvSpPr>
              <p:nvPr/>
            </p:nvSpPr>
            <p:spPr bwMode="auto">
              <a:xfrm>
                <a:off x="3470" y="3134"/>
                <a:ext cx="1043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stealth" w="lg" len="lg"/>
                <a:tailEnd type="stealth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cs-CZ"/>
              </a:p>
            </p:txBody>
          </p:sp>
          <p:grpSp>
            <p:nvGrpSpPr>
              <p:cNvPr id="46151" name="Group 71"/>
              <p:cNvGrpSpPr>
                <a:grpSpLocks/>
              </p:cNvGrpSpPr>
              <p:nvPr/>
            </p:nvGrpSpPr>
            <p:grpSpPr bwMode="auto">
              <a:xfrm>
                <a:off x="3379" y="2681"/>
                <a:ext cx="1225" cy="453"/>
                <a:chOff x="3152" y="2750"/>
                <a:chExt cx="1225" cy="453"/>
              </a:xfrm>
            </p:grpSpPr>
            <p:sp>
              <p:nvSpPr>
                <p:cNvPr id="46134" name="Line 54"/>
                <p:cNvSpPr>
                  <a:spLocks noChangeShapeType="1"/>
                </p:cNvSpPr>
                <p:nvPr/>
              </p:nvSpPr>
              <p:spPr bwMode="auto">
                <a:xfrm>
                  <a:off x="3243" y="2750"/>
                  <a:ext cx="0" cy="45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000" tIns="46800" rIns="90000" bIns="46800">
                  <a:spAutoFit/>
                </a:bodyPr>
                <a:lstStyle/>
                <a:p>
                  <a:endParaRPr lang="cs-CZ"/>
                </a:p>
              </p:txBody>
            </p:sp>
            <p:grpSp>
              <p:nvGrpSpPr>
                <p:cNvPr id="46146" name="Group 66"/>
                <p:cNvGrpSpPr>
                  <a:grpSpLocks/>
                </p:cNvGrpSpPr>
                <p:nvPr/>
              </p:nvGrpSpPr>
              <p:grpSpPr bwMode="auto">
                <a:xfrm>
                  <a:off x="3152" y="2931"/>
                  <a:ext cx="1225" cy="0"/>
                  <a:chOff x="3152" y="2931"/>
                  <a:chExt cx="1225" cy="0"/>
                </a:xfrm>
              </p:grpSpPr>
              <p:sp>
                <p:nvSpPr>
                  <p:cNvPr id="46143" name="Line 63"/>
                  <p:cNvSpPr>
                    <a:spLocks noChangeShapeType="1"/>
                  </p:cNvSpPr>
                  <p:nvPr/>
                </p:nvSpPr>
                <p:spPr bwMode="auto">
                  <a:xfrm>
                    <a:off x="3152" y="2931"/>
                    <a:ext cx="91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 type="stealth" w="lg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90000" tIns="46800" rIns="90000" bIns="46800">
                    <a:spAutoFit/>
                  </a:bodyPr>
                  <a:lstStyle/>
                  <a:p>
                    <a:endParaRPr lang="cs-CZ"/>
                  </a:p>
                </p:txBody>
              </p:sp>
              <p:sp>
                <p:nvSpPr>
                  <p:cNvPr id="46144" name="Line 64"/>
                  <p:cNvSpPr>
                    <a:spLocks noChangeShapeType="1"/>
                  </p:cNvSpPr>
                  <p:nvPr/>
                </p:nvSpPr>
                <p:spPr bwMode="auto">
                  <a:xfrm>
                    <a:off x="3243" y="2931"/>
                    <a:ext cx="1043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90000" tIns="46800" rIns="90000" bIns="46800">
                    <a:spAutoFit/>
                  </a:bodyPr>
                  <a:lstStyle/>
                  <a:p>
                    <a:endParaRPr lang="cs-CZ"/>
                  </a:p>
                </p:txBody>
              </p:sp>
              <p:sp>
                <p:nvSpPr>
                  <p:cNvPr id="46145" name="Line 65"/>
                  <p:cNvSpPr>
                    <a:spLocks noChangeShapeType="1"/>
                  </p:cNvSpPr>
                  <p:nvPr/>
                </p:nvSpPr>
                <p:spPr bwMode="auto">
                  <a:xfrm>
                    <a:off x="4286" y="2931"/>
                    <a:ext cx="91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stealth" w="lg" len="lg"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90000" tIns="46800" rIns="90000" bIns="46800">
                    <a:spAutoFit/>
                  </a:bodyPr>
                  <a:lstStyle/>
                  <a:p>
                    <a:endParaRPr lang="cs-CZ"/>
                  </a:p>
                </p:txBody>
              </p:sp>
            </p:grpSp>
            <p:sp>
              <p:nvSpPr>
                <p:cNvPr id="46149" name="Oval 69"/>
                <p:cNvSpPr>
                  <a:spLocks noChangeAspect="1" noChangeArrowheads="1"/>
                </p:cNvSpPr>
                <p:nvPr/>
              </p:nvSpPr>
              <p:spPr bwMode="auto">
                <a:xfrm>
                  <a:off x="3620" y="2908"/>
                  <a:ext cx="46" cy="46"/>
                </a:xfrm>
                <a:prstGeom prst="ellipse">
                  <a:avLst/>
                </a:prstGeom>
                <a:solidFill>
                  <a:srgbClr val="000000"/>
                </a:solidFill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cs-CZ"/>
                </a:p>
              </p:txBody>
            </p:sp>
            <p:sp>
              <p:nvSpPr>
                <p:cNvPr id="46150" name="Oval 70"/>
                <p:cNvSpPr>
                  <a:spLocks noChangeAspect="1" noChangeArrowheads="1"/>
                </p:cNvSpPr>
                <p:nvPr/>
              </p:nvSpPr>
              <p:spPr bwMode="auto">
                <a:xfrm>
                  <a:off x="3808" y="2908"/>
                  <a:ext cx="46" cy="46"/>
                </a:xfrm>
                <a:prstGeom prst="ellipse">
                  <a:avLst/>
                </a:prstGeom>
                <a:solidFill>
                  <a:srgbClr val="000000"/>
                </a:solidFill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cs-CZ"/>
                </a:p>
              </p:txBody>
            </p:sp>
          </p:grpSp>
        </p:grpSp>
      </p:grpSp>
      <p:sp>
        <p:nvSpPr>
          <p:cNvPr id="46156" name="Text Box 76"/>
          <p:cNvSpPr txBox="1">
            <a:spLocks noChangeArrowheads="1"/>
          </p:cNvSpPr>
          <p:nvPr/>
        </p:nvSpPr>
        <p:spPr bwMode="auto">
          <a:xfrm>
            <a:off x="6948488" y="3382963"/>
            <a:ext cx="43180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sz="1600" b="1">
                <a:solidFill>
                  <a:srgbClr val="000000"/>
                </a:solidFill>
                <a:sym typeface="Symbol" panose="05050102010706020507" pitchFamily="18" charset="2"/>
              </a:rPr>
              <a:t>l</a:t>
            </a:r>
            <a:r>
              <a:rPr lang="cs-CZ" altLang="cs-CZ" sz="1600" b="1" baseline="-25000">
                <a:solidFill>
                  <a:srgbClr val="000000"/>
                </a:solidFill>
                <a:sym typeface="Symbol" panose="05050102010706020507" pitchFamily="18" charset="2"/>
              </a:rPr>
              <a:t>3</a:t>
            </a:r>
          </a:p>
        </p:txBody>
      </p:sp>
      <p:sp>
        <p:nvSpPr>
          <p:cNvPr id="46157" name="Text Box 77"/>
          <p:cNvSpPr txBox="1">
            <a:spLocks noChangeArrowheads="1"/>
          </p:cNvSpPr>
          <p:nvPr/>
        </p:nvSpPr>
        <p:spPr bwMode="auto">
          <a:xfrm>
            <a:off x="6445250" y="3378200"/>
            <a:ext cx="43180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sz="1600" b="1">
                <a:solidFill>
                  <a:srgbClr val="000000"/>
                </a:solidFill>
                <a:sym typeface="Symbol" panose="05050102010706020507" pitchFamily="18" charset="2"/>
              </a:rPr>
              <a:t>l</a:t>
            </a:r>
            <a:r>
              <a:rPr lang="cs-CZ" altLang="cs-CZ" sz="1600" b="1" baseline="-25000">
                <a:solidFill>
                  <a:srgbClr val="000000"/>
                </a:solidFill>
                <a:sym typeface="Symbol" panose="05050102010706020507" pitchFamily="18" charset="2"/>
              </a:rPr>
              <a:t>2</a:t>
            </a:r>
          </a:p>
        </p:txBody>
      </p:sp>
      <p:sp>
        <p:nvSpPr>
          <p:cNvPr id="46158" name="Text Box 78"/>
          <p:cNvSpPr txBox="1">
            <a:spLocks noChangeArrowheads="1"/>
          </p:cNvSpPr>
          <p:nvPr/>
        </p:nvSpPr>
        <p:spPr bwMode="auto">
          <a:xfrm>
            <a:off x="5940425" y="3382963"/>
            <a:ext cx="43180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sz="1600" b="1">
                <a:solidFill>
                  <a:srgbClr val="000000"/>
                </a:solidFill>
                <a:sym typeface="Symbol" panose="05050102010706020507" pitchFamily="18" charset="2"/>
              </a:rPr>
              <a:t>l</a:t>
            </a:r>
            <a:r>
              <a:rPr lang="cs-CZ" altLang="cs-CZ" sz="1600" b="1" baseline="-25000">
                <a:solidFill>
                  <a:srgbClr val="000000"/>
                </a:solidFill>
                <a:sym typeface="Symbol" panose="05050102010706020507" pitchFamily="18" charset="2"/>
              </a:rPr>
              <a:t>1</a:t>
            </a:r>
          </a:p>
        </p:txBody>
      </p:sp>
      <p:graphicFrame>
        <p:nvGraphicFramePr>
          <p:cNvPr id="46159" name="Object 79"/>
          <p:cNvGraphicFramePr>
            <a:graphicFrameLocks noChangeAspect="1"/>
          </p:cNvGraphicFramePr>
          <p:nvPr/>
        </p:nvGraphicFramePr>
        <p:xfrm>
          <a:off x="179388" y="5222875"/>
          <a:ext cx="3241675" cy="1519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68" name="Rovnice" r:id="rId3" imgW="1358640" imgH="634680" progId="Equation.3">
                  <p:embed/>
                </p:oleObj>
              </mc:Choice>
              <mc:Fallback>
                <p:oleObj name="Rovnice" r:id="rId3" imgW="1358640" imgH="634680" progId="Equation.3">
                  <p:embed/>
                  <p:pic>
                    <p:nvPicPr>
                      <p:cNvPr id="0" name="Object 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5222875"/>
                        <a:ext cx="3241675" cy="1519238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25400">
                        <a:solidFill>
                          <a:schemeClr val="bg2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160" name="Object 80"/>
          <p:cNvGraphicFramePr>
            <a:graphicFrameLocks noChangeAspect="1"/>
          </p:cNvGraphicFramePr>
          <p:nvPr/>
        </p:nvGraphicFramePr>
        <p:xfrm>
          <a:off x="3635375" y="4298950"/>
          <a:ext cx="5400675" cy="2443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69" name="Rovnice" r:id="rId5" imgW="2793960" imgH="1257120" progId="Equation.3">
                  <p:embed/>
                </p:oleObj>
              </mc:Choice>
              <mc:Fallback>
                <p:oleObj name="Rovnice" r:id="rId5" imgW="2793960" imgH="1257120" progId="Equation.3">
                  <p:embed/>
                  <p:pic>
                    <p:nvPicPr>
                      <p:cNvPr id="0" name="Object 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375" y="4298950"/>
                        <a:ext cx="5400675" cy="2443163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25400">
                        <a:solidFill>
                          <a:schemeClr val="bg2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6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6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6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6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46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6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6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6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6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6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6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withGroup">
                            <p:stCondLst>
                              <p:cond delay="2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6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6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6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6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6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60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60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6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6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6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6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6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6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6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6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46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6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6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6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6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6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6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6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6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6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46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6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6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6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46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46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46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46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46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46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46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46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46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46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46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46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46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4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/>
      <p:bldP spid="46087" grpId="0"/>
      <p:bldP spid="46089" grpId="0"/>
      <p:bldP spid="46097" grpId="0" animBg="1"/>
      <p:bldP spid="46098" grpId="0" animBg="1"/>
      <p:bldP spid="46099" grpId="0" animBg="1"/>
      <p:bldP spid="46100" grpId="0" animBg="1"/>
      <p:bldP spid="46101" grpId="0"/>
      <p:bldP spid="46103" grpId="0" animBg="1"/>
      <p:bldP spid="46104" grpId="0" animBg="1"/>
      <p:bldP spid="46106" grpId="0" animBg="1"/>
      <p:bldP spid="46107" grpId="1"/>
      <p:bldP spid="46124" grpId="0"/>
      <p:bldP spid="46125" grpId="0"/>
      <p:bldP spid="46129" grpId="0" animBg="1"/>
      <p:bldP spid="46130" grpId="0" animBg="1"/>
      <p:bldP spid="46132" grpId="0" animBg="1"/>
      <p:bldP spid="46133" grpId="0"/>
      <p:bldP spid="46137" grpId="0"/>
      <p:bldP spid="46140" grpId="0" animBg="1"/>
      <p:bldP spid="46141" grpId="0" animBg="1"/>
      <p:bldP spid="46142" grpId="0" animBg="1"/>
      <p:bldP spid="46156" grpId="0"/>
      <p:bldP spid="46157" grpId="0"/>
      <p:bldP spid="4615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5789" name="Group 2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9639141"/>
              </p:ext>
            </p:extLst>
          </p:nvPr>
        </p:nvGraphicFramePr>
        <p:xfrm>
          <a:off x="250825" y="153988"/>
          <a:ext cx="8424863" cy="6539371"/>
        </p:xfrm>
        <a:graphic>
          <a:graphicData uri="http://schemas.openxmlformats.org/drawingml/2006/table">
            <a:tbl>
              <a:tblPr/>
              <a:tblGrid>
                <a:gridCol w="2736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36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511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64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Materiál</a:t>
                      </a:r>
                      <a:endParaRPr kumimoji="0" lang="cs-CZ" altLang="cs-CZ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 anchor="b" horzOverflow="overflow">
                    <a:lnL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Další materiály: </a:t>
                      </a:r>
                      <a:r>
                        <a:rPr kumimoji="0" lang="cs-CZ" altLang="cs-CZ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sym typeface="Symbol" panose="05050102010706020507" pitchFamily="18" charset="2"/>
                          <a:hlinkClick r:id="rId2"/>
                        </a:rPr>
                        <a:t></a:t>
                      </a:r>
                      <a:endParaRPr kumimoji="0" lang="cs-CZ" altLang="cs-CZ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sym typeface="Symbol" panose="05050102010706020507" pitchFamily="18" charset="2"/>
                      </a:endParaRPr>
                    </a:p>
                  </a:txBody>
                  <a:tcPr marL="90000" marR="90000" marT="46800" marB="46800" anchor="b"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Součinitel tepelné vodivosti </a:t>
                      </a:r>
                      <a:r>
                        <a:rPr kumimoji="0" lang="cs-CZ" altLang="cs-CZ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sym typeface="Symbol" panose="05050102010706020507" pitchFamily="18" charset="2"/>
                        </a:rPr>
                        <a:t> (W/m*K)</a:t>
                      </a:r>
                      <a:endParaRPr kumimoji="0" lang="cs-CZ" altLang="cs-CZ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sym typeface="Symbol" panose="05050102010706020507" pitchFamily="18" charset="2"/>
                      </a:endParaRPr>
                    </a:p>
                  </a:txBody>
                  <a:tcPr marL="90000" marR="90000" marT="46800" marB="46800" anchor="b"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4163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Beton</a:t>
                      </a:r>
                      <a:endParaRPr kumimoji="0" lang="cs-CZ" altLang="cs-CZ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 anchor="b" horzOverflow="overflow">
                    <a:lnL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1,300</a:t>
                      </a:r>
                      <a:endParaRPr kumimoji="0" lang="cs-CZ" altLang="cs-CZ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 anchor="b"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363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pórobeton (plynosilikát)</a:t>
                      </a:r>
                      <a:endParaRPr kumimoji="0" lang="cs-CZ" altLang="cs-CZ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 anchor="b" horzOverflow="overflow">
                    <a:lnL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0,180</a:t>
                      </a:r>
                      <a:endParaRPr kumimoji="0" lang="cs-CZ" altLang="cs-CZ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 anchor="b"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4163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Omítka vápenná</a:t>
                      </a:r>
                      <a:endParaRPr kumimoji="0" lang="cs-CZ" altLang="cs-CZ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 anchor="b" horzOverflow="overflow">
                    <a:lnL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0,880</a:t>
                      </a:r>
                      <a:endParaRPr kumimoji="0" lang="cs-CZ" altLang="cs-CZ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 anchor="b"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2575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Omítka perlitová</a:t>
                      </a:r>
                      <a:endParaRPr kumimoji="0" lang="cs-CZ" altLang="cs-CZ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 anchor="b" horzOverflow="overflow">
                    <a:lnL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0,100</a:t>
                      </a:r>
                      <a:endParaRPr kumimoji="0" lang="cs-CZ" altLang="cs-CZ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 anchor="b"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4163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Pěnový polystyren - PPS</a:t>
                      </a:r>
                      <a:endParaRPr kumimoji="0" lang="cs-CZ" altLang="cs-CZ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 anchor="b" horzOverflow="overflow">
                    <a:lnL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0,037</a:t>
                      </a:r>
                      <a:endParaRPr kumimoji="0" lang="cs-CZ" altLang="cs-CZ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 anchor="b"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4500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Pěnový polystyren extrudovaný - EXP</a:t>
                      </a:r>
                      <a:endParaRPr kumimoji="0" lang="cs-CZ" altLang="cs-CZ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 anchor="b" horzOverflow="overflow">
                    <a:lnL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0,034</a:t>
                      </a:r>
                      <a:endParaRPr kumimoji="0" lang="cs-CZ" altLang="cs-CZ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 anchor="b"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4163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Pěnový polyuretan tuhý</a:t>
                      </a:r>
                      <a:endParaRPr kumimoji="0" lang="cs-CZ" altLang="cs-CZ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 anchor="b" horzOverflow="overflow">
                    <a:lnL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0,032</a:t>
                      </a:r>
                      <a:endParaRPr kumimoji="0" lang="cs-CZ" altLang="cs-CZ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 anchor="b"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2575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ORSIL N</a:t>
                      </a:r>
                      <a:endParaRPr kumimoji="0" lang="cs-CZ" altLang="cs-CZ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 anchor="b" horzOverflow="overflow">
                    <a:lnL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0,039</a:t>
                      </a:r>
                      <a:endParaRPr kumimoji="0" lang="cs-CZ" altLang="cs-CZ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 anchor="b"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4163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ORSIL T</a:t>
                      </a:r>
                      <a:endParaRPr kumimoji="0" lang="cs-CZ" altLang="cs-CZ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 anchor="b" horzOverflow="overflow">
                    <a:lnL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0,041</a:t>
                      </a:r>
                      <a:endParaRPr kumimoji="0" lang="cs-CZ" altLang="cs-CZ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 anchor="b"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2575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Čedič</a:t>
                      </a:r>
                      <a:endParaRPr kumimoji="0" lang="cs-CZ" altLang="cs-CZ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 anchor="b" horzOverflow="overflow">
                    <a:lnL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4,200</a:t>
                      </a:r>
                      <a:endParaRPr kumimoji="0" lang="cs-CZ" altLang="cs-CZ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 anchor="b"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4163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Mramor</a:t>
                      </a:r>
                      <a:endParaRPr kumimoji="0" lang="cs-CZ" altLang="cs-CZ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 anchor="b" horzOverflow="overflow">
                    <a:lnL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3,500</a:t>
                      </a:r>
                      <a:endParaRPr kumimoji="0" lang="cs-CZ" altLang="cs-CZ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 anchor="b"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2575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Pískovec</a:t>
                      </a:r>
                      <a:endParaRPr kumimoji="0" lang="cs-CZ" altLang="cs-CZ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 anchor="b" horzOverflow="overflow">
                    <a:lnL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1,700</a:t>
                      </a:r>
                      <a:endParaRPr kumimoji="0" lang="cs-CZ" altLang="cs-CZ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 anchor="b"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4163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cihly plné</a:t>
                      </a:r>
                      <a:endParaRPr kumimoji="0" lang="cs-CZ" altLang="cs-CZ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 anchor="b" horzOverflow="overflow">
                    <a:lnL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0,800</a:t>
                      </a:r>
                      <a:endParaRPr kumimoji="0" lang="cs-CZ" altLang="cs-CZ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 anchor="b"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82575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CD TYN</a:t>
                      </a:r>
                      <a:endParaRPr kumimoji="0" lang="cs-CZ" altLang="cs-CZ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 anchor="b" horzOverflow="overflow">
                    <a:lnL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0,360</a:t>
                      </a:r>
                      <a:endParaRPr kumimoji="0" lang="cs-CZ" altLang="cs-CZ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 anchor="b"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446088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POROTHERM 44 Si - P8 super izolační stěna</a:t>
                      </a:r>
                      <a:endParaRPr kumimoji="0" lang="cs-CZ" altLang="cs-CZ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 anchor="b" horzOverflow="overflow">
                    <a:lnL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0,112</a:t>
                      </a:r>
                      <a:endParaRPr kumimoji="0" lang="cs-CZ" altLang="cs-CZ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 anchor="b"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444500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YTONG P2-400 tepelně izolační tvárnice</a:t>
                      </a:r>
                      <a:endParaRPr kumimoji="0" lang="cs-CZ" altLang="cs-CZ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 anchor="b" horzOverflow="overflow">
                    <a:lnL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0,110</a:t>
                      </a:r>
                      <a:endParaRPr kumimoji="0" lang="cs-CZ" altLang="cs-CZ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 anchor="b"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57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7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5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781300"/>
            <a:ext cx="3827462" cy="1873250"/>
          </a:xfrm>
        </p:spPr>
        <p:txBody>
          <a:bodyPr/>
          <a:lstStyle/>
          <a:p>
            <a:r>
              <a:rPr lang="cs-CZ" altLang="cs-CZ" sz="4000" b="1" u="sng" dirty="0">
                <a:solidFill>
                  <a:schemeClr val="bg2"/>
                </a:solidFill>
                <a:effectLst/>
              </a:rPr>
              <a:t>Přenos tepla vedením</a:t>
            </a:r>
          </a:p>
        </p:txBody>
      </p:sp>
      <p:sp>
        <p:nvSpPr>
          <p:cNvPr id="64515" name="Text Box 3"/>
          <p:cNvSpPr txBox="1">
            <a:spLocks noChangeArrowheads="1"/>
          </p:cNvSpPr>
          <p:nvPr/>
        </p:nvSpPr>
        <p:spPr bwMode="auto">
          <a:xfrm>
            <a:off x="179388" y="260350"/>
            <a:ext cx="5184775" cy="22510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1222375">
              <a:tabLst>
                <a:tab pos="263525" algn="l"/>
                <a:tab pos="5383213" algn="l"/>
                <a:tab pos="6365875" algn="l"/>
                <a:tab pos="7440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162050" defTabSz="1222375">
              <a:tabLst>
                <a:tab pos="263525" algn="l"/>
                <a:tab pos="5383213" algn="l"/>
                <a:tab pos="6365875" algn="l"/>
                <a:tab pos="7440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41438" defTabSz="1222375">
              <a:tabLst>
                <a:tab pos="263525" algn="l"/>
                <a:tab pos="5383213" algn="l"/>
                <a:tab pos="6365875" algn="l"/>
                <a:tab pos="7440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20825" defTabSz="1222375">
              <a:tabLst>
                <a:tab pos="263525" algn="l"/>
                <a:tab pos="5383213" algn="l"/>
                <a:tab pos="6365875" algn="l"/>
                <a:tab pos="7440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1222375">
              <a:tabLst>
                <a:tab pos="263525" algn="l"/>
                <a:tab pos="5383213" algn="l"/>
                <a:tab pos="6365875" algn="l"/>
                <a:tab pos="7440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1222375" fontAlgn="base">
              <a:spcBef>
                <a:spcPct val="0"/>
              </a:spcBef>
              <a:spcAft>
                <a:spcPct val="0"/>
              </a:spcAft>
              <a:tabLst>
                <a:tab pos="263525" algn="l"/>
                <a:tab pos="5383213" algn="l"/>
                <a:tab pos="6365875" algn="l"/>
                <a:tab pos="7440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1222375" fontAlgn="base">
              <a:spcBef>
                <a:spcPct val="0"/>
              </a:spcBef>
              <a:spcAft>
                <a:spcPct val="0"/>
              </a:spcAft>
              <a:tabLst>
                <a:tab pos="263525" algn="l"/>
                <a:tab pos="5383213" algn="l"/>
                <a:tab pos="6365875" algn="l"/>
                <a:tab pos="7440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1222375" fontAlgn="base">
              <a:spcBef>
                <a:spcPct val="0"/>
              </a:spcBef>
              <a:spcAft>
                <a:spcPct val="0"/>
              </a:spcAft>
              <a:tabLst>
                <a:tab pos="263525" algn="l"/>
                <a:tab pos="5383213" algn="l"/>
                <a:tab pos="6365875" algn="l"/>
                <a:tab pos="7440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1222375" fontAlgn="base">
              <a:spcBef>
                <a:spcPct val="0"/>
              </a:spcBef>
              <a:spcAft>
                <a:spcPct val="0"/>
              </a:spcAft>
              <a:tabLst>
                <a:tab pos="263525" algn="l"/>
                <a:tab pos="5383213" algn="l"/>
                <a:tab pos="6365875" algn="l"/>
                <a:tab pos="7440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solidFill>
                  <a:schemeClr val="bg2"/>
                </a:solidFill>
                <a:sym typeface="Wingdings 3" panose="05040102010807070707" pitchFamily="18" charset="2"/>
              </a:rPr>
              <a:t>Prostup tepla válcovou stěnou (trubky).</a:t>
            </a:r>
          </a:p>
          <a:p>
            <a:r>
              <a:rPr lang="cs-CZ" altLang="cs-CZ" sz="2000" b="1">
                <a:solidFill>
                  <a:schemeClr val="bg2"/>
                </a:solidFill>
                <a:sym typeface="Wingdings 3" panose="05040102010807070707" pitchFamily="18" charset="2"/>
              </a:rPr>
              <a:t>Při průchodu tepla se zároveň zvětšuje plocha </a:t>
            </a:r>
            <a:r>
              <a:rPr lang="cs-CZ" altLang="cs-CZ" sz="2000" b="1">
                <a:solidFill>
                  <a:schemeClr val="bg2"/>
                </a:solidFill>
                <a:sym typeface="Symbol" panose="05050102010706020507" pitchFamily="18" charset="2"/>
              </a:rPr>
              <a:t> </a:t>
            </a:r>
            <a:r>
              <a:rPr lang="cs-CZ" altLang="cs-CZ" sz="2000" b="1" u="sng">
                <a:solidFill>
                  <a:schemeClr val="bg2"/>
                </a:solidFill>
                <a:sym typeface="Symbol" panose="05050102010706020507" pitchFamily="18" charset="2"/>
              </a:rPr>
              <a:t>průběh teploty není lineární</a:t>
            </a:r>
            <a:r>
              <a:rPr lang="cs-CZ" altLang="cs-CZ" sz="2000" b="1">
                <a:solidFill>
                  <a:schemeClr val="bg2"/>
                </a:solidFill>
                <a:sym typeface="Symbol" panose="05050102010706020507" pitchFamily="18" charset="2"/>
              </a:rPr>
              <a:t>.</a:t>
            </a:r>
          </a:p>
          <a:p>
            <a:r>
              <a:rPr lang="cs-CZ" altLang="cs-CZ" sz="2000" b="1" u="sng">
                <a:solidFill>
                  <a:schemeClr val="bg2"/>
                </a:solidFill>
                <a:sym typeface="Symbol" panose="05050102010706020507" pitchFamily="18" charset="2"/>
              </a:rPr>
              <a:t>Při výpočtu mohou nastat případy</a:t>
            </a:r>
            <a:r>
              <a:rPr lang="cs-CZ" altLang="cs-CZ" sz="2000" b="1">
                <a:solidFill>
                  <a:schemeClr val="bg2"/>
                </a:solidFill>
                <a:sym typeface="Symbol" panose="05050102010706020507" pitchFamily="18" charset="2"/>
              </a:rPr>
              <a:t>:</a:t>
            </a:r>
          </a:p>
          <a:p>
            <a:r>
              <a:rPr lang="cs-CZ" altLang="cs-CZ" sz="2000" b="1">
                <a:solidFill>
                  <a:schemeClr val="bg2"/>
                </a:solidFill>
                <a:sym typeface="Symbol" panose="05050102010706020507" pitchFamily="18" charset="2"/>
              </a:rPr>
              <a:t>-	čistá trubka</a:t>
            </a:r>
          </a:p>
          <a:p>
            <a:r>
              <a:rPr lang="cs-CZ" altLang="cs-CZ" sz="2000" b="1">
                <a:solidFill>
                  <a:schemeClr val="bg2"/>
                </a:solidFill>
                <a:sym typeface="Symbol" panose="05050102010706020507" pitchFamily="18" charset="2"/>
              </a:rPr>
              <a:t>-	trubka + kotelní kámen</a:t>
            </a:r>
          </a:p>
          <a:p>
            <a:r>
              <a:rPr lang="cs-CZ" altLang="cs-CZ" sz="2000" b="1">
                <a:solidFill>
                  <a:schemeClr val="bg2"/>
                </a:solidFill>
                <a:sym typeface="Symbol" panose="05050102010706020507" pitchFamily="18" charset="2"/>
              </a:rPr>
              <a:t>-	trubka + nečistoty na povrchu </a:t>
            </a:r>
          </a:p>
        </p:txBody>
      </p:sp>
      <p:pic>
        <p:nvPicPr>
          <p:cNvPr id="64525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0" y="2708275"/>
            <a:ext cx="3813175" cy="3960813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45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45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4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4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4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4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4" grpId="0"/>
      <p:bldP spid="645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0350"/>
            <a:ext cx="4186238" cy="720725"/>
          </a:xfrm>
        </p:spPr>
        <p:txBody>
          <a:bodyPr/>
          <a:lstStyle/>
          <a:p>
            <a:r>
              <a:rPr lang="cs-CZ" altLang="cs-CZ" sz="4000" b="1" u="sng" dirty="0">
                <a:solidFill>
                  <a:schemeClr val="bg2"/>
                </a:solidFill>
                <a:effectLst/>
              </a:rPr>
              <a:t>Příklady</a:t>
            </a:r>
          </a:p>
        </p:txBody>
      </p:sp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107950" y="981075"/>
            <a:ext cx="8928100" cy="94138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1222375">
              <a:tabLst>
                <a:tab pos="1349375" algn="l"/>
                <a:tab pos="1978025" algn="l"/>
                <a:tab pos="2149475" algn="l"/>
                <a:tab pos="2422525" algn="l"/>
                <a:tab pos="2606675" algn="l"/>
                <a:tab pos="5383213" algn="l"/>
                <a:tab pos="6365875" algn="l"/>
                <a:tab pos="7440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162050" defTabSz="1222375">
              <a:tabLst>
                <a:tab pos="1349375" algn="l"/>
                <a:tab pos="1978025" algn="l"/>
                <a:tab pos="2149475" algn="l"/>
                <a:tab pos="2422525" algn="l"/>
                <a:tab pos="2606675" algn="l"/>
                <a:tab pos="5383213" algn="l"/>
                <a:tab pos="6365875" algn="l"/>
                <a:tab pos="7440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41438" defTabSz="1222375">
              <a:tabLst>
                <a:tab pos="1349375" algn="l"/>
                <a:tab pos="1978025" algn="l"/>
                <a:tab pos="2149475" algn="l"/>
                <a:tab pos="2422525" algn="l"/>
                <a:tab pos="2606675" algn="l"/>
                <a:tab pos="5383213" algn="l"/>
                <a:tab pos="6365875" algn="l"/>
                <a:tab pos="7440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20825" defTabSz="1222375">
              <a:tabLst>
                <a:tab pos="1349375" algn="l"/>
                <a:tab pos="1978025" algn="l"/>
                <a:tab pos="2149475" algn="l"/>
                <a:tab pos="2422525" algn="l"/>
                <a:tab pos="2606675" algn="l"/>
                <a:tab pos="5383213" algn="l"/>
                <a:tab pos="6365875" algn="l"/>
                <a:tab pos="7440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1222375">
              <a:tabLst>
                <a:tab pos="1349375" algn="l"/>
                <a:tab pos="1978025" algn="l"/>
                <a:tab pos="2149475" algn="l"/>
                <a:tab pos="2422525" algn="l"/>
                <a:tab pos="2606675" algn="l"/>
                <a:tab pos="5383213" algn="l"/>
                <a:tab pos="6365875" algn="l"/>
                <a:tab pos="7440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1222375" fontAlgn="base">
              <a:spcBef>
                <a:spcPct val="0"/>
              </a:spcBef>
              <a:spcAft>
                <a:spcPct val="0"/>
              </a:spcAft>
              <a:tabLst>
                <a:tab pos="1349375" algn="l"/>
                <a:tab pos="1978025" algn="l"/>
                <a:tab pos="2149475" algn="l"/>
                <a:tab pos="2422525" algn="l"/>
                <a:tab pos="2606675" algn="l"/>
                <a:tab pos="5383213" algn="l"/>
                <a:tab pos="6365875" algn="l"/>
                <a:tab pos="7440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1222375" fontAlgn="base">
              <a:spcBef>
                <a:spcPct val="0"/>
              </a:spcBef>
              <a:spcAft>
                <a:spcPct val="0"/>
              </a:spcAft>
              <a:tabLst>
                <a:tab pos="1349375" algn="l"/>
                <a:tab pos="1978025" algn="l"/>
                <a:tab pos="2149475" algn="l"/>
                <a:tab pos="2422525" algn="l"/>
                <a:tab pos="2606675" algn="l"/>
                <a:tab pos="5383213" algn="l"/>
                <a:tab pos="6365875" algn="l"/>
                <a:tab pos="7440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1222375" fontAlgn="base">
              <a:spcBef>
                <a:spcPct val="0"/>
              </a:spcBef>
              <a:spcAft>
                <a:spcPct val="0"/>
              </a:spcAft>
              <a:tabLst>
                <a:tab pos="1349375" algn="l"/>
                <a:tab pos="1978025" algn="l"/>
                <a:tab pos="2149475" algn="l"/>
                <a:tab pos="2422525" algn="l"/>
                <a:tab pos="2606675" algn="l"/>
                <a:tab pos="5383213" algn="l"/>
                <a:tab pos="6365875" algn="l"/>
                <a:tab pos="7440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1222375" fontAlgn="base">
              <a:spcBef>
                <a:spcPct val="0"/>
              </a:spcBef>
              <a:spcAft>
                <a:spcPct val="0"/>
              </a:spcAft>
              <a:tabLst>
                <a:tab pos="1349375" algn="l"/>
                <a:tab pos="1978025" algn="l"/>
                <a:tab pos="2149475" algn="l"/>
                <a:tab pos="2422525" algn="l"/>
                <a:tab pos="2606675" algn="l"/>
                <a:tab pos="5383213" algn="l"/>
                <a:tab pos="6365875" algn="l"/>
                <a:tab pos="7440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b="1">
                <a:solidFill>
                  <a:schemeClr val="bg2"/>
                </a:solidFill>
                <a:sym typeface="Wingdings 3" panose="05040102010807070707" pitchFamily="18" charset="2"/>
              </a:rPr>
              <a:t>Určete tepelný tok (výkon) procházejí stěnou silnou 15 mm o ploše 3 m</a:t>
            </a:r>
            <a:r>
              <a:rPr lang="cs-CZ" altLang="cs-CZ" b="1" baseline="30000">
                <a:solidFill>
                  <a:schemeClr val="bg2"/>
                </a:solidFill>
                <a:sym typeface="Wingdings 3" panose="05040102010807070707" pitchFamily="18" charset="2"/>
              </a:rPr>
              <a:t>2</a:t>
            </a:r>
            <a:r>
              <a:rPr lang="cs-CZ" altLang="cs-CZ" b="1">
                <a:solidFill>
                  <a:schemeClr val="bg2"/>
                </a:solidFill>
                <a:sym typeface="Wingdings 3" panose="05040102010807070707" pitchFamily="18" charset="2"/>
              </a:rPr>
              <a:t>. Vnitřní teplota je 110</a:t>
            </a:r>
            <a:r>
              <a:rPr lang="cs-CZ" altLang="cs-CZ" b="1" baseline="30000">
                <a:solidFill>
                  <a:schemeClr val="bg2"/>
                </a:solidFill>
                <a:sym typeface="Wingdings 3" panose="05040102010807070707" pitchFamily="18" charset="2"/>
              </a:rPr>
              <a:t>0</a:t>
            </a:r>
            <a:r>
              <a:rPr lang="cs-CZ" altLang="cs-CZ" b="1">
                <a:solidFill>
                  <a:schemeClr val="bg2"/>
                </a:solidFill>
                <a:sym typeface="Wingdings 3" panose="05040102010807070707" pitchFamily="18" charset="2"/>
              </a:rPr>
              <a:t>C, vnější teplota je 80</a:t>
            </a:r>
            <a:r>
              <a:rPr lang="cs-CZ" altLang="cs-CZ" b="1" baseline="30000">
                <a:solidFill>
                  <a:schemeClr val="bg2"/>
                </a:solidFill>
                <a:sym typeface="Wingdings 3" panose="05040102010807070707" pitchFamily="18" charset="2"/>
              </a:rPr>
              <a:t>0</a:t>
            </a:r>
            <a:r>
              <a:rPr lang="cs-CZ" altLang="cs-CZ" b="1">
                <a:solidFill>
                  <a:schemeClr val="bg2"/>
                </a:solidFill>
                <a:sym typeface="Wingdings 3" panose="05040102010807070707" pitchFamily="18" charset="2"/>
              </a:rPr>
              <a:t>C. </a:t>
            </a:r>
          </a:p>
          <a:p>
            <a:r>
              <a:rPr lang="cs-CZ" altLang="cs-CZ" b="1">
                <a:solidFill>
                  <a:schemeClr val="bg2"/>
                </a:solidFill>
                <a:sym typeface="Wingdings 3" panose="05040102010807070707" pitchFamily="18" charset="2"/>
              </a:rPr>
              <a:t>Materiál stěny je beton (1,1 W*m</a:t>
            </a:r>
            <a:r>
              <a:rPr lang="cs-CZ" altLang="cs-CZ" b="1" baseline="30000">
                <a:solidFill>
                  <a:schemeClr val="bg2"/>
                </a:solidFill>
                <a:sym typeface="Wingdings 3" panose="05040102010807070707" pitchFamily="18" charset="2"/>
              </a:rPr>
              <a:t>-1</a:t>
            </a:r>
            <a:r>
              <a:rPr lang="cs-CZ" altLang="cs-CZ" b="1">
                <a:solidFill>
                  <a:schemeClr val="bg2"/>
                </a:solidFill>
                <a:sym typeface="Wingdings 3" panose="05040102010807070707" pitchFamily="18" charset="2"/>
              </a:rPr>
              <a:t>K</a:t>
            </a:r>
            <a:r>
              <a:rPr lang="cs-CZ" altLang="cs-CZ" b="1" baseline="30000">
                <a:solidFill>
                  <a:schemeClr val="bg2"/>
                </a:solidFill>
                <a:sym typeface="Wingdings 3" panose="05040102010807070707" pitchFamily="18" charset="2"/>
              </a:rPr>
              <a:t>-1</a:t>
            </a:r>
            <a:r>
              <a:rPr lang="cs-CZ" altLang="cs-CZ" b="1">
                <a:solidFill>
                  <a:schemeClr val="bg2"/>
                </a:solidFill>
                <a:sym typeface="Wingdings 3" panose="05040102010807070707" pitchFamily="18" charset="2"/>
              </a:rPr>
              <a:t>)</a:t>
            </a:r>
            <a:endParaRPr lang="cs-CZ" altLang="cs-CZ" sz="2000" b="1">
              <a:solidFill>
                <a:schemeClr val="bg2"/>
              </a:solidFill>
              <a:sym typeface="Symbol" panose="05050102010706020507" pitchFamily="18" charset="2"/>
            </a:endParaRPr>
          </a:p>
        </p:txBody>
      </p:sp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107950" y="3141663"/>
            <a:ext cx="8928100" cy="149066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1222375">
              <a:tabLst>
                <a:tab pos="1349375" algn="l"/>
                <a:tab pos="1978025" algn="l"/>
                <a:tab pos="2149475" algn="l"/>
                <a:tab pos="2422525" algn="l"/>
                <a:tab pos="2606675" algn="l"/>
                <a:tab pos="5383213" algn="l"/>
                <a:tab pos="6365875" algn="l"/>
                <a:tab pos="7440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162050" defTabSz="1222375">
              <a:tabLst>
                <a:tab pos="1349375" algn="l"/>
                <a:tab pos="1978025" algn="l"/>
                <a:tab pos="2149475" algn="l"/>
                <a:tab pos="2422525" algn="l"/>
                <a:tab pos="2606675" algn="l"/>
                <a:tab pos="5383213" algn="l"/>
                <a:tab pos="6365875" algn="l"/>
                <a:tab pos="7440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41438" defTabSz="1222375">
              <a:tabLst>
                <a:tab pos="1349375" algn="l"/>
                <a:tab pos="1978025" algn="l"/>
                <a:tab pos="2149475" algn="l"/>
                <a:tab pos="2422525" algn="l"/>
                <a:tab pos="2606675" algn="l"/>
                <a:tab pos="5383213" algn="l"/>
                <a:tab pos="6365875" algn="l"/>
                <a:tab pos="7440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20825" defTabSz="1222375">
              <a:tabLst>
                <a:tab pos="1349375" algn="l"/>
                <a:tab pos="1978025" algn="l"/>
                <a:tab pos="2149475" algn="l"/>
                <a:tab pos="2422525" algn="l"/>
                <a:tab pos="2606675" algn="l"/>
                <a:tab pos="5383213" algn="l"/>
                <a:tab pos="6365875" algn="l"/>
                <a:tab pos="7440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1222375">
              <a:tabLst>
                <a:tab pos="1349375" algn="l"/>
                <a:tab pos="1978025" algn="l"/>
                <a:tab pos="2149475" algn="l"/>
                <a:tab pos="2422525" algn="l"/>
                <a:tab pos="2606675" algn="l"/>
                <a:tab pos="5383213" algn="l"/>
                <a:tab pos="6365875" algn="l"/>
                <a:tab pos="7440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1222375" fontAlgn="base">
              <a:spcBef>
                <a:spcPct val="0"/>
              </a:spcBef>
              <a:spcAft>
                <a:spcPct val="0"/>
              </a:spcAft>
              <a:tabLst>
                <a:tab pos="1349375" algn="l"/>
                <a:tab pos="1978025" algn="l"/>
                <a:tab pos="2149475" algn="l"/>
                <a:tab pos="2422525" algn="l"/>
                <a:tab pos="2606675" algn="l"/>
                <a:tab pos="5383213" algn="l"/>
                <a:tab pos="6365875" algn="l"/>
                <a:tab pos="7440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1222375" fontAlgn="base">
              <a:spcBef>
                <a:spcPct val="0"/>
              </a:spcBef>
              <a:spcAft>
                <a:spcPct val="0"/>
              </a:spcAft>
              <a:tabLst>
                <a:tab pos="1349375" algn="l"/>
                <a:tab pos="1978025" algn="l"/>
                <a:tab pos="2149475" algn="l"/>
                <a:tab pos="2422525" algn="l"/>
                <a:tab pos="2606675" algn="l"/>
                <a:tab pos="5383213" algn="l"/>
                <a:tab pos="6365875" algn="l"/>
                <a:tab pos="7440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1222375" fontAlgn="base">
              <a:spcBef>
                <a:spcPct val="0"/>
              </a:spcBef>
              <a:spcAft>
                <a:spcPct val="0"/>
              </a:spcAft>
              <a:tabLst>
                <a:tab pos="1349375" algn="l"/>
                <a:tab pos="1978025" algn="l"/>
                <a:tab pos="2149475" algn="l"/>
                <a:tab pos="2422525" algn="l"/>
                <a:tab pos="2606675" algn="l"/>
                <a:tab pos="5383213" algn="l"/>
                <a:tab pos="6365875" algn="l"/>
                <a:tab pos="7440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1222375" fontAlgn="base">
              <a:spcBef>
                <a:spcPct val="0"/>
              </a:spcBef>
              <a:spcAft>
                <a:spcPct val="0"/>
              </a:spcAft>
              <a:tabLst>
                <a:tab pos="1349375" algn="l"/>
                <a:tab pos="1978025" algn="l"/>
                <a:tab pos="2149475" algn="l"/>
                <a:tab pos="2422525" algn="l"/>
                <a:tab pos="2606675" algn="l"/>
                <a:tab pos="5383213" algn="l"/>
                <a:tab pos="6365875" algn="l"/>
                <a:tab pos="7440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b="1" dirty="0">
                <a:solidFill>
                  <a:schemeClr val="bg2"/>
                </a:solidFill>
                <a:sym typeface="Wingdings 3" panose="05040102010807070707" pitchFamily="18" charset="2"/>
              </a:rPr>
              <a:t>Určete tepelný (tok) výkon přes stěnu kotle. Teplota ohřevu je 700</a:t>
            </a:r>
            <a:r>
              <a:rPr lang="cs-CZ" altLang="cs-CZ" b="1" baseline="30000" dirty="0">
                <a:solidFill>
                  <a:schemeClr val="bg2"/>
                </a:solidFill>
                <a:sym typeface="Wingdings 3" panose="05040102010807070707" pitchFamily="18" charset="2"/>
              </a:rPr>
              <a:t>0</a:t>
            </a:r>
            <a:r>
              <a:rPr lang="cs-CZ" altLang="cs-CZ" b="1" dirty="0">
                <a:solidFill>
                  <a:schemeClr val="bg2"/>
                </a:solidFill>
                <a:sym typeface="Wingdings 3" panose="05040102010807070707" pitchFamily="18" charset="2"/>
              </a:rPr>
              <a:t>C, požadovaná teplota vody je 200</a:t>
            </a:r>
            <a:r>
              <a:rPr lang="cs-CZ" altLang="cs-CZ" b="1" baseline="30000" dirty="0">
                <a:solidFill>
                  <a:schemeClr val="bg2"/>
                </a:solidFill>
                <a:sym typeface="Wingdings 3" panose="05040102010807070707" pitchFamily="18" charset="2"/>
              </a:rPr>
              <a:t>0</a:t>
            </a:r>
            <a:r>
              <a:rPr lang="cs-CZ" altLang="cs-CZ" b="1" dirty="0">
                <a:solidFill>
                  <a:schemeClr val="bg2"/>
                </a:solidFill>
                <a:sym typeface="Wingdings 3" panose="05040102010807070707" pitchFamily="18" charset="2"/>
              </a:rPr>
              <a:t>C. Stěna kotle má tloušťku 10 mm a plochu 20m</a:t>
            </a:r>
            <a:r>
              <a:rPr lang="cs-CZ" altLang="cs-CZ" b="1" baseline="30000" dirty="0">
                <a:solidFill>
                  <a:schemeClr val="bg2"/>
                </a:solidFill>
                <a:sym typeface="Wingdings 3" panose="05040102010807070707" pitchFamily="18" charset="2"/>
              </a:rPr>
              <a:t>2</a:t>
            </a:r>
            <a:r>
              <a:rPr lang="cs-CZ" altLang="cs-CZ" b="1" dirty="0">
                <a:solidFill>
                  <a:schemeClr val="bg2"/>
                </a:solidFill>
                <a:sym typeface="Wingdings 3" panose="05040102010807070707" pitchFamily="18" charset="2"/>
              </a:rPr>
              <a:t>, součinitel tepelné vodivosti je 50W*m</a:t>
            </a:r>
            <a:r>
              <a:rPr lang="cs-CZ" altLang="cs-CZ" b="1" baseline="30000" dirty="0">
                <a:solidFill>
                  <a:schemeClr val="bg2"/>
                </a:solidFill>
                <a:sym typeface="Wingdings 3" panose="05040102010807070707" pitchFamily="18" charset="2"/>
              </a:rPr>
              <a:t>-1</a:t>
            </a:r>
            <a:r>
              <a:rPr lang="cs-CZ" altLang="cs-CZ" b="1" dirty="0">
                <a:solidFill>
                  <a:schemeClr val="bg2"/>
                </a:solidFill>
                <a:sym typeface="Wingdings 3" panose="05040102010807070707" pitchFamily="18" charset="2"/>
              </a:rPr>
              <a:t>*K</a:t>
            </a:r>
            <a:r>
              <a:rPr lang="cs-CZ" altLang="cs-CZ" b="1" baseline="30000" dirty="0">
                <a:solidFill>
                  <a:schemeClr val="bg2"/>
                </a:solidFill>
                <a:sym typeface="Wingdings 3" panose="05040102010807070707" pitchFamily="18" charset="2"/>
              </a:rPr>
              <a:t>-1</a:t>
            </a:r>
            <a:r>
              <a:rPr lang="cs-CZ" altLang="cs-CZ" b="1" dirty="0">
                <a:solidFill>
                  <a:schemeClr val="bg2"/>
                </a:solidFill>
                <a:sym typeface="Wingdings 3" panose="05040102010807070707" pitchFamily="18" charset="2"/>
              </a:rPr>
              <a:t>. Vnitřní stěna kotle je:</a:t>
            </a:r>
          </a:p>
          <a:p>
            <a:r>
              <a:rPr lang="cs-CZ" altLang="cs-CZ" b="1" dirty="0">
                <a:solidFill>
                  <a:schemeClr val="bg2"/>
                </a:solidFill>
                <a:sym typeface="Wingdings 3" panose="05040102010807070707" pitchFamily="18" charset="2"/>
              </a:rPr>
              <a:t>a) čistá</a:t>
            </a:r>
          </a:p>
          <a:p>
            <a:r>
              <a:rPr lang="cs-CZ" altLang="cs-CZ" b="1" dirty="0">
                <a:solidFill>
                  <a:schemeClr val="bg2"/>
                </a:solidFill>
                <a:sym typeface="Wingdings 3" panose="05040102010807070707" pitchFamily="18" charset="2"/>
              </a:rPr>
              <a:t>b) s kotelním kamenem o tloušťce 1 mm (</a:t>
            </a:r>
            <a:r>
              <a:rPr lang="cs-CZ" altLang="cs-CZ" b="1" dirty="0">
                <a:solidFill>
                  <a:schemeClr val="bg2"/>
                </a:solidFill>
                <a:sym typeface="Symbol" panose="05050102010706020507" pitchFamily="18" charset="2"/>
              </a:rPr>
              <a:t>=0,8 W*m</a:t>
            </a:r>
            <a:r>
              <a:rPr lang="cs-CZ" altLang="cs-CZ" b="1" baseline="30000" dirty="0">
                <a:solidFill>
                  <a:schemeClr val="bg2"/>
                </a:solidFill>
                <a:sym typeface="Symbol" panose="05050102010706020507" pitchFamily="18" charset="2"/>
              </a:rPr>
              <a:t>-1</a:t>
            </a:r>
            <a:r>
              <a:rPr lang="cs-CZ" altLang="cs-CZ" b="1" dirty="0">
                <a:solidFill>
                  <a:schemeClr val="bg2"/>
                </a:solidFill>
                <a:sym typeface="Symbol" panose="05050102010706020507" pitchFamily="18" charset="2"/>
              </a:rPr>
              <a:t>*K</a:t>
            </a:r>
            <a:r>
              <a:rPr lang="cs-CZ" altLang="cs-CZ" b="1" baseline="30000" dirty="0">
                <a:solidFill>
                  <a:schemeClr val="bg2"/>
                </a:solidFill>
                <a:sym typeface="Symbol" panose="05050102010706020507" pitchFamily="18" charset="2"/>
              </a:rPr>
              <a:t>-1</a:t>
            </a:r>
            <a:r>
              <a:rPr lang="cs-CZ" altLang="cs-CZ" b="1" dirty="0">
                <a:solidFill>
                  <a:schemeClr val="bg2"/>
                </a:solidFill>
                <a:sym typeface="Symbol" panose="05050102010706020507" pitchFamily="18" charset="2"/>
              </a:rPr>
              <a:t>)</a:t>
            </a:r>
            <a:r>
              <a:rPr lang="cs-CZ" altLang="cs-CZ" b="1" dirty="0">
                <a:solidFill>
                  <a:schemeClr val="bg2"/>
                </a:solidFill>
                <a:sym typeface="Wingdings 3" panose="05040102010807070707" pitchFamily="18" charset="2"/>
              </a:rPr>
              <a:t> </a:t>
            </a:r>
            <a:endParaRPr lang="cs-CZ" altLang="cs-CZ" b="1" dirty="0">
              <a:solidFill>
                <a:schemeClr val="bg2"/>
              </a:solidFill>
              <a:sym typeface="Symbol" panose="05050102010706020507" pitchFamily="18" charset="2"/>
            </a:endParaRPr>
          </a:p>
        </p:txBody>
      </p:sp>
      <p:graphicFrame>
        <p:nvGraphicFramePr>
          <p:cNvPr id="47117" name="Object 13"/>
          <p:cNvGraphicFramePr>
            <a:graphicFrameLocks noChangeAspect="1"/>
          </p:cNvGraphicFramePr>
          <p:nvPr/>
        </p:nvGraphicFramePr>
        <p:xfrm>
          <a:off x="900113" y="2060575"/>
          <a:ext cx="6711950" cy="846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76" name="Rovnice" r:id="rId3" imgW="3340080" imgH="419040" progId="Equation.3">
                  <p:embed/>
                </p:oleObj>
              </mc:Choice>
              <mc:Fallback>
                <p:oleObj name="Rovnice" r:id="rId3" imgW="3340080" imgH="41904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2060575"/>
                        <a:ext cx="6711950" cy="846138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25400">
                        <a:solidFill>
                          <a:schemeClr val="bg2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18" name="Object 14"/>
          <p:cNvGraphicFramePr>
            <a:graphicFrameLocks noChangeAspect="1"/>
          </p:cNvGraphicFramePr>
          <p:nvPr/>
        </p:nvGraphicFramePr>
        <p:xfrm>
          <a:off x="1423988" y="4724400"/>
          <a:ext cx="7069137" cy="846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77" name="Rovnice" r:id="rId5" imgW="3517560" imgH="419040" progId="Equation.3">
                  <p:embed/>
                </p:oleObj>
              </mc:Choice>
              <mc:Fallback>
                <p:oleObj name="Rovnice" r:id="rId5" imgW="3517560" imgH="41904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3988" y="4724400"/>
                        <a:ext cx="7069137" cy="846138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25400">
                        <a:solidFill>
                          <a:schemeClr val="bg2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19" name="Object 15"/>
          <p:cNvGraphicFramePr>
            <a:graphicFrameLocks noChangeAspect="1"/>
          </p:cNvGraphicFramePr>
          <p:nvPr/>
        </p:nvGraphicFramePr>
        <p:xfrm>
          <a:off x="2790825" y="5661025"/>
          <a:ext cx="4932363" cy="1074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78" name="Rovnice" r:id="rId7" imgW="2869920" imgH="622080" progId="Equation.3">
                  <p:embed/>
                </p:oleObj>
              </mc:Choice>
              <mc:Fallback>
                <p:oleObj name="Rovnice" r:id="rId7" imgW="2869920" imgH="62208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0825" y="5661025"/>
                        <a:ext cx="4932363" cy="1074738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25400">
                        <a:solidFill>
                          <a:schemeClr val="bg2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7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7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7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7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7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7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7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7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7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7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/>
      <p:bldP spid="47107" grpId="0"/>
      <p:bldP spid="4710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2411413" y="188913"/>
            <a:ext cx="4186237" cy="720725"/>
          </a:xfrm>
        </p:spPr>
        <p:txBody>
          <a:bodyPr/>
          <a:lstStyle/>
          <a:p>
            <a:r>
              <a:rPr lang="cs-CZ" altLang="cs-CZ" sz="4000" b="1" u="sng">
                <a:solidFill>
                  <a:schemeClr val="bg2"/>
                </a:solidFill>
                <a:effectLst/>
              </a:rPr>
              <a:t>Příklady</a:t>
            </a:r>
          </a:p>
        </p:txBody>
      </p:sp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180975" y="1196975"/>
            <a:ext cx="8928100" cy="17653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1222375">
              <a:tabLst>
                <a:tab pos="1349375" algn="l"/>
                <a:tab pos="1978025" algn="l"/>
                <a:tab pos="2149475" algn="l"/>
                <a:tab pos="2422525" algn="l"/>
                <a:tab pos="2606675" algn="l"/>
                <a:tab pos="5383213" algn="l"/>
                <a:tab pos="6365875" algn="l"/>
                <a:tab pos="7440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162050" defTabSz="1222375">
              <a:tabLst>
                <a:tab pos="1349375" algn="l"/>
                <a:tab pos="1978025" algn="l"/>
                <a:tab pos="2149475" algn="l"/>
                <a:tab pos="2422525" algn="l"/>
                <a:tab pos="2606675" algn="l"/>
                <a:tab pos="5383213" algn="l"/>
                <a:tab pos="6365875" algn="l"/>
                <a:tab pos="7440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41438" defTabSz="1222375">
              <a:tabLst>
                <a:tab pos="1349375" algn="l"/>
                <a:tab pos="1978025" algn="l"/>
                <a:tab pos="2149475" algn="l"/>
                <a:tab pos="2422525" algn="l"/>
                <a:tab pos="2606675" algn="l"/>
                <a:tab pos="5383213" algn="l"/>
                <a:tab pos="6365875" algn="l"/>
                <a:tab pos="7440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20825" defTabSz="1222375">
              <a:tabLst>
                <a:tab pos="1349375" algn="l"/>
                <a:tab pos="1978025" algn="l"/>
                <a:tab pos="2149475" algn="l"/>
                <a:tab pos="2422525" algn="l"/>
                <a:tab pos="2606675" algn="l"/>
                <a:tab pos="5383213" algn="l"/>
                <a:tab pos="6365875" algn="l"/>
                <a:tab pos="7440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1222375">
              <a:tabLst>
                <a:tab pos="1349375" algn="l"/>
                <a:tab pos="1978025" algn="l"/>
                <a:tab pos="2149475" algn="l"/>
                <a:tab pos="2422525" algn="l"/>
                <a:tab pos="2606675" algn="l"/>
                <a:tab pos="5383213" algn="l"/>
                <a:tab pos="6365875" algn="l"/>
                <a:tab pos="7440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1222375" fontAlgn="base">
              <a:spcBef>
                <a:spcPct val="0"/>
              </a:spcBef>
              <a:spcAft>
                <a:spcPct val="0"/>
              </a:spcAft>
              <a:tabLst>
                <a:tab pos="1349375" algn="l"/>
                <a:tab pos="1978025" algn="l"/>
                <a:tab pos="2149475" algn="l"/>
                <a:tab pos="2422525" algn="l"/>
                <a:tab pos="2606675" algn="l"/>
                <a:tab pos="5383213" algn="l"/>
                <a:tab pos="6365875" algn="l"/>
                <a:tab pos="7440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1222375" fontAlgn="base">
              <a:spcBef>
                <a:spcPct val="0"/>
              </a:spcBef>
              <a:spcAft>
                <a:spcPct val="0"/>
              </a:spcAft>
              <a:tabLst>
                <a:tab pos="1349375" algn="l"/>
                <a:tab pos="1978025" algn="l"/>
                <a:tab pos="2149475" algn="l"/>
                <a:tab pos="2422525" algn="l"/>
                <a:tab pos="2606675" algn="l"/>
                <a:tab pos="5383213" algn="l"/>
                <a:tab pos="6365875" algn="l"/>
                <a:tab pos="7440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1222375" fontAlgn="base">
              <a:spcBef>
                <a:spcPct val="0"/>
              </a:spcBef>
              <a:spcAft>
                <a:spcPct val="0"/>
              </a:spcAft>
              <a:tabLst>
                <a:tab pos="1349375" algn="l"/>
                <a:tab pos="1978025" algn="l"/>
                <a:tab pos="2149475" algn="l"/>
                <a:tab pos="2422525" algn="l"/>
                <a:tab pos="2606675" algn="l"/>
                <a:tab pos="5383213" algn="l"/>
                <a:tab pos="6365875" algn="l"/>
                <a:tab pos="7440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1222375" fontAlgn="base">
              <a:spcBef>
                <a:spcPct val="0"/>
              </a:spcBef>
              <a:spcAft>
                <a:spcPct val="0"/>
              </a:spcAft>
              <a:tabLst>
                <a:tab pos="1349375" algn="l"/>
                <a:tab pos="1978025" algn="l"/>
                <a:tab pos="2149475" algn="l"/>
                <a:tab pos="2422525" algn="l"/>
                <a:tab pos="2606675" algn="l"/>
                <a:tab pos="5383213" algn="l"/>
                <a:tab pos="6365875" algn="l"/>
                <a:tab pos="7440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b="1">
                <a:solidFill>
                  <a:schemeClr val="bg2"/>
                </a:solidFill>
                <a:sym typeface="Wingdings 3" panose="05040102010807070707" pitchFamily="18" charset="2"/>
              </a:rPr>
              <a:t>Určete tepelný (tok) výkon přes stěnu kotle. Teplota ohřevu je 700</a:t>
            </a:r>
            <a:r>
              <a:rPr lang="cs-CZ" altLang="cs-CZ" b="1" baseline="30000">
                <a:solidFill>
                  <a:schemeClr val="bg2"/>
                </a:solidFill>
                <a:sym typeface="Wingdings 3" panose="05040102010807070707" pitchFamily="18" charset="2"/>
              </a:rPr>
              <a:t>0</a:t>
            </a:r>
            <a:r>
              <a:rPr lang="cs-CZ" altLang="cs-CZ" b="1">
                <a:solidFill>
                  <a:schemeClr val="bg2"/>
                </a:solidFill>
                <a:sym typeface="Wingdings 3" panose="05040102010807070707" pitchFamily="18" charset="2"/>
              </a:rPr>
              <a:t>C, požadovaná teplota vody je 200</a:t>
            </a:r>
            <a:r>
              <a:rPr lang="cs-CZ" altLang="cs-CZ" b="1" baseline="30000">
                <a:solidFill>
                  <a:schemeClr val="bg2"/>
                </a:solidFill>
                <a:sym typeface="Wingdings 3" panose="05040102010807070707" pitchFamily="18" charset="2"/>
              </a:rPr>
              <a:t>0</a:t>
            </a:r>
            <a:r>
              <a:rPr lang="cs-CZ" altLang="cs-CZ" b="1">
                <a:solidFill>
                  <a:schemeClr val="bg2"/>
                </a:solidFill>
                <a:sym typeface="Wingdings 3" panose="05040102010807070707" pitchFamily="18" charset="2"/>
              </a:rPr>
              <a:t>C. Stěna kotle má tloušťku 10 mm a plochu 20m</a:t>
            </a:r>
            <a:r>
              <a:rPr lang="cs-CZ" altLang="cs-CZ" b="1" baseline="30000">
                <a:solidFill>
                  <a:schemeClr val="bg2"/>
                </a:solidFill>
                <a:sym typeface="Wingdings 3" panose="05040102010807070707" pitchFamily="18" charset="2"/>
              </a:rPr>
              <a:t>2</a:t>
            </a:r>
            <a:r>
              <a:rPr lang="cs-CZ" altLang="cs-CZ" b="1">
                <a:solidFill>
                  <a:schemeClr val="bg2"/>
                </a:solidFill>
                <a:sym typeface="Wingdings 3" panose="05040102010807070707" pitchFamily="18" charset="2"/>
              </a:rPr>
              <a:t>, součinitel tepelné vodivosti je 50W*m</a:t>
            </a:r>
            <a:r>
              <a:rPr lang="cs-CZ" altLang="cs-CZ" b="1" baseline="30000">
                <a:solidFill>
                  <a:schemeClr val="bg2"/>
                </a:solidFill>
                <a:sym typeface="Wingdings 3" panose="05040102010807070707" pitchFamily="18" charset="2"/>
              </a:rPr>
              <a:t>-1</a:t>
            </a:r>
            <a:r>
              <a:rPr lang="cs-CZ" altLang="cs-CZ" b="1">
                <a:solidFill>
                  <a:schemeClr val="bg2"/>
                </a:solidFill>
                <a:sym typeface="Wingdings 3" panose="05040102010807070707" pitchFamily="18" charset="2"/>
              </a:rPr>
              <a:t>*K</a:t>
            </a:r>
            <a:r>
              <a:rPr lang="cs-CZ" altLang="cs-CZ" b="1" baseline="30000">
                <a:solidFill>
                  <a:schemeClr val="bg2"/>
                </a:solidFill>
                <a:sym typeface="Wingdings 3" panose="05040102010807070707" pitchFamily="18" charset="2"/>
              </a:rPr>
              <a:t>-1</a:t>
            </a:r>
            <a:r>
              <a:rPr lang="cs-CZ" altLang="cs-CZ" b="1">
                <a:solidFill>
                  <a:schemeClr val="bg2"/>
                </a:solidFill>
                <a:sym typeface="Wingdings 3" panose="05040102010807070707" pitchFamily="18" charset="2"/>
              </a:rPr>
              <a:t>. Vnitřní stěna kotle je:</a:t>
            </a:r>
          </a:p>
          <a:p>
            <a:r>
              <a:rPr lang="cs-CZ" altLang="cs-CZ" b="1">
                <a:solidFill>
                  <a:schemeClr val="bg2"/>
                </a:solidFill>
                <a:sym typeface="Wingdings 3" panose="05040102010807070707" pitchFamily="18" charset="2"/>
              </a:rPr>
              <a:t>a) čistá</a:t>
            </a:r>
          </a:p>
          <a:p>
            <a:r>
              <a:rPr lang="cs-CZ" altLang="cs-CZ" b="1">
                <a:solidFill>
                  <a:schemeClr val="bg2"/>
                </a:solidFill>
                <a:sym typeface="Wingdings 3" panose="05040102010807070707" pitchFamily="18" charset="2"/>
              </a:rPr>
              <a:t>b) s kotelním kamenem o tloušťce 1 mm (</a:t>
            </a:r>
            <a:r>
              <a:rPr lang="cs-CZ" altLang="cs-CZ" b="1">
                <a:solidFill>
                  <a:schemeClr val="bg2"/>
                </a:solidFill>
                <a:sym typeface="Symbol" panose="05050102010706020507" pitchFamily="18" charset="2"/>
              </a:rPr>
              <a:t>=0,8 W*m</a:t>
            </a:r>
            <a:r>
              <a:rPr lang="cs-CZ" altLang="cs-CZ" b="1" baseline="30000">
                <a:solidFill>
                  <a:schemeClr val="bg2"/>
                </a:solidFill>
                <a:sym typeface="Symbol" panose="05050102010706020507" pitchFamily="18" charset="2"/>
              </a:rPr>
              <a:t>-1</a:t>
            </a:r>
            <a:r>
              <a:rPr lang="cs-CZ" altLang="cs-CZ" b="1">
                <a:solidFill>
                  <a:schemeClr val="bg2"/>
                </a:solidFill>
                <a:sym typeface="Symbol" panose="05050102010706020507" pitchFamily="18" charset="2"/>
              </a:rPr>
              <a:t>*K</a:t>
            </a:r>
            <a:r>
              <a:rPr lang="cs-CZ" altLang="cs-CZ" b="1" baseline="30000">
                <a:solidFill>
                  <a:schemeClr val="bg2"/>
                </a:solidFill>
                <a:sym typeface="Symbol" panose="05050102010706020507" pitchFamily="18" charset="2"/>
              </a:rPr>
              <a:t>-1</a:t>
            </a:r>
            <a:r>
              <a:rPr lang="cs-CZ" altLang="cs-CZ" b="1">
                <a:solidFill>
                  <a:schemeClr val="bg2"/>
                </a:solidFill>
                <a:sym typeface="Symbol" panose="05050102010706020507" pitchFamily="18" charset="2"/>
              </a:rPr>
              <a:t>)</a:t>
            </a:r>
            <a:r>
              <a:rPr lang="cs-CZ" altLang="cs-CZ" b="1">
                <a:solidFill>
                  <a:schemeClr val="bg2"/>
                </a:solidFill>
                <a:sym typeface="Wingdings 3" panose="05040102010807070707" pitchFamily="18" charset="2"/>
              </a:rPr>
              <a:t> </a:t>
            </a:r>
          </a:p>
          <a:p>
            <a:r>
              <a:rPr lang="cs-CZ" altLang="cs-CZ" b="1">
                <a:solidFill>
                  <a:schemeClr val="bg2"/>
                </a:solidFill>
                <a:sym typeface="Wingdings 3" panose="05040102010807070707" pitchFamily="18" charset="2"/>
              </a:rPr>
              <a:t>c) vypočítejte teplotu na rozhraní </a:t>
            </a:r>
            <a:endParaRPr lang="cs-CZ" altLang="cs-CZ" b="1">
              <a:solidFill>
                <a:schemeClr val="bg2"/>
              </a:solidFill>
              <a:sym typeface="Symbol" panose="05050102010706020507" pitchFamily="18" charset="2"/>
            </a:endParaRPr>
          </a:p>
        </p:txBody>
      </p:sp>
      <p:graphicFrame>
        <p:nvGraphicFramePr>
          <p:cNvPr id="49159" name="Object 7"/>
          <p:cNvGraphicFramePr>
            <a:graphicFrameLocks noChangeAspect="1"/>
          </p:cNvGraphicFramePr>
          <p:nvPr/>
        </p:nvGraphicFramePr>
        <p:xfrm>
          <a:off x="3275013" y="3213100"/>
          <a:ext cx="5761037" cy="1308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67" name="Rovnice" r:id="rId3" imgW="3035160" imgH="685800" progId="Equation.3">
                  <p:embed/>
                </p:oleObj>
              </mc:Choice>
              <mc:Fallback>
                <p:oleObj name="Rovnice" r:id="rId3" imgW="3035160" imgH="6858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5013" y="3213100"/>
                        <a:ext cx="5761037" cy="13081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25400">
                        <a:solidFill>
                          <a:schemeClr val="bg2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160" name="Text Box 8"/>
          <p:cNvSpPr txBox="1">
            <a:spLocks noChangeArrowheads="1"/>
          </p:cNvSpPr>
          <p:nvPr/>
        </p:nvSpPr>
        <p:spPr bwMode="auto">
          <a:xfrm>
            <a:off x="250825" y="3573463"/>
            <a:ext cx="2665413" cy="6667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1222375">
              <a:tabLst>
                <a:tab pos="1349375" algn="l"/>
                <a:tab pos="1978025" algn="l"/>
                <a:tab pos="2149475" algn="l"/>
                <a:tab pos="2422525" algn="l"/>
                <a:tab pos="2606675" algn="l"/>
                <a:tab pos="5383213" algn="l"/>
                <a:tab pos="6365875" algn="l"/>
                <a:tab pos="7440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162050" defTabSz="1222375">
              <a:tabLst>
                <a:tab pos="1349375" algn="l"/>
                <a:tab pos="1978025" algn="l"/>
                <a:tab pos="2149475" algn="l"/>
                <a:tab pos="2422525" algn="l"/>
                <a:tab pos="2606675" algn="l"/>
                <a:tab pos="5383213" algn="l"/>
                <a:tab pos="6365875" algn="l"/>
                <a:tab pos="7440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41438" defTabSz="1222375">
              <a:tabLst>
                <a:tab pos="1349375" algn="l"/>
                <a:tab pos="1978025" algn="l"/>
                <a:tab pos="2149475" algn="l"/>
                <a:tab pos="2422525" algn="l"/>
                <a:tab pos="2606675" algn="l"/>
                <a:tab pos="5383213" algn="l"/>
                <a:tab pos="6365875" algn="l"/>
                <a:tab pos="7440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20825" defTabSz="1222375">
              <a:tabLst>
                <a:tab pos="1349375" algn="l"/>
                <a:tab pos="1978025" algn="l"/>
                <a:tab pos="2149475" algn="l"/>
                <a:tab pos="2422525" algn="l"/>
                <a:tab pos="2606675" algn="l"/>
                <a:tab pos="5383213" algn="l"/>
                <a:tab pos="6365875" algn="l"/>
                <a:tab pos="7440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1222375">
              <a:tabLst>
                <a:tab pos="1349375" algn="l"/>
                <a:tab pos="1978025" algn="l"/>
                <a:tab pos="2149475" algn="l"/>
                <a:tab pos="2422525" algn="l"/>
                <a:tab pos="2606675" algn="l"/>
                <a:tab pos="5383213" algn="l"/>
                <a:tab pos="6365875" algn="l"/>
                <a:tab pos="7440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1222375" fontAlgn="base">
              <a:spcBef>
                <a:spcPct val="0"/>
              </a:spcBef>
              <a:spcAft>
                <a:spcPct val="0"/>
              </a:spcAft>
              <a:tabLst>
                <a:tab pos="1349375" algn="l"/>
                <a:tab pos="1978025" algn="l"/>
                <a:tab pos="2149475" algn="l"/>
                <a:tab pos="2422525" algn="l"/>
                <a:tab pos="2606675" algn="l"/>
                <a:tab pos="5383213" algn="l"/>
                <a:tab pos="6365875" algn="l"/>
                <a:tab pos="7440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1222375" fontAlgn="base">
              <a:spcBef>
                <a:spcPct val="0"/>
              </a:spcBef>
              <a:spcAft>
                <a:spcPct val="0"/>
              </a:spcAft>
              <a:tabLst>
                <a:tab pos="1349375" algn="l"/>
                <a:tab pos="1978025" algn="l"/>
                <a:tab pos="2149475" algn="l"/>
                <a:tab pos="2422525" algn="l"/>
                <a:tab pos="2606675" algn="l"/>
                <a:tab pos="5383213" algn="l"/>
                <a:tab pos="6365875" algn="l"/>
                <a:tab pos="7440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1222375" fontAlgn="base">
              <a:spcBef>
                <a:spcPct val="0"/>
              </a:spcBef>
              <a:spcAft>
                <a:spcPct val="0"/>
              </a:spcAft>
              <a:tabLst>
                <a:tab pos="1349375" algn="l"/>
                <a:tab pos="1978025" algn="l"/>
                <a:tab pos="2149475" algn="l"/>
                <a:tab pos="2422525" algn="l"/>
                <a:tab pos="2606675" algn="l"/>
                <a:tab pos="5383213" algn="l"/>
                <a:tab pos="6365875" algn="l"/>
                <a:tab pos="7440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1222375" fontAlgn="base">
              <a:spcBef>
                <a:spcPct val="0"/>
              </a:spcBef>
              <a:spcAft>
                <a:spcPct val="0"/>
              </a:spcAft>
              <a:tabLst>
                <a:tab pos="1349375" algn="l"/>
                <a:tab pos="1978025" algn="l"/>
                <a:tab pos="2149475" algn="l"/>
                <a:tab pos="2422525" algn="l"/>
                <a:tab pos="2606675" algn="l"/>
                <a:tab pos="5383213" algn="l"/>
                <a:tab pos="6365875" algn="l"/>
                <a:tab pos="7440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b="1">
                <a:solidFill>
                  <a:schemeClr val="bg2"/>
                </a:solidFill>
                <a:sym typeface="Wingdings 3" panose="05040102010807070707" pitchFamily="18" charset="2"/>
              </a:rPr>
              <a:t>Předpokládáme lineární změnu teploty</a:t>
            </a:r>
            <a:endParaRPr lang="cs-CZ" altLang="cs-CZ" b="1">
              <a:solidFill>
                <a:schemeClr val="bg2"/>
              </a:solidFill>
              <a:sym typeface="Symbol" panose="05050102010706020507" pitchFamily="18" charset="2"/>
            </a:endParaRPr>
          </a:p>
        </p:txBody>
      </p:sp>
      <p:sp>
        <p:nvSpPr>
          <p:cNvPr id="49161" name="Text Box 9"/>
          <p:cNvSpPr txBox="1">
            <a:spLocks noChangeArrowheads="1"/>
          </p:cNvSpPr>
          <p:nvPr/>
        </p:nvSpPr>
        <p:spPr bwMode="auto">
          <a:xfrm>
            <a:off x="252413" y="5426075"/>
            <a:ext cx="2663825" cy="6667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1222375">
              <a:tabLst>
                <a:tab pos="1349375" algn="l"/>
                <a:tab pos="1978025" algn="l"/>
                <a:tab pos="2149475" algn="l"/>
                <a:tab pos="2422525" algn="l"/>
                <a:tab pos="2606675" algn="l"/>
                <a:tab pos="5383213" algn="l"/>
                <a:tab pos="6365875" algn="l"/>
                <a:tab pos="7440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162050" defTabSz="1222375">
              <a:tabLst>
                <a:tab pos="1349375" algn="l"/>
                <a:tab pos="1978025" algn="l"/>
                <a:tab pos="2149475" algn="l"/>
                <a:tab pos="2422525" algn="l"/>
                <a:tab pos="2606675" algn="l"/>
                <a:tab pos="5383213" algn="l"/>
                <a:tab pos="6365875" algn="l"/>
                <a:tab pos="7440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41438" defTabSz="1222375">
              <a:tabLst>
                <a:tab pos="1349375" algn="l"/>
                <a:tab pos="1978025" algn="l"/>
                <a:tab pos="2149475" algn="l"/>
                <a:tab pos="2422525" algn="l"/>
                <a:tab pos="2606675" algn="l"/>
                <a:tab pos="5383213" algn="l"/>
                <a:tab pos="6365875" algn="l"/>
                <a:tab pos="7440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20825" defTabSz="1222375">
              <a:tabLst>
                <a:tab pos="1349375" algn="l"/>
                <a:tab pos="1978025" algn="l"/>
                <a:tab pos="2149475" algn="l"/>
                <a:tab pos="2422525" algn="l"/>
                <a:tab pos="2606675" algn="l"/>
                <a:tab pos="5383213" algn="l"/>
                <a:tab pos="6365875" algn="l"/>
                <a:tab pos="7440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1222375">
              <a:tabLst>
                <a:tab pos="1349375" algn="l"/>
                <a:tab pos="1978025" algn="l"/>
                <a:tab pos="2149475" algn="l"/>
                <a:tab pos="2422525" algn="l"/>
                <a:tab pos="2606675" algn="l"/>
                <a:tab pos="5383213" algn="l"/>
                <a:tab pos="6365875" algn="l"/>
                <a:tab pos="7440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1222375" fontAlgn="base">
              <a:spcBef>
                <a:spcPct val="0"/>
              </a:spcBef>
              <a:spcAft>
                <a:spcPct val="0"/>
              </a:spcAft>
              <a:tabLst>
                <a:tab pos="1349375" algn="l"/>
                <a:tab pos="1978025" algn="l"/>
                <a:tab pos="2149475" algn="l"/>
                <a:tab pos="2422525" algn="l"/>
                <a:tab pos="2606675" algn="l"/>
                <a:tab pos="5383213" algn="l"/>
                <a:tab pos="6365875" algn="l"/>
                <a:tab pos="7440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1222375" fontAlgn="base">
              <a:spcBef>
                <a:spcPct val="0"/>
              </a:spcBef>
              <a:spcAft>
                <a:spcPct val="0"/>
              </a:spcAft>
              <a:tabLst>
                <a:tab pos="1349375" algn="l"/>
                <a:tab pos="1978025" algn="l"/>
                <a:tab pos="2149475" algn="l"/>
                <a:tab pos="2422525" algn="l"/>
                <a:tab pos="2606675" algn="l"/>
                <a:tab pos="5383213" algn="l"/>
                <a:tab pos="6365875" algn="l"/>
                <a:tab pos="7440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1222375" fontAlgn="base">
              <a:spcBef>
                <a:spcPct val="0"/>
              </a:spcBef>
              <a:spcAft>
                <a:spcPct val="0"/>
              </a:spcAft>
              <a:tabLst>
                <a:tab pos="1349375" algn="l"/>
                <a:tab pos="1978025" algn="l"/>
                <a:tab pos="2149475" algn="l"/>
                <a:tab pos="2422525" algn="l"/>
                <a:tab pos="2606675" algn="l"/>
                <a:tab pos="5383213" algn="l"/>
                <a:tab pos="6365875" algn="l"/>
                <a:tab pos="7440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1222375" fontAlgn="base">
              <a:spcBef>
                <a:spcPct val="0"/>
              </a:spcBef>
              <a:spcAft>
                <a:spcPct val="0"/>
              </a:spcAft>
              <a:tabLst>
                <a:tab pos="1349375" algn="l"/>
                <a:tab pos="1978025" algn="l"/>
                <a:tab pos="2149475" algn="l"/>
                <a:tab pos="2422525" algn="l"/>
                <a:tab pos="2606675" algn="l"/>
                <a:tab pos="5383213" algn="l"/>
                <a:tab pos="6365875" algn="l"/>
                <a:tab pos="7440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b="1">
                <a:solidFill>
                  <a:schemeClr val="bg2"/>
                </a:solidFill>
                <a:sym typeface="Wingdings 3" panose="05040102010807070707" pitchFamily="18" charset="2"/>
              </a:rPr>
              <a:t>Kontrola – výpočet teploty na straně vody</a:t>
            </a:r>
            <a:endParaRPr lang="cs-CZ" altLang="cs-CZ" b="1">
              <a:solidFill>
                <a:schemeClr val="bg2"/>
              </a:solidFill>
              <a:sym typeface="Symbol" panose="05050102010706020507" pitchFamily="18" charset="2"/>
            </a:endParaRPr>
          </a:p>
        </p:txBody>
      </p:sp>
      <p:graphicFrame>
        <p:nvGraphicFramePr>
          <p:cNvPr id="49162" name="Object 10"/>
          <p:cNvGraphicFramePr>
            <a:graphicFrameLocks noChangeAspect="1"/>
          </p:cNvGraphicFramePr>
          <p:nvPr/>
        </p:nvGraphicFramePr>
        <p:xfrm>
          <a:off x="3254375" y="5157788"/>
          <a:ext cx="5781675" cy="1184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68" name="Rovnice" r:id="rId5" imgW="3365280" imgH="685800" progId="Equation.3">
                  <p:embed/>
                </p:oleObj>
              </mc:Choice>
              <mc:Fallback>
                <p:oleObj name="Rovnice" r:id="rId5" imgW="3365280" imgH="6858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4375" y="5157788"/>
                        <a:ext cx="5781675" cy="118427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25400">
                        <a:solidFill>
                          <a:schemeClr val="bg2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9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9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9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9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9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9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9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9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9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9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/>
      <p:bldP spid="49156" grpId="0"/>
      <p:bldP spid="49160" grpId="0"/>
      <p:bldP spid="4916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0350"/>
            <a:ext cx="8229600" cy="792163"/>
          </a:xfrm>
        </p:spPr>
        <p:txBody>
          <a:bodyPr/>
          <a:lstStyle/>
          <a:p>
            <a:r>
              <a:rPr lang="cs-CZ" altLang="cs-CZ" sz="4000" b="1" u="sng">
                <a:solidFill>
                  <a:schemeClr val="bg2"/>
                </a:solidFill>
                <a:effectLst/>
              </a:rPr>
              <a:t>Přenos tepla prouděním</a:t>
            </a:r>
          </a:p>
        </p:txBody>
      </p:sp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250825" y="1341438"/>
            <a:ext cx="8642350" cy="1031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1222375">
              <a:tabLst>
                <a:tab pos="1349375" algn="l"/>
                <a:tab pos="1978025" algn="l"/>
                <a:tab pos="2149475" algn="l"/>
                <a:tab pos="2422525" algn="l"/>
                <a:tab pos="2606675" algn="l"/>
                <a:tab pos="5383213" algn="l"/>
                <a:tab pos="6365875" algn="l"/>
                <a:tab pos="7440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162050" defTabSz="1222375">
              <a:tabLst>
                <a:tab pos="1349375" algn="l"/>
                <a:tab pos="1978025" algn="l"/>
                <a:tab pos="2149475" algn="l"/>
                <a:tab pos="2422525" algn="l"/>
                <a:tab pos="2606675" algn="l"/>
                <a:tab pos="5383213" algn="l"/>
                <a:tab pos="6365875" algn="l"/>
                <a:tab pos="7440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41438" defTabSz="1222375">
              <a:tabLst>
                <a:tab pos="1349375" algn="l"/>
                <a:tab pos="1978025" algn="l"/>
                <a:tab pos="2149475" algn="l"/>
                <a:tab pos="2422525" algn="l"/>
                <a:tab pos="2606675" algn="l"/>
                <a:tab pos="5383213" algn="l"/>
                <a:tab pos="6365875" algn="l"/>
                <a:tab pos="7440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20825" defTabSz="1222375">
              <a:tabLst>
                <a:tab pos="1349375" algn="l"/>
                <a:tab pos="1978025" algn="l"/>
                <a:tab pos="2149475" algn="l"/>
                <a:tab pos="2422525" algn="l"/>
                <a:tab pos="2606675" algn="l"/>
                <a:tab pos="5383213" algn="l"/>
                <a:tab pos="6365875" algn="l"/>
                <a:tab pos="7440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1222375">
              <a:tabLst>
                <a:tab pos="1349375" algn="l"/>
                <a:tab pos="1978025" algn="l"/>
                <a:tab pos="2149475" algn="l"/>
                <a:tab pos="2422525" algn="l"/>
                <a:tab pos="2606675" algn="l"/>
                <a:tab pos="5383213" algn="l"/>
                <a:tab pos="6365875" algn="l"/>
                <a:tab pos="7440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1222375" fontAlgn="base">
              <a:spcBef>
                <a:spcPct val="0"/>
              </a:spcBef>
              <a:spcAft>
                <a:spcPct val="0"/>
              </a:spcAft>
              <a:tabLst>
                <a:tab pos="1349375" algn="l"/>
                <a:tab pos="1978025" algn="l"/>
                <a:tab pos="2149475" algn="l"/>
                <a:tab pos="2422525" algn="l"/>
                <a:tab pos="2606675" algn="l"/>
                <a:tab pos="5383213" algn="l"/>
                <a:tab pos="6365875" algn="l"/>
                <a:tab pos="7440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1222375" fontAlgn="base">
              <a:spcBef>
                <a:spcPct val="0"/>
              </a:spcBef>
              <a:spcAft>
                <a:spcPct val="0"/>
              </a:spcAft>
              <a:tabLst>
                <a:tab pos="1349375" algn="l"/>
                <a:tab pos="1978025" algn="l"/>
                <a:tab pos="2149475" algn="l"/>
                <a:tab pos="2422525" algn="l"/>
                <a:tab pos="2606675" algn="l"/>
                <a:tab pos="5383213" algn="l"/>
                <a:tab pos="6365875" algn="l"/>
                <a:tab pos="7440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1222375" fontAlgn="base">
              <a:spcBef>
                <a:spcPct val="0"/>
              </a:spcBef>
              <a:spcAft>
                <a:spcPct val="0"/>
              </a:spcAft>
              <a:tabLst>
                <a:tab pos="1349375" algn="l"/>
                <a:tab pos="1978025" algn="l"/>
                <a:tab pos="2149475" algn="l"/>
                <a:tab pos="2422525" algn="l"/>
                <a:tab pos="2606675" algn="l"/>
                <a:tab pos="5383213" algn="l"/>
                <a:tab pos="6365875" algn="l"/>
                <a:tab pos="7440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1222375" fontAlgn="base">
              <a:spcBef>
                <a:spcPct val="0"/>
              </a:spcBef>
              <a:spcAft>
                <a:spcPct val="0"/>
              </a:spcAft>
              <a:tabLst>
                <a:tab pos="1349375" algn="l"/>
                <a:tab pos="1978025" algn="l"/>
                <a:tab pos="2149475" algn="l"/>
                <a:tab pos="2422525" algn="l"/>
                <a:tab pos="2606675" algn="l"/>
                <a:tab pos="5383213" algn="l"/>
                <a:tab pos="6365875" algn="l"/>
                <a:tab pos="7440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solidFill>
                  <a:schemeClr val="bg2"/>
                </a:solidFill>
                <a:sym typeface="Wingdings 3" panose="05040102010807070707" pitchFamily="18" charset="2"/>
              </a:rPr>
              <a:t>Kde vzniká přenos tepla prouděním ?</a:t>
            </a:r>
          </a:p>
          <a:p>
            <a:r>
              <a:rPr lang="cs-CZ" altLang="cs-CZ" sz="2000" b="1" u="sng">
                <a:solidFill>
                  <a:schemeClr val="bg2"/>
                </a:solidFill>
                <a:sym typeface="Wingdings 3" panose="05040102010807070707" pitchFamily="18" charset="2"/>
              </a:rPr>
              <a:t>Přenos tepla prouděním se uplatňuje při přestupu tepla z pevné plochy do okolního prostředí nebo naopak (v kombinaci se sáláním)</a:t>
            </a:r>
            <a:endParaRPr lang="cs-CZ" altLang="cs-CZ" sz="2000" b="1">
              <a:solidFill>
                <a:schemeClr val="bg2"/>
              </a:solidFill>
              <a:sym typeface="Wingdings 3" panose="05040102010807070707" pitchFamily="18" charset="2"/>
            </a:endParaRPr>
          </a:p>
        </p:txBody>
      </p:sp>
      <p:grpSp>
        <p:nvGrpSpPr>
          <p:cNvPr id="50185" name="Group 9"/>
          <p:cNvGrpSpPr>
            <a:grpSpLocks/>
          </p:cNvGrpSpPr>
          <p:nvPr/>
        </p:nvGrpSpPr>
        <p:grpSpPr bwMode="auto">
          <a:xfrm>
            <a:off x="1620838" y="2781300"/>
            <a:ext cx="1943100" cy="2952750"/>
            <a:chOff x="1066" y="1933"/>
            <a:chExt cx="1224" cy="1860"/>
          </a:xfrm>
        </p:grpSpPr>
        <p:sp>
          <p:nvSpPr>
            <p:cNvPr id="50182" name="Line 6"/>
            <p:cNvSpPr>
              <a:spLocks noChangeShapeType="1"/>
            </p:cNvSpPr>
            <p:nvPr/>
          </p:nvSpPr>
          <p:spPr bwMode="auto">
            <a:xfrm>
              <a:off x="1066" y="1933"/>
              <a:ext cx="0" cy="186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sp>
          <p:nvSpPr>
            <p:cNvPr id="50183" name="Line 7"/>
            <p:cNvSpPr>
              <a:spLocks noChangeShapeType="1"/>
            </p:cNvSpPr>
            <p:nvPr/>
          </p:nvSpPr>
          <p:spPr bwMode="auto">
            <a:xfrm>
              <a:off x="2290" y="1933"/>
              <a:ext cx="0" cy="186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sp>
          <p:nvSpPr>
            <p:cNvPr id="50184" name="Rectangle 8" descr="Široký šikmo nahoru"/>
            <p:cNvSpPr>
              <a:spLocks noChangeArrowheads="1"/>
            </p:cNvSpPr>
            <p:nvPr/>
          </p:nvSpPr>
          <p:spPr bwMode="auto">
            <a:xfrm>
              <a:off x="1066" y="1933"/>
              <a:ext cx="1224" cy="1860"/>
            </a:xfrm>
            <a:prstGeom prst="rect">
              <a:avLst/>
            </a:prstGeom>
            <a:pattFill prst="wdUpDiag">
              <a:fgClr>
                <a:srgbClr val="000000"/>
              </a:fgClr>
              <a:bgClr>
                <a:schemeClr val="tx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cs-CZ"/>
            </a:p>
          </p:txBody>
        </p:sp>
      </p:grpSp>
      <p:grpSp>
        <p:nvGrpSpPr>
          <p:cNvPr id="50194" name="Group 18"/>
          <p:cNvGrpSpPr>
            <a:grpSpLocks/>
          </p:cNvGrpSpPr>
          <p:nvPr/>
        </p:nvGrpSpPr>
        <p:grpSpPr bwMode="auto">
          <a:xfrm>
            <a:off x="1044575" y="2852738"/>
            <a:ext cx="3095625" cy="2809875"/>
            <a:chOff x="612" y="2069"/>
            <a:chExt cx="1950" cy="1770"/>
          </a:xfrm>
        </p:grpSpPr>
        <p:sp>
          <p:nvSpPr>
            <p:cNvPr id="50186" name="Line 10"/>
            <p:cNvSpPr>
              <a:spLocks noChangeShapeType="1"/>
            </p:cNvSpPr>
            <p:nvPr/>
          </p:nvSpPr>
          <p:spPr bwMode="auto">
            <a:xfrm>
              <a:off x="612" y="2069"/>
              <a:ext cx="0" cy="68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sp>
          <p:nvSpPr>
            <p:cNvPr id="50187" name="Line 11"/>
            <p:cNvSpPr>
              <a:spLocks noChangeShapeType="1"/>
            </p:cNvSpPr>
            <p:nvPr/>
          </p:nvSpPr>
          <p:spPr bwMode="auto">
            <a:xfrm>
              <a:off x="2562" y="3158"/>
              <a:ext cx="0" cy="68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</p:grpSp>
      <p:grpSp>
        <p:nvGrpSpPr>
          <p:cNvPr id="50195" name="Group 19"/>
          <p:cNvGrpSpPr>
            <a:grpSpLocks/>
          </p:cNvGrpSpPr>
          <p:nvPr/>
        </p:nvGrpSpPr>
        <p:grpSpPr bwMode="auto">
          <a:xfrm>
            <a:off x="541338" y="3141663"/>
            <a:ext cx="4102100" cy="2232025"/>
            <a:chOff x="295" y="2251"/>
            <a:chExt cx="2584" cy="1406"/>
          </a:xfrm>
        </p:grpSpPr>
        <p:sp>
          <p:nvSpPr>
            <p:cNvPr id="50188" name="Line 12"/>
            <p:cNvSpPr>
              <a:spLocks noChangeShapeType="1"/>
            </p:cNvSpPr>
            <p:nvPr/>
          </p:nvSpPr>
          <p:spPr bwMode="auto">
            <a:xfrm>
              <a:off x="295" y="2251"/>
              <a:ext cx="317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sp>
          <p:nvSpPr>
            <p:cNvPr id="50190" name="Freeform 14"/>
            <p:cNvSpPr>
              <a:spLocks/>
            </p:cNvSpPr>
            <p:nvPr/>
          </p:nvSpPr>
          <p:spPr bwMode="auto">
            <a:xfrm>
              <a:off x="612" y="2251"/>
              <a:ext cx="363" cy="181"/>
            </a:xfrm>
            <a:custGeom>
              <a:avLst/>
              <a:gdLst>
                <a:gd name="T0" fmla="*/ 0 w 363"/>
                <a:gd name="T1" fmla="*/ 0 h 181"/>
                <a:gd name="T2" fmla="*/ 101 w 363"/>
                <a:gd name="T3" fmla="*/ 17 h 181"/>
                <a:gd name="T4" fmla="*/ 230 w 363"/>
                <a:gd name="T5" fmla="*/ 53 h 181"/>
                <a:gd name="T6" fmla="*/ 363 w 363"/>
                <a:gd name="T7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3" h="181">
                  <a:moveTo>
                    <a:pt x="0" y="0"/>
                  </a:moveTo>
                  <a:cubicBezTo>
                    <a:pt x="17" y="3"/>
                    <a:pt x="63" y="8"/>
                    <a:pt x="101" y="17"/>
                  </a:cubicBezTo>
                  <a:cubicBezTo>
                    <a:pt x="139" y="26"/>
                    <a:pt x="186" y="26"/>
                    <a:pt x="230" y="53"/>
                  </a:cubicBezTo>
                  <a:cubicBezTo>
                    <a:pt x="274" y="80"/>
                    <a:pt x="336" y="155"/>
                    <a:pt x="363" y="181"/>
                  </a:cubicBezTo>
                </a:path>
              </a:pathLst>
            </a:custGeom>
            <a:noFill/>
            <a:ln w="25400" cap="flat" cmpd="sng">
              <a:solidFill>
                <a:srgbClr val="FF0000"/>
              </a:solidFill>
              <a:prstDash val="solid"/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sp>
          <p:nvSpPr>
            <p:cNvPr id="50191" name="Freeform 15"/>
            <p:cNvSpPr>
              <a:spLocks/>
            </p:cNvSpPr>
            <p:nvPr/>
          </p:nvSpPr>
          <p:spPr bwMode="auto">
            <a:xfrm rot="10800000">
              <a:off x="2200" y="3475"/>
              <a:ext cx="363" cy="181"/>
            </a:xfrm>
            <a:custGeom>
              <a:avLst/>
              <a:gdLst>
                <a:gd name="T0" fmla="*/ 0 w 363"/>
                <a:gd name="T1" fmla="*/ 0 h 181"/>
                <a:gd name="T2" fmla="*/ 101 w 363"/>
                <a:gd name="T3" fmla="*/ 17 h 181"/>
                <a:gd name="T4" fmla="*/ 230 w 363"/>
                <a:gd name="T5" fmla="*/ 53 h 181"/>
                <a:gd name="T6" fmla="*/ 363 w 363"/>
                <a:gd name="T7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3" h="181">
                  <a:moveTo>
                    <a:pt x="0" y="0"/>
                  </a:moveTo>
                  <a:cubicBezTo>
                    <a:pt x="17" y="3"/>
                    <a:pt x="63" y="8"/>
                    <a:pt x="101" y="17"/>
                  </a:cubicBezTo>
                  <a:cubicBezTo>
                    <a:pt x="139" y="26"/>
                    <a:pt x="186" y="26"/>
                    <a:pt x="230" y="53"/>
                  </a:cubicBezTo>
                  <a:cubicBezTo>
                    <a:pt x="274" y="80"/>
                    <a:pt x="336" y="155"/>
                    <a:pt x="363" y="181"/>
                  </a:cubicBezTo>
                </a:path>
              </a:pathLst>
            </a:custGeom>
            <a:noFill/>
            <a:ln w="25400" cap="flat" cmpd="sng">
              <a:solidFill>
                <a:srgbClr val="FF0000"/>
              </a:solidFill>
              <a:prstDash val="solid"/>
              <a:round/>
              <a:headEnd type="stealth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sp>
          <p:nvSpPr>
            <p:cNvPr id="50192" name="Line 16"/>
            <p:cNvSpPr>
              <a:spLocks noChangeShapeType="1"/>
            </p:cNvSpPr>
            <p:nvPr/>
          </p:nvSpPr>
          <p:spPr bwMode="auto">
            <a:xfrm>
              <a:off x="2562" y="3657"/>
              <a:ext cx="317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sp>
          <p:nvSpPr>
            <p:cNvPr id="50193" name="Line 17"/>
            <p:cNvSpPr>
              <a:spLocks noChangeShapeType="1"/>
            </p:cNvSpPr>
            <p:nvPr/>
          </p:nvSpPr>
          <p:spPr bwMode="auto">
            <a:xfrm>
              <a:off x="975" y="2432"/>
              <a:ext cx="1225" cy="1043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</p:grpSp>
      <p:sp>
        <p:nvSpPr>
          <p:cNvPr id="50196" name="Line 20"/>
          <p:cNvSpPr>
            <a:spLocks noChangeShapeType="1"/>
          </p:cNvSpPr>
          <p:nvPr/>
        </p:nvSpPr>
        <p:spPr bwMode="auto">
          <a:xfrm>
            <a:off x="541338" y="3429000"/>
            <a:ext cx="10795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50197" name="Line 21"/>
          <p:cNvSpPr>
            <a:spLocks noChangeShapeType="1"/>
          </p:cNvSpPr>
          <p:nvPr/>
        </p:nvSpPr>
        <p:spPr bwMode="auto">
          <a:xfrm>
            <a:off x="3565525" y="5084763"/>
            <a:ext cx="10795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grpSp>
        <p:nvGrpSpPr>
          <p:cNvPr id="50201" name="Group 25"/>
          <p:cNvGrpSpPr>
            <a:grpSpLocks/>
          </p:cNvGrpSpPr>
          <p:nvPr/>
        </p:nvGrpSpPr>
        <p:grpSpPr bwMode="auto">
          <a:xfrm>
            <a:off x="757238" y="2925763"/>
            <a:ext cx="0" cy="781050"/>
            <a:chOff x="431" y="2115"/>
            <a:chExt cx="0" cy="492"/>
          </a:xfrm>
        </p:grpSpPr>
        <p:sp>
          <p:nvSpPr>
            <p:cNvPr id="50198" name="Line 22"/>
            <p:cNvSpPr>
              <a:spLocks noChangeShapeType="1"/>
            </p:cNvSpPr>
            <p:nvPr/>
          </p:nvSpPr>
          <p:spPr bwMode="auto">
            <a:xfrm>
              <a:off x="431" y="2115"/>
              <a:ext cx="0" cy="13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arrow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sp>
          <p:nvSpPr>
            <p:cNvPr id="50199" name="Line 23"/>
            <p:cNvSpPr>
              <a:spLocks noChangeShapeType="1"/>
            </p:cNvSpPr>
            <p:nvPr/>
          </p:nvSpPr>
          <p:spPr bwMode="auto">
            <a:xfrm flipV="1">
              <a:off x="431" y="2425"/>
              <a:ext cx="0" cy="18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arrow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sp>
          <p:nvSpPr>
            <p:cNvPr id="50200" name="Line 24"/>
            <p:cNvSpPr>
              <a:spLocks noChangeShapeType="1"/>
            </p:cNvSpPr>
            <p:nvPr/>
          </p:nvSpPr>
          <p:spPr bwMode="auto">
            <a:xfrm>
              <a:off x="431" y="2251"/>
              <a:ext cx="0" cy="18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</p:grpSp>
      <p:grpSp>
        <p:nvGrpSpPr>
          <p:cNvPr id="50202" name="Group 26"/>
          <p:cNvGrpSpPr>
            <a:grpSpLocks/>
          </p:cNvGrpSpPr>
          <p:nvPr/>
        </p:nvGrpSpPr>
        <p:grpSpPr bwMode="auto">
          <a:xfrm>
            <a:off x="4394200" y="4875213"/>
            <a:ext cx="0" cy="781050"/>
            <a:chOff x="431" y="2115"/>
            <a:chExt cx="0" cy="492"/>
          </a:xfrm>
        </p:grpSpPr>
        <p:sp>
          <p:nvSpPr>
            <p:cNvPr id="50203" name="Line 27"/>
            <p:cNvSpPr>
              <a:spLocks noChangeShapeType="1"/>
            </p:cNvSpPr>
            <p:nvPr/>
          </p:nvSpPr>
          <p:spPr bwMode="auto">
            <a:xfrm>
              <a:off x="431" y="2115"/>
              <a:ext cx="0" cy="13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arrow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sp>
          <p:nvSpPr>
            <p:cNvPr id="50204" name="Line 28"/>
            <p:cNvSpPr>
              <a:spLocks noChangeShapeType="1"/>
            </p:cNvSpPr>
            <p:nvPr/>
          </p:nvSpPr>
          <p:spPr bwMode="auto">
            <a:xfrm flipV="1">
              <a:off x="431" y="2425"/>
              <a:ext cx="0" cy="18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arrow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sp>
          <p:nvSpPr>
            <p:cNvPr id="50205" name="Line 29"/>
            <p:cNvSpPr>
              <a:spLocks noChangeShapeType="1"/>
            </p:cNvSpPr>
            <p:nvPr/>
          </p:nvSpPr>
          <p:spPr bwMode="auto">
            <a:xfrm>
              <a:off x="431" y="2251"/>
              <a:ext cx="0" cy="18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</p:grpSp>
      <p:sp>
        <p:nvSpPr>
          <p:cNvPr id="50206" name="Text Box 30"/>
          <p:cNvSpPr txBox="1">
            <a:spLocks noChangeArrowheads="1"/>
          </p:cNvSpPr>
          <p:nvPr/>
        </p:nvSpPr>
        <p:spPr bwMode="auto">
          <a:xfrm>
            <a:off x="4500563" y="5427663"/>
            <a:ext cx="5048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000" b="1">
                <a:solidFill>
                  <a:srgbClr val="FF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</a:t>
            </a:r>
            <a:r>
              <a:rPr lang="cs-CZ" altLang="cs-CZ" sz="2000" b="1" baseline="-25000">
                <a:solidFill>
                  <a:srgbClr val="FF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p2</a:t>
            </a:r>
            <a:endParaRPr lang="cs-CZ" altLang="cs-CZ" sz="2000" b="1">
              <a:solidFill>
                <a:srgbClr val="FF0000"/>
              </a:solidFill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50207" name="Text Box 31"/>
          <p:cNvSpPr txBox="1">
            <a:spLocks noChangeArrowheads="1"/>
          </p:cNvSpPr>
          <p:nvPr/>
        </p:nvSpPr>
        <p:spPr bwMode="auto">
          <a:xfrm>
            <a:off x="323850" y="2636838"/>
            <a:ext cx="5048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000" b="1">
                <a:solidFill>
                  <a:srgbClr val="FF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</a:t>
            </a:r>
            <a:r>
              <a:rPr lang="cs-CZ" altLang="cs-CZ" sz="2000" b="1" baseline="-25000">
                <a:solidFill>
                  <a:srgbClr val="FF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p1</a:t>
            </a:r>
            <a:endParaRPr lang="cs-CZ" altLang="cs-CZ" sz="2000" b="1">
              <a:solidFill>
                <a:srgbClr val="FF0000"/>
              </a:solidFill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50208" name="Text Box 32"/>
          <p:cNvSpPr txBox="1">
            <a:spLocks noChangeArrowheads="1"/>
          </p:cNvSpPr>
          <p:nvPr/>
        </p:nvSpPr>
        <p:spPr bwMode="auto">
          <a:xfrm>
            <a:off x="3565525" y="4564063"/>
            <a:ext cx="5048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000" b="1">
                <a:solidFill>
                  <a:schemeClr val="bg1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</a:t>
            </a:r>
            <a:r>
              <a:rPr lang="cs-CZ" altLang="cs-CZ" sz="2000" b="1" baseline="-25000">
                <a:solidFill>
                  <a:schemeClr val="bg1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p2</a:t>
            </a:r>
            <a:endParaRPr lang="cs-CZ" altLang="cs-CZ" sz="2000" b="1">
              <a:solidFill>
                <a:schemeClr val="bg1"/>
              </a:solidFill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50209" name="Text Box 33"/>
          <p:cNvSpPr txBox="1">
            <a:spLocks noChangeArrowheads="1"/>
          </p:cNvSpPr>
          <p:nvPr/>
        </p:nvSpPr>
        <p:spPr bwMode="auto">
          <a:xfrm>
            <a:off x="1187450" y="3482975"/>
            <a:ext cx="5048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000" b="1">
                <a:solidFill>
                  <a:schemeClr val="bg1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</a:t>
            </a:r>
            <a:r>
              <a:rPr lang="cs-CZ" altLang="cs-CZ" sz="2000" b="1" baseline="-25000">
                <a:solidFill>
                  <a:schemeClr val="bg1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p1</a:t>
            </a:r>
            <a:endParaRPr lang="cs-CZ" altLang="cs-CZ" sz="2000" b="1">
              <a:solidFill>
                <a:schemeClr val="bg1"/>
              </a:solidFill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50210" name="Text Box 34"/>
          <p:cNvSpPr txBox="1">
            <a:spLocks noChangeArrowheads="1"/>
          </p:cNvSpPr>
          <p:nvPr/>
        </p:nvSpPr>
        <p:spPr bwMode="auto">
          <a:xfrm>
            <a:off x="3132138" y="5140325"/>
            <a:ext cx="360362" cy="3778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000" b="1">
                <a:solidFill>
                  <a:srgbClr val="FF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</a:t>
            </a:r>
            <a:r>
              <a:rPr lang="cs-CZ" altLang="cs-CZ" sz="2000" b="1" baseline="-25000">
                <a:solidFill>
                  <a:srgbClr val="FF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2</a:t>
            </a:r>
            <a:endParaRPr lang="cs-CZ" altLang="cs-CZ" sz="2000" b="1">
              <a:solidFill>
                <a:srgbClr val="FF0000"/>
              </a:solidFill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50211" name="Text Box 35"/>
          <p:cNvSpPr txBox="1">
            <a:spLocks noChangeArrowheads="1"/>
          </p:cNvSpPr>
          <p:nvPr/>
        </p:nvSpPr>
        <p:spPr bwMode="auto">
          <a:xfrm>
            <a:off x="1692275" y="2925763"/>
            <a:ext cx="360363" cy="3778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000" b="1">
                <a:solidFill>
                  <a:srgbClr val="FF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</a:t>
            </a:r>
            <a:r>
              <a:rPr lang="cs-CZ" altLang="cs-CZ" sz="2000" b="1" baseline="-25000">
                <a:solidFill>
                  <a:srgbClr val="FF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1</a:t>
            </a:r>
            <a:endParaRPr lang="cs-CZ" altLang="cs-CZ" sz="2000" b="1">
              <a:solidFill>
                <a:srgbClr val="FF0000"/>
              </a:solidFill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50212" name="AutoShape 36"/>
          <p:cNvSpPr>
            <a:spLocks noChangeArrowheads="1"/>
          </p:cNvSpPr>
          <p:nvPr/>
        </p:nvSpPr>
        <p:spPr bwMode="auto">
          <a:xfrm>
            <a:off x="612775" y="4041775"/>
            <a:ext cx="935038" cy="360363"/>
          </a:xfrm>
          <a:prstGeom prst="rightArrow">
            <a:avLst>
              <a:gd name="adj1" fmla="val 50000"/>
              <a:gd name="adj2" fmla="val 64868"/>
            </a:avLst>
          </a:prstGeom>
          <a:noFill/>
          <a:ln w="25400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cs-CZ"/>
          </a:p>
        </p:txBody>
      </p:sp>
      <p:sp>
        <p:nvSpPr>
          <p:cNvPr id="50213" name="AutoShape 37"/>
          <p:cNvSpPr>
            <a:spLocks noChangeArrowheads="1"/>
          </p:cNvSpPr>
          <p:nvPr/>
        </p:nvSpPr>
        <p:spPr bwMode="auto">
          <a:xfrm>
            <a:off x="3636963" y="4040188"/>
            <a:ext cx="935037" cy="360362"/>
          </a:xfrm>
          <a:prstGeom prst="rightArrow">
            <a:avLst>
              <a:gd name="adj1" fmla="val 50000"/>
              <a:gd name="adj2" fmla="val 64868"/>
            </a:avLst>
          </a:prstGeom>
          <a:noFill/>
          <a:ln w="25400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cs-CZ"/>
          </a:p>
        </p:txBody>
      </p:sp>
      <p:sp>
        <p:nvSpPr>
          <p:cNvPr id="50214" name="Text Box 38"/>
          <p:cNvSpPr txBox="1">
            <a:spLocks noChangeArrowheads="1"/>
          </p:cNvSpPr>
          <p:nvPr/>
        </p:nvSpPr>
        <p:spPr bwMode="auto">
          <a:xfrm>
            <a:off x="828675" y="4292600"/>
            <a:ext cx="360363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400" b="1" dirty="0">
                <a:solidFill>
                  <a:schemeClr val="bg1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</a:t>
            </a:r>
          </a:p>
        </p:txBody>
      </p:sp>
      <p:sp>
        <p:nvSpPr>
          <p:cNvPr id="50215" name="Text Box 39"/>
          <p:cNvSpPr txBox="1">
            <a:spLocks noChangeArrowheads="1"/>
          </p:cNvSpPr>
          <p:nvPr/>
        </p:nvSpPr>
        <p:spPr bwMode="auto">
          <a:xfrm>
            <a:off x="3852863" y="3644900"/>
            <a:ext cx="360362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400" b="1">
                <a:solidFill>
                  <a:schemeClr val="bg1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</a:t>
            </a:r>
          </a:p>
        </p:txBody>
      </p:sp>
      <p:sp>
        <p:nvSpPr>
          <p:cNvPr id="50216" name="Text Box 40"/>
          <p:cNvSpPr txBox="1">
            <a:spLocks noChangeArrowheads="1"/>
          </p:cNvSpPr>
          <p:nvPr/>
        </p:nvSpPr>
        <p:spPr bwMode="auto">
          <a:xfrm>
            <a:off x="1763713" y="6021388"/>
            <a:ext cx="1584325" cy="6667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1222375">
              <a:tabLst>
                <a:tab pos="1349375" algn="l"/>
                <a:tab pos="1978025" algn="l"/>
                <a:tab pos="2149475" algn="l"/>
                <a:tab pos="2422525" algn="l"/>
                <a:tab pos="2606675" algn="l"/>
                <a:tab pos="5383213" algn="l"/>
                <a:tab pos="6365875" algn="l"/>
                <a:tab pos="7440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162050" defTabSz="1222375">
              <a:tabLst>
                <a:tab pos="1349375" algn="l"/>
                <a:tab pos="1978025" algn="l"/>
                <a:tab pos="2149475" algn="l"/>
                <a:tab pos="2422525" algn="l"/>
                <a:tab pos="2606675" algn="l"/>
                <a:tab pos="5383213" algn="l"/>
                <a:tab pos="6365875" algn="l"/>
                <a:tab pos="7440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41438" defTabSz="1222375">
              <a:tabLst>
                <a:tab pos="1349375" algn="l"/>
                <a:tab pos="1978025" algn="l"/>
                <a:tab pos="2149475" algn="l"/>
                <a:tab pos="2422525" algn="l"/>
                <a:tab pos="2606675" algn="l"/>
                <a:tab pos="5383213" algn="l"/>
                <a:tab pos="6365875" algn="l"/>
                <a:tab pos="7440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20825" defTabSz="1222375">
              <a:tabLst>
                <a:tab pos="1349375" algn="l"/>
                <a:tab pos="1978025" algn="l"/>
                <a:tab pos="2149475" algn="l"/>
                <a:tab pos="2422525" algn="l"/>
                <a:tab pos="2606675" algn="l"/>
                <a:tab pos="5383213" algn="l"/>
                <a:tab pos="6365875" algn="l"/>
                <a:tab pos="7440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1222375">
              <a:tabLst>
                <a:tab pos="1349375" algn="l"/>
                <a:tab pos="1978025" algn="l"/>
                <a:tab pos="2149475" algn="l"/>
                <a:tab pos="2422525" algn="l"/>
                <a:tab pos="2606675" algn="l"/>
                <a:tab pos="5383213" algn="l"/>
                <a:tab pos="6365875" algn="l"/>
                <a:tab pos="7440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1222375" fontAlgn="base">
              <a:spcBef>
                <a:spcPct val="0"/>
              </a:spcBef>
              <a:spcAft>
                <a:spcPct val="0"/>
              </a:spcAft>
              <a:tabLst>
                <a:tab pos="1349375" algn="l"/>
                <a:tab pos="1978025" algn="l"/>
                <a:tab pos="2149475" algn="l"/>
                <a:tab pos="2422525" algn="l"/>
                <a:tab pos="2606675" algn="l"/>
                <a:tab pos="5383213" algn="l"/>
                <a:tab pos="6365875" algn="l"/>
                <a:tab pos="7440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1222375" fontAlgn="base">
              <a:spcBef>
                <a:spcPct val="0"/>
              </a:spcBef>
              <a:spcAft>
                <a:spcPct val="0"/>
              </a:spcAft>
              <a:tabLst>
                <a:tab pos="1349375" algn="l"/>
                <a:tab pos="1978025" algn="l"/>
                <a:tab pos="2149475" algn="l"/>
                <a:tab pos="2422525" algn="l"/>
                <a:tab pos="2606675" algn="l"/>
                <a:tab pos="5383213" algn="l"/>
                <a:tab pos="6365875" algn="l"/>
                <a:tab pos="7440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1222375" fontAlgn="base">
              <a:spcBef>
                <a:spcPct val="0"/>
              </a:spcBef>
              <a:spcAft>
                <a:spcPct val="0"/>
              </a:spcAft>
              <a:tabLst>
                <a:tab pos="1349375" algn="l"/>
                <a:tab pos="1978025" algn="l"/>
                <a:tab pos="2149475" algn="l"/>
                <a:tab pos="2422525" algn="l"/>
                <a:tab pos="2606675" algn="l"/>
                <a:tab pos="5383213" algn="l"/>
                <a:tab pos="6365875" algn="l"/>
                <a:tab pos="7440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1222375" fontAlgn="base">
              <a:spcBef>
                <a:spcPct val="0"/>
              </a:spcBef>
              <a:spcAft>
                <a:spcPct val="0"/>
              </a:spcAft>
              <a:tabLst>
                <a:tab pos="1349375" algn="l"/>
                <a:tab pos="1978025" algn="l"/>
                <a:tab pos="2149475" algn="l"/>
                <a:tab pos="2422525" algn="l"/>
                <a:tab pos="2606675" algn="l"/>
                <a:tab pos="5383213" algn="l"/>
                <a:tab pos="6365875" algn="l"/>
                <a:tab pos="7440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cs-CZ" altLang="cs-CZ" b="1">
                <a:solidFill>
                  <a:schemeClr val="bg2"/>
                </a:solidFill>
                <a:sym typeface="Wingdings 3" panose="05040102010807070707" pitchFamily="18" charset="2"/>
              </a:rPr>
              <a:t>Přenos tepla vedením</a:t>
            </a:r>
            <a:endParaRPr lang="cs-CZ" altLang="cs-CZ" b="1">
              <a:solidFill>
                <a:schemeClr val="bg2"/>
              </a:solidFill>
              <a:sym typeface="Symbol" panose="05050102010706020507" pitchFamily="18" charset="2"/>
            </a:endParaRPr>
          </a:p>
        </p:txBody>
      </p:sp>
      <p:sp>
        <p:nvSpPr>
          <p:cNvPr id="50218" name="Text Box 42"/>
          <p:cNvSpPr txBox="1">
            <a:spLocks noChangeArrowheads="1"/>
          </p:cNvSpPr>
          <p:nvPr/>
        </p:nvSpPr>
        <p:spPr bwMode="auto">
          <a:xfrm>
            <a:off x="3492500" y="6021388"/>
            <a:ext cx="1584325" cy="6667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1222375">
              <a:tabLst>
                <a:tab pos="1349375" algn="l"/>
                <a:tab pos="1978025" algn="l"/>
                <a:tab pos="2149475" algn="l"/>
                <a:tab pos="2422525" algn="l"/>
                <a:tab pos="2606675" algn="l"/>
                <a:tab pos="5383213" algn="l"/>
                <a:tab pos="6365875" algn="l"/>
                <a:tab pos="7440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162050" defTabSz="1222375">
              <a:tabLst>
                <a:tab pos="1349375" algn="l"/>
                <a:tab pos="1978025" algn="l"/>
                <a:tab pos="2149475" algn="l"/>
                <a:tab pos="2422525" algn="l"/>
                <a:tab pos="2606675" algn="l"/>
                <a:tab pos="5383213" algn="l"/>
                <a:tab pos="6365875" algn="l"/>
                <a:tab pos="7440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41438" defTabSz="1222375">
              <a:tabLst>
                <a:tab pos="1349375" algn="l"/>
                <a:tab pos="1978025" algn="l"/>
                <a:tab pos="2149475" algn="l"/>
                <a:tab pos="2422525" algn="l"/>
                <a:tab pos="2606675" algn="l"/>
                <a:tab pos="5383213" algn="l"/>
                <a:tab pos="6365875" algn="l"/>
                <a:tab pos="7440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20825" defTabSz="1222375">
              <a:tabLst>
                <a:tab pos="1349375" algn="l"/>
                <a:tab pos="1978025" algn="l"/>
                <a:tab pos="2149475" algn="l"/>
                <a:tab pos="2422525" algn="l"/>
                <a:tab pos="2606675" algn="l"/>
                <a:tab pos="5383213" algn="l"/>
                <a:tab pos="6365875" algn="l"/>
                <a:tab pos="7440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1222375">
              <a:tabLst>
                <a:tab pos="1349375" algn="l"/>
                <a:tab pos="1978025" algn="l"/>
                <a:tab pos="2149475" algn="l"/>
                <a:tab pos="2422525" algn="l"/>
                <a:tab pos="2606675" algn="l"/>
                <a:tab pos="5383213" algn="l"/>
                <a:tab pos="6365875" algn="l"/>
                <a:tab pos="7440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1222375" fontAlgn="base">
              <a:spcBef>
                <a:spcPct val="0"/>
              </a:spcBef>
              <a:spcAft>
                <a:spcPct val="0"/>
              </a:spcAft>
              <a:tabLst>
                <a:tab pos="1349375" algn="l"/>
                <a:tab pos="1978025" algn="l"/>
                <a:tab pos="2149475" algn="l"/>
                <a:tab pos="2422525" algn="l"/>
                <a:tab pos="2606675" algn="l"/>
                <a:tab pos="5383213" algn="l"/>
                <a:tab pos="6365875" algn="l"/>
                <a:tab pos="7440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1222375" fontAlgn="base">
              <a:spcBef>
                <a:spcPct val="0"/>
              </a:spcBef>
              <a:spcAft>
                <a:spcPct val="0"/>
              </a:spcAft>
              <a:tabLst>
                <a:tab pos="1349375" algn="l"/>
                <a:tab pos="1978025" algn="l"/>
                <a:tab pos="2149475" algn="l"/>
                <a:tab pos="2422525" algn="l"/>
                <a:tab pos="2606675" algn="l"/>
                <a:tab pos="5383213" algn="l"/>
                <a:tab pos="6365875" algn="l"/>
                <a:tab pos="7440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1222375" fontAlgn="base">
              <a:spcBef>
                <a:spcPct val="0"/>
              </a:spcBef>
              <a:spcAft>
                <a:spcPct val="0"/>
              </a:spcAft>
              <a:tabLst>
                <a:tab pos="1349375" algn="l"/>
                <a:tab pos="1978025" algn="l"/>
                <a:tab pos="2149475" algn="l"/>
                <a:tab pos="2422525" algn="l"/>
                <a:tab pos="2606675" algn="l"/>
                <a:tab pos="5383213" algn="l"/>
                <a:tab pos="6365875" algn="l"/>
                <a:tab pos="7440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1222375" fontAlgn="base">
              <a:spcBef>
                <a:spcPct val="0"/>
              </a:spcBef>
              <a:spcAft>
                <a:spcPct val="0"/>
              </a:spcAft>
              <a:tabLst>
                <a:tab pos="1349375" algn="l"/>
                <a:tab pos="1978025" algn="l"/>
                <a:tab pos="2149475" algn="l"/>
                <a:tab pos="2422525" algn="l"/>
                <a:tab pos="2606675" algn="l"/>
                <a:tab pos="5383213" algn="l"/>
                <a:tab pos="6365875" algn="l"/>
                <a:tab pos="7440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cs-CZ" altLang="cs-CZ" b="1">
                <a:solidFill>
                  <a:schemeClr val="bg2"/>
                </a:solidFill>
                <a:sym typeface="Wingdings 3" panose="05040102010807070707" pitchFamily="18" charset="2"/>
              </a:rPr>
              <a:t>Přenos tepla prouděním</a:t>
            </a:r>
            <a:endParaRPr lang="cs-CZ" altLang="cs-CZ" b="1">
              <a:solidFill>
                <a:schemeClr val="bg2"/>
              </a:solidFill>
              <a:sym typeface="Symbol" panose="05050102010706020507" pitchFamily="18" charset="2"/>
            </a:endParaRPr>
          </a:p>
        </p:txBody>
      </p:sp>
      <p:sp>
        <p:nvSpPr>
          <p:cNvPr id="50219" name="Text Box 43"/>
          <p:cNvSpPr txBox="1">
            <a:spLocks noChangeArrowheads="1"/>
          </p:cNvSpPr>
          <p:nvPr/>
        </p:nvSpPr>
        <p:spPr bwMode="auto">
          <a:xfrm>
            <a:off x="107950" y="6021388"/>
            <a:ext cx="1584325" cy="6667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1222375">
              <a:tabLst>
                <a:tab pos="1349375" algn="l"/>
                <a:tab pos="1978025" algn="l"/>
                <a:tab pos="2149475" algn="l"/>
                <a:tab pos="2422525" algn="l"/>
                <a:tab pos="2606675" algn="l"/>
                <a:tab pos="5383213" algn="l"/>
                <a:tab pos="6365875" algn="l"/>
                <a:tab pos="7440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162050" defTabSz="1222375">
              <a:tabLst>
                <a:tab pos="1349375" algn="l"/>
                <a:tab pos="1978025" algn="l"/>
                <a:tab pos="2149475" algn="l"/>
                <a:tab pos="2422525" algn="l"/>
                <a:tab pos="2606675" algn="l"/>
                <a:tab pos="5383213" algn="l"/>
                <a:tab pos="6365875" algn="l"/>
                <a:tab pos="7440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41438" defTabSz="1222375">
              <a:tabLst>
                <a:tab pos="1349375" algn="l"/>
                <a:tab pos="1978025" algn="l"/>
                <a:tab pos="2149475" algn="l"/>
                <a:tab pos="2422525" algn="l"/>
                <a:tab pos="2606675" algn="l"/>
                <a:tab pos="5383213" algn="l"/>
                <a:tab pos="6365875" algn="l"/>
                <a:tab pos="7440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20825" defTabSz="1222375">
              <a:tabLst>
                <a:tab pos="1349375" algn="l"/>
                <a:tab pos="1978025" algn="l"/>
                <a:tab pos="2149475" algn="l"/>
                <a:tab pos="2422525" algn="l"/>
                <a:tab pos="2606675" algn="l"/>
                <a:tab pos="5383213" algn="l"/>
                <a:tab pos="6365875" algn="l"/>
                <a:tab pos="7440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1222375">
              <a:tabLst>
                <a:tab pos="1349375" algn="l"/>
                <a:tab pos="1978025" algn="l"/>
                <a:tab pos="2149475" algn="l"/>
                <a:tab pos="2422525" algn="l"/>
                <a:tab pos="2606675" algn="l"/>
                <a:tab pos="5383213" algn="l"/>
                <a:tab pos="6365875" algn="l"/>
                <a:tab pos="7440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1222375" fontAlgn="base">
              <a:spcBef>
                <a:spcPct val="0"/>
              </a:spcBef>
              <a:spcAft>
                <a:spcPct val="0"/>
              </a:spcAft>
              <a:tabLst>
                <a:tab pos="1349375" algn="l"/>
                <a:tab pos="1978025" algn="l"/>
                <a:tab pos="2149475" algn="l"/>
                <a:tab pos="2422525" algn="l"/>
                <a:tab pos="2606675" algn="l"/>
                <a:tab pos="5383213" algn="l"/>
                <a:tab pos="6365875" algn="l"/>
                <a:tab pos="7440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1222375" fontAlgn="base">
              <a:spcBef>
                <a:spcPct val="0"/>
              </a:spcBef>
              <a:spcAft>
                <a:spcPct val="0"/>
              </a:spcAft>
              <a:tabLst>
                <a:tab pos="1349375" algn="l"/>
                <a:tab pos="1978025" algn="l"/>
                <a:tab pos="2149475" algn="l"/>
                <a:tab pos="2422525" algn="l"/>
                <a:tab pos="2606675" algn="l"/>
                <a:tab pos="5383213" algn="l"/>
                <a:tab pos="6365875" algn="l"/>
                <a:tab pos="7440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1222375" fontAlgn="base">
              <a:spcBef>
                <a:spcPct val="0"/>
              </a:spcBef>
              <a:spcAft>
                <a:spcPct val="0"/>
              </a:spcAft>
              <a:tabLst>
                <a:tab pos="1349375" algn="l"/>
                <a:tab pos="1978025" algn="l"/>
                <a:tab pos="2149475" algn="l"/>
                <a:tab pos="2422525" algn="l"/>
                <a:tab pos="2606675" algn="l"/>
                <a:tab pos="5383213" algn="l"/>
                <a:tab pos="6365875" algn="l"/>
                <a:tab pos="7440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1222375" fontAlgn="base">
              <a:spcBef>
                <a:spcPct val="0"/>
              </a:spcBef>
              <a:spcAft>
                <a:spcPct val="0"/>
              </a:spcAft>
              <a:tabLst>
                <a:tab pos="1349375" algn="l"/>
                <a:tab pos="1978025" algn="l"/>
                <a:tab pos="2149475" algn="l"/>
                <a:tab pos="2422525" algn="l"/>
                <a:tab pos="2606675" algn="l"/>
                <a:tab pos="5383213" algn="l"/>
                <a:tab pos="6365875" algn="l"/>
                <a:tab pos="7440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cs-CZ" altLang="cs-CZ" b="1">
                <a:solidFill>
                  <a:schemeClr val="bg2"/>
                </a:solidFill>
                <a:sym typeface="Wingdings 3" panose="05040102010807070707" pitchFamily="18" charset="2"/>
              </a:rPr>
              <a:t>Přenos tepla prouděním</a:t>
            </a:r>
            <a:endParaRPr lang="cs-CZ" altLang="cs-CZ" b="1">
              <a:solidFill>
                <a:schemeClr val="bg2"/>
              </a:solidFill>
              <a:sym typeface="Symbol" panose="05050102010706020507" pitchFamily="18" charset="2"/>
            </a:endParaRPr>
          </a:p>
        </p:txBody>
      </p:sp>
      <p:sp>
        <p:nvSpPr>
          <p:cNvPr id="50220" name="Text Box 44"/>
          <p:cNvSpPr txBox="1">
            <a:spLocks noChangeArrowheads="1"/>
          </p:cNvSpPr>
          <p:nvPr/>
        </p:nvSpPr>
        <p:spPr bwMode="auto">
          <a:xfrm>
            <a:off x="4716463" y="2492375"/>
            <a:ext cx="4176712" cy="4826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1222375">
              <a:tabLst>
                <a:tab pos="3235325" algn="l"/>
                <a:tab pos="5383213" algn="l"/>
                <a:tab pos="6365875" algn="l"/>
                <a:tab pos="7440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162050" defTabSz="1222375">
              <a:tabLst>
                <a:tab pos="3235325" algn="l"/>
                <a:tab pos="5383213" algn="l"/>
                <a:tab pos="6365875" algn="l"/>
                <a:tab pos="7440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41438" defTabSz="1222375">
              <a:tabLst>
                <a:tab pos="3235325" algn="l"/>
                <a:tab pos="5383213" algn="l"/>
                <a:tab pos="6365875" algn="l"/>
                <a:tab pos="7440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20825" defTabSz="1222375">
              <a:tabLst>
                <a:tab pos="3235325" algn="l"/>
                <a:tab pos="5383213" algn="l"/>
                <a:tab pos="6365875" algn="l"/>
                <a:tab pos="7440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1222375">
              <a:tabLst>
                <a:tab pos="3235325" algn="l"/>
                <a:tab pos="5383213" algn="l"/>
                <a:tab pos="6365875" algn="l"/>
                <a:tab pos="7440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1222375" fontAlgn="base">
              <a:spcBef>
                <a:spcPct val="0"/>
              </a:spcBef>
              <a:spcAft>
                <a:spcPct val="0"/>
              </a:spcAft>
              <a:tabLst>
                <a:tab pos="3235325" algn="l"/>
                <a:tab pos="5383213" algn="l"/>
                <a:tab pos="6365875" algn="l"/>
                <a:tab pos="7440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1222375" fontAlgn="base">
              <a:spcBef>
                <a:spcPct val="0"/>
              </a:spcBef>
              <a:spcAft>
                <a:spcPct val="0"/>
              </a:spcAft>
              <a:tabLst>
                <a:tab pos="3235325" algn="l"/>
                <a:tab pos="5383213" algn="l"/>
                <a:tab pos="6365875" algn="l"/>
                <a:tab pos="7440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1222375" fontAlgn="base">
              <a:spcBef>
                <a:spcPct val="0"/>
              </a:spcBef>
              <a:spcAft>
                <a:spcPct val="0"/>
              </a:spcAft>
              <a:tabLst>
                <a:tab pos="3235325" algn="l"/>
                <a:tab pos="5383213" algn="l"/>
                <a:tab pos="6365875" algn="l"/>
                <a:tab pos="7440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1222375" fontAlgn="base">
              <a:spcBef>
                <a:spcPct val="0"/>
              </a:spcBef>
              <a:spcAft>
                <a:spcPct val="0"/>
              </a:spcAft>
              <a:tabLst>
                <a:tab pos="3235325" algn="l"/>
                <a:tab pos="5383213" algn="l"/>
                <a:tab pos="6365875" algn="l"/>
                <a:tab pos="7440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 b="1">
                <a:solidFill>
                  <a:schemeClr val="bg2"/>
                </a:solidFill>
                <a:sym typeface="Symbol" panose="05050102010706020507" pitchFamily="18" charset="2"/>
              </a:rPr>
              <a:t> = </a:t>
            </a:r>
            <a:r>
              <a:rPr lang="cs-CZ" altLang="cs-CZ" sz="2400" b="1" baseline="-25000">
                <a:solidFill>
                  <a:schemeClr val="bg2"/>
                </a:solidFill>
                <a:sym typeface="Symbol" panose="05050102010706020507" pitchFamily="18" charset="2"/>
              </a:rPr>
              <a:t>p1</a:t>
            </a:r>
            <a:r>
              <a:rPr lang="cs-CZ" altLang="cs-CZ" sz="2400" b="1">
                <a:solidFill>
                  <a:schemeClr val="bg2"/>
                </a:solidFill>
                <a:sym typeface="Symbol" panose="05050102010706020507" pitchFamily="18" charset="2"/>
              </a:rPr>
              <a:t>* S * (</a:t>
            </a:r>
            <a:r>
              <a:rPr lang="cs-CZ" altLang="cs-CZ" sz="2400" b="1" baseline="-25000">
                <a:solidFill>
                  <a:schemeClr val="bg2"/>
                </a:solidFill>
                <a:sym typeface="Symbol" panose="05050102010706020507" pitchFamily="18" charset="2"/>
              </a:rPr>
              <a:t>p1</a:t>
            </a:r>
            <a:r>
              <a:rPr lang="cs-CZ" altLang="cs-CZ" sz="2400" b="1">
                <a:solidFill>
                  <a:schemeClr val="bg2"/>
                </a:solidFill>
                <a:sym typeface="Symbol" panose="05050102010706020507" pitchFamily="18" charset="2"/>
              </a:rPr>
              <a:t> - </a:t>
            </a:r>
            <a:r>
              <a:rPr lang="cs-CZ" altLang="cs-CZ" sz="2400" b="1" baseline="-25000">
                <a:solidFill>
                  <a:schemeClr val="bg2"/>
                </a:solidFill>
                <a:sym typeface="Symbol" panose="05050102010706020507" pitchFamily="18" charset="2"/>
              </a:rPr>
              <a:t>1</a:t>
            </a:r>
            <a:r>
              <a:rPr lang="cs-CZ" altLang="cs-CZ" sz="2400" b="1">
                <a:solidFill>
                  <a:schemeClr val="bg2"/>
                </a:solidFill>
                <a:sym typeface="Symbol" panose="05050102010706020507" pitchFamily="18" charset="2"/>
              </a:rPr>
              <a:t>) 	(W)</a:t>
            </a:r>
          </a:p>
        </p:txBody>
      </p:sp>
      <p:sp>
        <p:nvSpPr>
          <p:cNvPr id="50221" name="Text Box 45"/>
          <p:cNvSpPr txBox="1">
            <a:spLocks noChangeArrowheads="1"/>
          </p:cNvSpPr>
          <p:nvPr/>
        </p:nvSpPr>
        <p:spPr bwMode="auto">
          <a:xfrm>
            <a:off x="4716463" y="3068638"/>
            <a:ext cx="4176712" cy="4826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1222375">
              <a:tabLst>
                <a:tab pos="3235325" algn="l"/>
                <a:tab pos="5383213" algn="l"/>
                <a:tab pos="6365875" algn="l"/>
                <a:tab pos="7440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162050" defTabSz="1222375">
              <a:tabLst>
                <a:tab pos="3235325" algn="l"/>
                <a:tab pos="5383213" algn="l"/>
                <a:tab pos="6365875" algn="l"/>
                <a:tab pos="7440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41438" defTabSz="1222375">
              <a:tabLst>
                <a:tab pos="3235325" algn="l"/>
                <a:tab pos="5383213" algn="l"/>
                <a:tab pos="6365875" algn="l"/>
                <a:tab pos="7440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20825" defTabSz="1222375">
              <a:tabLst>
                <a:tab pos="3235325" algn="l"/>
                <a:tab pos="5383213" algn="l"/>
                <a:tab pos="6365875" algn="l"/>
                <a:tab pos="7440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1222375">
              <a:tabLst>
                <a:tab pos="3235325" algn="l"/>
                <a:tab pos="5383213" algn="l"/>
                <a:tab pos="6365875" algn="l"/>
                <a:tab pos="7440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1222375" fontAlgn="base">
              <a:spcBef>
                <a:spcPct val="0"/>
              </a:spcBef>
              <a:spcAft>
                <a:spcPct val="0"/>
              </a:spcAft>
              <a:tabLst>
                <a:tab pos="3235325" algn="l"/>
                <a:tab pos="5383213" algn="l"/>
                <a:tab pos="6365875" algn="l"/>
                <a:tab pos="7440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1222375" fontAlgn="base">
              <a:spcBef>
                <a:spcPct val="0"/>
              </a:spcBef>
              <a:spcAft>
                <a:spcPct val="0"/>
              </a:spcAft>
              <a:tabLst>
                <a:tab pos="3235325" algn="l"/>
                <a:tab pos="5383213" algn="l"/>
                <a:tab pos="6365875" algn="l"/>
                <a:tab pos="7440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1222375" fontAlgn="base">
              <a:spcBef>
                <a:spcPct val="0"/>
              </a:spcBef>
              <a:spcAft>
                <a:spcPct val="0"/>
              </a:spcAft>
              <a:tabLst>
                <a:tab pos="3235325" algn="l"/>
                <a:tab pos="5383213" algn="l"/>
                <a:tab pos="6365875" algn="l"/>
                <a:tab pos="7440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1222375" fontAlgn="base">
              <a:spcBef>
                <a:spcPct val="0"/>
              </a:spcBef>
              <a:spcAft>
                <a:spcPct val="0"/>
              </a:spcAft>
              <a:tabLst>
                <a:tab pos="3235325" algn="l"/>
                <a:tab pos="5383213" algn="l"/>
                <a:tab pos="6365875" algn="l"/>
                <a:tab pos="7440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 b="1">
                <a:solidFill>
                  <a:schemeClr val="bg2"/>
                </a:solidFill>
                <a:sym typeface="Symbol" panose="05050102010706020507" pitchFamily="18" charset="2"/>
              </a:rPr>
              <a:t> = </a:t>
            </a:r>
            <a:r>
              <a:rPr lang="cs-CZ" altLang="cs-CZ" sz="2400" b="1" baseline="-25000">
                <a:solidFill>
                  <a:schemeClr val="bg2"/>
                </a:solidFill>
                <a:sym typeface="Symbol" panose="05050102010706020507" pitchFamily="18" charset="2"/>
              </a:rPr>
              <a:t>p2</a:t>
            </a:r>
            <a:r>
              <a:rPr lang="cs-CZ" altLang="cs-CZ" sz="2400" b="1">
                <a:solidFill>
                  <a:schemeClr val="bg2"/>
                </a:solidFill>
                <a:sym typeface="Symbol" panose="05050102010706020507" pitchFamily="18" charset="2"/>
              </a:rPr>
              <a:t>* S * (</a:t>
            </a:r>
            <a:r>
              <a:rPr lang="cs-CZ" altLang="cs-CZ" sz="2400" b="1" baseline="-25000">
                <a:solidFill>
                  <a:schemeClr val="bg2"/>
                </a:solidFill>
                <a:sym typeface="Symbol" panose="05050102010706020507" pitchFamily="18" charset="2"/>
              </a:rPr>
              <a:t>2</a:t>
            </a:r>
            <a:r>
              <a:rPr lang="cs-CZ" altLang="cs-CZ" sz="2400" b="1">
                <a:solidFill>
                  <a:schemeClr val="bg2"/>
                </a:solidFill>
                <a:sym typeface="Symbol" panose="05050102010706020507" pitchFamily="18" charset="2"/>
              </a:rPr>
              <a:t> - </a:t>
            </a:r>
            <a:r>
              <a:rPr lang="cs-CZ" altLang="cs-CZ" sz="2400" b="1" baseline="-25000">
                <a:solidFill>
                  <a:schemeClr val="bg2"/>
                </a:solidFill>
                <a:sym typeface="Symbol" panose="05050102010706020507" pitchFamily="18" charset="2"/>
              </a:rPr>
              <a:t>p2</a:t>
            </a:r>
            <a:r>
              <a:rPr lang="cs-CZ" altLang="cs-CZ" sz="2400" b="1">
                <a:solidFill>
                  <a:schemeClr val="bg2"/>
                </a:solidFill>
                <a:sym typeface="Symbol" panose="05050102010706020507" pitchFamily="18" charset="2"/>
              </a:rPr>
              <a:t>) 	(W)</a:t>
            </a:r>
          </a:p>
        </p:txBody>
      </p:sp>
      <p:pic>
        <p:nvPicPr>
          <p:cNvPr id="50222" name="Picture 4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3860800"/>
            <a:ext cx="2582862" cy="257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0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0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0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0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0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0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0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0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0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0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0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0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0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0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0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0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0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0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0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6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0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0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0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0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0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0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7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0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0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0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7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0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0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2000"/>
                                        <p:tgtEl>
                                          <p:spTgt spid="50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0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0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0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0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0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0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withGroup">
                            <p:stCondLst>
                              <p:cond delay="2500"/>
                            </p:stCondLst>
                            <p:childTnLst>
                              <p:par>
                                <p:cTn id="9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50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0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0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50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50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50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50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50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50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50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50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50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50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50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withGroup">
                            <p:stCondLst>
                              <p:cond delay="4500"/>
                            </p:stCondLst>
                            <p:childTnLst>
                              <p:par>
                                <p:cTn id="1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50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50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50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50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50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50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/>
      <p:bldP spid="50196" grpId="0" animBg="1"/>
      <p:bldP spid="50197" grpId="0" animBg="1"/>
      <p:bldP spid="50206" grpId="0"/>
      <p:bldP spid="50207" grpId="0"/>
      <p:bldP spid="50208" grpId="0"/>
      <p:bldP spid="50209" grpId="0"/>
      <p:bldP spid="50210" grpId="0" animBg="1"/>
      <p:bldP spid="50211" grpId="0" animBg="1"/>
      <p:bldP spid="50212" grpId="0" animBg="1"/>
      <p:bldP spid="50213" grpId="0" animBg="1"/>
      <p:bldP spid="50214" grpId="0"/>
      <p:bldP spid="50215" grpId="0"/>
      <p:bldP spid="50216" grpId="0"/>
      <p:bldP spid="50218" grpId="0"/>
      <p:bldP spid="50219" grpId="0"/>
      <p:bldP spid="50220" grpId="0"/>
      <p:bldP spid="502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576262"/>
          </a:xfrm>
        </p:spPr>
        <p:txBody>
          <a:bodyPr/>
          <a:lstStyle/>
          <a:p>
            <a:r>
              <a:rPr lang="cs-CZ" altLang="cs-CZ" sz="4000" b="1" u="sng">
                <a:solidFill>
                  <a:schemeClr val="bg2"/>
                </a:solidFill>
                <a:effectLst/>
              </a:rPr>
              <a:t>Základní pojmy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107950" y="908050"/>
            <a:ext cx="8928100" cy="58451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1222375">
              <a:tabLst>
                <a:tab pos="263525" algn="l"/>
                <a:tab pos="1349375" algn="l"/>
                <a:tab pos="1978025" algn="l"/>
                <a:tab pos="2149475" algn="l"/>
                <a:tab pos="2422525" algn="l"/>
                <a:tab pos="2606675" algn="l"/>
                <a:tab pos="5383213" algn="l"/>
                <a:tab pos="6103938" algn="l"/>
                <a:tab pos="806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162050" defTabSz="1222375">
              <a:tabLst>
                <a:tab pos="263525" algn="l"/>
                <a:tab pos="1349375" algn="l"/>
                <a:tab pos="1978025" algn="l"/>
                <a:tab pos="2149475" algn="l"/>
                <a:tab pos="2422525" algn="l"/>
                <a:tab pos="2606675" algn="l"/>
                <a:tab pos="5383213" algn="l"/>
                <a:tab pos="6103938" algn="l"/>
                <a:tab pos="806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41438" defTabSz="1222375">
              <a:tabLst>
                <a:tab pos="263525" algn="l"/>
                <a:tab pos="1349375" algn="l"/>
                <a:tab pos="1978025" algn="l"/>
                <a:tab pos="2149475" algn="l"/>
                <a:tab pos="2422525" algn="l"/>
                <a:tab pos="2606675" algn="l"/>
                <a:tab pos="5383213" algn="l"/>
                <a:tab pos="6103938" algn="l"/>
                <a:tab pos="806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20825" defTabSz="1222375">
              <a:tabLst>
                <a:tab pos="263525" algn="l"/>
                <a:tab pos="1349375" algn="l"/>
                <a:tab pos="1978025" algn="l"/>
                <a:tab pos="2149475" algn="l"/>
                <a:tab pos="2422525" algn="l"/>
                <a:tab pos="2606675" algn="l"/>
                <a:tab pos="5383213" algn="l"/>
                <a:tab pos="6103938" algn="l"/>
                <a:tab pos="806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1222375">
              <a:tabLst>
                <a:tab pos="263525" algn="l"/>
                <a:tab pos="1349375" algn="l"/>
                <a:tab pos="1978025" algn="l"/>
                <a:tab pos="2149475" algn="l"/>
                <a:tab pos="2422525" algn="l"/>
                <a:tab pos="2606675" algn="l"/>
                <a:tab pos="5383213" algn="l"/>
                <a:tab pos="6103938" algn="l"/>
                <a:tab pos="806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1222375" fontAlgn="base">
              <a:spcBef>
                <a:spcPct val="0"/>
              </a:spcBef>
              <a:spcAft>
                <a:spcPct val="0"/>
              </a:spcAft>
              <a:tabLst>
                <a:tab pos="263525" algn="l"/>
                <a:tab pos="1349375" algn="l"/>
                <a:tab pos="1978025" algn="l"/>
                <a:tab pos="2149475" algn="l"/>
                <a:tab pos="2422525" algn="l"/>
                <a:tab pos="2606675" algn="l"/>
                <a:tab pos="5383213" algn="l"/>
                <a:tab pos="6103938" algn="l"/>
                <a:tab pos="806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1222375" fontAlgn="base">
              <a:spcBef>
                <a:spcPct val="0"/>
              </a:spcBef>
              <a:spcAft>
                <a:spcPct val="0"/>
              </a:spcAft>
              <a:tabLst>
                <a:tab pos="263525" algn="l"/>
                <a:tab pos="1349375" algn="l"/>
                <a:tab pos="1978025" algn="l"/>
                <a:tab pos="2149475" algn="l"/>
                <a:tab pos="2422525" algn="l"/>
                <a:tab pos="2606675" algn="l"/>
                <a:tab pos="5383213" algn="l"/>
                <a:tab pos="6103938" algn="l"/>
                <a:tab pos="806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1222375" fontAlgn="base">
              <a:spcBef>
                <a:spcPct val="0"/>
              </a:spcBef>
              <a:spcAft>
                <a:spcPct val="0"/>
              </a:spcAft>
              <a:tabLst>
                <a:tab pos="263525" algn="l"/>
                <a:tab pos="1349375" algn="l"/>
                <a:tab pos="1978025" algn="l"/>
                <a:tab pos="2149475" algn="l"/>
                <a:tab pos="2422525" algn="l"/>
                <a:tab pos="2606675" algn="l"/>
                <a:tab pos="5383213" algn="l"/>
                <a:tab pos="6103938" algn="l"/>
                <a:tab pos="806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1222375" fontAlgn="base">
              <a:spcBef>
                <a:spcPct val="0"/>
              </a:spcBef>
              <a:spcAft>
                <a:spcPct val="0"/>
              </a:spcAft>
              <a:tabLst>
                <a:tab pos="263525" algn="l"/>
                <a:tab pos="1349375" algn="l"/>
                <a:tab pos="1978025" algn="l"/>
                <a:tab pos="2149475" algn="l"/>
                <a:tab pos="2422525" algn="l"/>
                <a:tab pos="2606675" algn="l"/>
                <a:tab pos="5383213" algn="l"/>
                <a:tab pos="6103938" algn="l"/>
                <a:tab pos="806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400" b="1" dirty="0">
                <a:solidFill>
                  <a:schemeClr val="bg2"/>
                </a:solidFill>
              </a:rPr>
              <a:t>*	</a:t>
            </a:r>
            <a:r>
              <a:rPr lang="cs-CZ" altLang="cs-CZ" sz="2400" b="1" u="sng" dirty="0">
                <a:solidFill>
                  <a:schemeClr val="bg2"/>
                </a:solidFill>
              </a:rPr>
              <a:t>teplota, teplotní rozdíl</a:t>
            </a:r>
          </a:p>
          <a:p>
            <a:pPr>
              <a:spcBef>
                <a:spcPct val="50000"/>
              </a:spcBef>
            </a:pPr>
            <a:r>
              <a:rPr lang="cs-CZ" altLang="cs-CZ" sz="2000" b="1" dirty="0">
                <a:solidFill>
                  <a:schemeClr val="bg2"/>
                </a:solidFill>
                <a:sym typeface="Symbol" panose="05050102010706020507" pitchFamily="18" charset="2"/>
              </a:rPr>
              <a:t>			-	teplota	</a:t>
            </a:r>
            <a:r>
              <a:rPr lang="cs-CZ" altLang="cs-CZ" sz="2000" b="1" baseline="30000" dirty="0">
                <a:solidFill>
                  <a:schemeClr val="bg2"/>
                </a:solidFill>
                <a:sym typeface="Symbol" panose="05050102010706020507" pitchFamily="18" charset="2"/>
              </a:rPr>
              <a:t>0</a:t>
            </a:r>
            <a:r>
              <a:rPr lang="cs-CZ" altLang="cs-CZ" sz="2000" b="1" dirty="0">
                <a:solidFill>
                  <a:schemeClr val="bg2"/>
                </a:solidFill>
                <a:sym typeface="Symbol" panose="05050102010706020507" pitchFamily="18" charset="2"/>
              </a:rPr>
              <a:t>C	stupeň Celsia</a:t>
            </a:r>
          </a:p>
          <a:p>
            <a:r>
              <a:rPr lang="cs-CZ" altLang="cs-CZ" sz="2000" b="1" dirty="0">
                <a:solidFill>
                  <a:schemeClr val="bg2"/>
                </a:solidFill>
                <a:sym typeface="Symbol" panose="05050102010706020507" pitchFamily="18" charset="2"/>
              </a:rPr>
              <a:t>			-	termodynamická teplota	K	Kelvin</a:t>
            </a:r>
          </a:p>
          <a:p>
            <a:r>
              <a:rPr lang="cs-CZ" altLang="cs-CZ" sz="2000" b="1" dirty="0">
                <a:solidFill>
                  <a:schemeClr val="bg2"/>
                </a:solidFill>
                <a:sym typeface="Wingdings 3" panose="05040102010807070707" pitchFamily="18" charset="2"/>
              </a:rPr>
              <a:t></a:t>
            </a:r>
            <a:r>
              <a:rPr lang="cs-CZ" altLang="cs-CZ" sz="2000" b="1" dirty="0">
                <a:solidFill>
                  <a:schemeClr val="bg2"/>
                </a:solidFill>
                <a:sym typeface="Symbol" panose="05050102010706020507" pitchFamily="18" charset="2"/>
              </a:rPr>
              <a:t> = </a:t>
            </a:r>
            <a:r>
              <a:rPr lang="cs-CZ" altLang="cs-CZ" sz="2000" b="1" baseline="-25000" dirty="0">
                <a:solidFill>
                  <a:schemeClr val="bg2"/>
                </a:solidFill>
                <a:sym typeface="Symbol" panose="05050102010706020507" pitchFamily="18" charset="2"/>
              </a:rPr>
              <a:t>2</a:t>
            </a:r>
            <a:r>
              <a:rPr lang="cs-CZ" altLang="cs-CZ" sz="2000" b="1" dirty="0">
                <a:solidFill>
                  <a:schemeClr val="bg2"/>
                </a:solidFill>
                <a:sym typeface="Symbol" panose="05050102010706020507" pitchFamily="18" charset="2"/>
              </a:rPr>
              <a:t> - </a:t>
            </a:r>
            <a:r>
              <a:rPr lang="cs-CZ" altLang="cs-CZ" sz="2000" b="1" baseline="-25000" dirty="0">
                <a:solidFill>
                  <a:schemeClr val="bg2"/>
                </a:solidFill>
                <a:sym typeface="Symbol" panose="05050102010706020507" pitchFamily="18" charset="2"/>
              </a:rPr>
              <a:t>1</a:t>
            </a:r>
            <a:r>
              <a:rPr lang="cs-CZ" altLang="cs-CZ" sz="2000" b="1" dirty="0">
                <a:solidFill>
                  <a:schemeClr val="bg2"/>
                </a:solidFill>
                <a:sym typeface="Symbol" panose="05050102010706020507" pitchFamily="18" charset="2"/>
              </a:rPr>
              <a:t>	-	teplotní rozdíl	</a:t>
            </a:r>
            <a:r>
              <a:rPr lang="cs-CZ" altLang="cs-CZ" sz="2000" b="1" baseline="30000" dirty="0">
                <a:solidFill>
                  <a:schemeClr val="bg2"/>
                </a:solidFill>
                <a:sym typeface="Symbol" panose="05050102010706020507" pitchFamily="18" charset="2"/>
              </a:rPr>
              <a:t>0</a:t>
            </a:r>
            <a:r>
              <a:rPr lang="cs-CZ" altLang="cs-CZ" sz="2000" b="1" dirty="0">
                <a:solidFill>
                  <a:schemeClr val="bg2"/>
                </a:solidFill>
                <a:sym typeface="Symbol" panose="05050102010706020507" pitchFamily="18" charset="2"/>
              </a:rPr>
              <a:t>C, K</a:t>
            </a:r>
          </a:p>
          <a:p>
            <a:r>
              <a:rPr lang="cs-CZ" altLang="cs-CZ" sz="2000" b="1" dirty="0">
                <a:solidFill>
                  <a:schemeClr val="bg2"/>
                </a:solidFill>
                <a:sym typeface="Wingdings 3" panose="05040102010807070707" pitchFamily="18" charset="2"/>
              </a:rPr>
              <a:t></a:t>
            </a:r>
            <a:r>
              <a:rPr lang="cs-CZ" altLang="cs-CZ" sz="2000" b="1" dirty="0">
                <a:solidFill>
                  <a:schemeClr val="bg2"/>
                </a:solidFill>
                <a:sym typeface="Symbol" panose="05050102010706020507" pitchFamily="18" charset="2"/>
              </a:rPr>
              <a:t> = </a:t>
            </a:r>
            <a:r>
              <a:rPr lang="cs-CZ" altLang="cs-CZ" sz="2000" b="1" dirty="0">
                <a:solidFill>
                  <a:schemeClr val="bg2"/>
                </a:solidFill>
                <a:sym typeface="Wingdings 3" panose="05040102010807070707" pitchFamily="18" charset="2"/>
              </a:rPr>
              <a:t> </a:t>
            </a:r>
            <a:r>
              <a:rPr lang="cs-CZ" altLang="cs-CZ" sz="2000" b="1" dirty="0">
                <a:solidFill>
                  <a:schemeClr val="bg2"/>
                </a:solidFill>
                <a:sym typeface="Symbol" panose="05050102010706020507" pitchFamily="18" charset="2"/>
              </a:rPr>
              <a:t></a:t>
            </a:r>
            <a:r>
              <a:rPr lang="cs-CZ" altLang="cs-CZ" sz="2000" b="1" baseline="-25000" dirty="0">
                <a:solidFill>
                  <a:schemeClr val="bg2"/>
                </a:solidFill>
                <a:sym typeface="Symbol" panose="05050102010706020507" pitchFamily="18" charset="2"/>
              </a:rPr>
              <a:t>1</a:t>
            </a:r>
            <a:r>
              <a:rPr lang="cs-CZ" altLang="cs-CZ" sz="2000" b="1" dirty="0">
                <a:solidFill>
                  <a:schemeClr val="bg2"/>
                </a:solidFill>
                <a:sym typeface="Symbol" panose="05050102010706020507" pitchFamily="18" charset="2"/>
              </a:rPr>
              <a:t> - </a:t>
            </a:r>
            <a:r>
              <a:rPr lang="cs-CZ" altLang="cs-CZ" sz="2000" b="1" baseline="-25000" dirty="0">
                <a:solidFill>
                  <a:schemeClr val="bg2"/>
                </a:solidFill>
                <a:sym typeface="Symbol" panose="05050102010706020507" pitchFamily="18" charset="2"/>
              </a:rPr>
              <a:t>2</a:t>
            </a:r>
            <a:r>
              <a:rPr lang="cs-CZ" altLang="cs-CZ" sz="2000" b="1" dirty="0">
                <a:solidFill>
                  <a:schemeClr val="bg2"/>
                </a:solidFill>
                <a:sym typeface="Symbol" panose="05050102010706020507" pitchFamily="18" charset="2"/>
              </a:rPr>
              <a:t>	-	teplotní rozdíl 	</a:t>
            </a:r>
            <a:r>
              <a:rPr lang="cs-CZ" altLang="cs-CZ" sz="2000" b="1" baseline="30000" dirty="0">
                <a:solidFill>
                  <a:schemeClr val="bg2"/>
                </a:solidFill>
                <a:sym typeface="Symbol" panose="05050102010706020507" pitchFamily="18" charset="2"/>
              </a:rPr>
              <a:t>0</a:t>
            </a:r>
            <a:r>
              <a:rPr lang="cs-CZ" altLang="cs-CZ" sz="2000" b="1" dirty="0">
                <a:solidFill>
                  <a:schemeClr val="bg2"/>
                </a:solidFill>
                <a:sym typeface="Symbol" panose="05050102010706020507" pitchFamily="18" charset="2"/>
              </a:rPr>
              <a:t>C, K</a:t>
            </a:r>
          </a:p>
          <a:p>
            <a:r>
              <a:rPr lang="cs-CZ" altLang="cs-CZ" sz="2000" b="1" dirty="0">
                <a:solidFill>
                  <a:schemeClr val="bg2"/>
                </a:solidFill>
                <a:sym typeface="Symbol" panose="05050102010706020507" pitchFamily="18" charset="2"/>
              </a:rPr>
              <a:t>			</a:t>
            </a:r>
            <a:r>
              <a:rPr lang="cs-CZ" altLang="cs-CZ" sz="2000" b="1" baseline="30000" dirty="0">
                <a:solidFill>
                  <a:schemeClr val="bg2"/>
                </a:solidFill>
                <a:sym typeface="Symbol" panose="05050102010706020507" pitchFamily="18" charset="2"/>
              </a:rPr>
              <a:t>0</a:t>
            </a:r>
            <a:r>
              <a:rPr lang="cs-CZ" altLang="cs-CZ" sz="2000" b="1" dirty="0">
                <a:solidFill>
                  <a:schemeClr val="bg2"/>
                </a:solidFill>
                <a:sym typeface="Symbol" panose="05050102010706020507" pitchFamily="18" charset="2"/>
              </a:rPr>
              <a:t>C + 273,15 = K </a:t>
            </a:r>
          </a:p>
          <a:p>
            <a:pPr>
              <a:spcBef>
                <a:spcPct val="50000"/>
              </a:spcBef>
            </a:pPr>
            <a:r>
              <a:rPr lang="cs-CZ" altLang="cs-CZ" sz="2000" b="1" u="sng" dirty="0">
                <a:solidFill>
                  <a:schemeClr val="bg2"/>
                </a:solidFill>
                <a:sym typeface="Symbol" panose="05050102010706020507" pitchFamily="18" charset="2"/>
              </a:rPr>
              <a:t>Teplota a teplotní rozdíl jsou skalární veličiny</a:t>
            </a:r>
            <a:r>
              <a:rPr lang="cs-CZ" altLang="cs-CZ" sz="2000" b="1" dirty="0">
                <a:solidFill>
                  <a:schemeClr val="bg2"/>
                </a:solidFill>
                <a:sym typeface="Symbol" panose="05050102010706020507" pitchFamily="18" charset="2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cs-CZ" altLang="cs-CZ" sz="2400" b="1" dirty="0">
                <a:solidFill>
                  <a:schemeClr val="bg2"/>
                </a:solidFill>
              </a:rPr>
              <a:t>*	</a:t>
            </a:r>
            <a:r>
              <a:rPr lang="cs-CZ" altLang="cs-CZ" sz="2400" b="1" u="sng" dirty="0">
                <a:solidFill>
                  <a:schemeClr val="bg2"/>
                </a:solidFill>
              </a:rPr>
              <a:t>teplo</a:t>
            </a:r>
          </a:p>
          <a:p>
            <a:pPr>
              <a:spcBef>
                <a:spcPct val="50000"/>
              </a:spcBef>
            </a:pPr>
            <a:r>
              <a:rPr lang="cs-CZ" altLang="cs-CZ" sz="2000" b="1" dirty="0">
                <a:solidFill>
                  <a:schemeClr val="bg2"/>
                </a:solidFill>
              </a:rPr>
              <a:t>Q			-	teplo	J	joule (</a:t>
            </a:r>
            <a:r>
              <a:rPr lang="cs-CZ" altLang="cs-CZ" sz="2000" b="1" dirty="0" err="1">
                <a:solidFill>
                  <a:schemeClr val="bg2"/>
                </a:solidFill>
              </a:rPr>
              <a:t>cal</a:t>
            </a:r>
            <a:r>
              <a:rPr lang="cs-CZ" altLang="cs-CZ" sz="2000" b="1" dirty="0">
                <a:solidFill>
                  <a:schemeClr val="bg2"/>
                </a:solidFill>
              </a:rPr>
              <a:t>, Wh, …) </a:t>
            </a:r>
          </a:p>
          <a:p>
            <a:r>
              <a:rPr lang="cs-CZ" altLang="cs-CZ" sz="2000" b="1" dirty="0">
                <a:solidFill>
                  <a:schemeClr val="bg2"/>
                </a:solidFill>
              </a:rPr>
              <a:t>			1 J = 0,239 </a:t>
            </a:r>
            <a:r>
              <a:rPr lang="cs-CZ" altLang="cs-CZ" sz="2000" b="1" dirty="0" err="1">
                <a:solidFill>
                  <a:schemeClr val="bg2"/>
                </a:solidFill>
              </a:rPr>
              <a:t>cal</a:t>
            </a:r>
            <a:endParaRPr lang="cs-CZ" altLang="cs-CZ" sz="2000" b="1" dirty="0">
              <a:solidFill>
                <a:schemeClr val="bg2"/>
              </a:solidFill>
            </a:endParaRPr>
          </a:p>
          <a:p>
            <a:r>
              <a:rPr lang="cs-CZ" altLang="cs-CZ" sz="2000" b="1" u="sng" dirty="0">
                <a:solidFill>
                  <a:schemeClr val="bg2"/>
                </a:solidFill>
              </a:rPr>
              <a:t>Teplo je forma energie</a:t>
            </a:r>
            <a:r>
              <a:rPr lang="cs-CZ" altLang="cs-CZ" sz="2000" b="1" dirty="0">
                <a:solidFill>
                  <a:schemeClr val="bg2"/>
                </a:solidFill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cs-CZ" altLang="cs-CZ" sz="2400" b="1" dirty="0">
                <a:solidFill>
                  <a:schemeClr val="bg2"/>
                </a:solidFill>
              </a:rPr>
              <a:t>*	</a:t>
            </a:r>
            <a:r>
              <a:rPr lang="cs-CZ" altLang="cs-CZ" sz="2400" b="1" u="sng" dirty="0">
                <a:solidFill>
                  <a:schemeClr val="bg2"/>
                </a:solidFill>
              </a:rPr>
              <a:t>tepelná kapacita (akumulované teplo)</a:t>
            </a:r>
            <a:r>
              <a:rPr lang="cs-CZ" altLang="cs-CZ" sz="2400" b="1" dirty="0">
                <a:solidFill>
                  <a:schemeClr val="bg2"/>
                </a:solidFill>
              </a:rPr>
              <a:t>	Q = m*c* </a:t>
            </a:r>
            <a:r>
              <a:rPr lang="cs-CZ" altLang="cs-CZ" sz="2400" b="1" dirty="0">
                <a:solidFill>
                  <a:schemeClr val="bg2"/>
                </a:solidFill>
                <a:sym typeface="Wingdings 3" panose="05040102010807070707" pitchFamily="18" charset="2"/>
              </a:rPr>
              <a:t></a:t>
            </a:r>
            <a:r>
              <a:rPr lang="cs-CZ" altLang="cs-CZ" sz="2400" b="1" dirty="0">
                <a:solidFill>
                  <a:schemeClr val="bg2"/>
                </a:solidFill>
                <a:sym typeface="Symbol" panose="05050102010706020507" pitchFamily="18" charset="2"/>
              </a:rPr>
              <a:t>	(J)</a:t>
            </a:r>
          </a:p>
          <a:p>
            <a:pPr>
              <a:spcBef>
                <a:spcPct val="50000"/>
              </a:spcBef>
            </a:pPr>
            <a:r>
              <a:rPr lang="cs-CZ" altLang="cs-CZ" sz="2000" b="1" dirty="0">
                <a:solidFill>
                  <a:schemeClr val="bg2"/>
                </a:solidFill>
                <a:sym typeface="Symbol" panose="05050102010706020507" pitchFamily="18" charset="2"/>
              </a:rPr>
              <a:t>kde …	m	-	hmotnost tělesa (kg)</a:t>
            </a:r>
          </a:p>
          <a:p>
            <a:r>
              <a:rPr lang="cs-CZ" altLang="cs-CZ" sz="2000" b="1" dirty="0">
                <a:solidFill>
                  <a:schemeClr val="bg2"/>
                </a:solidFill>
                <a:sym typeface="Symbol" panose="05050102010706020507" pitchFamily="18" charset="2"/>
              </a:rPr>
              <a:t>		c	-	měrná tepelná kapacita (měrné teplo) (J*kg</a:t>
            </a:r>
            <a:r>
              <a:rPr lang="cs-CZ" altLang="cs-CZ" sz="2000" b="1" baseline="30000" dirty="0">
                <a:solidFill>
                  <a:schemeClr val="bg2"/>
                </a:solidFill>
                <a:sym typeface="Symbol" panose="05050102010706020507" pitchFamily="18" charset="2"/>
              </a:rPr>
              <a:t>-1</a:t>
            </a:r>
            <a:r>
              <a:rPr lang="cs-CZ" altLang="cs-CZ" sz="2000" b="1" dirty="0">
                <a:solidFill>
                  <a:schemeClr val="bg2"/>
                </a:solidFill>
                <a:sym typeface="Symbol" panose="05050102010706020507" pitchFamily="18" charset="2"/>
              </a:rPr>
              <a:t>*K</a:t>
            </a:r>
            <a:r>
              <a:rPr lang="cs-CZ" altLang="cs-CZ" sz="2000" b="1" baseline="30000" dirty="0">
                <a:solidFill>
                  <a:schemeClr val="bg2"/>
                </a:solidFill>
                <a:sym typeface="Symbol" panose="05050102010706020507" pitchFamily="18" charset="2"/>
              </a:rPr>
              <a:t>-1</a:t>
            </a:r>
            <a:r>
              <a:rPr lang="cs-CZ" altLang="cs-CZ" sz="2000" b="1" dirty="0">
                <a:solidFill>
                  <a:schemeClr val="bg2"/>
                </a:solidFill>
                <a:sym typeface="Symbol" panose="05050102010706020507" pitchFamily="18" charset="2"/>
              </a:rPr>
              <a:t>)</a:t>
            </a:r>
          </a:p>
          <a:p>
            <a:r>
              <a:rPr lang="cs-CZ" altLang="cs-CZ" sz="2000" b="1" dirty="0">
                <a:solidFill>
                  <a:schemeClr val="bg2"/>
                </a:solidFill>
                <a:sym typeface="Symbol" panose="05050102010706020507" pitchFamily="18" charset="2"/>
              </a:rPr>
              <a:t>		</a:t>
            </a:r>
            <a:r>
              <a:rPr lang="cs-CZ" altLang="cs-CZ" sz="2000" b="1" dirty="0">
                <a:solidFill>
                  <a:schemeClr val="bg2"/>
                </a:solidFill>
                <a:sym typeface="Wingdings 3" panose="05040102010807070707" pitchFamily="18" charset="2"/>
              </a:rPr>
              <a:t></a:t>
            </a:r>
            <a:r>
              <a:rPr lang="cs-CZ" altLang="cs-CZ" sz="2000" b="1" dirty="0">
                <a:solidFill>
                  <a:schemeClr val="bg2"/>
                </a:solidFill>
                <a:sym typeface="Symbol" panose="05050102010706020507" pitchFamily="18" charset="2"/>
              </a:rPr>
              <a:t>	-	teplotní rozdíl (K)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2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92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92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92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92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922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922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922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922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922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92162"/>
          </a:xfrm>
        </p:spPr>
        <p:txBody>
          <a:bodyPr/>
          <a:lstStyle/>
          <a:p>
            <a:r>
              <a:rPr lang="cs-CZ" altLang="cs-CZ" sz="4000" b="1" u="sng">
                <a:solidFill>
                  <a:schemeClr val="bg2"/>
                </a:solidFill>
                <a:effectLst/>
              </a:rPr>
              <a:t>Přenos tepla prouděním</a:t>
            </a:r>
          </a:p>
        </p:txBody>
      </p:sp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250825" y="981075"/>
            <a:ext cx="8642350" cy="31654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1222375">
              <a:tabLst>
                <a:tab pos="1349375" algn="l"/>
                <a:tab pos="1978025" algn="l"/>
                <a:tab pos="2149475" algn="l"/>
                <a:tab pos="2422525" algn="l"/>
                <a:tab pos="2606675" algn="l"/>
                <a:tab pos="5383213" algn="l"/>
                <a:tab pos="6365875" algn="l"/>
                <a:tab pos="7440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162050" defTabSz="1222375">
              <a:tabLst>
                <a:tab pos="1349375" algn="l"/>
                <a:tab pos="1978025" algn="l"/>
                <a:tab pos="2149475" algn="l"/>
                <a:tab pos="2422525" algn="l"/>
                <a:tab pos="2606675" algn="l"/>
                <a:tab pos="5383213" algn="l"/>
                <a:tab pos="6365875" algn="l"/>
                <a:tab pos="7440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41438" defTabSz="1222375">
              <a:tabLst>
                <a:tab pos="1349375" algn="l"/>
                <a:tab pos="1978025" algn="l"/>
                <a:tab pos="2149475" algn="l"/>
                <a:tab pos="2422525" algn="l"/>
                <a:tab pos="2606675" algn="l"/>
                <a:tab pos="5383213" algn="l"/>
                <a:tab pos="6365875" algn="l"/>
                <a:tab pos="7440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20825" defTabSz="1222375">
              <a:tabLst>
                <a:tab pos="1349375" algn="l"/>
                <a:tab pos="1978025" algn="l"/>
                <a:tab pos="2149475" algn="l"/>
                <a:tab pos="2422525" algn="l"/>
                <a:tab pos="2606675" algn="l"/>
                <a:tab pos="5383213" algn="l"/>
                <a:tab pos="6365875" algn="l"/>
                <a:tab pos="7440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1222375">
              <a:tabLst>
                <a:tab pos="1349375" algn="l"/>
                <a:tab pos="1978025" algn="l"/>
                <a:tab pos="2149475" algn="l"/>
                <a:tab pos="2422525" algn="l"/>
                <a:tab pos="2606675" algn="l"/>
                <a:tab pos="5383213" algn="l"/>
                <a:tab pos="6365875" algn="l"/>
                <a:tab pos="7440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1222375" fontAlgn="base">
              <a:spcBef>
                <a:spcPct val="0"/>
              </a:spcBef>
              <a:spcAft>
                <a:spcPct val="0"/>
              </a:spcAft>
              <a:tabLst>
                <a:tab pos="1349375" algn="l"/>
                <a:tab pos="1978025" algn="l"/>
                <a:tab pos="2149475" algn="l"/>
                <a:tab pos="2422525" algn="l"/>
                <a:tab pos="2606675" algn="l"/>
                <a:tab pos="5383213" algn="l"/>
                <a:tab pos="6365875" algn="l"/>
                <a:tab pos="7440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1222375" fontAlgn="base">
              <a:spcBef>
                <a:spcPct val="0"/>
              </a:spcBef>
              <a:spcAft>
                <a:spcPct val="0"/>
              </a:spcAft>
              <a:tabLst>
                <a:tab pos="1349375" algn="l"/>
                <a:tab pos="1978025" algn="l"/>
                <a:tab pos="2149475" algn="l"/>
                <a:tab pos="2422525" algn="l"/>
                <a:tab pos="2606675" algn="l"/>
                <a:tab pos="5383213" algn="l"/>
                <a:tab pos="6365875" algn="l"/>
                <a:tab pos="7440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1222375" fontAlgn="base">
              <a:spcBef>
                <a:spcPct val="0"/>
              </a:spcBef>
              <a:spcAft>
                <a:spcPct val="0"/>
              </a:spcAft>
              <a:tabLst>
                <a:tab pos="1349375" algn="l"/>
                <a:tab pos="1978025" algn="l"/>
                <a:tab pos="2149475" algn="l"/>
                <a:tab pos="2422525" algn="l"/>
                <a:tab pos="2606675" algn="l"/>
                <a:tab pos="5383213" algn="l"/>
                <a:tab pos="6365875" algn="l"/>
                <a:tab pos="7440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1222375" fontAlgn="base">
              <a:spcBef>
                <a:spcPct val="0"/>
              </a:spcBef>
              <a:spcAft>
                <a:spcPct val="0"/>
              </a:spcAft>
              <a:tabLst>
                <a:tab pos="1349375" algn="l"/>
                <a:tab pos="1978025" algn="l"/>
                <a:tab pos="2149475" algn="l"/>
                <a:tab pos="2422525" algn="l"/>
                <a:tab pos="2606675" algn="l"/>
                <a:tab pos="5383213" algn="l"/>
                <a:tab pos="6365875" algn="l"/>
                <a:tab pos="7440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 b="1">
                <a:solidFill>
                  <a:schemeClr val="bg2"/>
                </a:solidFill>
                <a:sym typeface="Symbol" panose="05050102010706020507" pitchFamily="18" charset="2"/>
              </a:rPr>
              <a:t>Pro určení přenosu tepla prouděním se zavádí </a:t>
            </a:r>
            <a:r>
              <a:rPr lang="cs-CZ" altLang="cs-CZ" sz="2000" b="1" u="sng">
                <a:solidFill>
                  <a:schemeClr val="bg2"/>
                </a:solidFill>
                <a:sym typeface="Symbol" panose="05050102010706020507" pitchFamily="18" charset="2"/>
              </a:rPr>
              <a:t>součinitel přestupu tepla - </a:t>
            </a:r>
            <a:r>
              <a:rPr lang="cs-CZ" altLang="cs-CZ" sz="2000" b="1" u="sng" baseline="-25000">
                <a:solidFill>
                  <a:schemeClr val="bg2"/>
                </a:solidFill>
                <a:sym typeface="Symbol" panose="05050102010706020507" pitchFamily="18" charset="2"/>
              </a:rPr>
              <a:t>p</a:t>
            </a:r>
            <a:r>
              <a:rPr lang="cs-CZ" altLang="cs-CZ" sz="2000" b="1" u="sng">
                <a:solidFill>
                  <a:schemeClr val="bg2"/>
                </a:solidFill>
                <a:sym typeface="Symbol" panose="05050102010706020507" pitchFamily="18" charset="2"/>
              </a:rPr>
              <a:t> (W*m</a:t>
            </a:r>
            <a:r>
              <a:rPr lang="cs-CZ" altLang="cs-CZ" sz="2000" b="1" u="sng" baseline="30000">
                <a:solidFill>
                  <a:schemeClr val="bg2"/>
                </a:solidFill>
                <a:sym typeface="Symbol" panose="05050102010706020507" pitchFamily="18" charset="2"/>
              </a:rPr>
              <a:t>-2</a:t>
            </a:r>
            <a:r>
              <a:rPr lang="cs-CZ" altLang="cs-CZ" sz="2000" b="1" u="sng">
                <a:solidFill>
                  <a:schemeClr val="bg2"/>
                </a:solidFill>
                <a:sym typeface="Symbol" panose="05050102010706020507" pitchFamily="18" charset="2"/>
              </a:rPr>
              <a:t>*K</a:t>
            </a:r>
            <a:r>
              <a:rPr lang="cs-CZ" altLang="cs-CZ" sz="2000" b="1" u="sng" baseline="30000">
                <a:solidFill>
                  <a:schemeClr val="bg2"/>
                </a:solidFill>
                <a:sym typeface="Symbol" panose="05050102010706020507" pitchFamily="18" charset="2"/>
              </a:rPr>
              <a:t>-1</a:t>
            </a:r>
            <a:r>
              <a:rPr lang="cs-CZ" altLang="cs-CZ" sz="2000" b="1" u="sng">
                <a:solidFill>
                  <a:schemeClr val="bg2"/>
                </a:solidFill>
                <a:sym typeface="Symbol" panose="05050102010706020507" pitchFamily="18" charset="2"/>
              </a:rPr>
              <a:t>).</a:t>
            </a:r>
            <a:r>
              <a:rPr lang="cs-CZ" altLang="cs-CZ" sz="2000" b="1">
                <a:solidFill>
                  <a:schemeClr val="bg2"/>
                </a:solidFill>
                <a:sym typeface="Symbol" panose="05050102010706020507" pitchFamily="18" charset="2"/>
              </a:rPr>
              <a:t> Určuje, jak velký tepelný tok (výkon) protéká jednotkovou plochou při teplotním rozdílu 1</a:t>
            </a:r>
            <a:r>
              <a:rPr lang="cs-CZ" altLang="cs-CZ" sz="2000" b="1" baseline="30000">
                <a:solidFill>
                  <a:schemeClr val="bg2"/>
                </a:solidFill>
                <a:sym typeface="Symbol" panose="05050102010706020507" pitchFamily="18" charset="2"/>
              </a:rPr>
              <a:t>0</a:t>
            </a:r>
            <a:r>
              <a:rPr lang="cs-CZ" altLang="cs-CZ" sz="2000" b="1">
                <a:solidFill>
                  <a:schemeClr val="bg2"/>
                </a:solidFill>
                <a:sym typeface="Symbol" panose="05050102010706020507" pitchFamily="18" charset="2"/>
              </a:rPr>
              <a:t>C.</a:t>
            </a:r>
          </a:p>
          <a:p>
            <a:pPr>
              <a:spcBef>
                <a:spcPct val="50000"/>
              </a:spcBef>
            </a:pPr>
            <a:r>
              <a:rPr lang="cs-CZ" altLang="cs-CZ" sz="2000" b="1">
                <a:solidFill>
                  <a:schemeClr val="bg2"/>
                </a:solidFill>
                <a:sym typeface="Symbol" panose="05050102010706020507" pitchFamily="18" charset="2"/>
              </a:rPr>
              <a:t>Součinitel přestupu tepla není pro jednotlivé látky konstantní (závisí na tlaku, teplotě, rychlosti a druhu proudění plynu nebo kapaliny, na rozměrech, tvaru a drsnosti obtékaného tělesa a pohybuje se v širokém rozmezí. </a:t>
            </a:r>
          </a:p>
          <a:p>
            <a:pPr>
              <a:spcBef>
                <a:spcPct val="50000"/>
              </a:spcBef>
            </a:pPr>
            <a:r>
              <a:rPr lang="cs-CZ" altLang="cs-CZ" sz="2000" b="1">
                <a:solidFill>
                  <a:schemeClr val="bg2"/>
                </a:solidFill>
                <a:sym typeface="Symbol" panose="05050102010706020507" pitchFamily="18" charset="2"/>
              </a:rPr>
              <a:t>Pokud to lze, určuje se měřením na modelu za přibližně stejných podmínek.</a:t>
            </a:r>
          </a:p>
        </p:txBody>
      </p:sp>
      <p:graphicFrame>
        <p:nvGraphicFramePr>
          <p:cNvPr id="51266" name="Group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4153946"/>
              </p:ext>
            </p:extLst>
          </p:nvPr>
        </p:nvGraphicFramePr>
        <p:xfrm>
          <a:off x="323850" y="4289425"/>
          <a:ext cx="8497888" cy="2452690"/>
        </p:xfrm>
        <a:graphic>
          <a:graphicData uri="http://schemas.openxmlformats.org/drawingml/2006/table">
            <a:tbl>
              <a:tblPr/>
              <a:tblGrid>
                <a:gridCol w="2616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16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654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05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cs-CZ" altLang="cs-CZ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sym typeface="Symbol" panose="05050102010706020507" pitchFamily="18" charset="2"/>
                        </a:rPr>
                        <a:t></a:t>
                      </a:r>
                      <a:r>
                        <a:rPr kumimoji="0" lang="cs-CZ" altLang="cs-CZ" sz="22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sym typeface="Symbol" panose="05050102010706020507" pitchFamily="18" charset="2"/>
                        </a:rPr>
                        <a:t>pmin </a:t>
                      </a:r>
                      <a:r>
                        <a:rPr kumimoji="0" lang="cs-CZ" altLang="cs-CZ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sym typeface="Symbol" panose="05050102010706020507" pitchFamily="18" charset="2"/>
                        </a:rPr>
                        <a:t>(W*m</a:t>
                      </a:r>
                      <a:r>
                        <a:rPr kumimoji="0" lang="cs-CZ" altLang="cs-CZ" sz="22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sym typeface="Symbol" panose="05050102010706020507" pitchFamily="18" charset="2"/>
                        </a:rPr>
                        <a:t>-2</a:t>
                      </a:r>
                      <a:r>
                        <a:rPr kumimoji="0" lang="cs-CZ" altLang="cs-CZ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sym typeface="Symbol" panose="05050102010706020507" pitchFamily="18" charset="2"/>
                        </a:rPr>
                        <a:t>*K</a:t>
                      </a:r>
                      <a:r>
                        <a:rPr kumimoji="0" lang="cs-CZ" altLang="cs-CZ" sz="22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sym typeface="Symbol" panose="05050102010706020507" pitchFamily="18" charset="2"/>
                        </a:rPr>
                        <a:t>-1</a:t>
                      </a:r>
                      <a:r>
                        <a:rPr kumimoji="0" lang="cs-CZ" altLang="cs-CZ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sym typeface="Symbol" panose="05050102010706020507" pitchFamily="18" charset="2"/>
                        </a:rPr>
                        <a:t>)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sym typeface="Symbol" panose="05050102010706020507" pitchFamily="18" charset="2"/>
                        </a:rPr>
                        <a:t></a:t>
                      </a:r>
                      <a:r>
                        <a:rPr kumimoji="0" lang="cs-CZ" altLang="cs-CZ" sz="22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sym typeface="Symbol" panose="05050102010706020507" pitchFamily="18" charset="2"/>
                        </a:rPr>
                        <a:t>pmax </a:t>
                      </a:r>
                      <a:r>
                        <a:rPr kumimoji="0" lang="cs-CZ" altLang="cs-CZ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sym typeface="Symbol" panose="05050102010706020507" pitchFamily="18" charset="2"/>
                        </a:rPr>
                        <a:t>(W*m</a:t>
                      </a:r>
                      <a:r>
                        <a:rPr kumimoji="0" lang="cs-CZ" altLang="cs-CZ" sz="22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sym typeface="Symbol" panose="05050102010706020507" pitchFamily="18" charset="2"/>
                        </a:rPr>
                        <a:t>-2</a:t>
                      </a:r>
                      <a:r>
                        <a:rPr kumimoji="0" lang="cs-CZ" altLang="cs-CZ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sym typeface="Symbol" panose="05050102010706020507" pitchFamily="18" charset="2"/>
                        </a:rPr>
                        <a:t>*K</a:t>
                      </a:r>
                      <a:r>
                        <a:rPr kumimoji="0" lang="cs-CZ" altLang="cs-CZ" sz="22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sym typeface="Symbol" panose="05050102010706020507" pitchFamily="18" charset="2"/>
                        </a:rPr>
                        <a:t>-1</a:t>
                      </a:r>
                      <a:r>
                        <a:rPr kumimoji="0" lang="cs-CZ" altLang="cs-CZ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sym typeface="Symbol" panose="05050102010706020507" pitchFamily="18" charset="2"/>
                        </a:rPr>
                        <a:t>)</a:t>
                      </a:r>
                      <a:endParaRPr kumimoji="0" lang="cs-CZ" altLang="cs-CZ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05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Klidný vzduch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3,5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35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05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Proudící vzduch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584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05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Proudící kapalina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2300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5800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05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Vroucí kapalina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4660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6970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2411413" y="188913"/>
            <a:ext cx="4186237" cy="720725"/>
          </a:xfrm>
        </p:spPr>
        <p:txBody>
          <a:bodyPr/>
          <a:lstStyle/>
          <a:p>
            <a:r>
              <a:rPr lang="cs-CZ" altLang="cs-CZ" sz="4000" b="1" u="sng">
                <a:solidFill>
                  <a:schemeClr val="bg2"/>
                </a:solidFill>
                <a:effectLst/>
              </a:rPr>
              <a:t>Příklady</a:t>
            </a:r>
          </a:p>
        </p:txBody>
      </p:sp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107950" y="1060450"/>
            <a:ext cx="8928100" cy="12160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1222375">
              <a:tabLst>
                <a:tab pos="5646738" algn="l"/>
                <a:tab pos="7440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162050" defTabSz="1222375">
              <a:tabLst>
                <a:tab pos="5646738" algn="l"/>
                <a:tab pos="7440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41438" defTabSz="1222375">
              <a:tabLst>
                <a:tab pos="5646738" algn="l"/>
                <a:tab pos="7440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20825" defTabSz="1222375">
              <a:tabLst>
                <a:tab pos="5646738" algn="l"/>
                <a:tab pos="7440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1222375">
              <a:tabLst>
                <a:tab pos="5646738" algn="l"/>
                <a:tab pos="7440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1222375" fontAlgn="base">
              <a:spcBef>
                <a:spcPct val="0"/>
              </a:spcBef>
              <a:spcAft>
                <a:spcPct val="0"/>
              </a:spcAft>
              <a:tabLst>
                <a:tab pos="5646738" algn="l"/>
                <a:tab pos="7440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1222375" fontAlgn="base">
              <a:spcBef>
                <a:spcPct val="0"/>
              </a:spcBef>
              <a:spcAft>
                <a:spcPct val="0"/>
              </a:spcAft>
              <a:tabLst>
                <a:tab pos="5646738" algn="l"/>
                <a:tab pos="7440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1222375" fontAlgn="base">
              <a:spcBef>
                <a:spcPct val="0"/>
              </a:spcBef>
              <a:spcAft>
                <a:spcPct val="0"/>
              </a:spcAft>
              <a:tabLst>
                <a:tab pos="5646738" algn="l"/>
                <a:tab pos="7440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1222375" fontAlgn="base">
              <a:spcBef>
                <a:spcPct val="0"/>
              </a:spcBef>
              <a:spcAft>
                <a:spcPct val="0"/>
              </a:spcAft>
              <a:tabLst>
                <a:tab pos="5646738" algn="l"/>
                <a:tab pos="7440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b="1">
                <a:solidFill>
                  <a:schemeClr val="bg2"/>
                </a:solidFill>
                <a:sym typeface="Wingdings 3" panose="05040102010807070707" pitchFamily="18" charset="2"/>
              </a:rPr>
              <a:t>Určete tepelné ztráty prouděním u stěny o ploše 10 m</a:t>
            </a:r>
            <a:r>
              <a:rPr lang="cs-CZ" altLang="cs-CZ" b="1" baseline="30000">
                <a:solidFill>
                  <a:schemeClr val="bg2"/>
                </a:solidFill>
                <a:sym typeface="Wingdings 3" panose="05040102010807070707" pitchFamily="18" charset="2"/>
              </a:rPr>
              <a:t>2</a:t>
            </a:r>
            <a:r>
              <a:rPr lang="cs-CZ" altLang="cs-CZ" b="1">
                <a:solidFill>
                  <a:schemeClr val="bg2"/>
                </a:solidFill>
                <a:sym typeface="Wingdings 3" panose="05040102010807070707" pitchFamily="18" charset="2"/>
              </a:rPr>
              <a:t>. Teplota stěny je 40</a:t>
            </a:r>
            <a:r>
              <a:rPr lang="cs-CZ" altLang="cs-CZ" b="1" baseline="30000">
                <a:solidFill>
                  <a:schemeClr val="bg2"/>
                </a:solidFill>
                <a:sym typeface="Wingdings 3" panose="05040102010807070707" pitchFamily="18" charset="2"/>
              </a:rPr>
              <a:t>0</a:t>
            </a:r>
            <a:r>
              <a:rPr lang="cs-CZ" altLang="cs-CZ" b="1">
                <a:solidFill>
                  <a:schemeClr val="bg2"/>
                </a:solidFill>
                <a:sym typeface="Wingdings 3" panose="05040102010807070707" pitchFamily="18" charset="2"/>
              </a:rPr>
              <a:t>C, teplota okolí je 10</a:t>
            </a:r>
            <a:r>
              <a:rPr lang="cs-CZ" altLang="cs-CZ" b="1" baseline="30000">
                <a:solidFill>
                  <a:schemeClr val="bg2"/>
                </a:solidFill>
                <a:sym typeface="Wingdings 3" panose="05040102010807070707" pitchFamily="18" charset="2"/>
              </a:rPr>
              <a:t>0</a:t>
            </a:r>
            <a:r>
              <a:rPr lang="cs-CZ" altLang="cs-CZ" b="1">
                <a:solidFill>
                  <a:schemeClr val="bg2"/>
                </a:solidFill>
                <a:sym typeface="Wingdings 3" panose="05040102010807070707" pitchFamily="18" charset="2"/>
              </a:rPr>
              <a:t>C.</a:t>
            </a:r>
          </a:p>
          <a:p>
            <a:r>
              <a:rPr lang="cs-CZ" altLang="cs-CZ" b="1">
                <a:solidFill>
                  <a:schemeClr val="bg2"/>
                </a:solidFill>
                <a:sym typeface="Wingdings 3" panose="05040102010807070707" pitchFamily="18" charset="2"/>
              </a:rPr>
              <a:t>a) přirozené proudění vzduchu 	- </a:t>
            </a:r>
            <a:r>
              <a:rPr lang="cs-CZ" altLang="cs-CZ" b="1">
                <a:solidFill>
                  <a:schemeClr val="bg2"/>
                </a:solidFill>
                <a:sym typeface="Symbol" panose="05050102010706020507" pitchFamily="18" charset="2"/>
              </a:rPr>
              <a:t></a:t>
            </a:r>
            <a:r>
              <a:rPr lang="cs-CZ" altLang="cs-CZ" b="1" baseline="-25000">
                <a:solidFill>
                  <a:schemeClr val="bg2"/>
                </a:solidFill>
                <a:sym typeface="Symbol" panose="05050102010706020507" pitchFamily="18" charset="2"/>
              </a:rPr>
              <a:t>p</a:t>
            </a:r>
            <a:r>
              <a:rPr lang="cs-CZ" altLang="cs-CZ" b="1">
                <a:solidFill>
                  <a:schemeClr val="bg2"/>
                </a:solidFill>
                <a:sym typeface="Symbol" panose="05050102010706020507" pitchFamily="18" charset="2"/>
              </a:rPr>
              <a:t> = 6,22 (W*m</a:t>
            </a:r>
            <a:r>
              <a:rPr lang="cs-CZ" altLang="cs-CZ" b="1" baseline="30000">
                <a:solidFill>
                  <a:schemeClr val="bg2"/>
                </a:solidFill>
                <a:sym typeface="Symbol" panose="05050102010706020507" pitchFamily="18" charset="2"/>
              </a:rPr>
              <a:t>-2</a:t>
            </a:r>
            <a:r>
              <a:rPr lang="cs-CZ" altLang="cs-CZ" b="1">
                <a:solidFill>
                  <a:schemeClr val="bg2"/>
                </a:solidFill>
                <a:sym typeface="Symbol" panose="05050102010706020507" pitchFamily="18" charset="2"/>
              </a:rPr>
              <a:t>*K</a:t>
            </a:r>
            <a:r>
              <a:rPr lang="cs-CZ" altLang="cs-CZ" b="1" baseline="30000">
                <a:solidFill>
                  <a:schemeClr val="bg2"/>
                </a:solidFill>
                <a:sym typeface="Symbol" panose="05050102010706020507" pitchFamily="18" charset="2"/>
              </a:rPr>
              <a:t>-1</a:t>
            </a:r>
            <a:r>
              <a:rPr lang="cs-CZ" altLang="cs-CZ" b="1">
                <a:solidFill>
                  <a:schemeClr val="bg2"/>
                </a:solidFill>
                <a:sym typeface="Symbol" panose="05050102010706020507" pitchFamily="18" charset="2"/>
              </a:rPr>
              <a:t>)</a:t>
            </a:r>
          </a:p>
          <a:p>
            <a:r>
              <a:rPr lang="cs-CZ" altLang="cs-CZ" b="1">
                <a:solidFill>
                  <a:schemeClr val="bg2"/>
                </a:solidFill>
                <a:sym typeface="Symbol" panose="05050102010706020507" pitchFamily="18" charset="2"/>
              </a:rPr>
              <a:t>b) ofukování proudem vzduchu rychlostí 10 m*s</a:t>
            </a:r>
            <a:r>
              <a:rPr lang="cs-CZ" altLang="cs-CZ" b="1" baseline="30000">
                <a:solidFill>
                  <a:schemeClr val="bg2"/>
                </a:solidFill>
                <a:sym typeface="Symbol" panose="05050102010706020507" pitchFamily="18" charset="2"/>
              </a:rPr>
              <a:t>-1	</a:t>
            </a:r>
            <a:r>
              <a:rPr lang="cs-CZ" altLang="cs-CZ" b="1">
                <a:solidFill>
                  <a:schemeClr val="bg2"/>
                </a:solidFill>
                <a:sym typeface="Symbol" panose="05050102010706020507" pitchFamily="18" charset="2"/>
              </a:rPr>
              <a:t>- </a:t>
            </a:r>
            <a:r>
              <a:rPr lang="cs-CZ" altLang="cs-CZ" b="1" baseline="-25000">
                <a:solidFill>
                  <a:schemeClr val="bg2"/>
                </a:solidFill>
                <a:sym typeface="Symbol" panose="05050102010706020507" pitchFamily="18" charset="2"/>
              </a:rPr>
              <a:t>p</a:t>
            </a:r>
            <a:r>
              <a:rPr lang="cs-CZ" altLang="cs-CZ" b="1">
                <a:solidFill>
                  <a:schemeClr val="bg2"/>
                </a:solidFill>
                <a:sym typeface="Symbol" panose="05050102010706020507" pitchFamily="18" charset="2"/>
              </a:rPr>
              <a:t> = 45,3 (W*m</a:t>
            </a:r>
            <a:r>
              <a:rPr lang="cs-CZ" altLang="cs-CZ" b="1" baseline="30000">
                <a:solidFill>
                  <a:schemeClr val="bg2"/>
                </a:solidFill>
                <a:sym typeface="Symbol" panose="05050102010706020507" pitchFamily="18" charset="2"/>
              </a:rPr>
              <a:t>-2</a:t>
            </a:r>
            <a:r>
              <a:rPr lang="cs-CZ" altLang="cs-CZ" b="1">
                <a:solidFill>
                  <a:schemeClr val="bg2"/>
                </a:solidFill>
                <a:sym typeface="Symbol" panose="05050102010706020507" pitchFamily="18" charset="2"/>
              </a:rPr>
              <a:t>*K</a:t>
            </a:r>
            <a:r>
              <a:rPr lang="cs-CZ" altLang="cs-CZ" b="1" baseline="30000">
                <a:solidFill>
                  <a:schemeClr val="bg2"/>
                </a:solidFill>
                <a:sym typeface="Symbol" panose="05050102010706020507" pitchFamily="18" charset="2"/>
              </a:rPr>
              <a:t>-1</a:t>
            </a:r>
            <a:r>
              <a:rPr lang="cs-CZ" altLang="cs-CZ" b="1">
                <a:solidFill>
                  <a:schemeClr val="bg2"/>
                </a:solidFill>
                <a:sym typeface="Symbol" panose="05050102010706020507" pitchFamily="18" charset="2"/>
              </a:rPr>
              <a:t>)</a:t>
            </a:r>
          </a:p>
        </p:txBody>
      </p:sp>
      <p:graphicFrame>
        <p:nvGraphicFramePr>
          <p:cNvPr id="52228" name="Object 4"/>
          <p:cNvGraphicFramePr>
            <a:graphicFrameLocks noChangeAspect="1"/>
          </p:cNvGraphicFramePr>
          <p:nvPr/>
        </p:nvGraphicFramePr>
        <p:xfrm>
          <a:off x="611188" y="2420938"/>
          <a:ext cx="7921625" cy="655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39" name="Rovnice" r:id="rId3" imgW="2933640" imgH="241200" progId="Equation.3">
                  <p:embed/>
                </p:oleObj>
              </mc:Choice>
              <mc:Fallback>
                <p:oleObj name="Rovnice" r:id="rId3" imgW="2933640" imgH="241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2420938"/>
                        <a:ext cx="7921625" cy="655637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25400">
                        <a:solidFill>
                          <a:schemeClr val="bg2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32" name="Object 8"/>
          <p:cNvGraphicFramePr>
            <a:graphicFrameLocks noChangeAspect="1"/>
          </p:cNvGraphicFramePr>
          <p:nvPr/>
        </p:nvGraphicFramePr>
        <p:xfrm>
          <a:off x="655638" y="3213100"/>
          <a:ext cx="7867650" cy="633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40" name="Rovnice" r:id="rId5" imgW="3009600" imgH="241200" progId="Equation.3">
                  <p:embed/>
                </p:oleObj>
              </mc:Choice>
              <mc:Fallback>
                <p:oleObj name="Rovnice" r:id="rId5" imgW="3009600" imgH="2412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638" y="3213100"/>
                        <a:ext cx="7867650" cy="633413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25400">
                        <a:solidFill>
                          <a:schemeClr val="bg2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33" name="Text Box 9"/>
          <p:cNvSpPr txBox="1">
            <a:spLocks noChangeArrowheads="1"/>
          </p:cNvSpPr>
          <p:nvPr/>
        </p:nvSpPr>
        <p:spPr bwMode="auto">
          <a:xfrm>
            <a:off x="179388" y="4076700"/>
            <a:ext cx="6337300" cy="19462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1222375">
              <a:tabLst>
                <a:tab pos="1349375" algn="l"/>
                <a:tab pos="1978025" algn="l"/>
                <a:tab pos="2149475" algn="l"/>
                <a:tab pos="2422525" algn="l"/>
                <a:tab pos="2606675" algn="l"/>
                <a:tab pos="5383213" algn="l"/>
                <a:tab pos="6365875" algn="l"/>
                <a:tab pos="7440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162050" defTabSz="1222375">
              <a:tabLst>
                <a:tab pos="1349375" algn="l"/>
                <a:tab pos="1978025" algn="l"/>
                <a:tab pos="2149475" algn="l"/>
                <a:tab pos="2422525" algn="l"/>
                <a:tab pos="2606675" algn="l"/>
                <a:tab pos="5383213" algn="l"/>
                <a:tab pos="6365875" algn="l"/>
                <a:tab pos="7440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41438" defTabSz="1222375">
              <a:tabLst>
                <a:tab pos="1349375" algn="l"/>
                <a:tab pos="1978025" algn="l"/>
                <a:tab pos="2149475" algn="l"/>
                <a:tab pos="2422525" algn="l"/>
                <a:tab pos="2606675" algn="l"/>
                <a:tab pos="5383213" algn="l"/>
                <a:tab pos="6365875" algn="l"/>
                <a:tab pos="7440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20825" defTabSz="1222375">
              <a:tabLst>
                <a:tab pos="1349375" algn="l"/>
                <a:tab pos="1978025" algn="l"/>
                <a:tab pos="2149475" algn="l"/>
                <a:tab pos="2422525" algn="l"/>
                <a:tab pos="2606675" algn="l"/>
                <a:tab pos="5383213" algn="l"/>
                <a:tab pos="6365875" algn="l"/>
                <a:tab pos="7440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1222375">
              <a:tabLst>
                <a:tab pos="1349375" algn="l"/>
                <a:tab pos="1978025" algn="l"/>
                <a:tab pos="2149475" algn="l"/>
                <a:tab pos="2422525" algn="l"/>
                <a:tab pos="2606675" algn="l"/>
                <a:tab pos="5383213" algn="l"/>
                <a:tab pos="6365875" algn="l"/>
                <a:tab pos="7440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1222375" fontAlgn="base">
              <a:spcBef>
                <a:spcPct val="0"/>
              </a:spcBef>
              <a:spcAft>
                <a:spcPct val="0"/>
              </a:spcAft>
              <a:tabLst>
                <a:tab pos="1349375" algn="l"/>
                <a:tab pos="1978025" algn="l"/>
                <a:tab pos="2149475" algn="l"/>
                <a:tab pos="2422525" algn="l"/>
                <a:tab pos="2606675" algn="l"/>
                <a:tab pos="5383213" algn="l"/>
                <a:tab pos="6365875" algn="l"/>
                <a:tab pos="7440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1222375" fontAlgn="base">
              <a:spcBef>
                <a:spcPct val="0"/>
              </a:spcBef>
              <a:spcAft>
                <a:spcPct val="0"/>
              </a:spcAft>
              <a:tabLst>
                <a:tab pos="1349375" algn="l"/>
                <a:tab pos="1978025" algn="l"/>
                <a:tab pos="2149475" algn="l"/>
                <a:tab pos="2422525" algn="l"/>
                <a:tab pos="2606675" algn="l"/>
                <a:tab pos="5383213" algn="l"/>
                <a:tab pos="6365875" algn="l"/>
                <a:tab pos="7440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1222375" fontAlgn="base">
              <a:spcBef>
                <a:spcPct val="0"/>
              </a:spcBef>
              <a:spcAft>
                <a:spcPct val="0"/>
              </a:spcAft>
              <a:tabLst>
                <a:tab pos="1349375" algn="l"/>
                <a:tab pos="1978025" algn="l"/>
                <a:tab pos="2149475" algn="l"/>
                <a:tab pos="2422525" algn="l"/>
                <a:tab pos="2606675" algn="l"/>
                <a:tab pos="5383213" algn="l"/>
                <a:tab pos="6365875" algn="l"/>
                <a:tab pos="7440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1222375" fontAlgn="base">
              <a:spcBef>
                <a:spcPct val="0"/>
              </a:spcBef>
              <a:spcAft>
                <a:spcPct val="0"/>
              </a:spcAft>
              <a:tabLst>
                <a:tab pos="1349375" algn="l"/>
                <a:tab pos="1978025" algn="l"/>
                <a:tab pos="2149475" algn="l"/>
                <a:tab pos="2422525" algn="l"/>
                <a:tab pos="2606675" algn="l"/>
                <a:tab pos="5383213" algn="l"/>
                <a:tab pos="6365875" algn="l"/>
                <a:tab pos="7440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 b="1" dirty="0">
                <a:solidFill>
                  <a:schemeClr val="bg2"/>
                </a:solidFill>
                <a:sym typeface="Symbol" panose="05050102010706020507" pitchFamily="18" charset="2"/>
              </a:rPr>
              <a:t>V praxi se počítá kombinace přenosu tepla:</a:t>
            </a:r>
          </a:p>
          <a:p>
            <a:pPr>
              <a:spcBef>
                <a:spcPct val="50000"/>
              </a:spcBef>
            </a:pPr>
            <a:r>
              <a:rPr lang="cs-CZ" altLang="cs-CZ" sz="2000" b="1" dirty="0">
                <a:solidFill>
                  <a:schemeClr val="bg2"/>
                </a:solidFill>
                <a:sym typeface="Symbol" panose="05050102010706020507" pitchFamily="18" charset="2"/>
              </a:rPr>
              <a:t>proudění na vnitřní straně stěny, vedení tepla ve stěně, proudění na vnější straně tepla.</a:t>
            </a:r>
          </a:p>
          <a:p>
            <a:pPr>
              <a:spcBef>
                <a:spcPct val="50000"/>
              </a:spcBef>
            </a:pPr>
            <a:r>
              <a:rPr lang="cs-CZ" altLang="cs-CZ" sz="2000" b="1" dirty="0">
                <a:solidFill>
                  <a:schemeClr val="bg2"/>
                </a:solidFill>
                <a:sym typeface="Symbol" panose="05050102010706020507" pitchFamily="18" charset="2"/>
              </a:rPr>
              <a:t>Vliv proudění se určuje zpravidla pomocí koeficientů   </a:t>
            </a:r>
          </a:p>
        </p:txBody>
      </p:sp>
      <p:pic>
        <p:nvPicPr>
          <p:cNvPr id="52234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5132388"/>
            <a:ext cx="3648075" cy="153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2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2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2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2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2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2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2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2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/>
      <p:bldP spid="52227" grpId="0"/>
      <p:bldP spid="5223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624"/>
            <a:ext cx="8229600" cy="792163"/>
          </a:xfrm>
        </p:spPr>
        <p:txBody>
          <a:bodyPr/>
          <a:lstStyle/>
          <a:p>
            <a:r>
              <a:rPr lang="cs-CZ" altLang="cs-CZ" sz="4000" b="1" u="sng" dirty="0">
                <a:solidFill>
                  <a:schemeClr val="bg2"/>
                </a:solidFill>
                <a:effectLst/>
              </a:rPr>
              <a:t>Přenos tepla sáláním</a:t>
            </a:r>
          </a:p>
        </p:txBody>
      </p:sp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250825" y="980728"/>
            <a:ext cx="8642350" cy="57268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1222375">
              <a:tabLst>
                <a:tab pos="354013" algn="l"/>
                <a:tab pos="2422525" algn="l"/>
                <a:tab pos="2686050" algn="l"/>
                <a:tab pos="54752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162050" defTabSz="1222375">
              <a:tabLst>
                <a:tab pos="354013" algn="l"/>
                <a:tab pos="2422525" algn="l"/>
                <a:tab pos="2686050" algn="l"/>
                <a:tab pos="54752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41438" defTabSz="1222375">
              <a:tabLst>
                <a:tab pos="354013" algn="l"/>
                <a:tab pos="2422525" algn="l"/>
                <a:tab pos="2686050" algn="l"/>
                <a:tab pos="54752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20825" defTabSz="1222375">
              <a:tabLst>
                <a:tab pos="354013" algn="l"/>
                <a:tab pos="2422525" algn="l"/>
                <a:tab pos="2686050" algn="l"/>
                <a:tab pos="54752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1222375">
              <a:tabLst>
                <a:tab pos="354013" algn="l"/>
                <a:tab pos="2422525" algn="l"/>
                <a:tab pos="2686050" algn="l"/>
                <a:tab pos="54752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1222375" fontAlgn="base">
              <a:spcBef>
                <a:spcPct val="0"/>
              </a:spcBef>
              <a:spcAft>
                <a:spcPct val="0"/>
              </a:spcAft>
              <a:tabLst>
                <a:tab pos="354013" algn="l"/>
                <a:tab pos="2422525" algn="l"/>
                <a:tab pos="2686050" algn="l"/>
                <a:tab pos="54752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1222375" fontAlgn="base">
              <a:spcBef>
                <a:spcPct val="0"/>
              </a:spcBef>
              <a:spcAft>
                <a:spcPct val="0"/>
              </a:spcAft>
              <a:tabLst>
                <a:tab pos="354013" algn="l"/>
                <a:tab pos="2422525" algn="l"/>
                <a:tab pos="2686050" algn="l"/>
                <a:tab pos="54752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1222375" fontAlgn="base">
              <a:spcBef>
                <a:spcPct val="0"/>
              </a:spcBef>
              <a:spcAft>
                <a:spcPct val="0"/>
              </a:spcAft>
              <a:tabLst>
                <a:tab pos="354013" algn="l"/>
                <a:tab pos="2422525" algn="l"/>
                <a:tab pos="2686050" algn="l"/>
                <a:tab pos="54752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1222375" fontAlgn="base">
              <a:spcBef>
                <a:spcPct val="0"/>
              </a:spcBef>
              <a:spcAft>
                <a:spcPct val="0"/>
              </a:spcAft>
              <a:tabLst>
                <a:tab pos="354013" algn="l"/>
                <a:tab pos="2422525" algn="l"/>
                <a:tab pos="2686050" algn="l"/>
                <a:tab pos="54752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 dirty="0">
                <a:solidFill>
                  <a:schemeClr val="bg2"/>
                </a:solidFill>
                <a:sym typeface="Wingdings 3" panose="05040102010807070707" pitchFamily="18" charset="2"/>
              </a:rPr>
              <a:t>Každé těleso s teplotou vyšší než </a:t>
            </a:r>
            <a:r>
              <a:rPr lang="cs-CZ" altLang="cs-CZ" sz="2000" b="1" dirty="0">
                <a:solidFill>
                  <a:schemeClr val="bg2"/>
                </a:solidFill>
                <a:sym typeface="Symbol" panose="05050102010706020507" pitchFamily="18" charset="2"/>
              </a:rPr>
              <a:t> = 0K vyzařuje do svého okolí energii ve formě elektromagnetických vln</a:t>
            </a:r>
            <a:r>
              <a:rPr lang="cs-CZ" altLang="cs-CZ" sz="2000" b="1" dirty="0" smtClean="0">
                <a:solidFill>
                  <a:schemeClr val="bg2"/>
                </a:solidFill>
                <a:sym typeface="Symbol" panose="05050102010706020507" pitchFamily="18" charset="2"/>
              </a:rPr>
              <a:t>. Intenzita je dána vlnovou délkou a teplotou. </a:t>
            </a:r>
            <a:endParaRPr lang="cs-CZ" altLang="cs-CZ" sz="2000" b="1" dirty="0">
              <a:solidFill>
                <a:schemeClr val="bg2"/>
              </a:solidFill>
              <a:sym typeface="Symbol" panose="05050102010706020507" pitchFamily="18" charset="2"/>
            </a:endParaRPr>
          </a:p>
          <a:p>
            <a:pPr>
              <a:spcBef>
                <a:spcPct val="50000"/>
              </a:spcBef>
            </a:pPr>
            <a:r>
              <a:rPr lang="cs-CZ" altLang="cs-CZ" sz="2000" b="1" dirty="0">
                <a:solidFill>
                  <a:schemeClr val="bg2"/>
                </a:solidFill>
                <a:sym typeface="Symbol" panose="05050102010706020507" pitchFamily="18" charset="2"/>
              </a:rPr>
              <a:t>Na těleso zároveň dopadá tepelný tok od ostatních těles.</a:t>
            </a:r>
          </a:p>
          <a:p>
            <a:pPr>
              <a:spcBef>
                <a:spcPct val="50000"/>
              </a:spcBef>
            </a:pPr>
            <a:r>
              <a:rPr lang="cs-CZ" altLang="cs-CZ" sz="2000" b="1" dirty="0">
                <a:solidFill>
                  <a:schemeClr val="bg2"/>
                </a:solidFill>
                <a:sym typeface="Symbol" panose="05050102010706020507" pitchFamily="18" charset="2"/>
              </a:rPr>
              <a:t>Kdy dochází k ohřevu ?</a:t>
            </a:r>
          </a:p>
          <a:p>
            <a:r>
              <a:rPr lang="cs-CZ" altLang="cs-CZ" sz="2000" b="1" u="sng" dirty="0">
                <a:solidFill>
                  <a:schemeClr val="bg2"/>
                </a:solidFill>
                <a:sym typeface="Symbol" panose="05050102010706020507" pitchFamily="18" charset="2"/>
              </a:rPr>
              <a:t>K ohřevu dochází, jestliže těleso přijme větší tepelnou energii než vyzáří (a naopak).</a:t>
            </a:r>
          </a:p>
          <a:p>
            <a:pPr>
              <a:spcBef>
                <a:spcPct val="50000"/>
              </a:spcBef>
            </a:pPr>
            <a:r>
              <a:rPr lang="cs-CZ" altLang="cs-CZ" sz="2200" b="1" u="sng" dirty="0">
                <a:solidFill>
                  <a:schemeClr val="bg2"/>
                </a:solidFill>
                <a:sym typeface="Symbol" panose="05050102010706020507" pitchFamily="18" charset="2"/>
              </a:rPr>
              <a:t>Při dopadu tepelného záření na těleso se část energie:</a:t>
            </a:r>
          </a:p>
          <a:p>
            <a:pPr>
              <a:spcBef>
                <a:spcPct val="50000"/>
              </a:spcBef>
            </a:pPr>
            <a:r>
              <a:rPr lang="cs-CZ" altLang="cs-CZ" sz="2000" b="1" dirty="0">
                <a:solidFill>
                  <a:schemeClr val="bg2"/>
                </a:solidFill>
                <a:sym typeface="Symbol" panose="05050102010706020507" pitchFamily="18" charset="2"/>
              </a:rPr>
              <a:t>*	pohltí	-	činitel pohltivosti	a</a:t>
            </a:r>
          </a:p>
          <a:p>
            <a:r>
              <a:rPr lang="cs-CZ" altLang="cs-CZ" sz="2000" b="1" dirty="0">
                <a:solidFill>
                  <a:schemeClr val="bg2"/>
                </a:solidFill>
                <a:sym typeface="Symbol" panose="05050102010706020507" pitchFamily="18" charset="2"/>
              </a:rPr>
              <a:t>*	odrazí	-	činitel odrazivosti	b</a:t>
            </a:r>
          </a:p>
          <a:p>
            <a:r>
              <a:rPr lang="cs-CZ" altLang="cs-CZ" sz="2000" b="1" dirty="0">
                <a:solidFill>
                  <a:schemeClr val="bg2"/>
                </a:solidFill>
                <a:sym typeface="Symbol" panose="05050102010706020507" pitchFamily="18" charset="2"/>
              </a:rPr>
              <a:t>*	projde tělesem	-	činitel prostupu	c	</a:t>
            </a:r>
          </a:p>
          <a:p>
            <a:pPr>
              <a:spcBef>
                <a:spcPct val="50000"/>
              </a:spcBef>
            </a:pPr>
            <a:r>
              <a:rPr lang="cs-CZ" altLang="cs-CZ" sz="2200" b="1" u="sng" dirty="0">
                <a:solidFill>
                  <a:schemeClr val="bg2"/>
                </a:solidFill>
                <a:sym typeface="Symbol" panose="05050102010706020507" pitchFamily="18" charset="2"/>
              </a:rPr>
              <a:t>Na čem závisí množství vyzářené energie ?</a:t>
            </a:r>
            <a:endParaRPr lang="cs-CZ" altLang="cs-CZ" sz="2200" b="1" dirty="0">
              <a:solidFill>
                <a:schemeClr val="bg2"/>
              </a:solidFill>
              <a:sym typeface="Symbol" panose="05050102010706020507" pitchFamily="18" charset="2"/>
            </a:endParaRPr>
          </a:p>
          <a:p>
            <a:pPr>
              <a:spcBef>
                <a:spcPct val="50000"/>
              </a:spcBef>
            </a:pPr>
            <a:r>
              <a:rPr lang="cs-CZ" altLang="cs-CZ" sz="2000" b="1" dirty="0">
                <a:solidFill>
                  <a:schemeClr val="bg2"/>
                </a:solidFill>
                <a:sym typeface="Symbol" panose="05050102010706020507" pitchFamily="18" charset="2"/>
              </a:rPr>
              <a:t>*	na ploše aktivního povrchu tělesa</a:t>
            </a:r>
          </a:p>
          <a:p>
            <a:r>
              <a:rPr lang="cs-CZ" altLang="cs-CZ" sz="2000" b="1" dirty="0">
                <a:solidFill>
                  <a:schemeClr val="bg2"/>
                </a:solidFill>
                <a:sym typeface="Symbol" panose="05050102010706020507" pitchFamily="18" charset="2"/>
              </a:rPr>
              <a:t>*	na čtvrté mocnině termodynamické teploty</a:t>
            </a:r>
          </a:p>
          <a:p>
            <a:r>
              <a:rPr lang="cs-CZ" altLang="cs-CZ" sz="2000" b="1" dirty="0">
                <a:solidFill>
                  <a:schemeClr val="bg2"/>
                </a:solidFill>
                <a:sym typeface="Symbol" panose="05050102010706020507" pitchFamily="18" charset="2"/>
              </a:rPr>
              <a:t>*	na charakteru povrchu tělesa</a:t>
            </a:r>
          </a:p>
        </p:txBody>
      </p:sp>
      <p:pic>
        <p:nvPicPr>
          <p:cNvPr id="5427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4221163"/>
            <a:ext cx="2084387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4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542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542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542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542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542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18487" cy="1223963"/>
          </a:xfrm>
        </p:spPr>
        <p:txBody>
          <a:bodyPr/>
          <a:lstStyle/>
          <a:p>
            <a:r>
              <a:rPr lang="cs-CZ" altLang="cs-CZ" sz="3600" b="1" u="sng" dirty="0">
                <a:solidFill>
                  <a:schemeClr val="bg2"/>
                </a:solidFill>
                <a:effectLst/>
              </a:rPr>
              <a:t>Činitelé pro dopadu tepelného záření na těleso</a:t>
            </a:r>
          </a:p>
        </p:txBody>
      </p:sp>
      <p:sp>
        <p:nvSpPr>
          <p:cNvPr id="56323" name="Text Box 3"/>
          <p:cNvSpPr txBox="1">
            <a:spLocks noChangeArrowheads="1"/>
          </p:cNvSpPr>
          <p:nvPr/>
        </p:nvSpPr>
        <p:spPr bwMode="auto">
          <a:xfrm>
            <a:off x="250825" y="1801813"/>
            <a:ext cx="8642350" cy="346466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182563" indent="-182563" defTabSz="1222375">
              <a:tabLst>
                <a:tab pos="354013" algn="l"/>
                <a:tab pos="2422525" algn="l"/>
                <a:tab pos="2686050" algn="l"/>
                <a:tab pos="54752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162050" defTabSz="1222375">
              <a:tabLst>
                <a:tab pos="354013" algn="l"/>
                <a:tab pos="2422525" algn="l"/>
                <a:tab pos="2686050" algn="l"/>
                <a:tab pos="54752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41438" defTabSz="1222375">
              <a:tabLst>
                <a:tab pos="354013" algn="l"/>
                <a:tab pos="2422525" algn="l"/>
                <a:tab pos="2686050" algn="l"/>
                <a:tab pos="54752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20825" defTabSz="1222375">
              <a:tabLst>
                <a:tab pos="354013" algn="l"/>
                <a:tab pos="2422525" algn="l"/>
                <a:tab pos="2686050" algn="l"/>
                <a:tab pos="54752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1222375">
              <a:tabLst>
                <a:tab pos="354013" algn="l"/>
                <a:tab pos="2422525" algn="l"/>
                <a:tab pos="2686050" algn="l"/>
                <a:tab pos="54752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1222375" fontAlgn="base">
              <a:spcBef>
                <a:spcPct val="0"/>
              </a:spcBef>
              <a:spcAft>
                <a:spcPct val="0"/>
              </a:spcAft>
              <a:tabLst>
                <a:tab pos="354013" algn="l"/>
                <a:tab pos="2422525" algn="l"/>
                <a:tab pos="2686050" algn="l"/>
                <a:tab pos="54752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1222375" fontAlgn="base">
              <a:spcBef>
                <a:spcPct val="0"/>
              </a:spcBef>
              <a:spcAft>
                <a:spcPct val="0"/>
              </a:spcAft>
              <a:tabLst>
                <a:tab pos="354013" algn="l"/>
                <a:tab pos="2422525" algn="l"/>
                <a:tab pos="2686050" algn="l"/>
                <a:tab pos="54752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1222375" fontAlgn="base">
              <a:spcBef>
                <a:spcPct val="0"/>
              </a:spcBef>
              <a:spcAft>
                <a:spcPct val="0"/>
              </a:spcAft>
              <a:tabLst>
                <a:tab pos="354013" algn="l"/>
                <a:tab pos="2422525" algn="l"/>
                <a:tab pos="2686050" algn="l"/>
                <a:tab pos="54752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1222375" fontAlgn="base">
              <a:spcBef>
                <a:spcPct val="0"/>
              </a:spcBef>
              <a:spcAft>
                <a:spcPct val="0"/>
              </a:spcAft>
              <a:tabLst>
                <a:tab pos="354013" algn="l"/>
                <a:tab pos="2422525" algn="l"/>
                <a:tab pos="2686050" algn="l"/>
                <a:tab pos="54752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1900" b="1" dirty="0">
                <a:solidFill>
                  <a:schemeClr val="bg2"/>
                </a:solidFill>
                <a:sym typeface="Symbol" panose="05050102010706020507" pitchFamily="18" charset="2"/>
              </a:rPr>
              <a:t>činitel pohltivosti	a 	= (energie pohlcená)/(celková dopadající energie)</a:t>
            </a:r>
          </a:p>
          <a:p>
            <a:pPr>
              <a:spcBef>
                <a:spcPct val="50000"/>
              </a:spcBef>
            </a:pPr>
            <a:r>
              <a:rPr lang="cs-CZ" altLang="cs-CZ" sz="1900" b="1" dirty="0">
                <a:solidFill>
                  <a:schemeClr val="bg2"/>
                </a:solidFill>
                <a:sym typeface="Symbol" panose="05050102010706020507" pitchFamily="18" charset="2"/>
              </a:rPr>
              <a:t>činitel odrazivosti	b 	= (energie odražená)/(celková dopadající energie)</a:t>
            </a:r>
          </a:p>
          <a:p>
            <a:pPr>
              <a:spcBef>
                <a:spcPct val="50000"/>
              </a:spcBef>
            </a:pPr>
            <a:r>
              <a:rPr lang="cs-CZ" altLang="cs-CZ" sz="1900" b="1" dirty="0">
                <a:solidFill>
                  <a:schemeClr val="bg2"/>
                </a:solidFill>
                <a:sym typeface="Symbol" panose="05050102010706020507" pitchFamily="18" charset="2"/>
              </a:rPr>
              <a:t>činitel prostupu	c	= (energie prošlá)/(celková dopadající energie)</a:t>
            </a:r>
          </a:p>
          <a:p>
            <a:pPr>
              <a:spcBef>
                <a:spcPct val="50000"/>
              </a:spcBef>
            </a:pPr>
            <a:r>
              <a:rPr lang="cs-CZ" altLang="cs-CZ" sz="2200" b="1" u="sng" dirty="0">
                <a:solidFill>
                  <a:schemeClr val="bg2"/>
                </a:solidFill>
                <a:sym typeface="Symbol" panose="05050102010706020507" pitchFamily="18" charset="2"/>
              </a:rPr>
              <a:t>Musí platit 	a + b + c = 1</a:t>
            </a:r>
          </a:p>
          <a:p>
            <a:pPr>
              <a:spcBef>
                <a:spcPct val="50000"/>
              </a:spcBef>
            </a:pPr>
            <a:r>
              <a:rPr lang="cs-CZ" altLang="cs-CZ" sz="2200" b="1" dirty="0">
                <a:solidFill>
                  <a:schemeClr val="bg2"/>
                </a:solidFill>
                <a:sym typeface="Symbol" panose="05050102010706020507" pitchFamily="18" charset="2"/>
              </a:rPr>
              <a:t>Existují tělesa, u který je nenulový pouze 1 činitel ?</a:t>
            </a:r>
            <a:r>
              <a:rPr lang="cs-CZ" altLang="cs-CZ" sz="2000" b="1" dirty="0">
                <a:solidFill>
                  <a:schemeClr val="bg2"/>
                </a:solidFill>
                <a:sym typeface="Symbol" panose="05050102010706020507" pitchFamily="18" charset="2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cs-CZ" altLang="cs-CZ" sz="2200" b="1" dirty="0">
                <a:solidFill>
                  <a:schemeClr val="bg2"/>
                </a:solidFill>
                <a:sym typeface="Symbol" panose="05050102010706020507" pitchFamily="18" charset="2"/>
              </a:rPr>
              <a:t>*	absolutně černé těleso	a = 1, b = c = 0</a:t>
            </a:r>
          </a:p>
          <a:p>
            <a:r>
              <a:rPr lang="cs-CZ" altLang="cs-CZ" sz="2200" b="1" dirty="0">
                <a:solidFill>
                  <a:schemeClr val="bg2"/>
                </a:solidFill>
                <a:sym typeface="Symbol" panose="05050102010706020507" pitchFamily="18" charset="2"/>
              </a:rPr>
              <a:t>*	absolutně bílé těleso	a = 0, b = 1, c = 0</a:t>
            </a:r>
          </a:p>
          <a:p>
            <a:r>
              <a:rPr lang="cs-CZ" altLang="cs-CZ" sz="2200" b="1" dirty="0">
                <a:solidFill>
                  <a:schemeClr val="bg2"/>
                </a:solidFill>
                <a:sym typeface="Symbol" panose="05050102010706020507" pitchFamily="18" charset="2"/>
              </a:rPr>
              <a:t>*	absolutně průzračné těleso	a = b = 0, c = </a:t>
            </a:r>
            <a:r>
              <a:rPr lang="cs-CZ" altLang="cs-CZ" sz="2200" b="1" dirty="0" smtClean="0">
                <a:solidFill>
                  <a:schemeClr val="bg2"/>
                </a:solidFill>
                <a:sym typeface="Symbol" panose="05050102010706020507" pitchFamily="18" charset="2"/>
              </a:rPr>
              <a:t>1</a:t>
            </a:r>
            <a:endParaRPr lang="cs-CZ" altLang="cs-CZ" sz="2200" b="1" dirty="0">
              <a:solidFill>
                <a:schemeClr val="bg2"/>
              </a:solidFill>
              <a:sym typeface="Symbol" panose="05050102010706020507" pitchFamily="18" charset="2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23528" y="6103309"/>
            <a:ext cx="5977359" cy="71006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marL="182563" indent="-182563" defTabSz="1222375">
              <a:tabLst>
                <a:tab pos="354013" algn="l"/>
                <a:tab pos="2422525" algn="l"/>
                <a:tab pos="2686050" algn="l"/>
                <a:tab pos="54752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162050" defTabSz="1222375">
              <a:tabLst>
                <a:tab pos="354013" algn="l"/>
                <a:tab pos="2422525" algn="l"/>
                <a:tab pos="2686050" algn="l"/>
                <a:tab pos="54752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41438" defTabSz="1222375">
              <a:tabLst>
                <a:tab pos="354013" algn="l"/>
                <a:tab pos="2422525" algn="l"/>
                <a:tab pos="2686050" algn="l"/>
                <a:tab pos="54752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20825" defTabSz="1222375">
              <a:tabLst>
                <a:tab pos="354013" algn="l"/>
                <a:tab pos="2422525" algn="l"/>
                <a:tab pos="2686050" algn="l"/>
                <a:tab pos="54752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1222375">
              <a:tabLst>
                <a:tab pos="354013" algn="l"/>
                <a:tab pos="2422525" algn="l"/>
                <a:tab pos="2686050" algn="l"/>
                <a:tab pos="54752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1222375" fontAlgn="base">
              <a:spcBef>
                <a:spcPct val="0"/>
              </a:spcBef>
              <a:spcAft>
                <a:spcPct val="0"/>
              </a:spcAft>
              <a:tabLst>
                <a:tab pos="354013" algn="l"/>
                <a:tab pos="2422525" algn="l"/>
                <a:tab pos="2686050" algn="l"/>
                <a:tab pos="54752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1222375" fontAlgn="base">
              <a:spcBef>
                <a:spcPct val="0"/>
              </a:spcBef>
              <a:spcAft>
                <a:spcPct val="0"/>
              </a:spcAft>
              <a:tabLst>
                <a:tab pos="354013" algn="l"/>
                <a:tab pos="2422525" algn="l"/>
                <a:tab pos="2686050" algn="l"/>
                <a:tab pos="54752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1222375" fontAlgn="base">
              <a:spcBef>
                <a:spcPct val="0"/>
              </a:spcBef>
              <a:spcAft>
                <a:spcPct val="0"/>
              </a:spcAft>
              <a:tabLst>
                <a:tab pos="354013" algn="l"/>
                <a:tab pos="2422525" algn="l"/>
                <a:tab pos="2686050" algn="l"/>
                <a:tab pos="54752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1222375" fontAlgn="base">
              <a:spcBef>
                <a:spcPct val="0"/>
              </a:spcBef>
              <a:spcAft>
                <a:spcPct val="0"/>
              </a:spcAft>
              <a:tabLst>
                <a:tab pos="354013" algn="l"/>
                <a:tab pos="2422525" algn="l"/>
                <a:tab pos="2686050" algn="l"/>
                <a:tab pos="54752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 b="1" dirty="0">
                <a:solidFill>
                  <a:schemeClr val="bg2"/>
                </a:solidFill>
                <a:sym typeface="Symbol" panose="05050102010706020507" pitchFamily="18" charset="2"/>
              </a:rPr>
              <a:t>	Obecná tělesa, která nemají tyto vlastnosti jsou označována jako </a:t>
            </a:r>
            <a:r>
              <a:rPr lang="cs-CZ" altLang="cs-CZ" sz="2000" b="1" u="sng" dirty="0">
                <a:solidFill>
                  <a:schemeClr val="bg2"/>
                </a:solidFill>
                <a:sym typeface="Symbol" panose="05050102010706020507" pitchFamily="18" charset="2"/>
              </a:rPr>
              <a:t>tělesa šedá</a:t>
            </a:r>
            <a:r>
              <a:rPr lang="cs-CZ" altLang="cs-CZ" sz="2000" b="1" dirty="0">
                <a:solidFill>
                  <a:schemeClr val="bg2"/>
                </a:solidFill>
                <a:sym typeface="Symbol" panose="05050102010706020507" pitchFamily="18" charset="2"/>
              </a:rPr>
              <a:t>.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5221442"/>
            <a:ext cx="2026568" cy="1519926"/>
          </a:xfrm>
          <a:prstGeom prst="rect">
            <a:avLst/>
          </a:prstGeom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323528" y="5266085"/>
            <a:ext cx="5560928" cy="710067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marL="182563" indent="-182563" defTabSz="1222375">
              <a:tabLst>
                <a:tab pos="354013" algn="l"/>
                <a:tab pos="2422525" algn="l"/>
                <a:tab pos="2686050" algn="l"/>
                <a:tab pos="54752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162050" defTabSz="1222375">
              <a:tabLst>
                <a:tab pos="354013" algn="l"/>
                <a:tab pos="2422525" algn="l"/>
                <a:tab pos="2686050" algn="l"/>
                <a:tab pos="54752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41438" defTabSz="1222375">
              <a:tabLst>
                <a:tab pos="354013" algn="l"/>
                <a:tab pos="2422525" algn="l"/>
                <a:tab pos="2686050" algn="l"/>
                <a:tab pos="54752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20825" defTabSz="1222375">
              <a:tabLst>
                <a:tab pos="354013" algn="l"/>
                <a:tab pos="2422525" algn="l"/>
                <a:tab pos="2686050" algn="l"/>
                <a:tab pos="54752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1222375">
              <a:tabLst>
                <a:tab pos="354013" algn="l"/>
                <a:tab pos="2422525" algn="l"/>
                <a:tab pos="2686050" algn="l"/>
                <a:tab pos="54752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1222375" fontAlgn="base">
              <a:spcBef>
                <a:spcPct val="0"/>
              </a:spcBef>
              <a:spcAft>
                <a:spcPct val="0"/>
              </a:spcAft>
              <a:tabLst>
                <a:tab pos="354013" algn="l"/>
                <a:tab pos="2422525" algn="l"/>
                <a:tab pos="2686050" algn="l"/>
                <a:tab pos="54752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1222375" fontAlgn="base">
              <a:spcBef>
                <a:spcPct val="0"/>
              </a:spcBef>
              <a:spcAft>
                <a:spcPct val="0"/>
              </a:spcAft>
              <a:tabLst>
                <a:tab pos="354013" algn="l"/>
                <a:tab pos="2422525" algn="l"/>
                <a:tab pos="2686050" algn="l"/>
                <a:tab pos="54752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1222375" fontAlgn="base">
              <a:spcBef>
                <a:spcPct val="0"/>
              </a:spcBef>
              <a:spcAft>
                <a:spcPct val="0"/>
              </a:spcAft>
              <a:tabLst>
                <a:tab pos="354013" algn="l"/>
                <a:tab pos="2422525" algn="l"/>
                <a:tab pos="2686050" algn="l"/>
                <a:tab pos="54752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1222375" fontAlgn="base">
              <a:spcBef>
                <a:spcPct val="0"/>
              </a:spcBef>
              <a:spcAft>
                <a:spcPct val="0"/>
              </a:spcAft>
              <a:tabLst>
                <a:tab pos="354013" algn="l"/>
                <a:tab pos="2422525" algn="l"/>
                <a:tab pos="2686050" algn="l"/>
                <a:tab pos="54752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 b="1" dirty="0">
                <a:solidFill>
                  <a:schemeClr val="bg2"/>
                </a:solidFill>
                <a:sym typeface="Symbol" panose="05050102010706020507" pitchFamily="18" charset="2"/>
              </a:rPr>
              <a:t>	</a:t>
            </a:r>
            <a:r>
              <a:rPr lang="cs-CZ" altLang="cs-CZ" sz="2000" b="1" dirty="0" smtClean="0">
                <a:solidFill>
                  <a:schemeClr val="bg2"/>
                </a:solidFill>
                <a:sym typeface="Symbol" panose="05050102010706020507" pitchFamily="18" charset="2"/>
                <a:hlinkClick r:id="rId3"/>
              </a:rPr>
              <a:t>Model absolutně černého tělesa </a:t>
            </a:r>
            <a:r>
              <a:rPr lang="cs-CZ" altLang="cs-CZ" sz="2000" b="1" dirty="0" smtClean="0">
                <a:solidFill>
                  <a:schemeClr val="bg2"/>
                </a:solidFill>
                <a:sym typeface="Symbol" panose="05050102010706020507" pitchFamily="18" charset="2"/>
              </a:rPr>
              <a:t>(otvor se jeví jako absolutně černé těleso)</a:t>
            </a:r>
            <a:endParaRPr lang="cs-CZ" altLang="cs-CZ" sz="2000" b="1" dirty="0">
              <a:solidFill>
                <a:schemeClr val="bg2"/>
              </a:solidFill>
              <a:sym typeface="Symbol" panose="05050102010706020507" pitchFamily="18" charset="2"/>
            </a:endParaRPr>
          </a:p>
        </p:txBody>
      </p:sp>
      <p:cxnSp>
        <p:nvCxnSpPr>
          <p:cNvPr id="5" name="Přímá spojnice se šipkou 4"/>
          <p:cNvCxnSpPr>
            <a:stCxn id="6" idx="3"/>
          </p:cNvCxnSpPr>
          <p:nvPr/>
        </p:nvCxnSpPr>
        <p:spPr bwMode="auto">
          <a:xfrm>
            <a:off x="5884456" y="5621119"/>
            <a:ext cx="919792" cy="184145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18487" cy="792163"/>
          </a:xfrm>
        </p:spPr>
        <p:txBody>
          <a:bodyPr/>
          <a:lstStyle/>
          <a:p>
            <a:r>
              <a:rPr lang="cs-CZ" altLang="cs-CZ" sz="3600" b="1" u="sng">
                <a:solidFill>
                  <a:schemeClr val="bg2"/>
                </a:solidFill>
                <a:effectLst/>
              </a:rPr>
              <a:t>Vlnový charakter tepelného záření</a:t>
            </a:r>
          </a:p>
        </p:txBody>
      </p:sp>
      <p:sp>
        <p:nvSpPr>
          <p:cNvPr id="57347" name="Text Box 3"/>
          <p:cNvSpPr txBox="1">
            <a:spLocks noChangeArrowheads="1"/>
          </p:cNvSpPr>
          <p:nvPr/>
        </p:nvSpPr>
        <p:spPr bwMode="auto">
          <a:xfrm>
            <a:off x="250825" y="1628800"/>
            <a:ext cx="8642350" cy="289083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182563" indent="-182563" defTabSz="1222375">
              <a:tabLst>
                <a:tab pos="354013" algn="l"/>
                <a:tab pos="1611313" algn="l"/>
                <a:tab pos="2686050" algn="l"/>
                <a:tab pos="54752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162050" defTabSz="1222375">
              <a:tabLst>
                <a:tab pos="354013" algn="l"/>
                <a:tab pos="1611313" algn="l"/>
                <a:tab pos="2686050" algn="l"/>
                <a:tab pos="54752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41438" defTabSz="1222375">
              <a:tabLst>
                <a:tab pos="354013" algn="l"/>
                <a:tab pos="1611313" algn="l"/>
                <a:tab pos="2686050" algn="l"/>
                <a:tab pos="54752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20825" defTabSz="1222375">
              <a:tabLst>
                <a:tab pos="354013" algn="l"/>
                <a:tab pos="1611313" algn="l"/>
                <a:tab pos="2686050" algn="l"/>
                <a:tab pos="54752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1222375">
              <a:tabLst>
                <a:tab pos="354013" algn="l"/>
                <a:tab pos="1611313" algn="l"/>
                <a:tab pos="2686050" algn="l"/>
                <a:tab pos="54752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1222375" fontAlgn="base">
              <a:spcBef>
                <a:spcPct val="0"/>
              </a:spcBef>
              <a:spcAft>
                <a:spcPct val="0"/>
              </a:spcAft>
              <a:tabLst>
                <a:tab pos="354013" algn="l"/>
                <a:tab pos="1611313" algn="l"/>
                <a:tab pos="2686050" algn="l"/>
                <a:tab pos="54752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1222375" fontAlgn="base">
              <a:spcBef>
                <a:spcPct val="0"/>
              </a:spcBef>
              <a:spcAft>
                <a:spcPct val="0"/>
              </a:spcAft>
              <a:tabLst>
                <a:tab pos="354013" algn="l"/>
                <a:tab pos="1611313" algn="l"/>
                <a:tab pos="2686050" algn="l"/>
                <a:tab pos="54752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1222375" fontAlgn="base">
              <a:spcBef>
                <a:spcPct val="0"/>
              </a:spcBef>
              <a:spcAft>
                <a:spcPct val="0"/>
              </a:spcAft>
              <a:tabLst>
                <a:tab pos="354013" algn="l"/>
                <a:tab pos="1611313" algn="l"/>
                <a:tab pos="2686050" algn="l"/>
                <a:tab pos="54752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1222375" fontAlgn="base">
              <a:spcBef>
                <a:spcPct val="0"/>
              </a:spcBef>
              <a:spcAft>
                <a:spcPct val="0"/>
              </a:spcAft>
              <a:tabLst>
                <a:tab pos="354013" algn="l"/>
                <a:tab pos="1611313" algn="l"/>
                <a:tab pos="2686050" algn="l"/>
                <a:tab pos="54752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 b="1">
                <a:solidFill>
                  <a:schemeClr val="bg2"/>
                </a:solidFill>
                <a:sym typeface="Symbol" panose="05050102010706020507" pitchFamily="18" charset="2"/>
              </a:rPr>
              <a:t>Opakování:	jak rozdělujeme záření ?</a:t>
            </a:r>
          </a:p>
          <a:p>
            <a:pPr>
              <a:spcBef>
                <a:spcPct val="50000"/>
              </a:spcBef>
            </a:pPr>
            <a:r>
              <a:rPr lang="cs-CZ" altLang="cs-CZ" sz="2000" b="1">
                <a:solidFill>
                  <a:schemeClr val="bg2"/>
                </a:solidFill>
                <a:sym typeface="Symbol" panose="05050102010706020507" pitchFamily="18" charset="2"/>
              </a:rPr>
              <a:t>neviditelné, ultrafialové záření	0,1    0,38 m</a:t>
            </a:r>
          </a:p>
          <a:p>
            <a:r>
              <a:rPr lang="cs-CZ" altLang="cs-CZ" sz="2000" b="1">
                <a:solidFill>
                  <a:schemeClr val="bg2"/>
                </a:solidFill>
                <a:sym typeface="Symbol" panose="05050102010706020507" pitchFamily="18" charset="2"/>
              </a:rPr>
              <a:t>viditelné, světelné záření	0,38    0,76 m </a:t>
            </a:r>
          </a:p>
          <a:p>
            <a:r>
              <a:rPr lang="cs-CZ" altLang="cs-CZ" sz="2000" b="1">
                <a:solidFill>
                  <a:schemeClr val="bg2"/>
                </a:solidFill>
                <a:sym typeface="Symbol" panose="05050102010706020507" pitchFamily="18" charset="2"/>
              </a:rPr>
              <a:t>neviditelné, infračervené záření	0,76    10 m </a:t>
            </a:r>
          </a:p>
          <a:p>
            <a:pPr>
              <a:spcBef>
                <a:spcPct val="50000"/>
              </a:spcBef>
            </a:pPr>
            <a:r>
              <a:rPr lang="cs-CZ" altLang="cs-CZ" sz="2000" b="1">
                <a:solidFill>
                  <a:schemeClr val="bg2"/>
                </a:solidFill>
                <a:sym typeface="Symbol" panose="05050102010706020507" pitchFamily="18" charset="2"/>
              </a:rPr>
              <a:t>Opakování:	jaký je vztah mezi vlnovou délkou a frekvencí ?</a:t>
            </a:r>
          </a:p>
          <a:p>
            <a:pPr>
              <a:spcBef>
                <a:spcPct val="50000"/>
              </a:spcBef>
            </a:pPr>
            <a:r>
              <a:rPr lang="cs-CZ" altLang="cs-CZ" sz="2000" b="1">
                <a:solidFill>
                  <a:schemeClr val="bg2"/>
                </a:solidFill>
                <a:sym typeface="Symbol" panose="05050102010706020507" pitchFamily="18" charset="2"/>
              </a:rPr>
              <a:t>			 	</a:t>
            </a:r>
            <a:r>
              <a:rPr lang="cs-CZ" altLang="cs-CZ" sz="2400" b="1">
                <a:solidFill>
                  <a:schemeClr val="bg2"/>
                </a:solidFill>
                <a:sym typeface="Symbol" panose="05050102010706020507" pitchFamily="18" charset="2"/>
              </a:rPr>
              <a:t> = c/f</a:t>
            </a:r>
          </a:p>
          <a:p>
            <a:pPr>
              <a:spcBef>
                <a:spcPct val="30000"/>
              </a:spcBef>
            </a:pPr>
            <a:r>
              <a:rPr lang="cs-CZ" altLang="cs-CZ" sz="2000" b="1">
                <a:solidFill>
                  <a:schemeClr val="bg2"/>
                </a:solidFill>
                <a:sym typeface="Symbol" panose="05050102010706020507" pitchFamily="18" charset="2"/>
              </a:rPr>
              <a:t>kde c je rychlost šíření elektromagnetického vlnění ve vakuu.</a:t>
            </a:r>
          </a:p>
        </p:txBody>
      </p:sp>
      <p:sp>
        <p:nvSpPr>
          <p:cNvPr id="57348" name="Text Box 4"/>
          <p:cNvSpPr txBox="1">
            <a:spLocks noChangeArrowheads="1"/>
          </p:cNvSpPr>
          <p:nvPr/>
        </p:nvSpPr>
        <p:spPr bwMode="auto">
          <a:xfrm>
            <a:off x="250825" y="5301208"/>
            <a:ext cx="8642350" cy="11717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1222375">
              <a:tabLst>
                <a:tab pos="354013" algn="l"/>
                <a:tab pos="1611313" algn="l"/>
                <a:tab pos="2686050" algn="l"/>
                <a:tab pos="54752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162050" defTabSz="1222375">
              <a:tabLst>
                <a:tab pos="354013" algn="l"/>
                <a:tab pos="1611313" algn="l"/>
                <a:tab pos="2686050" algn="l"/>
                <a:tab pos="54752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41438" defTabSz="1222375">
              <a:tabLst>
                <a:tab pos="354013" algn="l"/>
                <a:tab pos="1611313" algn="l"/>
                <a:tab pos="2686050" algn="l"/>
                <a:tab pos="54752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20825" defTabSz="1222375">
              <a:tabLst>
                <a:tab pos="354013" algn="l"/>
                <a:tab pos="1611313" algn="l"/>
                <a:tab pos="2686050" algn="l"/>
                <a:tab pos="54752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1222375">
              <a:tabLst>
                <a:tab pos="354013" algn="l"/>
                <a:tab pos="1611313" algn="l"/>
                <a:tab pos="2686050" algn="l"/>
                <a:tab pos="54752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1222375" fontAlgn="base">
              <a:spcBef>
                <a:spcPct val="0"/>
              </a:spcBef>
              <a:spcAft>
                <a:spcPct val="0"/>
              </a:spcAft>
              <a:tabLst>
                <a:tab pos="354013" algn="l"/>
                <a:tab pos="1611313" algn="l"/>
                <a:tab pos="2686050" algn="l"/>
                <a:tab pos="54752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1222375" fontAlgn="base">
              <a:spcBef>
                <a:spcPct val="0"/>
              </a:spcBef>
              <a:spcAft>
                <a:spcPct val="0"/>
              </a:spcAft>
              <a:tabLst>
                <a:tab pos="354013" algn="l"/>
                <a:tab pos="1611313" algn="l"/>
                <a:tab pos="2686050" algn="l"/>
                <a:tab pos="54752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1222375" fontAlgn="base">
              <a:spcBef>
                <a:spcPct val="0"/>
              </a:spcBef>
              <a:spcAft>
                <a:spcPct val="0"/>
              </a:spcAft>
              <a:tabLst>
                <a:tab pos="354013" algn="l"/>
                <a:tab pos="1611313" algn="l"/>
                <a:tab pos="2686050" algn="l"/>
                <a:tab pos="54752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1222375" fontAlgn="base">
              <a:spcBef>
                <a:spcPct val="0"/>
              </a:spcBef>
              <a:spcAft>
                <a:spcPct val="0"/>
              </a:spcAft>
              <a:tabLst>
                <a:tab pos="354013" algn="l"/>
                <a:tab pos="1611313" algn="l"/>
                <a:tab pos="2686050" algn="l"/>
                <a:tab pos="54752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 b="1" dirty="0">
                <a:solidFill>
                  <a:schemeClr val="bg2"/>
                </a:solidFill>
                <a:sym typeface="Symbol" panose="05050102010706020507" pitchFamily="18" charset="2"/>
              </a:rPr>
              <a:t>Závisí poměrná pohltivost, odrazivost a propustnost na vlnové délce?</a:t>
            </a:r>
          </a:p>
          <a:p>
            <a:pPr>
              <a:spcBef>
                <a:spcPct val="50000"/>
              </a:spcBef>
            </a:pPr>
            <a:r>
              <a:rPr lang="cs-CZ" altLang="cs-CZ" sz="2000" b="1" u="sng" dirty="0">
                <a:solidFill>
                  <a:schemeClr val="bg2"/>
                </a:solidFill>
                <a:sym typeface="Symbol" panose="05050102010706020507" pitchFamily="18" charset="2"/>
              </a:rPr>
              <a:t>Ano, </a:t>
            </a:r>
            <a:r>
              <a:rPr lang="cs-CZ" altLang="cs-CZ" sz="2000" b="1" u="sng" dirty="0" smtClean="0">
                <a:solidFill>
                  <a:schemeClr val="bg2"/>
                </a:solidFill>
                <a:sym typeface="Symbol" panose="05050102010706020507" pitchFamily="18" charset="2"/>
              </a:rPr>
              <a:t>proto </a:t>
            </a:r>
            <a:r>
              <a:rPr lang="cs-CZ" altLang="cs-CZ" sz="2000" b="1" u="sng" dirty="0">
                <a:solidFill>
                  <a:schemeClr val="bg2"/>
                </a:solidFill>
                <a:sym typeface="Symbol" panose="05050102010706020507" pitchFamily="18" charset="2"/>
              </a:rPr>
              <a:t>se definují pro různé vlnové délky (papír odráží světelné záření ale pohlcuje infračervené a ultrafialové záření</a:t>
            </a:r>
            <a:r>
              <a:rPr lang="cs-CZ" altLang="cs-CZ" sz="2000" b="1" u="sng" dirty="0" smtClean="0">
                <a:solidFill>
                  <a:schemeClr val="bg2"/>
                </a:solidFill>
                <a:sym typeface="Symbol" panose="05050102010706020507" pitchFamily="18" charset="2"/>
              </a:rPr>
              <a:t>).</a:t>
            </a:r>
            <a:endParaRPr lang="cs-CZ" altLang="cs-CZ" sz="2000" b="1" u="sng" dirty="0">
              <a:solidFill>
                <a:schemeClr val="bg2"/>
              </a:solidFill>
              <a:sym typeface="Symbol" panose="05050102010706020507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7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73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15888"/>
            <a:ext cx="8218487" cy="792162"/>
          </a:xfrm>
        </p:spPr>
        <p:txBody>
          <a:bodyPr/>
          <a:lstStyle/>
          <a:p>
            <a:r>
              <a:rPr lang="cs-CZ" altLang="cs-CZ" sz="3600" b="1" u="sng" dirty="0">
                <a:solidFill>
                  <a:schemeClr val="bg2"/>
                </a:solidFill>
                <a:effectLst/>
              </a:rPr>
              <a:t>Základní vztahy</a:t>
            </a:r>
          </a:p>
        </p:txBody>
      </p:sp>
      <p:sp>
        <p:nvSpPr>
          <p:cNvPr id="58371" name="Text Box 3"/>
          <p:cNvSpPr txBox="1">
            <a:spLocks noChangeArrowheads="1"/>
          </p:cNvSpPr>
          <p:nvPr/>
        </p:nvSpPr>
        <p:spPr bwMode="auto">
          <a:xfrm>
            <a:off x="143321" y="836712"/>
            <a:ext cx="8893175" cy="22489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1214438">
              <a:tabLst>
                <a:tab pos="182563" algn="l"/>
                <a:tab pos="536575" algn="l"/>
                <a:tab pos="720725" algn="l"/>
                <a:tab pos="1611313" algn="l"/>
                <a:tab pos="2868613" algn="l"/>
                <a:tab pos="6183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162050" defTabSz="1214438">
              <a:tabLst>
                <a:tab pos="182563" algn="l"/>
                <a:tab pos="536575" algn="l"/>
                <a:tab pos="720725" algn="l"/>
                <a:tab pos="1611313" algn="l"/>
                <a:tab pos="2868613" algn="l"/>
                <a:tab pos="6183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41438" defTabSz="1214438">
              <a:tabLst>
                <a:tab pos="182563" algn="l"/>
                <a:tab pos="536575" algn="l"/>
                <a:tab pos="720725" algn="l"/>
                <a:tab pos="1611313" algn="l"/>
                <a:tab pos="2868613" algn="l"/>
                <a:tab pos="6183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20825" defTabSz="1214438">
              <a:tabLst>
                <a:tab pos="182563" algn="l"/>
                <a:tab pos="536575" algn="l"/>
                <a:tab pos="720725" algn="l"/>
                <a:tab pos="1611313" algn="l"/>
                <a:tab pos="2868613" algn="l"/>
                <a:tab pos="6183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1214438">
              <a:tabLst>
                <a:tab pos="182563" algn="l"/>
                <a:tab pos="536575" algn="l"/>
                <a:tab pos="720725" algn="l"/>
                <a:tab pos="1611313" algn="l"/>
                <a:tab pos="2868613" algn="l"/>
                <a:tab pos="6183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1214438" fontAlgn="base">
              <a:spcBef>
                <a:spcPct val="0"/>
              </a:spcBef>
              <a:spcAft>
                <a:spcPct val="0"/>
              </a:spcAft>
              <a:tabLst>
                <a:tab pos="182563" algn="l"/>
                <a:tab pos="536575" algn="l"/>
                <a:tab pos="720725" algn="l"/>
                <a:tab pos="1611313" algn="l"/>
                <a:tab pos="2868613" algn="l"/>
                <a:tab pos="6183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1214438" fontAlgn="base">
              <a:spcBef>
                <a:spcPct val="0"/>
              </a:spcBef>
              <a:spcAft>
                <a:spcPct val="0"/>
              </a:spcAft>
              <a:tabLst>
                <a:tab pos="182563" algn="l"/>
                <a:tab pos="536575" algn="l"/>
                <a:tab pos="720725" algn="l"/>
                <a:tab pos="1611313" algn="l"/>
                <a:tab pos="2868613" algn="l"/>
                <a:tab pos="6183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1214438" fontAlgn="base">
              <a:spcBef>
                <a:spcPct val="0"/>
              </a:spcBef>
              <a:spcAft>
                <a:spcPct val="0"/>
              </a:spcAft>
              <a:tabLst>
                <a:tab pos="182563" algn="l"/>
                <a:tab pos="536575" algn="l"/>
                <a:tab pos="720725" algn="l"/>
                <a:tab pos="1611313" algn="l"/>
                <a:tab pos="2868613" algn="l"/>
                <a:tab pos="6183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1214438" fontAlgn="base">
              <a:spcBef>
                <a:spcPct val="0"/>
              </a:spcBef>
              <a:spcAft>
                <a:spcPct val="0"/>
              </a:spcAft>
              <a:tabLst>
                <a:tab pos="182563" algn="l"/>
                <a:tab pos="536575" algn="l"/>
                <a:tab pos="720725" algn="l"/>
                <a:tab pos="1611313" algn="l"/>
                <a:tab pos="2868613" algn="l"/>
                <a:tab pos="6183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400" b="1" u="sng" dirty="0">
                <a:solidFill>
                  <a:schemeClr val="bg2"/>
                </a:solidFill>
                <a:sym typeface="Symbol" panose="05050102010706020507" pitchFamily="18" charset="2"/>
              </a:rPr>
              <a:t>Spektrální hustota intenzity vyzařování:</a:t>
            </a:r>
          </a:p>
          <a:p>
            <a:pPr>
              <a:spcBef>
                <a:spcPct val="50000"/>
              </a:spcBef>
            </a:pPr>
            <a:r>
              <a:rPr lang="cs-CZ" altLang="cs-CZ" sz="2000" b="1" dirty="0">
                <a:solidFill>
                  <a:schemeClr val="bg2"/>
                </a:solidFill>
                <a:sym typeface="Symbol" panose="05050102010706020507" pitchFamily="18" charset="2"/>
              </a:rPr>
              <a:t>				</a:t>
            </a:r>
            <a:r>
              <a:rPr lang="cs-CZ" altLang="cs-CZ" sz="2400" b="1" dirty="0">
                <a:solidFill>
                  <a:schemeClr val="bg2"/>
                </a:solidFill>
                <a:sym typeface="Symbol" panose="05050102010706020507" pitchFamily="18" charset="2"/>
              </a:rPr>
              <a:t>P</a:t>
            </a:r>
            <a:r>
              <a:rPr lang="cs-CZ" altLang="cs-CZ" sz="2400" b="1" baseline="-25000" dirty="0">
                <a:solidFill>
                  <a:schemeClr val="bg2"/>
                </a:solidFill>
                <a:sym typeface="Symbol" panose="05050102010706020507" pitchFamily="18" charset="2"/>
              </a:rPr>
              <a:t></a:t>
            </a:r>
            <a:r>
              <a:rPr lang="cs-CZ" altLang="cs-CZ" sz="2000" b="1" dirty="0">
                <a:solidFill>
                  <a:schemeClr val="bg2"/>
                </a:solidFill>
                <a:sym typeface="Symbol" panose="05050102010706020507" pitchFamily="18" charset="2"/>
              </a:rPr>
              <a:t>	základní jednotka	(W*m</a:t>
            </a:r>
            <a:r>
              <a:rPr lang="cs-CZ" altLang="cs-CZ" sz="2000" b="1" baseline="30000" dirty="0">
                <a:solidFill>
                  <a:schemeClr val="bg2"/>
                </a:solidFill>
                <a:sym typeface="Symbol" panose="05050102010706020507" pitchFamily="18" charset="2"/>
              </a:rPr>
              <a:t>-2</a:t>
            </a:r>
            <a:r>
              <a:rPr lang="cs-CZ" altLang="cs-CZ" sz="2000" b="1" dirty="0">
                <a:solidFill>
                  <a:schemeClr val="bg2"/>
                </a:solidFill>
                <a:sym typeface="Symbol" panose="05050102010706020507" pitchFamily="18" charset="2"/>
              </a:rPr>
              <a:t>*m</a:t>
            </a:r>
            <a:r>
              <a:rPr lang="cs-CZ" altLang="cs-CZ" sz="2000" b="1" baseline="30000" dirty="0">
                <a:solidFill>
                  <a:schemeClr val="bg2"/>
                </a:solidFill>
                <a:sym typeface="Symbol" panose="05050102010706020507" pitchFamily="18" charset="2"/>
              </a:rPr>
              <a:t>-1</a:t>
            </a:r>
            <a:r>
              <a:rPr lang="cs-CZ" altLang="cs-CZ" sz="2000" b="1" dirty="0">
                <a:solidFill>
                  <a:schemeClr val="bg2"/>
                </a:solidFill>
                <a:sym typeface="Symbol" panose="05050102010706020507" pitchFamily="18" charset="2"/>
              </a:rPr>
              <a:t>)</a:t>
            </a:r>
          </a:p>
          <a:p>
            <a:r>
              <a:rPr lang="cs-CZ" altLang="cs-CZ" sz="2000" b="1" dirty="0">
                <a:solidFill>
                  <a:schemeClr val="bg2"/>
                </a:solidFill>
                <a:sym typeface="Symbol" panose="05050102010706020507" pitchFamily="18" charset="2"/>
              </a:rPr>
              <a:t>					používaná jednotka	(MW*m</a:t>
            </a:r>
            <a:r>
              <a:rPr lang="cs-CZ" altLang="cs-CZ" sz="2000" b="1" baseline="30000" dirty="0">
                <a:solidFill>
                  <a:schemeClr val="bg2"/>
                </a:solidFill>
                <a:sym typeface="Symbol" panose="05050102010706020507" pitchFamily="18" charset="2"/>
              </a:rPr>
              <a:t>-2</a:t>
            </a:r>
            <a:r>
              <a:rPr lang="cs-CZ" altLang="cs-CZ" sz="2000" b="1" dirty="0">
                <a:solidFill>
                  <a:schemeClr val="bg2"/>
                </a:solidFill>
                <a:sym typeface="Symbol" panose="05050102010706020507" pitchFamily="18" charset="2"/>
              </a:rPr>
              <a:t>*m</a:t>
            </a:r>
            <a:r>
              <a:rPr lang="cs-CZ" altLang="cs-CZ" sz="2000" b="1" baseline="30000" dirty="0">
                <a:solidFill>
                  <a:schemeClr val="bg2"/>
                </a:solidFill>
                <a:sym typeface="Symbol" panose="05050102010706020507" pitchFamily="18" charset="2"/>
              </a:rPr>
              <a:t>-1</a:t>
            </a:r>
            <a:r>
              <a:rPr lang="cs-CZ" altLang="cs-CZ" sz="2000" b="1" dirty="0">
                <a:solidFill>
                  <a:schemeClr val="bg2"/>
                </a:solidFill>
                <a:sym typeface="Symbol" panose="05050102010706020507" pitchFamily="18" charset="2"/>
              </a:rPr>
              <a:t>)</a:t>
            </a:r>
          </a:p>
          <a:p>
            <a:r>
              <a:rPr lang="cs-CZ" altLang="cs-CZ" sz="2000" b="1" u="sng" dirty="0" smtClean="0">
                <a:solidFill>
                  <a:schemeClr val="bg2"/>
                </a:solidFill>
                <a:sym typeface="Symbol" panose="05050102010706020507" pitchFamily="18" charset="2"/>
              </a:rPr>
              <a:t>spektrální </a:t>
            </a:r>
            <a:r>
              <a:rPr lang="cs-CZ" altLang="cs-CZ" sz="2000" b="1" u="sng" dirty="0">
                <a:solidFill>
                  <a:schemeClr val="bg2"/>
                </a:solidFill>
                <a:sym typeface="Symbol" panose="05050102010706020507" pitchFamily="18" charset="2"/>
              </a:rPr>
              <a:t>hustota intenzity vyzařování </a:t>
            </a:r>
            <a:r>
              <a:rPr lang="cs-CZ" altLang="cs-CZ" sz="2000" b="1" u="sng" dirty="0" smtClean="0">
                <a:solidFill>
                  <a:schemeClr val="bg2"/>
                </a:solidFill>
                <a:sym typeface="Symbol" panose="05050102010706020507" pitchFamily="18" charset="2"/>
              </a:rPr>
              <a:t>vyjadřuje energii, kterou vyzáří těleso a závisí </a:t>
            </a:r>
            <a:r>
              <a:rPr lang="cs-CZ" altLang="cs-CZ" sz="2000" b="1" u="sng" dirty="0">
                <a:solidFill>
                  <a:schemeClr val="bg2"/>
                </a:solidFill>
                <a:sym typeface="Symbol" panose="05050102010706020507" pitchFamily="18" charset="2"/>
              </a:rPr>
              <a:t>na čtvrté mocnině </a:t>
            </a:r>
            <a:r>
              <a:rPr lang="cs-CZ" altLang="cs-CZ" sz="2000" b="1" u="sng" dirty="0" smtClean="0">
                <a:solidFill>
                  <a:schemeClr val="bg2"/>
                </a:solidFill>
                <a:sym typeface="Symbol" panose="05050102010706020507" pitchFamily="18" charset="2"/>
              </a:rPr>
              <a:t>termodynamické </a:t>
            </a:r>
            <a:r>
              <a:rPr lang="cs-CZ" altLang="cs-CZ" sz="2000" b="1" u="sng" dirty="0">
                <a:solidFill>
                  <a:schemeClr val="bg2"/>
                </a:solidFill>
                <a:sym typeface="Symbol" panose="05050102010706020507" pitchFamily="18" charset="2"/>
              </a:rPr>
              <a:t>teploty a vlnové </a:t>
            </a:r>
            <a:r>
              <a:rPr lang="cs-CZ" altLang="cs-CZ" sz="2000" b="1" u="sng" dirty="0" smtClean="0">
                <a:solidFill>
                  <a:schemeClr val="bg2"/>
                </a:solidFill>
                <a:sym typeface="Symbol" panose="05050102010706020507" pitchFamily="18" charset="2"/>
              </a:rPr>
              <a:t>délce</a:t>
            </a:r>
            <a:endParaRPr lang="cs-CZ" altLang="cs-CZ" sz="2000" b="1" u="sng" dirty="0">
              <a:solidFill>
                <a:schemeClr val="bg2"/>
              </a:solidFill>
              <a:sym typeface="Symbol" panose="05050102010706020507" pitchFamily="18" charset="2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79512" y="3008850"/>
            <a:ext cx="5832648" cy="236436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defTabSz="1214438">
              <a:tabLst>
                <a:tab pos="182563" algn="l"/>
                <a:tab pos="536575" algn="l"/>
                <a:tab pos="720725" algn="l"/>
                <a:tab pos="1611313" algn="l"/>
                <a:tab pos="2868613" algn="l"/>
                <a:tab pos="6183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162050" defTabSz="1214438">
              <a:tabLst>
                <a:tab pos="182563" algn="l"/>
                <a:tab pos="536575" algn="l"/>
                <a:tab pos="720725" algn="l"/>
                <a:tab pos="1611313" algn="l"/>
                <a:tab pos="2868613" algn="l"/>
                <a:tab pos="6183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41438" defTabSz="1214438">
              <a:tabLst>
                <a:tab pos="182563" algn="l"/>
                <a:tab pos="536575" algn="l"/>
                <a:tab pos="720725" algn="l"/>
                <a:tab pos="1611313" algn="l"/>
                <a:tab pos="2868613" algn="l"/>
                <a:tab pos="6183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20825" defTabSz="1214438">
              <a:tabLst>
                <a:tab pos="182563" algn="l"/>
                <a:tab pos="536575" algn="l"/>
                <a:tab pos="720725" algn="l"/>
                <a:tab pos="1611313" algn="l"/>
                <a:tab pos="2868613" algn="l"/>
                <a:tab pos="6183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1214438">
              <a:tabLst>
                <a:tab pos="182563" algn="l"/>
                <a:tab pos="536575" algn="l"/>
                <a:tab pos="720725" algn="l"/>
                <a:tab pos="1611313" algn="l"/>
                <a:tab pos="2868613" algn="l"/>
                <a:tab pos="6183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1214438" fontAlgn="base">
              <a:spcBef>
                <a:spcPct val="0"/>
              </a:spcBef>
              <a:spcAft>
                <a:spcPct val="0"/>
              </a:spcAft>
              <a:tabLst>
                <a:tab pos="182563" algn="l"/>
                <a:tab pos="536575" algn="l"/>
                <a:tab pos="720725" algn="l"/>
                <a:tab pos="1611313" algn="l"/>
                <a:tab pos="2868613" algn="l"/>
                <a:tab pos="6183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1214438" fontAlgn="base">
              <a:spcBef>
                <a:spcPct val="0"/>
              </a:spcBef>
              <a:spcAft>
                <a:spcPct val="0"/>
              </a:spcAft>
              <a:tabLst>
                <a:tab pos="182563" algn="l"/>
                <a:tab pos="536575" algn="l"/>
                <a:tab pos="720725" algn="l"/>
                <a:tab pos="1611313" algn="l"/>
                <a:tab pos="2868613" algn="l"/>
                <a:tab pos="6183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1214438" fontAlgn="base">
              <a:spcBef>
                <a:spcPct val="0"/>
              </a:spcBef>
              <a:spcAft>
                <a:spcPct val="0"/>
              </a:spcAft>
              <a:tabLst>
                <a:tab pos="182563" algn="l"/>
                <a:tab pos="536575" algn="l"/>
                <a:tab pos="720725" algn="l"/>
                <a:tab pos="1611313" algn="l"/>
                <a:tab pos="2868613" algn="l"/>
                <a:tab pos="6183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1214438" fontAlgn="base">
              <a:spcBef>
                <a:spcPct val="0"/>
              </a:spcBef>
              <a:spcAft>
                <a:spcPct val="0"/>
              </a:spcAft>
              <a:tabLst>
                <a:tab pos="182563" algn="l"/>
                <a:tab pos="536575" algn="l"/>
                <a:tab pos="720725" algn="l"/>
                <a:tab pos="1611313" algn="l"/>
                <a:tab pos="2868613" algn="l"/>
                <a:tab pos="6183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cs-CZ" altLang="cs-CZ" sz="2000" b="1" u="sng" dirty="0" smtClean="0">
                <a:solidFill>
                  <a:schemeClr val="bg2"/>
                </a:solidFill>
                <a:sym typeface="Symbol" panose="05050102010706020507" pitchFamily="18" charset="2"/>
              </a:rPr>
              <a:t>Celkový vyzářený tepelný tok vyjadřuje  Stefan-</a:t>
            </a:r>
            <a:r>
              <a:rPr lang="cs-CZ" altLang="cs-CZ" sz="2000" b="1" u="sng" dirty="0" err="1" smtClean="0">
                <a:solidFill>
                  <a:schemeClr val="bg2"/>
                </a:solidFill>
                <a:sym typeface="Symbol" panose="05050102010706020507" pitchFamily="18" charset="2"/>
              </a:rPr>
              <a:t>Boltzmanův</a:t>
            </a:r>
            <a:r>
              <a:rPr lang="cs-CZ" altLang="cs-CZ" sz="2000" b="1" u="sng" dirty="0" smtClean="0">
                <a:solidFill>
                  <a:schemeClr val="bg2"/>
                </a:solidFill>
                <a:sym typeface="Symbol" panose="05050102010706020507" pitchFamily="18" charset="2"/>
              </a:rPr>
              <a:t> zákon:</a:t>
            </a:r>
            <a:endParaRPr lang="cs-CZ" altLang="cs-CZ" sz="2000" b="1" u="sng" dirty="0">
              <a:solidFill>
                <a:schemeClr val="bg2"/>
              </a:solidFill>
              <a:sym typeface="Symbol" panose="05050102010706020507" pitchFamily="18" charset="2"/>
            </a:endParaRPr>
          </a:p>
          <a:p>
            <a:pPr algn="ctr">
              <a:spcBef>
                <a:spcPct val="50000"/>
              </a:spcBef>
            </a:pPr>
            <a:r>
              <a:rPr lang="cs-CZ" altLang="cs-CZ" sz="2000" b="1" dirty="0">
                <a:solidFill>
                  <a:schemeClr val="bg2"/>
                </a:solidFill>
                <a:sym typeface="Symbol" panose="05050102010706020507" pitchFamily="18" charset="2"/>
              </a:rPr>
              <a:t>		</a:t>
            </a:r>
            <a:r>
              <a:rPr lang="cs-CZ" altLang="cs-CZ" sz="2000" b="1" dirty="0" err="1">
                <a:solidFill>
                  <a:schemeClr val="bg2"/>
                </a:solidFill>
                <a:sym typeface="Symbol" panose="05050102010706020507" pitchFamily="18" charset="2"/>
              </a:rPr>
              <a:t>P</a:t>
            </a:r>
            <a:r>
              <a:rPr lang="cs-CZ" altLang="cs-CZ" sz="2000" b="1" baseline="-25000" dirty="0" err="1">
                <a:solidFill>
                  <a:schemeClr val="bg2"/>
                </a:solidFill>
                <a:sym typeface="Symbol" panose="05050102010706020507" pitchFamily="18" charset="2"/>
              </a:rPr>
              <a:t>č</a:t>
            </a:r>
            <a:r>
              <a:rPr lang="cs-CZ" altLang="cs-CZ" sz="2000" b="1" dirty="0">
                <a:solidFill>
                  <a:schemeClr val="bg2"/>
                </a:solidFill>
                <a:sym typeface="Symbol" panose="05050102010706020507" pitchFamily="18" charset="2"/>
              </a:rPr>
              <a:t> = </a:t>
            </a:r>
            <a:r>
              <a:rPr lang="cs-CZ" altLang="cs-CZ" sz="2000" b="1" baseline="-25000" dirty="0">
                <a:solidFill>
                  <a:schemeClr val="bg2"/>
                </a:solidFill>
                <a:sym typeface="Symbol" panose="05050102010706020507" pitchFamily="18" charset="2"/>
              </a:rPr>
              <a:t>č </a:t>
            </a:r>
            <a:r>
              <a:rPr lang="cs-CZ" altLang="cs-CZ" sz="2000" b="1" dirty="0">
                <a:solidFill>
                  <a:schemeClr val="bg2"/>
                </a:solidFill>
                <a:sym typeface="Symbol" panose="05050102010706020507" pitchFamily="18" charset="2"/>
              </a:rPr>
              <a:t>* </a:t>
            </a:r>
            <a:r>
              <a:rPr lang="cs-CZ" altLang="cs-CZ" sz="2000" b="1" baseline="30000" dirty="0">
                <a:solidFill>
                  <a:schemeClr val="bg2"/>
                </a:solidFill>
                <a:sym typeface="Symbol" panose="05050102010706020507" pitchFamily="18" charset="2"/>
              </a:rPr>
              <a:t>4 </a:t>
            </a:r>
            <a:r>
              <a:rPr lang="cs-CZ" altLang="cs-CZ" sz="2000" b="1" dirty="0">
                <a:solidFill>
                  <a:schemeClr val="bg2"/>
                </a:solidFill>
                <a:sym typeface="Symbol" panose="05050102010706020507" pitchFamily="18" charset="2"/>
              </a:rPr>
              <a:t>	(W*m</a:t>
            </a:r>
            <a:r>
              <a:rPr lang="cs-CZ" altLang="cs-CZ" sz="2000" b="1" baseline="30000" dirty="0">
                <a:solidFill>
                  <a:schemeClr val="bg2"/>
                </a:solidFill>
                <a:sym typeface="Symbol" panose="05050102010706020507" pitchFamily="18" charset="2"/>
              </a:rPr>
              <a:t>-2</a:t>
            </a:r>
            <a:r>
              <a:rPr lang="pl-PL" altLang="cs-CZ" sz="2000" b="1" dirty="0">
                <a:solidFill>
                  <a:schemeClr val="bg2"/>
                </a:solidFill>
                <a:sym typeface="Symbol" panose="05050102010706020507" pitchFamily="18" charset="2"/>
              </a:rPr>
              <a:t>; </a:t>
            </a:r>
            <a:r>
              <a:rPr lang="cs-CZ" altLang="cs-CZ" sz="2000" b="1" dirty="0">
                <a:solidFill>
                  <a:schemeClr val="bg2"/>
                </a:solidFill>
                <a:sym typeface="Symbol" panose="05050102010706020507" pitchFamily="18" charset="2"/>
              </a:rPr>
              <a:t>W*m</a:t>
            </a:r>
            <a:r>
              <a:rPr lang="cs-CZ" altLang="cs-CZ" sz="2000" b="1" baseline="30000" dirty="0">
                <a:solidFill>
                  <a:schemeClr val="bg2"/>
                </a:solidFill>
                <a:sym typeface="Symbol" panose="05050102010706020507" pitchFamily="18" charset="2"/>
              </a:rPr>
              <a:t>-2</a:t>
            </a:r>
            <a:r>
              <a:rPr lang="cs-CZ" altLang="cs-CZ" sz="2000" b="1" dirty="0">
                <a:solidFill>
                  <a:schemeClr val="bg2"/>
                </a:solidFill>
                <a:sym typeface="Symbol" panose="05050102010706020507" pitchFamily="18" charset="2"/>
              </a:rPr>
              <a:t>*K</a:t>
            </a:r>
            <a:r>
              <a:rPr lang="cs-CZ" altLang="cs-CZ" sz="2000" b="1" baseline="30000" dirty="0">
                <a:solidFill>
                  <a:schemeClr val="bg2"/>
                </a:solidFill>
                <a:sym typeface="Symbol" panose="05050102010706020507" pitchFamily="18" charset="2"/>
              </a:rPr>
              <a:t>-4</a:t>
            </a:r>
            <a:r>
              <a:rPr lang="cs-CZ" altLang="cs-CZ" sz="2000" b="1" dirty="0">
                <a:solidFill>
                  <a:schemeClr val="bg2"/>
                </a:solidFill>
                <a:sym typeface="Symbol" panose="05050102010706020507" pitchFamily="18" charset="2"/>
              </a:rPr>
              <a:t>,</a:t>
            </a:r>
            <a:r>
              <a:rPr lang="cs-CZ" altLang="cs-CZ" sz="2000" b="1" baseline="30000" dirty="0">
                <a:solidFill>
                  <a:schemeClr val="bg2"/>
                </a:solidFill>
                <a:sym typeface="Symbol" panose="05050102010706020507" pitchFamily="18" charset="2"/>
              </a:rPr>
              <a:t> </a:t>
            </a:r>
            <a:r>
              <a:rPr lang="cs-CZ" altLang="cs-CZ" sz="2000" b="1" dirty="0">
                <a:solidFill>
                  <a:schemeClr val="bg2"/>
                </a:solidFill>
                <a:sym typeface="Symbol" panose="05050102010706020507" pitchFamily="18" charset="2"/>
              </a:rPr>
              <a:t>K</a:t>
            </a:r>
            <a:r>
              <a:rPr lang="cs-CZ" altLang="cs-CZ" sz="2000" b="1" baseline="30000" dirty="0">
                <a:solidFill>
                  <a:schemeClr val="bg2"/>
                </a:solidFill>
                <a:sym typeface="Symbol" panose="05050102010706020507" pitchFamily="18" charset="2"/>
              </a:rPr>
              <a:t>4</a:t>
            </a:r>
            <a:r>
              <a:rPr lang="cs-CZ" altLang="cs-CZ" sz="2000" b="1" dirty="0">
                <a:solidFill>
                  <a:schemeClr val="bg2"/>
                </a:solidFill>
                <a:sym typeface="Symbol" panose="05050102010706020507" pitchFamily="18" charset="2"/>
              </a:rPr>
              <a:t>)</a:t>
            </a:r>
          </a:p>
          <a:p>
            <a:pPr algn="just">
              <a:spcBef>
                <a:spcPct val="50000"/>
              </a:spcBef>
            </a:pPr>
            <a:r>
              <a:rPr lang="cs-CZ" altLang="cs-CZ" sz="1900" b="1" dirty="0">
                <a:solidFill>
                  <a:schemeClr val="bg2"/>
                </a:solidFill>
                <a:sym typeface="Symbol" panose="05050102010706020507" pitchFamily="18" charset="2"/>
              </a:rPr>
              <a:t>(součet spektrálních hustot intenzity vyzařování všech vlnových délek absolutně černého tělesa)</a:t>
            </a:r>
          </a:p>
          <a:p>
            <a:pPr>
              <a:spcBef>
                <a:spcPct val="50000"/>
              </a:spcBef>
              <a:tabLst>
                <a:tab pos="182563" algn="l"/>
                <a:tab pos="536575" algn="l"/>
                <a:tab pos="720725" algn="l"/>
                <a:tab pos="1611313" algn="l"/>
                <a:tab pos="2416175" algn="l"/>
                <a:tab pos="6183313" algn="l"/>
              </a:tabLst>
            </a:pPr>
            <a:r>
              <a:rPr lang="cs-CZ" altLang="cs-CZ" sz="2000" b="1" dirty="0">
                <a:solidFill>
                  <a:schemeClr val="bg2"/>
                </a:solidFill>
                <a:sym typeface="Symbol" panose="05050102010706020507" pitchFamily="18" charset="2"/>
              </a:rPr>
              <a:t>kde </a:t>
            </a:r>
            <a:r>
              <a:rPr lang="cs-CZ" altLang="cs-CZ" sz="2000" b="1" baseline="-25000" dirty="0">
                <a:solidFill>
                  <a:schemeClr val="bg2"/>
                </a:solidFill>
                <a:sym typeface="Symbol" panose="05050102010706020507" pitchFamily="18" charset="2"/>
              </a:rPr>
              <a:t>č </a:t>
            </a:r>
            <a:r>
              <a:rPr lang="cs-CZ" altLang="cs-CZ" sz="2000" b="1" dirty="0">
                <a:solidFill>
                  <a:schemeClr val="bg2"/>
                </a:solidFill>
                <a:sym typeface="Symbol" panose="05050102010706020507" pitchFamily="18" charset="2"/>
              </a:rPr>
              <a:t>je konstanta	</a:t>
            </a:r>
            <a:r>
              <a:rPr lang="cs-CZ" altLang="cs-CZ" sz="2000" b="1" dirty="0" smtClean="0">
                <a:solidFill>
                  <a:schemeClr val="bg2"/>
                </a:solidFill>
                <a:sym typeface="Symbol" panose="05050102010706020507" pitchFamily="18" charset="2"/>
              </a:rPr>
              <a:t></a:t>
            </a:r>
            <a:r>
              <a:rPr lang="cs-CZ" altLang="cs-CZ" sz="2000" b="1" baseline="-25000" dirty="0">
                <a:solidFill>
                  <a:schemeClr val="bg2"/>
                </a:solidFill>
                <a:sym typeface="Symbol" panose="05050102010706020507" pitchFamily="18" charset="2"/>
              </a:rPr>
              <a:t>č</a:t>
            </a:r>
            <a:r>
              <a:rPr lang="cs-CZ" altLang="cs-CZ" sz="2000" b="1" dirty="0">
                <a:solidFill>
                  <a:schemeClr val="bg2"/>
                </a:solidFill>
                <a:sym typeface="Symbol" panose="05050102010706020507" pitchFamily="18" charset="2"/>
              </a:rPr>
              <a:t> = 5,6697*10</a:t>
            </a:r>
            <a:r>
              <a:rPr lang="cs-CZ" altLang="cs-CZ" sz="2000" b="1" baseline="30000" dirty="0">
                <a:solidFill>
                  <a:schemeClr val="bg2"/>
                </a:solidFill>
                <a:sym typeface="Symbol" panose="05050102010706020507" pitchFamily="18" charset="2"/>
              </a:rPr>
              <a:t>-8</a:t>
            </a:r>
            <a:r>
              <a:rPr lang="cs-CZ" altLang="cs-CZ" sz="2000" b="1" dirty="0">
                <a:solidFill>
                  <a:schemeClr val="bg2"/>
                </a:solidFill>
                <a:sym typeface="Symbol" panose="05050102010706020507" pitchFamily="18" charset="2"/>
              </a:rPr>
              <a:t> (W*m</a:t>
            </a:r>
            <a:r>
              <a:rPr lang="cs-CZ" altLang="cs-CZ" sz="2000" b="1" baseline="30000" dirty="0">
                <a:solidFill>
                  <a:schemeClr val="bg2"/>
                </a:solidFill>
                <a:sym typeface="Symbol" panose="05050102010706020507" pitchFamily="18" charset="2"/>
              </a:rPr>
              <a:t>-2</a:t>
            </a:r>
            <a:r>
              <a:rPr lang="cs-CZ" altLang="cs-CZ" sz="2000" b="1" dirty="0">
                <a:solidFill>
                  <a:schemeClr val="bg2"/>
                </a:solidFill>
                <a:sym typeface="Symbol" panose="05050102010706020507" pitchFamily="18" charset="2"/>
              </a:rPr>
              <a:t>*K</a:t>
            </a:r>
            <a:r>
              <a:rPr lang="cs-CZ" altLang="cs-CZ" sz="2000" b="1" baseline="30000" dirty="0">
                <a:solidFill>
                  <a:schemeClr val="bg2"/>
                </a:solidFill>
                <a:sym typeface="Symbol" panose="05050102010706020507" pitchFamily="18" charset="2"/>
              </a:rPr>
              <a:t>-4</a:t>
            </a:r>
            <a:r>
              <a:rPr lang="cs-CZ" altLang="cs-CZ" sz="2000" b="1" dirty="0">
                <a:solidFill>
                  <a:schemeClr val="bg2"/>
                </a:solidFill>
                <a:sym typeface="Symbol" panose="05050102010706020507" pitchFamily="18" charset="2"/>
              </a:rPr>
              <a:t>)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43321" y="5373216"/>
            <a:ext cx="5832648" cy="101784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defTabSz="1214438">
              <a:tabLst>
                <a:tab pos="182563" algn="l"/>
                <a:tab pos="536575" algn="l"/>
                <a:tab pos="720725" algn="l"/>
                <a:tab pos="1611313" algn="l"/>
                <a:tab pos="2868613" algn="l"/>
                <a:tab pos="6183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162050" defTabSz="1214438">
              <a:tabLst>
                <a:tab pos="182563" algn="l"/>
                <a:tab pos="536575" algn="l"/>
                <a:tab pos="720725" algn="l"/>
                <a:tab pos="1611313" algn="l"/>
                <a:tab pos="2868613" algn="l"/>
                <a:tab pos="6183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41438" defTabSz="1214438">
              <a:tabLst>
                <a:tab pos="182563" algn="l"/>
                <a:tab pos="536575" algn="l"/>
                <a:tab pos="720725" algn="l"/>
                <a:tab pos="1611313" algn="l"/>
                <a:tab pos="2868613" algn="l"/>
                <a:tab pos="6183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20825" defTabSz="1214438">
              <a:tabLst>
                <a:tab pos="182563" algn="l"/>
                <a:tab pos="536575" algn="l"/>
                <a:tab pos="720725" algn="l"/>
                <a:tab pos="1611313" algn="l"/>
                <a:tab pos="2868613" algn="l"/>
                <a:tab pos="6183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1214438">
              <a:tabLst>
                <a:tab pos="182563" algn="l"/>
                <a:tab pos="536575" algn="l"/>
                <a:tab pos="720725" algn="l"/>
                <a:tab pos="1611313" algn="l"/>
                <a:tab pos="2868613" algn="l"/>
                <a:tab pos="6183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1214438" fontAlgn="base">
              <a:spcBef>
                <a:spcPct val="0"/>
              </a:spcBef>
              <a:spcAft>
                <a:spcPct val="0"/>
              </a:spcAft>
              <a:tabLst>
                <a:tab pos="182563" algn="l"/>
                <a:tab pos="536575" algn="l"/>
                <a:tab pos="720725" algn="l"/>
                <a:tab pos="1611313" algn="l"/>
                <a:tab pos="2868613" algn="l"/>
                <a:tab pos="6183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1214438" fontAlgn="base">
              <a:spcBef>
                <a:spcPct val="0"/>
              </a:spcBef>
              <a:spcAft>
                <a:spcPct val="0"/>
              </a:spcAft>
              <a:tabLst>
                <a:tab pos="182563" algn="l"/>
                <a:tab pos="536575" algn="l"/>
                <a:tab pos="720725" algn="l"/>
                <a:tab pos="1611313" algn="l"/>
                <a:tab pos="2868613" algn="l"/>
                <a:tab pos="6183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1214438" fontAlgn="base">
              <a:spcBef>
                <a:spcPct val="0"/>
              </a:spcBef>
              <a:spcAft>
                <a:spcPct val="0"/>
              </a:spcAft>
              <a:tabLst>
                <a:tab pos="182563" algn="l"/>
                <a:tab pos="536575" algn="l"/>
                <a:tab pos="720725" algn="l"/>
                <a:tab pos="1611313" algn="l"/>
                <a:tab pos="2868613" algn="l"/>
                <a:tab pos="6183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1214438" fontAlgn="base">
              <a:spcBef>
                <a:spcPct val="0"/>
              </a:spcBef>
              <a:spcAft>
                <a:spcPct val="0"/>
              </a:spcAft>
              <a:tabLst>
                <a:tab pos="182563" algn="l"/>
                <a:tab pos="536575" algn="l"/>
                <a:tab pos="720725" algn="l"/>
                <a:tab pos="1611313" algn="l"/>
                <a:tab pos="2868613" algn="l"/>
                <a:tab pos="6183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cs-CZ" altLang="cs-CZ" sz="2000" b="1" dirty="0" smtClean="0">
                <a:solidFill>
                  <a:schemeClr val="bg2"/>
                </a:solidFill>
                <a:sym typeface="Symbol" panose="05050102010706020507" pitchFamily="18" charset="2"/>
              </a:rPr>
              <a:t>Při </a:t>
            </a:r>
            <a:r>
              <a:rPr lang="cs-CZ" altLang="cs-CZ" sz="2000" b="1" dirty="0">
                <a:solidFill>
                  <a:schemeClr val="bg2"/>
                </a:solidFill>
                <a:sym typeface="Symbol" panose="05050102010706020507" pitchFamily="18" charset="2"/>
              </a:rPr>
              <a:t>dané teplotě vyzařuje těleso záření VŠECH vlnových délek. Přitom ale záření s různou vlnovou délkou mají různou intenzitu.</a:t>
            </a:r>
          </a:p>
        </p:txBody>
      </p:sp>
      <p:pic>
        <p:nvPicPr>
          <p:cNvPr id="62466" name="Picture 2" descr="http://fyzika.jreichl.com/data/optika/4_zareni_soubory/image0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162" y="3861048"/>
            <a:ext cx="3020334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179388" y="188913"/>
            <a:ext cx="8786812" cy="18859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1214438">
              <a:tabLst>
                <a:tab pos="536575" algn="l"/>
                <a:tab pos="720725" algn="l"/>
                <a:tab pos="1611313" algn="l"/>
                <a:tab pos="2868613" algn="l"/>
                <a:tab pos="6183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162050" defTabSz="1214438">
              <a:tabLst>
                <a:tab pos="536575" algn="l"/>
                <a:tab pos="720725" algn="l"/>
                <a:tab pos="1611313" algn="l"/>
                <a:tab pos="2868613" algn="l"/>
                <a:tab pos="6183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41438" defTabSz="1214438">
              <a:tabLst>
                <a:tab pos="536575" algn="l"/>
                <a:tab pos="720725" algn="l"/>
                <a:tab pos="1611313" algn="l"/>
                <a:tab pos="2868613" algn="l"/>
                <a:tab pos="6183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20825" defTabSz="1214438">
              <a:tabLst>
                <a:tab pos="536575" algn="l"/>
                <a:tab pos="720725" algn="l"/>
                <a:tab pos="1611313" algn="l"/>
                <a:tab pos="2868613" algn="l"/>
                <a:tab pos="6183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1214438">
              <a:tabLst>
                <a:tab pos="536575" algn="l"/>
                <a:tab pos="720725" algn="l"/>
                <a:tab pos="1611313" algn="l"/>
                <a:tab pos="2868613" algn="l"/>
                <a:tab pos="6183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1214438" fontAlgn="base">
              <a:spcBef>
                <a:spcPct val="0"/>
              </a:spcBef>
              <a:spcAft>
                <a:spcPct val="0"/>
              </a:spcAft>
              <a:tabLst>
                <a:tab pos="536575" algn="l"/>
                <a:tab pos="720725" algn="l"/>
                <a:tab pos="1611313" algn="l"/>
                <a:tab pos="2868613" algn="l"/>
                <a:tab pos="6183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1214438" fontAlgn="base">
              <a:spcBef>
                <a:spcPct val="0"/>
              </a:spcBef>
              <a:spcAft>
                <a:spcPct val="0"/>
              </a:spcAft>
              <a:tabLst>
                <a:tab pos="536575" algn="l"/>
                <a:tab pos="720725" algn="l"/>
                <a:tab pos="1611313" algn="l"/>
                <a:tab pos="2868613" algn="l"/>
                <a:tab pos="6183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1214438" fontAlgn="base">
              <a:spcBef>
                <a:spcPct val="0"/>
              </a:spcBef>
              <a:spcAft>
                <a:spcPct val="0"/>
              </a:spcAft>
              <a:tabLst>
                <a:tab pos="536575" algn="l"/>
                <a:tab pos="720725" algn="l"/>
                <a:tab pos="1611313" algn="l"/>
                <a:tab pos="2868613" algn="l"/>
                <a:tab pos="6183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1214438" fontAlgn="base">
              <a:spcBef>
                <a:spcPct val="0"/>
              </a:spcBef>
              <a:spcAft>
                <a:spcPct val="0"/>
              </a:spcAft>
              <a:tabLst>
                <a:tab pos="536575" algn="l"/>
                <a:tab pos="720725" algn="l"/>
                <a:tab pos="1611313" algn="l"/>
                <a:tab pos="2868613" algn="l"/>
                <a:tab pos="6183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 b="1" dirty="0">
                <a:solidFill>
                  <a:schemeClr val="bg2"/>
                </a:solidFill>
                <a:sym typeface="Symbol" panose="05050102010706020507" pitchFamily="18" charset="2"/>
              </a:rPr>
              <a:t>Při jaké vlnové délce se vyzáří maximální energie ?</a:t>
            </a:r>
          </a:p>
          <a:p>
            <a:pPr>
              <a:spcBef>
                <a:spcPct val="50000"/>
              </a:spcBef>
            </a:pPr>
            <a:r>
              <a:rPr lang="cs-CZ" altLang="cs-CZ" sz="2000" b="1" u="sng" dirty="0">
                <a:solidFill>
                  <a:schemeClr val="bg2"/>
                </a:solidFill>
                <a:sym typeface="Symbol" panose="05050102010706020507" pitchFamily="18" charset="2"/>
              </a:rPr>
              <a:t>Vlnová délka, při které se vyzáří maximální energie, závisí teplotě.</a:t>
            </a:r>
            <a:r>
              <a:rPr lang="cs-CZ" altLang="cs-CZ" sz="2000" b="1" dirty="0">
                <a:solidFill>
                  <a:schemeClr val="bg2"/>
                </a:solidFill>
                <a:sym typeface="Symbol" panose="05050102010706020507" pitchFamily="18" charset="2"/>
              </a:rPr>
              <a:t> </a:t>
            </a:r>
          </a:p>
          <a:p>
            <a:pPr>
              <a:spcBef>
                <a:spcPct val="30000"/>
              </a:spcBef>
            </a:pPr>
            <a:r>
              <a:rPr lang="cs-CZ" altLang="cs-CZ" sz="2000" b="1" u="sng" dirty="0">
                <a:solidFill>
                  <a:schemeClr val="bg2"/>
                </a:solidFill>
                <a:sym typeface="Symbol" panose="05050102010706020507" pitchFamily="18" charset="2"/>
              </a:rPr>
              <a:t>S rostoucí teplotou se vlnová délka, při které se vyzáří maximální energie snižuje a při vyšších teplotách se dostává do oblasti viditelného spektra.</a:t>
            </a:r>
            <a:r>
              <a:rPr lang="cs-CZ" altLang="cs-CZ" sz="2000" b="1" dirty="0">
                <a:solidFill>
                  <a:schemeClr val="bg2"/>
                </a:solidFill>
                <a:sym typeface="Symbol" panose="05050102010706020507" pitchFamily="18" charset="2"/>
              </a:rPr>
              <a:t>  </a:t>
            </a:r>
            <a:r>
              <a:rPr lang="cs-CZ" altLang="cs-CZ" sz="2000" b="1" dirty="0" smtClean="0">
                <a:solidFill>
                  <a:schemeClr val="bg2"/>
                </a:solidFill>
                <a:sym typeface="Symbol" panose="05050102010706020507" pitchFamily="18" charset="2"/>
              </a:rPr>
              <a:t>Minimální teplota pro viditelné spektrum je 525</a:t>
            </a:r>
            <a:r>
              <a:rPr lang="cs-CZ" altLang="cs-CZ" sz="2000" b="1" baseline="30000" dirty="0" smtClean="0">
                <a:solidFill>
                  <a:schemeClr val="bg2"/>
                </a:solidFill>
                <a:sym typeface="Symbol" panose="05050102010706020507" pitchFamily="18" charset="2"/>
              </a:rPr>
              <a:t>0</a:t>
            </a:r>
            <a:r>
              <a:rPr lang="cs-CZ" altLang="cs-CZ" sz="2000" b="1" dirty="0" smtClean="0">
                <a:solidFill>
                  <a:schemeClr val="bg2"/>
                </a:solidFill>
                <a:sym typeface="Symbol" panose="05050102010706020507" pitchFamily="18" charset="2"/>
              </a:rPr>
              <a:t>C. </a:t>
            </a:r>
            <a:endParaRPr lang="cs-CZ" altLang="cs-CZ" sz="2000" b="1" dirty="0">
              <a:solidFill>
                <a:schemeClr val="bg2"/>
              </a:solidFill>
              <a:sym typeface="Symbol" panose="05050102010706020507" pitchFamily="18" charset="2"/>
            </a:endParaRPr>
          </a:p>
        </p:txBody>
      </p:sp>
      <p:graphicFrame>
        <p:nvGraphicFramePr>
          <p:cNvPr id="59397" name="Object 5"/>
          <p:cNvGraphicFramePr>
            <a:graphicFrameLocks noChangeAspect="1"/>
          </p:cNvGraphicFramePr>
          <p:nvPr/>
        </p:nvGraphicFramePr>
        <p:xfrm>
          <a:off x="1978025" y="2276475"/>
          <a:ext cx="3025775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55" name="Rovnice" r:id="rId3" imgW="1320480" imgH="393480" progId="Equation.3">
                  <p:embed/>
                </p:oleObj>
              </mc:Choice>
              <mc:Fallback>
                <p:oleObj name="Rovnice" r:id="rId3" imgW="1320480" imgH="39348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8025" y="2276475"/>
                        <a:ext cx="3025775" cy="90487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25400">
                        <a:solidFill>
                          <a:schemeClr val="bg2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939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313" y="2565400"/>
            <a:ext cx="3886200" cy="4103688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9399" name="Text Box 7"/>
          <p:cNvSpPr txBox="1">
            <a:spLocks noChangeArrowheads="1"/>
          </p:cNvSpPr>
          <p:nvPr/>
        </p:nvSpPr>
        <p:spPr bwMode="auto">
          <a:xfrm>
            <a:off x="107950" y="3371850"/>
            <a:ext cx="4895850" cy="32258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1214438">
              <a:tabLst>
                <a:tab pos="536575" algn="l"/>
                <a:tab pos="720725" algn="l"/>
                <a:tab pos="1611313" algn="l"/>
                <a:tab pos="2868613" algn="l"/>
                <a:tab pos="6183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162050" defTabSz="1214438">
              <a:tabLst>
                <a:tab pos="536575" algn="l"/>
                <a:tab pos="720725" algn="l"/>
                <a:tab pos="1611313" algn="l"/>
                <a:tab pos="2868613" algn="l"/>
                <a:tab pos="6183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41438" defTabSz="1214438">
              <a:tabLst>
                <a:tab pos="536575" algn="l"/>
                <a:tab pos="720725" algn="l"/>
                <a:tab pos="1611313" algn="l"/>
                <a:tab pos="2868613" algn="l"/>
                <a:tab pos="6183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20825" defTabSz="1214438">
              <a:tabLst>
                <a:tab pos="536575" algn="l"/>
                <a:tab pos="720725" algn="l"/>
                <a:tab pos="1611313" algn="l"/>
                <a:tab pos="2868613" algn="l"/>
                <a:tab pos="6183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1214438">
              <a:tabLst>
                <a:tab pos="536575" algn="l"/>
                <a:tab pos="720725" algn="l"/>
                <a:tab pos="1611313" algn="l"/>
                <a:tab pos="2868613" algn="l"/>
                <a:tab pos="6183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1214438" fontAlgn="base">
              <a:spcBef>
                <a:spcPct val="0"/>
              </a:spcBef>
              <a:spcAft>
                <a:spcPct val="0"/>
              </a:spcAft>
              <a:tabLst>
                <a:tab pos="536575" algn="l"/>
                <a:tab pos="720725" algn="l"/>
                <a:tab pos="1611313" algn="l"/>
                <a:tab pos="2868613" algn="l"/>
                <a:tab pos="6183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1214438" fontAlgn="base">
              <a:spcBef>
                <a:spcPct val="0"/>
              </a:spcBef>
              <a:spcAft>
                <a:spcPct val="0"/>
              </a:spcAft>
              <a:tabLst>
                <a:tab pos="536575" algn="l"/>
                <a:tab pos="720725" algn="l"/>
                <a:tab pos="1611313" algn="l"/>
                <a:tab pos="2868613" algn="l"/>
                <a:tab pos="6183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1214438" fontAlgn="base">
              <a:spcBef>
                <a:spcPct val="0"/>
              </a:spcBef>
              <a:spcAft>
                <a:spcPct val="0"/>
              </a:spcAft>
              <a:tabLst>
                <a:tab pos="536575" algn="l"/>
                <a:tab pos="720725" algn="l"/>
                <a:tab pos="1611313" algn="l"/>
                <a:tab pos="2868613" algn="l"/>
                <a:tab pos="6183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1214438" fontAlgn="base">
              <a:spcBef>
                <a:spcPct val="0"/>
              </a:spcBef>
              <a:spcAft>
                <a:spcPct val="0"/>
              </a:spcAft>
              <a:tabLst>
                <a:tab pos="536575" algn="l"/>
                <a:tab pos="720725" algn="l"/>
                <a:tab pos="1611313" algn="l"/>
                <a:tab pos="2868613" algn="l"/>
                <a:tab pos="6183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 b="1">
                <a:solidFill>
                  <a:schemeClr val="bg2"/>
                </a:solidFill>
                <a:sym typeface="Symbol" panose="05050102010706020507" pitchFamily="18" charset="2"/>
              </a:rPr>
              <a:t>Jaká je  maximální spektrální citlivost lidského oka při denním vidění ?</a:t>
            </a:r>
          </a:p>
          <a:p>
            <a:pPr algn="ctr">
              <a:spcBef>
                <a:spcPct val="50000"/>
              </a:spcBef>
            </a:pPr>
            <a:r>
              <a:rPr lang="cs-CZ" altLang="cs-CZ" sz="2400" b="1">
                <a:solidFill>
                  <a:schemeClr val="bg2"/>
                </a:solidFill>
                <a:sym typeface="Symbol" panose="05050102010706020507" pitchFamily="18" charset="2"/>
              </a:rPr>
              <a:t> = 555 nm</a:t>
            </a:r>
          </a:p>
          <a:p>
            <a:pPr>
              <a:spcBef>
                <a:spcPct val="50000"/>
              </a:spcBef>
            </a:pPr>
            <a:r>
              <a:rPr lang="cs-CZ" altLang="cs-CZ" sz="2000" b="1">
                <a:solidFill>
                  <a:schemeClr val="bg2"/>
                </a:solidFill>
                <a:sym typeface="Symbol" panose="05050102010706020507" pitchFamily="18" charset="2"/>
              </a:rPr>
              <a:t>Při jaké teplotě je maximální citlivost lidského oka ?</a:t>
            </a:r>
          </a:p>
          <a:p>
            <a:pPr>
              <a:spcBef>
                <a:spcPct val="30000"/>
              </a:spcBef>
            </a:pPr>
            <a:r>
              <a:rPr lang="cs-CZ" altLang="cs-CZ" sz="2400" b="1">
                <a:solidFill>
                  <a:schemeClr val="bg2"/>
                </a:solidFill>
                <a:sym typeface="Symbol" panose="05050102010706020507" pitchFamily="18" charset="2"/>
              </a:rPr>
              <a:t>T = 2892/0,55 = 5 511 (K)</a:t>
            </a:r>
          </a:p>
          <a:p>
            <a:pPr>
              <a:spcBef>
                <a:spcPct val="30000"/>
              </a:spcBef>
            </a:pPr>
            <a:r>
              <a:rPr lang="cs-CZ" altLang="cs-CZ" b="1">
                <a:solidFill>
                  <a:schemeClr val="bg2"/>
                </a:solidFill>
                <a:sym typeface="Symbol" panose="05050102010706020507" pitchFamily="18" charset="2"/>
              </a:rPr>
              <a:t>což odpovídá teplotě slunečního povrchu</a:t>
            </a:r>
          </a:p>
          <a:p>
            <a:pPr>
              <a:spcBef>
                <a:spcPct val="30000"/>
              </a:spcBef>
            </a:pPr>
            <a:r>
              <a:rPr lang="cs-CZ" altLang="cs-CZ" b="1" u="sng">
                <a:solidFill>
                  <a:schemeClr val="bg2"/>
                </a:solidFill>
                <a:sym typeface="Symbol" panose="05050102010706020507" pitchFamily="18" charset="2"/>
              </a:rPr>
              <a:t>dlouhodobá adaptace oka na sluneční svit</a:t>
            </a:r>
            <a:r>
              <a:rPr lang="cs-CZ" altLang="cs-CZ" b="1">
                <a:solidFill>
                  <a:schemeClr val="bg2"/>
                </a:solidFill>
                <a:sym typeface="Symbol" panose="05050102010706020507" pitchFamily="18" charset="2"/>
              </a:rPr>
              <a:t>.</a:t>
            </a:r>
          </a:p>
        </p:txBody>
      </p:sp>
      <p:sp>
        <p:nvSpPr>
          <p:cNvPr id="59401" name="Text Box 9"/>
          <p:cNvSpPr txBox="1">
            <a:spLocks noChangeArrowheads="1"/>
          </p:cNvSpPr>
          <p:nvPr/>
        </p:nvSpPr>
        <p:spPr bwMode="auto">
          <a:xfrm>
            <a:off x="107950" y="2532063"/>
            <a:ext cx="1800225" cy="3921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1214438">
              <a:tabLst>
                <a:tab pos="536575" algn="l"/>
                <a:tab pos="720725" algn="l"/>
                <a:tab pos="1611313" algn="l"/>
                <a:tab pos="2868613" algn="l"/>
                <a:tab pos="6183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162050" defTabSz="1214438">
              <a:tabLst>
                <a:tab pos="536575" algn="l"/>
                <a:tab pos="720725" algn="l"/>
                <a:tab pos="1611313" algn="l"/>
                <a:tab pos="2868613" algn="l"/>
                <a:tab pos="6183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41438" defTabSz="1214438">
              <a:tabLst>
                <a:tab pos="536575" algn="l"/>
                <a:tab pos="720725" algn="l"/>
                <a:tab pos="1611313" algn="l"/>
                <a:tab pos="2868613" algn="l"/>
                <a:tab pos="6183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20825" defTabSz="1214438">
              <a:tabLst>
                <a:tab pos="536575" algn="l"/>
                <a:tab pos="720725" algn="l"/>
                <a:tab pos="1611313" algn="l"/>
                <a:tab pos="2868613" algn="l"/>
                <a:tab pos="6183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1214438">
              <a:tabLst>
                <a:tab pos="536575" algn="l"/>
                <a:tab pos="720725" algn="l"/>
                <a:tab pos="1611313" algn="l"/>
                <a:tab pos="2868613" algn="l"/>
                <a:tab pos="6183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1214438" fontAlgn="base">
              <a:spcBef>
                <a:spcPct val="0"/>
              </a:spcBef>
              <a:spcAft>
                <a:spcPct val="0"/>
              </a:spcAft>
              <a:tabLst>
                <a:tab pos="536575" algn="l"/>
                <a:tab pos="720725" algn="l"/>
                <a:tab pos="1611313" algn="l"/>
                <a:tab pos="2868613" algn="l"/>
                <a:tab pos="6183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1214438" fontAlgn="base">
              <a:spcBef>
                <a:spcPct val="0"/>
              </a:spcBef>
              <a:spcAft>
                <a:spcPct val="0"/>
              </a:spcAft>
              <a:tabLst>
                <a:tab pos="536575" algn="l"/>
                <a:tab pos="720725" algn="l"/>
                <a:tab pos="1611313" algn="l"/>
                <a:tab pos="2868613" algn="l"/>
                <a:tab pos="6183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1214438" fontAlgn="base">
              <a:spcBef>
                <a:spcPct val="0"/>
              </a:spcBef>
              <a:spcAft>
                <a:spcPct val="0"/>
              </a:spcAft>
              <a:tabLst>
                <a:tab pos="536575" algn="l"/>
                <a:tab pos="720725" algn="l"/>
                <a:tab pos="1611313" algn="l"/>
                <a:tab pos="2868613" algn="l"/>
                <a:tab pos="6183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1214438" fontAlgn="base">
              <a:spcBef>
                <a:spcPct val="0"/>
              </a:spcBef>
              <a:spcAft>
                <a:spcPct val="0"/>
              </a:spcAft>
              <a:tabLst>
                <a:tab pos="536575" algn="l"/>
                <a:tab pos="720725" algn="l"/>
                <a:tab pos="1611313" algn="l"/>
                <a:tab pos="2868613" algn="l"/>
                <a:tab pos="6183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cs-CZ" altLang="cs-CZ" b="1">
                <a:solidFill>
                  <a:schemeClr val="bg2"/>
                </a:solidFill>
                <a:sym typeface="Symbol" panose="05050102010706020507" pitchFamily="18" charset="2"/>
              </a:rPr>
              <a:t>Wienův zákon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9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93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93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9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93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9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9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9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9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9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93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93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93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593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93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593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0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411413" y="188913"/>
            <a:ext cx="4186237" cy="720725"/>
          </a:xfrm>
        </p:spPr>
        <p:txBody>
          <a:bodyPr/>
          <a:lstStyle/>
          <a:p>
            <a:r>
              <a:rPr lang="cs-CZ" altLang="cs-CZ" sz="4000" b="1" u="sng">
                <a:solidFill>
                  <a:schemeClr val="bg2"/>
                </a:solidFill>
                <a:effectLst/>
              </a:rPr>
              <a:t>Příklady</a:t>
            </a:r>
          </a:p>
        </p:txBody>
      </p:sp>
      <p:sp>
        <p:nvSpPr>
          <p:cNvPr id="60419" name="Text Box 3"/>
          <p:cNvSpPr txBox="1">
            <a:spLocks noChangeArrowheads="1"/>
          </p:cNvSpPr>
          <p:nvPr/>
        </p:nvSpPr>
        <p:spPr bwMode="auto">
          <a:xfrm>
            <a:off x="107950" y="1196975"/>
            <a:ext cx="8928100" cy="6667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1222375">
              <a:tabLst>
                <a:tab pos="5646738" algn="l"/>
                <a:tab pos="7440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162050" defTabSz="1222375">
              <a:tabLst>
                <a:tab pos="5646738" algn="l"/>
                <a:tab pos="7440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41438" defTabSz="1222375">
              <a:tabLst>
                <a:tab pos="5646738" algn="l"/>
                <a:tab pos="7440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20825" defTabSz="1222375">
              <a:tabLst>
                <a:tab pos="5646738" algn="l"/>
                <a:tab pos="7440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1222375">
              <a:tabLst>
                <a:tab pos="5646738" algn="l"/>
                <a:tab pos="7440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1222375" fontAlgn="base">
              <a:spcBef>
                <a:spcPct val="0"/>
              </a:spcBef>
              <a:spcAft>
                <a:spcPct val="0"/>
              </a:spcAft>
              <a:tabLst>
                <a:tab pos="5646738" algn="l"/>
                <a:tab pos="7440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1222375" fontAlgn="base">
              <a:spcBef>
                <a:spcPct val="0"/>
              </a:spcBef>
              <a:spcAft>
                <a:spcPct val="0"/>
              </a:spcAft>
              <a:tabLst>
                <a:tab pos="5646738" algn="l"/>
                <a:tab pos="7440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1222375" fontAlgn="base">
              <a:spcBef>
                <a:spcPct val="0"/>
              </a:spcBef>
              <a:spcAft>
                <a:spcPct val="0"/>
              </a:spcAft>
              <a:tabLst>
                <a:tab pos="5646738" algn="l"/>
                <a:tab pos="7440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1222375" fontAlgn="base">
              <a:spcBef>
                <a:spcPct val="0"/>
              </a:spcBef>
              <a:spcAft>
                <a:spcPct val="0"/>
              </a:spcAft>
              <a:tabLst>
                <a:tab pos="5646738" algn="l"/>
                <a:tab pos="7440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b="1">
                <a:solidFill>
                  <a:schemeClr val="bg2"/>
                </a:solidFill>
                <a:sym typeface="Wingdings 3" panose="05040102010807070707" pitchFamily="18" charset="2"/>
              </a:rPr>
              <a:t>Určete celkový tepelný výkon a vlnovou délku pro maximální spektrální hustotu intenzity vyzařování absolutně černého tělesa o ploše 400 cm</a:t>
            </a:r>
            <a:r>
              <a:rPr lang="cs-CZ" altLang="cs-CZ" b="1" baseline="30000">
                <a:solidFill>
                  <a:schemeClr val="bg2"/>
                </a:solidFill>
                <a:sym typeface="Wingdings 3" panose="05040102010807070707" pitchFamily="18" charset="2"/>
              </a:rPr>
              <a:t>2</a:t>
            </a:r>
            <a:r>
              <a:rPr lang="cs-CZ" altLang="cs-CZ" b="1">
                <a:solidFill>
                  <a:schemeClr val="bg2"/>
                </a:solidFill>
                <a:sym typeface="Wingdings 3" panose="05040102010807070707" pitchFamily="18" charset="2"/>
              </a:rPr>
              <a:t> a teplotě 3000</a:t>
            </a:r>
            <a:r>
              <a:rPr lang="cs-CZ" altLang="cs-CZ" b="1" baseline="30000">
                <a:solidFill>
                  <a:schemeClr val="bg2"/>
                </a:solidFill>
                <a:sym typeface="Wingdings 3" panose="05040102010807070707" pitchFamily="18" charset="2"/>
              </a:rPr>
              <a:t>0</a:t>
            </a:r>
            <a:r>
              <a:rPr lang="cs-CZ" altLang="cs-CZ" b="1">
                <a:solidFill>
                  <a:schemeClr val="bg2"/>
                </a:solidFill>
                <a:sym typeface="Wingdings 3" panose="05040102010807070707" pitchFamily="18" charset="2"/>
              </a:rPr>
              <a:t>C</a:t>
            </a:r>
            <a:endParaRPr lang="cs-CZ" altLang="cs-CZ" b="1">
              <a:solidFill>
                <a:schemeClr val="bg2"/>
              </a:solidFill>
              <a:sym typeface="Symbol" panose="05050102010706020507" pitchFamily="18" charset="2"/>
            </a:endParaRPr>
          </a:p>
        </p:txBody>
      </p:sp>
      <p:graphicFrame>
        <p:nvGraphicFramePr>
          <p:cNvPr id="60420" name="Object 4"/>
          <p:cNvGraphicFramePr>
            <a:graphicFrameLocks noChangeAspect="1"/>
          </p:cNvGraphicFramePr>
          <p:nvPr/>
        </p:nvGraphicFramePr>
        <p:xfrm>
          <a:off x="2124075" y="2060575"/>
          <a:ext cx="6840538" cy="169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30" name="Rovnice" r:id="rId3" imgW="2882880" imgH="711000" progId="Equation.3">
                  <p:embed/>
                </p:oleObj>
              </mc:Choice>
              <mc:Fallback>
                <p:oleObj name="Rovnice" r:id="rId3" imgW="2882880" imgH="7110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4075" y="2060575"/>
                        <a:ext cx="6840538" cy="169862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25400">
                        <a:solidFill>
                          <a:schemeClr val="bg2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21" name="Object 5"/>
          <p:cNvGraphicFramePr>
            <a:graphicFrameLocks noChangeAspect="1"/>
          </p:cNvGraphicFramePr>
          <p:nvPr/>
        </p:nvGraphicFramePr>
        <p:xfrm>
          <a:off x="3563938" y="4005263"/>
          <a:ext cx="5311775" cy="1100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31" name="Rovnice" r:id="rId5" imgW="2031840" imgH="419040" progId="Equation.3">
                  <p:embed/>
                </p:oleObj>
              </mc:Choice>
              <mc:Fallback>
                <p:oleObj name="Rovnice" r:id="rId5" imgW="2031840" imgH="4190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938" y="4005263"/>
                        <a:ext cx="5311775" cy="1100137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25400">
                        <a:solidFill>
                          <a:schemeClr val="bg2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422" name="Text Box 6"/>
          <p:cNvSpPr txBox="1">
            <a:spLocks noChangeArrowheads="1"/>
          </p:cNvSpPr>
          <p:nvPr/>
        </p:nvSpPr>
        <p:spPr bwMode="auto">
          <a:xfrm>
            <a:off x="107950" y="2676525"/>
            <a:ext cx="1908175" cy="3921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1222375">
              <a:tabLst>
                <a:tab pos="5646738" algn="l"/>
                <a:tab pos="7440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162050" defTabSz="1222375">
              <a:tabLst>
                <a:tab pos="5646738" algn="l"/>
                <a:tab pos="7440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41438" defTabSz="1222375">
              <a:tabLst>
                <a:tab pos="5646738" algn="l"/>
                <a:tab pos="7440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20825" defTabSz="1222375">
              <a:tabLst>
                <a:tab pos="5646738" algn="l"/>
                <a:tab pos="7440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1222375">
              <a:tabLst>
                <a:tab pos="5646738" algn="l"/>
                <a:tab pos="7440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1222375" fontAlgn="base">
              <a:spcBef>
                <a:spcPct val="0"/>
              </a:spcBef>
              <a:spcAft>
                <a:spcPct val="0"/>
              </a:spcAft>
              <a:tabLst>
                <a:tab pos="5646738" algn="l"/>
                <a:tab pos="7440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1222375" fontAlgn="base">
              <a:spcBef>
                <a:spcPct val="0"/>
              </a:spcBef>
              <a:spcAft>
                <a:spcPct val="0"/>
              </a:spcAft>
              <a:tabLst>
                <a:tab pos="5646738" algn="l"/>
                <a:tab pos="7440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1222375" fontAlgn="base">
              <a:spcBef>
                <a:spcPct val="0"/>
              </a:spcBef>
              <a:spcAft>
                <a:spcPct val="0"/>
              </a:spcAft>
              <a:tabLst>
                <a:tab pos="5646738" algn="l"/>
                <a:tab pos="7440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1222375" fontAlgn="base">
              <a:spcBef>
                <a:spcPct val="0"/>
              </a:spcBef>
              <a:spcAft>
                <a:spcPct val="0"/>
              </a:spcAft>
              <a:tabLst>
                <a:tab pos="5646738" algn="l"/>
                <a:tab pos="7440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b="1">
                <a:solidFill>
                  <a:schemeClr val="bg2"/>
                </a:solidFill>
                <a:sym typeface="Wingdings 3" panose="05040102010807070707" pitchFamily="18" charset="2"/>
              </a:rPr>
              <a:t>Tepelný výkon:</a:t>
            </a:r>
            <a:endParaRPr lang="cs-CZ" altLang="cs-CZ" b="1">
              <a:solidFill>
                <a:schemeClr val="bg2"/>
              </a:solidFill>
              <a:sym typeface="Symbol" panose="05050102010706020507" pitchFamily="18" charset="2"/>
            </a:endParaRPr>
          </a:p>
        </p:txBody>
      </p:sp>
      <p:sp>
        <p:nvSpPr>
          <p:cNvPr id="60423" name="Text Box 7"/>
          <p:cNvSpPr txBox="1">
            <a:spLocks noChangeArrowheads="1"/>
          </p:cNvSpPr>
          <p:nvPr/>
        </p:nvSpPr>
        <p:spPr bwMode="auto">
          <a:xfrm>
            <a:off x="107950" y="4292600"/>
            <a:ext cx="3240088" cy="6667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1222375">
              <a:tabLst>
                <a:tab pos="5646738" algn="l"/>
                <a:tab pos="7440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162050" defTabSz="1222375">
              <a:tabLst>
                <a:tab pos="5646738" algn="l"/>
                <a:tab pos="7440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41438" defTabSz="1222375">
              <a:tabLst>
                <a:tab pos="5646738" algn="l"/>
                <a:tab pos="7440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20825" defTabSz="1222375">
              <a:tabLst>
                <a:tab pos="5646738" algn="l"/>
                <a:tab pos="7440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1222375">
              <a:tabLst>
                <a:tab pos="5646738" algn="l"/>
                <a:tab pos="7440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1222375" fontAlgn="base">
              <a:spcBef>
                <a:spcPct val="0"/>
              </a:spcBef>
              <a:spcAft>
                <a:spcPct val="0"/>
              </a:spcAft>
              <a:tabLst>
                <a:tab pos="5646738" algn="l"/>
                <a:tab pos="7440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1222375" fontAlgn="base">
              <a:spcBef>
                <a:spcPct val="0"/>
              </a:spcBef>
              <a:spcAft>
                <a:spcPct val="0"/>
              </a:spcAft>
              <a:tabLst>
                <a:tab pos="5646738" algn="l"/>
                <a:tab pos="7440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1222375" fontAlgn="base">
              <a:spcBef>
                <a:spcPct val="0"/>
              </a:spcBef>
              <a:spcAft>
                <a:spcPct val="0"/>
              </a:spcAft>
              <a:tabLst>
                <a:tab pos="5646738" algn="l"/>
                <a:tab pos="7440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1222375" fontAlgn="base">
              <a:spcBef>
                <a:spcPct val="0"/>
              </a:spcBef>
              <a:spcAft>
                <a:spcPct val="0"/>
              </a:spcAft>
              <a:tabLst>
                <a:tab pos="5646738" algn="l"/>
                <a:tab pos="7440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b="1">
                <a:solidFill>
                  <a:schemeClr val="bg2"/>
                </a:solidFill>
                <a:sym typeface="Wingdings 3" panose="05040102010807070707" pitchFamily="18" charset="2"/>
              </a:rPr>
              <a:t>Vlnová délka pro maximální spektrální hustotu:</a:t>
            </a:r>
            <a:endParaRPr lang="cs-CZ" altLang="cs-CZ" b="1">
              <a:solidFill>
                <a:schemeClr val="bg2"/>
              </a:solidFill>
              <a:sym typeface="Symbol" panose="05050102010706020507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04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04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0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0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0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0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0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04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04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0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0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8" grpId="0"/>
      <p:bldP spid="60419" grpId="0"/>
      <p:bldP spid="60422" grpId="0"/>
      <p:bldP spid="6042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15888"/>
            <a:ext cx="8218487" cy="792162"/>
          </a:xfrm>
        </p:spPr>
        <p:txBody>
          <a:bodyPr/>
          <a:lstStyle/>
          <a:p>
            <a:r>
              <a:rPr lang="cs-CZ" altLang="cs-CZ" sz="3600" b="1" u="sng">
                <a:solidFill>
                  <a:schemeClr val="bg2"/>
                </a:solidFill>
                <a:effectLst/>
              </a:rPr>
              <a:t>Základní vztahy</a:t>
            </a:r>
          </a:p>
        </p:txBody>
      </p:sp>
      <p:sp>
        <p:nvSpPr>
          <p:cNvPr id="61443" name="Text Box 3"/>
          <p:cNvSpPr txBox="1">
            <a:spLocks noChangeArrowheads="1"/>
          </p:cNvSpPr>
          <p:nvPr/>
        </p:nvSpPr>
        <p:spPr bwMode="auto">
          <a:xfrm>
            <a:off x="142875" y="836712"/>
            <a:ext cx="8893175" cy="394172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1214438">
              <a:tabLst>
                <a:tab pos="536575" algn="l"/>
                <a:tab pos="982663" algn="l"/>
                <a:tab pos="2868613" algn="l"/>
                <a:tab pos="4572000" algn="l"/>
                <a:tab pos="6183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162050" defTabSz="1214438">
              <a:tabLst>
                <a:tab pos="536575" algn="l"/>
                <a:tab pos="982663" algn="l"/>
                <a:tab pos="2868613" algn="l"/>
                <a:tab pos="4572000" algn="l"/>
                <a:tab pos="6183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41438" defTabSz="1214438">
              <a:tabLst>
                <a:tab pos="536575" algn="l"/>
                <a:tab pos="982663" algn="l"/>
                <a:tab pos="2868613" algn="l"/>
                <a:tab pos="4572000" algn="l"/>
                <a:tab pos="6183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20825" defTabSz="1214438">
              <a:tabLst>
                <a:tab pos="536575" algn="l"/>
                <a:tab pos="982663" algn="l"/>
                <a:tab pos="2868613" algn="l"/>
                <a:tab pos="4572000" algn="l"/>
                <a:tab pos="6183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1214438">
              <a:tabLst>
                <a:tab pos="536575" algn="l"/>
                <a:tab pos="982663" algn="l"/>
                <a:tab pos="2868613" algn="l"/>
                <a:tab pos="4572000" algn="l"/>
                <a:tab pos="6183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1214438" fontAlgn="base">
              <a:spcBef>
                <a:spcPct val="0"/>
              </a:spcBef>
              <a:spcAft>
                <a:spcPct val="0"/>
              </a:spcAft>
              <a:tabLst>
                <a:tab pos="536575" algn="l"/>
                <a:tab pos="982663" algn="l"/>
                <a:tab pos="2868613" algn="l"/>
                <a:tab pos="4572000" algn="l"/>
                <a:tab pos="6183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1214438" fontAlgn="base">
              <a:spcBef>
                <a:spcPct val="0"/>
              </a:spcBef>
              <a:spcAft>
                <a:spcPct val="0"/>
              </a:spcAft>
              <a:tabLst>
                <a:tab pos="536575" algn="l"/>
                <a:tab pos="982663" algn="l"/>
                <a:tab pos="2868613" algn="l"/>
                <a:tab pos="4572000" algn="l"/>
                <a:tab pos="6183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1214438" fontAlgn="base">
              <a:spcBef>
                <a:spcPct val="0"/>
              </a:spcBef>
              <a:spcAft>
                <a:spcPct val="0"/>
              </a:spcAft>
              <a:tabLst>
                <a:tab pos="536575" algn="l"/>
                <a:tab pos="982663" algn="l"/>
                <a:tab pos="2868613" algn="l"/>
                <a:tab pos="4572000" algn="l"/>
                <a:tab pos="6183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1214438" fontAlgn="base">
              <a:spcBef>
                <a:spcPct val="0"/>
              </a:spcBef>
              <a:spcAft>
                <a:spcPct val="0"/>
              </a:spcAft>
              <a:tabLst>
                <a:tab pos="536575" algn="l"/>
                <a:tab pos="982663" algn="l"/>
                <a:tab pos="2868613" algn="l"/>
                <a:tab pos="4572000" algn="l"/>
                <a:tab pos="6183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 b="1" u="sng" dirty="0">
                <a:solidFill>
                  <a:schemeClr val="bg2"/>
                </a:solidFill>
                <a:sym typeface="Symbol" panose="05050102010706020507" pitchFamily="18" charset="2"/>
              </a:rPr>
              <a:t>Jaký je vyzařovaný výkon šedého (obecného) tělesa ?</a:t>
            </a:r>
          </a:p>
          <a:p>
            <a:pPr>
              <a:spcBef>
                <a:spcPct val="50000"/>
              </a:spcBef>
            </a:pPr>
            <a:r>
              <a:rPr lang="cs-CZ" altLang="cs-CZ" sz="2000" b="1" dirty="0">
                <a:solidFill>
                  <a:schemeClr val="bg2"/>
                </a:solidFill>
                <a:sym typeface="Symbol" panose="05050102010706020507" pitchFamily="18" charset="2"/>
              </a:rPr>
              <a:t>		</a:t>
            </a:r>
            <a:r>
              <a:rPr lang="cs-CZ" altLang="cs-CZ" sz="2000" b="1" dirty="0" err="1">
                <a:solidFill>
                  <a:schemeClr val="bg2"/>
                </a:solidFill>
                <a:sym typeface="Symbol" panose="05050102010706020507" pitchFamily="18" charset="2"/>
              </a:rPr>
              <a:t>P</a:t>
            </a:r>
            <a:r>
              <a:rPr lang="cs-CZ" altLang="cs-CZ" sz="2000" b="1" baseline="-25000" dirty="0" err="1">
                <a:solidFill>
                  <a:schemeClr val="bg2"/>
                </a:solidFill>
                <a:sym typeface="Symbol" panose="05050102010706020507" pitchFamily="18" charset="2"/>
              </a:rPr>
              <a:t>š</a:t>
            </a:r>
            <a:r>
              <a:rPr lang="cs-CZ" altLang="cs-CZ" sz="2000" b="1" baseline="-25000" dirty="0">
                <a:solidFill>
                  <a:schemeClr val="bg2"/>
                </a:solidFill>
                <a:sym typeface="Symbol" panose="05050102010706020507" pitchFamily="18" charset="2"/>
              </a:rPr>
              <a:t> </a:t>
            </a:r>
            <a:r>
              <a:rPr lang="cs-CZ" altLang="cs-CZ" sz="2000" b="1" dirty="0">
                <a:solidFill>
                  <a:schemeClr val="bg2"/>
                </a:solidFill>
                <a:sym typeface="Symbol" panose="05050102010706020507" pitchFamily="18" charset="2"/>
              </a:rPr>
              <a:t>= </a:t>
            </a:r>
            <a:r>
              <a:rPr lang="cs-CZ" altLang="cs-CZ" sz="2000" b="1" baseline="-25000" dirty="0">
                <a:solidFill>
                  <a:schemeClr val="bg2"/>
                </a:solidFill>
                <a:sym typeface="Symbol" panose="05050102010706020507" pitchFamily="18" charset="2"/>
              </a:rPr>
              <a:t>š</a:t>
            </a:r>
            <a:r>
              <a:rPr lang="cs-CZ" altLang="cs-CZ" sz="2000" b="1" dirty="0">
                <a:solidFill>
                  <a:schemeClr val="bg2"/>
                </a:solidFill>
                <a:sym typeface="Symbol" panose="05050102010706020507" pitchFamily="18" charset="2"/>
              </a:rPr>
              <a:t>*</a:t>
            </a:r>
            <a:r>
              <a:rPr lang="cs-CZ" altLang="cs-CZ" sz="2000" b="1" baseline="-25000" dirty="0">
                <a:solidFill>
                  <a:schemeClr val="bg2"/>
                </a:solidFill>
                <a:sym typeface="Symbol" panose="05050102010706020507" pitchFamily="18" charset="2"/>
              </a:rPr>
              <a:t>č</a:t>
            </a:r>
            <a:r>
              <a:rPr lang="cs-CZ" altLang="cs-CZ" sz="2000" b="1" dirty="0">
                <a:solidFill>
                  <a:schemeClr val="bg2"/>
                </a:solidFill>
                <a:sym typeface="Symbol" panose="05050102010706020507" pitchFamily="18" charset="2"/>
              </a:rPr>
              <a:t>*</a:t>
            </a:r>
            <a:r>
              <a:rPr lang="cs-CZ" altLang="cs-CZ" sz="2000" b="1" baseline="30000" dirty="0">
                <a:solidFill>
                  <a:schemeClr val="bg2"/>
                </a:solidFill>
                <a:sym typeface="Symbol" panose="05050102010706020507" pitchFamily="18" charset="2"/>
              </a:rPr>
              <a:t>4</a:t>
            </a:r>
            <a:r>
              <a:rPr lang="cs-CZ" altLang="cs-CZ" sz="2000" b="1" dirty="0">
                <a:solidFill>
                  <a:schemeClr val="bg2"/>
                </a:solidFill>
                <a:sym typeface="Symbol" panose="05050102010706020507" pitchFamily="18" charset="2"/>
              </a:rPr>
              <a:t> 		(W*m</a:t>
            </a:r>
            <a:r>
              <a:rPr lang="cs-CZ" altLang="cs-CZ" sz="2000" b="1" baseline="30000" dirty="0">
                <a:solidFill>
                  <a:schemeClr val="bg2"/>
                </a:solidFill>
                <a:sym typeface="Symbol" panose="05050102010706020507" pitchFamily="18" charset="2"/>
              </a:rPr>
              <a:t>-2</a:t>
            </a:r>
            <a:r>
              <a:rPr lang="pl-PL" altLang="cs-CZ" sz="2000" b="1" dirty="0">
                <a:solidFill>
                  <a:schemeClr val="bg2"/>
                </a:solidFill>
                <a:sym typeface="Symbol" panose="05050102010706020507" pitchFamily="18" charset="2"/>
              </a:rPr>
              <a:t>; </a:t>
            </a:r>
            <a:r>
              <a:rPr lang="cs-CZ" altLang="cs-CZ" sz="2000" b="1" dirty="0">
                <a:solidFill>
                  <a:schemeClr val="bg2"/>
                </a:solidFill>
                <a:sym typeface="Symbol" panose="05050102010706020507" pitchFamily="18" charset="2"/>
              </a:rPr>
              <a:t>- ,W*m</a:t>
            </a:r>
            <a:r>
              <a:rPr lang="cs-CZ" altLang="cs-CZ" sz="2000" b="1" baseline="30000" dirty="0">
                <a:solidFill>
                  <a:schemeClr val="bg2"/>
                </a:solidFill>
                <a:sym typeface="Symbol" panose="05050102010706020507" pitchFamily="18" charset="2"/>
              </a:rPr>
              <a:t>-2</a:t>
            </a:r>
            <a:r>
              <a:rPr lang="cs-CZ" altLang="cs-CZ" sz="2000" b="1" dirty="0">
                <a:solidFill>
                  <a:schemeClr val="bg2"/>
                </a:solidFill>
                <a:sym typeface="Symbol" panose="05050102010706020507" pitchFamily="18" charset="2"/>
              </a:rPr>
              <a:t>*K</a:t>
            </a:r>
            <a:r>
              <a:rPr lang="cs-CZ" altLang="cs-CZ" sz="2000" b="1" baseline="30000" dirty="0">
                <a:solidFill>
                  <a:schemeClr val="bg2"/>
                </a:solidFill>
                <a:sym typeface="Symbol" panose="05050102010706020507" pitchFamily="18" charset="2"/>
              </a:rPr>
              <a:t>-4</a:t>
            </a:r>
            <a:r>
              <a:rPr lang="cs-CZ" altLang="cs-CZ" sz="2000" b="1" dirty="0">
                <a:solidFill>
                  <a:schemeClr val="bg2"/>
                </a:solidFill>
                <a:sym typeface="Symbol" panose="05050102010706020507" pitchFamily="18" charset="2"/>
              </a:rPr>
              <a:t>, K</a:t>
            </a:r>
            <a:r>
              <a:rPr lang="cs-CZ" altLang="cs-CZ" sz="2000" b="1" baseline="30000" dirty="0">
                <a:solidFill>
                  <a:schemeClr val="bg2"/>
                </a:solidFill>
                <a:sym typeface="Symbol" panose="05050102010706020507" pitchFamily="18" charset="2"/>
              </a:rPr>
              <a:t>4</a:t>
            </a:r>
            <a:r>
              <a:rPr lang="cs-CZ" altLang="cs-CZ" sz="2000" b="1" dirty="0">
                <a:solidFill>
                  <a:schemeClr val="bg2"/>
                </a:solidFill>
                <a:sym typeface="Symbol" panose="05050102010706020507" pitchFamily="18" charset="2"/>
              </a:rPr>
              <a:t>)</a:t>
            </a:r>
          </a:p>
          <a:p>
            <a:pPr>
              <a:spcBef>
                <a:spcPct val="50000"/>
              </a:spcBef>
            </a:pPr>
            <a:r>
              <a:rPr lang="cs-CZ" altLang="cs-CZ" sz="2000" b="1" dirty="0">
                <a:solidFill>
                  <a:schemeClr val="bg2"/>
                </a:solidFill>
                <a:sym typeface="Symbol" panose="05050102010706020507" pitchFamily="18" charset="2"/>
              </a:rPr>
              <a:t>kde	</a:t>
            </a:r>
            <a:r>
              <a:rPr lang="cs-CZ" altLang="cs-CZ" sz="2000" b="1" baseline="-25000" dirty="0">
                <a:solidFill>
                  <a:schemeClr val="bg2"/>
                </a:solidFill>
                <a:sym typeface="Symbol" panose="05050102010706020507" pitchFamily="18" charset="2"/>
              </a:rPr>
              <a:t>š</a:t>
            </a:r>
            <a:r>
              <a:rPr lang="cs-CZ" altLang="cs-CZ" sz="2000" b="1" dirty="0">
                <a:solidFill>
                  <a:schemeClr val="bg2"/>
                </a:solidFill>
                <a:sym typeface="Symbol" panose="05050102010706020507" pitchFamily="18" charset="2"/>
              </a:rPr>
              <a:t>	stupeň černosti (součinitel emisivity) šedého (obecného) tělesa </a:t>
            </a:r>
          </a:p>
          <a:p>
            <a:pPr>
              <a:spcBef>
                <a:spcPct val="50000"/>
              </a:spcBef>
            </a:pPr>
            <a:r>
              <a:rPr lang="cs-CZ" altLang="cs-CZ" sz="2000" b="1" dirty="0">
                <a:solidFill>
                  <a:schemeClr val="bg2"/>
                </a:solidFill>
                <a:sym typeface="Symbol" panose="05050102010706020507" pitchFamily="18" charset="2"/>
              </a:rPr>
              <a:t>Platí 	A</a:t>
            </a:r>
            <a:r>
              <a:rPr lang="cs-CZ" altLang="cs-CZ" sz="2000" b="1" baseline="-25000" dirty="0">
                <a:solidFill>
                  <a:schemeClr val="bg2"/>
                </a:solidFill>
                <a:sym typeface="Symbol" panose="05050102010706020507" pitchFamily="18" charset="2"/>
              </a:rPr>
              <a:t>š</a:t>
            </a:r>
            <a:r>
              <a:rPr lang="cs-CZ" altLang="cs-CZ" sz="2000" b="1" dirty="0">
                <a:solidFill>
                  <a:schemeClr val="bg2"/>
                </a:solidFill>
                <a:sym typeface="Symbol" panose="05050102010706020507" pitchFamily="18" charset="2"/>
              </a:rPr>
              <a:t> = </a:t>
            </a:r>
            <a:r>
              <a:rPr lang="cs-CZ" altLang="cs-CZ" sz="2000" b="1" baseline="-25000" dirty="0">
                <a:solidFill>
                  <a:schemeClr val="bg2"/>
                </a:solidFill>
                <a:sym typeface="Symbol" panose="05050102010706020507" pitchFamily="18" charset="2"/>
              </a:rPr>
              <a:t>š</a:t>
            </a:r>
            <a:endParaRPr lang="cs-CZ" altLang="cs-CZ" sz="2000" b="1" dirty="0">
              <a:solidFill>
                <a:schemeClr val="bg2"/>
              </a:solidFill>
              <a:sym typeface="Symbol" panose="05050102010706020507" pitchFamily="18" charset="2"/>
            </a:endParaRPr>
          </a:p>
          <a:p>
            <a:pPr>
              <a:spcBef>
                <a:spcPct val="50000"/>
              </a:spcBef>
            </a:pPr>
            <a:r>
              <a:rPr lang="cs-CZ" altLang="cs-CZ" sz="2000" b="1" u="sng" dirty="0" smtClean="0">
                <a:solidFill>
                  <a:schemeClr val="bg2"/>
                </a:solidFill>
                <a:sym typeface="Symbol" panose="05050102010706020507" pitchFamily="18" charset="2"/>
              </a:rPr>
              <a:t>Emisivita</a:t>
            </a:r>
            <a:r>
              <a:rPr lang="cs-CZ" altLang="cs-CZ" sz="2000" b="1" dirty="0" smtClean="0">
                <a:solidFill>
                  <a:schemeClr val="bg2"/>
                </a:solidFill>
                <a:sym typeface="Symbol" panose="05050102010706020507" pitchFamily="18" charset="2"/>
              </a:rPr>
              <a:t> - poměr intenzity vyzařování obecného tělesa k intenzitě vyzařování absolutně </a:t>
            </a:r>
            <a:r>
              <a:rPr lang="cs-CZ" altLang="cs-CZ" sz="2000" b="1" dirty="0">
                <a:solidFill>
                  <a:schemeClr val="bg2"/>
                </a:solidFill>
                <a:sym typeface="Symbol" panose="05050102010706020507" pitchFamily="18" charset="2"/>
              </a:rPr>
              <a:t>č</a:t>
            </a:r>
            <a:r>
              <a:rPr lang="cs-CZ" altLang="cs-CZ" sz="2000" b="1" dirty="0" smtClean="0">
                <a:solidFill>
                  <a:schemeClr val="bg2"/>
                </a:solidFill>
                <a:sym typeface="Symbol" panose="05050102010706020507" pitchFamily="18" charset="2"/>
              </a:rPr>
              <a:t>erného tělesa a je v rozsahu 0 - 1. Vyjadřuje vliv odraženého záření a schopnost tělesa vyzařovat teplo.</a:t>
            </a:r>
          </a:p>
          <a:p>
            <a:pPr>
              <a:spcBef>
                <a:spcPct val="50000"/>
              </a:spcBef>
            </a:pPr>
            <a:r>
              <a:rPr lang="cs-CZ" altLang="cs-CZ" sz="2000" b="1" u="sng" dirty="0" smtClean="0">
                <a:solidFill>
                  <a:schemeClr val="bg2"/>
                </a:solidFill>
                <a:sym typeface="Symbol" panose="05050102010706020507" pitchFamily="18" charset="2"/>
              </a:rPr>
              <a:t>Sálavost </a:t>
            </a:r>
            <a:r>
              <a:rPr lang="cs-CZ" altLang="cs-CZ" sz="2000" b="1" u="sng" dirty="0">
                <a:solidFill>
                  <a:schemeClr val="bg2"/>
                </a:solidFill>
                <a:sym typeface="Symbol" panose="05050102010706020507" pitchFamily="18" charset="2"/>
              </a:rPr>
              <a:t>tělesa je stejně velká jako jeho pohltivost</a:t>
            </a:r>
            <a:r>
              <a:rPr lang="cs-CZ" altLang="cs-CZ" sz="2000" b="1" dirty="0">
                <a:solidFill>
                  <a:schemeClr val="bg2"/>
                </a:solidFill>
                <a:sym typeface="Symbol" panose="05050102010706020507" pitchFamily="18" charset="2"/>
              </a:rPr>
              <a:t>  černé plochy silně sálají teplo a zároveň teplo silně pohlcují. </a:t>
            </a:r>
          </a:p>
          <a:p>
            <a:r>
              <a:rPr lang="cs-CZ" altLang="cs-CZ" sz="2000" b="1" dirty="0">
                <a:solidFill>
                  <a:schemeClr val="bg2"/>
                </a:solidFill>
                <a:sym typeface="Symbol" panose="05050102010706020507" pitchFamily="18" charset="2"/>
              </a:rPr>
              <a:t>Pro bílé, lesklé plochy je to naopak. </a:t>
            </a:r>
            <a:endParaRPr lang="cs-CZ" altLang="cs-CZ" sz="2000" b="1" baseline="-25000" dirty="0">
              <a:solidFill>
                <a:schemeClr val="bg2"/>
              </a:solidFill>
              <a:sym typeface="Symbol" panose="05050102010706020507" pitchFamily="18" charset="2"/>
            </a:endParaRPr>
          </a:p>
        </p:txBody>
      </p:sp>
      <p:pic>
        <p:nvPicPr>
          <p:cNvPr id="62466" name="Picture 2" descr="Ilustrační fo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338893"/>
            <a:ext cx="3096344" cy="2439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390387" y="5558852"/>
            <a:ext cx="3528392" cy="71006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defTabSz="1214438">
              <a:tabLst>
                <a:tab pos="536575" algn="l"/>
                <a:tab pos="982663" algn="l"/>
                <a:tab pos="2868613" algn="l"/>
                <a:tab pos="4572000" algn="l"/>
                <a:tab pos="6183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162050" defTabSz="1214438">
              <a:tabLst>
                <a:tab pos="536575" algn="l"/>
                <a:tab pos="982663" algn="l"/>
                <a:tab pos="2868613" algn="l"/>
                <a:tab pos="4572000" algn="l"/>
                <a:tab pos="6183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41438" defTabSz="1214438">
              <a:tabLst>
                <a:tab pos="536575" algn="l"/>
                <a:tab pos="982663" algn="l"/>
                <a:tab pos="2868613" algn="l"/>
                <a:tab pos="4572000" algn="l"/>
                <a:tab pos="6183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20825" defTabSz="1214438">
              <a:tabLst>
                <a:tab pos="536575" algn="l"/>
                <a:tab pos="982663" algn="l"/>
                <a:tab pos="2868613" algn="l"/>
                <a:tab pos="4572000" algn="l"/>
                <a:tab pos="6183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1214438">
              <a:tabLst>
                <a:tab pos="536575" algn="l"/>
                <a:tab pos="982663" algn="l"/>
                <a:tab pos="2868613" algn="l"/>
                <a:tab pos="4572000" algn="l"/>
                <a:tab pos="6183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1214438" fontAlgn="base">
              <a:spcBef>
                <a:spcPct val="0"/>
              </a:spcBef>
              <a:spcAft>
                <a:spcPct val="0"/>
              </a:spcAft>
              <a:tabLst>
                <a:tab pos="536575" algn="l"/>
                <a:tab pos="982663" algn="l"/>
                <a:tab pos="2868613" algn="l"/>
                <a:tab pos="4572000" algn="l"/>
                <a:tab pos="6183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1214438" fontAlgn="base">
              <a:spcBef>
                <a:spcPct val="0"/>
              </a:spcBef>
              <a:spcAft>
                <a:spcPct val="0"/>
              </a:spcAft>
              <a:tabLst>
                <a:tab pos="536575" algn="l"/>
                <a:tab pos="982663" algn="l"/>
                <a:tab pos="2868613" algn="l"/>
                <a:tab pos="4572000" algn="l"/>
                <a:tab pos="6183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1214438" fontAlgn="base">
              <a:spcBef>
                <a:spcPct val="0"/>
              </a:spcBef>
              <a:spcAft>
                <a:spcPct val="0"/>
              </a:spcAft>
              <a:tabLst>
                <a:tab pos="536575" algn="l"/>
                <a:tab pos="982663" algn="l"/>
                <a:tab pos="2868613" algn="l"/>
                <a:tab pos="4572000" algn="l"/>
                <a:tab pos="6183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1214438" fontAlgn="base">
              <a:spcBef>
                <a:spcPct val="0"/>
              </a:spcBef>
              <a:spcAft>
                <a:spcPct val="0"/>
              </a:spcAft>
              <a:tabLst>
                <a:tab pos="536575" algn="l"/>
                <a:tab pos="982663" algn="l"/>
                <a:tab pos="2868613" algn="l"/>
                <a:tab pos="4572000" algn="l"/>
                <a:tab pos="6183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 b="1" dirty="0" smtClean="0">
                <a:solidFill>
                  <a:schemeClr val="bg2"/>
                </a:solidFill>
                <a:sym typeface="Symbol" panose="05050102010706020507" pitchFamily="18" charset="2"/>
              </a:rPr>
              <a:t>Využití emisivity při určení tepelných ztrát budovy </a:t>
            </a:r>
            <a:endParaRPr lang="cs-CZ" altLang="cs-CZ" sz="2000" b="1" baseline="-25000" dirty="0">
              <a:solidFill>
                <a:schemeClr val="bg2"/>
              </a:solidFill>
              <a:sym typeface="Symbol" panose="05050102010706020507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4624"/>
            <a:ext cx="8218487" cy="792162"/>
          </a:xfrm>
        </p:spPr>
        <p:txBody>
          <a:bodyPr/>
          <a:lstStyle/>
          <a:p>
            <a:r>
              <a:rPr lang="cs-CZ" altLang="cs-CZ" sz="3600" b="1" u="sng" dirty="0" smtClean="0">
                <a:solidFill>
                  <a:schemeClr val="bg2"/>
                </a:solidFill>
                <a:effectLst/>
              </a:rPr>
              <a:t>Emisivita</a:t>
            </a:r>
            <a:endParaRPr lang="cs-CZ" altLang="cs-CZ" sz="3600" b="1" u="sng" dirty="0">
              <a:solidFill>
                <a:schemeClr val="bg2"/>
              </a:solidFill>
              <a:effectLst/>
            </a:endParaRPr>
          </a:p>
        </p:txBody>
      </p:sp>
      <p:sp>
        <p:nvSpPr>
          <p:cNvPr id="62467" name="Text Box 3"/>
          <p:cNvSpPr txBox="1">
            <a:spLocks noChangeArrowheads="1"/>
          </p:cNvSpPr>
          <p:nvPr/>
        </p:nvSpPr>
        <p:spPr bwMode="auto">
          <a:xfrm>
            <a:off x="107504" y="4430863"/>
            <a:ext cx="8893175" cy="231050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263525" indent="-263525" defTabSz="1214438">
              <a:tabLst>
                <a:tab pos="536575" algn="l"/>
                <a:tab pos="982663" algn="l"/>
                <a:tab pos="2868613" algn="l"/>
                <a:tab pos="4572000" algn="l"/>
                <a:tab pos="6183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162050" defTabSz="1214438">
              <a:tabLst>
                <a:tab pos="536575" algn="l"/>
                <a:tab pos="982663" algn="l"/>
                <a:tab pos="2868613" algn="l"/>
                <a:tab pos="4572000" algn="l"/>
                <a:tab pos="6183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41438" defTabSz="1214438">
              <a:tabLst>
                <a:tab pos="536575" algn="l"/>
                <a:tab pos="982663" algn="l"/>
                <a:tab pos="2868613" algn="l"/>
                <a:tab pos="4572000" algn="l"/>
                <a:tab pos="6183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20825" defTabSz="1214438">
              <a:tabLst>
                <a:tab pos="536575" algn="l"/>
                <a:tab pos="982663" algn="l"/>
                <a:tab pos="2868613" algn="l"/>
                <a:tab pos="4572000" algn="l"/>
                <a:tab pos="6183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1214438">
              <a:tabLst>
                <a:tab pos="536575" algn="l"/>
                <a:tab pos="982663" algn="l"/>
                <a:tab pos="2868613" algn="l"/>
                <a:tab pos="4572000" algn="l"/>
                <a:tab pos="6183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1214438" fontAlgn="base">
              <a:spcBef>
                <a:spcPct val="0"/>
              </a:spcBef>
              <a:spcAft>
                <a:spcPct val="0"/>
              </a:spcAft>
              <a:tabLst>
                <a:tab pos="536575" algn="l"/>
                <a:tab pos="982663" algn="l"/>
                <a:tab pos="2868613" algn="l"/>
                <a:tab pos="4572000" algn="l"/>
                <a:tab pos="6183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1214438" fontAlgn="base">
              <a:spcBef>
                <a:spcPct val="0"/>
              </a:spcBef>
              <a:spcAft>
                <a:spcPct val="0"/>
              </a:spcAft>
              <a:tabLst>
                <a:tab pos="536575" algn="l"/>
                <a:tab pos="982663" algn="l"/>
                <a:tab pos="2868613" algn="l"/>
                <a:tab pos="4572000" algn="l"/>
                <a:tab pos="6183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1214438" fontAlgn="base">
              <a:spcBef>
                <a:spcPct val="0"/>
              </a:spcBef>
              <a:spcAft>
                <a:spcPct val="0"/>
              </a:spcAft>
              <a:tabLst>
                <a:tab pos="536575" algn="l"/>
                <a:tab pos="982663" algn="l"/>
                <a:tab pos="2868613" algn="l"/>
                <a:tab pos="4572000" algn="l"/>
                <a:tab pos="6183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1214438" fontAlgn="base">
              <a:spcBef>
                <a:spcPct val="0"/>
              </a:spcBef>
              <a:spcAft>
                <a:spcPct val="0"/>
              </a:spcAft>
              <a:tabLst>
                <a:tab pos="536575" algn="l"/>
                <a:tab pos="982663" algn="l"/>
                <a:tab pos="2868613" algn="l"/>
                <a:tab pos="4572000" algn="l"/>
                <a:tab pos="6183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spcBef>
                <a:spcPct val="50000"/>
              </a:spcBef>
            </a:pPr>
            <a:r>
              <a:rPr lang="cs-CZ" altLang="cs-CZ" sz="2000" b="1" u="sng" dirty="0" smtClean="0">
                <a:solidFill>
                  <a:schemeClr val="bg2"/>
                </a:solidFill>
                <a:sym typeface="Symbol" panose="05050102010706020507" pitchFamily="18" charset="2"/>
              </a:rPr>
              <a:t>Znalosti </a:t>
            </a:r>
            <a:r>
              <a:rPr lang="cs-CZ" altLang="cs-CZ" sz="2000" b="1" u="sng" dirty="0">
                <a:solidFill>
                  <a:schemeClr val="bg2"/>
                </a:solidFill>
                <a:sym typeface="Symbol" panose="05050102010706020507" pitchFamily="18" charset="2"/>
              </a:rPr>
              <a:t>sálání jsou důležité v různých aplikacích, zejména při vysokých teplotách</a:t>
            </a:r>
            <a:r>
              <a:rPr lang="cs-CZ" altLang="cs-CZ" sz="2000" b="1" dirty="0">
                <a:solidFill>
                  <a:schemeClr val="bg2"/>
                </a:solidFill>
                <a:sym typeface="Symbol" panose="05050102010706020507" pitchFamily="18" charset="2"/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cs-CZ" altLang="cs-CZ" sz="2000" b="1" dirty="0">
                <a:solidFill>
                  <a:schemeClr val="bg2"/>
                </a:solidFill>
                <a:sym typeface="Symbol" panose="05050102010706020507" pitchFamily="18" charset="2"/>
              </a:rPr>
              <a:t>*	solární kolektory pro přímý ohřev vody (světelné záření od slunce projde přes ochranné sklo, tmavé absorbéry akumulují teplo do teplonosného média)</a:t>
            </a:r>
          </a:p>
          <a:p>
            <a:pPr>
              <a:spcBef>
                <a:spcPct val="50000"/>
              </a:spcBef>
            </a:pPr>
            <a:r>
              <a:rPr lang="cs-CZ" altLang="cs-CZ" sz="2000" b="1" dirty="0">
                <a:solidFill>
                  <a:schemeClr val="bg2"/>
                </a:solidFill>
                <a:sym typeface="Symbol" panose="05050102010706020507" pitchFamily="18" charset="2"/>
              </a:rPr>
              <a:t>*	omezení sálání pomocí tepelné clony (  0,2)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84943" y="980728"/>
            <a:ext cx="8785225" cy="331077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1222375">
              <a:tabLst>
                <a:tab pos="3143250" algn="l"/>
                <a:tab pos="4125913" algn="l"/>
                <a:tab pos="6994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162050" defTabSz="1222375">
              <a:tabLst>
                <a:tab pos="3143250" algn="l"/>
                <a:tab pos="4125913" algn="l"/>
                <a:tab pos="6994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41438" defTabSz="1222375">
              <a:tabLst>
                <a:tab pos="3143250" algn="l"/>
                <a:tab pos="4125913" algn="l"/>
                <a:tab pos="6994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20825" defTabSz="1222375">
              <a:tabLst>
                <a:tab pos="3143250" algn="l"/>
                <a:tab pos="4125913" algn="l"/>
                <a:tab pos="6994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1222375">
              <a:tabLst>
                <a:tab pos="3143250" algn="l"/>
                <a:tab pos="4125913" algn="l"/>
                <a:tab pos="6994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1222375" fontAlgn="base">
              <a:spcBef>
                <a:spcPct val="0"/>
              </a:spcBef>
              <a:spcAft>
                <a:spcPct val="0"/>
              </a:spcAft>
              <a:tabLst>
                <a:tab pos="3143250" algn="l"/>
                <a:tab pos="4125913" algn="l"/>
                <a:tab pos="6994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1222375" fontAlgn="base">
              <a:spcBef>
                <a:spcPct val="0"/>
              </a:spcBef>
              <a:spcAft>
                <a:spcPct val="0"/>
              </a:spcAft>
              <a:tabLst>
                <a:tab pos="3143250" algn="l"/>
                <a:tab pos="4125913" algn="l"/>
                <a:tab pos="6994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1222375" fontAlgn="base">
              <a:spcBef>
                <a:spcPct val="0"/>
              </a:spcBef>
              <a:spcAft>
                <a:spcPct val="0"/>
              </a:spcAft>
              <a:tabLst>
                <a:tab pos="3143250" algn="l"/>
                <a:tab pos="4125913" algn="l"/>
                <a:tab pos="6994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1222375" fontAlgn="base">
              <a:spcBef>
                <a:spcPct val="0"/>
              </a:spcBef>
              <a:spcAft>
                <a:spcPct val="0"/>
              </a:spcAft>
              <a:tabLst>
                <a:tab pos="3143250" algn="l"/>
                <a:tab pos="4125913" algn="l"/>
                <a:tab pos="6994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b="1" dirty="0">
                <a:solidFill>
                  <a:schemeClr val="bg2"/>
                </a:solidFill>
                <a:sym typeface="Wingdings 3" panose="05040102010807070707" pitchFamily="18" charset="2"/>
              </a:rPr>
              <a:t>Příklady součinitelů emisivity - </a:t>
            </a:r>
            <a:r>
              <a:rPr lang="cs-CZ" altLang="cs-CZ" b="1" dirty="0">
                <a:solidFill>
                  <a:schemeClr val="bg2"/>
                </a:solidFill>
                <a:sym typeface="Symbol" panose="05050102010706020507" pitchFamily="18" charset="2"/>
              </a:rPr>
              <a:t></a:t>
            </a:r>
          </a:p>
          <a:p>
            <a:pPr>
              <a:spcBef>
                <a:spcPct val="50000"/>
              </a:spcBef>
            </a:pPr>
            <a:r>
              <a:rPr lang="cs-CZ" altLang="cs-CZ" b="1" dirty="0">
                <a:solidFill>
                  <a:schemeClr val="bg2"/>
                </a:solidFill>
                <a:sym typeface="Symbol" panose="05050102010706020507" pitchFamily="18" charset="2"/>
              </a:rPr>
              <a:t>absolutně černé těleso	  = 1	šamotová cihla	  = 0,8</a:t>
            </a:r>
          </a:p>
          <a:p>
            <a:r>
              <a:rPr lang="cs-CZ" altLang="cs-CZ" b="1" dirty="0">
                <a:solidFill>
                  <a:schemeClr val="bg2"/>
                </a:solidFill>
                <a:sym typeface="Symbol" panose="05050102010706020507" pitchFamily="18" charset="2"/>
              </a:rPr>
              <a:t>lesklý hliník	  = 0,1	pálená cihla	  = </a:t>
            </a:r>
            <a:r>
              <a:rPr lang="cs-CZ" altLang="cs-CZ" b="1" dirty="0" smtClean="0">
                <a:solidFill>
                  <a:schemeClr val="bg2"/>
                </a:solidFill>
                <a:sym typeface="Symbol" panose="05050102010706020507" pitchFamily="18" charset="2"/>
              </a:rPr>
              <a:t>0,9</a:t>
            </a:r>
          </a:p>
          <a:p>
            <a:pPr>
              <a:spcBef>
                <a:spcPts val="1200"/>
              </a:spcBef>
            </a:pPr>
            <a:r>
              <a:rPr lang="cs-CZ" altLang="cs-CZ" b="1" dirty="0" smtClean="0">
                <a:solidFill>
                  <a:schemeClr val="bg2"/>
                </a:solidFill>
                <a:sym typeface="Symbol" panose="05050102010706020507" pitchFamily="18" charset="2"/>
              </a:rPr>
              <a:t>Úkol: Najděte na internetu a stáhněte si do sešitu tabulku emisivity</a:t>
            </a:r>
          </a:p>
          <a:p>
            <a:pPr>
              <a:spcBef>
                <a:spcPts val="1200"/>
              </a:spcBef>
            </a:pPr>
            <a:r>
              <a:rPr lang="cs-CZ" altLang="cs-CZ" b="1" u="sng" dirty="0" smtClean="0">
                <a:solidFill>
                  <a:schemeClr val="bg2"/>
                </a:solidFill>
                <a:sym typeface="Symbol" panose="05050102010706020507" pitchFamily="18" charset="2"/>
              </a:rPr>
              <a:t>Praktické využití emisivity látek</a:t>
            </a:r>
            <a:r>
              <a:rPr lang="cs-CZ" altLang="cs-CZ" b="1" dirty="0" smtClean="0">
                <a:solidFill>
                  <a:schemeClr val="bg2"/>
                </a:solidFill>
                <a:sym typeface="Symbol" panose="05050102010706020507" pitchFamily="18" charset="2"/>
              </a:rPr>
              <a:t>:</a:t>
            </a:r>
          </a:p>
          <a:p>
            <a:pPr marL="268288" indent="-268288">
              <a:spcBef>
                <a:spcPts val="0"/>
              </a:spcBef>
            </a:pPr>
            <a:r>
              <a:rPr lang="cs-CZ" altLang="cs-CZ" b="1" dirty="0" smtClean="0">
                <a:solidFill>
                  <a:schemeClr val="bg2"/>
                </a:solidFill>
                <a:sym typeface="Symbol" panose="05050102010706020507" pitchFamily="18" charset="2"/>
              </a:rPr>
              <a:t>-	tepelné izolace potrubí horkovodů a parovodů</a:t>
            </a:r>
          </a:p>
          <a:p>
            <a:pPr marL="268288" indent="-268288">
              <a:spcBef>
                <a:spcPts val="0"/>
              </a:spcBef>
            </a:pPr>
            <a:r>
              <a:rPr lang="cs-CZ" altLang="cs-CZ" b="1" dirty="0" smtClean="0">
                <a:solidFill>
                  <a:schemeClr val="bg2"/>
                </a:solidFill>
                <a:sym typeface="Symbol" panose="05050102010706020507" pitchFamily="18" charset="2"/>
              </a:rPr>
              <a:t>-	tepelná izolace chladících médií</a:t>
            </a:r>
          </a:p>
          <a:p>
            <a:pPr marL="3051175" indent="-3051175">
              <a:spcBef>
                <a:spcPts val="0"/>
              </a:spcBef>
              <a:tabLst>
                <a:tab pos="268288" algn="l"/>
                <a:tab pos="2868613" algn="l"/>
                <a:tab pos="4125913" algn="l"/>
                <a:tab pos="6994525" algn="l"/>
              </a:tabLst>
            </a:pPr>
            <a:r>
              <a:rPr lang="cs-CZ" altLang="cs-CZ" b="1" dirty="0" smtClean="0">
                <a:solidFill>
                  <a:schemeClr val="bg2"/>
                </a:solidFill>
                <a:sym typeface="Symbol" panose="05050102010706020507" pitchFamily="18" charset="2"/>
              </a:rPr>
              <a:t>-	práce s </a:t>
            </a:r>
            <a:r>
              <a:rPr lang="cs-CZ" altLang="cs-CZ" b="1" dirty="0" err="1" smtClean="0">
                <a:solidFill>
                  <a:schemeClr val="bg2"/>
                </a:solidFill>
                <a:sym typeface="Symbol" panose="05050102010706020507" pitchFamily="18" charset="2"/>
              </a:rPr>
              <a:t>termokamerou</a:t>
            </a:r>
            <a:r>
              <a:rPr lang="cs-CZ" altLang="cs-CZ" b="1" dirty="0" smtClean="0">
                <a:solidFill>
                  <a:schemeClr val="bg2"/>
                </a:solidFill>
                <a:sym typeface="Symbol" panose="05050102010706020507" pitchFamily="18" charset="2"/>
              </a:rPr>
              <a:t>	-	tepelné ztráty budov</a:t>
            </a:r>
          </a:p>
          <a:p>
            <a:pPr marL="3051175" indent="-3051175">
              <a:spcBef>
                <a:spcPts val="0"/>
              </a:spcBef>
              <a:tabLst>
                <a:tab pos="268288" algn="l"/>
                <a:tab pos="2868613" algn="l"/>
                <a:tab pos="4125913" algn="l"/>
                <a:tab pos="6994525" algn="l"/>
              </a:tabLst>
            </a:pPr>
            <a:r>
              <a:rPr lang="cs-CZ" altLang="cs-CZ" b="1" dirty="0">
                <a:solidFill>
                  <a:schemeClr val="bg2"/>
                </a:solidFill>
                <a:sym typeface="Symbol" panose="05050102010706020507" pitchFamily="18" charset="2"/>
              </a:rPr>
              <a:t>	</a:t>
            </a:r>
            <a:r>
              <a:rPr lang="cs-CZ" altLang="cs-CZ" b="1" dirty="0" smtClean="0">
                <a:solidFill>
                  <a:schemeClr val="bg2"/>
                </a:solidFill>
                <a:sym typeface="Symbol" panose="05050102010706020507" pitchFamily="18" charset="2"/>
              </a:rPr>
              <a:t>	-	kontrola spojů a svorek na vedení a v rozváděčích</a:t>
            </a:r>
          </a:p>
          <a:p>
            <a:pPr marL="3051175" indent="-3051175">
              <a:spcBef>
                <a:spcPts val="0"/>
              </a:spcBef>
              <a:tabLst>
                <a:tab pos="268288" algn="l"/>
                <a:tab pos="2868613" algn="l"/>
                <a:tab pos="4125913" algn="l"/>
                <a:tab pos="6994525" algn="l"/>
              </a:tabLst>
            </a:pPr>
            <a:r>
              <a:rPr lang="cs-CZ" altLang="cs-CZ" b="1" dirty="0">
                <a:solidFill>
                  <a:schemeClr val="bg2"/>
                </a:solidFill>
                <a:sym typeface="Symbol" panose="05050102010706020507" pitchFamily="18" charset="2"/>
              </a:rPr>
              <a:t>	</a:t>
            </a:r>
            <a:r>
              <a:rPr lang="cs-CZ" altLang="cs-CZ" b="1" dirty="0" smtClean="0">
                <a:solidFill>
                  <a:schemeClr val="bg2"/>
                </a:solidFill>
                <a:sym typeface="Symbol" panose="05050102010706020507" pitchFamily="18" charset="2"/>
              </a:rPr>
              <a:t>	-	teplota holých vodičů </a:t>
            </a:r>
            <a:endParaRPr lang="cs-CZ" altLang="cs-CZ" b="1" dirty="0">
              <a:solidFill>
                <a:schemeClr val="bg2"/>
              </a:solidFill>
              <a:sym typeface="Symbol" panose="05050102010706020507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2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2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24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2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6" grpId="0"/>
      <p:bldP spid="62467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20725"/>
          </a:xfrm>
        </p:spPr>
        <p:txBody>
          <a:bodyPr/>
          <a:lstStyle/>
          <a:p>
            <a:r>
              <a:rPr lang="cs-CZ" altLang="cs-CZ" sz="4000" b="1" u="sng">
                <a:solidFill>
                  <a:schemeClr val="bg2"/>
                </a:solidFill>
                <a:effectLst/>
              </a:rPr>
              <a:t>Základní pojmy</a:t>
            </a:r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107950" y="981075"/>
            <a:ext cx="8928100" cy="34655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1222375">
              <a:tabLst>
                <a:tab pos="263525" algn="l"/>
                <a:tab pos="1349375" algn="l"/>
                <a:tab pos="1978025" algn="l"/>
                <a:tab pos="2149475" algn="l"/>
                <a:tab pos="2422525" algn="l"/>
                <a:tab pos="2606675" algn="l"/>
                <a:tab pos="5383213" algn="l"/>
                <a:tab pos="6365875" algn="l"/>
                <a:tab pos="7440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162050" defTabSz="1222375">
              <a:tabLst>
                <a:tab pos="263525" algn="l"/>
                <a:tab pos="1349375" algn="l"/>
                <a:tab pos="1978025" algn="l"/>
                <a:tab pos="2149475" algn="l"/>
                <a:tab pos="2422525" algn="l"/>
                <a:tab pos="2606675" algn="l"/>
                <a:tab pos="5383213" algn="l"/>
                <a:tab pos="6365875" algn="l"/>
                <a:tab pos="7440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41438" defTabSz="1222375">
              <a:tabLst>
                <a:tab pos="263525" algn="l"/>
                <a:tab pos="1349375" algn="l"/>
                <a:tab pos="1978025" algn="l"/>
                <a:tab pos="2149475" algn="l"/>
                <a:tab pos="2422525" algn="l"/>
                <a:tab pos="2606675" algn="l"/>
                <a:tab pos="5383213" algn="l"/>
                <a:tab pos="6365875" algn="l"/>
                <a:tab pos="7440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20825" defTabSz="1222375">
              <a:tabLst>
                <a:tab pos="263525" algn="l"/>
                <a:tab pos="1349375" algn="l"/>
                <a:tab pos="1978025" algn="l"/>
                <a:tab pos="2149475" algn="l"/>
                <a:tab pos="2422525" algn="l"/>
                <a:tab pos="2606675" algn="l"/>
                <a:tab pos="5383213" algn="l"/>
                <a:tab pos="6365875" algn="l"/>
                <a:tab pos="7440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1222375">
              <a:tabLst>
                <a:tab pos="263525" algn="l"/>
                <a:tab pos="1349375" algn="l"/>
                <a:tab pos="1978025" algn="l"/>
                <a:tab pos="2149475" algn="l"/>
                <a:tab pos="2422525" algn="l"/>
                <a:tab pos="2606675" algn="l"/>
                <a:tab pos="5383213" algn="l"/>
                <a:tab pos="6365875" algn="l"/>
                <a:tab pos="7440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1222375" fontAlgn="base">
              <a:spcBef>
                <a:spcPct val="0"/>
              </a:spcBef>
              <a:spcAft>
                <a:spcPct val="0"/>
              </a:spcAft>
              <a:tabLst>
                <a:tab pos="263525" algn="l"/>
                <a:tab pos="1349375" algn="l"/>
                <a:tab pos="1978025" algn="l"/>
                <a:tab pos="2149475" algn="l"/>
                <a:tab pos="2422525" algn="l"/>
                <a:tab pos="2606675" algn="l"/>
                <a:tab pos="5383213" algn="l"/>
                <a:tab pos="6365875" algn="l"/>
                <a:tab pos="7440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1222375" fontAlgn="base">
              <a:spcBef>
                <a:spcPct val="0"/>
              </a:spcBef>
              <a:spcAft>
                <a:spcPct val="0"/>
              </a:spcAft>
              <a:tabLst>
                <a:tab pos="263525" algn="l"/>
                <a:tab pos="1349375" algn="l"/>
                <a:tab pos="1978025" algn="l"/>
                <a:tab pos="2149475" algn="l"/>
                <a:tab pos="2422525" algn="l"/>
                <a:tab pos="2606675" algn="l"/>
                <a:tab pos="5383213" algn="l"/>
                <a:tab pos="6365875" algn="l"/>
                <a:tab pos="7440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1222375" fontAlgn="base">
              <a:spcBef>
                <a:spcPct val="0"/>
              </a:spcBef>
              <a:spcAft>
                <a:spcPct val="0"/>
              </a:spcAft>
              <a:tabLst>
                <a:tab pos="263525" algn="l"/>
                <a:tab pos="1349375" algn="l"/>
                <a:tab pos="1978025" algn="l"/>
                <a:tab pos="2149475" algn="l"/>
                <a:tab pos="2422525" algn="l"/>
                <a:tab pos="2606675" algn="l"/>
                <a:tab pos="5383213" algn="l"/>
                <a:tab pos="6365875" algn="l"/>
                <a:tab pos="7440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1222375" fontAlgn="base">
              <a:spcBef>
                <a:spcPct val="0"/>
              </a:spcBef>
              <a:spcAft>
                <a:spcPct val="0"/>
              </a:spcAft>
              <a:tabLst>
                <a:tab pos="263525" algn="l"/>
                <a:tab pos="1349375" algn="l"/>
                <a:tab pos="1978025" algn="l"/>
                <a:tab pos="2149475" algn="l"/>
                <a:tab pos="2422525" algn="l"/>
                <a:tab pos="2606675" algn="l"/>
                <a:tab pos="5383213" algn="l"/>
                <a:tab pos="6365875" algn="l"/>
                <a:tab pos="7440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400" b="1" dirty="0">
                <a:solidFill>
                  <a:schemeClr val="bg2"/>
                </a:solidFill>
              </a:rPr>
              <a:t>*	</a:t>
            </a:r>
            <a:r>
              <a:rPr lang="cs-CZ" altLang="cs-CZ" sz="2400" b="1" u="sng" dirty="0">
                <a:solidFill>
                  <a:schemeClr val="bg2"/>
                </a:solidFill>
              </a:rPr>
              <a:t>měrná tepelná kapacita</a:t>
            </a:r>
            <a:r>
              <a:rPr lang="cs-CZ" altLang="cs-CZ" sz="2400" b="1" dirty="0">
                <a:solidFill>
                  <a:schemeClr val="bg2"/>
                </a:solidFill>
              </a:rPr>
              <a:t>	c 	</a:t>
            </a:r>
            <a:r>
              <a:rPr lang="cs-CZ" altLang="cs-CZ" sz="2000" b="1" dirty="0">
                <a:solidFill>
                  <a:schemeClr val="bg2"/>
                </a:solidFill>
                <a:sym typeface="Symbol" panose="05050102010706020507" pitchFamily="18" charset="2"/>
              </a:rPr>
              <a:t>J*kg</a:t>
            </a:r>
            <a:r>
              <a:rPr lang="cs-CZ" altLang="cs-CZ" sz="2000" b="1" baseline="30000" dirty="0">
                <a:solidFill>
                  <a:schemeClr val="bg2"/>
                </a:solidFill>
                <a:sym typeface="Symbol" panose="05050102010706020507" pitchFamily="18" charset="2"/>
              </a:rPr>
              <a:t>-1</a:t>
            </a:r>
            <a:r>
              <a:rPr lang="cs-CZ" altLang="cs-CZ" sz="2000" b="1" dirty="0">
                <a:solidFill>
                  <a:schemeClr val="bg2"/>
                </a:solidFill>
                <a:sym typeface="Symbol" panose="05050102010706020507" pitchFamily="18" charset="2"/>
              </a:rPr>
              <a:t>*K</a:t>
            </a:r>
            <a:r>
              <a:rPr lang="cs-CZ" altLang="cs-CZ" sz="2000" b="1" baseline="30000" dirty="0">
                <a:solidFill>
                  <a:schemeClr val="bg2"/>
                </a:solidFill>
                <a:sym typeface="Symbol" panose="05050102010706020507" pitchFamily="18" charset="2"/>
              </a:rPr>
              <a:t>-1</a:t>
            </a:r>
            <a:endParaRPr lang="cs-CZ" altLang="cs-CZ" sz="2000" b="1" dirty="0">
              <a:solidFill>
                <a:schemeClr val="bg2"/>
              </a:solidFill>
            </a:endParaRPr>
          </a:p>
          <a:p>
            <a:pPr>
              <a:spcBef>
                <a:spcPct val="50000"/>
              </a:spcBef>
            </a:pPr>
            <a:r>
              <a:rPr lang="cs-CZ" altLang="cs-CZ" sz="2400" b="1" dirty="0">
                <a:solidFill>
                  <a:schemeClr val="bg2"/>
                </a:solidFill>
              </a:rPr>
              <a:t>*	</a:t>
            </a:r>
            <a:r>
              <a:rPr lang="cs-CZ" altLang="cs-CZ" sz="2400" b="1" u="sng" dirty="0">
                <a:solidFill>
                  <a:schemeClr val="bg2"/>
                </a:solidFill>
              </a:rPr>
              <a:t>tepelný výkon</a:t>
            </a:r>
            <a:r>
              <a:rPr lang="cs-CZ" altLang="cs-CZ" sz="2400" b="1" dirty="0">
                <a:solidFill>
                  <a:schemeClr val="bg2"/>
                </a:solidFill>
              </a:rPr>
              <a:t>			P	</a:t>
            </a:r>
            <a:r>
              <a:rPr lang="cs-CZ" altLang="cs-CZ" sz="2000" b="1" dirty="0">
                <a:solidFill>
                  <a:schemeClr val="bg2"/>
                </a:solidFill>
              </a:rPr>
              <a:t>W</a:t>
            </a:r>
          </a:p>
          <a:p>
            <a:r>
              <a:rPr lang="cs-CZ" altLang="cs-CZ" sz="2000" b="1" dirty="0">
                <a:solidFill>
                  <a:schemeClr val="bg2"/>
                </a:solidFill>
              </a:rPr>
              <a:t>	Tepelný výkon je teplo za jednotku času, je to skalární veličina.</a:t>
            </a:r>
          </a:p>
          <a:p>
            <a:pPr>
              <a:spcBef>
                <a:spcPct val="50000"/>
              </a:spcBef>
            </a:pPr>
            <a:r>
              <a:rPr lang="cs-CZ" altLang="cs-CZ" sz="2400" b="1" dirty="0">
                <a:solidFill>
                  <a:schemeClr val="bg2"/>
                </a:solidFill>
              </a:rPr>
              <a:t>*	</a:t>
            </a:r>
            <a:r>
              <a:rPr lang="cs-CZ" altLang="cs-CZ" sz="2400" b="1" u="sng" dirty="0">
                <a:solidFill>
                  <a:schemeClr val="bg2"/>
                </a:solidFill>
              </a:rPr>
              <a:t>hustota tepelného toku</a:t>
            </a:r>
            <a:r>
              <a:rPr lang="cs-CZ" altLang="cs-CZ" sz="2400" b="1" dirty="0">
                <a:solidFill>
                  <a:schemeClr val="bg2"/>
                </a:solidFill>
              </a:rPr>
              <a:t>	q	</a:t>
            </a:r>
            <a:r>
              <a:rPr lang="cs-CZ" altLang="cs-CZ" sz="2000" b="1" dirty="0">
                <a:solidFill>
                  <a:schemeClr val="bg2"/>
                </a:solidFill>
              </a:rPr>
              <a:t>W*m</a:t>
            </a:r>
            <a:r>
              <a:rPr lang="cs-CZ" altLang="cs-CZ" sz="2000" b="1" baseline="30000" dirty="0">
                <a:solidFill>
                  <a:schemeClr val="bg2"/>
                </a:solidFill>
              </a:rPr>
              <a:t>-2</a:t>
            </a:r>
          </a:p>
          <a:p>
            <a:r>
              <a:rPr lang="cs-CZ" altLang="cs-CZ" sz="2400" b="1" dirty="0">
                <a:solidFill>
                  <a:schemeClr val="bg2"/>
                </a:solidFill>
              </a:rPr>
              <a:t>	</a:t>
            </a:r>
            <a:r>
              <a:rPr lang="cs-CZ" altLang="cs-CZ" sz="2000" b="1" dirty="0">
                <a:solidFill>
                  <a:schemeClr val="bg2"/>
                </a:solidFill>
              </a:rPr>
              <a:t>Vyjadřuje tepelný výkon na jednotkovou plochu, je to vektorová 	veličina. </a:t>
            </a:r>
          </a:p>
          <a:p>
            <a:r>
              <a:rPr lang="cs-CZ" altLang="cs-CZ" sz="2000" b="1" dirty="0">
                <a:solidFill>
                  <a:schemeClr val="bg2"/>
                </a:solidFill>
                <a:sym typeface="Symbol" panose="05050102010706020507" pitchFamily="18" charset="2"/>
              </a:rPr>
              <a:t>			</a:t>
            </a:r>
            <a:r>
              <a:rPr lang="cs-CZ" altLang="cs-CZ" sz="2400" b="1" dirty="0">
                <a:solidFill>
                  <a:schemeClr val="bg2"/>
                </a:solidFill>
                <a:sym typeface="Symbol" panose="05050102010706020507" pitchFamily="18" charset="2"/>
              </a:rPr>
              <a:t>q = </a:t>
            </a:r>
            <a:r>
              <a:rPr lang="cs-CZ" altLang="cs-CZ" sz="2400" b="1" dirty="0">
                <a:solidFill>
                  <a:schemeClr val="bg2"/>
                </a:solidFill>
                <a:sym typeface="Wingdings 3" panose="05040102010807070707" pitchFamily="18" charset="2"/>
              </a:rPr>
              <a:t>P/ S</a:t>
            </a:r>
          </a:p>
          <a:p>
            <a:pPr>
              <a:spcBef>
                <a:spcPct val="50000"/>
              </a:spcBef>
            </a:pPr>
            <a:r>
              <a:rPr lang="cs-CZ" altLang="cs-CZ" sz="2400" b="1" dirty="0">
                <a:solidFill>
                  <a:schemeClr val="bg2"/>
                </a:solidFill>
              </a:rPr>
              <a:t>*	</a:t>
            </a:r>
            <a:r>
              <a:rPr lang="cs-CZ" altLang="cs-CZ" sz="2400" b="1" u="sng" dirty="0">
                <a:solidFill>
                  <a:schemeClr val="bg2"/>
                </a:solidFill>
              </a:rPr>
              <a:t>součinitel tepelné vodivosti	</a:t>
            </a:r>
            <a:r>
              <a:rPr lang="cs-CZ" altLang="cs-CZ" sz="2400" b="1" u="sng" dirty="0">
                <a:solidFill>
                  <a:schemeClr val="bg2"/>
                </a:solidFill>
                <a:sym typeface="Symbol" panose="05050102010706020507" pitchFamily="18" charset="2"/>
              </a:rPr>
              <a:t>	</a:t>
            </a:r>
            <a:r>
              <a:rPr lang="cs-CZ" altLang="cs-CZ" sz="2000" b="1" u="sng" dirty="0">
                <a:solidFill>
                  <a:schemeClr val="bg2"/>
                </a:solidFill>
                <a:sym typeface="Symbol" panose="05050102010706020507" pitchFamily="18" charset="2"/>
              </a:rPr>
              <a:t>W*m</a:t>
            </a:r>
            <a:r>
              <a:rPr lang="cs-CZ" altLang="cs-CZ" sz="2000" b="1" u="sng" baseline="30000" dirty="0">
                <a:solidFill>
                  <a:schemeClr val="bg2"/>
                </a:solidFill>
                <a:sym typeface="Symbol" panose="05050102010706020507" pitchFamily="18" charset="2"/>
              </a:rPr>
              <a:t>-1</a:t>
            </a:r>
            <a:r>
              <a:rPr lang="cs-CZ" altLang="cs-CZ" sz="2000" b="1" u="sng" dirty="0">
                <a:solidFill>
                  <a:schemeClr val="bg2"/>
                </a:solidFill>
                <a:sym typeface="Symbol" panose="05050102010706020507" pitchFamily="18" charset="2"/>
              </a:rPr>
              <a:t>*K</a:t>
            </a:r>
            <a:r>
              <a:rPr lang="cs-CZ" altLang="cs-CZ" sz="2000" b="1" u="sng" baseline="30000" dirty="0">
                <a:solidFill>
                  <a:schemeClr val="bg2"/>
                </a:solidFill>
                <a:sym typeface="Symbol" panose="05050102010706020507" pitchFamily="18" charset="2"/>
              </a:rPr>
              <a:t>-1</a:t>
            </a:r>
          </a:p>
        </p:txBody>
      </p:sp>
      <p:graphicFrame>
        <p:nvGraphicFramePr>
          <p:cNvPr id="39021" name="Group 10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7451076"/>
              </p:ext>
            </p:extLst>
          </p:nvPr>
        </p:nvGraphicFramePr>
        <p:xfrm>
          <a:off x="323850" y="4652963"/>
          <a:ext cx="8445500" cy="1992000"/>
        </p:xfrm>
        <a:graphic>
          <a:graphicData uri="http://schemas.openxmlformats.org/drawingml/2006/table">
            <a:tbl>
              <a:tblPr/>
              <a:tblGrid>
                <a:gridCol w="28082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46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462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462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05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cs-CZ" altLang="cs-CZ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c</a:t>
                      </a:r>
                      <a:r>
                        <a:rPr kumimoji="0" lang="cs-CZ" altLang="cs-CZ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  <a:r>
                        <a:rPr kumimoji="0" lang="cs-CZ" alt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 (</a:t>
                      </a:r>
                      <a:r>
                        <a:rPr kumimoji="0" lang="cs-CZ" altLang="cs-CZ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kJ</a:t>
                      </a:r>
                      <a:r>
                        <a:rPr kumimoji="0" lang="cs-CZ" alt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*kg</a:t>
                      </a:r>
                      <a:r>
                        <a:rPr kumimoji="0" lang="cs-CZ" altLang="cs-CZ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-1</a:t>
                      </a:r>
                      <a:r>
                        <a:rPr kumimoji="0" lang="cs-CZ" alt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*K</a:t>
                      </a:r>
                      <a:r>
                        <a:rPr kumimoji="0" lang="cs-CZ" altLang="cs-CZ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-1</a:t>
                      </a:r>
                      <a:r>
                        <a:rPr kumimoji="0" lang="cs-CZ" alt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)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sym typeface="Symbol" panose="05050102010706020507" pitchFamily="18" charset="2"/>
                        </a:rPr>
                        <a:t></a:t>
                      </a:r>
                      <a:r>
                        <a:rPr kumimoji="0" lang="cs-CZ" altLang="cs-CZ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sym typeface="Symbol" panose="05050102010706020507" pitchFamily="18" charset="2"/>
                        </a:rPr>
                        <a:t>20</a:t>
                      </a:r>
                      <a:r>
                        <a:rPr kumimoji="0" lang="cs-CZ" alt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sym typeface="Symbol" panose="05050102010706020507" pitchFamily="18" charset="2"/>
                        </a:rPr>
                        <a:t> (kg*m</a:t>
                      </a:r>
                      <a:r>
                        <a:rPr kumimoji="0" lang="cs-CZ" altLang="cs-CZ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sym typeface="Symbol" panose="05050102010706020507" pitchFamily="18" charset="2"/>
                        </a:rPr>
                        <a:t>-3</a:t>
                      </a:r>
                      <a:r>
                        <a:rPr kumimoji="0" lang="cs-CZ" alt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sym typeface="Symbol" panose="05050102010706020507" pitchFamily="18" charset="2"/>
                        </a:rPr>
                        <a:t>)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sym typeface="Symbol" panose="05050102010706020507" pitchFamily="18" charset="2"/>
                        </a:rPr>
                        <a:t> (W*m</a:t>
                      </a:r>
                      <a:r>
                        <a:rPr kumimoji="0" lang="cs-CZ" altLang="cs-CZ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sym typeface="Symbol" panose="05050102010706020507" pitchFamily="18" charset="2"/>
                        </a:rPr>
                        <a:t>-1</a:t>
                      </a: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sym typeface="Symbol" panose="05050102010706020507" pitchFamily="18" charset="2"/>
                        </a:rPr>
                        <a:t>*K</a:t>
                      </a:r>
                      <a:r>
                        <a:rPr kumimoji="0" lang="cs-CZ" altLang="cs-CZ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sym typeface="Symbol" panose="05050102010706020507" pitchFamily="18" charset="2"/>
                        </a:rPr>
                        <a:t>-1</a:t>
                      </a: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sym typeface="Symbol" panose="05050102010706020507" pitchFamily="18" charset="2"/>
                        </a:rPr>
                        <a:t>)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21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voda</a:t>
                      </a:r>
                    </a:p>
                  </a:txBody>
                  <a:tcPr marL="90000" marR="90000" marT="46800" marB="46800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4,18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998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0,598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05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transformátorový olej</a:t>
                      </a:r>
                    </a:p>
                  </a:txBody>
                  <a:tcPr marL="90000" marR="90000" marT="46800" marB="46800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1,89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866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0,124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21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měď</a:t>
                      </a:r>
                    </a:p>
                  </a:txBody>
                  <a:tcPr marL="90000" marR="90000" marT="46800" marB="46800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0,383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8 930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395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05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železo</a:t>
                      </a:r>
                    </a:p>
                  </a:txBody>
                  <a:tcPr marL="90000" marR="90000" marT="46800" marB="46800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0,452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7 860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73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90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90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9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700338" y="115888"/>
            <a:ext cx="2808287" cy="814387"/>
          </a:xfrm>
          <a:noFill/>
        </p:spPr>
        <p:txBody>
          <a:bodyPr lIns="36000" tIns="36000" rIns="36000">
            <a:spAutoFit/>
          </a:bodyPr>
          <a:lstStyle/>
          <a:p>
            <a:r>
              <a:rPr lang="cs-CZ" altLang="cs-CZ" sz="4000" b="1" u="sng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Zdroj:</a:t>
            </a:r>
            <a:r>
              <a:rPr lang="cs-CZ" altLang="cs-CZ" sz="4800" b="1" u="sng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323850" y="1484313"/>
            <a:ext cx="8640763" cy="16160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>
            <a:spAutoFit/>
          </a:bodyPr>
          <a:lstStyle>
            <a:lvl1pPr>
              <a:tabLst>
                <a:tab pos="3321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3321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3321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3321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3321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321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321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321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321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 dirty="0">
                <a:solidFill>
                  <a:schemeClr val="bg2"/>
                </a:solidFill>
              </a:rPr>
              <a:t>Zdeněk </a:t>
            </a:r>
            <a:r>
              <a:rPr lang="cs-CZ" altLang="cs-CZ" sz="2000" b="1" dirty="0" err="1">
                <a:solidFill>
                  <a:schemeClr val="bg2"/>
                </a:solidFill>
              </a:rPr>
              <a:t>Hradílek</a:t>
            </a:r>
            <a:r>
              <a:rPr lang="cs-CZ" altLang="cs-CZ" sz="2000" b="1" dirty="0">
                <a:solidFill>
                  <a:schemeClr val="bg2"/>
                </a:solidFill>
              </a:rPr>
              <a:t> a spol.	Elektrotepelná zařízení </a:t>
            </a:r>
          </a:p>
          <a:p>
            <a:r>
              <a:rPr lang="cs-CZ" altLang="cs-CZ" sz="2000" b="1" dirty="0">
                <a:solidFill>
                  <a:schemeClr val="bg2"/>
                </a:solidFill>
              </a:rPr>
              <a:t>Vladimír Král	Elektrotepelná technika</a:t>
            </a:r>
          </a:p>
          <a:p>
            <a:r>
              <a:rPr lang="cs-CZ" altLang="cs-CZ" sz="2000" b="1" dirty="0">
                <a:solidFill>
                  <a:schemeClr val="bg2"/>
                </a:solidFill>
              </a:rPr>
              <a:t>Josef Rada	Elektrotepelná technika</a:t>
            </a:r>
          </a:p>
          <a:p>
            <a:r>
              <a:rPr lang="cs-CZ" altLang="cs-CZ" sz="2000" b="1" dirty="0">
                <a:solidFill>
                  <a:schemeClr val="bg2"/>
                </a:solidFill>
              </a:rPr>
              <a:t>VŠB	Teoretické základy šíření tepla</a:t>
            </a:r>
          </a:p>
          <a:p>
            <a:r>
              <a:rPr lang="cs-CZ" altLang="cs-CZ" sz="2000" b="1" dirty="0">
                <a:solidFill>
                  <a:schemeClr val="bg2"/>
                </a:solidFill>
              </a:rPr>
              <a:t>Jelínek	Technická zařízení budov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4572000" y="6375400"/>
            <a:ext cx="4464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2606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2606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2606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2606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2606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606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606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606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606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/>
              <a:t>Materiál je určen pouze pro studijní účely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504825"/>
          </a:xfrm>
        </p:spPr>
        <p:txBody>
          <a:bodyPr/>
          <a:lstStyle/>
          <a:p>
            <a:r>
              <a:rPr lang="cs-CZ" altLang="cs-CZ" sz="4000" b="1" u="sng">
                <a:solidFill>
                  <a:schemeClr val="bg2"/>
                </a:solidFill>
                <a:effectLst/>
              </a:rPr>
              <a:t>Příklady</a:t>
            </a:r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107950" y="860425"/>
            <a:ext cx="8928100" cy="30003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54013" indent="-354013" defTabSz="1222375">
              <a:tabLst>
                <a:tab pos="1349375" algn="l"/>
                <a:tab pos="1978025" algn="l"/>
                <a:tab pos="2149475" algn="l"/>
                <a:tab pos="2422525" algn="l"/>
                <a:tab pos="2606675" algn="l"/>
                <a:tab pos="5383213" algn="l"/>
                <a:tab pos="6365875" algn="l"/>
                <a:tab pos="7440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162050" defTabSz="1222375">
              <a:tabLst>
                <a:tab pos="1349375" algn="l"/>
                <a:tab pos="1978025" algn="l"/>
                <a:tab pos="2149475" algn="l"/>
                <a:tab pos="2422525" algn="l"/>
                <a:tab pos="2606675" algn="l"/>
                <a:tab pos="5383213" algn="l"/>
                <a:tab pos="6365875" algn="l"/>
                <a:tab pos="7440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41438" defTabSz="1222375">
              <a:tabLst>
                <a:tab pos="1349375" algn="l"/>
                <a:tab pos="1978025" algn="l"/>
                <a:tab pos="2149475" algn="l"/>
                <a:tab pos="2422525" algn="l"/>
                <a:tab pos="2606675" algn="l"/>
                <a:tab pos="5383213" algn="l"/>
                <a:tab pos="6365875" algn="l"/>
                <a:tab pos="7440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20825" defTabSz="1222375">
              <a:tabLst>
                <a:tab pos="1349375" algn="l"/>
                <a:tab pos="1978025" algn="l"/>
                <a:tab pos="2149475" algn="l"/>
                <a:tab pos="2422525" algn="l"/>
                <a:tab pos="2606675" algn="l"/>
                <a:tab pos="5383213" algn="l"/>
                <a:tab pos="6365875" algn="l"/>
                <a:tab pos="7440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1222375">
              <a:tabLst>
                <a:tab pos="1349375" algn="l"/>
                <a:tab pos="1978025" algn="l"/>
                <a:tab pos="2149475" algn="l"/>
                <a:tab pos="2422525" algn="l"/>
                <a:tab pos="2606675" algn="l"/>
                <a:tab pos="5383213" algn="l"/>
                <a:tab pos="6365875" algn="l"/>
                <a:tab pos="7440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1222375" fontAlgn="base">
              <a:spcBef>
                <a:spcPct val="0"/>
              </a:spcBef>
              <a:spcAft>
                <a:spcPct val="0"/>
              </a:spcAft>
              <a:tabLst>
                <a:tab pos="1349375" algn="l"/>
                <a:tab pos="1978025" algn="l"/>
                <a:tab pos="2149475" algn="l"/>
                <a:tab pos="2422525" algn="l"/>
                <a:tab pos="2606675" algn="l"/>
                <a:tab pos="5383213" algn="l"/>
                <a:tab pos="6365875" algn="l"/>
                <a:tab pos="7440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1222375" fontAlgn="base">
              <a:spcBef>
                <a:spcPct val="0"/>
              </a:spcBef>
              <a:spcAft>
                <a:spcPct val="0"/>
              </a:spcAft>
              <a:tabLst>
                <a:tab pos="1349375" algn="l"/>
                <a:tab pos="1978025" algn="l"/>
                <a:tab pos="2149475" algn="l"/>
                <a:tab pos="2422525" algn="l"/>
                <a:tab pos="2606675" algn="l"/>
                <a:tab pos="5383213" algn="l"/>
                <a:tab pos="6365875" algn="l"/>
                <a:tab pos="7440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1222375" fontAlgn="base">
              <a:spcBef>
                <a:spcPct val="0"/>
              </a:spcBef>
              <a:spcAft>
                <a:spcPct val="0"/>
              </a:spcAft>
              <a:tabLst>
                <a:tab pos="1349375" algn="l"/>
                <a:tab pos="1978025" algn="l"/>
                <a:tab pos="2149475" algn="l"/>
                <a:tab pos="2422525" algn="l"/>
                <a:tab pos="2606675" algn="l"/>
                <a:tab pos="5383213" algn="l"/>
                <a:tab pos="6365875" algn="l"/>
                <a:tab pos="7440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1222375" fontAlgn="base">
              <a:spcBef>
                <a:spcPct val="0"/>
              </a:spcBef>
              <a:spcAft>
                <a:spcPct val="0"/>
              </a:spcAft>
              <a:tabLst>
                <a:tab pos="1349375" algn="l"/>
                <a:tab pos="1978025" algn="l"/>
                <a:tab pos="2149475" algn="l"/>
                <a:tab pos="2422525" algn="l"/>
                <a:tab pos="2606675" algn="l"/>
                <a:tab pos="5383213" algn="l"/>
                <a:tab pos="6365875" algn="l"/>
                <a:tab pos="7440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b="1" dirty="0">
                <a:solidFill>
                  <a:schemeClr val="bg2"/>
                </a:solidFill>
                <a:sym typeface="Wingdings 3" panose="05040102010807070707" pitchFamily="18" charset="2"/>
              </a:rPr>
              <a:t>a)	Vypočítejte energii potřebnou pro ohřev 1 litru vody o 20</a:t>
            </a:r>
            <a:r>
              <a:rPr lang="cs-CZ" altLang="cs-CZ" b="1" baseline="30000" dirty="0">
                <a:solidFill>
                  <a:schemeClr val="bg2"/>
                </a:solidFill>
                <a:sym typeface="Wingdings 3" panose="05040102010807070707" pitchFamily="18" charset="2"/>
              </a:rPr>
              <a:t>0</a:t>
            </a:r>
            <a:r>
              <a:rPr lang="cs-CZ" altLang="cs-CZ" b="1" dirty="0">
                <a:solidFill>
                  <a:schemeClr val="bg2"/>
                </a:solidFill>
                <a:sym typeface="Wingdings 3" panose="05040102010807070707" pitchFamily="18" charset="2"/>
              </a:rPr>
              <a:t>C.</a:t>
            </a:r>
          </a:p>
          <a:p>
            <a:r>
              <a:rPr lang="cs-CZ" altLang="cs-CZ" b="1" dirty="0">
                <a:solidFill>
                  <a:schemeClr val="bg2"/>
                </a:solidFill>
                <a:sym typeface="Wingdings 3" panose="05040102010807070707" pitchFamily="18" charset="2"/>
              </a:rPr>
              <a:t>	</a:t>
            </a:r>
            <a:r>
              <a:rPr lang="cs-CZ" altLang="cs-CZ" b="1" dirty="0" err="1">
                <a:solidFill>
                  <a:schemeClr val="bg2"/>
                </a:solidFill>
                <a:sym typeface="Wingdings 3" panose="05040102010807070707" pitchFamily="18" charset="2"/>
              </a:rPr>
              <a:t>m</a:t>
            </a:r>
            <a:r>
              <a:rPr lang="cs-CZ" altLang="cs-CZ" b="1" baseline="-25000" dirty="0" err="1">
                <a:solidFill>
                  <a:schemeClr val="bg2"/>
                </a:solidFill>
                <a:sym typeface="Wingdings 3" panose="05040102010807070707" pitchFamily="18" charset="2"/>
              </a:rPr>
              <a:t>v</a:t>
            </a:r>
            <a:r>
              <a:rPr lang="cs-CZ" altLang="cs-CZ" b="1" dirty="0">
                <a:solidFill>
                  <a:schemeClr val="bg2"/>
                </a:solidFill>
                <a:sym typeface="Wingdings 3" panose="05040102010807070707" pitchFamily="18" charset="2"/>
              </a:rPr>
              <a:t> = 1(kg), c = 4,18 (</a:t>
            </a:r>
            <a:r>
              <a:rPr lang="cs-CZ" altLang="cs-CZ" b="1" dirty="0" err="1">
                <a:solidFill>
                  <a:schemeClr val="bg2"/>
                </a:solidFill>
                <a:sym typeface="Wingdings 3" panose="05040102010807070707" pitchFamily="18" charset="2"/>
              </a:rPr>
              <a:t>kJ</a:t>
            </a:r>
            <a:r>
              <a:rPr lang="cs-CZ" altLang="cs-CZ" b="1" dirty="0">
                <a:solidFill>
                  <a:schemeClr val="bg2"/>
                </a:solidFill>
                <a:sym typeface="Wingdings 3" panose="05040102010807070707" pitchFamily="18" charset="2"/>
              </a:rPr>
              <a:t>*kg</a:t>
            </a:r>
            <a:r>
              <a:rPr lang="cs-CZ" altLang="cs-CZ" b="1" baseline="30000" dirty="0">
                <a:solidFill>
                  <a:schemeClr val="bg2"/>
                </a:solidFill>
                <a:sym typeface="Wingdings 3" panose="05040102010807070707" pitchFamily="18" charset="2"/>
              </a:rPr>
              <a:t>-1</a:t>
            </a:r>
            <a:r>
              <a:rPr lang="cs-CZ" altLang="cs-CZ" b="1" dirty="0">
                <a:solidFill>
                  <a:schemeClr val="bg2"/>
                </a:solidFill>
                <a:sym typeface="Wingdings 3" panose="05040102010807070707" pitchFamily="18" charset="2"/>
              </a:rPr>
              <a:t>*K</a:t>
            </a:r>
            <a:r>
              <a:rPr lang="cs-CZ" altLang="cs-CZ" b="1" baseline="30000" dirty="0">
                <a:solidFill>
                  <a:schemeClr val="bg2"/>
                </a:solidFill>
                <a:sym typeface="Wingdings 3" panose="05040102010807070707" pitchFamily="18" charset="2"/>
              </a:rPr>
              <a:t>-1</a:t>
            </a:r>
            <a:r>
              <a:rPr lang="cs-CZ" altLang="cs-CZ" b="1" dirty="0">
                <a:solidFill>
                  <a:schemeClr val="bg2"/>
                </a:solidFill>
                <a:sym typeface="Wingdings 3" panose="05040102010807070707" pitchFamily="18" charset="2"/>
              </a:rPr>
              <a:t>), </a:t>
            </a:r>
            <a:r>
              <a:rPr lang="cs-CZ" altLang="cs-CZ" b="1" dirty="0">
                <a:solidFill>
                  <a:schemeClr val="bg2"/>
                </a:solidFill>
                <a:sym typeface="Symbol" panose="05050102010706020507" pitchFamily="18" charset="2"/>
              </a:rPr>
              <a:t> = 20 (K)</a:t>
            </a:r>
            <a:endParaRPr lang="cs-CZ" altLang="cs-CZ" b="1" dirty="0">
              <a:solidFill>
                <a:schemeClr val="bg2"/>
              </a:solidFill>
              <a:sym typeface="Wingdings 3" panose="05040102010807070707" pitchFamily="18" charset="2"/>
            </a:endParaRPr>
          </a:p>
          <a:p>
            <a:pPr>
              <a:spcBef>
                <a:spcPct val="50000"/>
              </a:spcBef>
            </a:pPr>
            <a:r>
              <a:rPr lang="cs-CZ" altLang="cs-CZ" sz="2000" b="1" dirty="0">
                <a:solidFill>
                  <a:schemeClr val="bg2"/>
                </a:solidFill>
              </a:rPr>
              <a:t>	Q = m * c *</a:t>
            </a:r>
            <a:r>
              <a:rPr lang="cs-CZ" altLang="cs-CZ" sz="2000" b="1" dirty="0">
                <a:solidFill>
                  <a:schemeClr val="bg2"/>
                </a:solidFill>
                <a:sym typeface="Wingdings 3" panose="05040102010807070707" pitchFamily="18" charset="2"/>
              </a:rPr>
              <a:t></a:t>
            </a:r>
            <a:r>
              <a:rPr lang="cs-CZ" altLang="cs-CZ" sz="2000" b="1" dirty="0">
                <a:solidFill>
                  <a:schemeClr val="bg2"/>
                </a:solidFill>
                <a:sym typeface="Symbol" panose="05050102010706020507" pitchFamily="18" charset="2"/>
              </a:rPr>
              <a:t> = 1 * 4,18*10</a:t>
            </a:r>
            <a:r>
              <a:rPr lang="cs-CZ" altLang="cs-CZ" sz="2000" b="1" baseline="30000" dirty="0">
                <a:solidFill>
                  <a:schemeClr val="bg2"/>
                </a:solidFill>
                <a:sym typeface="Symbol" panose="05050102010706020507" pitchFamily="18" charset="2"/>
              </a:rPr>
              <a:t>3</a:t>
            </a:r>
            <a:r>
              <a:rPr lang="cs-CZ" altLang="cs-CZ" sz="2000" b="1" dirty="0">
                <a:solidFill>
                  <a:schemeClr val="bg2"/>
                </a:solidFill>
                <a:sym typeface="Symbol" panose="05050102010706020507" pitchFamily="18" charset="2"/>
              </a:rPr>
              <a:t> * 20 = 83,6 (</a:t>
            </a:r>
            <a:r>
              <a:rPr lang="cs-CZ" altLang="cs-CZ" sz="2000" b="1" dirty="0" err="1">
                <a:solidFill>
                  <a:schemeClr val="bg2"/>
                </a:solidFill>
                <a:sym typeface="Symbol" panose="05050102010706020507" pitchFamily="18" charset="2"/>
              </a:rPr>
              <a:t>kJ</a:t>
            </a:r>
            <a:r>
              <a:rPr lang="cs-CZ" altLang="cs-CZ" sz="2000" b="1" dirty="0">
                <a:solidFill>
                  <a:schemeClr val="bg2"/>
                </a:solidFill>
                <a:sym typeface="Symbol" panose="05050102010706020507" pitchFamily="18" charset="2"/>
              </a:rPr>
              <a:t>)</a:t>
            </a:r>
          </a:p>
          <a:p>
            <a:pPr>
              <a:spcBef>
                <a:spcPct val="50000"/>
              </a:spcBef>
            </a:pPr>
            <a:r>
              <a:rPr lang="cs-CZ" altLang="cs-CZ" b="1" dirty="0">
                <a:solidFill>
                  <a:schemeClr val="bg2"/>
                </a:solidFill>
                <a:sym typeface="Symbol" panose="05050102010706020507" pitchFamily="18" charset="2"/>
              </a:rPr>
              <a:t>b)	Do jaké výšky bychom zvedli v ideálním případě (100% účinnosti) náklad o hmotnosti 1 tuny při vynaložení stejné energie</a:t>
            </a:r>
          </a:p>
          <a:p>
            <a:r>
              <a:rPr lang="cs-CZ" altLang="cs-CZ" b="1" dirty="0">
                <a:solidFill>
                  <a:schemeClr val="bg2"/>
                </a:solidFill>
                <a:sym typeface="Symbol" panose="05050102010706020507" pitchFamily="18" charset="2"/>
              </a:rPr>
              <a:t>	</a:t>
            </a:r>
            <a:r>
              <a:rPr lang="cs-CZ" altLang="cs-CZ" b="1" dirty="0" err="1">
                <a:solidFill>
                  <a:schemeClr val="bg2"/>
                </a:solidFill>
                <a:sym typeface="Symbol" panose="05050102010706020507" pitchFamily="18" charset="2"/>
              </a:rPr>
              <a:t>m</a:t>
            </a:r>
            <a:r>
              <a:rPr lang="cs-CZ" altLang="cs-CZ" b="1" baseline="-25000" dirty="0" err="1">
                <a:solidFill>
                  <a:schemeClr val="bg2"/>
                </a:solidFill>
                <a:sym typeface="Symbol" panose="05050102010706020507" pitchFamily="18" charset="2"/>
              </a:rPr>
              <a:t>n</a:t>
            </a:r>
            <a:r>
              <a:rPr lang="cs-CZ" altLang="cs-CZ" b="1" dirty="0">
                <a:solidFill>
                  <a:schemeClr val="bg2"/>
                </a:solidFill>
                <a:sym typeface="Symbol" panose="05050102010706020507" pitchFamily="18" charset="2"/>
              </a:rPr>
              <a:t> = 1000 kg, g = 9,8 m*s</a:t>
            </a:r>
            <a:r>
              <a:rPr lang="cs-CZ" altLang="cs-CZ" b="1" baseline="30000" dirty="0">
                <a:solidFill>
                  <a:schemeClr val="bg2"/>
                </a:solidFill>
                <a:sym typeface="Symbol" panose="05050102010706020507" pitchFamily="18" charset="2"/>
              </a:rPr>
              <a:t>-2</a:t>
            </a:r>
          </a:p>
          <a:p>
            <a:pPr>
              <a:spcBef>
                <a:spcPct val="50000"/>
              </a:spcBef>
            </a:pPr>
            <a:r>
              <a:rPr lang="cs-CZ" altLang="cs-CZ" sz="2000" b="1" dirty="0">
                <a:solidFill>
                  <a:schemeClr val="bg2"/>
                </a:solidFill>
                <a:sym typeface="Symbol" panose="05050102010706020507" pitchFamily="18" charset="2"/>
              </a:rPr>
              <a:t>	W = m * g * h = Q</a:t>
            </a:r>
          </a:p>
          <a:p>
            <a:pPr>
              <a:spcBef>
                <a:spcPct val="50000"/>
              </a:spcBef>
            </a:pPr>
            <a:r>
              <a:rPr lang="cs-CZ" altLang="cs-CZ" sz="2000" b="1" dirty="0">
                <a:solidFill>
                  <a:schemeClr val="bg2"/>
                </a:solidFill>
                <a:sym typeface="Symbol" panose="05050102010706020507" pitchFamily="18" charset="2"/>
              </a:rPr>
              <a:t>	h = Q/(m*g) = (83,6*10</a:t>
            </a:r>
            <a:r>
              <a:rPr lang="cs-CZ" altLang="cs-CZ" sz="2000" b="1" baseline="30000" dirty="0">
                <a:solidFill>
                  <a:schemeClr val="bg2"/>
                </a:solidFill>
                <a:sym typeface="Symbol" panose="05050102010706020507" pitchFamily="18" charset="2"/>
              </a:rPr>
              <a:t>3</a:t>
            </a:r>
            <a:r>
              <a:rPr lang="cs-CZ" altLang="cs-CZ" sz="2000" b="1" dirty="0">
                <a:solidFill>
                  <a:schemeClr val="bg2"/>
                </a:solidFill>
                <a:sym typeface="Symbol" panose="05050102010706020507" pitchFamily="18" charset="2"/>
              </a:rPr>
              <a:t>)/(10</a:t>
            </a:r>
            <a:r>
              <a:rPr lang="cs-CZ" altLang="cs-CZ" sz="2000" b="1" baseline="30000" dirty="0">
                <a:solidFill>
                  <a:schemeClr val="bg2"/>
                </a:solidFill>
                <a:sym typeface="Symbol" panose="05050102010706020507" pitchFamily="18" charset="2"/>
              </a:rPr>
              <a:t>3</a:t>
            </a:r>
            <a:r>
              <a:rPr lang="cs-CZ" altLang="cs-CZ" sz="2000" b="1" dirty="0">
                <a:solidFill>
                  <a:schemeClr val="bg2"/>
                </a:solidFill>
                <a:sym typeface="Symbol" panose="05050102010706020507" pitchFamily="18" charset="2"/>
              </a:rPr>
              <a:t> * 9,81) = 8,52 (m)</a:t>
            </a:r>
          </a:p>
        </p:txBody>
      </p:sp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107950" y="3981450"/>
            <a:ext cx="8928100" cy="1031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1222375">
              <a:tabLst>
                <a:tab pos="1349375" algn="l"/>
                <a:tab pos="1978025" algn="l"/>
                <a:tab pos="2149475" algn="l"/>
                <a:tab pos="2422525" algn="l"/>
                <a:tab pos="2606675" algn="l"/>
                <a:tab pos="5383213" algn="l"/>
                <a:tab pos="6365875" algn="l"/>
                <a:tab pos="7440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162050" defTabSz="1222375">
              <a:tabLst>
                <a:tab pos="1349375" algn="l"/>
                <a:tab pos="1978025" algn="l"/>
                <a:tab pos="2149475" algn="l"/>
                <a:tab pos="2422525" algn="l"/>
                <a:tab pos="2606675" algn="l"/>
                <a:tab pos="5383213" algn="l"/>
                <a:tab pos="6365875" algn="l"/>
                <a:tab pos="7440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41438" defTabSz="1222375">
              <a:tabLst>
                <a:tab pos="1349375" algn="l"/>
                <a:tab pos="1978025" algn="l"/>
                <a:tab pos="2149475" algn="l"/>
                <a:tab pos="2422525" algn="l"/>
                <a:tab pos="2606675" algn="l"/>
                <a:tab pos="5383213" algn="l"/>
                <a:tab pos="6365875" algn="l"/>
                <a:tab pos="7440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20825" defTabSz="1222375">
              <a:tabLst>
                <a:tab pos="1349375" algn="l"/>
                <a:tab pos="1978025" algn="l"/>
                <a:tab pos="2149475" algn="l"/>
                <a:tab pos="2422525" algn="l"/>
                <a:tab pos="2606675" algn="l"/>
                <a:tab pos="5383213" algn="l"/>
                <a:tab pos="6365875" algn="l"/>
                <a:tab pos="7440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1222375">
              <a:tabLst>
                <a:tab pos="1349375" algn="l"/>
                <a:tab pos="1978025" algn="l"/>
                <a:tab pos="2149475" algn="l"/>
                <a:tab pos="2422525" algn="l"/>
                <a:tab pos="2606675" algn="l"/>
                <a:tab pos="5383213" algn="l"/>
                <a:tab pos="6365875" algn="l"/>
                <a:tab pos="7440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1222375" fontAlgn="base">
              <a:spcBef>
                <a:spcPct val="0"/>
              </a:spcBef>
              <a:spcAft>
                <a:spcPct val="0"/>
              </a:spcAft>
              <a:tabLst>
                <a:tab pos="1349375" algn="l"/>
                <a:tab pos="1978025" algn="l"/>
                <a:tab pos="2149475" algn="l"/>
                <a:tab pos="2422525" algn="l"/>
                <a:tab pos="2606675" algn="l"/>
                <a:tab pos="5383213" algn="l"/>
                <a:tab pos="6365875" algn="l"/>
                <a:tab pos="7440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1222375" fontAlgn="base">
              <a:spcBef>
                <a:spcPct val="0"/>
              </a:spcBef>
              <a:spcAft>
                <a:spcPct val="0"/>
              </a:spcAft>
              <a:tabLst>
                <a:tab pos="1349375" algn="l"/>
                <a:tab pos="1978025" algn="l"/>
                <a:tab pos="2149475" algn="l"/>
                <a:tab pos="2422525" algn="l"/>
                <a:tab pos="2606675" algn="l"/>
                <a:tab pos="5383213" algn="l"/>
                <a:tab pos="6365875" algn="l"/>
                <a:tab pos="7440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1222375" fontAlgn="base">
              <a:spcBef>
                <a:spcPct val="0"/>
              </a:spcBef>
              <a:spcAft>
                <a:spcPct val="0"/>
              </a:spcAft>
              <a:tabLst>
                <a:tab pos="1349375" algn="l"/>
                <a:tab pos="1978025" algn="l"/>
                <a:tab pos="2149475" algn="l"/>
                <a:tab pos="2422525" algn="l"/>
                <a:tab pos="2606675" algn="l"/>
                <a:tab pos="5383213" algn="l"/>
                <a:tab pos="6365875" algn="l"/>
                <a:tab pos="7440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1222375" fontAlgn="base">
              <a:spcBef>
                <a:spcPct val="0"/>
              </a:spcBef>
              <a:spcAft>
                <a:spcPct val="0"/>
              </a:spcAft>
              <a:tabLst>
                <a:tab pos="1349375" algn="l"/>
                <a:tab pos="1978025" algn="l"/>
                <a:tab pos="2149475" algn="l"/>
                <a:tab pos="2422525" algn="l"/>
                <a:tab pos="2606675" algn="l"/>
                <a:tab pos="5383213" algn="l"/>
                <a:tab pos="6365875" algn="l"/>
                <a:tab pos="7440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solidFill>
                  <a:schemeClr val="bg2"/>
                </a:solidFill>
                <a:sym typeface="Wingdings 3" panose="05040102010807070707" pitchFamily="18" charset="2"/>
              </a:rPr>
              <a:t>Jaký příkon by musel mít přímotopný průtokový ohřívač, aby z vodovodního potrubí o průměru 10 mm vytékala voda o teplotě 60</a:t>
            </a:r>
            <a:r>
              <a:rPr lang="cs-CZ" altLang="cs-CZ" sz="2000" b="1" baseline="30000">
                <a:solidFill>
                  <a:schemeClr val="bg2"/>
                </a:solidFill>
                <a:sym typeface="Wingdings 3" panose="05040102010807070707" pitchFamily="18" charset="2"/>
              </a:rPr>
              <a:t>0</a:t>
            </a:r>
            <a:r>
              <a:rPr lang="cs-CZ" altLang="cs-CZ" sz="2000" b="1">
                <a:solidFill>
                  <a:schemeClr val="bg2"/>
                </a:solidFill>
                <a:sym typeface="Wingdings 3" panose="05040102010807070707" pitchFamily="18" charset="2"/>
              </a:rPr>
              <a:t>C rychlostí 2 m*s</a:t>
            </a:r>
            <a:r>
              <a:rPr lang="cs-CZ" altLang="cs-CZ" sz="2000" b="1" baseline="30000">
                <a:solidFill>
                  <a:schemeClr val="bg2"/>
                </a:solidFill>
                <a:sym typeface="Wingdings 3" panose="05040102010807070707" pitchFamily="18" charset="2"/>
              </a:rPr>
              <a:t>-1</a:t>
            </a:r>
            <a:r>
              <a:rPr lang="cs-CZ" altLang="cs-CZ" sz="2000" b="1">
                <a:solidFill>
                  <a:schemeClr val="bg2"/>
                </a:solidFill>
                <a:sym typeface="Wingdings 3" panose="05040102010807070707" pitchFamily="18" charset="2"/>
              </a:rPr>
              <a:t>. Voda se ohřívá z 10</a:t>
            </a:r>
            <a:r>
              <a:rPr lang="cs-CZ" altLang="cs-CZ" sz="2000" b="1" baseline="30000">
                <a:solidFill>
                  <a:schemeClr val="bg2"/>
                </a:solidFill>
                <a:sym typeface="Wingdings 3" panose="05040102010807070707" pitchFamily="18" charset="2"/>
              </a:rPr>
              <a:t>0</a:t>
            </a:r>
            <a:r>
              <a:rPr lang="cs-CZ" altLang="cs-CZ" sz="2000" b="1">
                <a:solidFill>
                  <a:schemeClr val="bg2"/>
                </a:solidFill>
                <a:sym typeface="Wingdings 3" panose="05040102010807070707" pitchFamily="18" charset="2"/>
              </a:rPr>
              <a:t>C, účinnost ohřevu je 97 %.	</a:t>
            </a:r>
            <a:endParaRPr lang="cs-CZ" altLang="cs-CZ" sz="2000" b="1">
              <a:solidFill>
                <a:schemeClr val="bg2"/>
              </a:solidFill>
              <a:sym typeface="Symbol" panose="05050102010706020507" pitchFamily="18" charset="2"/>
            </a:endParaRPr>
          </a:p>
        </p:txBody>
      </p:sp>
      <p:graphicFrame>
        <p:nvGraphicFramePr>
          <p:cNvPr id="39942" name="Object 6"/>
          <p:cNvGraphicFramePr>
            <a:graphicFrameLocks noChangeAspect="1"/>
          </p:cNvGraphicFramePr>
          <p:nvPr/>
        </p:nvGraphicFramePr>
        <p:xfrm>
          <a:off x="107950" y="5240338"/>
          <a:ext cx="2879725" cy="1573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48" name="Rovnice" r:id="rId3" imgW="1676160" imgH="914400" progId="Equation.3">
                  <p:embed/>
                </p:oleObj>
              </mc:Choice>
              <mc:Fallback>
                <p:oleObj name="Rovnice" r:id="rId3" imgW="1676160" imgH="9144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50" y="5240338"/>
                        <a:ext cx="2879725" cy="1573212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25400">
                        <a:solidFill>
                          <a:schemeClr val="bg2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3" name="Object 7"/>
          <p:cNvGraphicFramePr>
            <a:graphicFrameLocks noChangeAspect="1"/>
          </p:cNvGraphicFramePr>
          <p:nvPr/>
        </p:nvGraphicFramePr>
        <p:xfrm>
          <a:off x="3059113" y="5146675"/>
          <a:ext cx="6049962" cy="166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49" name="Rovnice" r:id="rId5" imgW="3276360" imgH="901440" progId="Equation.3">
                  <p:embed/>
                </p:oleObj>
              </mc:Choice>
              <mc:Fallback>
                <p:oleObj name="Rovnice" r:id="rId5" imgW="3276360" imgH="90144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113" y="5146675"/>
                        <a:ext cx="6049962" cy="166687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25400">
                        <a:solidFill>
                          <a:schemeClr val="bg2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99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99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99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99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99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99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99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9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504825"/>
          </a:xfrm>
        </p:spPr>
        <p:txBody>
          <a:bodyPr/>
          <a:lstStyle/>
          <a:p>
            <a:r>
              <a:rPr lang="cs-CZ" altLang="cs-CZ" sz="4000" b="1" u="sng">
                <a:solidFill>
                  <a:schemeClr val="bg2"/>
                </a:solidFill>
                <a:effectLst/>
              </a:rPr>
              <a:t>Oteplovací a ochlazovací děj</a:t>
            </a:r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107950" y="860425"/>
            <a:ext cx="5472113" cy="6667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1222375">
              <a:tabLst>
                <a:tab pos="1349375" algn="l"/>
                <a:tab pos="1978025" algn="l"/>
                <a:tab pos="2149475" algn="l"/>
                <a:tab pos="2422525" algn="l"/>
                <a:tab pos="2606675" algn="l"/>
                <a:tab pos="5383213" algn="l"/>
                <a:tab pos="6365875" algn="l"/>
                <a:tab pos="7440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162050" defTabSz="1222375">
              <a:tabLst>
                <a:tab pos="1349375" algn="l"/>
                <a:tab pos="1978025" algn="l"/>
                <a:tab pos="2149475" algn="l"/>
                <a:tab pos="2422525" algn="l"/>
                <a:tab pos="2606675" algn="l"/>
                <a:tab pos="5383213" algn="l"/>
                <a:tab pos="6365875" algn="l"/>
                <a:tab pos="7440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41438" defTabSz="1222375">
              <a:tabLst>
                <a:tab pos="1349375" algn="l"/>
                <a:tab pos="1978025" algn="l"/>
                <a:tab pos="2149475" algn="l"/>
                <a:tab pos="2422525" algn="l"/>
                <a:tab pos="2606675" algn="l"/>
                <a:tab pos="5383213" algn="l"/>
                <a:tab pos="6365875" algn="l"/>
                <a:tab pos="7440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20825" defTabSz="1222375">
              <a:tabLst>
                <a:tab pos="1349375" algn="l"/>
                <a:tab pos="1978025" algn="l"/>
                <a:tab pos="2149475" algn="l"/>
                <a:tab pos="2422525" algn="l"/>
                <a:tab pos="2606675" algn="l"/>
                <a:tab pos="5383213" algn="l"/>
                <a:tab pos="6365875" algn="l"/>
                <a:tab pos="7440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1222375">
              <a:tabLst>
                <a:tab pos="1349375" algn="l"/>
                <a:tab pos="1978025" algn="l"/>
                <a:tab pos="2149475" algn="l"/>
                <a:tab pos="2422525" algn="l"/>
                <a:tab pos="2606675" algn="l"/>
                <a:tab pos="5383213" algn="l"/>
                <a:tab pos="6365875" algn="l"/>
                <a:tab pos="7440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1222375" fontAlgn="base">
              <a:spcBef>
                <a:spcPct val="0"/>
              </a:spcBef>
              <a:spcAft>
                <a:spcPct val="0"/>
              </a:spcAft>
              <a:tabLst>
                <a:tab pos="1349375" algn="l"/>
                <a:tab pos="1978025" algn="l"/>
                <a:tab pos="2149475" algn="l"/>
                <a:tab pos="2422525" algn="l"/>
                <a:tab pos="2606675" algn="l"/>
                <a:tab pos="5383213" algn="l"/>
                <a:tab pos="6365875" algn="l"/>
                <a:tab pos="7440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1222375" fontAlgn="base">
              <a:spcBef>
                <a:spcPct val="0"/>
              </a:spcBef>
              <a:spcAft>
                <a:spcPct val="0"/>
              </a:spcAft>
              <a:tabLst>
                <a:tab pos="1349375" algn="l"/>
                <a:tab pos="1978025" algn="l"/>
                <a:tab pos="2149475" algn="l"/>
                <a:tab pos="2422525" algn="l"/>
                <a:tab pos="2606675" algn="l"/>
                <a:tab pos="5383213" algn="l"/>
                <a:tab pos="6365875" algn="l"/>
                <a:tab pos="7440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1222375" fontAlgn="base">
              <a:spcBef>
                <a:spcPct val="0"/>
              </a:spcBef>
              <a:spcAft>
                <a:spcPct val="0"/>
              </a:spcAft>
              <a:tabLst>
                <a:tab pos="1349375" algn="l"/>
                <a:tab pos="1978025" algn="l"/>
                <a:tab pos="2149475" algn="l"/>
                <a:tab pos="2422525" algn="l"/>
                <a:tab pos="2606675" algn="l"/>
                <a:tab pos="5383213" algn="l"/>
                <a:tab pos="6365875" algn="l"/>
                <a:tab pos="7440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1222375" fontAlgn="base">
              <a:spcBef>
                <a:spcPct val="0"/>
              </a:spcBef>
              <a:spcAft>
                <a:spcPct val="0"/>
              </a:spcAft>
              <a:tabLst>
                <a:tab pos="1349375" algn="l"/>
                <a:tab pos="1978025" algn="l"/>
                <a:tab pos="2149475" algn="l"/>
                <a:tab pos="2422525" algn="l"/>
                <a:tab pos="2606675" algn="l"/>
                <a:tab pos="5383213" algn="l"/>
                <a:tab pos="6365875" algn="l"/>
                <a:tab pos="7440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b="1">
                <a:solidFill>
                  <a:schemeClr val="bg2"/>
                </a:solidFill>
                <a:sym typeface="Wingdings 3" panose="05040102010807070707" pitchFamily="18" charset="2"/>
              </a:rPr>
              <a:t>Závislost teploty na čase ohřevu vyjadřuje oteplovací křivka: </a:t>
            </a:r>
            <a:endParaRPr lang="cs-CZ" altLang="cs-CZ" sz="2000" b="1">
              <a:solidFill>
                <a:schemeClr val="bg2"/>
              </a:solidFill>
              <a:sym typeface="Symbol" panose="05050102010706020507" pitchFamily="18" charset="2"/>
            </a:endParaRPr>
          </a:p>
        </p:txBody>
      </p:sp>
      <p:graphicFrame>
        <p:nvGraphicFramePr>
          <p:cNvPr id="40965" name="Object 5"/>
          <p:cNvGraphicFramePr>
            <a:graphicFrameLocks noChangeAspect="1"/>
          </p:cNvGraphicFramePr>
          <p:nvPr/>
        </p:nvGraphicFramePr>
        <p:xfrm>
          <a:off x="5724525" y="765175"/>
          <a:ext cx="3255963" cy="1344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81" name="Rovnice" r:id="rId3" imgW="1726920" imgH="711000" progId="Equation.3">
                  <p:embed/>
                </p:oleObj>
              </mc:Choice>
              <mc:Fallback>
                <p:oleObj name="Rovnice" r:id="rId3" imgW="1726920" imgH="7110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525" y="765175"/>
                        <a:ext cx="3255963" cy="1344613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25400">
                        <a:solidFill>
                          <a:schemeClr val="bg2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67" name="Text Box 7"/>
          <p:cNvSpPr txBox="1">
            <a:spLocks noChangeArrowheads="1"/>
          </p:cNvSpPr>
          <p:nvPr/>
        </p:nvSpPr>
        <p:spPr bwMode="auto">
          <a:xfrm>
            <a:off x="107950" y="1844675"/>
            <a:ext cx="5472113" cy="6667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1222375">
              <a:tabLst>
                <a:tab pos="1349375" algn="l"/>
                <a:tab pos="1978025" algn="l"/>
                <a:tab pos="2149475" algn="l"/>
                <a:tab pos="2422525" algn="l"/>
                <a:tab pos="2606675" algn="l"/>
                <a:tab pos="5383213" algn="l"/>
                <a:tab pos="6365875" algn="l"/>
                <a:tab pos="7440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162050" defTabSz="1222375">
              <a:tabLst>
                <a:tab pos="1349375" algn="l"/>
                <a:tab pos="1978025" algn="l"/>
                <a:tab pos="2149475" algn="l"/>
                <a:tab pos="2422525" algn="l"/>
                <a:tab pos="2606675" algn="l"/>
                <a:tab pos="5383213" algn="l"/>
                <a:tab pos="6365875" algn="l"/>
                <a:tab pos="7440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41438" defTabSz="1222375">
              <a:tabLst>
                <a:tab pos="1349375" algn="l"/>
                <a:tab pos="1978025" algn="l"/>
                <a:tab pos="2149475" algn="l"/>
                <a:tab pos="2422525" algn="l"/>
                <a:tab pos="2606675" algn="l"/>
                <a:tab pos="5383213" algn="l"/>
                <a:tab pos="6365875" algn="l"/>
                <a:tab pos="7440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20825" defTabSz="1222375">
              <a:tabLst>
                <a:tab pos="1349375" algn="l"/>
                <a:tab pos="1978025" algn="l"/>
                <a:tab pos="2149475" algn="l"/>
                <a:tab pos="2422525" algn="l"/>
                <a:tab pos="2606675" algn="l"/>
                <a:tab pos="5383213" algn="l"/>
                <a:tab pos="6365875" algn="l"/>
                <a:tab pos="7440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1222375">
              <a:tabLst>
                <a:tab pos="1349375" algn="l"/>
                <a:tab pos="1978025" algn="l"/>
                <a:tab pos="2149475" algn="l"/>
                <a:tab pos="2422525" algn="l"/>
                <a:tab pos="2606675" algn="l"/>
                <a:tab pos="5383213" algn="l"/>
                <a:tab pos="6365875" algn="l"/>
                <a:tab pos="7440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1222375" fontAlgn="base">
              <a:spcBef>
                <a:spcPct val="0"/>
              </a:spcBef>
              <a:spcAft>
                <a:spcPct val="0"/>
              </a:spcAft>
              <a:tabLst>
                <a:tab pos="1349375" algn="l"/>
                <a:tab pos="1978025" algn="l"/>
                <a:tab pos="2149475" algn="l"/>
                <a:tab pos="2422525" algn="l"/>
                <a:tab pos="2606675" algn="l"/>
                <a:tab pos="5383213" algn="l"/>
                <a:tab pos="6365875" algn="l"/>
                <a:tab pos="7440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1222375" fontAlgn="base">
              <a:spcBef>
                <a:spcPct val="0"/>
              </a:spcBef>
              <a:spcAft>
                <a:spcPct val="0"/>
              </a:spcAft>
              <a:tabLst>
                <a:tab pos="1349375" algn="l"/>
                <a:tab pos="1978025" algn="l"/>
                <a:tab pos="2149475" algn="l"/>
                <a:tab pos="2422525" algn="l"/>
                <a:tab pos="2606675" algn="l"/>
                <a:tab pos="5383213" algn="l"/>
                <a:tab pos="6365875" algn="l"/>
                <a:tab pos="7440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1222375" fontAlgn="base">
              <a:spcBef>
                <a:spcPct val="0"/>
              </a:spcBef>
              <a:spcAft>
                <a:spcPct val="0"/>
              </a:spcAft>
              <a:tabLst>
                <a:tab pos="1349375" algn="l"/>
                <a:tab pos="1978025" algn="l"/>
                <a:tab pos="2149475" algn="l"/>
                <a:tab pos="2422525" algn="l"/>
                <a:tab pos="2606675" algn="l"/>
                <a:tab pos="5383213" algn="l"/>
                <a:tab pos="6365875" algn="l"/>
                <a:tab pos="7440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1222375" fontAlgn="base">
              <a:spcBef>
                <a:spcPct val="0"/>
              </a:spcBef>
              <a:spcAft>
                <a:spcPct val="0"/>
              </a:spcAft>
              <a:tabLst>
                <a:tab pos="1349375" algn="l"/>
                <a:tab pos="1978025" algn="l"/>
                <a:tab pos="2149475" algn="l"/>
                <a:tab pos="2422525" algn="l"/>
                <a:tab pos="2606675" algn="l"/>
                <a:tab pos="5383213" algn="l"/>
                <a:tab pos="6365875" algn="l"/>
                <a:tab pos="7440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b="1">
                <a:solidFill>
                  <a:schemeClr val="bg2"/>
                </a:solidFill>
                <a:sym typeface="Wingdings 3" panose="05040102010807070707" pitchFamily="18" charset="2"/>
              </a:rPr>
              <a:t>Závislost teploty na čase ochlazování vyjadřuje ochlazovací křivka: </a:t>
            </a:r>
            <a:endParaRPr lang="cs-CZ" altLang="cs-CZ" b="1">
              <a:solidFill>
                <a:schemeClr val="bg2"/>
              </a:solidFill>
              <a:sym typeface="Symbol" panose="05050102010706020507" pitchFamily="18" charset="2"/>
            </a:endParaRPr>
          </a:p>
        </p:txBody>
      </p:sp>
      <p:graphicFrame>
        <p:nvGraphicFramePr>
          <p:cNvPr id="40968" name="Object 8"/>
          <p:cNvGraphicFramePr>
            <a:graphicFrameLocks noChangeAspect="1"/>
          </p:cNvGraphicFramePr>
          <p:nvPr/>
        </p:nvGraphicFramePr>
        <p:xfrm>
          <a:off x="6516688" y="2205038"/>
          <a:ext cx="2468562" cy="1238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82" name="Rovnice" r:id="rId5" imgW="1422360" imgH="711000" progId="Equation.3">
                  <p:embed/>
                </p:oleObj>
              </mc:Choice>
              <mc:Fallback>
                <p:oleObj name="Rovnice" r:id="rId5" imgW="1422360" imgH="7110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6688" y="2205038"/>
                        <a:ext cx="2468562" cy="123825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25400">
                        <a:solidFill>
                          <a:schemeClr val="bg2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0969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2593975"/>
            <a:ext cx="6337300" cy="407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70" name="Text Box 10"/>
          <p:cNvSpPr txBox="1">
            <a:spLocks noChangeArrowheads="1"/>
          </p:cNvSpPr>
          <p:nvPr/>
        </p:nvSpPr>
        <p:spPr bwMode="auto">
          <a:xfrm>
            <a:off x="6659563" y="5589588"/>
            <a:ext cx="2089150" cy="81915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1222375">
              <a:tabLst>
                <a:tab pos="1349375" algn="l"/>
                <a:tab pos="1978025" algn="l"/>
                <a:tab pos="2149475" algn="l"/>
                <a:tab pos="2422525" algn="l"/>
                <a:tab pos="2606675" algn="l"/>
                <a:tab pos="5383213" algn="l"/>
                <a:tab pos="6365875" algn="l"/>
                <a:tab pos="7440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162050" defTabSz="1222375">
              <a:tabLst>
                <a:tab pos="1349375" algn="l"/>
                <a:tab pos="1978025" algn="l"/>
                <a:tab pos="2149475" algn="l"/>
                <a:tab pos="2422525" algn="l"/>
                <a:tab pos="2606675" algn="l"/>
                <a:tab pos="5383213" algn="l"/>
                <a:tab pos="6365875" algn="l"/>
                <a:tab pos="7440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41438" defTabSz="1222375">
              <a:tabLst>
                <a:tab pos="1349375" algn="l"/>
                <a:tab pos="1978025" algn="l"/>
                <a:tab pos="2149475" algn="l"/>
                <a:tab pos="2422525" algn="l"/>
                <a:tab pos="2606675" algn="l"/>
                <a:tab pos="5383213" algn="l"/>
                <a:tab pos="6365875" algn="l"/>
                <a:tab pos="7440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20825" defTabSz="1222375">
              <a:tabLst>
                <a:tab pos="1349375" algn="l"/>
                <a:tab pos="1978025" algn="l"/>
                <a:tab pos="2149475" algn="l"/>
                <a:tab pos="2422525" algn="l"/>
                <a:tab pos="2606675" algn="l"/>
                <a:tab pos="5383213" algn="l"/>
                <a:tab pos="6365875" algn="l"/>
                <a:tab pos="7440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1222375">
              <a:tabLst>
                <a:tab pos="1349375" algn="l"/>
                <a:tab pos="1978025" algn="l"/>
                <a:tab pos="2149475" algn="l"/>
                <a:tab pos="2422525" algn="l"/>
                <a:tab pos="2606675" algn="l"/>
                <a:tab pos="5383213" algn="l"/>
                <a:tab pos="6365875" algn="l"/>
                <a:tab pos="7440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1222375" fontAlgn="base">
              <a:spcBef>
                <a:spcPct val="0"/>
              </a:spcBef>
              <a:spcAft>
                <a:spcPct val="0"/>
              </a:spcAft>
              <a:tabLst>
                <a:tab pos="1349375" algn="l"/>
                <a:tab pos="1978025" algn="l"/>
                <a:tab pos="2149475" algn="l"/>
                <a:tab pos="2422525" algn="l"/>
                <a:tab pos="2606675" algn="l"/>
                <a:tab pos="5383213" algn="l"/>
                <a:tab pos="6365875" algn="l"/>
                <a:tab pos="7440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1222375" fontAlgn="base">
              <a:spcBef>
                <a:spcPct val="0"/>
              </a:spcBef>
              <a:spcAft>
                <a:spcPct val="0"/>
              </a:spcAft>
              <a:tabLst>
                <a:tab pos="1349375" algn="l"/>
                <a:tab pos="1978025" algn="l"/>
                <a:tab pos="2149475" algn="l"/>
                <a:tab pos="2422525" algn="l"/>
                <a:tab pos="2606675" algn="l"/>
                <a:tab pos="5383213" algn="l"/>
                <a:tab pos="6365875" algn="l"/>
                <a:tab pos="7440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1222375" fontAlgn="base">
              <a:spcBef>
                <a:spcPct val="0"/>
              </a:spcBef>
              <a:spcAft>
                <a:spcPct val="0"/>
              </a:spcAft>
              <a:tabLst>
                <a:tab pos="1349375" algn="l"/>
                <a:tab pos="1978025" algn="l"/>
                <a:tab pos="2149475" algn="l"/>
                <a:tab pos="2422525" algn="l"/>
                <a:tab pos="2606675" algn="l"/>
                <a:tab pos="5383213" algn="l"/>
                <a:tab pos="6365875" algn="l"/>
                <a:tab pos="7440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1222375" fontAlgn="base">
              <a:spcBef>
                <a:spcPct val="0"/>
              </a:spcBef>
              <a:spcAft>
                <a:spcPct val="0"/>
              </a:spcAft>
              <a:tabLst>
                <a:tab pos="1349375" algn="l"/>
                <a:tab pos="1978025" algn="l"/>
                <a:tab pos="2149475" algn="l"/>
                <a:tab pos="2422525" algn="l"/>
                <a:tab pos="2606675" algn="l"/>
                <a:tab pos="5383213" algn="l"/>
                <a:tab pos="6365875" algn="l"/>
                <a:tab pos="7440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cs-CZ" altLang="cs-CZ" b="1">
                <a:solidFill>
                  <a:schemeClr val="bg2"/>
                </a:solidFill>
                <a:sym typeface="Wingdings 3" panose="05040102010807070707" pitchFamily="18" charset="2"/>
              </a:rPr>
              <a:t>Ukončený děj:</a:t>
            </a:r>
          </a:p>
          <a:p>
            <a:pPr algn="ctr"/>
            <a:r>
              <a:rPr lang="cs-CZ" altLang="cs-CZ" sz="2800" b="1">
                <a:solidFill>
                  <a:schemeClr val="bg2"/>
                </a:solidFill>
                <a:sym typeface="Wingdings 3" panose="05040102010807070707" pitchFamily="18" charset="2"/>
              </a:rPr>
              <a:t>t = 3*</a:t>
            </a:r>
            <a:r>
              <a:rPr lang="cs-CZ" altLang="cs-CZ" sz="2800" b="1">
                <a:solidFill>
                  <a:schemeClr val="bg2"/>
                </a:solidFill>
                <a:sym typeface="Symbol" panose="05050102010706020507" pitchFamily="18" charset="2"/>
              </a:rPr>
              <a:t></a:t>
            </a:r>
          </a:p>
        </p:txBody>
      </p:sp>
      <p:sp>
        <p:nvSpPr>
          <p:cNvPr id="40973" name="Line 13"/>
          <p:cNvSpPr>
            <a:spLocks noChangeShapeType="1"/>
          </p:cNvSpPr>
          <p:nvPr/>
        </p:nvSpPr>
        <p:spPr bwMode="auto">
          <a:xfrm>
            <a:off x="3995738" y="3141663"/>
            <a:ext cx="0" cy="3311525"/>
          </a:xfrm>
          <a:prstGeom prst="line">
            <a:avLst/>
          </a:prstGeom>
          <a:noFill/>
          <a:ln w="12700">
            <a:solidFill>
              <a:srgbClr val="000000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40974" name="Text Box 14"/>
          <p:cNvSpPr txBox="1">
            <a:spLocks noChangeArrowheads="1"/>
          </p:cNvSpPr>
          <p:nvPr/>
        </p:nvSpPr>
        <p:spPr bwMode="auto">
          <a:xfrm>
            <a:off x="4921696" y="3814719"/>
            <a:ext cx="4058792" cy="727075"/>
          </a:xfrm>
          <a:prstGeom prst="rect">
            <a:avLst/>
          </a:prstGeom>
          <a:solidFill>
            <a:srgbClr val="FFFF99"/>
          </a:solidFill>
          <a:ln w="25400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marL="892175" indent="-892175" defTabSz="1222375">
              <a:tabLst>
                <a:tab pos="720725" algn="l"/>
                <a:tab pos="1349375" algn="l"/>
                <a:tab pos="1978025" algn="l"/>
                <a:tab pos="2149475" algn="l"/>
                <a:tab pos="2422525" algn="l"/>
                <a:tab pos="2606675" algn="l"/>
                <a:tab pos="5383213" algn="l"/>
                <a:tab pos="6365875" algn="l"/>
                <a:tab pos="7440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254125" defTabSz="1222375">
              <a:tabLst>
                <a:tab pos="720725" algn="l"/>
                <a:tab pos="1349375" algn="l"/>
                <a:tab pos="1978025" algn="l"/>
                <a:tab pos="2149475" algn="l"/>
                <a:tab pos="2422525" algn="l"/>
                <a:tab pos="2606675" algn="l"/>
                <a:tab pos="5383213" algn="l"/>
                <a:tab pos="6365875" algn="l"/>
                <a:tab pos="7440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433513" defTabSz="1222375">
              <a:tabLst>
                <a:tab pos="720725" algn="l"/>
                <a:tab pos="1349375" algn="l"/>
                <a:tab pos="1978025" algn="l"/>
                <a:tab pos="2149475" algn="l"/>
                <a:tab pos="2422525" algn="l"/>
                <a:tab pos="2606675" algn="l"/>
                <a:tab pos="5383213" algn="l"/>
                <a:tab pos="6365875" algn="l"/>
                <a:tab pos="7440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2900" defTabSz="1222375">
              <a:tabLst>
                <a:tab pos="720725" algn="l"/>
                <a:tab pos="1349375" algn="l"/>
                <a:tab pos="1978025" algn="l"/>
                <a:tab pos="2149475" algn="l"/>
                <a:tab pos="2422525" algn="l"/>
                <a:tab pos="2606675" algn="l"/>
                <a:tab pos="5383213" algn="l"/>
                <a:tab pos="6365875" algn="l"/>
                <a:tab pos="7440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1222375">
              <a:tabLst>
                <a:tab pos="720725" algn="l"/>
                <a:tab pos="1349375" algn="l"/>
                <a:tab pos="1978025" algn="l"/>
                <a:tab pos="2149475" algn="l"/>
                <a:tab pos="2422525" algn="l"/>
                <a:tab pos="2606675" algn="l"/>
                <a:tab pos="5383213" algn="l"/>
                <a:tab pos="6365875" algn="l"/>
                <a:tab pos="7440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1222375" fontAlgn="base">
              <a:spcBef>
                <a:spcPct val="0"/>
              </a:spcBef>
              <a:spcAft>
                <a:spcPct val="0"/>
              </a:spcAft>
              <a:tabLst>
                <a:tab pos="720725" algn="l"/>
                <a:tab pos="1349375" algn="l"/>
                <a:tab pos="1978025" algn="l"/>
                <a:tab pos="2149475" algn="l"/>
                <a:tab pos="2422525" algn="l"/>
                <a:tab pos="2606675" algn="l"/>
                <a:tab pos="5383213" algn="l"/>
                <a:tab pos="6365875" algn="l"/>
                <a:tab pos="7440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1222375" fontAlgn="base">
              <a:spcBef>
                <a:spcPct val="0"/>
              </a:spcBef>
              <a:spcAft>
                <a:spcPct val="0"/>
              </a:spcAft>
              <a:tabLst>
                <a:tab pos="720725" algn="l"/>
                <a:tab pos="1349375" algn="l"/>
                <a:tab pos="1978025" algn="l"/>
                <a:tab pos="2149475" algn="l"/>
                <a:tab pos="2422525" algn="l"/>
                <a:tab pos="2606675" algn="l"/>
                <a:tab pos="5383213" algn="l"/>
                <a:tab pos="6365875" algn="l"/>
                <a:tab pos="7440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1222375" fontAlgn="base">
              <a:spcBef>
                <a:spcPct val="0"/>
              </a:spcBef>
              <a:spcAft>
                <a:spcPct val="0"/>
              </a:spcAft>
              <a:tabLst>
                <a:tab pos="720725" algn="l"/>
                <a:tab pos="1349375" algn="l"/>
                <a:tab pos="1978025" algn="l"/>
                <a:tab pos="2149475" algn="l"/>
                <a:tab pos="2422525" algn="l"/>
                <a:tab pos="2606675" algn="l"/>
                <a:tab pos="5383213" algn="l"/>
                <a:tab pos="6365875" algn="l"/>
                <a:tab pos="7440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1222375" fontAlgn="base">
              <a:spcBef>
                <a:spcPct val="0"/>
              </a:spcBef>
              <a:spcAft>
                <a:spcPct val="0"/>
              </a:spcAft>
              <a:tabLst>
                <a:tab pos="720725" algn="l"/>
                <a:tab pos="1349375" algn="l"/>
                <a:tab pos="1978025" algn="l"/>
                <a:tab pos="2149475" algn="l"/>
                <a:tab pos="2422525" algn="l"/>
                <a:tab pos="2606675" algn="l"/>
                <a:tab pos="5383213" algn="l"/>
                <a:tab pos="6365875" algn="l"/>
                <a:tab pos="7440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tabLst>
                <a:tab pos="801688" algn="l"/>
                <a:tab pos="982663" algn="l"/>
                <a:tab pos="1978025" algn="l"/>
                <a:tab pos="2149475" algn="l"/>
                <a:tab pos="2422525" algn="l"/>
                <a:tab pos="2606675" algn="l"/>
                <a:tab pos="5383213" algn="l"/>
                <a:tab pos="6365875" algn="l"/>
                <a:tab pos="7440613" algn="l"/>
              </a:tabLst>
            </a:pPr>
            <a:r>
              <a:rPr lang="cs-CZ" altLang="cs-CZ" sz="2000" b="1" dirty="0">
                <a:solidFill>
                  <a:schemeClr val="bg2"/>
                </a:solidFill>
                <a:sym typeface="Symbol" panose="05050102010706020507" pitchFamily="18" charset="2"/>
              </a:rPr>
              <a:t></a:t>
            </a:r>
            <a:r>
              <a:rPr lang="cs-CZ" altLang="cs-CZ" sz="2000" b="1" baseline="-25000" dirty="0" err="1">
                <a:solidFill>
                  <a:schemeClr val="bg2"/>
                </a:solidFill>
                <a:sym typeface="Symbol" panose="05050102010706020507" pitchFamily="18" charset="2"/>
              </a:rPr>
              <a:t>max</a:t>
            </a:r>
            <a:r>
              <a:rPr lang="cs-CZ" altLang="cs-CZ" sz="2000" b="1" dirty="0">
                <a:solidFill>
                  <a:schemeClr val="bg2"/>
                </a:solidFill>
                <a:sym typeface="Symbol" panose="05050102010706020507" pitchFamily="18" charset="2"/>
              </a:rPr>
              <a:t> 	-	rozdíl mezi maximální a minimální teplotou</a:t>
            </a:r>
          </a:p>
        </p:txBody>
      </p:sp>
      <p:sp>
        <p:nvSpPr>
          <p:cNvPr id="40975" name="Text Box 15"/>
          <p:cNvSpPr txBox="1">
            <a:spLocks noChangeArrowheads="1"/>
          </p:cNvSpPr>
          <p:nvPr/>
        </p:nvSpPr>
        <p:spPr bwMode="auto">
          <a:xfrm>
            <a:off x="1979613" y="3068638"/>
            <a:ext cx="7921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b="1">
                <a:solidFill>
                  <a:schemeClr val="bg2"/>
                </a:solidFill>
                <a:sym typeface="Symbol" panose="05050102010706020507" pitchFamily="18" charset="2"/>
              </a:rPr>
              <a:t></a:t>
            </a:r>
            <a:r>
              <a:rPr lang="cs-CZ" altLang="cs-CZ" b="1" baseline="-25000">
                <a:solidFill>
                  <a:schemeClr val="bg2"/>
                </a:solidFill>
                <a:sym typeface="Symbol" panose="05050102010706020507" pitchFamily="18" charset="2"/>
              </a:rPr>
              <a:t>max</a:t>
            </a:r>
            <a:endParaRPr lang="cs-CZ" altLang="cs-CZ" b="1">
              <a:solidFill>
                <a:schemeClr val="bg2"/>
              </a:solidFill>
              <a:sym typeface="Symbol" panose="05050102010706020507" pitchFamily="18" charset="2"/>
            </a:endParaRPr>
          </a:p>
        </p:txBody>
      </p:sp>
      <p:sp>
        <p:nvSpPr>
          <p:cNvPr id="40976" name="Text Box 16"/>
          <p:cNvSpPr txBox="1">
            <a:spLocks noChangeArrowheads="1"/>
          </p:cNvSpPr>
          <p:nvPr/>
        </p:nvSpPr>
        <p:spPr bwMode="auto">
          <a:xfrm>
            <a:off x="1835150" y="5876925"/>
            <a:ext cx="7921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b="1">
                <a:solidFill>
                  <a:schemeClr val="bg2"/>
                </a:solidFill>
                <a:sym typeface="Symbol" panose="05050102010706020507" pitchFamily="18" charset="2"/>
              </a:rPr>
              <a:t></a:t>
            </a:r>
            <a:r>
              <a:rPr lang="cs-CZ" altLang="cs-CZ" b="1" baseline="-25000">
                <a:solidFill>
                  <a:schemeClr val="bg2"/>
                </a:solidFill>
                <a:sym typeface="Symbol" panose="05050102010706020507" pitchFamily="18" charset="2"/>
              </a:rPr>
              <a:t>min</a:t>
            </a:r>
            <a:endParaRPr lang="cs-CZ" altLang="cs-CZ" b="1">
              <a:solidFill>
                <a:schemeClr val="bg2"/>
              </a:solidFill>
              <a:sym typeface="Symbol" panose="05050102010706020507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09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09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0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09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09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09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0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09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09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0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09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09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0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09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09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0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40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/>
      <p:bldP spid="40970" grpId="0" animBg="1"/>
      <p:bldP spid="40973" grpId="0" animBg="1"/>
      <p:bldP spid="40974" grpId="0" animBg="1"/>
      <p:bldP spid="40975" grpId="0"/>
      <p:bldP spid="4097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0350"/>
            <a:ext cx="4186238" cy="792163"/>
          </a:xfrm>
        </p:spPr>
        <p:txBody>
          <a:bodyPr/>
          <a:lstStyle/>
          <a:p>
            <a:r>
              <a:rPr lang="cs-CZ" altLang="cs-CZ" sz="4000" b="1" u="sng">
                <a:solidFill>
                  <a:schemeClr val="bg2"/>
                </a:solidFill>
                <a:effectLst/>
              </a:rPr>
              <a:t>Příklady</a:t>
            </a:r>
          </a:p>
        </p:txBody>
      </p:sp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250825" y="1341438"/>
            <a:ext cx="8642350" cy="67929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1222375">
              <a:tabLst>
                <a:tab pos="1349375" algn="l"/>
                <a:tab pos="1978025" algn="l"/>
                <a:tab pos="2149475" algn="l"/>
                <a:tab pos="2422525" algn="l"/>
                <a:tab pos="2606675" algn="l"/>
                <a:tab pos="5383213" algn="l"/>
                <a:tab pos="6365875" algn="l"/>
                <a:tab pos="7440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162050" defTabSz="1222375">
              <a:tabLst>
                <a:tab pos="1349375" algn="l"/>
                <a:tab pos="1978025" algn="l"/>
                <a:tab pos="2149475" algn="l"/>
                <a:tab pos="2422525" algn="l"/>
                <a:tab pos="2606675" algn="l"/>
                <a:tab pos="5383213" algn="l"/>
                <a:tab pos="6365875" algn="l"/>
                <a:tab pos="7440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41438" defTabSz="1222375">
              <a:tabLst>
                <a:tab pos="1349375" algn="l"/>
                <a:tab pos="1978025" algn="l"/>
                <a:tab pos="2149475" algn="l"/>
                <a:tab pos="2422525" algn="l"/>
                <a:tab pos="2606675" algn="l"/>
                <a:tab pos="5383213" algn="l"/>
                <a:tab pos="6365875" algn="l"/>
                <a:tab pos="7440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20825" defTabSz="1222375">
              <a:tabLst>
                <a:tab pos="1349375" algn="l"/>
                <a:tab pos="1978025" algn="l"/>
                <a:tab pos="2149475" algn="l"/>
                <a:tab pos="2422525" algn="l"/>
                <a:tab pos="2606675" algn="l"/>
                <a:tab pos="5383213" algn="l"/>
                <a:tab pos="6365875" algn="l"/>
                <a:tab pos="7440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1222375">
              <a:tabLst>
                <a:tab pos="1349375" algn="l"/>
                <a:tab pos="1978025" algn="l"/>
                <a:tab pos="2149475" algn="l"/>
                <a:tab pos="2422525" algn="l"/>
                <a:tab pos="2606675" algn="l"/>
                <a:tab pos="5383213" algn="l"/>
                <a:tab pos="6365875" algn="l"/>
                <a:tab pos="7440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1222375" fontAlgn="base">
              <a:spcBef>
                <a:spcPct val="0"/>
              </a:spcBef>
              <a:spcAft>
                <a:spcPct val="0"/>
              </a:spcAft>
              <a:tabLst>
                <a:tab pos="1349375" algn="l"/>
                <a:tab pos="1978025" algn="l"/>
                <a:tab pos="2149475" algn="l"/>
                <a:tab pos="2422525" algn="l"/>
                <a:tab pos="2606675" algn="l"/>
                <a:tab pos="5383213" algn="l"/>
                <a:tab pos="6365875" algn="l"/>
                <a:tab pos="7440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1222375" fontAlgn="base">
              <a:spcBef>
                <a:spcPct val="0"/>
              </a:spcBef>
              <a:spcAft>
                <a:spcPct val="0"/>
              </a:spcAft>
              <a:tabLst>
                <a:tab pos="1349375" algn="l"/>
                <a:tab pos="1978025" algn="l"/>
                <a:tab pos="2149475" algn="l"/>
                <a:tab pos="2422525" algn="l"/>
                <a:tab pos="2606675" algn="l"/>
                <a:tab pos="5383213" algn="l"/>
                <a:tab pos="6365875" algn="l"/>
                <a:tab pos="7440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1222375" fontAlgn="base">
              <a:spcBef>
                <a:spcPct val="0"/>
              </a:spcBef>
              <a:spcAft>
                <a:spcPct val="0"/>
              </a:spcAft>
              <a:tabLst>
                <a:tab pos="1349375" algn="l"/>
                <a:tab pos="1978025" algn="l"/>
                <a:tab pos="2149475" algn="l"/>
                <a:tab pos="2422525" algn="l"/>
                <a:tab pos="2606675" algn="l"/>
                <a:tab pos="5383213" algn="l"/>
                <a:tab pos="6365875" algn="l"/>
                <a:tab pos="7440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1222375" fontAlgn="base">
              <a:spcBef>
                <a:spcPct val="0"/>
              </a:spcBef>
              <a:spcAft>
                <a:spcPct val="0"/>
              </a:spcAft>
              <a:tabLst>
                <a:tab pos="1349375" algn="l"/>
                <a:tab pos="1978025" algn="l"/>
                <a:tab pos="2149475" algn="l"/>
                <a:tab pos="2422525" algn="l"/>
                <a:tab pos="2606675" algn="l"/>
                <a:tab pos="5383213" algn="l"/>
                <a:tab pos="6365875" algn="l"/>
                <a:tab pos="7440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b="1" dirty="0">
                <a:solidFill>
                  <a:schemeClr val="bg2"/>
                </a:solidFill>
                <a:sym typeface="Wingdings 3" panose="05040102010807070707" pitchFamily="18" charset="2"/>
              </a:rPr>
              <a:t>Na jakou maximální teplotu se ohřeje kapalina, jestliže z </a:t>
            </a:r>
            <a:r>
              <a:rPr lang="cs-CZ" altLang="cs-CZ" b="1" dirty="0" smtClean="0">
                <a:solidFill>
                  <a:schemeClr val="bg2"/>
                </a:solidFill>
                <a:sym typeface="Wingdings 3" panose="05040102010807070707" pitchFamily="18" charset="2"/>
              </a:rPr>
              <a:t>20</a:t>
            </a:r>
            <a:r>
              <a:rPr lang="cs-CZ" altLang="cs-CZ" b="1" baseline="30000" dirty="0" smtClean="0">
                <a:solidFill>
                  <a:schemeClr val="bg2"/>
                </a:solidFill>
                <a:sym typeface="Wingdings 3" panose="05040102010807070707" pitchFamily="18" charset="2"/>
              </a:rPr>
              <a:t>0</a:t>
            </a:r>
            <a:r>
              <a:rPr lang="cs-CZ" altLang="cs-CZ" b="1" dirty="0" smtClean="0">
                <a:solidFill>
                  <a:schemeClr val="bg2"/>
                </a:solidFill>
                <a:sym typeface="Wingdings 3" panose="05040102010807070707" pitchFamily="18" charset="2"/>
              </a:rPr>
              <a:t>C </a:t>
            </a:r>
            <a:r>
              <a:rPr lang="cs-CZ" altLang="cs-CZ" b="1" dirty="0">
                <a:solidFill>
                  <a:schemeClr val="bg2"/>
                </a:solidFill>
                <a:sym typeface="Wingdings 3" panose="05040102010807070707" pitchFamily="18" charset="2"/>
              </a:rPr>
              <a:t>na 80</a:t>
            </a:r>
            <a:r>
              <a:rPr lang="cs-CZ" altLang="cs-CZ" b="1" baseline="30000" dirty="0">
                <a:solidFill>
                  <a:schemeClr val="bg2"/>
                </a:solidFill>
                <a:sym typeface="Wingdings 3" panose="05040102010807070707" pitchFamily="18" charset="2"/>
              </a:rPr>
              <a:t>0</a:t>
            </a:r>
            <a:r>
              <a:rPr lang="cs-CZ" altLang="cs-CZ" b="1" dirty="0">
                <a:solidFill>
                  <a:schemeClr val="bg2"/>
                </a:solidFill>
                <a:sym typeface="Wingdings 3" panose="05040102010807070707" pitchFamily="18" charset="2"/>
              </a:rPr>
              <a:t>C, se ohřeje za 6 minuty, je-li počáteční teplota 20</a:t>
            </a:r>
            <a:r>
              <a:rPr lang="cs-CZ" altLang="cs-CZ" b="1" baseline="30000" dirty="0">
                <a:solidFill>
                  <a:schemeClr val="bg2"/>
                </a:solidFill>
                <a:sym typeface="Wingdings 3" panose="05040102010807070707" pitchFamily="18" charset="2"/>
              </a:rPr>
              <a:t>0</a:t>
            </a:r>
            <a:r>
              <a:rPr lang="cs-CZ" altLang="cs-CZ" b="1" dirty="0">
                <a:solidFill>
                  <a:schemeClr val="bg2"/>
                </a:solidFill>
                <a:sym typeface="Wingdings 3" panose="05040102010807070707" pitchFamily="18" charset="2"/>
              </a:rPr>
              <a:t>C. Časová konstanta je 10 minut. </a:t>
            </a:r>
            <a:r>
              <a:rPr lang="cs-CZ" altLang="cs-CZ" b="1" dirty="0">
                <a:solidFill>
                  <a:schemeClr val="bg2"/>
                </a:solidFill>
                <a:sym typeface="Symbol" panose="05050102010706020507" pitchFamily="18" charset="2"/>
              </a:rPr>
              <a:t> </a:t>
            </a:r>
            <a:r>
              <a:rPr lang="cs-CZ" altLang="cs-CZ" b="1" dirty="0">
                <a:solidFill>
                  <a:schemeClr val="bg2"/>
                </a:solidFill>
                <a:sym typeface="Wingdings 3" panose="05040102010807070707" pitchFamily="18" charset="2"/>
              </a:rPr>
              <a:t> </a:t>
            </a:r>
            <a:endParaRPr lang="cs-CZ" altLang="cs-CZ" sz="2000" b="1" dirty="0">
              <a:solidFill>
                <a:schemeClr val="bg2"/>
              </a:solidFill>
              <a:sym typeface="Symbol" panose="05050102010706020507" pitchFamily="18" charset="2"/>
            </a:endParaRPr>
          </a:p>
        </p:txBody>
      </p:sp>
      <p:graphicFrame>
        <p:nvGraphicFramePr>
          <p:cNvPr id="41988" name="Object 4"/>
          <p:cNvGraphicFramePr>
            <a:graphicFrameLocks noChangeAspect="1"/>
          </p:cNvGraphicFramePr>
          <p:nvPr/>
        </p:nvGraphicFramePr>
        <p:xfrm>
          <a:off x="5722938" y="461963"/>
          <a:ext cx="2378075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15" name="Rovnice" r:id="rId3" imgW="1384200" imgH="342720" progId="Equation.3">
                  <p:embed/>
                </p:oleObj>
              </mc:Choice>
              <mc:Fallback>
                <p:oleObj name="Rovnice" r:id="rId3" imgW="1384200" imgH="34272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2938" y="461963"/>
                        <a:ext cx="2378075" cy="59055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25400">
                        <a:solidFill>
                          <a:schemeClr val="bg2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179388" y="3122613"/>
            <a:ext cx="8208962" cy="6667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1222375">
              <a:tabLst>
                <a:tab pos="1349375" algn="l"/>
                <a:tab pos="1978025" algn="l"/>
                <a:tab pos="2149475" algn="l"/>
                <a:tab pos="2422525" algn="l"/>
                <a:tab pos="2606675" algn="l"/>
                <a:tab pos="5383213" algn="l"/>
                <a:tab pos="6365875" algn="l"/>
                <a:tab pos="7440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162050" defTabSz="1222375">
              <a:tabLst>
                <a:tab pos="1349375" algn="l"/>
                <a:tab pos="1978025" algn="l"/>
                <a:tab pos="2149475" algn="l"/>
                <a:tab pos="2422525" algn="l"/>
                <a:tab pos="2606675" algn="l"/>
                <a:tab pos="5383213" algn="l"/>
                <a:tab pos="6365875" algn="l"/>
                <a:tab pos="7440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41438" defTabSz="1222375">
              <a:tabLst>
                <a:tab pos="1349375" algn="l"/>
                <a:tab pos="1978025" algn="l"/>
                <a:tab pos="2149475" algn="l"/>
                <a:tab pos="2422525" algn="l"/>
                <a:tab pos="2606675" algn="l"/>
                <a:tab pos="5383213" algn="l"/>
                <a:tab pos="6365875" algn="l"/>
                <a:tab pos="7440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20825" defTabSz="1222375">
              <a:tabLst>
                <a:tab pos="1349375" algn="l"/>
                <a:tab pos="1978025" algn="l"/>
                <a:tab pos="2149475" algn="l"/>
                <a:tab pos="2422525" algn="l"/>
                <a:tab pos="2606675" algn="l"/>
                <a:tab pos="5383213" algn="l"/>
                <a:tab pos="6365875" algn="l"/>
                <a:tab pos="7440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1222375">
              <a:tabLst>
                <a:tab pos="1349375" algn="l"/>
                <a:tab pos="1978025" algn="l"/>
                <a:tab pos="2149475" algn="l"/>
                <a:tab pos="2422525" algn="l"/>
                <a:tab pos="2606675" algn="l"/>
                <a:tab pos="5383213" algn="l"/>
                <a:tab pos="6365875" algn="l"/>
                <a:tab pos="7440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1222375" fontAlgn="base">
              <a:spcBef>
                <a:spcPct val="0"/>
              </a:spcBef>
              <a:spcAft>
                <a:spcPct val="0"/>
              </a:spcAft>
              <a:tabLst>
                <a:tab pos="1349375" algn="l"/>
                <a:tab pos="1978025" algn="l"/>
                <a:tab pos="2149475" algn="l"/>
                <a:tab pos="2422525" algn="l"/>
                <a:tab pos="2606675" algn="l"/>
                <a:tab pos="5383213" algn="l"/>
                <a:tab pos="6365875" algn="l"/>
                <a:tab pos="7440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1222375" fontAlgn="base">
              <a:spcBef>
                <a:spcPct val="0"/>
              </a:spcBef>
              <a:spcAft>
                <a:spcPct val="0"/>
              </a:spcAft>
              <a:tabLst>
                <a:tab pos="1349375" algn="l"/>
                <a:tab pos="1978025" algn="l"/>
                <a:tab pos="2149475" algn="l"/>
                <a:tab pos="2422525" algn="l"/>
                <a:tab pos="2606675" algn="l"/>
                <a:tab pos="5383213" algn="l"/>
                <a:tab pos="6365875" algn="l"/>
                <a:tab pos="7440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1222375" fontAlgn="base">
              <a:spcBef>
                <a:spcPct val="0"/>
              </a:spcBef>
              <a:spcAft>
                <a:spcPct val="0"/>
              </a:spcAft>
              <a:tabLst>
                <a:tab pos="1349375" algn="l"/>
                <a:tab pos="1978025" algn="l"/>
                <a:tab pos="2149475" algn="l"/>
                <a:tab pos="2422525" algn="l"/>
                <a:tab pos="2606675" algn="l"/>
                <a:tab pos="5383213" algn="l"/>
                <a:tab pos="6365875" algn="l"/>
                <a:tab pos="7440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1222375" fontAlgn="base">
              <a:spcBef>
                <a:spcPct val="0"/>
              </a:spcBef>
              <a:spcAft>
                <a:spcPct val="0"/>
              </a:spcAft>
              <a:tabLst>
                <a:tab pos="1349375" algn="l"/>
                <a:tab pos="1978025" algn="l"/>
                <a:tab pos="2149475" algn="l"/>
                <a:tab pos="2422525" algn="l"/>
                <a:tab pos="2606675" algn="l"/>
                <a:tab pos="5383213" algn="l"/>
                <a:tab pos="6365875" algn="l"/>
                <a:tab pos="7440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b="1">
                <a:solidFill>
                  <a:schemeClr val="bg2"/>
                </a:solidFill>
                <a:sym typeface="Wingdings 3" panose="05040102010807070707" pitchFamily="18" charset="2"/>
              </a:rPr>
              <a:t>Voda je ochlazována z 100</a:t>
            </a:r>
            <a:r>
              <a:rPr lang="cs-CZ" altLang="cs-CZ" b="1" baseline="30000">
                <a:solidFill>
                  <a:schemeClr val="bg2"/>
                </a:solidFill>
                <a:sym typeface="Wingdings 3" panose="05040102010807070707" pitchFamily="18" charset="2"/>
              </a:rPr>
              <a:t>0</a:t>
            </a:r>
            <a:r>
              <a:rPr lang="cs-CZ" altLang="cs-CZ" b="1">
                <a:solidFill>
                  <a:schemeClr val="bg2"/>
                </a:solidFill>
                <a:sym typeface="Wingdings 3" panose="05040102010807070707" pitchFamily="18" charset="2"/>
              </a:rPr>
              <a:t>C na 20</a:t>
            </a:r>
            <a:r>
              <a:rPr lang="cs-CZ" altLang="cs-CZ" b="1" baseline="30000">
                <a:solidFill>
                  <a:schemeClr val="bg2"/>
                </a:solidFill>
                <a:sym typeface="Wingdings 3" panose="05040102010807070707" pitchFamily="18" charset="2"/>
              </a:rPr>
              <a:t>0</a:t>
            </a:r>
            <a:r>
              <a:rPr lang="cs-CZ" altLang="cs-CZ" b="1">
                <a:solidFill>
                  <a:schemeClr val="bg2"/>
                </a:solidFill>
                <a:sym typeface="Wingdings 3" panose="05040102010807070707" pitchFamily="18" charset="2"/>
              </a:rPr>
              <a:t>C. Ze 40</a:t>
            </a:r>
            <a:r>
              <a:rPr lang="cs-CZ" altLang="cs-CZ" b="1" baseline="30000">
                <a:solidFill>
                  <a:schemeClr val="bg2"/>
                </a:solidFill>
                <a:sym typeface="Wingdings 3" panose="05040102010807070707" pitchFamily="18" charset="2"/>
              </a:rPr>
              <a:t>0</a:t>
            </a:r>
            <a:r>
              <a:rPr lang="cs-CZ" altLang="cs-CZ" b="1">
                <a:solidFill>
                  <a:schemeClr val="bg2"/>
                </a:solidFill>
                <a:sym typeface="Wingdings 3" panose="05040102010807070707" pitchFamily="18" charset="2"/>
              </a:rPr>
              <a:t>C na  30</a:t>
            </a:r>
            <a:r>
              <a:rPr lang="cs-CZ" altLang="cs-CZ" b="1" baseline="30000">
                <a:solidFill>
                  <a:schemeClr val="bg2"/>
                </a:solidFill>
                <a:sym typeface="Wingdings 3" panose="05040102010807070707" pitchFamily="18" charset="2"/>
              </a:rPr>
              <a:t>0</a:t>
            </a:r>
            <a:r>
              <a:rPr lang="cs-CZ" altLang="cs-CZ" b="1">
                <a:solidFill>
                  <a:schemeClr val="bg2"/>
                </a:solidFill>
                <a:sym typeface="Wingdings 3" panose="05040102010807070707" pitchFamily="18" charset="2"/>
              </a:rPr>
              <a:t>C se voda ochladí za 10 minut. Určete časovou konstantu a celkovou dobu ochlazování.</a:t>
            </a:r>
            <a:endParaRPr lang="cs-CZ" altLang="cs-CZ" b="1">
              <a:solidFill>
                <a:schemeClr val="bg2"/>
              </a:solidFill>
              <a:sym typeface="Symbol" panose="05050102010706020507" pitchFamily="18" charset="2"/>
            </a:endParaRPr>
          </a:p>
        </p:txBody>
      </p:sp>
      <p:graphicFrame>
        <p:nvGraphicFramePr>
          <p:cNvPr id="4199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5734521"/>
              </p:ext>
            </p:extLst>
          </p:nvPr>
        </p:nvGraphicFramePr>
        <p:xfrm>
          <a:off x="149225" y="2141538"/>
          <a:ext cx="3875088" cy="811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16" name="Rovnice" r:id="rId5" imgW="2374560" imgH="495000" progId="Equation.3">
                  <p:embed/>
                </p:oleObj>
              </mc:Choice>
              <mc:Fallback>
                <p:oleObj name="Rovnice" r:id="rId5" imgW="2374560" imgH="4950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225" y="2141538"/>
                        <a:ext cx="3875088" cy="811212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25400">
                        <a:solidFill>
                          <a:schemeClr val="bg2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9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917350"/>
              </p:ext>
            </p:extLst>
          </p:nvPr>
        </p:nvGraphicFramePr>
        <p:xfrm>
          <a:off x="2335213" y="3960813"/>
          <a:ext cx="2168525" cy="884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17" name="Rovnice" r:id="rId7" imgW="1625400" imgH="660240" progId="Equation.3">
                  <p:embed/>
                </p:oleObj>
              </mc:Choice>
              <mc:Fallback>
                <p:oleObj name="Rovnice" r:id="rId7" imgW="1625400" imgH="66024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5213" y="3960813"/>
                        <a:ext cx="2168525" cy="884237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25400">
                        <a:solidFill>
                          <a:schemeClr val="bg2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93" name="Object 9"/>
          <p:cNvGraphicFramePr>
            <a:graphicFrameLocks noChangeAspect="1"/>
          </p:cNvGraphicFramePr>
          <p:nvPr/>
        </p:nvGraphicFramePr>
        <p:xfrm>
          <a:off x="107950" y="4868863"/>
          <a:ext cx="2016125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18" name="Rovnice" r:id="rId9" imgW="1041120" imgH="355320" progId="Equation.3">
                  <p:embed/>
                </p:oleObj>
              </mc:Choice>
              <mc:Fallback>
                <p:oleObj name="Rovnice" r:id="rId9" imgW="1041120" imgH="35532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50" y="4868863"/>
                        <a:ext cx="2016125" cy="69215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25400">
                        <a:solidFill>
                          <a:schemeClr val="bg2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94" name="Object 10"/>
          <p:cNvGraphicFramePr>
            <a:graphicFrameLocks noChangeAspect="1"/>
          </p:cNvGraphicFramePr>
          <p:nvPr/>
        </p:nvGraphicFramePr>
        <p:xfrm>
          <a:off x="107950" y="4005263"/>
          <a:ext cx="2016125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19" name="Rovnice" r:id="rId11" imgW="1015920" imgH="355320" progId="Equation.3">
                  <p:embed/>
                </p:oleObj>
              </mc:Choice>
              <mc:Fallback>
                <p:oleObj name="Rovnice" r:id="rId11" imgW="1015920" imgH="35532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50" y="4005263"/>
                        <a:ext cx="2016125" cy="70802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25400">
                        <a:solidFill>
                          <a:schemeClr val="bg2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95" name="Object 11"/>
          <p:cNvGraphicFramePr>
            <a:graphicFrameLocks noChangeAspect="1"/>
          </p:cNvGraphicFramePr>
          <p:nvPr/>
        </p:nvGraphicFramePr>
        <p:xfrm>
          <a:off x="107950" y="5805488"/>
          <a:ext cx="4464050" cy="909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20" name="Rovnice" r:id="rId13" imgW="3060360" imgH="622080" progId="Equation.3">
                  <p:embed/>
                </p:oleObj>
              </mc:Choice>
              <mc:Fallback>
                <p:oleObj name="Rovnice" r:id="rId13" imgW="3060360" imgH="62208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50" y="5805488"/>
                        <a:ext cx="4464050" cy="909637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25400">
                        <a:solidFill>
                          <a:schemeClr val="bg2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96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6954046"/>
              </p:ext>
            </p:extLst>
          </p:nvPr>
        </p:nvGraphicFramePr>
        <p:xfrm>
          <a:off x="4289425" y="2122488"/>
          <a:ext cx="4713288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21" name="Rovnice" r:id="rId15" imgW="2743200" imgH="482400" progId="Equation.3">
                  <p:embed/>
                </p:oleObj>
              </mc:Choice>
              <mc:Fallback>
                <p:oleObj name="Rovnice" r:id="rId15" imgW="2743200" imgH="48240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9425" y="2122488"/>
                        <a:ext cx="4713288" cy="83185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25400">
                        <a:solidFill>
                          <a:schemeClr val="bg2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97" name="Object 13"/>
          <p:cNvGraphicFramePr>
            <a:graphicFrameLocks noChangeAspect="1"/>
          </p:cNvGraphicFramePr>
          <p:nvPr/>
        </p:nvGraphicFramePr>
        <p:xfrm>
          <a:off x="2268538" y="4941888"/>
          <a:ext cx="2303462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22" name="Rovnice" r:id="rId17" imgW="1295280" imgH="431640" progId="Equation.3">
                  <p:embed/>
                </p:oleObj>
              </mc:Choice>
              <mc:Fallback>
                <p:oleObj name="Rovnice" r:id="rId17" imgW="1295280" imgH="43164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538" y="4941888"/>
                        <a:ext cx="2303462" cy="78105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25400">
                        <a:solidFill>
                          <a:schemeClr val="bg2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998" name="Picture 14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82" t="47389" r="19341" b="19749"/>
          <a:stretch>
            <a:fillRect/>
          </a:stretch>
        </p:blipFill>
        <p:spPr bwMode="auto">
          <a:xfrm>
            <a:off x="4859338" y="3933825"/>
            <a:ext cx="4176712" cy="280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1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19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19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19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19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1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19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19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1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1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19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19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1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19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19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1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/>
      <p:bldP spid="41987" grpId="0"/>
      <p:bldP spid="4198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686280"/>
            <a:ext cx="8891754" cy="574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639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2376661" y="132283"/>
            <a:ext cx="4186238" cy="792163"/>
          </a:xfrm>
        </p:spPr>
        <p:txBody>
          <a:bodyPr/>
          <a:lstStyle/>
          <a:p>
            <a:r>
              <a:rPr lang="cs-CZ" altLang="cs-CZ" sz="4000" b="1" u="sng">
                <a:solidFill>
                  <a:schemeClr val="bg2"/>
                </a:solidFill>
                <a:effectLst/>
              </a:rPr>
              <a:t>Příklady</a:t>
            </a:r>
          </a:p>
        </p:txBody>
      </p:sp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251520" y="992489"/>
            <a:ext cx="8642350" cy="67929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1222375">
              <a:tabLst>
                <a:tab pos="1349375" algn="l"/>
                <a:tab pos="1978025" algn="l"/>
                <a:tab pos="2149475" algn="l"/>
                <a:tab pos="2422525" algn="l"/>
                <a:tab pos="2606675" algn="l"/>
                <a:tab pos="5383213" algn="l"/>
                <a:tab pos="6365875" algn="l"/>
                <a:tab pos="7440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162050" defTabSz="1222375">
              <a:tabLst>
                <a:tab pos="1349375" algn="l"/>
                <a:tab pos="1978025" algn="l"/>
                <a:tab pos="2149475" algn="l"/>
                <a:tab pos="2422525" algn="l"/>
                <a:tab pos="2606675" algn="l"/>
                <a:tab pos="5383213" algn="l"/>
                <a:tab pos="6365875" algn="l"/>
                <a:tab pos="7440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41438" defTabSz="1222375">
              <a:tabLst>
                <a:tab pos="1349375" algn="l"/>
                <a:tab pos="1978025" algn="l"/>
                <a:tab pos="2149475" algn="l"/>
                <a:tab pos="2422525" algn="l"/>
                <a:tab pos="2606675" algn="l"/>
                <a:tab pos="5383213" algn="l"/>
                <a:tab pos="6365875" algn="l"/>
                <a:tab pos="7440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20825" defTabSz="1222375">
              <a:tabLst>
                <a:tab pos="1349375" algn="l"/>
                <a:tab pos="1978025" algn="l"/>
                <a:tab pos="2149475" algn="l"/>
                <a:tab pos="2422525" algn="l"/>
                <a:tab pos="2606675" algn="l"/>
                <a:tab pos="5383213" algn="l"/>
                <a:tab pos="6365875" algn="l"/>
                <a:tab pos="7440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1222375">
              <a:tabLst>
                <a:tab pos="1349375" algn="l"/>
                <a:tab pos="1978025" algn="l"/>
                <a:tab pos="2149475" algn="l"/>
                <a:tab pos="2422525" algn="l"/>
                <a:tab pos="2606675" algn="l"/>
                <a:tab pos="5383213" algn="l"/>
                <a:tab pos="6365875" algn="l"/>
                <a:tab pos="7440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1222375" fontAlgn="base">
              <a:spcBef>
                <a:spcPct val="0"/>
              </a:spcBef>
              <a:spcAft>
                <a:spcPct val="0"/>
              </a:spcAft>
              <a:tabLst>
                <a:tab pos="1349375" algn="l"/>
                <a:tab pos="1978025" algn="l"/>
                <a:tab pos="2149475" algn="l"/>
                <a:tab pos="2422525" algn="l"/>
                <a:tab pos="2606675" algn="l"/>
                <a:tab pos="5383213" algn="l"/>
                <a:tab pos="6365875" algn="l"/>
                <a:tab pos="7440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1222375" fontAlgn="base">
              <a:spcBef>
                <a:spcPct val="0"/>
              </a:spcBef>
              <a:spcAft>
                <a:spcPct val="0"/>
              </a:spcAft>
              <a:tabLst>
                <a:tab pos="1349375" algn="l"/>
                <a:tab pos="1978025" algn="l"/>
                <a:tab pos="2149475" algn="l"/>
                <a:tab pos="2422525" algn="l"/>
                <a:tab pos="2606675" algn="l"/>
                <a:tab pos="5383213" algn="l"/>
                <a:tab pos="6365875" algn="l"/>
                <a:tab pos="7440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1222375" fontAlgn="base">
              <a:spcBef>
                <a:spcPct val="0"/>
              </a:spcBef>
              <a:spcAft>
                <a:spcPct val="0"/>
              </a:spcAft>
              <a:tabLst>
                <a:tab pos="1349375" algn="l"/>
                <a:tab pos="1978025" algn="l"/>
                <a:tab pos="2149475" algn="l"/>
                <a:tab pos="2422525" algn="l"/>
                <a:tab pos="2606675" algn="l"/>
                <a:tab pos="5383213" algn="l"/>
                <a:tab pos="6365875" algn="l"/>
                <a:tab pos="7440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1222375" fontAlgn="base">
              <a:spcBef>
                <a:spcPct val="0"/>
              </a:spcBef>
              <a:spcAft>
                <a:spcPct val="0"/>
              </a:spcAft>
              <a:tabLst>
                <a:tab pos="1349375" algn="l"/>
                <a:tab pos="1978025" algn="l"/>
                <a:tab pos="2149475" algn="l"/>
                <a:tab pos="2422525" algn="l"/>
                <a:tab pos="2606675" algn="l"/>
                <a:tab pos="5383213" algn="l"/>
                <a:tab pos="6365875" algn="l"/>
                <a:tab pos="7440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b="1" dirty="0">
                <a:solidFill>
                  <a:schemeClr val="bg2"/>
                </a:solidFill>
                <a:sym typeface="Wingdings 3" panose="05040102010807070707" pitchFamily="18" charset="2"/>
              </a:rPr>
              <a:t>Na jakou maximální teplotu se ohřeje kapalina, jestliže z </a:t>
            </a:r>
            <a:r>
              <a:rPr lang="cs-CZ" altLang="cs-CZ" b="1" dirty="0" smtClean="0">
                <a:solidFill>
                  <a:schemeClr val="bg2"/>
                </a:solidFill>
                <a:sym typeface="Wingdings 3" panose="05040102010807070707" pitchFamily="18" charset="2"/>
              </a:rPr>
              <a:t>50</a:t>
            </a:r>
            <a:r>
              <a:rPr lang="cs-CZ" altLang="cs-CZ" b="1" baseline="30000" dirty="0" smtClean="0">
                <a:solidFill>
                  <a:schemeClr val="bg2"/>
                </a:solidFill>
                <a:sym typeface="Wingdings 3" panose="05040102010807070707" pitchFamily="18" charset="2"/>
              </a:rPr>
              <a:t>0</a:t>
            </a:r>
            <a:r>
              <a:rPr lang="cs-CZ" altLang="cs-CZ" b="1" dirty="0" smtClean="0">
                <a:solidFill>
                  <a:schemeClr val="bg2"/>
                </a:solidFill>
                <a:sym typeface="Wingdings 3" panose="05040102010807070707" pitchFamily="18" charset="2"/>
              </a:rPr>
              <a:t>C </a:t>
            </a:r>
            <a:r>
              <a:rPr lang="cs-CZ" altLang="cs-CZ" b="1" dirty="0">
                <a:solidFill>
                  <a:schemeClr val="bg2"/>
                </a:solidFill>
                <a:sym typeface="Wingdings 3" panose="05040102010807070707" pitchFamily="18" charset="2"/>
              </a:rPr>
              <a:t>na </a:t>
            </a:r>
            <a:r>
              <a:rPr lang="cs-CZ" altLang="cs-CZ" b="1" dirty="0" smtClean="0">
                <a:solidFill>
                  <a:schemeClr val="bg2"/>
                </a:solidFill>
                <a:sym typeface="Wingdings 3" panose="05040102010807070707" pitchFamily="18" charset="2"/>
              </a:rPr>
              <a:t>90</a:t>
            </a:r>
            <a:r>
              <a:rPr lang="cs-CZ" altLang="cs-CZ" b="1" baseline="30000" dirty="0" smtClean="0">
                <a:solidFill>
                  <a:schemeClr val="bg2"/>
                </a:solidFill>
                <a:sym typeface="Wingdings 3" panose="05040102010807070707" pitchFamily="18" charset="2"/>
              </a:rPr>
              <a:t>0</a:t>
            </a:r>
            <a:r>
              <a:rPr lang="cs-CZ" altLang="cs-CZ" b="1" dirty="0" smtClean="0">
                <a:solidFill>
                  <a:schemeClr val="bg2"/>
                </a:solidFill>
                <a:sym typeface="Wingdings 3" panose="05040102010807070707" pitchFamily="18" charset="2"/>
              </a:rPr>
              <a:t>C</a:t>
            </a:r>
            <a:r>
              <a:rPr lang="cs-CZ" altLang="cs-CZ" b="1" dirty="0">
                <a:solidFill>
                  <a:schemeClr val="bg2"/>
                </a:solidFill>
                <a:sym typeface="Wingdings 3" panose="05040102010807070707" pitchFamily="18" charset="2"/>
              </a:rPr>
              <a:t>, se ohřeje za 6 minuty, je-li počáteční teplota 20</a:t>
            </a:r>
            <a:r>
              <a:rPr lang="cs-CZ" altLang="cs-CZ" b="1" baseline="30000" dirty="0">
                <a:solidFill>
                  <a:schemeClr val="bg2"/>
                </a:solidFill>
                <a:sym typeface="Wingdings 3" panose="05040102010807070707" pitchFamily="18" charset="2"/>
              </a:rPr>
              <a:t>0</a:t>
            </a:r>
            <a:r>
              <a:rPr lang="cs-CZ" altLang="cs-CZ" b="1" dirty="0">
                <a:solidFill>
                  <a:schemeClr val="bg2"/>
                </a:solidFill>
                <a:sym typeface="Wingdings 3" panose="05040102010807070707" pitchFamily="18" charset="2"/>
              </a:rPr>
              <a:t>C. Časová konstanta je 10 minut. </a:t>
            </a:r>
            <a:r>
              <a:rPr lang="cs-CZ" altLang="cs-CZ" b="1" dirty="0">
                <a:solidFill>
                  <a:schemeClr val="bg2"/>
                </a:solidFill>
                <a:sym typeface="Symbol" panose="05050102010706020507" pitchFamily="18" charset="2"/>
              </a:rPr>
              <a:t> </a:t>
            </a:r>
            <a:r>
              <a:rPr lang="cs-CZ" altLang="cs-CZ" b="1" dirty="0">
                <a:solidFill>
                  <a:schemeClr val="bg2"/>
                </a:solidFill>
                <a:sym typeface="Wingdings 3" panose="05040102010807070707" pitchFamily="18" charset="2"/>
              </a:rPr>
              <a:t> </a:t>
            </a:r>
            <a:endParaRPr lang="cs-CZ" altLang="cs-CZ" sz="2000" b="1" dirty="0">
              <a:solidFill>
                <a:schemeClr val="bg2"/>
              </a:solidFill>
              <a:sym typeface="Symbol" panose="05050102010706020507" pitchFamily="18" charset="2"/>
            </a:endParaRPr>
          </a:p>
        </p:txBody>
      </p:sp>
      <p:graphicFrame>
        <p:nvGraphicFramePr>
          <p:cNvPr id="4198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6309943"/>
              </p:ext>
            </p:extLst>
          </p:nvPr>
        </p:nvGraphicFramePr>
        <p:xfrm>
          <a:off x="179512" y="1820170"/>
          <a:ext cx="2400300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98" name="Rovnice" r:id="rId3" imgW="1396800" imgH="355320" progId="Equation.3">
                  <p:embed/>
                </p:oleObj>
              </mc:Choice>
              <mc:Fallback>
                <p:oleObj name="Rovnice" r:id="rId3" imgW="1396800" imgH="355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1820170"/>
                        <a:ext cx="2400300" cy="61277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25400">
                        <a:solidFill>
                          <a:schemeClr val="bg2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7142508"/>
              </p:ext>
            </p:extLst>
          </p:nvPr>
        </p:nvGraphicFramePr>
        <p:xfrm>
          <a:off x="2771800" y="1813648"/>
          <a:ext cx="4624388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99" name="Rovnice" r:id="rId5" imgW="2692080" imgH="355320" progId="Equation.3">
                  <p:embed/>
                </p:oleObj>
              </mc:Choice>
              <mc:Fallback>
                <p:oleObj name="Rovnice" r:id="rId5" imgW="2692080" imgH="355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800" y="1813648"/>
                        <a:ext cx="4624388" cy="61277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25400">
                        <a:solidFill>
                          <a:schemeClr val="bg2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4011846"/>
              </p:ext>
            </p:extLst>
          </p:nvPr>
        </p:nvGraphicFramePr>
        <p:xfrm>
          <a:off x="2782901" y="2568292"/>
          <a:ext cx="6127750" cy="919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00" name="Rovnice" r:id="rId7" imgW="3568680" imgH="533160" progId="Equation.3">
                  <p:embed/>
                </p:oleObj>
              </mc:Choice>
              <mc:Fallback>
                <p:oleObj name="Rovnice" r:id="rId7" imgW="3568680" imgH="533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2901" y="2568292"/>
                        <a:ext cx="6127750" cy="919163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25400">
                        <a:solidFill>
                          <a:schemeClr val="bg2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6411556"/>
              </p:ext>
            </p:extLst>
          </p:nvPr>
        </p:nvGraphicFramePr>
        <p:xfrm>
          <a:off x="179512" y="3573016"/>
          <a:ext cx="5000626" cy="919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01" name="Rovnice" r:id="rId9" imgW="2908080" imgH="533160" progId="Equation.3">
                  <p:embed/>
                </p:oleObj>
              </mc:Choice>
              <mc:Fallback>
                <p:oleObj name="Rovnice" r:id="rId9" imgW="2908080" imgH="533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3573016"/>
                        <a:ext cx="5000626" cy="919163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25400">
                        <a:solidFill>
                          <a:schemeClr val="bg2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9012186"/>
              </p:ext>
            </p:extLst>
          </p:nvPr>
        </p:nvGraphicFramePr>
        <p:xfrm>
          <a:off x="5274554" y="3901629"/>
          <a:ext cx="3648075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02" name="Rovnice" r:id="rId11" imgW="2120760" imgH="342720" progId="Equation.3">
                  <p:embed/>
                </p:oleObj>
              </mc:Choice>
              <mc:Fallback>
                <p:oleObj name="Rovnice" r:id="rId11" imgW="212076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4554" y="3901629"/>
                        <a:ext cx="3648075" cy="59055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25400">
                        <a:solidFill>
                          <a:schemeClr val="bg2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3436235"/>
              </p:ext>
            </p:extLst>
          </p:nvPr>
        </p:nvGraphicFramePr>
        <p:xfrm>
          <a:off x="192745" y="4634048"/>
          <a:ext cx="6347239" cy="13872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03" name="Rovnice" r:id="rId13" imgW="2857320" imgH="622080" progId="Equation.3">
                  <p:embed/>
                </p:oleObj>
              </mc:Choice>
              <mc:Fallback>
                <p:oleObj name="Rovnice" r:id="rId13" imgW="2857320" imgH="622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745" y="4634048"/>
                        <a:ext cx="6347239" cy="138724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25400">
                        <a:solidFill>
                          <a:schemeClr val="bg2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5208652"/>
              </p:ext>
            </p:extLst>
          </p:nvPr>
        </p:nvGraphicFramePr>
        <p:xfrm>
          <a:off x="192746" y="6092836"/>
          <a:ext cx="6765473" cy="6011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04" name="Rovnice" r:id="rId15" imgW="2577960" imgH="228600" progId="Equation.3">
                  <p:embed/>
                </p:oleObj>
              </mc:Choice>
              <mc:Fallback>
                <p:oleObj name="Rovnice" r:id="rId15" imgW="25779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746" y="6092836"/>
                        <a:ext cx="6765473" cy="60116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25400">
                        <a:solidFill>
                          <a:schemeClr val="bg2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26926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/>
      <p:bldP spid="4198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2376661" y="132283"/>
            <a:ext cx="4186238" cy="792163"/>
          </a:xfrm>
        </p:spPr>
        <p:txBody>
          <a:bodyPr/>
          <a:lstStyle/>
          <a:p>
            <a:r>
              <a:rPr lang="cs-CZ" altLang="cs-CZ" sz="4000" b="1" u="sng">
                <a:solidFill>
                  <a:schemeClr val="bg2"/>
                </a:solidFill>
                <a:effectLst/>
              </a:rPr>
              <a:t>Příklady</a:t>
            </a:r>
          </a:p>
        </p:txBody>
      </p:sp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251520" y="924446"/>
            <a:ext cx="8642350" cy="511127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1222375">
              <a:tabLst>
                <a:tab pos="1349375" algn="l"/>
                <a:tab pos="1978025" algn="l"/>
                <a:tab pos="2149475" algn="l"/>
                <a:tab pos="2422525" algn="l"/>
                <a:tab pos="2606675" algn="l"/>
                <a:tab pos="5383213" algn="l"/>
                <a:tab pos="6365875" algn="l"/>
                <a:tab pos="7440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162050" defTabSz="1222375">
              <a:tabLst>
                <a:tab pos="1349375" algn="l"/>
                <a:tab pos="1978025" algn="l"/>
                <a:tab pos="2149475" algn="l"/>
                <a:tab pos="2422525" algn="l"/>
                <a:tab pos="2606675" algn="l"/>
                <a:tab pos="5383213" algn="l"/>
                <a:tab pos="6365875" algn="l"/>
                <a:tab pos="7440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41438" defTabSz="1222375">
              <a:tabLst>
                <a:tab pos="1349375" algn="l"/>
                <a:tab pos="1978025" algn="l"/>
                <a:tab pos="2149475" algn="l"/>
                <a:tab pos="2422525" algn="l"/>
                <a:tab pos="2606675" algn="l"/>
                <a:tab pos="5383213" algn="l"/>
                <a:tab pos="6365875" algn="l"/>
                <a:tab pos="7440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20825" defTabSz="1222375">
              <a:tabLst>
                <a:tab pos="1349375" algn="l"/>
                <a:tab pos="1978025" algn="l"/>
                <a:tab pos="2149475" algn="l"/>
                <a:tab pos="2422525" algn="l"/>
                <a:tab pos="2606675" algn="l"/>
                <a:tab pos="5383213" algn="l"/>
                <a:tab pos="6365875" algn="l"/>
                <a:tab pos="7440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1222375">
              <a:tabLst>
                <a:tab pos="1349375" algn="l"/>
                <a:tab pos="1978025" algn="l"/>
                <a:tab pos="2149475" algn="l"/>
                <a:tab pos="2422525" algn="l"/>
                <a:tab pos="2606675" algn="l"/>
                <a:tab pos="5383213" algn="l"/>
                <a:tab pos="6365875" algn="l"/>
                <a:tab pos="7440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1222375" fontAlgn="base">
              <a:spcBef>
                <a:spcPct val="0"/>
              </a:spcBef>
              <a:spcAft>
                <a:spcPct val="0"/>
              </a:spcAft>
              <a:tabLst>
                <a:tab pos="1349375" algn="l"/>
                <a:tab pos="1978025" algn="l"/>
                <a:tab pos="2149475" algn="l"/>
                <a:tab pos="2422525" algn="l"/>
                <a:tab pos="2606675" algn="l"/>
                <a:tab pos="5383213" algn="l"/>
                <a:tab pos="6365875" algn="l"/>
                <a:tab pos="7440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1222375" fontAlgn="base">
              <a:spcBef>
                <a:spcPct val="0"/>
              </a:spcBef>
              <a:spcAft>
                <a:spcPct val="0"/>
              </a:spcAft>
              <a:tabLst>
                <a:tab pos="1349375" algn="l"/>
                <a:tab pos="1978025" algn="l"/>
                <a:tab pos="2149475" algn="l"/>
                <a:tab pos="2422525" algn="l"/>
                <a:tab pos="2606675" algn="l"/>
                <a:tab pos="5383213" algn="l"/>
                <a:tab pos="6365875" algn="l"/>
                <a:tab pos="7440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1222375" fontAlgn="base">
              <a:spcBef>
                <a:spcPct val="0"/>
              </a:spcBef>
              <a:spcAft>
                <a:spcPct val="0"/>
              </a:spcAft>
              <a:tabLst>
                <a:tab pos="1349375" algn="l"/>
                <a:tab pos="1978025" algn="l"/>
                <a:tab pos="2149475" algn="l"/>
                <a:tab pos="2422525" algn="l"/>
                <a:tab pos="2606675" algn="l"/>
                <a:tab pos="5383213" algn="l"/>
                <a:tab pos="6365875" algn="l"/>
                <a:tab pos="7440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1222375" fontAlgn="base">
              <a:spcBef>
                <a:spcPct val="0"/>
              </a:spcBef>
              <a:spcAft>
                <a:spcPct val="0"/>
              </a:spcAft>
              <a:tabLst>
                <a:tab pos="1349375" algn="l"/>
                <a:tab pos="1978025" algn="l"/>
                <a:tab pos="2149475" algn="l"/>
                <a:tab pos="2422525" algn="l"/>
                <a:tab pos="2606675" algn="l"/>
                <a:tab pos="5383213" algn="l"/>
                <a:tab pos="6365875" algn="l"/>
                <a:tab pos="7440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65113" indent="-265113"/>
            <a:r>
              <a:rPr lang="cs-CZ" altLang="cs-CZ" b="1" dirty="0" smtClean="0">
                <a:solidFill>
                  <a:schemeClr val="bg2"/>
                </a:solidFill>
                <a:sym typeface="Wingdings 3" panose="05040102010807070707" pitchFamily="18" charset="2"/>
              </a:rPr>
              <a:t>1.	Vypočítejte maximální teplotu, jestliže se kapalina ohřeje z minimální teploty 20</a:t>
            </a:r>
            <a:r>
              <a:rPr lang="cs-CZ" altLang="cs-CZ" b="1" baseline="30000" dirty="0" smtClean="0">
                <a:solidFill>
                  <a:schemeClr val="bg2"/>
                </a:solidFill>
                <a:sym typeface="Wingdings 3" panose="05040102010807070707" pitchFamily="18" charset="2"/>
              </a:rPr>
              <a:t>0</a:t>
            </a:r>
            <a:r>
              <a:rPr lang="cs-CZ" altLang="cs-CZ" b="1" dirty="0" smtClean="0">
                <a:solidFill>
                  <a:schemeClr val="bg2"/>
                </a:solidFill>
                <a:sym typeface="Wingdings 3" panose="05040102010807070707" pitchFamily="18" charset="2"/>
              </a:rPr>
              <a:t>C na 75</a:t>
            </a:r>
            <a:r>
              <a:rPr lang="cs-CZ" altLang="cs-CZ" b="1" baseline="30000" dirty="0" smtClean="0">
                <a:solidFill>
                  <a:schemeClr val="bg2"/>
                </a:solidFill>
                <a:sym typeface="Wingdings 3" panose="05040102010807070707" pitchFamily="18" charset="2"/>
              </a:rPr>
              <a:t>0</a:t>
            </a:r>
            <a:r>
              <a:rPr lang="cs-CZ" altLang="cs-CZ" b="1" dirty="0" smtClean="0">
                <a:solidFill>
                  <a:schemeClr val="bg2"/>
                </a:solidFill>
                <a:sym typeface="Wingdings 3" panose="05040102010807070707" pitchFamily="18" charset="2"/>
              </a:rPr>
              <a:t>C za 3,5 minuty. Tepelná konstanta je 5 minut. (129</a:t>
            </a:r>
            <a:r>
              <a:rPr lang="cs-CZ" altLang="cs-CZ" b="1" baseline="30000" dirty="0" smtClean="0">
                <a:solidFill>
                  <a:schemeClr val="bg2"/>
                </a:solidFill>
                <a:sym typeface="Wingdings 3" panose="05040102010807070707" pitchFamily="18" charset="2"/>
              </a:rPr>
              <a:t>0</a:t>
            </a:r>
            <a:r>
              <a:rPr lang="cs-CZ" altLang="cs-CZ" b="1" dirty="0" smtClean="0">
                <a:solidFill>
                  <a:schemeClr val="bg2"/>
                </a:solidFill>
                <a:sym typeface="Wingdings 3" panose="05040102010807070707" pitchFamily="18" charset="2"/>
              </a:rPr>
              <a:t>C)</a:t>
            </a:r>
          </a:p>
          <a:p>
            <a:pPr marL="265113" indent="-265113"/>
            <a:r>
              <a:rPr lang="cs-CZ" altLang="cs-CZ" b="1" dirty="0" smtClean="0">
                <a:solidFill>
                  <a:schemeClr val="bg2"/>
                </a:solidFill>
                <a:sym typeface="Wingdings 3" panose="05040102010807070707" pitchFamily="18" charset="2"/>
              </a:rPr>
              <a:t>2.	Počáteční (minimální) teplota je 10</a:t>
            </a:r>
            <a:r>
              <a:rPr lang="cs-CZ" altLang="cs-CZ" b="1" baseline="30000" dirty="0" smtClean="0">
                <a:solidFill>
                  <a:schemeClr val="bg2"/>
                </a:solidFill>
                <a:sym typeface="Wingdings 3" panose="05040102010807070707" pitchFamily="18" charset="2"/>
              </a:rPr>
              <a:t>0</a:t>
            </a:r>
            <a:r>
              <a:rPr lang="cs-CZ" altLang="cs-CZ" b="1" dirty="0" smtClean="0">
                <a:solidFill>
                  <a:schemeClr val="bg2"/>
                </a:solidFill>
                <a:sym typeface="Wingdings 3" panose="05040102010807070707" pitchFamily="18" charset="2"/>
              </a:rPr>
              <a:t>C, maximální teplota je 95</a:t>
            </a:r>
            <a:r>
              <a:rPr lang="cs-CZ" altLang="cs-CZ" b="1" baseline="30000" dirty="0" smtClean="0">
                <a:solidFill>
                  <a:schemeClr val="bg2"/>
                </a:solidFill>
                <a:sym typeface="Wingdings 3" panose="05040102010807070707" pitchFamily="18" charset="2"/>
              </a:rPr>
              <a:t>0</a:t>
            </a:r>
            <a:r>
              <a:rPr lang="cs-CZ" altLang="cs-CZ" b="1" dirty="0" smtClean="0">
                <a:solidFill>
                  <a:schemeClr val="bg2"/>
                </a:solidFill>
                <a:sym typeface="Wingdings 3" panose="05040102010807070707" pitchFamily="18" charset="2"/>
              </a:rPr>
              <a:t>C. Vypočítejte teplotu kapaliny při ohřevu za 7,5 minuty. Časový konstanta je 5 minut. (76</a:t>
            </a:r>
            <a:r>
              <a:rPr lang="cs-CZ" altLang="cs-CZ" b="1" baseline="30000" dirty="0" smtClean="0">
                <a:solidFill>
                  <a:schemeClr val="bg2"/>
                </a:solidFill>
                <a:sym typeface="Wingdings 3" panose="05040102010807070707" pitchFamily="18" charset="2"/>
              </a:rPr>
              <a:t>0</a:t>
            </a:r>
            <a:r>
              <a:rPr lang="cs-CZ" altLang="cs-CZ" b="1" dirty="0" smtClean="0">
                <a:solidFill>
                  <a:schemeClr val="bg2"/>
                </a:solidFill>
                <a:sym typeface="Wingdings 3" panose="05040102010807070707" pitchFamily="18" charset="2"/>
              </a:rPr>
              <a:t>C)  </a:t>
            </a:r>
          </a:p>
          <a:p>
            <a:pPr marL="265113" indent="-265113"/>
            <a:r>
              <a:rPr lang="cs-CZ" altLang="cs-CZ" b="1" dirty="0" smtClean="0">
                <a:solidFill>
                  <a:schemeClr val="bg2"/>
                </a:solidFill>
                <a:sym typeface="Wingdings 3" panose="05040102010807070707" pitchFamily="18" charset="2"/>
              </a:rPr>
              <a:t>3.	Vypočítejte tepelnou konstantu, jestliže se voda z teploty 75</a:t>
            </a:r>
            <a:r>
              <a:rPr lang="cs-CZ" altLang="cs-CZ" b="1" baseline="30000" dirty="0" smtClean="0">
                <a:solidFill>
                  <a:schemeClr val="bg2"/>
                </a:solidFill>
                <a:sym typeface="Wingdings 3" panose="05040102010807070707" pitchFamily="18" charset="2"/>
              </a:rPr>
              <a:t>0</a:t>
            </a:r>
            <a:r>
              <a:rPr lang="cs-CZ" altLang="cs-CZ" b="1" dirty="0" smtClean="0">
                <a:solidFill>
                  <a:schemeClr val="bg2"/>
                </a:solidFill>
                <a:sym typeface="Wingdings 3" panose="05040102010807070707" pitchFamily="18" charset="2"/>
              </a:rPr>
              <a:t>C na 35</a:t>
            </a:r>
            <a:r>
              <a:rPr lang="cs-CZ" altLang="cs-CZ" b="1" baseline="30000" dirty="0" smtClean="0">
                <a:solidFill>
                  <a:schemeClr val="bg2"/>
                </a:solidFill>
                <a:sym typeface="Wingdings 3" panose="05040102010807070707" pitchFamily="18" charset="2"/>
              </a:rPr>
              <a:t>0</a:t>
            </a:r>
            <a:r>
              <a:rPr lang="cs-CZ" altLang="cs-CZ" b="1" dirty="0" smtClean="0">
                <a:solidFill>
                  <a:schemeClr val="bg2"/>
                </a:solidFill>
                <a:sym typeface="Wingdings 3" panose="05040102010807070707" pitchFamily="18" charset="2"/>
              </a:rPr>
              <a:t>C ochladí za 6 minut. Minimální teplota je 15</a:t>
            </a:r>
            <a:r>
              <a:rPr lang="cs-CZ" altLang="cs-CZ" b="1" baseline="30000" dirty="0" smtClean="0">
                <a:solidFill>
                  <a:schemeClr val="bg2"/>
                </a:solidFill>
                <a:sym typeface="Wingdings 3" panose="05040102010807070707" pitchFamily="18" charset="2"/>
              </a:rPr>
              <a:t>0</a:t>
            </a:r>
            <a:r>
              <a:rPr lang="cs-CZ" altLang="cs-CZ" b="1" dirty="0" smtClean="0">
                <a:solidFill>
                  <a:schemeClr val="bg2"/>
                </a:solidFill>
                <a:sym typeface="Wingdings 3" panose="05040102010807070707" pitchFamily="18" charset="2"/>
              </a:rPr>
              <a:t>C.  </a:t>
            </a:r>
          </a:p>
          <a:p>
            <a:pPr marL="265113" indent="-265113"/>
            <a:r>
              <a:rPr lang="cs-CZ" altLang="cs-CZ" sz="2000" b="1" dirty="0" smtClean="0">
                <a:solidFill>
                  <a:schemeClr val="bg2"/>
                </a:solidFill>
                <a:sym typeface="Wingdings 3" panose="05040102010807070707" pitchFamily="18" charset="2"/>
              </a:rPr>
              <a:t>4.	Kapalina se ohřeje na maximální teplotu 95</a:t>
            </a:r>
            <a:r>
              <a:rPr lang="cs-CZ" altLang="cs-CZ" sz="2000" b="1" baseline="30000" dirty="0" smtClean="0">
                <a:solidFill>
                  <a:schemeClr val="bg2"/>
                </a:solidFill>
                <a:sym typeface="Wingdings 3" panose="05040102010807070707" pitchFamily="18" charset="2"/>
              </a:rPr>
              <a:t>0</a:t>
            </a:r>
            <a:r>
              <a:rPr lang="cs-CZ" altLang="cs-CZ" sz="2000" b="1" dirty="0" smtClean="0">
                <a:solidFill>
                  <a:schemeClr val="bg2"/>
                </a:solidFill>
                <a:sym typeface="Wingdings 3" panose="05040102010807070707" pitchFamily="18" charset="2"/>
              </a:rPr>
              <a:t>C za 11 minut. Určete, za jak dlouho se ohřeje na 80</a:t>
            </a:r>
            <a:r>
              <a:rPr lang="cs-CZ" altLang="cs-CZ" sz="2000" b="1" baseline="30000" dirty="0" smtClean="0">
                <a:solidFill>
                  <a:schemeClr val="bg2"/>
                </a:solidFill>
                <a:sym typeface="Wingdings 3" panose="05040102010807070707" pitchFamily="18" charset="2"/>
              </a:rPr>
              <a:t>0</a:t>
            </a:r>
            <a:r>
              <a:rPr lang="cs-CZ" altLang="cs-CZ" sz="2000" b="1" dirty="0" smtClean="0">
                <a:solidFill>
                  <a:schemeClr val="bg2"/>
                </a:solidFill>
                <a:sym typeface="Wingdings 3" panose="05040102010807070707" pitchFamily="18" charset="2"/>
              </a:rPr>
              <a:t>C. Minimální teplota je 20</a:t>
            </a:r>
            <a:r>
              <a:rPr lang="cs-CZ" altLang="cs-CZ" sz="2000" b="1" baseline="30000" dirty="0" smtClean="0">
                <a:solidFill>
                  <a:schemeClr val="bg2"/>
                </a:solidFill>
                <a:sym typeface="Wingdings 3" panose="05040102010807070707" pitchFamily="18" charset="2"/>
              </a:rPr>
              <a:t>0</a:t>
            </a:r>
            <a:r>
              <a:rPr lang="cs-CZ" altLang="cs-CZ" sz="2000" b="1" dirty="0" smtClean="0">
                <a:solidFill>
                  <a:schemeClr val="bg2"/>
                </a:solidFill>
                <a:sym typeface="Wingdings 3" panose="05040102010807070707" pitchFamily="18" charset="2"/>
              </a:rPr>
              <a:t>C. Ukončení přechodového děje uvažujte za dobu 3*</a:t>
            </a:r>
            <a:r>
              <a:rPr lang="cs-CZ" altLang="cs-CZ" sz="2000" b="1" dirty="0" smtClean="0">
                <a:solidFill>
                  <a:schemeClr val="bg2"/>
                </a:solidFill>
                <a:sym typeface="Symbol" panose="05050102010706020507" pitchFamily="18" charset="2"/>
              </a:rPr>
              <a:t>. (5,9 minuty).</a:t>
            </a:r>
            <a:r>
              <a:rPr lang="cs-CZ" altLang="cs-CZ" sz="2000" b="1" dirty="0" smtClean="0">
                <a:solidFill>
                  <a:schemeClr val="bg2"/>
                </a:solidFill>
                <a:sym typeface="Wingdings 3" panose="05040102010807070707" pitchFamily="18" charset="2"/>
              </a:rPr>
              <a:t>   </a:t>
            </a:r>
          </a:p>
          <a:p>
            <a:pPr marL="265113" indent="-265113"/>
            <a:r>
              <a:rPr lang="cs-CZ" altLang="cs-CZ" sz="2000" b="1" dirty="0" smtClean="0">
                <a:solidFill>
                  <a:schemeClr val="bg2"/>
                </a:solidFill>
                <a:sym typeface="Wingdings 3" panose="05040102010807070707" pitchFamily="18" charset="2"/>
              </a:rPr>
              <a:t>5.	Kapalina se ochladí z teploty maximální teploty 95</a:t>
            </a:r>
            <a:r>
              <a:rPr lang="cs-CZ" altLang="cs-CZ" sz="2000" b="1" baseline="30000" dirty="0" smtClean="0">
                <a:solidFill>
                  <a:schemeClr val="bg2"/>
                </a:solidFill>
                <a:sym typeface="Wingdings 3" panose="05040102010807070707" pitchFamily="18" charset="2"/>
              </a:rPr>
              <a:t>0</a:t>
            </a:r>
            <a:r>
              <a:rPr lang="cs-CZ" altLang="cs-CZ" sz="2000" b="1" dirty="0" smtClean="0">
                <a:solidFill>
                  <a:schemeClr val="bg2"/>
                </a:solidFill>
                <a:sym typeface="Wingdings 3" panose="05040102010807070707" pitchFamily="18" charset="2"/>
              </a:rPr>
              <a:t>C na minimální teplotu 15</a:t>
            </a:r>
            <a:r>
              <a:rPr lang="cs-CZ" altLang="cs-CZ" sz="2000" b="1" baseline="30000" dirty="0" smtClean="0">
                <a:solidFill>
                  <a:schemeClr val="bg2"/>
                </a:solidFill>
                <a:sym typeface="Wingdings 3" panose="05040102010807070707" pitchFamily="18" charset="2"/>
              </a:rPr>
              <a:t>0</a:t>
            </a:r>
            <a:r>
              <a:rPr lang="cs-CZ" altLang="cs-CZ" sz="2000" b="1" dirty="0" smtClean="0">
                <a:solidFill>
                  <a:schemeClr val="bg2"/>
                </a:solidFill>
                <a:sym typeface="Wingdings 3" panose="05040102010807070707" pitchFamily="18" charset="2"/>
              </a:rPr>
              <a:t>C za doba 18 minut Vypočítejte teplotu za dobu 3 minuty od zahájení ochlazování. </a:t>
            </a:r>
            <a:r>
              <a:rPr lang="cs-CZ" altLang="cs-CZ" sz="2000" b="1" dirty="0">
                <a:solidFill>
                  <a:schemeClr val="bg2"/>
                </a:solidFill>
                <a:sym typeface="Wingdings 3" panose="05040102010807070707" pitchFamily="18" charset="2"/>
              </a:rPr>
              <a:t>Ukončení přechodového děje uvažujte za dobu 3*</a:t>
            </a:r>
            <a:r>
              <a:rPr lang="cs-CZ" altLang="cs-CZ" sz="2000" b="1" dirty="0">
                <a:solidFill>
                  <a:schemeClr val="bg2"/>
                </a:solidFill>
                <a:sym typeface="Symbol" panose="05050102010706020507" pitchFamily="18" charset="2"/>
              </a:rPr>
              <a:t>. (5,9 minuty</a:t>
            </a:r>
            <a:r>
              <a:rPr lang="cs-CZ" altLang="cs-CZ" sz="2000" b="1" dirty="0" smtClean="0">
                <a:solidFill>
                  <a:schemeClr val="bg2"/>
                </a:solidFill>
                <a:sym typeface="Symbol" panose="05050102010706020507" pitchFamily="18" charset="2"/>
              </a:rPr>
              <a:t>). (63,5</a:t>
            </a:r>
            <a:r>
              <a:rPr lang="cs-CZ" altLang="cs-CZ" sz="2000" b="1" baseline="30000" dirty="0" smtClean="0">
                <a:solidFill>
                  <a:schemeClr val="bg2"/>
                </a:solidFill>
                <a:sym typeface="Symbol" panose="05050102010706020507" pitchFamily="18" charset="2"/>
              </a:rPr>
              <a:t>0</a:t>
            </a:r>
            <a:r>
              <a:rPr lang="cs-CZ" altLang="cs-CZ" sz="2000" b="1" dirty="0" smtClean="0">
                <a:solidFill>
                  <a:schemeClr val="bg2"/>
                </a:solidFill>
                <a:sym typeface="Symbol" panose="05050102010706020507" pitchFamily="18" charset="2"/>
              </a:rPr>
              <a:t>C).</a:t>
            </a:r>
          </a:p>
          <a:p>
            <a:pPr marL="265113" indent="-265113"/>
            <a:r>
              <a:rPr lang="cs-CZ" altLang="cs-CZ" sz="2000" b="1" dirty="0" smtClean="0">
                <a:solidFill>
                  <a:schemeClr val="bg2"/>
                </a:solidFill>
                <a:sym typeface="Symbol" panose="05050102010706020507" pitchFamily="18" charset="2"/>
              </a:rPr>
              <a:t>6.	Vypočítejte, za jakou dobu se kapalina ohřeje na 80% maximální teploty. Tepelná konstanta je 9 minut. Minimální teplota je 0</a:t>
            </a:r>
            <a:r>
              <a:rPr lang="cs-CZ" altLang="cs-CZ" sz="2000" b="1" baseline="30000" dirty="0" smtClean="0">
                <a:solidFill>
                  <a:schemeClr val="bg2"/>
                </a:solidFill>
                <a:sym typeface="Symbol" panose="05050102010706020507" pitchFamily="18" charset="2"/>
              </a:rPr>
              <a:t>0</a:t>
            </a:r>
            <a:r>
              <a:rPr lang="cs-CZ" altLang="cs-CZ" sz="2000" b="1" dirty="0" smtClean="0">
                <a:solidFill>
                  <a:schemeClr val="bg2"/>
                </a:solidFill>
                <a:sym typeface="Symbol" panose="05050102010706020507" pitchFamily="18" charset="2"/>
              </a:rPr>
              <a:t>C. (6,24 minuty)</a:t>
            </a:r>
            <a:endParaRPr lang="cs-CZ" altLang="cs-CZ" sz="2000" b="1" dirty="0">
              <a:solidFill>
                <a:schemeClr val="bg2"/>
              </a:solidFill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223158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/>
      <p:bldP spid="41987" grpId="0"/>
    </p:bldLst>
  </p:timing>
</p:sld>
</file>

<file path=ppt/theme/theme1.xml><?xml version="1.0" encoding="utf-8"?>
<a:theme xmlns:a="http://schemas.openxmlformats.org/drawingml/2006/main" name="Zeměkoule">
  <a:themeElements>
    <a:clrScheme name="Vlastní 10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003B76"/>
      </a:hlink>
      <a:folHlink>
        <a:srgbClr val="C00000"/>
      </a:folHlink>
    </a:clrScheme>
    <a:fontScheme name="Zeměkoul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alt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alt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</a:defRPr>
        </a:defPPr>
      </a:lstStyle>
    </a:lnDef>
  </a:objectDefaults>
  <a:extraClrSchemeLst>
    <a:extraClrScheme>
      <a:clrScheme name="Zeměkoul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eměkoul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eměkoul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eměkoul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eměkoul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eměkoul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eměkoul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eměkoul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Globe</Template>
  <TotalTime>3861</TotalTime>
  <Words>2621</Words>
  <Application>Microsoft Office PowerPoint</Application>
  <PresentationFormat>Předvádění na obrazovce (4:3)</PresentationFormat>
  <Paragraphs>324</Paragraphs>
  <Slides>30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30</vt:i4>
      </vt:variant>
    </vt:vector>
  </HeadingPairs>
  <TitlesOfParts>
    <vt:vector size="38" baseType="lpstr">
      <vt:lpstr>Arial</vt:lpstr>
      <vt:lpstr>Comic Sans MS</vt:lpstr>
      <vt:lpstr>Symbol</vt:lpstr>
      <vt:lpstr>Verdana</vt:lpstr>
      <vt:lpstr>Wingdings</vt:lpstr>
      <vt:lpstr>Wingdings 3</vt:lpstr>
      <vt:lpstr>Zeměkoule</vt:lpstr>
      <vt:lpstr>Rovnice</vt:lpstr>
      <vt:lpstr>Tepelná technika</vt:lpstr>
      <vt:lpstr>Základní pojmy</vt:lpstr>
      <vt:lpstr>Základní pojmy</vt:lpstr>
      <vt:lpstr>Příklady</vt:lpstr>
      <vt:lpstr>Oteplovací a ochlazovací děj</vt:lpstr>
      <vt:lpstr>Příklady</vt:lpstr>
      <vt:lpstr>Prezentace aplikace PowerPoint</vt:lpstr>
      <vt:lpstr>Příklady</vt:lpstr>
      <vt:lpstr>Příklady</vt:lpstr>
      <vt:lpstr>Prezentace aplikace PowerPoint</vt:lpstr>
      <vt:lpstr>Analogie mezi tepelným a elektrickým polem</vt:lpstr>
      <vt:lpstr>Přenos tepla vedením</vt:lpstr>
      <vt:lpstr>Přenos tepla vedením</vt:lpstr>
      <vt:lpstr>Vedení tepla rovinnou stěnou</vt:lpstr>
      <vt:lpstr>Prezentace aplikace PowerPoint</vt:lpstr>
      <vt:lpstr>Přenos tepla vedením</vt:lpstr>
      <vt:lpstr>Příklady</vt:lpstr>
      <vt:lpstr>Příklady</vt:lpstr>
      <vt:lpstr>Přenos tepla prouděním</vt:lpstr>
      <vt:lpstr>Přenos tepla prouděním</vt:lpstr>
      <vt:lpstr>Příklady</vt:lpstr>
      <vt:lpstr>Přenos tepla sáláním</vt:lpstr>
      <vt:lpstr>Činitelé pro dopadu tepelného záření na těleso</vt:lpstr>
      <vt:lpstr>Vlnový charakter tepelného záření</vt:lpstr>
      <vt:lpstr>Základní vztahy</vt:lpstr>
      <vt:lpstr>Prezentace aplikace PowerPoint</vt:lpstr>
      <vt:lpstr>Příklady</vt:lpstr>
      <vt:lpstr>Základní vztahy</vt:lpstr>
      <vt:lpstr>Emisivita</vt:lpstr>
      <vt:lpstr>Zdroj: </vt:lpstr>
    </vt:vector>
  </TitlesOfParts>
  <Company>SPŠSE a VOŠ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Světelná technika</dc:title>
  <dc:creator>pe</dc:creator>
  <cp:lastModifiedBy>Ivo Petricek</cp:lastModifiedBy>
  <cp:revision>187</cp:revision>
  <dcterms:created xsi:type="dcterms:W3CDTF">2008-08-11T06:50:55Z</dcterms:created>
  <dcterms:modified xsi:type="dcterms:W3CDTF">2023-03-08T11:30:15Z</dcterms:modified>
</cp:coreProperties>
</file>