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269" r:id="rId3"/>
    <p:sldId id="276" r:id="rId4"/>
    <p:sldId id="277" r:id="rId5"/>
    <p:sldId id="298" r:id="rId6"/>
    <p:sldId id="272" r:id="rId7"/>
    <p:sldId id="300" r:id="rId8"/>
    <p:sldId id="299" r:id="rId9"/>
    <p:sldId id="274" r:id="rId10"/>
    <p:sldId id="278" r:id="rId11"/>
    <p:sldId id="279" r:id="rId12"/>
    <p:sldId id="271" r:id="rId13"/>
    <p:sldId id="294" r:id="rId14"/>
    <p:sldId id="302" r:id="rId15"/>
    <p:sldId id="284" r:id="rId16"/>
    <p:sldId id="301" r:id="rId17"/>
    <p:sldId id="296" r:id="rId18"/>
    <p:sldId id="265" r:id="rId19"/>
    <p:sldId id="303" r:id="rId20"/>
    <p:sldId id="289" r:id="rId21"/>
    <p:sldId id="291" r:id="rId22"/>
    <p:sldId id="309" r:id="rId23"/>
    <p:sldId id="304" r:id="rId24"/>
    <p:sldId id="305" r:id="rId25"/>
    <p:sldId id="306" r:id="rId26"/>
    <p:sldId id="307" r:id="rId27"/>
    <p:sldId id="308" r:id="rId28"/>
    <p:sldId id="310" r:id="rId29"/>
    <p:sldId id="311" r:id="rId30"/>
    <p:sldId id="312" r:id="rId31"/>
    <p:sldId id="314" r:id="rId32"/>
    <p:sldId id="315" r:id="rId33"/>
    <p:sldId id="316" r:id="rId34"/>
    <p:sldId id="317" r:id="rId35"/>
    <p:sldId id="318" r:id="rId36"/>
    <p:sldId id="319" r:id="rId37"/>
    <p:sldId id="259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CDF50-6B1E-4AA2-BE00-1828F44B94B5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D153D-79C4-45A3-B7E0-2A0EC8C4F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D153D-79C4-45A3-B7E0-2A0EC8C4FBE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70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6F4E3D-2545-4389-8357-0EA29D1A98F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2FE05-A099-418D-8103-C7EDE7CE14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4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3F86-7218-4E62-98CA-919F00E34E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52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DF4C-69EE-43A7-B9D4-CF0EEED338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76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EB8D-B9ED-47ED-9811-43173B1FCE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01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CAEEF-E614-4AC0-B34C-6D1D67CE2A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7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8699-011F-46E4-85D4-25BA3F4F3A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2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D6801-647D-4432-BBE1-A0F95EEA64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113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3B45-C30B-4E4E-BAB8-6EDEBC1353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974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A7ACC-BF53-4891-A8A5-A5ECF9159B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54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6F67-EB59-4EDF-9208-EC6E2BD43B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678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71940EF-D259-4A86-830B-F6A6AD67E35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kovo-cepelik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b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</a:rPr>
              <a:t>Světelná 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10300"/>
            <a:ext cx="9144000" cy="647700"/>
          </a:xfrm>
          <a:solidFill>
            <a:srgbClr val="C0C0C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latin typeface="Arial" panose="020B0604020202020204" pitchFamily="34" charset="0"/>
              </a:rPr>
              <a:t>Osvětlování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23962"/>
          </a:xfrm>
          <a:ln>
            <a:noFill/>
          </a:ln>
        </p:spPr>
        <p:txBody>
          <a:bodyPr/>
          <a:lstStyle/>
          <a:p>
            <a:r>
              <a:rPr lang="cs-CZ" altLang="cs-CZ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Hladiny jasů a </a:t>
            </a:r>
            <a:r>
              <a:rPr lang="cs-CZ" altLang="cs-CZ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osvětleností</a:t>
            </a:r>
            <a:endParaRPr lang="cs-CZ" altLang="cs-CZ" sz="2400" b="1" u="sng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41338" y="2430463"/>
            <a:ext cx="19431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Kontrast C (-)</a:t>
            </a:r>
            <a:endParaRPr lang="cs-CZ" altLang="cs-CZ" sz="20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950" y="5332413"/>
            <a:ext cx="8928100" cy="1336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720725" algn="ctr"/>
                <a:tab pos="1611313" algn="l"/>
                <a:tab pos="484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C 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 0,8	rozlišitelnost velmi dobrá	černý tisk na bílém papíře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	0,5  C </a:t>
            </a:r>
            <a:r>
              <a:rPr lang="en-US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 0,8	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rozlišitelnost dobrá	černý tisk na šedém papíře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	C </a:t>
            </a:r>
            <a:r>
              <a:rPr lang="en-US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 0,5	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rozlišitelnost špatná	</a:t>
            </a:r>
            <a:r>
              <a:rPr lang="cs-CZ" altLang="cs-CZ" sz="1900" b="1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šedý tisk na světlošedém papíře</a:t>
            </a:r>
            <a:endParaRPr lang="en-US" altLang="cs-CZ" sz="1900" b="1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132138" y="1484313"/>
          <a:ext cx="251936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Rovnice" r:id="rId3" imgW="838080" imgH="469800" progId="Equation.3">
                  <p:embed/>
                </p:oleObj>
              </mc:Choice>
              <mc:Fallback>
                <p:oleObj name="Rovnice" r:id="rId3" imgW="8380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84313"/>
                        <a:ext cx="2519362" cy="1412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39750" y="3141663"/>
            <a:ext cx="5256213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1439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kde	L</a:t>
            </a:r>
            <a:r>
              <a:rPr lang="cs-CZ" altLang="cs-CZ" sz="2000" b="1" baseline="-25000">
                <a:solidFill>
                  <a:schemeClr val="accent4">
                    <a:lumMod val="10000"/>
                  </a:schemeClr>
                </a:solidFill>
              </a:rPr>
              <a:t>a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jas pozorovaného detailu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L</a:t>
            </a:r>
            <a:r>
              <a:rPr lang="cs-CZ" altLang="cs-CZ" sz="2000" b="1" baseline="-25000">
                <a:solidFill>
                  <a:schemeClr val="accent4">
                    <a:lumMod val="10000"/>
                  </a:schemeClr>
                </a:solidFill>
              </a:rPr>
              <a:t>b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jas bezprostředního okolí	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8785225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978025" algn="l"/>
                <a:tab pos="214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Příklad: 	bílá nit na bílé, šedé nebo černé látce 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nit	-	pozorovaný detail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	látka	-	bezprostřední okolí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/>
      <p:bldP spid="86022" grpId="0"/>
      <p:bldP spid="860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32"/>
            <a:ext cx="816133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  <a:ln>
            <a:noFill/>
          </a:ln>
        </p:spPr>
        <p:txBody>
          <a:bodyPr/>
          <a:lstStyle/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Parametry osvětlení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7950" y="908050"/>
            <a:ext cx="8928100" cy="429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49475" indent="-2149475"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1494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altLang="cs-CZ" sz="2000" b="1" baseline="-25000" dirty="0" err="1">
                <a:solidFill>
                  <a:schemeClr val="accent4">
                    <a:lumMod val="10000"/>
                  </a:schemeClr>
                </a:solidFill>
              </a:rPr>
              <a:t>max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(E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</a:rPr>
              <a:t>min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altLang="cs-CZ" sz="2000" b="1" baseline="-25000" dirty="0" err="1">
                <a:solidFill>
                  <a:schemeClr val="accent4">
                    <a:lumMod val="10000"/>
                  </a:schemeClr>
                </a:solidFill>
              </a:rPr>
              <a:t>pt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)	-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místně maximální (minimální, průměrné) osvětlení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	Průměrná hodnota se určuje z výpočtových bodů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-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časově maximální osvětlení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(nové zdroje a svítidla, čisté prostředí) </a:t>
            </a:r>
          </a:p>
          <a:p>
            <a:pPr>
              <a:spcBef>
                <a:spcPct val="50000"/>
              </a:spcBef>
            </a:pPr>
            <a:r>
              <a:rPr lang="en-US" altLang="cs-CZ" sz="2000" b="1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Ê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-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udržovaná osvětlenost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	normou udaná hodnota, pod kterou nesmí průměrná osvětlenost v průběhu provozu soustavy klesnout. Průměrná osvětlenost se definuje v místě zrakového úkonu. U nové soustavy se musí uvažovat koeficient –udržovací činitel, který definuje časové snížení osvětlenosti.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minimální hodnota u trvalého pobytu je 200 </a:t>
            </a:r>
            <a:r>
              <a:rPr lang="cs-CZ" altLang="cs-CZ" sz="2000" b="1" u="sng" dirty="0" err="1">
                <a:solidFill>
                  <a:schemeClr val="accent4">
                    <a:lumMod val="10000"/>
                  </a:schemeClr>
                </a:solidFill>
              </a:rPr>
              <a:t>lx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 (hygienické minimum)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  <a:ln>
            <a:noFill/>
          </a:ln>
        </p:spPr>
        <p:txBody>
          <a:bodyPr/>
          <a:lstStyle/>
          <a:p>
            <a:r>
              <a:rPr lang="cs-CZ" altLang="cs-CZ" sz="32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Rozložení jasů a rovnoměrnost osvětlení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07950" y="908050"/>
            <a:ext cx="8928100" cy="72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Ve vnitřních prostorách může velký jas stěny (bílá reklama, stěna, …) způsobit pocit nedostatečného osvětlení pracoviště. 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07950" y="2565400"/>
            <a:ext cx="4824413" cy="103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Jak by mělo být řešena tabule ve třídě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Tabule by měla mít větší jas než stěna za ní 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bílá tabule, krémové pozadí.</a:t>
            </a:r>
          </a:p>
        </p:txBody>
      </p:sp>
      <p:pic>
        <p:nvPicPr>
          <p:cNvPr id="102412" name="Picture 12" descr="11_osv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54563"/>
            <a:ext cx="8856662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07950" y="4230688"/>
            <a:ext cx="48244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Proveďte vyhodnocení rozložení jasů</a:t>
            </a:r>
          </a:p>
        </p:txBody>
      </p:sp>
      <p:pic>
        <p:nvPicPr>
          <p:cNvPr id="102414" name="Picture 14" descr="rymice_skola_tabule_020111231_denik-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33550"/>
            <a:ext cx="3959225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  <a:ln>
            <a:noFill/>
          </a:ln>
        </p:spPr>
        <p:txBody>
          <a:bodyPr/>
          <a:lstStyle/>
          <a:p>
            <a:r>
              <a:rPr lang="cs-CZ" altLang="cs-CZ" sz="32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Rozložení jasů a rovnoměrnost osvětlení 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07950" y="908050"/>
            <a:ext cx="8928100" cy="1184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Jak by mohla být definovaná rovnoměrnost osvětlení u schodiště ?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Pouze pro každý schod samostatně. Při požadavku rovnoměrnosti na celé schodiště by bylo neúměrné množství světelných zdrojů.</a:t>
            </a:r>
          </a:p>
        </p:txBody>
      </p:sp>
      <p:pic>
        <p:nvPicPr>
          <p:cNvPr id="110601" name="Picture 9" descr="Wils-sch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205038"/>
            <a:ext cx="3335337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3" name="Picture 11" descr="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5038"/>
            <a:ext cx="3311525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ANd9GcQyTuANnuaAmdm3DmSBHTY7vfWMDYeOkVWyOMDqY9Kv0FqNgk2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284538"/>
            <a:ext cx="2651125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22263" y="980728"/>
            <a:ext cx="8497887" cy="255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Od roku 2004 se v rámci jednotného hodnocení pro oslnění v interiérech užívá 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činitel oslnění UGR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, který je zaměřen 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na přímé rušivé oslnění.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 Venkovních prostorech se užívá 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činitel oslnění GR.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   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UGR je stanovuje výpočtem v místech prostoru, kde se vykonává požadovaná činnost ve výšce očí a v převážném směru pohledu.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Mezní hodnoty pro UGR (UGR</a:t>
            </a:r>
            <a:r>
              <a:rPr lang="cs-CZ" altLang="cs-CZ" sz="2000" b="1" baseline="-2500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) jsou udány v normě podle typu pracoviště, řadě 16, 19, 22, 25 a 28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79388" y="188913"/>
            <a:ext cx="8856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Hodnocení oslnění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23850" y="3789040"/>
            <a:ext cx="8497888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Opatření k omezení oslnění odrazem: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světlo odražené od pozorovaných předmětů nemá směřovat do oka pozorovatele (při obvyklém směru pohledu)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používat rozměrných svítidel s malým jasem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maximálně využívat matné povrchové úpravy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využívat svítidla s vhodným rozložením svítivosti (maximální svítivost v oblasti úhlů (40 – 50)</a:t>
            </a:r>
            <a:r>
              <a:rPr lang="cs-CZ" altLang="cs-CZ" sz="2000" b="1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od svislice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*	přímé světlo nesmí přicházet k oku pod úhlem menším než 30</a:t>
            </a:r>
            <a:r>
              <a:rPr lang="cs-CZ" altLang="cs-CZ" sz="2000" b="1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 (vyzařovací úhel větší než 60</a:t>
            </a:r>
            <a:r>
              <a:rPr lang="cs-CZ" altLang="cs-CZ" sz="2000" b="1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)  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9388" y="188913"/>
            <a:ext cx="8856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Vliv vyzařovacího úhlu na oslnění</a:t>
            </a:r>
            <a:endParaRPr lang="cs-CZ" altLang="cs-CZ" sz="3600" b="1" u="sng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79389" y="1052513"/>
            <a:ext cx="8785100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Podle křivky svítivosti lze určit vyzařovací úhel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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 (úhel clonění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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Kritický rozsah z pohledu jasů je dán rozdílem vyzařovacího úhlu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  <a:sym typeface="Symbol" panose="05050102010706020507" pitchFamily="18" charset="2"/>
              </a:rPr>
              <a:t>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a úhlu 45</a:t>
            </a:r>
            <a:r>
              <a:rPr lang="cs-CZ" altLang="cs-CZ" sz="2000" b="1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(pro pohled na světelný zdroj)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Pro vyzařující úhel větší než 60</a:t>
            </a:r>
            <a:r>
              <a:rPr lang="cs-CZ" altLang="cs-CZ" sz="2000" b="1" baseline="30000" dirty="0" smtClean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musí být omezený jas (vliv mřížky)  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8434"/>
          <a:stretch/>
        </p:blipFill>
        <p:spPr>
          <a:xfrm>
            <a:off x="271534" y="2650577"/>
            <a:ext cx="5472609" cy="298337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0950" y="5733256"/>
            <a:ext cx="87851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Výška, ve které se počítá oslnění: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*	stojící osoba - 1,5 metru</a:t>
            </a:r>
          </a:p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*	sedící osoba - 1,2 metru	 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42524" t="36539" r="35347" b="44800"/>
          <a:stretch/>
        </p:blipFill>
        <p:spPr>
          <a:xfrm>
            <a:off x="6208176" y="3445378"/>
            <a:ext cx="2292279" cy="144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22263" y="1628775"/>
            <a:ext cx="8497887" cy="3165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439863" indent="-1439863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UGR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16	-	broušení skla, kontrola barev, montáž velmi jemných přístrojů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UGR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19	-	jemné strojní operace, kanceláře, operační sály, technické kreslení, prostory u pokladen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UGR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22	-	šatny, umývárny, výroba obuvi, hrubé strojní operace, prodejní prostory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UGR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25	-	sklady, hrubá výroba, archiv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UGR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28	-	chodby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95288" y="188913"/>
            <a:ext cx="8640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i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Příklady maximálního (limitního) činitele oslnění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23850" y="5013325"/>
            <a:ext cx="8497888" cy="1336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439863" indent="-1439863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45	-	staveniště – montáž konstrukce, benzínová pumpa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50	-	venkovní sportoviště (kopaná, …)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GR</a:t>
            </a:r>
            <a:r>
              <a:rPr lang="cs-CZ" altLang="cs-CZ" sz="2000" b="1" i="1" baseline="-25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 55	-	staveniště – úklid, výkopy, nakládka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1512887"/>
          </a:xfrm>
          <a:ln>
            <a:noFill/>
          </a:ln>
        </p:spPr>
        <p:txBody>
          <a:bodyPr/>
          <a:lstStyle/>
          <a:p>
            <a:r>
              <a:rPr lang="cs-CZ" altLang="cs-CZ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Jakost podání barev </a:t>
            </a:r>
            <a:br>
              <a:rPr lang="cs-CZ" altLang="cs-CZ" b="1" u="sng" dirty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cs-CZ" altLang="cs-CZ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(index barevného podání)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7950" y="1987550"/>
            <a:ext cx="8928100" cy="194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Jakost podání barev ovlivňuje zrakový výkon a patří k důležitým ukazatelům celkové kvality osvětlení.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Vychází se z charakteru činnosti, zejména z požadavku potřebné zrakové orientace.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Barvy předmětů by měly být věrné a přirozené.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7950" y="4294188"/>
            <a:ext cx="8928100" cy="215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</a:rPr>
              <a:t>Vliv barev: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harmonické barvy působí příjemně a naopak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méně jasné a méně syté barvy, studené tóny barev zvětšují celkový prostorový dojem a naopak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teplota chromatičnosti a index barevného podání vytváří psychologické působení barev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79388" y="187325"/>
            <a:ext cx="5688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Působení světla</a:t>
            </a:r>
            <a:endParaRPr lang="cs-CZ" altLang="cs-CZ" sz="4000" b="1" u="sng" baseline="-250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116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16025"/>
            <a:ext cx="5832475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44" name="Picture 28" descr="LED%20diody%20tepla%20a%20studena%20b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5775"/>
            <a:ext cx="374491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46" name="AutoShape 30" descr="Z"/>
          <p:cNvSpPr>
            <a:spLocks noChangeAspect="1" noChangeArrowheads="1"/>
          </p:cNvSpPr>
          <p:nvPr/>
        </p:nvSpPr>
        <p:spPr bwMode="auto">
          <a:xfrm>
            <a:off x="3390900" y="227647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1652" name="Picture 36" descr="287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94188"/>
            <a:ext cx="4897438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54" name="Picture 38" descr="coolvswarm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35175"/>
            <a:ext cx="2922587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56" name="Picture 40" descr="ANd9GcT4NhL_Qzvw0PULmRcW7cm_zx0NuMuWHt5r347Sb2DpeX4DMie1UAoz8XP_j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>
            <a:fillRect/>
          </a:stretch>
        </p:blipFill>
        <p:spPr bwMode="auto">
          <a:xfrm>
            <a:off x="6084888" y="117475"/>
            <a:ext cx="2951162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640" y="3553611"/>
            <a:ext cx="245585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Tabulku vysvětlete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Osvětlování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07950" y="1206500"/>
            <a:ext cx="8928100" cy="51706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</a:rPr>
              <a:t>Zásady osvětlování: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Cílem osvětlování je vytvořit co nejpříznivější podmínky pro činnost lidí a pro vznik jejich zrakové pohody.</a:t>
            </a:r>
          </a:p>
          <a:p>
            <a:pPr>
              <a:spcBef>
                <a:spcPct val="50000"/>
              </a:spcBef>
            </a:pPr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Je třeba si uvědomit, k čemu bude osvětlovací soustava sloužit a podle toho zvolit způsob osvětlení (bodové, plošné, přímé, nepřímé) a typ světelného zdroje (teplota chromatičnosti, index barevného podání). Při výpočtu je třeba brát ohled i na normované hodnoty (osvětlení, oslnění, jas).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</a:rPr>
              <a:t>Jaké jsou nejdůležitější aspekty návrhu osvětlení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marL="361950" indent="-361950"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1.	zraková pohoda (cítit se přirozeně a dobře)</a:t>
            </a:r>
          </a:p>
          <a:p>
            <a:pPr marL="361950" indent="-361950"/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2.	zrakový výkon (schopnost vykonávat potřebné zrakové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úkony, dostatečný rozdíl jasů)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61950" indent="-361950"/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3.	bezpečnost (zabránit oslnění, stroboskopickému jevu, nevhodné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stíny 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nebo kontrasty z pohledu pozorovatele).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3" y="125412"/>
            <a:ext cx="5267325" cy="720725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Jakost podání barev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255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Závěr: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pracovní prostory	-	teple bílý tón barvy pro osvětlení do 500 lx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-	neutrálně bílý tón barvy pro osvětlení do 1 500	 lx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-	chladně bílý tón barvy pro osvětlení nad 500 lx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kulturní prostory	-	teple bílý tón barvy pro osvětlení do 200 lx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-	neutrálně bílý tón barvy pro osvětlení do 500 lx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-	chladně bílý tón barvy pro osvětlení nad 200 lx</a:t>
            </a:r>
          </a:p>
        </p:txBody>
      </p:sp>
      <p:pic>
        <p:nvPicPr>
          <p:cNvPr id="97288" name="Picture 8" descr="998_LFS_B_gruppe_anb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84638"/>
            <a:ext cx="381635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621cs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32250"/>
            <a:ext cx="1978025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2" name="Picture 12" descr="BB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06938"/>
            <a:ext cx="30956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</a:rPr>
              <a:t>Stálost osvětlení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5756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06775" indent="-3406775"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Při práci se nesmí světelný tok znatelně měnit.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Příčiny kmitání osvětlení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:	kolísání napětí sítě (kmitočet)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mechanické kývání nevhodně upevněných svítidel</a:t>
            </a:r>
          </a:p>
          <a:p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Vliv kolísání napětí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: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malý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 u žárovek (tepelná setrvačnost)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velký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 u zářivek a vysokotlakých výbojek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Důsledek kmitání osvětlení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:	zhoršené vidění, 	únava zraku, bolest hlavy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Stroboskopický jev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:	pravidelné kolísání, které svou frekvencí odpovídá kmitočtu sítě.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Důsledek stroboskopické jevu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: rotující předměty (hřídel) vypadají, jako by se nepohybovaly, nebo se otáčely malou rychlostí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4">
                    <a:lumMod val="10000"/>
                  </a:schemeClr>
                </a:solidFill>
              </a:rPr>
              <a:t>Odstranění stroboskopického jevu</a:t>
            </a:r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: 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fázový posun napětí (trojfázová soustava)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elektronický předřadník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	sériová kompenzace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200" b="1" u="sng">
                <a:solidFill>
                  <a:schemeClr val="bg2"/>
                </a:solidFill>
                <a:effectLst/>
              </a:rPr>
              <a:t>Osvětlování kanceláří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8928100" cy="19462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Obecné požadavky ?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správný směr – eliminovat stíny v místě zrakového vjemu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rovnoměrnost osvětlení – pracovní plocha, stěny, strop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stálost osvětlení – zabránit kmitání (elektronické předřadníky)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redukce oslnění – úhel mezi rovinou očí a světelného zdroje je </a:t>
            </a:r>
            <a:r>
              <a:rPr lang="en-US" altLang="cs-CZ" sz="2000" b="1">
                <a:solidFill>
                  <a:schemeClr val="bg2"/>
                </a:solidFill>
                <a:cs typeface="Arial" panose="020B0604020202020204" pitchFamily="34" charset="0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cs typeface="Arial" panose="020B0604020202020204" pitchFamily="34" charset="0"/>
              </a:rPr>
              <a:t> 30</a:t>
            </a:r>
            <a:r>
              <a:rPr lang="cs-CZ" altLang="cs-CZ" sz="2000" b="1" baseline="30000">
                <a:solidFill>
                  <a:schemeClr val="bg2"/>
                </a:solidFill>
                <a:cs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chemeClr val="bg2"/>
                </a:solidFill>
              </a:rPr>
              <a:t>   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barva světla – co nejvíce se přiblížit dennímu osvětlení</a:t>
            </a:r>
          </a:p>
        </p:txBody>
      </p:sp>
      <p:pic>
        <p:nvPicPr>
          <p:cNvPr id="169990" name="Picture 6" descr="kancel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331311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Picture 8" descr="kancel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3313112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4" name="Picture 10" descr="kancela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107950" y="5084763"/>
            <a:ext cx="2232025" cy="4222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přímé osvětlení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851275" y="3789363"/>
            <a:ext cx="1511300" cy="727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nepřímé osvětlení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7019925" y="5006975"/>
            <a:ext cx="2016125" cy="727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přímo-nepřímé  osvětlení</a:t>
            </a:r>
          </a:p>
        </p:txBody>
      </p:sp>
    </p:spTree>
    <p:extLst>
      <p:ext uri="{BB962C8B-B14F-4D97-AF65-F5344CB8AC3E}">
        <p14:creationId xmlns:p14="http://schemas.microsoft.com/office/powerpoint/2010/main" val="2671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9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9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9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99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99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9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allAtOnce" animBg="1"/>
      <p:bldP spid="169995" grpId="0" build="allAtOnce" animBg="1"/>
      <p:bldP spid="169996" grpId="0" build="allAtOnce" animBg="1"/>
      <p:bldP spid="16999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Osvětlování kanceláří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7950" y="1206500"/>
            <a:ext cx="8928100" cy="43846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V uspořádání kanceláří došlo v posledních letech k největším změnám.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Organizace kanceláří: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		*	flexibilní uspořádání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*	výpočetní technika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*	vyšší požadavky na pracovní výkon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Požadavky na osvětlení: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		*	rozložení jasu v místnosti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*	rozložení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kontrastu na pracovní ploše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>
                <a:solidFill>
                  <a:schemeClr val="bg2"/>
                </a:solidFill>
              </a:rPr>
              <a:t>		*	rozložení vertikální intenzity osvětlení v 			místnosti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	*	uspořádání svítidel v přihlédnutím k 				pracovním činnostem a k pracovišti </a:t>
            </a:r>
          </a:p>
        </p:txBody>
      </p:sp>
    </p:spTree>
    <p:extLst>
      <p:ext uri="{BB962C8B-B14F-4D97-AF65-F5344CB8AC3E}">
        <p14:creationId xmlns:p14="http://schemas.microsoft.com/office/powerpoint/2010/main" val="5813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908050"/>
            <a:ext cx="4043362" cy="1873250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</a:rPr>
              <a:t>Osvětlování </a:t>
            </a:r>
            <a:r>
              <a:rPr lang="cs-CZ" altLang="cs-CZ" b="1" u="sng" dirty="0">
                <a:solidFill>
                  <a:schemeClr val="bg2"/>
                </a:solidFill>
                <a:effectLst/>
              </a:rPr>
              <a:t>kanceláří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9"/>
          <a:stretch>
            <a:fillRect/>
          </a:stretch>
        </p:blipFill>
        <p:spPr bwMode="auto">
          <a:xfrm>
            <a:off x="179388" y="188913"/>
            <a:ext cx="41290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78"/>
          <a:stretch>
            <a:fillRect/>
          </a:stretch>
        </p:blipFill>
        <p:spPr bwMode="auto">
          <a:xfrm>
            <a:off x="4787900" y="3644900"/>
            <a:ext cx="4105275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785225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Osvětlování kanceláří</a:t>
            </a: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55435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060575"/>
            <a:ext cx="343693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179388" y="896938"/>
            <a:ext cx="8785225" cy="10922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maximální využití denního osvětlení (pozor na monitory)</a:t>
            </a:r>
          </a:p>
          <a:p>
            <a:pPr>
              <a:spcBef>
                <a:spcPct val="1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možnost regulace osvětlení – stmívání nebo vypnutí</a:t>
            </a:r>
          </a:p>
          <a:p>
            <a:pPr>
              <a:spcBef>
                <a:spcPct val="1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osvětlení má přímý vliv na pracovní výkon</a:t>
            </a:r>
          </a:p>
        </p:txBody>
      </p:sp>
    </p:spTree>
    <p:extLst>
      <p:ext uri="{BB962C8B-B14F-4D97-AF65-F5344CB8AC3E}">
        <p14:creationId xmlns:p14="http://schemas.microsoft.com/office/powerpoint/2010/main" val="7909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67995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78163"/>
            <a:ext cx="3756025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25813"/>
            <a:ext cx="48958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19893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Osvětlování kanceláří</a:t>
            </a:r>
          </a:p>
        </p:txBody>
      </p:sp>
      <p:pic>
        <p:nvPicPr>
          <p:cNvPr id="163847" name="Picture 7" descr="bro-ak-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6475"/>
            <a:ext cx="8640763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351213"/>
            <a:ext cx="4859337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88" y="1196975"/>
            <a:ext cx="2386012" cy="1009650"/>
          </a:xfrm>
        </p:spPr>
        <p:txBody>
          <a:bodyPr/>
          <a:lstStyle/>
          <a:p>
            <a:r>
              <a:rPr lang="cs-CZ" altLang="cs-CZ" sz="3200" b="1" u="sng" dirty="0">
                <a:solidFill>
                  <a:schemeClr val="bg2"/>
                </a:solidFill>
                <a:effectLst/>
              </a:rPr>
              <a:t>Příklady kanceláře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256213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2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Osvětlování škol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23850" y="1401763"/>
            <a:ext cx="8640763" cy="3013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Osvětlení ve školách (učebny pro teoretickou výuku, laboratoře, multimediální učebny, dílny, tělocvična, chodby) tvoří jednu z nejdůležitějších provozních záležitostí školy: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výrazně se podílí na provozních nákladech školy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náklady za elektrickou energii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náklady na údržbu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větší pravděpodobnost mechanického poškození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vytváří estetický dojem u veřejnosti, rodičů a žáků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přímo i nepřímo ovlivňuje efektivitu učení</a:t>
            </a:r>
          </a:p>
        </p:txBody>
      </p:sp>
    </p:spTree>
    <p:extLst>
      <p:ext uri="{BB962C8B-B14F-4D97-AF65-F5344CB8AC3E}">
        <p14:creationId xmlns:p14="http://schemas.microsoft.com/office/powerpoint/2010/main" val="39333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Zásady osvětlování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5673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6575" algn="l"/>
                <a:tab pos="2422525" algn="l"/>
                <a:tab pos="2606675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1.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Zajistit potřebné jasy L a osvětlenosti E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*	průměrný udržovaný jas a osvětlenost</a:t>
            </a:r>
          </a:p>
          <a:p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	*	pro vnitřní osvětlení se definuje osvětlení, pro venkovní jas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2.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Prostorové rozložení jasů a osvětlenosti</a:t>
            </a:r>
          </a:p>
          <a:p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	*	rovnoměrnost osvětlení</a:t>
            </a:r>
          </a:p>
          <a:p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	*	rozložení jasu – kontrast jasu a barvy mezi detailem a pozadím	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3.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Zábrana vzniku oslnění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*	činitel oslnění UGR (vnitřní prostory) a GR (venkovní prostory)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4.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Podání barev, teplota chromatičnosti</a:t>
            </a:r>
            <a:r>
              <a:rPr lang="cs-CZ" altLang="cs-CZ" sz="2000" b="1" u="sng" baseline="-25000" dirty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– 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</a:rPr>
              <a:t>R</a:t>
            </a:r>
            <a:r>
              <a:rPr lang="cs-CZ" altLang="cs-CZ" sz="2000" b="1" baseline="-25000" dirty="0" err="1">
                <a:solidFill>
                  <a:schemeClr val="accent4">
                    <a:lumMod val="10000"/>
                  </a:schemeClr>
                </a:solidFill>
              </a:rPr>
              <a:t>a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cs-CZ" altLang="cs-CZ" sz="2000" b="1" dirty="0" err="1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cs-CZ" altLang="cs-CZ" sz="2000" b="1" baseline="-25000" dirty="0" err="1">
                <a:solidFill>
                  <a:schemeClr val="accent4">
                    <a:lumMod val="10000"/>
                  </a:schemeClr>
                </a:solidFill>
              </a:rPr>
              <a:t>c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5.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Podání tvaru, směrovost a stínivost osvětlení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*	z nové normy vypadlo, ale doporučuje se brát ohled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6.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Stálost osvětlení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*	míhání frekvence, stroboskopický jev, </a:t>
            </a:r>
            <a:r>
              <a:rPr lang="cs-CZ" altLang="cs-CZ" sz="1900" b="1" u="sng" dirty="0">
                <a:solidFill>
                  <a:schemeClr val="accent4">
                    <a:lumMod val="10000"/>
                  </a:schemeClr>
                </a:solidFill>
              </a:rPr>
              <a:t>dynamika světla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7.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Denní osvětlení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	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*	činitel denního osvětlení (ne přímé slunce) – podle nové normy D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8.	</a:t>
            </a: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Technická a ekonomická optimální varianta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	*</a:t>
            </a:r>
            <a:r>
              <a:rPr lang="cs-CZ" altLang="cs-CZ" sz="1900" b="1" dirty="0">
                <a:solidFill>
                  <a:schemeClr val="accent4">
                    <a:lumMod val="10000"/>
                  </a:schemeClr>
                </a:solidFill>
              </a:rPr>
              <a:t>	rozbor nákladů, poměr kvalita/cena (dnes většinou rozhodují peníze)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9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Vyhlášky a normy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785225" cy="5359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86050" algn="l"/>
                <a:tab pos="2867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Co řeší požadavky na osvětlování tříd ?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Osvětlování tříd řeší ČSN a Vyhláška 410/2005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Čím se obě normy liší ?</a:t>
            </a:r>
          </a:p>
          <a:p>
            <a:r>
              <a:rPr lang="cs-CZ" altLang="cs-CZ" sz="2000" b="1" u="sng" dirty="0">
                <a:solidFill>
                  <a:schemeClr val="bg2"/>
                </a:solidFill>
              </a:rPr>
              <a:t>ČSN řeší spíše technické a objektivní požadavky, Vyhláška praktickou problematiku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Požadavky ČSN:	-	udržované osvětlenost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rovnoměrnost osvětlení r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 0,7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rušivé oslnění UGR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L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index podání barev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osvětlení má být regulovatelné (nemusí být 			plynulá regulace, vypínání skupin světel)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zabránit zrcadlovým odrazů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Požadavky Vyhlášky:	-	osvětlení zleva a shora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svítidla rovnoběžně s okenní stěnou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místo zrakového úkonu – lavice žáka (učitele)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obnova stěn (malování) nejméně po 3 letech </a:t>
            </a:r>
          </a:p>
        </p:txBody>
      </p:sp>
    </p:spTree>
    <p:extLst>
      <p:ext uri="{BB962C8B-B14F-4D97-AF65-F5344CB8AC3E}">
        <p14:creationId xmlns:p14="http://schemas.microsoft.com/office/powerpoint/2010/main" val="333287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  <a:effectLst/>
              </a:rPr>
              <a:t>Osvětlovací soustavy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856662" cy="17938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Podmínky pro svítidla: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musí být bezpečná a odolná - norma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musí splňovat podmínky pro dobré vidění - norma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měla by být nenáročná na údržbu a čištění - doporučení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měla by být energeticky úsporná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44463" y="2852738"/>
            <a:ext cx="8891587" cy="3927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Rozložení svítidel: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pro klasickou učebnu se volí od oken </a:t>
            </a:r>
            <a:r>
              <a:rPr lang="cs-CZ" altLang="cs-CZ" sz="2000" b="1" u="sng">
                <a:solidFill>
                  <a:schemeClr val="bg2"/>
                </a:solidFill>
              </a:rPr>
              <a:t>odstupňovaná osvětlovací soustava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světlo by mělo dopadat</a:t>
            </a:r>
            <a:r>
              <a:rPr lang="cs-CZ" altLang="cs-CZ" sz="2000" b="1">
                <a:solidFill>
                  <a:schemeClr val="bg2"/>
                </a:solidFill>
              </a:rPr>
              <a:t> na místo zrakového úkolu </a:t>
            </a:r>
            <a:r>
              <a:rPr lang="cs-CZ" altLang="cs-CZ" sz="2000" b="1" u="sng">
                <a:solidFill>
                  <a:schemeClr val="bg2"/>
                </a:solidFill>
              </a:rPr>
              <a:t>ze správné strany – zleva, šikmo zezadu (pozor na leváky)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svítidla musí být rovnoběžná s řadou lavic</a:t>
            </a:r>
            <a:r>
              <a:rPr lang="cs-CZ" altLang="cs-CZ" sz="2000" b="1">
                <a:solidFill>
                  <a:schemeClr val="bg2"/>
                </a:solidFill>
              </a:rPr>
              <a:t> (oslnění, směr umělého a denního světla)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při </a:t>
            </a:r>
            <a:r>
              <a:rPr lang="cs-CZ" altLang="cs-CZ" sz="2000" b="1" u="sng">
                <a:solidFill>
                  <a:schemeClr val="bg2"/>
                </a:solidFill>
              </a:rPr>
              <a:t>osvětlení tabule se určuje kontrast tabule, stěna za tabulí, sešit</a:t>
            </a:r>
            <a:r>
              <a:rPr lang="cs-CZ" altLang="cs-CZ" sz="2000" b="1">
                <a:solidFill>
                  <a:schemeClr val="bg2"/>
                </a:solidFill>
              </a:rPr>
              <a:t> (extrémní je přechod zraku z černé tabule s bílým písmem na bílý list s černým písmem na lavici).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</a:t>
            </a:r>
            <a:r>
              <a:rPr lang="cs-CZ" altLang="cs-CZ" sz="2000" b="1" u="sng">
                <a:solidFill>
                  <a:schemeClr val="bg2"/>
                </a:solidFill>
              </a:rPr>
              <a:t>Jas tabule by neměl být menší, než je třetina jasu papíru (max</a:t>
            </a:r>
            <a:r>
              <a:rPr lang="cs-CZ" altLang="cs-CZ" sz="2000" b="1">
                <a:solidFill>
                  <a:schemeClr val="bg2"/>
                </a:solidFill>
              </a:rPr>
              <a:t>. pětina) Tomu odpovídá u černé tabule 1400 lx, pro zelenou tabuli je E=350 lx.       </a:t>
            </a:r>
          </a:p>
        </p:txBody>
      </p:sp>
    </p:spTree>
    <p:extLst>
      <p:ext uri="{BB962C8B-B14F-4D97-AF65-F5344CB8AC3E}">
        <p14:creationId xmlns:p14="http://schemas.microsoft.com/office/powerpoint/2010/main" val="21507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allAtOnce" animBg="1"/>
      <p:bldP spid="113668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</a:rPr>
              <a:t>Osvětlení tříd</a:t>
            </a:r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5275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5275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144463" y="1989138"/>
            <a:ext cx="4140200" cy="727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Dva příklady osvětlování. Jaká varianta je výhodnější a proč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867400" y="4941888"/>
            <a:ext cx="2808288" cy="482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Takto tedy NE !</a:t>
            </a:r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4643438" y="5229225"/>
            <a:ext cx="12239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801" grpId="0" animBg="1"/>
      <p:bldP spid="161802" grpId="0" animBg="1"/>
      <p:bldP spid="1618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57738"/>
            <a:ext cx="2976562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Rozložení svítidel pro učebny</a:t>
            </a:r>
          </a:p>
        </p:txBody>
      </p: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066087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005263"/>
            <a:ext cx="3241675" cy="2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5146675" y="3860800"/>
            <a:ext cx="3889375" cy="10318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Rozmístění svítidel ve třídě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-	oddělená tělesa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-	souvislé pásy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3995738" y="6237288"/>
            <a:ext cx="2592387" cy="4222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Přisvětlení tabule</a:t>
            </a:r>
            <a:endParaRPr lang="cs-CZ" altLang="cs-CZ" sz="2000" b="1">
              <a:solidFill>
                <a:schemeClr val="bg2"/>
              </a:solidFill>
            </a:endParaRPr>
          </a:p>
        </p:txBody>
      </p:sp>
      <p:sp>
        <p:nvSpPr>
          <p:cNvPr id="114701" name="AutoShape 13"/>
          <p:cNvSpPr>
            <a:spLocks/>
          </p:cNvSpPr>
          <p:nvPr/>
        </p:nvSpPr>
        <p:spPr bwMode="auto">
          <a:xfrm>
            <a:off x="7740650" y="2205038"/>
            <a:ext cx="287338" cy="1152525"/>
          </a:xfrm>
          <a:prstGeom prst="rightBrace">
            <a:avLst>
              <a:gd name="adj1" fmla="val 33425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8101013" y="2565400"/>
            <a:ext cx="863600" cy="39211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leváci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2052638" y="4365625"/>
            <a:ext cx="2447925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Arial" panose="020B0604020202020204" pitchFamily="34" charset="0"/>
              </a:rPr>
              <a:t>může být svítidlo pro osvětlení tabule</a:t>
            </a: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 flipH="1">
            <a:off x="1619250" y="4581525"/>
            <a:ext cx="431800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9" grpId="0" animBg="1"/>
      <p:bldP spid="114700" grpId="0" animBg="1"/>
      <p:bldP spid="114701" grpId="0" animBg="1"/>
      <p:bldP spid="114702" grpId="0" animBg="1"/>
      <p:bldP spid="114703" grpId="0" animBg="1"/>
      <p:bldP spid="1147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Osvětlení tabulí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640763" cy="13366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nejvýhodnější jsou asymetrická svítidla s lineárními zářivkami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je třeba vyloučit rušivé odrazy svítidel od povrchu tabule 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vzdálenost prvního žáka se bere zhruba 3 metry, výška očí podle věku 0,8 – 1,2 metry nad podlahou.</a:t>
            </a:r>
          </a:p>
        </p:txBody>
      </p:sp>
      <p:pic>
        <p:nvPicPr>
          <p:cNvPr id="115721" name="Picture 9" descr="hlav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887788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3" name="Picture 11" descr="vpra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149725"/>
            <a:ext cx="2381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 descr="vle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0638"/>
            <a:ext cx="2381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26193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Svítidla pro učebny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640763" cy="10318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zcela nevhodná jsou závěsná žárovková svítidla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u závěsných systémů by měla mít svítidla i nepřímou složku (zabraňuje ostrým přechodům na stěnách učebny)  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07950" y="5100638"/>
            <a:ext cx="8928100" cy="16414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228975" algn="l"/>
                <a:tab pos="3405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Je výhodné použití elektronických předřadníků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-	v jednom tělese lze použít různé výkony zářivek s různým světelným tokem (speciální elektronický předřadník)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-	delší životnost, nižší nároky na údržbu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-	možnost nastavení světelného toku, stmívání a světelné scény</a:t>
            </a:r>
          </a:p>
        </p:txBody>
      </p:sp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2510" r="2255" b="6413"/>
          <a:stretch>
            <a:fillRect/>
          </a:stretch>
        </p:blipFill>
        <p:spPr bwMode="auto">
          <a:xfrm>
            <a:off x="323850" y="2124075"/>
            <a:ext cx="842486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animBg="1"/>
      <p:bldP spid="1126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3455988" cy="2017713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  <a:effectLst/>
              </a:rPr>
              <a:t>Svítidla pro učebny</a:t>
            </a:r>
          </a:p>
        </p:txBody>
      </p:sp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357563"/>
            <a:ext cx="6259512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5888"/>
            <a:ext cx="5024438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9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>
                <a:solidFill>
                  <a:schemeClr val="accent4">
                    <a:lumMod val="10000"/>
                  </a:schemeClr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b="1" u="sng">
                <a:solidFill>
                  <a:schemeClr val="accent4">
                    <a:lumMod val="1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Autor děkuje Petru Niesigovi z firmy Elkovo Čepelík za aktivní pomoc při tvorbě prezentačních materiálů.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Jiří Plch	Světelná technika v praxi 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Roman Pihan	Kvalita světla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Jiří Habel	Základy světelné techniky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Sokanský a kol.	Světelná technika</a:t>
            </a:r>
          </a:p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</a:t>
            </a:r>
            <a:r>
              <a:rPr lang="cs-CZ" altLang="cs-CZ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hlinkClick r:id="rId2"/>
              </a:rPr>
              <a:t>http://www.elkovo-cepelik.cz</a:t>
            </a:r>
            <a:endParaRPr lang="cs-CZ" altLang="cs-CZ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accent4">
                    <a:lumMod val="10000"/>
                  </a:schemeClr>
                </a:solidFill>
              </a:rPr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Hladiny jasů a osvětleností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7950" y="1219200"/>
            <a:ext cx="8928100" cy="1489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Při nedostatečné hladině jasů a osvětleností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 	zrak se neúměrně namáhá a unavuje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nerozeznávají se podrobnosti 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vznikají chyby a omyly	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47628"/>
              </p:ext>
            </p:extLst>
          </p:nvPr>
        </p:nvGraphicFramePr>
        <p:xfrm>
          <a:off x="323528" y="3107068"/>
          <a:ext cx="84969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1">
                  <a:extLst>
                    <a:ext uri="{9D8B030D-6E8A-4147-A177-3AD203B41FA5}">
                      <a16:colId xmlns:a16="http://schemas.microsoft.com/office/drawing/2014/main" val="2491501073"/>
                    </a:ext>
                  </a:extLst>
                </a:gridCol>
                <a:gridCol w="6857183">
                  <a:extLst>
                    <a:ext uri="{9D8B030D-6E8A-4147-A177-3AD203B41FA5}">
                      <a16:colId xmlns:a16="http://schemas.microsoft.com/office/drawing/2014/main" val="248187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Osvětlenost (</a:t>
                      </a:r>
                      <a:r>
                        <a:rPr lang="cs-CZ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lx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prostor, místo, druh činnosti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93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20 - 50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základní zraková orientace v prostředí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8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50 - 100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jednoduchá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orientace a činnost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7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100 - 200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prostory, které nejsou určeny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pro trvalý pobyt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18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200 - 500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prostory pro trvalý pobyt, základní pracovní úkoly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5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500 - 1000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prostory pro náročnější a déle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trvající 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práci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5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1000 - 2000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  <a:latin typeface="+mj-lt"/>
                        </a:rPr>
                        <a:t>velmi náročná pracovní činnost</a:t>
                      </a:r>
                      <a:endParaRPr lang="cs-CZ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9803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856663" cy="576263"/>
          </a:xfrm>
          <a:noFill/>
          <a:ln/>
        </p:spPr>
        <p:txBody>
          <a:bodyPr/>
          <a:lstStyle/>
          <a:p>
            <a:r>
              <a:rPr lang="cs-CZ" altLang="cs-CZ" sz="3200" b="1" u="sng">
                <a:solidFill>
                  <a:schemeClr val="accent4">
                    <a:lumMod val="10000"/>
                  </a:schemeClr>
                </a:solidFill>
                <a:effectLst/>
              </a:rPr>
              <a:t>Vliv věku na požadovanou osvětlenost </a:t>
            </a:r>
          </a:p>
        </p:txBody>
      </p:sp>
      <p:pic>
        <p:nvPicPr>
          <p:cNvPr id="106531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0475"/>
            <a:ext cx="7993062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  <a:ln>
            <a:noFill/>
          </a:ln>
        </p:spPr>
        <p:txBody>
          <a:bodyPr/>
          <a:lstStyle/>
          <a:p>
            <a:r>
              <a:rPr lang="cs-CZ" altLang="cs-CZ" sz="32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Rozložení jasů a rovnoměrnost osvětlení 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07950" y="908050"/>
            <a:ext cx="8928100" cy="3165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679825" algn="l"/>
                <a:tab pos="3851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Rovnoměrnost osvětlení (r)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-	rozdíl mezi přímým osvětlením úkolu a okolím. Určuje se ve srovnávací rovině.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Jsou-li v zorném poli plochy s výrazně rozdílným jasem, zrak se namáhá a unavuje a vzniká oslnění (například častá adaptace zraku na světlo a tmu).</a:t>
            </a:r>
          </a:p>
          <a:p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Příklad 	-	bodové osvětlení při práci na soustruhu nebo vrtačce, 			hladina celkového osvětlení je z úsporných důvodů ale nízká. </a:t>
            </a:r>
          </a:p>
          <a:p>
            <a:r>
              <a:rPr lang="cs-CZ" altLang="cs-CZ" sz="2000" b="1" u="sng" dirty="0">
                <a:solidFill>
                  <a:schemeClr val="accent4">
                    <a:lumMod val="10000"/>
                  </a:schemeClr>
                </a:solidFill>
              </a:rPr>
              <a:t>Na druhou stranu pozorovaný předmět má být jasnější než pozadí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, což lze docílit činitelem odrazu, barevným rozlišení pracovního pozadí od předmětu, pozadí s matnými plochami.  	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268538" y="5876925"/>
          <a:ext cx="12239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2" name="Rovnice" r:id="rId3" imgW="571320" imgH="431640" progId="Equation.3">
                  <p:embed/>
                </p:oleObj>
              </mc:Choice>
              <mc:Fallback>
                <p:oleObj name="Rovnice" r:id="rId3" imgW="571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876925"/>
                        <a:ext cx="1223962" cy="927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31800" y="4256088"/>
            <a:ext cx="5580063" cy="1549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0700" indent="-1790700"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1790700" algn="l"/>
                <a:tab pos="4125913" algn="l"/>
                <a:tab pos="4308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chemeClr val="accent4">
                    <a:lumMod val="10000"/>
                  </a:schemeClr>
                </a:solidFill>
              </a:rPr>
              <a:t>Rovnoměrnost osvětlení</a:t>
            </a:r>
            <a:r>
              <a:rPr lang="cs-CZ" altLang="cs-CZ" sz="2400" b="1" dirty="0">
                <a:solidFill>
                  <a:schemeClr val="accent4">
                    <a:lumMod val="10000"/>
                  </a:schemeClr>
                </a:solidFill>
              </a:rPr>
              <a:t>: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kde 	E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</a:rPr>
              <a:t>min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minimální osvětlení v místě hlavní zrakové činnosti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E</a:t>
            </a:r>
            <a:r>
              <a:rPr lang="cs-CZ" altLang="cs-CZ" sz="2000" b="1" baseline="-250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průměrná hodnota osvětlení</a:t>
            </a:r>
          </a:p>
        </p:txBody>
      </p:sp>
      <p:pic>
        <p:nvPicPr>
          <p:cNvPr id="78859" name="Picture 11" descr="Obr. 3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>
            <a:fillRect/>
          </a:stretch>
        </p:blipFill>
        <p:spPr bwMode="auto">
          <a:xfrm>
            <a:off x="6156325" y="4221163"/>
            <a:ext cx="281305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cs-CZ" altLang="cs-CZ" sz="32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Rozložení jasů a rovnoměrnost osvětlení 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07950" y="908050"/>
            <a:ext cx="8928100" cy="727075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2960688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Místo zrakového úkolu	-	pracovní stůl, lavice</a:t>
            </a:r>
          </a:p>
          <a:p>
            <a:r>
              <a:rPr lang="cs-CZ" altLang="cs-CZ" sz="2000" b="1">
                <a:solidFill>
                  <a:schemeClr val="accent4">
                    <a:lumMod val="10000"/>
                  </a:schemeClr>
                </a:solidFill>
              </a:rPr>
              <a:t>Bezprostřední okolí	-	0,5 – 1 metr od pracovního stolu</a:t>
            </a:r>
          </a:p>
        </p:txBody>
      </p:sp>
      <p:pic>
        <p:nvPicPr>
          <p:cNvPr id="108552" name="Picture 8" descr="10_lp_navrh_06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74850"/>
            <a:ext cx="4897438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576262"/>
          </a:xfrm>
          <a:ln>
            <a:noFill/>
          </a:ln>
        </p:spPr>
        <p:txBody>
          <a:bodyPr/>
          <a:lstStyle/>
          <a:p>
            <a:r>
              <a:rPr lang="cs-CZ" altLang="cs-CZ" sz="3200" b="1" u="sng">
                <a:solidFill>
                  <a:schemeClr val="accent4">
                    <a:lumMod val="10000"/>
                  </a:schemeClr>
                </a:solidFill>
                <a:effectLst/>
              </a:rPr>
              <a:t>Rozložení jasů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928100" cy="2776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892175" algn="ctr"/>
                <a:tab pos="2335213" algn="l"/>
                <a:tab pos="4032250" algn="ctr"/>
                <a:tab pos="5740400" algn="l"/>
                <a:tab pos="73596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Pro zrakový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výkon a </a:t>
            </a: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zamezení únavy rozhodují jasy a jejich rozložení v zorném poli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. Pozorovaný předmět má být jasnější, než jeho okolí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chemeClr val="accent4">
                    <a:lumMod val="10000"/>
                  </a:schemeClr>
                </a:solidFill>
              </a:rPr>
              <a:t>Optimální poměr </a:t>
            </a:r>
            <a:r>
              <a:rPr lang="cs-CZ" altLang="cs-CZ" sz="2200" b="1" u="sng" dirty="0" smtClean="0">
                <a:solidFill>
                  <a:schemeClr val="accent4">
                    <a:lumMod val="10000"/>
                  </a:schemeClr>
                </a:solidFill>
              </a:rPr>
              <a:t>jasů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místo úkolu		bezprostřední okolí		vzdálené okolí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	10	:	4	:	3</a:t>
            </a:r>
          </a:p>
          <a:p>
            <a:pPr algn="ctr">
              <a:spcBef>
                <a:spcPct val="20000"/>
              </a:spcBef>
            </a:pPr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Jak lze dosáhnout optimálního rozložení jasů ?</a:t>
            </a:r>
          </a:p>
          <a:p>
            <a:r>
              <a:rPr lang="cs-CZ" altLang="cs-CZ" sz="2000" b="1" i="1" dirty="0">
                <a:solidFill>
                  <a:schemeClr val="accent4">
                    <a:lumMod val="10000"/>
                  </a:schemeClr>
                </a:solidFill>
              </a:rPr>
              <a:t>Vhodná úprava povrchů (stěny, strop, případně nábytek, …) a volba světelných zdrojů.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80975" y="3551202"/>
            <a:ext cx="4895850" cy="1641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Doporučené hodnoty pro činitel odrazu hlavních povrchů v místnosti: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strop	0,7 – 0,9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stěny	0,5 – 0,8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podlaha	0,2 – 0,4	</a:t>
            </a:r>
          </a:p>
        </p:txBody>
      </p:sp>
      <p:pic>
        <p:nvPicPr>
          <p:cNvPr id="107530" name="Picture 10" descr="kitchen-l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76675"/>
            <a:ext cx="3995738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07950" y="5146231"/>
            <a:ext cx="4895850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Nevhodné rozložení jasů: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velký jas v zorném poli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velké kontrasty jasů</a:t>
            </a:r>
          </a:p>
          <a:p>
            <a:r>
              <a:rPr lang="cs-CZ" altLang="cs-CZ" sz="2000" b="1" dirty="0">
                <a:solidFill>
                  <a:schemeClr val="accent4">
                    <a:lumMod val="10000"/>
                  </a:schemeClr>
                </a:solidFill>
              </a:rPr>
              <a:t>*	malé kontrasty jasů </a:t>
            </a:r>
            <a:r>
              <a:rPr lang="cs-CZ" altLang="cs-CZ" sz="2000" b="1" dirty="0" smtClean="0">
                <a:solidFill>
                  <a:schemeClr val="accent4">
                    <a:lumMod val="10000"/>
                  </a:schemeClr>
                </a:solidFill>
              </a:rPr>
              <a:t>v místě zrakového úkolu  </a:t>
            </a:r>
            <a:endParaRPr lang="cs-CZ" altLang="cs-CZ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75" name="Group 7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21329"/>
              </p:ext>
            </p:extLst>
          </p:nvPr>
        </p:nvGraphicFramePr>
        <p:xfrm>
          <a:off x="468313" y="260350"/>
          <a:ext cx="5256212" cy="6446160"/>
        </p:xfrm>
        <a:graphic>
          <a:graphicData uri="http://schemas.openxmlformats.org/drawingml/2006/table">
            <a:tbl>
              <a:tblPr/>
              <a:tblGrid>
                <a:gridCol w="38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Bílý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0,75 až 0,80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Krémový, béžový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0,60 až 0,70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Světle žlutý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0,60 až 0,70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Světle červený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0,40 až 0,50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Tmavě červený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0,15 až 0,30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Světle zelený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0,45 až 0,65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Světle modrý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0,40 až 0,60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Tmavě modrý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0,05 až 0,20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Hnědý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0,12 až 0,25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Světle šedý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0,40 až 0,60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Tmavě šedý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0,15 až 0,20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Černý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0,01 až 0,03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Cihla (červená, pálená hlína)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Sádra bílá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0,80 až 0,92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Mramor bílý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0,55 až 0,80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Dřevo tmavé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0,10 až 0,25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Hliník eloxovaný nebo leštěný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0,75 až 0,85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Zrcadlo skleněné (zrcadlový odraz)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0,80 až 0,90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Okno s čirým sklem (z vnější strany)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Okno s čirým sklem s bílou záclonou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0,30 až 0,40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Sníh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0,75 až 0,80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2676" name="Rectangle 756"/>
          <p:cNvSpPr>
            <a:spLocks noGrp="1" noChangeArrowheads="1"/>
          </p:cNvSpPr>
          <p:nvPr>
            <p:ph type="title"/>
          </p:nvPr>
        </p:nvSpPr>
        <p:spPr>
          <a:xfrm>
            <a:off x="6011863" y="549275"/>
            <a:ext cx="2881312" cy="2374900"/>
          </a:xfrm>
          <a:noFill/>
          <a:ln/>
        </p:spPr>
        <p:txBody>
          <a:bodyPr/>
          <a:lstStyle/>
          <a:p>
            <a:r>
              <a:rPr lang="cs-CZ" altLang="cs-CZ" sz="4800" b="1" u="sng" dirty="0">
                <a:solidFill>
                  <a:schemeClr val="accent4">
                    <a:lumMod val="10000"/>
                  </a:schemeClr>
                </a:solidFill>
                <a:effectLst/>
              </a:rPr>
              <a:t>Činitel odrazu povrchu</a:t>
            </a:r>
            <a:r>
              <a:rPr lang="cs-CZ" altLang="cs-CZ" sz="4800" dirty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76" grpId="0"/>
    </p:bldLst>
  </p:timing>
</p:sld>
</file>

<file path=ppt/theme/theme1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4346</TotalTime>
  <Words>2569</Words>
  <Application>Microsoft Office PowerPoint</Application>
  <PresentationFormat>Předvádění na obrazovce (4:3)</PresentationFormat>
  <Paragraphs>294</Paragraphs>
  <Slides>37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Comic Sans MS</vt:lpstr>
      <vt:lpstr>Symbol</vt:lpstr>
      <vt:lpstr>Times New Roman</vt:lpstr>
      <vt:lpstr>Verdana</vt:lpstr>
      <vt:lpstr>Wingdings</vt:lpstr>
      <vt:lpstr>Zeměkoule</vt:lpstr>
      <vt:lpstr>Rovnice</vt:lpstr>
      <vt:lpstr>Světelná technika</vt:lpstr>
      <vt:lpstr>Osvětlování</vt:lpstr>
      <vt:lpstr>Zásady osvětlování </vt:lpstr>
      <vt:lpstr>Hladiny jasů a osvětleností </vt:lpstr>
      <vt:lpstr>Vliv věku na požadovanou osvětlenost </vt:lpstr>
      <vt:lpstr>Rozložení jasů a rovnoměrnost osvětlení </vt:lpstr>
      <vt:lpstr>Rozložení jasů a rovnoměrnost osvětlení </vt:lpstr>
      <vt:lpstr>Rozložení jasů</vt:lpstr>
      <vt:lpstr>Činitel odrazu povrchu </vt:lpstr>
      <vt:lpstr>Hladiny jasů a osvětleností</vt:lpstr>
      <vt:lpstr>Prezentace aplikace PowerPoint</vt:lpstr>
      <vt:lpstr>Parametry osvětlení </vt:lpstr>
      <vt:lpstr>Rozložení jasů a rovnoměrnost osvětlení </vt:lpstr>
      <vt:lpstr>Rozložení jasů a rovnoměrnost osvětlení </vt:lpstr>
      <vt:lpstr>Prezentace aplikace PowerPoint</vt:lpstr>
      <vt:lpstr>Prezentace aplikace PowerPoint</vt:lpstr>
      <vt:lpstr>Prezentace aplikace PowerPoint</vt:lpstr>
      <vt:lpstr>Jakost podání barev  (index barevného podání)</vt:lpstr>
      <vt:lpstr>Prezentace aplikace PowerPoint</vt:lpstr>
      <vt:lpstr>Jakost podání barev</vt:lpstr>
      <vt:lpstr>Stálost osvětlení</vt:lpstr>
      <vt:lpstr>Osvětlování kanceláří</vt:lpstr>
      <vt:lpstr>Osvětlování kanceláří</vt:lpstr>
      <vt:lpstr>Osvětlování kanceláří</vt:lpstr>
      <vt:lpstr>Osvětlování kanceláří</vt:lpstr>
      <vt:lpstr>Prezentace aplikace PowerPoint</vt:lpstr>
      <vt:lpstr>Osvětlování kanceláří</vt:lpstr>
      <vt:lpstr>Příklady kanceláře</vt:lpstr>
      <vt:lpstr>Osvětlování škol</vt:lpstr>
      <vt:lpstr>Vyhlášky a normy</vt:lpstr>
      <vt:lpstr>Osvětlovací soustavy</vt:lpstr>
      <vt:lpstr>Osvětlení tříd</vt:lpstr>
      <vt:lpstr>Rozložení svítidel pro učebny</vt:lpstr>
      <vt:lpstr>Osvětlení tabulí</vt:lpstr>
      <vt:lpstr>Svítidla pro učebny</vt:lpstr>
      <vt:lpstr>Svítidla pro učebny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270</cp:revision>
  <dcterms:created xsi:type="dcterms:W3CDTF">2008-08-11T06:50:55Z</dcterms:created>
  <dcterms:modified xsi:type="dcterms:W3CDTF">2023-01-17T06:22:07Z</dcterms:modified>
</cp:coreProperties>
</file>