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8"/>
  </p:notesMasterIdLst>
  <p:sldIdLst>
    <p:sldId id="256" r:id="rId2"/>
    <p:sldId id="260" r:id="rId3"/>
    <p:sldId id="257" r:id="rId4"/>
    <p:sldId id="301" r:id="rId5"/>
    <p:sldId id="266" r:id="rId6"/>
    <p:sldId id="313" r:id="rId7"/>
    <p:sldId id="261" r:id="rId8"/>
    <p:sldId id="267" r:id="rId9"/>
    <p:sldId id="296" r:id="rId10"/>
    <p:sldId id="262" r:id="rId11"/>
    <p:sldId id="300" r:id="rId12"/>
    <p:sldId id="268" r:id="rId13"/>
    <p:sldId id="314" r:id="rId14"/>
    <p:sldId id="270" r:id="rId15"/>
    <p:sldId id="302" r:id="rId16"/>
    <p:sldId id="305" r:id="rId17"/>
    <p:sldId id="294" r:id="rId18"/>
    <p:sldId id="295" r:id="rId19"/>
    <p:sldId id="283" r:id="rId20"/>
    <p:sldId id="304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98" r:id="rId31"/>
    <p:sldId id="299" r:id="rId32"/>
    <p:sldId id="315" r:id="rId33"/>
    <p:sldId id="269" r:id="rId34"/>
    <p:sldId id="293" r:id="rId35"/>
    <p:sldId id="292" r:id="rId36"/>
    <p:sldId id="272" r:id="rId37"/>
    <p:sldId id="271" r:id="rId38"/>
    <p:sldId id="297" r:id="rId39"/>
    <p:sldId id="307" r:id="rId40"/>
    <p:sldId id="308" r:id="rId41"/>
    <p:sldId id="310" r:id="rId42"/>
    <p:sldId id="311" r:id="rId43"/>
    <p:sldId id="312" r:id="rId44"/>
    <p:sldId id="309" r:id="rId45"/>
    <p:sldId id="303" r:id="rId46"/>
    <p:sldId id="316" r:id="rId47"/>
    <p:sldId id="306" r:id="rId48"/>
    <p:sldId id="273" r:id="rId49"/>
    <p:sldId id="289" r:id="rId50"/>
    <p:sldId id="284" r:id="rId51"/>
    <p:sldId id="287" r:id="rId52"/>
    <p:sldId id="285" r:id="rId53"/>
    <p:sldId id="288" r:id="rId54"/>
    <p:sldId id="290" r:id="rId55"/>
    <p:sldId id="291" r:id="rId56"/>
    <p:sldId id="259" r:id="rId5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8" y="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248FB-3D88-4093-8904-5D221AB9BE2A}" type="datetimeFigureOut">
              <a:rPr lang="cs-CZ" smtClean="0"/>
              <a:t>20.01.2023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FB82A-03F5-4C04-8A38-0167F8F55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50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FB82A-03F5-4C04-8A38-0167F8F55227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79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FB82A-03F5-4C04-8A38-0167F8F55227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30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512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12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2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2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3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5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515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15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5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15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5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5BA770D-85BC-4F7B-9FE7-CDBFF996EE0A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F10FB-8A6A-4BD9-8E49-6910F63CC7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520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3C7C7-878C-4C09-8C58-B315CFFEA99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309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B83E7-D9E6-43E7-AF0F-5B0DD702D0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0786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44F5C-CF8C-48F2-AFD6-741CA77AEE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8821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7F6D2-A72A-430A-8EBD-3BC5B9D2DA2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084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97D1B1-FE6F-4E50-86D7-7E70A744B4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176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AEB0E-27DE-48B0-B5D8-3AE9EAD5BB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560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DE0A7-602F-4720-A2BC-464F2788B7E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826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3B57B-AE5D-4ABA-8994-A032422A2D7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985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F97E5-1FC9-40E1-A207-093A7F6F2C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497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412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3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13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3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13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 altLang="cs-CZ"/>
          </a:p>
        </p:txBody>
      </p:sp>
      <p:sp>
        <p:nvSpPr>
          <p:cNvPr id="413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B3BBE3A-EF99-4B29-A188-FB95C7EBA3E1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zb-info.cz/docu/clanky/0146/014667o1.jpg" TargetMode="External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emf"/><Relationship Id="rId4" Type="http://schemas.openxmlformats.org/officeDocument/2006/relationships/image" Target="../media/image10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wmf"/><Relationship Id="rId5" Type="http://schemas.openxmlformats.org/officeDocument/2006/relationships/image" Target="../media/image127.wmf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mont.cz/" TargetMode="External"/><Relationship Id="rId2" Type="http://schemas.openxmlformats.org/officeDocument/2006/relationships/hyperlink" Target="http://www.vyrtych.cz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obr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3"/>
            <a:ext cx="91440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6988"/>
            <a:ext cx="9144000" cy="1223963"/>
          </a:xfrm>
          <a:solidFill>
            <a:srgbClr val="C0C0C0"/>
          </a:solidFill>
        </p:spPr>
        <p:txBody>
          <a:bodyPr/>
          <a:lstStyle/>
          <a:p>
            <a:r>
              <a:rPr lang="cs-CZ" altLang="cs-CZ" sz="7200" b="1" u="sng">
                <a:solidFill>
                  <a:srgbClr val="FF0000"/>
                </a:solidFill>
              </a:rPr>
              <a:t>Světelná technika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210300"/>
            <a:ext cx="9144000" cy="647700"/>
          </a:xfrm>
          <a:solidFill>
            <a:srgbClr val="C0C0C0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4000" b="1" u="sng">
                <a:solidFill>
                  <a:srgbClr val="FF0000"/>
                </a:solidFill>
                <a:latin typeface="Arial" panose="020B0604020202020204" pitchFamily="34" charset="0"/>
              </a:rPr>
              <a:t>Svítidla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cs-CZ" altLang="cs-CZ" sz="4000" b="1" u="sng">
                <a:solidFill>
                  <a:srgbClr val="000000"/>
                </a:solidFill>
                <a:effectLst/>
              </a:rPr>
              <a:t>Obecné vlastnosti svítidel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07950" y="1300163"/>
            <a:ext cx="511175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>
            <a:lvl1pPr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 dirty="0">
                <a:solidFill>
                  <a:srgbClr val="000000"/>
                </a:solidFill>
              </a:rPr>
              <a:t>Úhel clonění svítidla (</a:t>
            </a:r>
            <a:r>
              <a:rPr lang="cs-CZ" altLang="cs-CZ" sz="2400" b="1" u="sng" dirty="0">
                <a:solidFill>
                  <a:srgbClr val="000000"/>
                </a:solidFill>
                <a:sym typeface="Symbol" panose="05050102010706020507" pitchFamily="18" charset="2"/>
              </a:rPr>
              <a:t>) 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0000"/>
                </a:solidFill>
                <a:sym typeface="Symbol" panose="05050102010706020507" pitchFamily="18" charset="2"/>
              </a:rPr>
              <a:t>je nejmenší ostrý úhel mezi vodorovnou rovinou a přímkou spojující okraj svítidla s aktivní částí světelného </a:t>
            </a:r>
            <a:r>
              <a:rPr lang="cs-CZ" altLang="cs-CZ" sz="20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zdroje (může být ovlivněn např. mřížkou)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:</a:t>
            </a:r>
            <a:endParaRPr lang="cs-CZ" altLang="cs-CZ" sz="2000" b="1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0000"/>
                </a:solidFill>
              </a:rPr>
              <a:t>-	čirá žárovka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-	matná žárovka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-	výbojka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-	zářivka – rovnoběžná rovina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-	zářivka – kolmá rovina</a:t>
            </a:r>
          </a:p>
        </p:txBody>
      </p:sp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787900"/>
            <a:ext cx="3240087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810125"/>
            <a:ext cx="2881313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628775"/>
            <a:ext cx="3673475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24175"/>
            <a:ext cx="37084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97425"/>
            <a:ext cx="2735263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cs-CZ" altLang="cs-CZ" sz="4000" b="1" u="sng">
                <a:solidFill>
                  <a:srgbClr val="000000"/>
                </a:solidFill>
                <a:effectLst/>
              </a:rPr>
              <a:t>Obecné vlastnosti svítidel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51520" y="996697"/>
            <a:ext cx="374441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>
            <a:lvl1pPr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 smtClean="0">
                <a:solidFill>
                  <a:srgbClr val="000000"/>
                </a:solidFill>
              </a:rPr>
              <a:t>Úhel vyzařování svítidel</a:t>
            </a:r>
          </a:p>
          <a:p>
            <a:r>
              <a:rPr lang="cs-CZ" altLang="cs-CZ" sz="2000" b="1" dirty="0" smtClean="0">
                <a:solidFill>
                  <a:srgbClr val="000000"/>
                </a:solidFill>
              </a:rPr>
              <a:t>(v daném, příkladu závisí na umístění světelného zdroje ve svítidle).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619" t="2597" r="4096" b="2597"/>
          <a:stretch/>
        </p:blipFill>
        <p:spPr>
          <a:xfrm>
            <a:off x="4139952" y="1124744"/>
            <a:ext cx="492416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2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cs-CZ" altLang="cs-CZ" sz="4000" b="1" u="sng">
                <a:solidFill>
                  <a:srgbClr val="000000"/>
                </a:solidFill>
                <a:effectLst/>
              </a:rPr>
              <a:t>Elektrické vlastnosti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07950" y="908720"/>
            <a:ext cx="8928100" cy="60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u="sng" dirty="0">
                <a:solidFill>
                  <a:srgbClr val="000000"/>
                </a:solidFill>
              </a:rPr>
              <a:t>Rozdělení svítidel podle napětí:</a:t>
            </a:r>
          </a:p>
          <a:p>
            <a:pPr>
              <a:spcBef>
                <a:spcPts val="600"/>
              </a:spcBef>
            </a:pPr>
            <a:r>
              <a:rPr lang="cs-CZ" altLang="cs-CZ" sz="2000" b="1" dirty="0">
                <a:solidFill>
                  <a:srgbClr val="000000"/>
                </a:solidFill>
              </a:rPr>
              <a:t>*	na malé napětí do 50 V (zpravidla 48 V)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*	na nízké napětí do 250 V</a:t>
            </a:r>
          </a:p>
          <a:p>
            <a:pPr>
              <a:spcBef>
                <a:spcPct val="50000"/>
              </a:spcBef>
            </a:pPr>
            <a:r>
              <a:rPr lang="cs-CZ" altLang="cs-CZ" sz="2200" b="1" u="sng" dirty="0">
                <a:solidFill>
                  <a:srgbClr val="000000"/>
                </a:solidFill>
              </a:rPr>
              <a:t>Podmínky pro bezporuchový a bezpečný provoz svítidla</a:t>
            </a:r>
            <a:r>
              <a:rPr lang="cs-CZ" altLang="cs-CZ" sz="2200" b="1" dirty="0">
                <a:solidFill>
                  <a:srgbClr val="000000"/>
                </a:solidFill>
              </a:rPr>
              <a:t>:</a:t>
            </a:r>
          </a:p>
          <a:p>
            <a:pPr>
              <a:spcBef>
                <a:spcPts val="600"/>
              </a:spcBef>
            </a:pPr>
            <a:r>
              <a:rPr lang="cs-CZ" altLang="cs-CZ" sz="2000" b="1" dirty="0">
                <a:solidFill>
                  <a:srgbClr val="000000"/>
                </a:solidFill>
              </a:rPr>
              <a:t>*	</a:t>
            </a:r>
            <a:r>
              <a:rPr lang="cs-CZ" altLang="cs-CZ" sz="2000" b="1" u="sng" dirty="0">
                <a:solidFill>
                  <a:srgbClr val="000000"/>
                </a:solidFill>
              </a:rPr>
              <a:t>krytí živých částí</a:t>
            </a:r>
            <a:r>
              <a:rPr lang="cs-CZ" altLang="cs-CZ" sz="2000" b="1" dirty="0">
                <a:solidFill>
                  <a:srgbClr val="000000"/>
                </a:solidFill>
              </a:rPr>
              <a:t> (výběr)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	-	minimální krytí IP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20, IP40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-</a:t>
            </a:r>
            <a:r>
              <a:rPr lang="cs-CZ" altLang="cs-CZ" sz="2000" b="1" dirty="0">
                <a:solidFill>
                  <a:srgbClr val="000000"/>
                </a:solidFill>
              </a:rPr>
              <a:t>	těsně zavřené IP 54 (částečně chráněné proti prachu a vodou)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	-	ponorné IP 68 (plná ochrana před prachem a vodou)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*	</a:t>
            </a:r>
            <a:r>
              <a:rPr lang="cs-CZ" altLang="cs-CZ" sz="2000" b="1" u="sng" dirty="0">
                <a:solidFill>
                  <a:srgbClr val="000000"/>
                </a:solidFill>
              </a:rPr>
              <a:t>ochrana před nebezpečných dotykem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	-	svítidla třídy ochrany I (připojení ochranného vodiče)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	-	svítidla třídy ochrany II (dvojitá nebo zesílená izolace)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	-	svítidla třídy ochrany III (malé bezpečné napětí)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*	</a:t>
            </a:r>
            <a:r>
              <a:rPr lang="cs-CZ" altLang="cs-CZ" sz="2000" b="1" u="sng" dirty="0">
                <a:solidFill>
                  <a:srgbClr val="000000"/>
                </a:solidFill>
              </a:rPr>
              <a:t>požární bezpečnost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	-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podkladové materiály </a:t>
            </a:r>
            <a:r>
              <a:rPr lang="cs-CZ" altLang="cs-CZ" sz="2000" b="1" dirty="0">
                <a:solidFill>
                  <a:srgbClr val="000000"/>
                </a:solidFill>
              </a:rPr>
              <a:t>se stanovenou maximální provozní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teplotou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	* nehořlavé (kov, omítka, beton)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	* normálně zápalné - zápalná teplota nad 200</a:t>
            </a:r>
            <a:r>
              <a:rPr lang="cs-CZ" altLang="cs-CZ" sz="2000" b="1" baseline="30000" dirty="0" smtClean="0">
                <a:solidFill>
                  <a:srgbClr val="000000"/>
                </a:solidFill>
              </a:rPr>
              <a:t>0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C (dřevo </a:t>
            </a:r>
            <a:r>
              <a:rPr lang="cs-CZ" altLang="cs-CZ" sz="2000" b="1" dirty="0" err="1" smtClean="0">
                <a:solidFill>
                  <a:srgbClr val="000000"/>
                </a:solidFill>
              </a:rPr>
              <a:t>tl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. nad 2 mm)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	* snadno zápalné - dřevní vlákno	</a:t>
            </a:r>
            <a:endParaRPr lang="cs-CZ" altLang="cs-CZ" sz="2000" b="1" dirty="0">
              <a:solidFill>
                <a:srgbClr val="000000"/>
              </a:solidFill>
            </a:endParaRPr>
          </a:p>
          <a:p>
            <a:r>
              <a:rPr lang="cs-CZ" altLang="cs-CZ" sz="2000" b="1" dirty="0">
                <a:solidFill>
                  <a:srgbClr val="000000"/>
                </a:solidFill>
              </a:rPr>
              <a:t>*	</a:t>
            </a:r>
            <a:r>
              <a:rPr lang="cs-CZ" altLang="cs-CZ" sz="2000" b="1" u="sng" dirty="0">
                <a:solidFill>
                  <a:srgbClr val="000000"/>
                </a:solidFill>
              </a:rPr>
              <a:t>nevýbušné provedení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4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47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47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475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475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475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7995"/>
            <a:ext cx="8229600" cy="720725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Jištění svítidel LED </a:t>
            </a:r>
            <a:r>
              <a:rPr lang="cs-CZ" altLang="cs-CZ" sz="1600" b="1" u="sng" dirty="0" smtClean="0">
                <a:solidFill>
                  <a:srgbClr val="000000"/>
                </a:solidFill>
                <a:effectLst/>
              </a:rPr>
              <a:t>(www.elkovo-cepelik.cz)</a:t>
            </a:r>
            <a:endParaRPr lang="cs-CZ" altLang="cs-CZ" sz="16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196752"/>
            <a:ext cx="5346885" cy="55126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236" y="1196752"/>
            <a:ext cx="3547872" cy="1764792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53236" y="3018743"/>
            <a:ext cx="354787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000" rIns="54000">
            <a:spAutoFit/>
          </a:bodyPr>
          <a:lstStyle>
            <a:lvl1pPr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u="sng" dirty="0" smtClean="0">
                <a:solidFill>
                  <a:srgbClr val="000000"/>
                </a:solidFill>
              </a:rPr>
              <a:t>Příklad jištění při rekonstrukci osvětlení (původní jistič)  </a:t>
            </a:r>
          </a:p>
          <a:p>
            <a:pPr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</a:rPr>
              <a:t>Jištění </a:t>
            </a:r>
            <a:r>
              <a:rPr lang="cs-CZ" altLang="cs-CZ" sz="1600" b="1" dirty="0" smtClean="0">
                <a:solidFill>
                  <a:srgbClr val="000000"/>
                </a:solidFill>
              </a:rPr>
              <a:t>- jistič 10A, charakter. B</a:t>
            </a:r>
          </a:p>
          <a:p>
            <a:pPr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</a:rPr>
              <a:t>Typ - ZCLED3G1 …, příkon 50W</a:t>
            </a:r>
          </a:p>
          <a:p>
            <a:pPr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</a:rPr>
              <a:t>n = C16 * 0,37 = 26 * 0,37 = 9,62</a:t>
            </a:r>
          </a:p>
          <a:p>
            <a:pPr>
              <a:spcBef>
                <a:spcPct val="50000"/>
              </a:spcBef>
            </a:pPr>
            <a:r>
              <a:rPr lang="cs-CZ" altLang="cs-CZ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 maximální počet 9 svítidel</a:t>
            </a:r>
            <a:endParaRPr lang="cs-CZ" altLang="cs-CZ" b="1" dirty="0">
              <a:solidFill>
                <a:srgbClr val="000000"/>
              </a:solidFill>
            </a:endParaRPr>
          </a:p>
        </p:txBody>
      </p:sp>
      <p:cxnSp>
        <p:nvCxnSpPr>
          <p:cNvPr id="5" name="Přímá spojnice se šipkou 4"/>
          <p:cNvCxnSpPr/>
          <p:nvPr/>
        </p:nvCxnSpPr>
        <p:spPr bwMode="auto">
          <a:xfrm flipH="1" flipV="1">
            <a:off x="5364088" y="4005064"/>
            <a:ext cx="720080" cy="28803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Obdélník 6"/>
          <p:cNvSpPr/>
          <p:nvPr/>
        </p:nvSpPr>
        <p:spPr bwMode="auto">
          <a:xfrm>
            <a:off x="107503" y="3717032"/>
            <a:ext cx="5256585" cy="288032"/>
          </a:xfrm>
          <a:prstGeom prst="rect">
            <a:avLst/>
          </a:prstGeom>
          <a:solidFill>
            <a:srgbClr val="FF0000">
              <a:alpha val="17000"/>
            </a:srgbClr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stealth" w="lg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cxnSp>
        <p:nvCxnSpPr>
          <p:cNvPr id="10" name="Přímá spojnice se šipkou 9"/>
          <p:cNvCxnSpPr/>
          <p:nvPr/>
        </p:nvCxnSpPr>
        <p:spPr bwMode="auto">
          <a:xfrm flipH="1" flipV="1">
            <a:off x="4427984" y="2348880"/>
            <a:ext cx="1656184" cy="22322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bdélník 13"/>
          <p:cNvSpPr/>
          <p:nvPr/>
        </p:nvSpPr>
        <p:spPr bwMode="auto">
          <a:xfrm>
            <a:off x="5453236" y="1895040"/>
            <a:ext cx="3439244" cy="224127"/>
          </a:xfrm>
          <a:prstGeom prst="rect">
            <a:avLst/>
          </a:prstGeom>
          <a:solidFill>
            <a:srgbClr val="FF0000">
              <a:alpha val="17000"/>
            </a:srgbClr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stealth" w="lg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cxnSp>
        <p:nvCxnSpPr>
          <p:cNvPr id="15" name="Přímá spojnice se šipkou 14"/>
          <p:cNvCxnSpPr/>
          <p:nvPr/>
        </p:nvCxnSpPr>
        <p:spPr bwMode="auto">
          <a:xfrm flipH="1" flipV="1">
            <a:off x="6479640" y="2007104"/>
            <a:ext cx="597228" cy="178193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Přímá spojnice se šipkou 18"/>
          <p:cNvCxnSpPr/>
          <p:nvPr/>
        </p:nvCxnSpPr>
        <p:spPr bwMode="auto">
          <a:xfrm flipV="1">
            <a:off x="6714546" y="2007104"/>
            <a:ext cx="737774" cy="25740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2193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b="50365"/>
          <a:stretch/>
        </p:blipFill>
        <p:spPr>
          <a:xfrm>
            <a:off x="0" y="1166780"/>
            <a:ext cx="9013765" cy="5661208"/>
          </a:xfrm>
          <a:prstGeom prst="rect">
            <a:avLst/>
          </a:prstGeom>
        </p:spPr>
      </p:pic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Značky na svítidlech </a:t>
            </a:r>
            <a:r>
              <a:rPr lang="cs-CZ" altLang="cs-CZ" sz="4000" b="1" u="sng" smtClean="0">
                <a:solidFill>
                  <a:srgbClr val="000000"/>
                </a:solidFill>
                <a:effectLst/>
              </a:rPr>
              <a:t>(výběr)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111610" y="5896603"/>
            <a:ext cx="1868102" cy="844805"/>
            <a:chOff x="111610" y="5896603"/>
            <a:chExt cx="1868102" cy="84480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610" y="5905974"/>
              <a:ext cx="1004006" cy="835434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162" y="5896603"/>
              <a:ext cx="836550" cy="844805"/>
            </a:xfrm>
            <a:prstGeom prst="rect">
              <a:avLst/>
            </a:prstGeom>
          </p:spPr>
        </p:pic>
      </p:grpSp>
      <p:sp>
        <p:nvSpPr>
          <p:cNvPr id="5" name="Text Box 3"/>
          <p:cNvSpPr txBox="1">
            <a:spLocks noChangeArrowheads="1"/>
          </p:cNvSpPr>
          <p:nvPr/>
        </p:nvSpPr>
        <p:spPr bwMode="auto">
          <a:xfrm rot="10800000" flipV="1">
            <a:off x="2411760" y="5982378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tabLst>
                <a:tab pos="2606675" algn="l"/>
              </a:tabLst>
            </a:pPr>
            <a:r>
              <a:rPr lang="cs-CZ" altLang="cs-CZ" sz="1600" b="1" dirty="0" smtClean="0">
                <a:solidFill>
                  <a:srgbClr val="000000"/>
                </a:solidFill>
              </a:rPr>
              <a:t>Svítidla nevhodná pro přímé připevnění na normálně zápalné podklady (</a:t>
            </a:r>
            <a:r>
              <a:rPr lang="cs-CZ" altLang="cs-CZ" sz="1600" b="1" smtClean="0">
                <a:solidFill>
                  <a:srgbClr val="000000"/>
                </a:solidFill>
              </a:rPr>
              <a:t>zápalná teplota </a:t>
            </a:r>
            <a:r>
              <a:rPr lang="cs-CZ" altLang="cs-CZ" sz="1600" b="1" dirty="0" smtClean="0">
                <a:solidFill>
                  <a:srgbClr val="000000"/>
                </a:solidFill>
              </a:rPr>
              <a:t>je vyšší </a:t>
            </a:r>
            <a:r>
              <a:rPr lang="cs-CZ" altLang="cs-CZ" sz="1600" b="1" smtClean="0">
                <a:solidFill>
                  <a:srgbClr val="000000"/>
                </a:solidFill>
              </a:rPr>
              <a:t>než 200</a:t>
            </a:r>
            <a:r>
              <a:rPr lang="cs-CZ" altLang="cs-CZ" sz="1600" b="1" baseline="30000" smtClean="0">
                <a:solidFill>
                  <a:srgbClr val="000000"/>
                </a:solidFill>
              </a:rPr>
              <a:t>0</a:t>
            </a:r>
            <a:r>
              <a:rPr lang="cs-CZ" altLang="cs-CZ" sz="1600" b="1" smtClean="0">
                <a:solidFill>
                  <a:srgbClr val="000000"/>
                </a:solidFill>
              </a:rPr>
              <a:t>C), </a:t>
            </a:r>
            <a:r>
              <a:rPr lang="cs-CZ" altLang="cs-CZ" sz="1600" b="1" dirty="0" smtClean="0">
                <a:solidFill>
                  <a:srgbClr val="000000"/>
                </a:solidFill>
              </a:rPr>
              <a:t>vhodná pouze pro nehořlavé podklady (nové značení).</a:t>
            </a:r>
            <a:endParaRPr lang="cs-CZ" altLang="cs-CZ" sz="1600" b="1" dirty="0">
              <a:solidFill>
                <a:srgbClr val="000000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111610" y="116632"/>
            <a:ext cx="9039074" cy="5760640"/>
            <a:chOff x="111610" y="116632"/>
            <a:chExt cx="9039074" cy="576064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4"/>
            <a:srcRect t="49635"/>
            <a:stretch/>
          </p:blipFill>
          <p:spPr>
            <a:xfrm>
              <a:off x="111610" y="116632"/>
              <a:ext cx="9039074" cy="5760640"/>
            </a:xfrm>
            <a:prstGeom prst="rect">
              <a:avLst/>
            </a:prstGeom>
          </p:spPr>
        </p:pic>
        <p:cxnSp>
          <p:nvCxnSpPr>
            <p:cNvPr id="8" name="Přímá spojnice 7"/>
            <p:cNvCxnSpPr/>
            <p:nvPr/>
          </p:nvCxnSpPr>
          <p:spPr bwMode="auto">
            <a:xfrm>
              <a:off x="4716016" y="5085184"/>
              <a:ext cx="4427984" cy="792088"/>
            </a:xfrm>
            <a:prstGeom prst="line">
              <a:avLst/>
            </a:prstGeom>
            <a:solidFill>
              <a:schemeClr val="accent1"/>
            </a:solidFill>
            <a:ln w="79375" cap="flat" cmpd="sng" algn="ctr">
              <a:solidFill>
                <a:srgbClr val="000000">
                  <a:alpha val="41000"/>
                </a:srgbClr>
              </a:solidFill>
              <a:prstDash val="solid"/>
              <a:round/>
              <a:headEnd type="none" w="med" len="med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2174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704440"/>
            <a:ext cx="7994982" cy="6108936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712968" cy="720725"/>
          </a:xfrm>
        </p:spPr>
        <p:txBody>
          <a:bodyPr/>
          <a:lstStyle/>
          <a:p>
            <a:r>
              <a:rPr lang="cs-CZ" altLang="cs-CZ" sz="1800" b="1" u="sng" dirty="0" smtClean="0">
                <a:solidFill>
                  <a:srgbClr val="000000"/>
                </a:solidFill>
                <a:effectLst/>
              </a:rPr>
              <a:t>Zdroj: </a:t>
            </a:r>
            <a:r>
              <a:rPr lang="cs-CZ" altLang="cs-CZ" sz="1800" b="1" u="sng" dirty="0" err="1" smtClean="0">
                <a:solidFill>
                  <a:srgbClr val="000000"/>
                </a:solidFill>
                <a:effectLst/>
              </a:rPr>
              <a:t>Nejtková</a:t>
            </a:r>
            <a:r>
              <a:rPr lang="cs-CZ" altLang="cs-CZ" sz="1800" b="1" u="sng" dirty="0" smtClean="0">
                <a:solidFill>
                  <a:srgbClr val="000000"/>
                </a:solidFill>
                <a:effectLst/>
              </a:rPr>
              <a:t> (Problematika označování svítidel v hořlavých hmotách)</a:t>
            </a:r>
            <a:endParaRPr lang="cs-CZ" altLang="cs-CZ" sz="1800" b="1" u="sng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04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7722" y="404812"/>
            <a:ext cx="8635454" cy="1440011"/>
          </a:xfrm>
        </p:spPr>
        <p:txBody>
          <a:bodyPr/>
          <a:lstStyle/>
          <a:p>
            <a:r>
              <a:rPr lang="cs-CZ" altLang="cs-CZ" sz="4000" b="1" u="sng" dirty="0">
                <a:solidFill>
                  <a:srgbClr val="000000"/>
                </a:solidFill>
                <a:effectLst/>
              </a:rPr>
              <a:t>Rozdělení zářivkových svítidel podle realizace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57722" y="2132856"/>
            <a:ext cx="8713788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9750" indent="-539750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dirty="0">
                <a:solidFill>
                  <a:srgbClr val="000000"/>
                </a:solidFill>
              </a:rPr>
              <a:t>1.	Průmyslová svítidla s různým krytím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2.	Vestavěná (podhledová) svítidla (např. do sádrokartonu)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3.	Univerzální svítidla  do podhledu i na strop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4.	Přisazená svítidla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5.	Propojovací svítidla do souvislých řad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6.	Závěsná svítidla přímo/nepřímá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7.	Asymetrická svítidla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8.	Svítidla pro sportoviště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9.	Svítidla do čistých prostor –přisazená i zapuštěná </a:t>
            </a:r>
            <a:endParaRPr lang="cs-CZ" altLang="cs-CZ" sz="2000" b="1" dirty="0" smtClean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Pozn. Nouzová svítidla mohou být součástí výše uvedených svítidel	</a:t>
            </a: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6" grpId="0"/>
      <p:bldP spid="1085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569325" cy="720725"/>
          </a:xfrm>
        </p:spPr>
        <p:txBody>
          <a:bodyPr/>
          <a:lstStyle/>
          <a:p>
            <a:r>
              <a:rPr lang="cs-CZ" altLang="cs-CZ" sz="4000" b="1" u="sng">
                <a:solidFill>
                  <a:srgbClr val="000000"/>
                </a:solidFill>
                <a:effectLst/>
              </a:rPr>
              <a:t>Další rozdělení 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250825" y="981075"/>
            <a:ext cx="8713788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39750" indent="-539750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>
                <a:solidFill>
                  <a:srgbClr val="000000"/>
                </a:solidFill>
              </a:rPr>
              <a:t>1.	Podle použitého světelného zdroje (zářivky, LED)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2.	Podle účelu (nouzové zdroje, osvětlování)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3.	Podle použitého předřadníku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4.	Podle optické mřížky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5. 	Podle krytí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…</a:t>
            </a:r>
          </a:p>
        </p:txBody>
      </p:sp>
      <p:pic>
        <p:nvPicPr>
          <p:cNvPr id="109575" name="Picture 7" descr="LOS - vysoce leštěný optický systé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67050"/>
            <a:ext cx="17240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7" name="Picture 9" descr="Lesklá 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067050"/>
            <a:ext cx="17240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9" name="Picture 11" descr="LOS + SK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067050"/>
            <a:ext cx="17240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81" name="Picture 13" descr="Strukturované plexi/ opálový kry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364038"/>
            <a:ext cx="1785938" cy="20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83" name="Picture 15" descr="Mikroprisma - optický kry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2924175"/>
            <a:ext cx="1785937" cy="2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84" name="Text Box 16"/>
          <p:cNvSpPr txBox="1">
            <a:spLocks noChangeArrowheads="1"/>
          </p:cNvSpPr>
          <p:nvPr/>
        </p:nvSpPr>
        <p:spPr bwMode="auto">
          <a:xfrm>
            <a:off x="5508625" y="3355975"/>
            <a:ext cx="1657350" cy="850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solidFill>
                  <a:srgbClr val="000000"/>
                </a:solidFill>
              </a:rPr>
              <a:t>Strukturované plexy / opálový kryt</a:t>
            </a:r>
          </a:p>
        </p:txBody>
      </p:sp>
      <p:sp>
        <p:nvSpPr>
          <p:cNvPr id="109585" name="Text Box 17"/>
          <p:cNvSpPr txBox="1">
            <a:spLocks noChangeArrowheads="1"/>
          </p:cNvSpPr>
          <p:nvPr/>
        </p:nvSpPr>
        <p:spPr bwMode="auto">
          <a:xfrm>
            <a:off x="2124075" y="5588000"/>
            <a:ext cx="1223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000000"/>
                </a:solidFill>
              </a:rPr>
              <a:t>Lesklá V</a:t>
            </a:r>
          </a:p>
        </p:txBody>
      </p:sp>
      <p:sp>
        <p:nvSpPr>
          <p:cNvPr id="109586" name="Text Box 18"/>
          <p:cNvSpPr txBox="1">
            <a:spLocks noChangeArrowheads="1"/>
          </p:cNvSpPr>
          <p:nvPr/>
        </p:nvSpPr>
        <p:spPr bwMode="auto">
          <a:xfrm>
            <a:off x="3635375" y="5516563"/>
            <a:ext cx="1800225" cy="9413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rgbClr val="000000"/>
                </a:solidFill>
              </a:rPr>
              <a:t>Leštěný optický systém  + sklo</a:t>
            </a:r>
          </a:p>
        </p:txBody>
      </p:sp>
      <p:sp>
        <p:nvSpPr>
          <p:cNvPr id="109587" name="Text Box 19"/>
          <p:cNvSpPr txBox="1">
            <a:spLocks noChangeArrowheads="1"/>
          </p:cNvSpPr>
          <p:nvPr/>
        </p:nvSpPr>
        <p:spPr bwMode="auto">
          <a:xfrm>
            <a:off x="107950" y="5588000"/>
            <a:ext cx="1785937" cy="9233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dirty="0">
                <a:solidFill>
                  <a:srgbClr val="000000"/>
                </a:solidFill>
              </a:rPr>
              <a:t>Leštěný optický </a:t>
            </a:r>
            <a:r>
              <a:rPr lang="cs-CZ" altLang="cs-CZ" b="1" dirty="0" smtClean="0">
                <a:solidFill>
                  <a:srgbClr val="000000"/>
                </a:solidFill>
              </a:rPr>
              <a:t>systém (LOS)</a:t>
            </a:r>
            <a:endParaRPr lang="cs-CZ" altLang="cs-CZ" b="1" dirty="0">
              <a:solidFill>
                <a:srgbClr val="000000"/>
              </a:solidFill>
            </a:endParaRPr>
          </a:p>
        </p:txBody>
      </p:sp>
      <p:sp>
        <p:nvSpPr>
          <p:cNvPr id="109588" name="Text Box 20"/>
          <p:cNvSpPr txBox="1">
            <a:spLocks noChangeArrowheads="1"/>
          </p:cNvSpPr>
          <p:nvPr/>
        </p:nvSpPr>
        <p:spPr bwMode="auto">
          <a:xfrm>
            <a:off x="7308850" y="5083175"/>
            <a:ext cx="1657350" cy="6064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solidFill>
                  <a:srgbClr val="000000"/>
                </a:solidFill>
              </a:rPr>
              <a:t>Mikroprisma – opálový kryt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9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9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" grpId="0"/>
      <p:bldP spid="109571" grpId="0"/>
      <p:bldP spid="109584" grpId="0"/>
      <p:bldP spid="109585" grpId="0"/>
      <p:bldP spid="109586" grpId="0"/>
      <p:bldP spid="109587" grpId="0"/>
      <p:bldP spid="1095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107950" y="187325"/>
            <a:ext cx="8856663" cy="72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>
                <a:solidFill>
                  <a:srgbClr val="000000"/>
                </a:solidFill>
                <a:effectLst/>
              </a:rPr>
              <a:t>Mřížky a optické kryty pro interiér</a:t>
            </a:r>
          </a:p>
        </p:txBody>
      </p:sp>
      <p:pic>
        <p:nvPicPr>
          <p:cNvPr id="96261" name="Picture 5" descr="plex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2276475"/>
            <a:ext cx="2932112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700213"/>
            <a:ext cx="28575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3" name="Picture 7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916113"/>
            <a:ext cx="2967037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107950" y="1125538"/>
            <a:ext cx="4321175" cy="666750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u="sng">
                <a:solidFill>
                  <a:srgbClr val="000000"/>
                </a:solidFill>
              </a:rPr>
              <a:t>Leštěný optický systém - pracoviště s monitory, zrakově náročná činnost</a:t>
            </a:r>
            <a:endParaRPr lang="cs-CZ" altLang="cs-CZ" b="1">
              <a:solidFill>
                <a:srgbClr val="000000"/>
              </a:solidFill>
            </a:endParaRP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179388" y="5805488"/>
            <a:ext cx="4105275" cy="941387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u="sng">
                <a:solidFill>
                  <a:srgbClr val="000000"/>
                </a:solidFill>
              </a:rPr>
              <a:t>Leštěný optický systém + sklo - bezpečnostní sklo pro požadavek lepšího krytí </a:t>
            </a:r>
            <a:endParaRPr lang="cs-CZ" altLang="cs-CZ" b="1">
              <a:solidFill>
                <a:srgbClr val="000000"/>
              </a:solidFill>
            </a:endParaRP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4716463" y="6075363"/>
            <a:ext cx="4105275" cy="666750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u="sng">
                <a:solidFill>
                  <a:srgbClr val="000000"/>
                </a:solidFill>
              </a:rPr>
              <a:t>Plexi nebo opálový kryt – omezení jasu svítidla např. v nemocnici  </a:t>
            </a:r>
            <a:endParaRPr lang="cs-CZ" altLang="cs-CZ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6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6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6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/>
      <p:bldP spid="96264" grpId="1" animBg="1"/>
      <p:bldP spid="96265" grpId="0" animBg="1"/>
      <p:bldP spid="962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cs-CZ" altLang="cs-CZ" sz="4000" b="1" u="sng">
                <a:solidFill>
                  <a:srgbClr val="000000"/>
                </a:solidFill>
                <a:effectLst/>
              </a:rPr>
              <a:t>Obecné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07950" y="981075"/>
            <a:ext cx="8928100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>
              <a:tabLst>
                <a:tab pos="269875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269875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269875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269875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269875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Proč samotné světelné zdroje nestačí k osvětlování ?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0000"/>
                </a:solidFill>
              </a:rPr>
              <a:t>-	mají nevhodné rozložení světelného toku do prostoru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-	mají příliš vysoký jas a mohou způsobit oslnění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-	nejsou dostatečně odolné proti vlivům okolního prostředí (vlhko, prach, …).</a:t>
            </a:r>
          </a:p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Co je to svítidlo ?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	</a:t>
            </a:r>
            <a:r>
              <a:rPr lang="cs-CZ" altLang="cs-CZ" sz="2000" b="1" u="sng">
                <a:solidFill>
                  <a:srgbClr val="000000"/>
                </a:solidFill>
              </a:rPr>
              <a:t>Svítidlo je elektrické zařízení, které slouží</a:t>
            </a:r>
            <a:r>
              <a:rPr lang="cs-CZ" altLang="cs-CZ" sz="2000" b="1">
                <a:solidFill>
                  <a:srgbClr val="000000"/>
                </a:solidFill>
              </a:rPr>
              <a:t>: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-	k úpravě prostorového rozložení světelného toku zdrojů,  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-	k rozptýlení světla světelných zdrojů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-	ke změně spektrálního rozložení záření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-	k napájení a k upevnění světelného zdroje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-	k ochraně světelných zdrojů před nepříznivými vlivy okolního prostředí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	</a:t>
            </a:r>
            <a:r>
              <a:rPr lang="cs-CZ" altLang="cs-CZ" sz="2000" b="1" u="sng">
                <a:solidFill>
                  <a:srgbClr val="000000"/>
                </a:solidFill>
              </a:rPr>
              <a:t>Svítidlo by mělo</a:t>
            </a:r>
            <a:r>
              <a:rPr lang="cs-CZ" altLang="cs-CZ" sz="2000" b="1">
                <a:solidFill>
                  <a:srgbClr val="000000"/>
                </a:solidFill>
              </a:rPr>
              <a:t> mít jednoduchou montáž a údržbu, být provozně spolehlivé a splňovat podmínky ochrany před nebezpečným dotykem. Nezanedbatelným aspektem je estetická úroveň.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	Speciálním druhem svítidla jsou </a:t>
            </a:r>
            <a:r>
              <a:rPr lang="cs-CZ" altLang="cs-CZ" sz="2000" b="1" u="sng">
                <a:solidFill>
                  <a:srgbClr val="000000"/>
                </a:solidFill>
              </a:rPr>
              <a:t>světlomety</a:t>
            </a:r>
            <a:r>
              <a:rPr lang="cs-CZ" altLang="cs-CZ" sz="2000" b="1">
                <a:solidFill>
                  <a:srgbClr val="000000"/>
                </a:solidFill>
              </a:rPr>
              <a:t> a </a:t>
            </a:r>
            <a:r>
              <a:rPr lang="cs-CZ" altLang="cs-CZ" sz="2000" b="1" u="sng">
                <a:solidFill>
                  <a:srgbClr val="000000"/>
                </a:solidFill>
              </a:rPr>
              <a:t>návěstidla</a:t>
            </a:r>
            <a:r>
              <a:rPr lang="cs-CZ" altLang="cs-CZ" sz="2000" b="1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6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65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65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9892"/>
            <a:ext cx="6480720" cy="6509468"/>
          </a:xfrm>
          <a:prstGeom prst="rect">
            <a:avLst/>
          </a:prstGeom>
        </p:spPr>
      </p:pic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651995" y="4364459"/>
            <a:ext cx="3384501" cy="237690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Konstrukce svítidel - zářivky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220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20725"/>
          </a:xfrm>
          <a:noFill/>
          <a:ln/>
        </p:spPr>
        <p:txBody>
          <a:bodyPr/>
          <a:lstStyle/>
          <a:p>
            <a:r>
              <a:rPr lang="cs-CZ" altLang="cs-CZ" b="1" u="sng">
                <a:solidFill>
                  <a:srgbClr val="000000"/>
                </a:solidFill>
                <a:effectLst/>
              </a:rPr>
              <a:t>1. Interiér - podhledová</a:t>
            </a:r>
          </a:p>
        </p:txBody>
      </p:sp>
      <p:pic>
        <p:nvPicPr>
          <p:cNvPr id="86023" name="Picture 7" descr="sk_t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50925"/>
            <a:ext cx="3455988" cy="345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4" name="Picture 8" descr="svetlo_m6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4392613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3708400" y="1628775"/>
            <a:ext cx="2665413" cy="48260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chemeClr val="bg2"/>
                </a:solidFill>
              </a:rPr>
              <a:t>Do sádrokartonu </a:t>
            </a:r>
            <a:endParaRPr lang="cs-CZ" altLang="cs-CZ" sz="2000" b="1">
              <a:solidFill>
                <a:schemeClr val="bg2"/>
              </a:solidFill>
            </a:endParaRPr>
          </a:p>
        </p:txBody>
      </p:sp>
      <p:pic>
        <p:nvPicPr>
          <p:cNvPr id="86026" name="Picture 10" descr="umiste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21163"/>
            <a:ext cx="273685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7" name="Picture 11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3716338"/>
            <a:ext cx="2768600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860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381635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1. Interiér - podhledová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4213225" y="1628775"/>
            <a:ext cx="395922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Do minerálního podhledu 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87049" name="Picture 9" descr="nak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408488"/>
            <a:ext cx="3097213" cy="21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0" name="Picture 10" descr="svet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3671887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1" name="Picture 11" descr="rozm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349500"/>
            <a:ext cx="3384550" cy="319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7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7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7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7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79388" y="333375"/>
            <a:ext cx="381635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1. Interiér - univerzální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88072" name="Picture 8" descr="svetl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4824413" cy="421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73" name="Picture 9" descr="rozme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276475"/>
            <a:ext cx="4151313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4500563" y="620713"/>
            <a:ext cx="446246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Na povrch nebo do podhledu 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482441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1. Interiér – přisazená (stropní)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89095" name="Picture 7" descr="svetl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68400"/>
            <a:ext cx="4927600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6" name="Picture 8" descr="hranat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451225"/>
            <a:ext cx="4608512" cy="32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3311525" cy="8477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1. Interiér – závěsná a propojovací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90119" name="Picture 7" descr="sl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3375"/>
            <a:ext cx="43211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0" name="Picture 8" descr="svet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573463"/>
            <a:ext cx="307975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1" name="Picture 9" descr="svetl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3811588"/>
            <a:ext cx="4105275" cy="291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2" name="Picture 10" descr="propojovac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11338"/>
            <a:ext cx="4824412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417671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1. Interiér – přímo nepřímá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91146" name="Picture 10" descr="s_mrizk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65525"/>
            <a:ext cx="4537075" cy="317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7" name="Picture 11" descr="svet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779463"/>
            <a:ext cx="4391025" cy="307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4" name="Picture 8" descr="umisteni_smrizk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29527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5" name="Picture 9" descr="rozme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746500"/>
            <a:ext cx="29527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417671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1. Interiér – asymetrická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92169" name="Picture 9" descr="em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141663"/>
            <a:ext cx="57150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0" name="Picture 10" descr="tri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44913"/>
            <a:ext cx="3648075" cy="30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1" name="Picture 11" descr="vle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4813"/>
            <a:ext cx="238125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8" name="Picture 8" descr="vprav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238125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4" name="Picture 10" descr="svet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765175"/>
            <a:ext cx="446405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50825" y="115888"/>
            <a:ext cx="540067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1. Interiér – pro kompaktní zářivky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93192" name="Picture 8" descr="svetl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052513"/>
            <a:ext cx="4225925" cy="324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3" name="Picture 9" descr="rozm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62425"/>
            <a:ext cx="6291263" cy="25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3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700463"/>
            <a:ext cx="48958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367188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1. Interiér – LED diody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5184775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-100013"/>
            <a:ext cx="3527425" cy="269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37063"/>
            <a:ext cx="367188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4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txBody>
          <a:bodyPr/>
          <a:lstStyle/>
          <a:p>
            <a:r>
              <a:rPr lang="cs-CZ" altLang="cs-CZ" sz="4000" b="1" u="sng">
                <a:solidFill>
                  <a:srgbClr val="000000"/>
                </a:solidFill>
                <a:effectLst/>
              </a:rPr>
              <a:t>Hlavní části svítidla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07950" y="889000"/>
            <a:ext cx="89281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5113" indent="-265113"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0000"/>
                </a:solidFill>
              </a:rPr>
              <a:t>a)	 </a:t>
            </a:r>
            <a:r>
              <a:rPr lang="cs-CZ" altLang="cs-CZ" sz="2000" b="1" u="sng" dirty="0">
                <a:solidFill>
                  <a:srgbClr val="000000"/>
                </a:solidFill>
              </a:rPr>
              <a:t>světelně činné části – slouží ke změně rozložení světelného toku, případně i ke změně spektrálního složení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0000"/>
                </a:solidFill>
              </a:rPr>
              <a:t>	-	</a:t>
            </a:r>
            <a:r>
              <a:rPr lang="cs-CZ" altLang="cs-CZ" sz="2000" b="1" u="sng" dirty="0">
                <a:solidFill>
                  <a:srgbClr val="000000"/>
                </a:solidFill>
              </a:rPr>
              <a:t>reflektor</a:t>
            </a:r>
            <a:r>
              <a:rPr lang="cs-CZ" altLang="cs-CZ" sz="2000" b="1" dirty="0">
                <a:solidFill>
                  <a:srgbClr val="000000"/>
                </a:solidFill>
              </a:rPr>
              <a:t> 	-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zrcadlově odráží </a:t>
            </a:r>
            <a:r>
              <a:rPr lang="cs-CZ" altLang="cs-CZ" sz="2000" b="1" dirty="0">
                <a:solidFill>
                  <a:srgbClr val="000000"/>
                </a:solidFill>
              </a:rPr>
              <a:t>světlo ze směrů, ve kterých nemá svítit a směřuje ho do požadovaného směru. Nejvíce se používají vyleštěné kovové nebo pokovené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plochy (eloxovaný hliník). </a:t>
            </a:r>
            <a:r>
              <a:rPr lang="cs-CZ" altLang="cs-CZ" sz="2000" b="1" dirty="0">
                <a:solidFill>
                  <a:srgbClr val="000000"/>
                </a:solidFill>
              </a:rPr>
              <a:t>Pro pozorovatele je reflektor světelným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zdrojem</a:t>
            </a: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54"/>
          <a:stretch/>
        </p:blipFill>
        <p:spPr bwMode="auto">
          <a:xfrm>
            <a:off x="107504" y="3435431"/>
            <a:ext cx="2088232" cy="330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r="46979"/>
          <a:stretch/>
        </p:blipFill>
        <p:spPr>
          <a:xfrm>
            <a:off x="2195736" y="3179640"/>
            <a:ext cx="4654008" cy="31296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3926277"/>
            <a:ext cx="2625915" cy="2813021"/>
          </a:xfrm>
          <a:prstGeom prst="rect">
            <a:avLst/>
          </a:prstGeom>
        </p:spPr>
      </p:pic>
      <p:pic>
        <p:nvPicPr>
          <p:cNvPr id="7" name="Picture 12" descr="Refl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547" y="2636912"/>
            <a:ext cx="213094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250825" y="188913"/>
            <a:ext cx="8569325" cy="8477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1. Interiér – LED diody, připevnění krytu pomocí magnetu – velmi čisté prostory s monitory, např. nemocnice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1126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8964613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569325" cy="8477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1. Interiér – LED diody, připevnění krytu pomocí magnetu – velmi čisté prostory s monitory, např. nemocnice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754563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3284538"/>
            <a:ext cx="478790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3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5987"/>
            <a:ext cx="8507288" cy="504701"/>
          </a:xfrm>
        </p:spPr>
        <p:txBody>
          <a:bodyPr/>
          <a:lstStyle/>
          <a:p>
            <a:r>
              <a:rPr lang="cs-CZ" altLang="cs-CZ" sz="3600" b="1" u="sng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Použití modulů RGBW </a:t>
            </a:r>
            <a:r>
              <a:rPr lang="cs-CZ" altLang="cs-CZ" sz="1600" b="1" u="sng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(www.elkovo-cepelik.cz) </a:t>
            </a:r>
            <a:endParaRPr lang="cs-CZ" altLang="cs-CZ" sz="1600" b="1" u="sng" dirty="0"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5357"/>
          <a:stretch/>
        </p:blipFill>
        <p:spPr>
          <a:xfrm>
            <a:off x="179512" y="836712"/>
            <a:ext cx="8784976" cy="59349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256" y="4390664"/>
            <a:ext cx="3783248" cy="2467336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7504" y="667722"/>
            <a:ext cx="4824536" cy="218521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90700" indent="-1790700">
              <a:tabLst>
                <a:tab pos="719138" algn="l"/>
                <a:tab pos="179070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719138" algn="l"/>
                <a:tab pos="179070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719138" algn="l"/>
                <a:tab pos="179070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719138" algn="l"/>
                <a:tab pos="179070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719138" algn="l"/>
                <a:tab pos="179070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719138" algn="l"/>
                <a:tab pos="179070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719138" algn="l"/>
                <a:tab pos="179070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719138" algn="l"/>
                <a:tab pos="179070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719138" algn="l"/>
                <a:tab pos="1790700" algn="l"/>
                <a:tab pos="4125913" algn="l"/>
                <a:tab pos="4308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254125" indent="-1254125">
              <a:tabLst>
                <a:tab pos="898525" algn="l"/>
                <a:tab pos="4125913" algn="l"/>
                <a:tab pos="4308475" algn="l"/>
              </a:tabLst>
            </a:pPr>
            <a:r>
              <a:rPr lang="cs-CZ" altLang="cs-CZ" sz="1700" b="1" u="sng" dirty="0" smtClean="0">
                <a:solidFill>
                  <a:schemeClr val="accent4">
                    <a:lumMod val="10000"/>
                  </a:schemeClr>
                </a:solidFill>
              </a:rPr>
              <a:t>Provedení</a:t>
            </a:r>
            <a:r>
              <a:rPr lang="cs-CZ" altLang="cs-CZ" sz="1700" b="1" dirty="0" smtClean="0">
                <a:solidFill>
                  <a:schemeClr val="accent4">
                    <a:lumMod val="10000"/>
                  </a:schemeClr>
                </a:solidFill>
              </a:rPr>
              <a:t>: 	bílé světlo je doplněno světlem barevným (bílá, červená, zelená a modrá)</a:t>
            </a:r>
          </a:p>
          <a:p>
            <a:pPr marL="985838" indent="-985838">
              <a:tabLst>
                <a:tab pos="898525" algn="l"/>
                <a:tab pos="4125913" algn="l"/>
                <a:tab pos="4308475" algn="l"/>
              </a:tabLst>
            </a:pPr>
            <a:r>
              <a:rPr lang="cs-CZ" altLang="cs-CZ" sz="1700" b="1" u="sng" dirty="0" smtClean="0">
                <a:solidFill>
                  <a:schemeClr val="accent4">
                    <a:lumMod val="10000"/>
                  </a:schemeClr>
                </a:solidFill>
              </a:rPr>
              <a:t>Význam:</a:t>
            </a:r>
            <a:r>
              <a:rPr lang="cs-CZ" altLang="cs-CZ" sz="1700" b="1" dirty="0" smtClean="0">
                <a:solidFill>
                  <a:schemeClr val="accent4">
                    <a:lumMod val="10000"/>
                  </a:schemeClr>
                </a:solidFill>
              </a:rPr>
              <a:t>		větší rozlišovací schopnost (lékař) a světelná pohoda (pacient)</a:t>
            </a:r>
          </a:p>
          <a:p>
            <a:pPr marL="895350" indent="-895350">
              <a:tabLst>
                <a:tab pos="719138" algn="l"/>
                <a:tab pos="4125913" algn="l"/>
                <a:tab pos="4308475" algn="l"/>
              </a:tabLst>
            </a:pPr>
            <a:r>
              <a:rPr lang="cs-CZ" altLang="cs-CZ" sz="1700" b="1" u="sng" dirty="0" smtClean="0">
                <a:solidFill>
                  <a:schemeClr val="accent4">
                    <a:lumMod val="10000"/>
                  </a:schemeClr>
                </a:solidFill>
              </a:rPr>
              <a:t>Využití</a:t>
            </a:r>
            <a:r>
              <a:rPr lang="cs-CZ" altLang="cs-CZ" sz="1700" b="1" dirty="0" smtClean="0">
                <a:solidFill>
                  <a:schemeClr val="accent4">
                    <a:lumMod val="10000"/>
                  </a:schemeClr>
                </a:solidFill>
              </a:rPr>
              <a:t>:	- dispečerská pracoviště</a:t>
            </a:r>
          </a:p>
          <a:p>
            <a:pPr marL="895350" indent="-895350">
              <a:tabLst>
                <a:tab pos="719138" algn="l"/>
                <a:tab pos="4125913" algn="l"/>
                <a:tab pos="4308475" algn="l"/>
              </a:tabLst>
            </a:pPr>
            <a:r>
              <a:rPr lang="cs-CZ" altLang="cs-CZ" sz="1700" b="1" dirty="0">
                <a:solidFill>
                  <a:schemeClr val="accent4">
                    <a:lumMod val="10000"/>
                  </a:schemeClr>
                </a:solidFill>
              </a:rPr>
              <a:t>	</a:t>
            </a:r>
            <a:r>
              <a:rPr lang="cs-CZ" altLang="cs-CZ" sz="1700" b="1" dirty="0" smtClean="0">
                <a:solidFill>
                  <a:schemeClr val="accent4">
                    <a:lumMod val="10000"/>
                  </a:schemeClr>
                </a:solidFill>
              </a:rPr>
              <a:t>	- operační sály</a:t>
            </a:r>
          </a:p>
          <a:p>
            <a:pPr marL="895350" indent="-895350">
              <a:tabLst>
                <a:tab pos="719138" algn="l"/>
                <a:tab pos="4125913" algn="l"/>
                <a:tab pos="4308475" algn="l"/>
              </a:tabLst>
            </a:pPr>
            <a:r>
              <a:rPr lang="cs-CZ" altLang="cs-CZ" sz="1700" b="1" dirty="0">
                <a:solidFill>
                  <a:schemeClr val="accent4">
                    <a:lumMod val="10000"/>
                  </a:schemeClr>
                </a:solidFill>
              </a:rPr>
              <a:t>	</a:t>
            </a:r>
            <a:r>
              <a:rPr lang="cs-CZ" altLang="cs-CZ" sz="1700" b="1" dirty="0" smtClean="0">
                <a:solidFill>
                  <a:schemeClr val="accent4">
                    <a:lumMod val="10000"/>
                  </a:schemeClr>
                </a:solidFill>
              </a:rPr>
              <a:t>	- specializovaná pracoviště</a:t>
            </a:r>
            <a:endParaRPr lang="cs-CZ" altLang="cs-CZ" sz="17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950647" y="783209"/>
            <a:ext cx="39604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 smtClean="0">
                <a:solidFill>
                  <a:srgbClr val="000000"/>
                </a:solidFill>
                <a:latin typeface="+mj-lt"/>
              </a:rPr>
              <a:t>Značení:ZCLED3G32QRGBW/M600-Mikro-C</a:t>
            </a:r>
            <a:endParaRPr lang="cs-CZ" sz="14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60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404813"/>
            <a:ext cx="4475162" cy="720725"/>
          </a:xfrm>
        </p:spPr>
        <p:txBody>
          <a:bodyPr/>
          <a:lstStyle/>
          <a:p>
            <a:r>
              <a:rPr lang="cs-CZ" altLang="cs-CZ" sz="4000" b="1" u="sng">
                <a:solidFill>
                  <a:srgbClr val="000000"/>
                </a:solidFill>
                <a:effectLst/>
              </a:rPr>
              <a:t>Přehled svítidel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250825" y="1341438"/>
            <a:ext cx="266382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2.	Průmyslová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7988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479675"/>
            <a:ext cx="8918575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266382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2.	Průmyslová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557338"/>
            <a:ext cx="8926512" cy="49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395288" y="765175"/>
            <a:ext cx="266382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2.	Průmyslová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106500" name="Picture 4" descr="extrem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63838"/>
            <a:ext cx="4608512" cy="397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1" name="Picture 5" descr="pitbul_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573463"/>
            <a:ext cx="3671888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vipet_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690563"/>
            <a:ext cx="3240088" cy="27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1908175" y="1844675"/>
            <a:ext cx="352901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Třída ochrany I nebo II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23850" y="333375"/>
            <a:ext cx="676910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2.	Průmyslová – pro nebezpečí výbuchu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83976" name="Picture 8" descr="fila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537075" cy="391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7" name="Picture 9" descr="excalib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090863"/>
            <a:ext cx="4249737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107950" y="333375"/>
            <a:ext cx="576103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2. Průmyslová - pro extrémní teploty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82950" name="Picture 6" descr="salu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052513"/>
            <a:ext cx="4683125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 descr="mastif_t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90850"/>
            <a:ext cx="4176713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4643438" y="5178425"/>
            <a:ext cx="374332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Provozní teplota: – 40</a:t>
            </a:r>
            <a:r>
              <a:rPr lang="cs-CZ" altLang="cs-CZ" sz="2400" b="1" u="sng" baseline="30000">
                <a:solidFill>
                  <a:srgbClr val="000000"/>
                </a:solidFill>
              </a:rPr>
              <a:t>0</a:t>
            </a:r>
            <a:r>
              <a:rPr lang="cs-CZ" altLang="cs-CZ" sz="2400" b="1" u="sng">
                <a:solidFill>
                  <a:srgbClr val="000000"/>
                </a:solidFill>
              </a:rPr>
              <a:t>C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250825" y="2349500"/>
            <a:ext cx="374332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Provozní teplota: + 70</a:t>
            </a:r>
            <a:r>
              <a:rPr lang="cs-CZ" altLang="cs-CZ" sz="2400" b="1" u="sng" baseline="30000">
                <a:solidFill>
                  <a:srgbClr val="000000"/>
                </a:solidFill>
              </a:rPr>
              <a:t>0</a:t>
            </a:r>
            <a:r>
              <a:rPr lang="cs-CZ" altLang="cs-CZ" sz="2400" b="1" u="sng">
                <a:solidFill>
                  <a:srgbClr val="000000"/>
                </a:solidFill>
              </a:rPr>
              <a:t>C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8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3" grpId="0"/>
      <p:bldP spid="8295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1331913" y="333375"/>
            <a:ext cx="604837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2. Průmyslová – LED svítidla, krytí IP 54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1116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80745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8785225" cy="281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251520" y="333375"/>
            <a:ext cx="8784975" cy="97719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2300" b="1" u="sng" dirty="0" smtClean="0">
                <a:solidFill>
                  <a:srgbClr val="000000"/>
                </a:solidFill>
              </a:rPr>
              <a:t>3. Společenská - historické objekty, recepce, kavárny, chodby</a:t>
            </a:r>
          </a:p>
          <a:p>
            <a:pPr algn="ctr">
              <a:spcBef>
                <a:spcPct val="50000"/>
              </a:spcBef>
            </a:pPr>
            <a:r>
              <a:rPr lang="cs-CZ" altLang="cs-CZ" sz="2300" b="1" u="sng" dirty="0" smtClean="0">
                <a:solidFill>
                  <a:srgbClr val="000000"/>
                </a:solidFill>
              </a:rPr>
              <a:t>(www.osmont.cz)</a:t>
            </a:r>
            <a:endParaRPr lang="cs-CZ" altLang="cs-CZ" sz="2300" b="1" dirty="0">
              <a:solidFill>
                <a:srgbClr val="000000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9775" y="1484784"/>
            <a:ext cx="2406001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Skleněná svítidla</a:t>
            </a:r>
            <a:endParaRPr lang="cs-CZ" altLang="cs-CZ" sz="2000" b="1" u="sng" dirty="0">
              <a:solidFill>
                <a:srgbClr val="00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889" y="1816411"/>
            <a:ext cx="2450682" cy="13887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664" y="1684839"/>
            <a:ext cx="2935664" cy="1251755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347864" y="4022769"/>
            <a:ext cx="4151078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Plastová svítidla (polykarbonát)</a:t>
            </a:r>
            <a:endParaRPr lang="cs-CZ" altLang="cs-CZ" sz="2000" b="1" u="sng" dirty="0">
              <a:solidFill>
                <a:srgbClr val="000000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04" y="2059112"/>
            <a:ext cx="1645408" cy="407707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176" y="4730189"/>
            <a:ext cx="2894108" cy="163439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3048" y="4634474"/>
            <a:ext cx="2868369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3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1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txBody>
          <a:bodyPr/>
          <a:lstStyle/>
          <a:p>
            <a:r>
              <a:rPr lang="cs-CZ" altLang="cs-CZ" sz="4000" b="1" u="sng" dirty="0">
                <a:solidFill>
                  <a:srgbClr val="000000"/>
                </a:solidFill>
                <a:effectLst/>
              </a:rPr>
              <a:t>Hlavní části svítidla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07950" y="889000"/>
            <a:ext cx="89281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5113" indent="-265113"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5463" algn="l"/>
                <a:tab pos="1971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tabLst>
                <a:tab pos="88900" algn="l"/>
                <a:tab pos="1436688" algn="l"/>
                <a:tab pos="1616075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-	</a:t>
            </a:r>
            <a:r>
              <a:rPr lang="cs-CZ" altLang="cs-CZ" sz="2000" b="1" u="sng" dirty="0">
                <a:solidFill>
                  <a:srgbClr val="000000"/>
                </a:solidFill>
              </a:rPr>
              <a:t>refraktor</a:t>
            </a:r>
            <a:r>
              <a:rPr lang="cs-CZ" altLang="cs-CZ" sz="2000" b="1" dirty="0">
                <a:solidFill>
                  <a:srgbClr val="000000"/>
                </a:solidFill>
              </a:rPr>
              <a:t> 	-	usměrňuje a rozptyluje světlo zdroje do požadovaných směrů prostupem a lomem světelných paprsků, snižuje jas. Používají se tvarovaná a tvarovaná skla a mřížky.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Refraktor je mezi pozorovatelem a světelným zdrojem. </a:t>
            </a:r>
            <a:endParaRPr lang="cs-CZ" altLang="cs-CZ" sz="2000" b="1" dirty="0">
              <a:solidFill>
                <a:srgbClr val="000000"/>
              </a:solidFill>
            </a:endParaRPr>
          </a:p>
          <a:p>
            <a:pPr>
              <a:tabLst>
                <a:tab pos="88900" algn="l"/>
                <a:tab pos="1436688" algn="l"/>
                <a:tab pos="1616075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-	</a:t>
            </a:r>
            <a:r>
              <a:rPr lang="cs-CZ" altLang="cs-CZ" sz="2000" b="1" u="sng" dirty="0" smtClean="0">
                <a:solidFill>
                  <a:srgbClr val="000000"/>
                </a:solidFill>
              </a:rPr>
              <a:t>difuzor</a:t>
            </a:r>
            <a:r>
              <a:rPr lang="cs-CZ" altLang="cs-CZ" sz="2000" b="1" u="sng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>
                <a:solidFill>
                  <a:srgbClr val="000000"/>
                </a:solidFill>
              </a:rPr>
              <a:t>-	rozptyluje světlo tak, aby svítidlo působilo jako plošný zdroj světla. Využívá difúze – rozptylu světla. Používá se opálové sklo nebo plast. Úplně zakrývá světelný zdroj. 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6" r="49960"/>
          <a:stretch/>
        </p:blipFill>
        <p:spPr bwMode="auto">
          <a:xfrm>
            <a:off x="251520" y="3140968"/>
            <a:ext cx="2386608" cy="305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363" y="2852936"/>
            <a:ext cx="2937133" cy="3888432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355976" y="6243362"/>
            <a:ext cx="1460124" cy="40011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Refraktor</a:t>
            </a:r>
            <a:endParaRPr lang="cs-CZ" altLang="cs-CZ" sz="2000" b="1" dirty="0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cxnSp>
        <p:nvCxnSpPr>
          <p:cNvPr id="4" name="Přímá spojnice se šipkou 3"/>
          <p:cNvCxnSpPr/>
          <p:nvPr/>
        </p:nvCxnSpPr>
        <p:spPr bwMode="auto">
          <a:xfrm flipV="1">
            <a:off x="5816100" y="6093296"/>
            <a:ext cx="484092" cy="150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566" y="3285835"/>
            <a:ext cx="3370165" cy="22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21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6912768" cy="720725"/>
          </a:xfrm>
          <a:noFill/>
          <a:ln/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3. Nouzové osvětlení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144837"/>
            <a:ext cx="1368152" cy="1380976"/>
          </a:xfrm>
          <a:prstGeom prst="rect">
            <a:avLst/>
          </a:prstGeom>
        </p:spPr>
      </p:pic>
      <p:pic>
        <p:nvPicPr>
          <p:cNvPr id="73729" name="Obrázek 4" descr="Obrázek 1 Grafické znázornění druhů nouzového osvětlení">
            <a:hlinkClick r:id="rId3" tooltip="&quot;Obrázek 1 Grafické znázornění druhů nouzového osvětlení&quot;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34" y="980728"/>
            <a:ext cx="495351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87624" y="64019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900" b="0" i="1" u="none" strike="noStrike" cap="none" normalizeH="0" baseline="0" smtClean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1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cs-CZ" altLang="cs-CZ" sz="900" b="0" i="1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cs-CZ" altLang="cs-CZ" sz="900" b="0" i="1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cs-CZ" altLang="cs-CZ" sz="900" b="0" i="1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7504" y="4869160"/>
            <a:ext cx="8928992" cy="184665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u="sng" dirty="0" smtClean="0">
                <a:solidFill>
                  <a:srgbClr val="000000"/>
                </a:solidFill>
              </a:rPr>
              <a:t>Nouzové únikové osvětlení </a:t>
            </a:r>
            <a:r>
              <a:rPr lang="cs-CZ" altLang="cs-CZ" sz="1900" b="1" dirty="0" smtClean="0">
                <a:solidFill>
                  <a:srgbClr val="000000"/>
                </a:solidFill>
              </a:rPr>
              <a:t>- umožnit bezpečný odchod z prostoru při výpadku normálního napájení. Není určeno k pokračování činnosti.</a:t>
            </a:r>
          </a:p>
          <a:p>
            <a:pPr marL="265113" indent="-265113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dirty="0" smtClean="0">
                <a:solidFill>
                  <a:srgbClr val="000000"/>
                </a:solidFill>
              </a:rPr>
              <a:t>- 	Únikové cesty - chodby, schodiště. E</a:t>
            </a:r>
            <a:r>
              <a:rPr lang="cs-CZ" altLang="cs-CZ" sz="1900" b="1" baseline="-25000" dirty="0" smtClean="0">
                <a:solidFill>
                  <a:srgbClr val="000000"/>
                </a:solidFill>
              </a:rPr>
              <a:t>min </a:t>
            </a:r>
            <a:r>
              <a:rPr lang="cs-CZ" altLang="cs-CZ" sz="1900" b="1" dirty="0" smtClean="0">
                <a:solidFill>
                  <a:srgbClr val="000000"/>
                </a:solidFill>
              </a:rPr>
              <a:t>= 1 </a:t>
            </a:r>
            <a:r>
              <a:rPr lang="cs-CZ" altLang="cs-CZ" sz="1900" b="1" dirty="0" err="1" smtClean="0">
                <a:solidFill>
                  <a:srgbClr val="000000"/>
                </a:solidFill>
              </a:rPr>
              <a:t>lx</a:t>
            </a:r>
            <a:r>
              <a:rPr lang="cs-CZ" altLang="cs-CZ" sz="1900" b="1" dirty="0" smtClean="0">
                <a:solidFill>
                  <a:srgbClr val="000000"/>
                </a:solidFill>
              </a:rPr>
              <a:t>. Doba je dána provozem.</a:t>
            </a:r>
          </a:p>
          <a:p>
            <a:pPr marL="265113" indent="-265113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u="sng" dirty="0" smtClean="0">
                <a:solidFill>
                  <a:srgbClr val="000000"/>
                </a:solidFill>
              </a:rPr>
              <a:t>Protipanické osvětlení </a:t>
            </a:r>
            <a:r>
              <a:rPr lang="cs-CZ" altLang="cs-CZ" sz="1900" b="1" dirty="0" smtClean="0">
                <a:solidFill>
                  <a:srgbClr val="000000"/>
                </a:solidFill>
              </a:rPr>
              <a:t>- velké haly (nad 60 m</a:t>
            </a:r>
            <a:r>
              <a:rPr lang="cs-CZ" altLang="cs-CZ" sz="1900" b="1" baseline="30000" dirty="0" smtClean="0">
                <a:solidFill>
                  <a:srgbClr val="000000"/>
                </a:solidFill>
              </a:rPr>
              <a:t>2</a:t>
            </a:r>
            <a:r>
              <a:rPr lang="cs-CZ" altLang="cs-CZ" sz="1900" b="1" dirty="0" smtClean="0">
                <a:solidFill>
                  <a:srgbClr val="000000"/>
                </a:solidFill>
              </a:rPr>
              <a:t>), prostory s velkém počtem osob (stanice metra, divadelní sály, …)</a:t>
            </a:r>
          </a:p>
          <a:p>
            <a:pPr marL="265113" indent="-265113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u="sng" dirty="0" smtClean="0">
                <a:solidFill>
                  <a:srgbClr val="000000"/>
                </a:solidFill>
              </a:rPr>
              <a:t>- … s velkým rizikem</a:t>
            </a:r>
            <a:r>
              <a:rPr lang="cs-CZ" altLang="cs-CZ" sz="1900" b="1" dirty="0">
                <a:solidFill>
                  <a:srgbClr val="000000"/>
                </a:solidFill>
              </a:rPr>
              <a:t> </a:t>
            </a:r>
            <a:r>
              <a:rPr lang="cs-CZ" altLang="cs-CZ" sz="1900" b="1" dirty="0" smtClean="0">
                <a:solidFill>
                  <a:srgbClr val="000000"/>
                </a:solidFill>
              </a:rPr>
              <a:t>- E</a:t>
            </a:r>
            <a:r>
              <a:rPr lang="cs-CZ" altLang="cs-CZ" sz="1900" b="1" baseline="-25000" dirty="0" smtClean="0">
                <a:solidFill>
                  <a:srgbClr val="000000"/>
                </a:solidFill>
              </a:rPr>
              <a:t>min </a:t>
            </a:r>
            <a:r>
              <a:rPr lang="cs-CZ" altLang="cs-CZ" sz="1900" b="1" dirty="0">
                <a:solidFill>
                  <a:srgbClr val="000000"/>
                </a:solidFill>
              </a:rPr>
              <a:t>= </a:t>
            </a:r>
            <a:r>
              <a:rPr lang="cs-CZ" altLang="cs-CZ" sz="1900" b="1" dirty="0" smtClean="0">
                <a:solidFill>
                  <a:srgbClr val="000000"/>
                </a:solidFill>
              </a:rPr>
              <a:t>15 </a:t>
            </a:r>
            <a:r>
              <a:rPr lang="cs-CZ" altLang="cs-CZ" sz="1900" b="1" dirty="0" err="1" smtClean="0">
                <a:solidFill>
                  <a:srgbClr val="000000"/>
                </a:solidFill>
              </a:rPr>
              <a:t>lx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1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16632"/>
            <a:ext cx="6912768" cy="720725"/>
          </a:xfrm>
          <a:noFill/>
          <a:ln/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Osvětlení únikové trasy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87624" y="64019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900" b="0" i="1" u="none" strike="noStrike" cap="none" normalizeH="0" baseline="0" smtClean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1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cs-CZ" altLang="cs-CZ" sz="900" b="0" i="1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cs-CZ" altLang="cs-CZ" sz="900" b="0" i="1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cs-CZ" altLang="cs-CZ" sz="900" b="0" i="1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84" y="1052736"/>
            <a:ext cx="7527601" cy="32680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4005064"/>
            <a:ext cx="2883969" cy="2769752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7504" y="4869160"/>
            <a:ext cx="8928992" cy="100027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u="sng" dirty="0" smtClean="0">
                <a:solidFill>
                  <a:srgbClr val="000000"/>
                </a:solidFill>
              </a:rPr>
              <a:t>Zdůrazněná místa pro nouzové osvětlení:</a:t>
            </a:r>
          </a:p>
          <a:p>
            <a:pPr marL="177800" indent="-177800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schodiště, změny směru, křižovatky, východy</a:t>
            </a:r>
          </a:p>
          <a:p>
            <a:pPr marL="177800" indent="-177800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*	hasící přístroje, lékárny 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0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856984" cy="720725"/>
          </a:xfrm>
          <a:noFill/>
          <a:ln/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Systémy bezpečnostního značení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52736"/>
            <a:ext cx="5704477" cy="3658306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23728" y="1551296"/>
            <a:ext cx="5184576" cy="3847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u="sng" dirty="0" smtClean="0">
                <a:solidFill>
                  <a:srgbClr val="000000"/>
                </a:solidFill>
              </a:rPr>
              <a:t>Statické - bez </a:t>
            </a:r>
            <a:r>
              <a:rPr lang="cs-CZ" altLang="cs-CZ" sz="1900" b="1" u="sng" smtClean="0">
                <a:solidFill>
                  <a:srgbClr val="000000"/>
                </a:solidFill>
              </a:rPr>
              <a:t>možností změny, stále stejné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923928" y="2679884"/>
            <a:ext cx="5112568" cy="67710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u="sng" dirty="0" smtClean="0">
                <a:solidFill>
                  <a:srgbClr val="000000"/>
                </a:solidFill>
              </a:rPr>
              <a:t>Dynamické - změna stavu (otevře/zavře) trasu  podle potřeby (situace)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1520" y="4890615"/>
            <a:ext cx="8712968" cy="184665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u="sng" dirty="0" smtClean="0">
                <a:solidFill>
                  <a:srgbClr val="000000"/>
                </a:solidFill>
              </a:rPr>
              <a:t>Adaptivní - uzavře trasu nebo nabídne alternativní trasu </a:t>
            </a:r>
            <a:r>
              <a:rPr lang="cs-CZ" altLang="cs-CZ" sz="1900" b="1" dirty="0" smtClean="0">
                <a:solidFill>
                  <a:srgbClr val="000000"/>
                </a:solidFill>
              </a:rPr>
              <a:t>(rozpoznat nebezpečí a bezpečně dostat lidi z objektu)</a:t>
            </a:r>
          </a:p>
          <a:p>
            <a:pPr marL="0" indent="0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dirty="0" smtClean="0">
                <a:solidFill>
                  <a:srgbClr val="000000"/>
                </a:solidFill>
              </a:rPr>
              <a:t>* kancelářské budovy</a:t>
            </a:r>
          </a:p>
          <a:p>
            <a:pPr marL="0" indent="0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dirty="0" smtClean="0">
                <a:solidFill>
                  <a:srgbClr val="000000"/>
                </a:solidFill>
              </a:rPr>
              <a:t>* velké školní komplexy</a:t>
            </a:r>
          </a:p>
          <a:p>
            <a:pPr marL="0" indent="0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dirty="0" smtClean="0">
                <a:solidFill>
                  <a:srgbClr val="000000"/>
                </a:solidFill>
              </a:rPr>
              <a:t>* nákupní střediska</a:t>
            </a:r>
          </a:p>
          <a:p>
            <a:pPr marL="0" indent="0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dirty="0" smtClean="0">
                <a:solidFill>
                  <a:srgbClr val="000000"/>
                </a:solidFill>
              </a:rPr>
              <a:t>* … 	 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t="15385"/>
          <a:stretch/>
        </p:blipFill>
        <p:spPr>
          <a:xfrm>
            <a:off x="287202" y="44624"/>
            <a:ext cx="8533270" cy="31683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b="3943"/>
          <a:stretch/>
        </p:blipFill>
        <p:spPr>
          <a:xfrm>
            <a:off x="641935" y="3284984"/>
            <a:ext cx="7674481" cy="350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7128792" cy="720725"/>
          </a:xfrm>
          <a:noFill/>
          <a:ln/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Druhy nouzových svítidel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144837"/>
            <a:ext cx="1368152" cy="138097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87624" y="640195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900" b="0" i="1" u="none" strike="noStrike" cap="none" normalizeH="0" baseline="0" smtClean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900" b="0" i="1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cs-CZ" altLang="cs-CZ" sz="900" b="0" i="1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cs-CZ" altLang="cs-CZ" sz="900" b="0" i="1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cs-CZ" altLang="cs-CZ" sz="900" b="0" i="1" u="none" strike="noStrike" cap="none" normalizeH="0" baseline="0" smtClean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7504" y="1772816"/>
            <a:ext cx="8928992" cy="220060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5113" indent="-265113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dirty="0" smtClean="0">
                <a:solidFill>
                  <a:srgbClr val="000000"/>
                </a:solidFill>
              </a:rPr>
              <a:t>1.	</a:t>
            </a:r>
            <a:r>
              <a:rPr lang="cs-CZ" altLang="cs-CZ" sz="1900" b="1" u="sng" dirty="0" smtClean="0">
                <a:solidFill>
                  <a:srgbClr val="000000"/>
                </a:solidFill>
              </a:rPr>
              <a:t>Kombinované svítidlo pro nouzové osvětlení</a:t>
            </a:r>
          </a:p>
          <a:p>
            <a:pPr marL="265113" indent="-265113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1900" b="1" dirty="0">
                <a:solidFill>
                  <a:srgbClr val="000000"/>
                </a:solidFill>
              </a:rPr>
              <a:t>	</a:t>
            </a:r>
            <a:r>
              <a:rPr lang="cs-CZ" altLang="cs-CZ" sz="1900" b="1" dirty="0" smtClean="0">
                <a:solidFill>
                  <a:srgbClr val="000000"/>
                </a:solidFill>
              </a:rPr>
              <a:t>Dva nebo více světelných zdrojů, alespoň jeden je napájen ze zdroje nouzového osvětlení</a:t>
            </a:r>
          </a:p>
          <a:p>
            <a:pPr marL="265113" indent="-265113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2.</a:t>
            </a: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u="sng" dirty="0" smtClean="0">
                <a:solidFill>
                  <a:srgbClr val="000000"/>
                </a:solidFill>
              </a:rPr>
              <a:t>Nouzové svítidlo v trvalém provozu</a:t>
            </a:r>
            <a:endParaRPr lang="cs-CZ" altLang="cs-CZ" sz="2000" b="1" u="sng" dirty="0">
              <a:solidFill>
                <a:srgbClr val="000000"/>
              </a:solidFill>
            </a:endParaRPr>
          </a:p>
          <a:p>
            <a:pPr marL="265113" indent="-265113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Světelné zdroje pro nouzové osvětlení jsou trvale připojeny</a:t>
            </a:r>
          </a:p>
          <a:p>
            <a:pPr marL="265113" indent="-265113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3.</a:t>
            </a:r>
            <a:r>
              <a:rPr lang="cs-CZ" altLang="cs-CZ" sz="2000" b="1" dirty="0">
                <a:solidFill>
                  <a:srgbClr val="000000"/>
                </a:solidFill>
              </a:rPr>
              <a:t>	</a:t>
            </a:r>
            <a:r>
              <a:rPr lang="cs-CZ" altLang="cs-CZ" sz="2000" b="1" u="sng" dirty="0">
                <a:solidFill>
                  <a:srgbClr val="000000"/>
                </a:solidFill>
              </a:rPr>
              <a:t>Nouzové svítidlo v </a:t>
            </a:r>
            <a:r>
              <a:rPr lang="cs-CZ" altLang="cs-CZ" sz="2000" b="1" u="sng" dirty="0" smtClean="0">
                <a:solidFill>
                  <a:srgbClr val="000000"/>
                </a:solidFill>
              </a:rPr>
              <a:t>pohotovostním provozu</a:t>
            </a:r>
            <a:endParaRPr lang="cs-CZ" altLang="cs-CZ" sz="2000" b="1" u="sng" dirty="0">
              <a:solidFill>
                <a:srgbClr val="000000"/>
              </a:solidFill>
            </a:endParaRPr>
          </a:p>
          <a:p>
            <a:pPr marL="265113" indent="-265113">
              <a:spcBef>
                <a:spcPts val="0"/>
              </a:spcBef>
              <a:tabLst>
                <a:tab pos="2606675" algn="l"/>
              </a:tabLst>
            </a:pPr>
            <a:r>
              <a:rPr lang="cs-CZ" altLang="cs-CZ" sz="2000" b="1" dirty="0">
                <a:solidFill>
                  <a:srgbClr val="000000"/>
                </a:solidFill>
              </a:rPr>
              <a:t>	Světelné 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zdroje jsou v provozu pouze při výpadku 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98098"/>
            <a:ext cx="4376255" cy="201622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70" y="4503416"/>
            <a:ext cx="4349926" cy="20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9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6912768" cy="720725"/>
          </a:xfrm>
          <a:noFill/>
          <a:ln/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Příklady zapojení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07504" y="1124744"/>
            <a:ext cx="8856984" cy="13234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Elektronický modul a akumulátor zabudovaný do svítidla.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Svítidlo se připojuje </a:t>
            </a:r>
            <a:r>
              <a:rPr lang="cs-CZ" altLang="cs-CZ" sz="2000" b="1" dirty="0" err="1" smtClean="0">
                <a:solidFill>
                  <a:srgbClr val="000000"/>
                </a:solidFill>
              </a:rPr>
              <a:t>čtyřžilovým</a:t>
            </a:r>
            <a:r>
              <a:rPr lang="cs-CZ" altLang="cs-CZ" sz="2000" b="1" dirty="0" smtClean="0">
                <a:solidFill>
                  <a:srgbClr val="000000"/>
                </a:solidFill>
              </a:rPr>
              <a:t> kabelem (normální stav + nouzový) </a:t>
            </a:r>
          </a:p>
          <a:p>
            <a:pPr>
              <a:spcBef>
                <a:spcPct val="50000"/>
              </a:spcBef>
            </a:pPr>
            <a:r>
              <a:rPr lang="cs-CZ" altLang="cs-CZ" sz="2000" b="1" u="sng" dirty="0" smtClean="0">
                <a:solidFill>
                  <a:srgbClr val="000000"/>
                </a:solidFill>
              </a:rPr>
              <a:t>Nouzové osvětlení nelze vypnout ve svítidle  </a:t>
            </a:r>
            <a:endParaRPr lang="cs-CZ" altLang="cs-CZ" sz="2000" b="1" u="sng" dirty="0">
              <a:solidFill>
                <a:srgbClr val="0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505720"/>
            <a:ext cx="8216213" cy="413699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144837"/>
            <a:ext cx="1368152" cy="13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6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6912768" cy="1224136"/>
          </a:xfrm>
          <a:noFill/>
          <a:ln/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Příklady </a:t>
            </a:r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zapojení</a:t>
            </a:r>
            <a:br>
              <a:rPr lang="cs-CZ" altLang="cs-CZ" b="1" u="sng" dirty="0" smtClean="0">
                <a:solidFill>
                  <a:srgbClr val="000000"/>
                </a:solidFill>
                <a:effectLst/>
              </a:rPr>
            </a:br>
            <a:r>
              <a:rPr lang="cs-CZ" altLang="cs-CZ" sz="1800" b="1" u="sng" dirty="0" smtClean="0">
                <a:solidFill>
                  <a:srgbClr val="000000"/>
                </a:solidFill>
                <a:effectLst/>
              </a:rPr>
              <a:t>zdroj: </a:t>
            </a:r>
            <a:r>
              <a:rPr lang="cs-CZ" altLang="cs-CZ" sz="1800" b="1" u="sng" dirty="0" err="1" smtClean="0">
                <a:solidFill>
                  <a:srgbClr val="000000"/>
                </a:solidFill>
                <a:effectLst/>
              </a:rPr>
              <a:t>panlux</a:t>
            </a:r>
            <a:endParaRPr lang="cs-CZ" altLang="cs-CZ" sz="18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144837"/>
            <a:ext cx="1368152" cy="13809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88" y="2276872"/>
            <a:ext cx="8738200" cy="420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4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6912768" cy="720725"/>
          </a:xfrm>
          <a:noFill/>
          <a:ln/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Nouzové osvětlení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07504" y="1124744"/>
            <a:ext cx="8856984" cy="240065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Varianty realizace podle typu svítidla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-	samostatný nouzový zdroj světla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-	zářivky, více trubicová svítidla  - při výpadku zůstane svítit jedna trubice na (5 - 20)% příkonu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-	LED, modul - při výpadku svítí část čipů o příkonu zhruba 3W po dobu 1 hodiny  </a:t>
            </a:r>
            <a:endParaRPr lang="cs-CZ" altLang="cs-CZ" sz="2000" b="1" dirty="0">
              <a:solidFill>
                <a:srgbClr val="0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557912"/>
            <a:ext cx="5817826" cy="20313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915548"/>
            <a:ext cx="8973901" cy="82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0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20725"/>
          </a:xfrm>
          <a:noFill/>
          <a:ln/>
        </p:spPr>
        <p:txBody>
          <a:bodyPr/>
          <a:lstStyle/>
          <a:p>
            <a:r>
              <a:rPr lang="cs-CZ" altLang="cs-CZ" b="1" u="sng" dirty="0" smtClean="0">
                <a:solidFill>
                  <a:srgbClr val="000000"/>
                </a:solidFill>
                <a:effectLst/>
              </a:rPr>
              <a:t>Samostatná nouzová svítidla</a:t>
            </a:r>
            <a:endParaRPr lang="cs-CZ" altLang="cs-CZ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85000" name="Picture 8" descr="t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16338"/>
            <a:ext cx="3384550" cy="29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1" name="Picture 9" descr="atlan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1125538"/>
            <a:ext cx="3319462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2" name="Picture 10" descr="skop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8" y="908720"/>
            <a:ext cx="4319588" cy="318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99" y="4163764"/>
            <a:ext cx="3669469" cy="2475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3" name="Picture 9" descr="cor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8913"/>
            <a:ext cx="3168650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250825" y="188913"/>
            <a:ext cx="59150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r>
              <a:rPr lang="cs-CZ" altLang="cs-CZ" b="1" u="sng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Přehled svítidel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323850" y="1074738"/>
            <a:ext cx="432117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4. Interiér – světla na stěnu 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103431" name="Picture 7" descr="33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94125"/>
            <a:ext cx="22987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2" name="Picture 8" descr="331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81300"/>
            <a:ext cx="2786062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4" name="Picture 10" descr="large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3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cs-CZ" altLang="cs-CZ" sz="4000" b="1" u="sng">
                <a:solidFill>
                  <a:srgbClr val="000000"/>
                </a:solidFill>
                <a:effectLst/>
              </a:rPr>
              <a:t>Části svítidla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07950" y="1338263"/>
            <a:ext cx="89281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>
              <a:tabLst>
                <a:tab pos="269875" algn="l"/>
                <a:tab pos="446088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269875" algn="l"/>
                <a:tab pos="446088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269875" algn="l"/>
                <a:tab pos="446088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269875" algn="l"/>
                <a:tab pos="446088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269875" algn="l"/>
                <a:tab pos="446088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446088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446088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446088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446088" algn="l"/>
                <a:tab pos="1349375" algn="l"/>
                <a:tab pos="3135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0000"/>
                </a:solidFill>
              </a:rPr>
              <a:t>b)	</a:t>
            </a:r>
            <a:r>
              <a:rPr lang="cs-CZ" altLang="cs-CZ" sz="2000" b="1" u="sng">
                <a:solidFill>
                  <a:srgbClr val="000000"/>
                </a:solidFill>
              </a:rPr>
              <a:t>konstrukční části</a:t>
            </a:r>
            <a:r>
              <a:rPr lang="cs-CZ" altLang="cs-CZ" sz="2000" b="1">
                <a:solidFill>
                  <a:srgbClr val="000000"/>
                </a:solidFill>
              </a:rPr>
              <a:t> – slouží k upevnění svítidla, přívodu elektrické energie a k ochraně před nebezpečným dotykem a vnějšími vlivy.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	-	těleso svítidla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	-	objímka světelného zdroje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	-	mechanické a elektrorozvodné prvky</a:t>
            </a:r>
          </a:p>
          <a:p>
            <a:r>
              <a:rPr lang="cs-CZ" altLang="cs-CZ" sz="2000" b="1">
                <a:solidFill>
                  <a:srgbClr val="000000"/>
                </a:solidFill>
              </a:rPr>
              <a:t>	-	předřadník, případně startér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15900" y="3408784"/>
            <a:ext cx="536416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182563" algn="l"/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182563" algn="l"/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182563" algn="l"/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182563" algn="l"/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182563" algn="l"/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Účinnost svítidla: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0000"/>
                </a:solidFill>
              </a:rPr>
              <a:t>kde	</a:t>
            </a:r>
            <a:r>
              <a:rPr lang="cs-CZ" altLang="cs-CZ" sz="2000" b="1">
                <a:solidFill>
                  <a:srgbClr val="000000"/>
                </a:solidFill>
                <a:sym typeface="Symbol" panose="05050102010706020507" pitchFamily="18" charset="2"/>
              </a:rPr>
              <a:t></a:t>
            </a:r>
            <a:r>
              <a:rPr lang="cs-CZ" altLang="cs-CZ" sz="2000" b="1" baseline="-25000">
                <a:solidFill>
                  <a:srgbClr val="000000"/>
                </a:solidFill>
                <a:sym typeface="Symbol" panose="05050102010706020507" pitchFamily="18" charset="2"/>
              </a:rPr>
              <a:t>sv</a:t>
            </a:r>
            <a:r>
              <a:rPr lang="cs-CZ" altLang="cs-CZ" sz="2000" b="1">
                <a:solidFill>
                  <a:srgbClr val="000000"/>
                </a:solidFill>
                <a:sym typeface="Symbol" panose="05050102010706020507" pitchFamily="18" charset="2"/>
              </a:rPr>
              <a:t> 	-	výsledný světelný tok svítidla</a:t>
            </a:r>
          </a:p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0000"/>
                </a:solidFill>
                <a:sym typeface="Symbol" panose="05050102010706020507" pitchFamily="18" charset="2"/>
              </a:rPr>
              <a:t>		</a:t>
            </a:r>
            <a:r>
              <a:rPr lang="cs-CZ" altLang="cs-CZ" sz="2000" b="1" baseline="-25000">
                <a:solidFill>
                  <a:srgbClr val="000000"/>
                </a:solidFill>
                <a:sym typeface="Symbol" panose="05050102010706020507" pitchFamily="18" charset="2"/>
              </a:rPr>
              <a:t>zdr</a:t>
            </a:r>
            <a:r>
              <a:rPr lang="cs-CZ" altLang="cs-CZ" sz="2000" b="1">
                <a:solidFill>
                  <a:srgbClr val="000000"/>
                </a:solidFill>
                <a:sym typeface="Symbol" panose="05050102010706020507" pitchFamily="18" charset="2"/>
              </a:rPr>
              <a:t>	-	součet světelných toků 				jednotlivých zdrojů ve svítidle </a:t>
            </a:r>
            <a:endParaRPr lang="cs-CZ" altLang="cs-CZ" sz="2000" b="1" baseline="-25000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graphicFrame>
        <p:nvGraphicFramePr>
          <p:cNvPr id="727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144648"/>
              </p:ext>
            </p:extLst>
          </p:nvPr>
        </p:nvGraphicFramePr>
        <p:xfrm>
          <a:off x="6173788" y="3573463"/>
          <a:ext cx="2484437" cy="150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3" name="Rovnice" r:id="rId3" imgW="711000" imgH="431640" progId="Equation.3">
                  <p:embed/>
                </p:oleObj>
              </mc:Choice>
              <mc:Fallback>
                <p:oleObj name="Rovnice" r:id="rId3" imgW="71100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3788" y="3573463"/>
                        <a:ext cx="2484437" cy="150971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215900" y="5301208"/>
            <a:ext cx="87487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tabLst>
                <a:tab pos="182563" algn="l"/>
                <a:tab pos="1349375" algn="l"/>
                <a:tab pos="1520825" algn="l"/>
              </a:tabLst>
            </a:pPr>
            <a:r>
              <a:rPr lang="cs-CZ" altLang="cs-CZ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Účinnost svítidla se pohybuje v rozmezí (60 - 90)% a je dána:</a:t>
            </a:r>
          </a:p>
          <a:p>
            <a:pPr>
              <a:spcBef>
                <a:spcPts val="0"/>
              </a:spcBef>
              <a:tabLst>
                <a:tab pos="182563" algn="l"/>
                <a:tab pos="1349375" algn="l"/>
                <a:tab pos="1520825" algn="l"/>
              </a:tabLst>
            </a:pPr>
            <a:r>
              <a:rPr lang="cs-CZ" altLang="cs-CZ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*	světelným zdrojem</a:t>
            </a:r>
          </a:p>
          <a:p>
            <a:pPr>
              <a:spcBef>
                <a:spcPts val="0"/>
              </a:spcBef>
              <a:tabLst>
                <a:tab pos="182563" algn="l"/>
                <a:tab pos="1349375" algn="l"/>
                <a:tab pos="1520825" algn="l"/>
              </a:tabLst>
            </a:pPr>
            <a:r>
              <a:rPr lang="cs-CZ" altLang="cs-CZ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*	provedením svítidla (reflektor, difuzor, …)</a:t>
            </a:r>
            <a:endParaRPr lang="cs-CZ" altLang="cs-CZ" b="1" dirty="0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2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5915025" cy="549275"/>
          </a:xfrm>
          <a:noFill/>
          <a:ln/>
        </p:spPr>
        <p:txBody>
          <a:bodyPr/>
          <a:lstStyle/>
          <a:p>
            <a:r>
              <a:rPr lang="cs-CZ" altLang="cs-CZ" b="1" u="sng" dirty="0">
                <a:solidFill>
                  <a:srgbClr val="000000"/>
                </a:solidFill>
                <a:effectLst/>
              </a:rPr>
              <a:t>Přehled svítidel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39552" y="1532164"/>
            <a:ext cx="475297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5. Výbojková pro vnitřní použití 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97288" name="Picture 8" descr="san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151188"/>
            <a:ext cx="4032250" cy="348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9" name="Picture 9" descr="gol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71800"/>
            <a:ext cx="4105275" cy="354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90" name="Picture 10" descr="54124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188913"/>
            <a:ext cx="3167062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7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7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7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5076825" cy="719137"/>
          </a:xfrm>
          <a:noFill/>
          <a:ln/>
        </p:spPr>
        <p:txBody>
          <a:bodyPr/>
          <a:lstStyle/>
          <a:p>
            <a:r>
              <a:rPr lang="cs-CZ" altLang="cs-CZ" b="1" u="sng">
                <a:solidFill>
                  <a:srgbClr val="000000"/>
                </a:solidFill>
                <a:effectLst/>
              </a:rPr>
              <a:t>Přehled svítidel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5651500" y="569913"/>
            <a:ext cx="316865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6. Venkovní - silnice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100356" name="Picture 4" descr="be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2238"/>
            <a:ext cx="324167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7" name="Picture 5" descr="din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384550"/>
            <a:ext cx="3887787" cy="3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8" name="Picture 6" descr="hor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196975"/>
            <a:ext cx="3392488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9" name="Picture 7" descr="44428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3313112" cy="264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4897438" cy="647700"/>
          </a:xfrm>
          <a:noFill/>
          <a:ln/>
        </p:spPr>
        <p:txBody>
          <a:bodyPr/>
          <a:lstStyle/>
          <a:p>
            <a:r>
              <a:rPr lang="cs-CZ" altLang="cs-CZ" b="1" u="sng">
                <a:solidFill>
                  <a:srgbClr val="000000"/>
                </a:solidFill>
                <a:effectLst/>
              </a:rPr>
              <a:t>Přehled svítidel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5076825" y="2205038"/>
            <a:ext cx="309721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6. Venkovní - parky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98316" name="Picture 12" descr="4463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046538"/>
            <a:ext cx="3370262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8" name="Picture 14" descr="44619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76700"/>
            <a:ext cx="3313113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9" name="Picture 15" descr="4463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3384550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8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8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8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4897438" cy="647700"/>
          </a:xfrm>
          <a:noFill/>
          <a:ln/>
        </p:spPr>
        <p:txBody>
          <a:bodyPr/>
          <a:lstStyle/>
          <a:p>
            <a:r>
              <a:rPr lang="cs-CZ" altLang="cs-CZ" b="1" u="sng">
                <a:solidFill>
                  <a:srgbClr val="000000"/>
                </a:solidFill>
                <a:effectLst/>
              </a:rPr>
              <a:t>Přehled svítidel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364163" y="620713"/>
            <a:ext cx="237490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7. Světlomety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101383" name="Picture 7" descr="xan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3168650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4" name="Picture 8" descr="7230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29527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72304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149725"/>
            <a:ext cx="3097212" cy="24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6" name="Picture 10" descr="k_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748088"/>
            <a:ext cx="3392487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4897438" cy="647700"/>
          </a:xfrm>
          <a:noFill/>
          <a:ln/>
        </p:spPr>
        <p:txBody>
          <a:bodyPr/>
          <a:lstStyle/>
          <a:p>
            <a:r>
              <a:rPr lang="cs-CZ" altLang="cs-CZ" b="1" u="sng">
                <a:solidFill>
                  <a:srgbClr val="000000"/>
                </a:solidFill>
                <a:effectLst/>
              </a:rPr>
              <a:t>Přehled svítidel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5364163" y="620713"/>
            <a:ext cx="237490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rgbClr val="000000"/>
                </a:solidFill>
              </a:rPr>
              <a:t>8. Sportoviště</a:t>
            </a:r>
            <a:endParaRPr lang="cs-CZ" altLang="cs-CZ" sz="2000" b="1">
              <a:solidFill>
                <a:srgbClr val="000000"/>
              </a:solidFill>
            </a:endParaRPr>
          </a:p>
        </p:txBody>
      </p:sp>
      <p:pic>
        <p:nvPicPr>
          <p:cNvPr id="1044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3240087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416050"/>
            <a:ext cx="3600450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708275"/>
            <a:ext cx="2232025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25900"/>
            <a:ext cx="2913063" cy="24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65625"/>
            <a:ext cx="3313113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4897438" cy="647700"/>
          </a:xfrm>
          <a:noFill/>
          <a:ln/>
        </p:spPr>
        <p:txBody>
          <a:bodyPr/>
          <a:lstStyle/>
          <a:p>
            <a:r>
              <a:rPr lang="cs-CZ" altLang="cs-CZ" b="1" u="sng">
                <a:solidFill>
                  <a:srgbClr val="000000"/>
                </a:solidFill>
                <a:effectLst/>
              </a:rPr>
              <a:t>Přehled svítidel</a:t>
            </a:r>
          </a:p>
        </p:txBody>
      </p:sp>
      <p:pic>
        <p:nvPicPr>
          <p:cNvPr id="105481" name="Picture 9" descr="valec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73475"/>
            <a:ext cx="4518025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2" name="Picture 10" descr="26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88913"/>
            <a:ext cx="2546350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3" name="Picture 11" descr="syc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27513"/>
            <a:ext cx="3529013" cy="258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84" name="Picture 12" descr="tros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95363"/>
            <a:ext cx="4897437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916238" y="4941888"/>
            <a:ext cx="2016125" cy="482600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 marL="182563" indent="-18256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354013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>
                <a:solidFill>
                  <a:schemeClr val="bg2"/>
                </a:solidFill>
              </a:rPr>
              <a:t>9. Památky</a:t>
            </a:r>
            <a:endParaRPr lang="cs-CZ" altLang="cs-CZ" sz="2000" b="1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/>
      <p:bldP spid="105475" grpId="0" build="allAtOnce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115888"/>
            <a:ext cx="2808287" cy="814387"/>
          </a:xfrm>
          <a:noFill/>
        </p:spPr>
        <p:txBody>
          <a:bodyPr lIns="36000" tIns="36000" rIns="36000">
            <a:spAutoFit/>
          </a:bodyPr>
          <a:lstStyle/>
          <a:p>
            <a:r>
              <a:rPr lang="cs-CZ" altLang="cs-CZ" sz="4000" b="1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Zdroj:</a:t>
            </a:r>
            <a:r>
              <a:rPr lang="cs-CZ" altLang="cs-CZ" sz="4800" b="1" u="sng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23850" y="1484313"/>
            <a:ext cx="8640763" cy="31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dirty="0">
                <a:solidFill>
                  <a:srgbClr val="000000"/>
                </a:solidFill>
              </a:rPr>
              <a:t>Autor děkuje Petru </a:t>
            </a:r>
            <a:r>
              <a:rPr lang="cs-CZ" altLang="cs-CZ" dirty="0" err="1">
                <a:solidFill>
                  <a:srgbClr val="000000"/>
                </a:solidFill>
              </a:rPr>
              <a:t>Niesigovi</a:t>
            </a:r>
            <a:r>
              <a:rPr lang="cs-CZ" altLang="cs-CZ" dirty="0">
                <a:solidFill>
                  <a:srgbClr val="000000"/>
                </a:solidFill>
              </a:rPr>
              <a:t> z firmy Elkovo Čepelík za aktivní pomoc při tvorbě prezentačních materiálů.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Jiří Plch	Světelná technika v praxi 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Jiří </a:t>
            </a:r>
            <a:r>
              <a:rPr lang="cs-CZ" altLang="cs-CZ" dirty="0" err="1">
                <a:solidFill>
                  <a:srgbClr val="000000"/>
                </a:solidFill>
              </a:rPr>
              <a:t>Habel</a:t>
            </a:r>
            <a:r>
              <a:rPr lang="cs-CZ" altLang="cs-CZ" dirty="0">
                <a:solidFill>
                  <a:srgbClr val="000000"/>
                </a:solidFill>
              </a:rPr>
              <a:t>	Základy světelné techniky</a:t>
            </a:r>
          </a:p>
          <a:p>
            <a:r>
              <a:rPr lang="cs-CZ" altLang="cs-CZ" dirty="0">
                <a:solidFill>
                  <a:srgbClr val="000000"/>
                </a:solidFill>
              </a:rPr>
              <a:t>Ctirad Koudelka	Světlo a </a:t>
            </a:r>
            <a:r>
              <a:rPr lang="cs-CZ" altLang="cs-CZ" dirty="0" smtClean="0">
                <a:solidFill>
                  <a:srgbClr val="000000"/>
                </a:solidFill>
              </a:rPr>
              <a:t>osvětlování</a:t>
            </a:r>
          </a:p>
          <a:p>
            <a:r>
              <a:rPr lang="cs-CZ" altLang="cs-CZ" dirty="0" smtClean="0">
                <a:solidFill>
                  <a:srgbClr val="000000"/>
                </a:solidFill>
              </a:rPr>
              <a:t>Petr Šimek	Návrh elektroinstalace (diplomová práce)</a:t>
            </a:r>
          </a:p>
          <a:p>
            <a:r>
              <a:rPr lang="cs-CZ" altLang="cs-CZ" dirty="0" err="1" smtClean="0">
                <a:solidFill>
                  <a:srgbClr val="000000"/>
                </a:solidFill>
              </a:rPr>
              <a:t>Habel</a:t>
            </a:r>
            <a:r>
              <a:rPr lang="cs-CZ" altLang="cs-CZ" dirty="0" smtClean="0">
                <a:solidFill>
                  <a:srgbClr val="000000"/>
                </a:solidFill>
              </a:rPr>
              <a:t> a kol.	Světlo a osvětlování</a:t>
            </a:r>
          </a:p>
          <a:p>
            <a:r>
              <a:rPr lang="cs-CZ" altLang="cs-CZ" dirty="0" err="1" smtClean="0">
                <a:solidFill>
                  <a:srgbClr val="000000"/>
                </a:solidFill>
              </a:rPr>
              <a:t>Sokanský</a:t>
            </a:r>
            <a:r>
              <a:rPr lang="cs-CZ" altLang="cs-CZ" dirty="0" smtClean="0">
                <a:solidFill>
                  <a:srgbClr val="000000"/>
                </a:solidFill>
              </a:rPr>
              <a:t> a kol.	Úspory energie v osvětlování</a:t>
            </a:r>
          </a:p>
          <a:p>
            <a:r>
              <a:rPr lang="cs-CZ" altLang="cs-CZ" dirty="0" smtClean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  <a:t>	www.vyrtych.cz/</a:t>
            </a:r>
            <a:endParaRPr lang="cs-CZ" altLang="cs-CZ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cs-CZ" altLang="cs-CZ" dirty="0">
                <a:solidFill>
                  <a:srgbClr val="000000"/>
                </a:solidFill>
                <a:latin typeface="Verdana" panose="020B0604030504040204" pitchFamily="34" charset="0"/>
              </a:rPr>
              <a:t>	</a:t>
            </a:r>
            <a:r>
              <a:rPr lang="cs-CZ" altLang="cs-CZ" dirty="0" smtClean="0">
                <a:solidFill>
                  <a:srgbClr val="000000"/>
                </a:solidFill>
                <a:latin typeface="Verdana" panose="020B0604030504040204" pitchFamily="34" charset="0"/>
              </a:rPr>
              <a:t>www. </a:t>
            </a:r>
            <a:r>
              <a:rPr lang="cs-CZ" altLang="cs-CZ" dirty="0" smtClean="0">
                <a:solidFill>
                  <a:srgbClr val="000000"/>
                </a:solidFill>
                <a:latin typeface="Verdana" panose="020B0604030504040204" pitchFamily="34" charset="0"/>
                <a:hlinkClick r:id="rId3"/>
              </a:rPr>
              <a:t>osmont.cz</a:t>
            </a:r>
            <a:endParaRPr lang="cs-CZ" altLang="cs-CZ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572000" y="6375400"/>
            <a:ext cx="446405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>
                <a:solidFill>
                  <a:srgbClr val="000000"/>
                </a:solidFill>
              </a:rPr>
              <a:t>Materiál je určen pouze pro studijní účely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51920" y="115888"/>
            <a:ext cx="4834880" cy="720725"/>
          </a:xfrm>
        </p:spPr>
        <p:txBody>
          <a:bodyPr/>
          <a:lstStyle/>
          <a:p>
            <a:r>
              <a:rPr lang="cs-CZ" altLang="cs-CZ" sz="4000" b="1" u="sng" dirty="0" smtClean="0">
                <a:solidFill>
                  <a:srgbClr val="000000"/>
                </a:solidFill>
                <a:effectLst/>
              </a:rPr>
              <a:t>Zavěšení svítidel</a:t>
            </a:r>
            <a:endParaRPr lang="cs-CZ" altLang="cs-CZ" sz="4000" b="1" u="sng" dirty="0">
              <a:solidFill>
                <a:srgbClr val="000000"/>
              </a:solidFill>
              <a:effectLst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812" y="1004319"/>
            <a:ext cx="2851706" cy="18013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890871"/>
            <a:ext cx="2767564" cy="17967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231" y="2961988"/>
            <a:ext cx="2792574" cy="17967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16" y="127288"/>
            <a:ext cx="2667291" cy="670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3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r>
              <a:rPr lang="cs-CZ" altLang="cs-CZ" sz="4000" b="1" u="sng">
                <a:solidFill>
                  <a:srgbClr val="000000"/>
                </a:solidFill>
                <a:effectLst/>
              </a:rPr>
              <a:t>Obecné vlastnosti svítidel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07950" y="1196975"/>
            <a:ext cx="89281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b="1" u="sng" dirty="0">
                <a:solidFill>
                  <a:srgbClr val="000000"/>
                </a:solidFill>
              </a:rPr>
              <a:t>Členění svítidel:</a:t>
            </a:r>
          </a:p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000000"/>
                </a:solidFill>
              </a:rPr>
              <a:t>-	přímá	-	90% světelného toku jde do spodní polokoule</a:t>
            </a:r>
          </a:p>
          <a:p>
            <a:r>
              <a:rPr lang="cs-CZ" altLang="cs-CZ" sz="2000" b="1" i="1" dirty="0">
                <a:solidFill>
                  <a:srgbClr val="000000"/>
                </a:solidFill>
              </a:rPr>
              <a:t>-	převážně přímá	-	(60-90) % světelného toku jde do spodní polokoule</a:t>
            </a:r>
          </a:p>
          <a:p>
            <a:r>
              <a:rPr lang="cs-CZ" altLang="cs-CZ" sz="2000" b="1" i="1" dirty="0">
                <a:solidFill>
                  <a:srgbClr val="000000"/>
                </a:solidFill>
              </a:rPr>
              <a:t>-	smíšená	-	(40-60) % světelného toku jde do každé polokoule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-	přímo nepřímá	-	podobné jako smíšená, ale světelný tok není v 		horizontální poloze</a:t>
            </a:r>
          </a:p>
          <a:p>
            <a:r>
              <a:rPr lang="cs-CZ" altLang="cs-CZ" sz="2000" b="1" i="1" dirty="0">
                <a:solidFill>
                  <a:srgbClr val="000000"/>
                </a:solidFill>
              </a:rPr>
              <a:t>-	převážně nepřímá	-	(60-90) % světelného toku jde do horní polokoule </a:t>
            </a:r>
          </a:p>
          <a:p>
            <a:r>
              <a:rPr lang="cs-CZ" altLang="cs-CZ" sz="2000" b="1" dirty="0">
                <a:solidFill>
                  <a:srgbClr val="000000"/>
                </a:solidFill>
              </a:rPr>
              <a:t>-	nepřímá	-	 90% světelného toku jde do horní polokoule</a:t>
            </a: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4357688"/>
            <a:ext cx="9031287" cy="223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1619250" y="4400550"/>
            <a:ext cx="1368425" cy="21605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179388" y="4400550"/>
            <a:ext cx="1225550" cy="21605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3203575" y="4400550"/>
            <a:ext cx="1655763" cy="21605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5076825" y="4400550"/>
            <a:ext cx="1871663" cy="21605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7164388" y="4400550"/>
            <a:ext cx="1871662" cy="21605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91" grpId="0" animBg="1"/>
      <p:bldP spid="67592" grpId="0" animBg="1"/>
      <p:bldP spid="67594" grpId="0" animBg="1"/>
      <p:bldP spid="67595" grpId="0" animBg="1"/>
      <p:bldP spid="6759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4663" y="188913"/>
            <a:ext cx="4691062" cy="1584325"/>
          </a:xfrm>
        </p:spPr>
        <p:txBody>
          <a:bodyPr/>
          <a:lstStyle/>
          <a:p>
            <a:r>
              <a:rPr lang="cs-CZ" altLang="cs-CZ" b="1" u="sng">
                <a:solidFill>
                  <a:srgbClr val="000000"/>
                </a:solidFill>
                <a:effectLst/>
              </a:rPr>
              <a:t>Příklady křivek svítivosti svítidel</a:t>
            </a:r>
          </a:p>
        </p:txBody>
      </p:sp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263650"/>
            <a:ext cx="4121150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179388" y="188913"/>
            <a:ext cx="3960812" cy="7270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536575" algn="l"/>
                <a:tab pos="1349375" algn="l"/>
                <a:tab pos="15208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000000"/>
                </a:solidFill>
                <a:sym typeface="Symbol" panose="05050102010706020507" pitchFamily="18" charset="2"/>
              </a:rPr>
              <a:t>Existuje i možnost vyjádření v jiných rovinách (, )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276872"/>
            <a:ext cx="4643533" cy="393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737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51875" cy="792162"/>
          </a:xfrm>
        </p:spPr>
        <p:txBody>
          <a:bodyPr/>
          <a:lstStyle/>
          <a:p>
            <a:r>
              <a:rPr lang="cs-CZ" altLang="cs-CZ" b="1" u="sng" dirty="0">
                <a:solidFill>
                  <a:srgbClr val="000000"/>
                </a:solidFill>
                <a:effectLst/>
              </a:rPr>
              <a:t>Příklady křivky svítivosti</a:t>
            </a:r>
          </a:p>
        </p:txBody>
      </p:sp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883650" cy="407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2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5900" y="5215867"/>
            <a:ext cx="8928100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2563" indent="-182563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78238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57625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037013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216400"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6736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51308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5880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6045200" fontAlgn="base">
              <a:spcBef>
                <a:spcPct val="0"/>
              </a:spcBef>
              <a:spcAft>
                <a:spcPct val="0"/>
              </a:spcAft>
              <a:tabLst>
                <a:tab pos="182563" algn="l"/>
                <a:tab pos="2422525" algn="l"/>
                <a:tab pos="2606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smtClean="0">
                <a:solidFill>
                  <a:srgbClr val="000000"/>
                </a:solidFill>
              </a:rPr>
              <a:t>Příklady</a:t>
            </a:r>
          </a:p>
          <a:p>
            <a:pPr marL="541338" indent="-541338">
              <a:spcBef>
                <a:spcPts val="600"/>
              </a:spcBef>
              <a:tabLst>
                <a:tab pos="271463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A	-	dobrá rovnoměrnost, malé oslnění</a:t>
            </a:r>
          </a:p>
          <a:p>
            <a:pPr marL="541338" indent="-541338">
              <a:spcBef>
                <a:spcPts val="0"/>
              </a:spcBef>
              <a:tabLst>
                <a:tab pos="271463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B	-	malý úhel vyzařování, horší rovnoměrnost, neoslňuje</a:t>
            </a:r>
          </a:p>
          <a:p>
            <a:pPr marL="541338" indent="-541338">
              <a:spcBef>
                <a:spcPts val="0"/>
              </a:spcBef>
              <a:tabLst>
                <a:tab pos="271463" algn="l"/>
              </a:tabLst>
            </a:pPr>
            <a:r>
              <a:rPr lang="cs-CZ" altLang="cs-CZ" sz="2000" b="1" dirty="0" smtClean="0">
                <a:solidFill>
                  <a:srgbClr val="000000"/>
                </a:solidFill>
              </a:rPr>
              <a:t>C	-	hrozí oslnění (úhel vyzařování je větší než 60</a:t>
            </a:r>
            <a:r>
              <a:rPr lang="cs-CZ" altLang="cs-CZ" sz="2000" b="1" baseline="30000" dirty="0" smtClean="0">
                <a:solidFill>
                  <a:srgbClr val="000000"/>
                </a:solidFill>
              </a:rPr>
              <a:t>0</a:t>
            </a:r>
            <a:endParaRPr lang="cs-CZ" altLang="cs-CZ" sz="2000" b="1" baseline="30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/>
    </p:bldLst>
  </p:timing>
</p:sld>
</file>

<file path=ppt/theme/theme1.xml><?xml version="1.0" encoding="utf-8"?>
<a:theme xmlns:a="http://schemas.openxmlformats.org/drawingml/2006/main" name="Zeměkoule">
  <a:themeElements>
    <a:clrScheme name="Vlastní 20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003B76"/>
      </a:hlink>
      <a:folHlink>
        <a:srgbClr val="FF0000"/>
      </a:folHlink>
    </a:clrScheme>
    <a:fontScheme name="Zeměkou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stealth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stealth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Zeměkoul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eměkoul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3757</TotalTime>
  <Words>1784</Words>
  <Application>Microsoft Office PowerPoint</Application>
  <PresentationFormat>Předvádění na obrazovce (4:3)</PresentationFormat>
  <Paragraphs>222</Paragraphs>
  <Slides>56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5" baseType="lpstr">
      <vt:lpstr>Arial</vt:lpstr>
      <vt:lpstr>Calibri</vt:lpstr>
      <vt:lpstr>Comic Sans MS</vt:lpstr>
      <vt:lpstr>Symbol</vt:lpstr>
      <vt:lpstr>Times New Roman</vt:lpstr>
      <vt:lpstr>Verdana</vt:lpstr>
      <vt:lpstr>Wingdings</vt:lpstr>
      <vt:lpstr>Zeměkoule</vt:lpstr>
      <vt:lpstr>Rovnice</vt:lpstr>
      <vt:lpstr>Světelná technika</vt:lpstr>
      <vt:lpstr>Obecné</vt:lpstr>
      <vt:lpstr>Hlavní části svítidla </vt:lpstr>
      <vt:lpstr>Hlavní části svítidla </vt:lpstr>
      <vt:lpstr>Části svítidla</vt:lpstr>
      <vt:lpstr>Zavěšení svítidel</vt:lpstr>
      <vt:lpstr>Obecné vlastnosti svítidel</vt:lpstr>
      <vt:lpstr>Příklady křivek svítivosti svítidel</vt:lpstr>
      <vt:lpstr>Příklady křivky svítivosti</vt:lpstr>
      <vt:lpstr>Obecné vlastnosti svítidel</vt:lpstr>
      <vt:lpstr>Obecné vlastnosti svítidel</vt:lpstr>
      <vt:lpstr>Elektrické vlastnosti</vt:lpstr>
      <vt:lpstr>Jištění svítidel LED (www.elkovo-cepelik.cz)</vt:lpstr>
      <vt:lpstr>Značky na svítidlech (výběr)</vt:lpstr>
      <vt:lpstr>Prezentace aplikace PowerPoint</vt:lpstr>
      <vt:lpstr>Zdroj: Nejtková (Problematika označování svítidel v hořlavých hmotách)</vt:lpstr>
      <vt:lpstr>Rozdělení zářivkových svítidel podle realizace</vt:lpstr>
      <vt:lpstr>Další rozdělení </vt:lpstr>
      <vt:lpstr>Prezentace aplikace PowerPoint</vt:lpstr>
      <vt:lpstr>Prezentace aplikace PowerPoint</vt:lpstr>
      <vt:lpstr>1. Interiér - podhledová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Použití modulů RGBW (www.elkovo-cepelik.cz) </vt:lpstr>
      <vt:lpstr>Přehled svítidel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3. Nouzové osvětlení</vt:lpstr>
      <vt:lpstr>Osvětlení únikové trasy</vt:lpstr>
      <vt:lpstr>Systémy bezpečnostního značení</vt:lpstr>
      <vt:lpstr>Prezentace aplikace PowerPoint</vt:lpstr>
      <vt:lpstr>Druhy nouzových svítidel</vt:lpstr>
      <vt:lpstr>Příklady zapojení</vt:lpstr>
      <vt:lpstr>Příklady zapojení zdroj: panlux</vt:lpstr>
      <vt:lpstr>Nouzové osvětlení</vt:lpstr>
      <vt:lpstr>Samostatná nouzová svítidla</vt:lpstr>
      <vt:lpstr>Prezentace aplikace PowerPoint</vt:lpstr>
      <vt:lpstr>Přehled svítidel</vt:lpstr>
      <vt:lpstr>Přehled svítidel</vt:lpstr>
      <vt:lpstr>Přehled svítidel</vt:lpstr>
      <vt:lpstr>Přehled svítidel</vt:lpstr>
      <vt:lpstr>Přehled svítidel</vt:lpstr>
      <vt:lpstr>Přehled svítidel</vt:lpstr>
      <vt:lpstr>Zdroj: </vt:lpstr>
    </vt:vector>
  </TitlesOfParts>
  <Company>SPŠSE a VOŠ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Světelná technika</dc:title>
  <dc:creator>pe</dc:creator>
  <cp:lastModifiedBy>Ivo Petricek</cp:lastModifiedBy>
  <cp:revision>256</cp:revision>
  <dcterms:created xsi:type="dcterms:W3CDTF">2008-08-11T06:50:55Z</dcterms:created>
  <dcterms:modified xsi:type="dcterms:W3CDTF">2023-01-20T06:44:48Z</dcterms:modified>
</cp:coreProperties>
</file>