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1" r:id="rId3"/>
    <p:sldId id="301" r:id="rId4"/>
    <p:sldId id="310" r:id="rId5"/>
    <p:sldId id="286" r:id="rId6"/>
    <p:sldId id="302" r:id="rId7"/>
    <p:sldId id="297" r:id="rId8"/>
    <p:sldId id="300" r:id="rId9"/>
    <p:sldId id="287" r:id="rId10"/>
    <p:sldId id="288" r:id="rId11"/>
    <p:sldId id="289" r:id="rId12"/>
    <p:sldId id="290" r:id="rId13"/>
    <p:sldId id="291" r:id="rId14"/>
    <p:sldId id="292" r:id="rId15"/>
    <p:sldId id="307" r:id="rId16"/>
    <p:sldId id="293" r:id="rId17"/>
    <p:sldId id="294" r:id="rId18"/>
    <p:sldId id="295" r:id="rId19"/>
    <p:sldId id="308" r:id="rId20"/>
    <p:sldId id="309" r:id="rId21"/>
    <p:sldId id="296" r:id="rId22"/>
    <p:sldId id="298" r:id="rId23"/>
    <p:sldId id="315" r:id="rId24"/>
    <p:sldId id="303" r:id="rId25"/>
    <p:sldId id="316" r:id="rId26"/>
    <p:sldId id="317" r:id="rId27"/>
    <p:sldId id="320" r:id="rId28"/>
    <p:sldId id="318" r:id="rId29"/>
    <p:sldId id="319" r:id="rId30"/>
    <p:sldId id="314" r:id="rId31"/>
    <p:sldId id="313" r:id="rId32"/>
    <p:sldId id="285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10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4660"/>
  </p:normalViewPr>
  <p:slideViewPr>
    <p:cSldViewPr>
      <p:cViewPr varScale="1">
        <p:scale>
          <a:sx n="103" d="100"/>
          <a:sy n="103" d="100"/>
        </p:scale>
        <p:origin x="15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66B27-625B-4A7B-BECF-E72C7F27143E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CF5A6-DF4C-4685-B0B2-ED27A9B183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9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BA0D2-0357-429D-84CF-842FCA61ED80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40998-B11F-4F33-A097-8FC71494B2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72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0998-B11F-4F33-A097-8FC71494B26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40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5E97F7-5E73-4FE1-8000-E1E3C53BB9A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6F2AA-1CB6-4E50-B536-848D4678C9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706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5E1D6-C8D9-4C3B-A51C-25EACE1DA7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329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ED99B-15DB-4D2C-A356-37A6985FEC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235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57944-F872-4483-B19E-7FAD105E37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597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2BDF7-6D02-4D13-9817-960F91CD48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842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446D5-CA4B-4853-A815-C966ED6E40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75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06C0E-555B-48BC-839B-7126EB8329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994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2CBCB-D369-4789-AEE4-DE1974971F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785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946A6-7B31-4F5D-A2F6-5EE539755EF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67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CA3C-DD5E-41C3-B54C-1FA490274B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02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6BCDA3B-3884-40BD-A213-90C8DD838FE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donic.com/com/de/bedienungsanleitungen.asp" TargetMode="External"/><Relationship Id="rId2" Type="http://schemas.openxmlformats.org/officeDocument/2006/relationships/hyperlink" Target="http://www.tridonic.com/com/en/operating-instructions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kovo-cepelik.cz/" TargetMode="External"/><Relationship Id="rId2" Type="http://schemas.openxmlformats.org/officeDocument/2006/relationships/hyperlink" Target="http://www.tridonic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obr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3"/>
            <a:ext cx="91440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1223963"/>
          </a:xfrm>
          <a:solidFill>
            <a:srgbClr val="C0C0C0"/>
          </a:solidFill>
        </p:spPr>
        <p:txBody>
          <a:bodyPr/>
          <a:lstStyle/>
          <a:p>
            <a:r>
              <a:rPr lang="cs-CZ" altLang="cs-CZ" sz="7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Světelná technika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210300"/>
            <a:ext cx="9144000" cy="647700"/>
          </a:xfrm>
          <a:solidFill>
            <a:srgbClr val="C0C0C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Automatizace světla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Přístroje systému DALI</a:t>
            </a:r>
            <a:endParaRPr lang="cs-CZ" altLang="cs-CZ" sz="2000" b="1" u="sng">
              <a:solidFill>
                <a:schemeClr val="bg2"/>
              </a:solidFill>
              <a:effectLst/>
            </a:endParaRP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323850" y="1628775"/>
            <a:ext cx="55442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0850" indent="-45085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</a:rPr>
              <a:t>zdroj pro napájení 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sběrnice (max. 250 mA)</a:t>
            </a:r>
            <a:endParaRPr lang="cs-CZ" altLang="cs-CZ" sz="2000" b="1" u="sng" dirty="0">
              <a:solidFill>
                <a:schemeClr val="bg2"/>
              </a:solidFill>
            </a:endParaRPr>
          </a:p>
          <a:p>
            <a:r>
              <a:rPr lang="cs-CZ" altLang="cs-CZ" sz="2000" b="1" dirty="0">
                <a:solidFill>
                  <a:schemeClr val="bg2"/>
                </a:solidFill>
              </a:rPr>
              <a:t>	příklad: DALI PS1 (200mA)</a:t>
            </a:r>
          </a:p>
        </p:txBody>
      </p:sp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30" y="1052513"/>
            <a:ext cx="273685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322263" y="3098800"/>
            <a:ext cx="84978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</a:rPr>
              <a:t>ovládání skupin</a:t>
            </a:r>
            <a:r>
              <a:rPr lang="cs-CZ" altLang="cs-CZ" sz="2000" b="1" dirty="0">
                <a:solidFill>
                  <a:schemeClr val="bg2"/>
                </a:solidFill>
              </a:rPr>
              <a:t> (DALI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GC, GC-A) </a:t>
            </a:r>
            <a:r>
              <a:rPr lang="cs-CZ" altLang="cs-CZ" sz="2000" b="1" dirty="0">
                <a:solidFill>
                  <a:schemeClr val="bg2"/>
                </a:solidFill>
              </a:rPr>
              <a:t>– pro ovládání dvou nezávislých skupin (zapnout, vypnout, stmívat)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-	nastavení skupin pomocí přepínače (vše, skupina 1, 2, …)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-	ovládání – nejčastěji pomocí dvou </a:t>
            </a:r>
            <a:r>
              <a:rPr lang="cs-CZ" altLang="cs-CZ" sz="2000" b="1" dirty="0" err="1">
                <a:solidFill>
                  <a:schemeClr val="bg2"/>
                </a:solidFill>
              </a:rPr>
              <a:t>dvojtlačítek</a:t>
            </a:r>
            <a:r>
              <a:rPr lang="cs-CZ" altLang="cs-CZ" sz="2000" b="1" dirty="0">
                <a:solidFill>
                  <a:schemeClr val="bg2"/>
                </a:solidFill>
              </a:rPr>
              <a:t> nebo tlačítek</a:t>
            </a:r>
          </a:p>
        </p:txBody>
      </p:sp>
      <p:pic>
        <p:nvPicPr>
          <p:cNvPr id="1740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29225"/>
            <a:ext cx="297973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921250"/>
            <a:ext cx="5932487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4624"/>
            <a:ext cx="7329421" cy="44644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11742"/>
          <a:stretch/>
        </p:blipFill>
        <p:spPr>
          <a:xfrm>
            <a:off x="107504" y="4509120"/>
            <a:ext cx="8904965" cy="2165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Přístroje systému DALI</a:t>
            </a:r>
            <a:endParaRPr lang="cs-CZ" altLang="cs-CZ" sz="2000" b="1" u="sng">
              <a:solidFill>
                <a:schemeClr val="bg2"/>
              </a:solidFill>
              <a:effectLst/>
            </a:endParaRP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4978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</a:rPr>
              <a:t>přepínání scén</a:t>
            </a:r>
            <a:r>
              <a:rPr lang="cs-CZ" altLang="cs-CZ" sz="2000" b="1" dirty="0">
                <a:solidFill>
                  <a:schemeClr val="bg2"/>
                </a:solidFill>
              </a:rPr>
              <a:t> (DALI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SC, SC-A) </a:t>
            </a:r>
            <a:r>
              <a:rPr lang="cs-CZ" altLang="cs-CZ" sz="2000" b="1" dirty="0">
                <a:solidFill>
                  <a:schemeClr val="bg2"/>
                </a:solidFill>
              </a:rPr>
              <a:t>– pro ovládání čtyř nezávislých scén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	-	nastavení scén pomocí přepínače (scéna 1, 2, 3, 4, 5, 6, …)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	-	ovládání – nejčastěji dvou </a:t>
            </a:r>
            <a:r>
              <a:rPr lang="cs-CZ" altLang="cs-CZ" sz="2000" b="1" dirty="0" err="1">
                <a:solidFill>
                  <a:schemeClr val="bg2"/>
                </a:solidFill>
              </a:rPr>
              <a:t>dvojtlačítek</a:t>
            </a:r>
            <a:r>
              <a:rPr lang="cs-CZ" altLang="cs-CZ" sz="2000" b="1" dirty="0">
                <a:solidFill>
                  <a:schemeClr val="bg2"/>
                </a:solidFill>
              </a:rPr>
              <a:t> nebo čtyř tlačítek</a:t>
            </a:r>
          </a:p>
        </p:txBody>
      </p:sp>
      <p:pic>
        <p:nvPicPr>
          <p:cNvPr id="1761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28352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38" y="2552442"/>
            <a:ext cx="48577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165" y="4653136"/>
            <a:ext cx="3686448" cy="202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16632"/>
            <a:ext cx="6051150" cy="464505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r="27880"/>
          <a:stretch/>
        </p:blipFill>
        <p:spPr>
          <a:xfrm>
            <a:off x="467544" y="3861048"/>
            <a:ext cx="5400600" cy="2863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Přístroje systému DALI</a:t>
            </a:r>
            <a:endParaRPr lang="cs-CZ" altLang="cs-CZ" sz="2000" b="1" u="sng">
              <a:solidFill>
                <a:schemeClr val="bg2"/>
              </a:solidFill>
              <a:effectLst/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49788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</a:rPr>
              <a:t>multifunkční ovládací modul (DALI MC) </a:t>
            </a:r>
            <a:r>
              <a:rPr lang="cs-CZ" altLang="cs-CZ" sz="2000" b="1">
                <a:solidFill>
                  <a:schemeClr val="bg2"/>
                </a:solidFill>
              </a:rPr>
              <a:t> – ovládání pomocí čtyř vstupů (např. 2 dvojtlačítka), které lze volně konfigurovat přes PC. Funkce lze definovat pro všechna světla, pro skupinu nebo pro jednotlivá světla. U tlačítek se rozlišuje dlouhý a krátký stisk. 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	Příklady konfigurace: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funkce tlačítka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funkce vypínače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funkce přepínače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funkce schodišťového automatu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volání předdefinovaného programu (MAKRO), např.  sekvence spínání 4 skupin, aktivace senzoru osvětlení</a:t>
            </a:r>
          </a:p>
        </p:txBody>
      </p:sp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41863"/>
            <a:ext cx="42481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709360"/>
            <a:ext cx="2448397" cy="2002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00" y="116632"/>
            <a:ext cx="6000300" cy="45562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r="23724"/>
          <a:stretch/>
        </p:blipFill>
        <p:spPr>
          <a:xfrm>
            <a:off x="107503" y="3933056"/>
            <a:ext cx="6624737" cy="28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865187"/>
          </a:xfrm>
        </p:spPr>
        <p:txBody>
          <a:bodyPr/>
          <a:lstStyle/>
          <a:p>
            <a:r>
              <a:rPr lang="cs-CZ" altLang="cs-CZ" b="1" u="sng" dirty="0">
                <a:solidFill>
                  <a:schemeClr val="bg2"/>
                </a:solidFill>
                <a:effectLst/>
              </a:rPr>
              <a:t>Přístroje systému DALI</a:t>
            </a:r>
            <a:endParaRPr lang="cs-CZ" altLang="cs-CZ" sz="20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35497" y="1124744"/>
            <a:ext cx="496855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0850" indent="-45085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  <a:tabLst>
                <a:tab pos="1608138" algn="l"/>
                <a:tab pos="6273800" algn="l"/>
              </a:tabLst>
            </a:pPr>
            <a:r>
              <a:rPr lang="cs-CZ" altLang="cs-CZ" sz="2000" b="1" u="sng" dirty="0" smtClean="0">
                <a:solidFill>
                  <a:schemeClr val="bg2"/>
                </a:solidFill>
              </a:rPr>
              <a:t>dotykový </a:t>
            </a:r>
            <a:r>
              <a:rPr lang="cs-CZ" altLang="cs-CZ" sz="2000" b="1" u="sng" dirty="0">
                <a:solidFill>
                  <a:schemeClr val="bg2"/>
                </a:solidFill>
              </a:rPr>
              <a:t>panel (DALI-TOUCHPANEL)</a:t>
            </a:r>
          </a:p>
          <a:p>
            <a:pPr marL="0" indent="0">
              <a:tabLst>
                <a:tab pos="1608138" algn="l"/>
                <a:tab pos="627380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panel </a:t>
            </a:r>
            <a:r>
              <a:rPr lang="cs-CZ" altLang="cs-CZ" sz="2000" b="1" dirty="0">
                <a:solidFill>
                  <a:schemeClr val="bg2"/>
                </a:solidFill>
              </a:rPr>
              <a:t>pro ovládání skupin a scén, programové nastavení přes PC. </a:t>
            </a:r>
          </a:p>
          <a:p>
            <a:pPr marL="0" indent="0">
              <a:tabLst>
                <a:tab pos="1608138" algn="l"/>
                <a:tab pos="627380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Po </a:t>
            </a:r>
            <a:r>
              <a:rPr lang="cs-CZ" altLang="cs-CZ" sz="2000" b="1" dirty="0">
                <a:solidFill>
                  <a:schemeClr val="bg2"/>
                </a:solidFill>
              </a:rPr>
              <a:t>nastavení lze použít popis pomocí symbolů.</a:t>
            </a:r>
          </a:p>
        </p:txBody>
      </p:sp>
      <p:pic>
        <p:nvPicPr>
          <p:cNvPr id="179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448142"/>
            <a:ext cx="1725612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86" y="4641552"/>
            <a:ext cx="15303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908720"/>
            <a:ext cx="4248472" cy="252557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864147"/>
            <a:ext cx="5544616" cy="3879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Přístroje systému DALI</a:t>
            </a:r>
            <a:endParaRPr lang="cs-CZ" altLang="cs-CZ" sz="2000" b="1" u="sng">
              <a:solidFill>
                <a:schemeClr val="bg2"/>
              </a:solidFill>
              <a:effectLst/>
            </a:endParaRP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6407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</a:rPr>
              <a:t>senzor osvětlení</a:t>
            </a:r>
            <a:r>
              <a:rPr lang="cs-CZ" altLang="cs-CZ" sz="2000" b="1">
                <a:solidFill>
                  <a:schemeClr val="bg2"/>
                </a:solidFill>
              </a:rPr>
              <a:t> (DALI MSensor) – pro automatickou regulaci osvětlení  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	-	udržuje konstantní úroveň osvětlení podle vnějších podmínek 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PIR senzor - pohybového čidlo (zapnutí při vstupu do místnosti a naopak)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přijímač pro dálkové IR ovládání (přepínání skupin, scén, stmívání, různá intenzita osvětlení, aktivace a deaktivace senzoru automatického řízení osvětlení 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 	-	umožňuje časové funkce (plynulá změna osvětlení, zpoždění, …)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-	nastavení programově přes PC  </a:t>
            </a:r>
          </a:p>
        </p:txBody>
      </p:sp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6"/>
          <a:stretch>
            <a:fillRect/>
          </a:stretch>
        </p:blipFill>
        <p:spPr bwMode="auto">
          <a:xfrm>
            <a:off x="684213" y="4292600"/>
            <a:ext cx="554355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4337050"/>
            <a:ext cx="1430338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0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Přístroje systému DALI</a:t>
            </a:r>
            <a:endParaRPr lang="cs-CZ" altLang="cs-CZ" sz="2000" b="1" u="sng">
              <a:solidFill>
                <a:schemeClr val="bg2"/>
              </a:solidFill>
              <a:effectLst/>
            </a:endParaRPr>
          </a:p>
        </p:txBody>
      </p:sp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92363"/>
            <a:ext cx="3311525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392363"/>
            <a:ext cx="4708525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86407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Jaké jsou důvody chybného působení senzoru?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a)	světlo z lampy na zemi přímo svítí přímo na senzor osvětlení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b)	odraz světla přes parapet ovlivňuje senzor osvětlení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c)	rozsah dvou senzorů se vzájemně překrývá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Pozn. - platí obecně, i při jiném způsobu ovládání</a:t>
            </a:r>
          </a:p>
        </p:txBody>
      </p:sp>
      <p:pic>
        <p:nvPicPr>
          <p:cNvPr id="1812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041900"/>
            <a:ext cx="6580188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1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1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1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1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8" y="44624"/>
            <a:ext cx="6000300" cy="34266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818" y="3562017"/>
            <a:ext cx="6490670" cy="32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cs-CZ" altLang="cs-CZ" b="1" u="sng" dirty="0">
                <a:solidFill>
                  <a:schemeClr val="bg2"/>
                </a:solidFill>
                <a:effectLst/>
              </a:rPr>
              <a:t>Úvod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79512" y="1034839"/>
            <a:ext cx="86406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Ve světle a světelné technice se stále více prosazuje automatizované řízení osvětlení.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Jaké jsou důvody ?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50825" y="2279774"/>
            <a:ext cx="84613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16063"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 defTabSz="1516063"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 defTabSz="1516063"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 defTabSz="1516063"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 defTabSz="1516063"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defTabSz="1516063"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defTabSz="1516063"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defTabSz="1516063"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defTabSz="1516063"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Domácnosti</a:t>
            </a:r>
            <a:r>
              <a:rPr lang="cs-CZ" altLang="cs-CZ" sz="2000" b="1" dirty="0">
                <a:solidFill>
                  <a:schemeClr val="bg2"/>
                </a:solidFill>
              </a:rPr>
              <a:t>: energetická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úspora, světelná </a:t>
            </a:r>
            <a:r>
              <a:rPr lang="cs-CZ" altLang="cs-CZ" sz="2000" b="1" dirty="0">
                <a:solidFill>
                  <a:schemeClr val="bg2"/>
                </a:solidFill>
              </a:rPr>
              <a:t>pohoda,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pohodlí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Pracovní činnost</a:t>
            </a:r>
            <a:r>
              <a:rPr lang="cs-CZ" altLang="cs-CZ" sz="2000" b="1" dirty="0">
                <a:solidFill>
                  <a:schemeClr val="bg2"/>
                </a:solidFill>
              </a:rPr>
              <a:t>:	bezpečnost, efektivita pracovního výkonu, koncentrace, energetická úspora, zlepšení pracovních podmínek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50825" y="3645024"/>
            <a:ext cx="846137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defTabSz="1516063"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 defTabSz="1516063"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 defTabSz="1516063"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 defTabSz="1516063"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 defTabSz="1516063"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defTabSz="1516063"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defTabSz="1516063"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defTabSz="1516063"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defTabSz="1516063" fontAlgn="base">
              <a:spcBef>
                <a:spcPct val="0"/>
              </a:spcBef>
              <a:spcAft>
                <a:spcPct val="0"/>
              </a:spcAft>
              <a:tabLst>
                <a:tab pos="2419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chemeClr val="bg2"/>
                </a:solidFill>
              </a:rPr>
              <a:t>Možnosti automatizovaného řízení osvětlení</a:t>
            </a:r>
            <a:r>
              <a:rPr lang="cs-CZ" altLang="cs-CZ" sz="2200" b="1" dirty="0">
                <a:solidFill>
                  <a:schemeClr val="bg2"/>
                </a:solidFill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světelné scény a ovládání skupin 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čidla pro udržení konstantního osvětlení 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pohybová čidla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časově-programové řízení osvětlení </a:t>
            </a:r>
            <a:endParaRPr lang="cs-CZ" altLang="cs-CZ" sz="2000" b="1" dirty="0" smtClean="0">
              <a:solidFill>
                <a:schemeClr val="bg2"/>
              </a:solidFill>
            </a:endParaRPr>
          </a:p>
          <a:p>
            <a:pPr>
              <a:spcBef>
                <a:spcPts val="12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</a:rPr>
              <a:t>Katalog </a:t>
            </a:r>
            <a:r>
              <a:rPr lang="cs-CZ" altLang="cs-CZ" sz="2000" b="1" u="sng" dirty="0" err="1" smtClean="0">
                <a:solidFill>
                  <a:schemeClr val="bg2"/>
                </a:solidFill>
              </a:rPr>
              <a:t>Tridonic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 (DALI, produkty) ke stažení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:</a:t>
            </a:r>
          </a:p>
          <a:p>
            <a:r>
              <a:rPr lang="cs-CZ" altLang="cs-CZ" sz="2000" b="1" dirty="0" smtClean="0">
                <a:solidFill>
                  <a:schemeClr val="bg2"/>
                </a:solidFill>
              </a:rPr>
              <a:t>- </a:t>
            </a:r>
            <a:r>
              <a:rPr lang="cs-CZ" altLang="cs-CZ" sz="2000" b="1" dirty="0" smtClean="0">
                <a:solidFill>
                  <a:schemeClr val="bg2"/>
                </a:solidFill>
                <a:hlinkClick r:id="rId2"/>
              </a:rPr>
              <a:t>anglicky</a:t>
            </a:r>
            <a:endParaRPr lang="cs-CZ" altLang="cs-CZ" sz="2000" b="1" dirty="0" smtClean="0">
              <a:solidFill>
                <a:schemeClr val="bg2"/>
              </a:solidFill>
            </a:endParaRPr>
          </a:p>
          <a:p>
            <a:r>
              <a:rPr lang="cs-CZ" altLang="cs-CZ" sz="2000" b="1" dirty="0" smtClean="0">
                <a:solidFill>
                  <a:schemeClr val="bg2"/>
                </a:solidFill>
              </a:rPr>
              <a:t>- </a:t>
            </a:r>
            <a:r>
              <a:rPr lang="cs-CZ" altLang="cs-CZ" sz="2000" b="1" dirty="0" smtClean="0">
                <a:solidFill>
                  <a:schemeClr val="bg2"/>
                </a:solidFill>
                <a:hlinkClick r:id="rId3"/>
              </a:rPr>
              <a:t>německy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102410" name="Picture 10" descr="MC90041102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005064"/>
            <a:ext cx="2428875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149"/>
            <a:ext cx="8964488" cy="56593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21288"/>
            <a:ext cx="7220700" cy="7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Přístroje systému DALI</a:t>
            </a:r>
            <a:endParaRPr lang="cs-CZ" altLang="cs-CZ" sz="2000" b="1" u="sng">
              <a:solidFill>
                <a:schemeClr val="bg2"/>
              </a:solidFill>
              <a:effectLst/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482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</a:rPr>
              <a:t>ovládání rolet a žaluzií</a:t>
            </a:r>
            <a:r>
              <a:rPr lang="cs-CZ" altLang="cs-CZ" sz="2000" b="1">
                <a:solidFill>
                  <a:schemeClr val="bg2"/>
                </a:solidFill>
              </a:rPr>
              <a:t> - DALI RM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modul spíná cívku relé, která následně ovládá žaluzie a rolety</a:t>
            </a:r>
          </a:p>
        </p:txBody>
      </p:sp>
      <p:pic>
        <p:nvPicPr>
          <p:cNvPr id="1822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365625"/>
            <a:ext cx="3960813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468313" y="4581525"/>
            <a:ext cx="4826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chemeClr val="bg2"/>
                </a:solidFill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</a:rPr>
              <a:t>propojení systému s PC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DALI USB</a:t>
            </a:r>
          </a:p>
          <a:p>
            <a:r>
              <a:rPr lang="cs-CZ" altLang="cs-CZ" sz="2000" b="1">
                <a:solidFill>
                  <a:schemeClr val="bg2"/>
                </a:solidFill>
              </a:rPr>
              <a:t>		pomocí programu umožňuje nastavení systému  </a:t>
            </a:r>
          </a:p>
        </p:txBody>
      </p:sp>
      <p:pic>
        <p:nvPicPr>
          <p:cNvPr id="1822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4046537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4" b="46138"/>
          <a:stretch>
            <a:fillRect/>
          </a:stretch>
        </p:blipFill>
        <p:spPr bwMode="auto">
          <a:xfrm>
            <a:off x="755650" y="2420938"/>
            <a:ext cx="424815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2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2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00788" y="0"/>
            <a:ext cx="2663825" cy="865188"/>
          </a:xfrm>
        </p:spPr>
        <p:txBody>
          <a:bodyPr/>
          <a:lstStyle/>
          <a:p>
            <a:r>
              <a:rPr lang="cs-CZ" altLang="cs-CZ" sz="2000" b="1" u="sng">
                <a:solidFill>
                  <a:schemeClr val="bg2"/>
                </a:solidFill>
                <a:effectLst/>
              </a:rPr>
              <a:t>Popište daný příklad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6476996" cy="662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5616747" cy="865187"/>
          </a:xfrm>
        </p:spPr>
        <p:txBody>
          <a:bodyPr/>
          <a:lstStyle/>
          <a:p>
            <a:r>
              <a:rPr lang="cs-CZ" altLang="cs-CZ" b="1" u="sng" dirty="0" smtClean="0">
                <a:solidFill>
                  <a:schemeClr val="bg2"/>
                </a:solidFill>
                <a:effectLst/>
              </a:rPr>
              <a:t>Systém DALI 2</a:t>
            </a:r>
            <a:endParaRPr lang="cs-CZ" altLang="cs-CZ" sz="20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323528" y="1196752"/>
            <a:ext cx="864076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bg2"/>
                </a:solidFill>
              </a:rPr>
              <a:t>Základní změny:</a:t>
            </a:r>
          </a:p>
          <a:p>
            <a:pPr marL="180975" indent="-180975"/>
            <a:r>
              <a:rPr lang="cs-CZ" altLang="cs-CZ" sz="2000" b="1" dirty="0" smtClean="0">
                <a:solidFill>
                  <a:schemeClr val="bg2"/>
                </a:solidFill>
              </a:rPr>
              <a:t>-	integrace dalších modulů (požární a nouzové osvětlení, snížení výkonu při velkém zatížení sítě, …) </a:t>
            </a:r>
          </a:p>
          <a:p>
            <a:pPr marL="180975" indent="-180975"/>
            <a:r>
              <a:rPr lang="cs-CZ" altLang="cs-CZ" sz="2000" b="1" dirty="0" smtClean="0">
                <a:solidFill>
                  <a:schemeClr val="bg2"/>
                </a:solidFill>
              </a:rPr>
              <a:t>-	zvýšení počtu datových bodů na 128</a:t>
            </a:r>
          </a:p>
          <a:p>
            <a:pPr marL="180975" indent="-180975"/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* 64 adres pro senzory</a:t>
            </a:r>
          </a:p>
          <a:p>
            <a:pPr marL="180975" indent="-180975"/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* 64 adres pro svítidla a zařízení </a:t>
            </a:r>
          </a:p>
          <a:p>
            <a:pPr marL="180975" indent="-180975"/>
            <a:r>
              <a:rPr lang="cs-CZ" altLang="cs-CZ" sz="2000" b="1" dirty="0" smtClean="0">
                <a:solidFill>
                  <a:schemeClr val="bg2"/>
                </a:solidFill>
              </a:rPr>
              <a:t>-	vyšší kompatibilita mezi různými výrobci</a:t>
            </a:r>
          </a:p>
          <a:p>
            <a:pPr marL="180975" indent="-180975"/>
            <a:r>
              <a:rPr lang="cs-CZ" sz="2000" b="1" dirty="0" smtClean="0">
                <a:solidFill>
                  <a:schemeClr val="bg2"/>
                </a:solidFill>
              </a:rPr>
              <a:t>-	širší nastavení časových relací (např. stmívání) - do 16 minut</a:t>
            </a:r>
          </a:p>
          <a:p>
            <a:pPr marL="180975" indent="-180975"/>
            <a:r>
              <a:rPr lang="cs-CZ" altLang="cs-CZ" sz="2000" b="1" dirty="0" smtClean="0">
                <a:solidFill>
                  <a:schemeClr val="bg2"/>
                </a:solidFill>
              </a:rPr>
              <a:t>-	32 skupin pro senzory a ovládání (16 skupin pro svítidla zůstává)</a:t>
            </a:r>
          </a:p>
          <a:p>
            <a:pPr marL="180975" indent="-180975"/>
            <a:r>
              <a:rPr lang="cs-CZ" altLang="cs-CZ" sz="2000" b="1" dirty="0" smtClean="0">
                <a:solidFill>
                  <a:schemeClr val="bg2"/>
                </a:solidFill>
              </a:rPr>
              <a:t>-	zahrnuje tlačítka a senzory	</a:t>
            </a:r>
            <a:endParaRPr lang="cs-CZ" altLang="cs-CZ" sz="2000" b="1" dirty="0">
              <a:solidFill>
                <a:srgbClr val="000810"/>
              </a:solidFill>
            </a:endParaRPr>
          </a:p>
        </p:txBody>
      </p:sp>
      <p:pic>
        <p:nvPicPr>
          <p:cNvPr id="1026" name="Picture 2" descr="dali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040161" cy="13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L1x80 CR DA_1_JPG_1200x1200 1_certifik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66811"/>
            <a:ext cx="4392488" cy="26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1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1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1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1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1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1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1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37525" cy="936625"/>
          </a:xfrm>
        </p:spPr>
        <p:txBody>
          <a:bodyPr/>
          <a:lstStyle/>
          <a:p>
            <a:r>
              <a:rPr lang="cs-CZ" altLang="cs-CZ" b="1" u="sng" dirty="0">
                <a:solidFill>
                  <a:schemeClr val="bg2"/>
                </a:solidFill>
                <a:effectLst/>
              </a:rPr>
              <a:t>Systém firmy HELVAR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52413" y="1196975"/>
            <a:ext cx="871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bg2"/>
                </a:solidFill>
              </a:rPr>
              <a:t>Jedná se o komplexní systém pro inteligentní řízení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osvětlení, vybrán systém 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ROOMSet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.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1780" y="1916832"/>
            <a:ext cx="87947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bg2"/>
                </a:solidFill>
              </a:rPr>
              <a:t>331 - 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Multisenzor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pro řízení - možnost programového nadstavení konstantního osvětlení (bezdrátově, komunikace přes aplikaci)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822" y="2521993"/>
            <a:ext cx="2795674" cy="14830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17" y="4289707"/>
            <a:ext cx="2638879" cy="2451661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176091" y="2852936"/>
            <a:ext cx="6389916" cy="3888432"/>
            <a:chOff x="176091" y="2852936"/>
            <a:chExt cx="6389916" cy="388843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091" y="2852936"/>
              <a:ext cx="6130420" cy="3809106"/>
            </a:xfrm>
            <a:prstGeom prst="rect">
              <a:avLst/>
            </a:prstGeom>
          </p:spPr>
        </p:pic>
        <p:sp>
          <p:nvSpPr>
            <p:cNvPr id="2" name="TextovéPole 1"/>
            <p:cNvSpPr txBox="1"/>
            <p:nvPr/>
          </p:nvSpPr>
          <p:spPr>
            <a:xfrm>
              <a:off x="2508143" y="6464369"/>
              <a:ext cx="4057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810"/>
                  </a:solidFill>
                </a:rPr>
                <a:t>připojení dalších zařízení DALI (tlačítka, …)</a:t>
              </a:r>
              <a:endParaRPr lang="cs-CZ" sz="1200" dirty="0">
                <a:solidFill>
                  <a:srgbClr val="00081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913"/>
            <a:ext cx="8928992" cy="936625"/>
          </a:xfrm>
        </p:spPr>
        <p:txBody>
          <a:bodyPr/>
          <a:lstStyle/>
          <a:p>
            <a:r>
              <a:rPr lang="cs-CZ" altLang="cs-CZ" sz="3800" b="1" u="sng" dirty="0">
                <a:solidFill>
                  <a:schemeClr val="bg2"/>
                </a:solidFill>
                <a:effectLst/>
              </a:rPr>
              <a:t>Systém firmy </a:t>
            </a:r>
            <a:r>
              <a:rPr lang="cs-CZ" altLang="cs-CZ" sz="3800" b="1" u="sng" dirty="0" smtClean="0">
                <a:solidFill>
                  <a:schemeClr val="bg2"/>
                </a:solidFill>
                <a:effectLst/>
              </a:rPr>
              <a:t>HELVAR </a:t>
            </a:r>
            <a:r>
              <a:rPr lang="cs-CZ" altLang="cs-CZ" sz="3200" b="1" u="sng" dirty="0" smtClean="0">
                <a:solidFill>
                  <a:schemeClr val="bg2"/>
                </a:solidFill>
                <a:effectLst/>
              </a:rPr>
              <a:t>- systém DIGI DIM</a:t>
            </a:r>
            <a:endParaRPr lang="cs-CZ" altLang="cs-CZ" sz="3200" b="1" u="sng" dirty="0">
              <a:solidFill>
                <a:schemeClr val="bg2"/>
              </a:solidFill>
              <a:effectLst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395536" y="1125538"/>
            <a:ext cx="8352928" cy="5687838"/>
            <a:chOff x="395536" y="1125538"/>
            <a:chExt cx="8352928" cy="5687838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1129941"/>
              <a:ext cx="8352928" cy="5683435"/>
            </a:xfrm>
            <a:prstGeom prst="rect">
              <a:avLst/>
            </a:prstGeom>
          </p:spPr>
        </p:pic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2156" y="1125538"/>
              <a:ext cx="2396308" cy="2375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8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913"/>
            <a:ext cx="8928992" cy="863823"/>
          </a:xfrm>
        </p:spPr>
        <p:txBody>
          <a:bodyPr/>
          <a:lstStyle/>
          <a:p>
            <a:r>
              <a:rPr lang="cs-CZ" altLang="cs-CZ" sz="3800" b="1" u="sng" dirty="0">
                <a:solidFill>
                  <a:schemeClr val="bg2"/>
                </a:solidFill>
                <a:effectLst/>
              </a:rPr>
              <a:t>Systém firmy </a:t>
            </a:r>
            <a:r>
              <a:rPr lang="cs-CZ" altLang="cs-CZ" sz="3800" b="1" u="sng" dirty="0" smtClean="0">
                <a:solidFill>
                  <a:schemeClr val="bg2"/>
                </a:solidFill>
                <a:effectLst/>
              </a:rPr>
              <a:t>HELVAR</a:t>
            </a:r>
            <a:r>
              <a:rPr lang="cs-CZ" altLang="cs-CZ" b="1" u="sng" dirty="0" smtClean="0">
                <a:solidFill>
                  <a:schemeClr val="bg2"/>
                </a:solidFill>
                <a:effectLst/>
              </a:rPr>
              <a:t> </a:t>
            </a:r>
            <a:r>
              <a:rPr lang="cs-CZ" altLang="cs-CZ" sz="3200" b="1" u="sng" dirty="0" smtClean="0">
                <a:solidFill>
                  <a:schemeClr val="bg2"/>
                </a:solidFill>
                <a:effectLst/>
              </a:rPr>
              <a:t>- systém </a:t>
            </a:r>
            <a:r>
              <a:rPr lang="cs-CZ" altLang="cs-CZ" sz="3200" b="1" u="sng" dirty="0">
                <a:solidFill>
                  <a:schemeClr val="bg2"/>
                </a:solidFill>
                <a:effectLst/>
              </a:rPr>
              <a:t>DIGI DIM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323528" y="1268760"/>
            <a:ext cx="828231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19138" indent="-719138">
              <a:tabLst>
                <a:tab pos="541338" algn="l"/>
                <a:tab pos="627380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510	-	 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Tool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Box - komunikační rozhraní</a:t>
            </a:r>
          </a:p>
          <a:p>
            <a:pPr marL="719138" indent="-719138">
              <a:tabLst>
                <a:tab pos="541338" algn="l"/>
                <a:tab pos="627380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402 	- 	DALI -napájení</a:t>
            </a:r>
          </a:p>
          <a:p>
            <a:pPr marL="719138" indent="-719138">
              <a:tabLst>
                <a:tab pos="541338" algn="l"/>
                <a:tab pos="627380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503 	- 	AV rozhraní</a:t>
            </a:r>
          </a:p>
          <a:p>
            <a:pPr marL="719138" indent="-719138">
              <a:tabLst>
                <a:tab pos="541338" algn="l"/>
                <a:tab pos="627380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454 	- 	Stmívač</a:t>
            </a:r>
          </a:p>
          <a:p>
            <a:pPr marL="719138" indent="-719138">
              <a:tabLst>
                <a:tab pos="541338" algn="l"/>
                <a:tab pos="627380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434 	- 	rozhraní pro ovládaní zařízení bez baterie (stisk tlačítka vytvoří potřebný proudový impuls km odeslání signálu)</a:t>
            </a:r>
          </a:p>
          <a:p>
            <a:pPr marL="719138" indent="-719138">
              <a:tabLst>
                <a:tab pos="541338" algn="l"/>
                <a:tab pos="627380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313	-	pohybový senzor</a:t>
            </a:r>
          </a:p>
          <a:p>
            <a:pPr marL="719138" indent="-719138">
              <a:tabLst>
                <a:tab pos="541338" algn="l"/>
                <a:tab pos="627380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494	- 	reléová jednotka 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9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9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1"/>
            <a:ext cx="8928992" cy="648072"/>
          </a:xfrm>
        </p:spPr>
        <p:txBody>
          <a:bodyPr/>
          <a:lstStyle/>
          <a:p>
            <a:r>
              <a:rPr lang="cs-CZ" altLang="cs-CZ" sz="3600" b="1" u="sng" dirty="0">
                <a:solidFill>
                  <a:schemeClr val="bg2"/>
                </a:solidFill>
                <a:effectLst/>
              </a:rPr>
              <a:t>Systém firmy </a:t>
            </a:r>
            <a:r>
              <a:rPr lang="cs-CZ" altLang="cs-CZ" sz="3600" b="1" u="sng" dirty="0" smtClean="0">
                <a:solidFill>
                  <a:schemeClr val="bg2"/>
                </a:solidFill>
                <a:effectLst/>
              </a:rPr>
              <a:t>HELVAR</a:t>
            </a:r>
            <a:r>
              <a:rPr lang="cs-CZ" altLang="cs-CZ" b="1" u="sng" dirty="0" smtClean="0">
                <a:solidFill>
                  <a:schemeClr val="bg2"/>
                </a:solidFill>
                <a:effectLst/>
              </a:rPr>
              <a:t> </a:t>
            </a:r>
            <a:r>
              <a:rPr lang="cs-CZ" altLang="cs-CZ" sz="2800" b="1" u="sng" dirty="0" smtClean="0">
                <a:solidFill>
                  <a:schemeClr val="bg2"/>
                </a:solidFill>
                <a:effectLst/>
              </a:rPr>
              <a:t>- systém </a:t>
            </a:r>
            <a:r>
              <a:rPr lang="cs-CZ" altLang="cs-CZ" sz="2800" b="1" u="sng" dirty="0" err="1" smtClean="0">
                <a:solidFill>
                  <a:schemeClr val="bg2"/>
                </a:solidFill>
                <a:effectLst/>
              </a:rPr>
              <a:t>ActiveAhead</a:t>
            </a:r>
            <a:endParaRPr lang="cs-CZ" altLang="cs-CZ" sz="28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07504" y="862261"/>
            <a:ext cx="892899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 dirty="0" smtClean="0">
                <a:solidFill>
                  <a:schemeClr val="bg2"/>
                </a:solidFill>
              </a:rPr>
              <a:t>Inteligentní bezdrátový systém řízení osvětlení. Propojení jednotlivých svítidel není po sběrnici, svítidla komunikují mezi sebou prostřednictvím </a:t>
            </a:r>
            <a:r>
              <a:rPr lang="cs-CZ" altLang="cs-CZ" sz="1900" b="1" dirty="0" err="1" smtClean="0">
                <a:solidFill>
                  <a:schemeClr val="bg2"/>
                </a:solidFill>
              </a:rPr>
              <a:t>Bluetooth</a:t>
            </a:r>
            <a:r>
              <a:rPr lang="cs-CZ" altLang="cs-CZ" sz="1900" b="1" dirty="0" smtClean="0">
                <a:solidFill>
                  <a:schemeClr val="bg2"/>
                </a:solidFill>
              </a:rPr>
              <a:t>. Svítidla automaticky zaznamenají trasu pohybu a tu si zapamatují. Svítidla automaticky regulují intenzitu osvětlení podle využití prostoru.  </a:t>
            </a:r>
          </a:p>
          <a:p>
            <a:r>
              <a:rPr lang="cs-CZ" altLang="cs-CZ" sz="1900" b="1" dirty="0" smtClean="0">
                <a:solidFill>
                  <a:schemeClr val="bg2"/>
                </a:solidFill>
              </a:rPr>
              <a:t>Využití - vysoce frekventované prostory (chodby, schodiště, prostorné haly) </a:t>
            </a:r>
            <a:r>
              <a:rPr lang="cs-CZ" altLang="cs-CZ" sz="1900" b="1" dirty="0" smtClean="0">
                <a:solidFill>
                  <a:schemeClr val="bg2"/>
                </a:solidFill>
              </a:rPr>
              <a:t>  </a:t>
            </a:r>
            <a:endParaRPr lang="cs-CZ" altLang="cs-CZ" sz="1900" b="1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51828"/>
            <a:ext cx="7488832" cy="323078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2751892"/>
            <a:ext cx="892899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 dirty="0" smtClean="0">
                <a:solidFill>
                  <a:schemeClr val="bg2"/>
                </a:solidFill>
              </a:rPr>
              <a:t>Systém </a:t>
            </a:r>
            <a:r>
              <a:rPr lang="cs-CZ" altLang="cs-CZ" sz="1900" b="1" dirty="0" err="1" smtClean="0">
                <a:solidFill>
                  <a:schemeClr val="bg2"/>
                </a:solidFill>
              </a:rPr>
              <a:t>ActiveAheat</a:t>
            </a:r>
            <a:r>
              <a:rPr lang="cs-CZ" altLang="cs-CZ" sz="1900" b="1" dirty="0" smtClean="0">
                <a:solidFill>
                  <a:schemeClr val="bg2"/>
                </a:solidFill>
              </a:rPr>
              <a:t> Node </a:t>
            </a:r>
            <a:r>
              <a:rPr lang="cs-CZ" altLang="cs-CZ" sz="1900" b="1" dirty="0" err="1" smtClean="0">
                <a:solidFill>
                  <a:schemeClr val="bg2"/>
                </a:solidFill>
              </a:rPr>
              <a:t>Advanced</a:t>
            </a:r>
            <a:r>
              <a:rPr lang="cs-CZ" altLang="cs-CZ" sz="1900" b="1" dirty="0" smtClean="0">
                <a:solidFill>
                  <a:schemeClr val="bg2"/>
                </a:solidFill>
              </a:rPr>
              <a:t> - rozšíření pro možnost propojení se systémem DALI </a:t>
            </a:r>
            <a:endParaRPr lang="cs-CZ" altLang="cs-CZ" sz="19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232" y="188913"/>
            <a:ext cx="2376264" cy="863823"/>
          </a:xfrm>
        </p:spPr>
        <p:txBody>
          <a:bodyPr/>
          <a:lstStyle/>
          <a:p>
            <a:r>
              <a:rPr lang="cs-CZ" altLang="cs-CZ" sz="3800" b="1" u="sng" dirty="0" smtClean="0">
                <a:solidFill>
                  <a:schemeClr val="bg2"/>
                </a:solidFill>
                <a:effectLst/>
              </a:rPr>
              <a:t>Příklady</a:t>
            </a:r>
            <a:endParaRPr lang="cs-CZ" altLang="cs-CZ" sz="3200" b="1" u="sng" dirty="0">
              <a:solidFill>
                <a:schemeClr val="bg2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4904"/>
            <a:ext cx="6552728" cy="636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224" y="188913"/>
            <a:ext cx="2448272" cy="791815"/>
          </a:xfrm>
        </p:spPr>
        <p:txBody>
          <a:bodyPr/>
          <a:lstStyle/>
          <a:p>
            <a:r>
              <a:rPr lang="cs-CZ" altLang="cs-CZ" sz="3800" b="1" u="sng" dirty="0" smtClean="0">
                <a:solidFill>
                  <a:schemeClr val="bg2"/>
                </a:solidFill>
                <a:effectLst/>
              </a:rPr>
              <a:t>Příklady</a:t>
            </a:r>
            <a:endParaRPr lang="cs-CZ" altLang="cs-CZ" sz="3200" b="1" u="sng" dirty="0">
              <a:solidFill>
                <a:schemeClr val="bg2"/>
              </a:solidFill>
              <a:effectLst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6" y="164893"/>
            <a:ext cx="6680824" cy="65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8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7" y="115888"/>
            <a:ext cx="8785099" cy="1008856"/>
          </a:xfrm>
        </p:spPr>
        <p:txBody>
          <a:bodyPr/>
          <a:lstStyle/>
          <a:p>
            <a:r>
              <a:rPr lang="cs-CZ" altLang="cs-CZ" sz="4200" b="1" u="sng" dirty="0" smtClean="0">
                <a:solidFill>
                  <a:schemeClr val="bg2"/>
                </a:solidFill>
                <a:effectLst/>
              </a:rPr>
              <a:t>Rozdělení sběrnicových systémů</a:t>
            </a:r>
            <a:endParaRPr lang="cs-CZ" altLang="cs-CZ" sz="42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07504" y="1237563"/>
            <a:ext cx="8928991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63863" indent="-2963863" defTabSz="1516063"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67138" defTabSz="1516063"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946525" defTabSz="1516063"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125913" defTabSz="1516063"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305300" defTabSz="1516063"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762500" defTabSz="1516063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19700" defTabSz="1516063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676900" defTabSz="1516063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134100" defTabSz="1516063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4013" lvl="1" indent="-354013"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chemeClr val="bg2"/>
                </a:solidFill>
              </a:rPr>
              <a:t>1.	Podle řídící jednotky</a:t>
            </a:r>
          </a:p>
          <a:p>
            <a:pPr marL="530225" lvl="1" indent="-530225">
              <a:spcBef>
                <a:spcPct val="20000"/>
              </a:spcBef>
              <a:tabLst>
                <a:tab pos="354013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	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centralizované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- pro jednotlivé moduly mají řídící jednotku, která přijímá signály od snímačů a vydává signály pro aktory (PLC)</a:t>
            </a:r>
          </a:p>
          <a:p>
            <a:pPr marL="530225" lvl="1" indent="-530225">
              <a:spcBef>
                <a:spcPct val="20000"/>
              </a:spcBef>
              <a:tabLst>
                <a:tab pos="354013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	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hybridní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- senzory jsou propojeny sběrnicí, která vede do řídící jednotky. Ta vydává signály pro aktory (PLC)</a:t>
            </a:r>
          </a:p>
          <a:p>
            <a:pPr marL="530225" lvl="1" indent="-530225">
              <a:spcBef>
                <a:spcPct val="20000"/>
              </a:spcBef>
              <a:tabLst>
                <a:tab pos="354013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	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decentralizované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- moduly jsou propojeny sběrnicí, každý modul má svoji  „inteligenci“, moduly komunikují pouze mezi sebou (DALI)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67544" y="4283869"/>
            <a:ext cx="1944216" cy="2046138"/>
            <a:chOff x="6156176" y="3900240"/>
            <a:chExt cx="1944216" cy="2046138"/>
          </a:xfrm>
        </p:grpSpPr>
        <p:sp>
          <p:nvSpPr>
            <p:cNvPr id="2" name="Obdélník 1"/>
            <p:cNvSpPr/>
            <p:nvPr/>
          </p:nvSpPr>
          <p:spPr bwMode="auto">
            <a:xfrm>
              <a:off x="6156176" y="4491261"/>
              <a:ext cx="1944216" cy="864096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10000"/>
                    </a:schemeClr>
                  </a:solidFill>
                  <a:effectLst/>
                  <a:latin typeface="Verdana" panose="020B0604030504040204" pitchFamily="34" charset="0"/>
                </a:rPr>
                <a:t>Řídící jednotka</a:t>
              </a:r>
            </a:p>
          </p:txBody>
        </p:sp>
        <p:cxnSp>
          <p:nvCxnSpPr>
            <p:cNvPr id="4" name="Přímá spojnice se šipkou 3"/>
            <p:cNvCxnSpPr/>
            <p:nvPr/>
          </p:nvCxnSpPr>
          <p:spPr bwMode="auto">
            <a:xfrm>
              <a:off x="6516216" y="3918099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Přímá spojnice se šipkou 8"/>
            <p:cNvCxnSpPr/>
            <p:nvPr/>
          </p:nvCxnSpPr>
          <p:spPr bwMode="auto">
            <a:xfrm>
              <a:off x="7115881" y="3918585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Přímá spojnice se šipkou 9"/>
            <p:cNvCxnSpPr/>
            <p:nvPr/>
          </p:nvCxnSpPr>
          <p:spPr bwMode="auto">
            <a:xfrm>
              <a:off x="7802661" y="3900240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Přímá spojnice se šipkou 10"/>
            <p:cNvCxnSpPr/>
            <p:nvPr/>
          </p:nvCxnSpPr>
          <p:spPr bwMode="auto">
            <a:xfrm>
              <a:off x="6444208" y="535535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Přímá spojnice se šipkou 11"/>
            <p:cNvCxnSpPr/>
            <p:nvPr/>
          </p:nvCxnSpPr>
          <p:spPr bwMode="auto">
            <a:xfrm>
              <a:off x="7135545" y="535535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Přímá spojnice se šipkou 12"/>
            <p:cNvCxnSpPr/>
            <p:nvPr/>
          </p:nvCxnSpPr>
          <p:spPr bwMode="auto">
            <a:xfrm>
              <a:off x="7829587" y="535535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Skupina 22"/>
          <p:cNvGrpSpPr/>
          <p:nvPr/>
        </p:nvGrpSpPr>
        <p:grpSpPr>
          <a:xfrm>
            <a:off x="3069138" y="3878330"/>
            <a:ext cx="1944216" cy="2464681"/>
            <a:chOff x="6676160" y="4221087"/>
            <a:chExt cx="1944216" cy="2464681"/>
          </a:xfrm>
        </p:grpSpPr>
        <p:sp>
          <p:nvSpPr>
            <p:cNvPr id="16" name="Obdélník 15"/>
            <p:cNvSpPr/>
            <p:nvPr/>
          </p:nvSpPr>
          <p:spPr bwMode="auto">
            <a:xfrm>
              <a:off x="6676160" y="5230651"/>
              <a:ext cx="1944216" cy="864096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10000"/>
                    </a:schemeClr>
                  </a:solidFill>
                  <a:effectLst/>
                  <a:latin typeface="Verdana" panose="020B0604030504040204" pitchFamily="34" charset="0"/>
                </a:rPr>
                <a:t>Řídící jednotka</a:t>
              </a:r>
            </a:p>
          </p:txBody>
        </p:sp>
        <p:cxnSp>
          <p:nvCxnSpPr>
            <p:cNvPr id="17" name="Přímá spojnice se šipkou 16"/>
            <p:cNvCxnSpPr/>
            <p:nvPr/>
          </p:nvCxnSpPr>
          <p:spPr bwMode="auto">
            <a:xfrm>
              <a:off x="7028939" y="4221088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Přímá spojnice se šipkou 17"/>
            <p:cNvCxnSpPr/>
            <p:nvPr/>
          </p:nvCxnSpPr>
          <p:spPr bwMode="auto">
            <a:xfrm>
              <a:off x="7655529" y="422108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Přímá spojnice se šipkou 18"/>
            <p:cNvCxnSpPr/>
            <p:nvPr/>
          </p:nvCxnSpPr>
          <p:spPr bwMode="auto">
            <a:xfrm>
              <a:off x="8305190" y="422108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Přímá spojnice se šipkou 19"/>
            <p:cNvCxnSpPr/>
            <p:nvPr/>
          </p:nvCxnSpPr>
          <p:spPr bwMode="auto">
            <a:xfrm>
              <a:off x="6964192" y="609474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Přímá spojnice se šipkou 20"/>
            <p:cNvCxnSpPr/>
            <p:nvPr/>
          </p:nvCxnSpPr>
          <p:spPr bwMode="auto">
            <a:xfrm>
              <a:off x="7655529" y="609474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Přímá spojnice se šipkou 21"/>
            <p:cNvCxnSpPr/>
            <p:nvPr/>
          </p:nvCxnSpPr>
          <p:spPr bwMode="auto">
            <a:xfrm>
              <a:off x="8349571" y="609474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Přímá spojnice 6"/>
            <p:cNvCxnSpPr/>
            <p:nvPr/>
          </p:nvCxnSpPr>
          <p:spPr bwMode="auto">
            <a:xfrm>
              <a:off x="6995784" y="4812108"/>
              <a:ext cx="1320632" cy="0"/>
            </a:xfrm>
            <a:prstGeom prst="lin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Přímá spojnice se šipkou 13"/>
            <p:cNvCxnSpPr/>
            <p:nvPr/>
          </p:nvCxnSpPr>
          <p:spPr bwMode="auto">
            <a:xfrm>
              <a:off x="7661083" y="4812108"/>
              <a:ext cx="7261" cy="418543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Skupina 40"/>
          <p:cNvGrpSpPr/>
          <p:nvPr/>
        </p:nvGrpSpPr>
        <p:grpSpPr>
          <a:xfrm>
            <a:off x="5724128" y="4723171"/>
            <a:ext cx="2520280" cy="1193542"/>
            <a:chOff x="5724128" y="4723171"/>
            <a:chExt cx="2520280" cy="1193542"/>
          </a:xfrm>
        </p:grpSpPr>
        <p:cxnSp>
          <p:nvCxnSpPr>
            <p:cNvPr id="27" name="Přímá spojnice se šipkou 26"/>
            <p:cNvCxnSpPr/>
            <p:nvPr/>
          </p:nvCxnSpPr>
          <p:spPr bwMode="auto">
            <a:xfrm rot="10800000">
              <a:off x="6216732" y="5325691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Přímá spojnice se šipkou 31"/>
            <p:cNvCxnSpPr/>
            <p:nvPr/>
          </p:nvCxnSpPr>
          <p:spPr bwMode="auto">
            <a:xfrm>
              <a:off x="7223460" y="5325692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Přímá spojnice se šipkou 32"/>
            <p:cNvCxnSpPr/>
            <p:nvPr/>
          </p:nvCxnSpPr>
          <p:spPr bwMode="auto">
            <a:xfrm>
              <a:off x="6719404" y="5325692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římá spojnice se šipkou 33"/>
            <p:cNvCxnSpPr/>
            <p:nvPr/>
          </p:nvCxnSpPr>
          <p:spPr bwMode="auto">
            <a:xfrm>
              <a:off x="6994560" y="4723172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Přímá spojnice se šipkou 34"/>
            <p:cNvCxnSpPr/>
            <p:nvPr/>
          </p:nvCxnSpPr>
          <p:spPr bwMode="auto">
            <a:xfrm rot="10800000">
              <a:off x="6504762" y="4723171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Přímá spojnice se šipkou 35"/>
            <p:cNvCxnSpPr/>
            <p:nvPr/>
          </p:nvCxnSpPr>
          <p:spPr bwMode="auto">
            <a:xfrm rot="10800000">
              <a:off x="7703749" y="5325691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Přímá spojnice se šipkou 36"/>
            <p:cNvCxnSpPr/>
            <p:nvPr/>
          </p:nvCxnSpPr>
          <p:spPr bwMode="auto">
            <a:xfrm rot="10800000">
              <a:off x="7448768" y="4723171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Přímá spojnice 39"/>
            <p:cNvCxnSpPr/>
            <p:nvPr/>
          </p:nvCxnSpPr>
          <p:spPr bwMode="auto">
            <a:xfrm>
              <a:off x="5724128" y="5306938"/>
              <a:ext cx="2520280" cy="0"/>
            </a:xfrm>
            <a:prstGeom prst="lin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928992" cy="720080"/>
          </a:xfrm>
        </p:spPr>
        <p:txBody>
          <a:bodyPr/>
          <a:lstStyle/>
          <a:p>
            <a:r>
              <a:rPr lang="cs-CZ" altLang="cs-CZ" sz="2800" b="1" u="sng" dirty="0" smtClean="0">
                <a:solidFill>
                  <a:schemeClr val="bg2"/>
                </a:solidFill>
                <a:effectLst/>
              </a:rPr>
              <a:t>Možnosti centrálního řízení budov - Helvar </a:t>
            </a:r>
            <a:r>
              <a:rPr lang="cs-CZ" altLang="cs-CZ" sz="2800" b="1" u="sng" dirty="0" err="1" smtClean="0">
                <a:solidFill>
                  <a:schemeClr val="bg2"/>
                </a:solidFill>
                <a:effectLst/>
              </a:rPr>
              <a:t>Imagine</a:t>
            </a:r>
            <a:r>
              <a:rPr lang="cs-CZ" altLang="cs-CZ" sz="2800" b="1" u="sng" dirty="0" smtClean="0">
                <a:solidFill>
                  <a:schemeClr val="bg2"/>
                </a:solidFill>
                <a:effectLst/>
              </a:rPr>
              <a:t> </a:t>
            </a:r>
            <a:endParaRPr lang="cs-CZ" altLang="cs-CZ" sz="2800" b="1" u="sng" dirty="0">
              <a:solidFill>
                <a:schemeClr val="bg2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83145"/>
            <a:ext cx="7632848" cy="59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5472608" cy="1656184"/>
          </a:xfrm>
        </p:spPr>
        <p:txBody>
          <a:bodyPr/>
          <a:lstStyle/>
          <a:p>
            <a:r>
              <a:rPr lang="cs-CZ" altLang="cs-CZ" sz="2800" b="1" u="sng" dirty="0" smtClean="0">
                <a:solidFill>
                  <a:schemeClr val="bg2"/>
                </a:solidFill>
              </a:rPr>
              <a:t>Možnosti nastavení různých profilů v průběhu dne</a:t>
            </a:r>
            <a:endParaRPr lang="cs-CZ" altLang="cs-CZ" sz="2800" b="1" u="sng" dirty="0">
              <a:solidFill>
                <a:schemeClr val="bg2"/>
              </a:solidFill>
            </a:endParaRPr>
          </a:p>
        </p:txBody>
      </p:sp>
      <p:pic>
        <p:nvPicPr>
          <p:cNvPr id="1026" name="Picture 2" descr="LoT visual 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" y="2924944"/>
            <a:ext cx="8572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857" y="116632"/>
            <a:ext cx="3290639" cy="316835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628800"/>
            <a:ext cx="2825752" cy="18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</a:rPr>
              <a:t>Materiály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www stránky:	</a:t>
            </a:r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hlinkClick r:id="rId2"/>
              </a:rPr>
              <a:t>http://www.tridonic.com</a:t>
            </a:r>
            <a:endParaRPr lang="cs-CZ" altLang="cs-CZ" b="1" dirty="0">
              <a:solidFill>
                <a:schemeClr val="accent4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	DALI – </a:t>
            </a:r>
            <a:r>
              <a:rPr lang="cs-CZ" altLang="cs-CZ" b="1" dirty="0" err="1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Handbuch</a:t>
            </a:r>
            <a:endParaRPr lang="cs-CZ" altLang="cs-CZ" b="1" dirty="0" smtClean="0">
              <a:solidFill>
                <a:schemeClr val="accent4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cs-CZ" altLang="cs-CZ" b="1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HELVAR</a:t>
            </a:r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	</a:t>
            </a:r>
            <a:r>
              <a:rPr lang="cs-CZ" altLang="cs-CZ" b="1" dirty="0" err="1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iDim</a:t>
            </a:r>
            <a:r>
              <a:rPr lang="cs-CZ" altLang="cs-CZ" b="1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Sense</a:t>
            </a:r>
            <a:r>
              <a:rPr lang="cs-CZ" altLang="cs-CZ" b="1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 - uživatelská příručka</a:t>
            </a:r>
            <a:endParaRPr lang="cs-CZ" altLang="cs-CZ" b="1" dirty="0">
              <a:solidFill>
                <a:schemeClr val="accent4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	</a:t>
            </a:r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  <a:hlinkClick r:id="rId3"/>
              </a:rPr>
              <a:t>http://www.elkovo-cepelik.cz/</a:t>
            </a:r>
            <a:endParaRPr lang="cs-CZ" altLang="cs-CZ" b="1" dirty="0">
              <a:solidFill>
                <a:schemeClr val="accent4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endParaRPr lang="cs-CZ" altLang="cs-CZ" b="1" dirty="0">
              <a:solidFill>
                <a:schemeClr val="accent4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Autor děkuje Petru </a:t>
            </a:r>
            <a:r>
              <a:rPr lang="cs-CZ" altLang="cs-CZ" b="1" dirty="0" err="1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Niesigovi</a:t>
            </a:r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 z firmy </a:t>
            </a:r>
            <a:r>
              <a:rPr lang="cs-CZ" altLang="cs-CZ" b="1" dirty="0" err="1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Elkovo</a:t>
            </a:r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cs-CZ" altLang="cs-CZ" b="1" dirty="0" err="1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Čepelík</a:t>
            </a:r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 za aktivní pomoc</a:t>
            </a:r>
            <a:r>
              <a:rPr lang="cs-CZ" altLang="cs-CZ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při tvorbě prezentačních materiálů.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5832475" cy="1441450"/>
          </a:xfrm>
        </p:spPr>
        <p:txBody>
          <a:bodyPr/>
          <a:lstStyle/>
          <a:p>
            <a:r>
              <a:rPr lang="cs-CZ" altLang="cs-CZ" sz="4200" b="1" u="sng">
                <a:solidFill>
                  <a:schemeClr val="bg2"/>
                </a:solidFill>
                <a:effectLst/>
              </a:rPr>
              <a:t>Systémy pro automatizaci světla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98785" y="1701969"/>
            <a:ext cx="66054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 dirty="0">
                <a:solidFill>
                  <a:schemeClr val="bg2"/>
                </a:solidFill>
              </a:rPr>
              <a:t>Znáš nějaké systémy pro automatizaci </a:t>
            </a:r>
            <a:r>
              <a:rPr lang="cs-CZ" altLang="cs-CZ" sz="2200" b="1" dirty="0" smtClean="0">
                <a:solidFill>
                  <a:schemeClr val="bg2"/>
                </a:solidFill>
              </a:rPr>
              <a:t>světla ?</a:t>
            </a:r>
            <a:endParaRPr lang="cs-CZ" altLang="cs-CZ" sz="2200" b="1" dirty="0">
              <a:solidFill>
                <a:schemeClr val="bg2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50825" y="2493471"/>
            <a:ext cx="871378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63863" indent="-2963863" defTabSz="1516063"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67138" defTabSz="1516063"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946525" defTabSz="1516063"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125913" defTabSz="1516063"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305300" defTabSz="1516063"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762500" defTabSz="1516063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219700" defTabSz="1516063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676900" defTabSz="1516063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134100" defTabSz="1516063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1.	Regulace 1–10V	-	možnost stmívání a světelných scén, regulace pomocí potenciometru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2.	DSI	-	sběrnicový systém vyvinutý firmou TRIDONIC. Má uzavřený digitální protokol a lze pouze u elektronických předřadníků a modulů této firmy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3.	DALI	-	universální sběrnicový systém. Má otevřený protokol a je funkční pro zařízení různých firem.   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4.	TOUCH DIM	-	nejjednodušší systém, ovládání pomocí tlačítka, nemusí být zdroj pro sběrnici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a další např. DMX (scénické osvětlení), KNX (řízení budov)…</a:t>
            </a:r>
          </a:p>
        </p:txBody>
      </p:sp>
      <p:pic>
        <p:nvPicPr>
          <p:cNvPr id="187409" name="Picture 17" descr="MC90021581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43" y="275605"/>
            <a:ext cx="2179637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1296888"/>
          </a:xfrm>
        </p:spPr>
        <p:txBody>
          <a:bodyPr/>
          <a:lstStyle/>
          <a:p>
            <a:r>
              <a:rPr lang="cs-CZ" altLang="cs-CZ" b="1" u="sng" dirty="0">
                <a:solidFill>
                  <a:schemeClr val="bg2"/>
                </a:solidFill>
                <a:effectLst/>
              </a:rPr>
              <a:t>Systém DALI </a:t>
            </a:r>
            <a:r>
              <a:rPr lang="cs-CZ" altLang="cs-CZ" sz="2000" b="1" u="sng" dirty="0">
                <a:solidFill>
                  <a:schemeClr val="bg2"/>
                </a:solidFill>
                <a:effectLst/>
              </a:rPr>
              <a:t> (Digital </a:t>
            </a:r>
            <a:r>
              <a:rPr lang="cs-CZ" altLang="cs-CZ" sz="2000" b="1" u="sng" dirty="0" err="1">
                <a:solidFill>
                  <a:schemeClr val="bg2"/>
                </a:solidFill>
                <a:effectLst/>
              </a:rPr>
              <a:t>Addressable</a:t>
            </a:r>
            <a:r>
              <a:rPr lang="cs-CZ" altLang="cs-CZ" sz="2000" b="1" u="sng" dirty="0">
                <a:solidFill>
                  <a:schemeClr val="bg2"/>
                </a:solidFill>
                <a:effectLst/>
              </a:rPr>
              <a:t> </a:t>
            </a:r>
            <a:r>
              <a:rPr lang="cs-CZ" altLang="cs-CZ" sz="2000" b="1" u="sng" dirty="0" err="1">
                <a:solidFill>
                  <a:schemeClr val="bg2"/>
                </a:solidFill>
                <a:effectLst/>
              </a:rPr>
              <a:t>Lighting</a:t>
            </a:r>
            <a:r>
              <a:rPr lang="cs-CZ" altLang="cs-CZ" sz="2000" b="1" u="sng" dirty="0">
                <a:solidFill>
                  <a:schemeClr val="bg2"/>
                </a:solidFill>
                <a:effectLst/>
              </a:rPr>
              <a:t> Interface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</a:rPr>
              <a:t>)</a:t>
            </a:r>
            <a:br>
              <a:rPr lang="cs-CZ" altLang="cs-CZ" sz="2000" b="1" u="sng" dirty="0" smtClean="0">
                <a:solidFill>
                  <a:schemeClr val="bg2"/>
                </a:solidFill>
                <a:effectLst/>
              </a:rPr>
            </a:br>
            <a:r>
              <a:rPr lang="cs-CZ" altLang="cs-CZ" sz="2400" b="1" u="sng" dirty="0" smtClean="0">
                <a:solidFill>
                  <a:schemeClr val="bg2"/>
                </a:solidFill>
                <a:effectLst/>
              </a:rPr>
              <a:t>(V současné době je aktivní i systém DALI 2 - závěr bloku)</a:t>
            </a:r>
            <a:endParaRPr lang="cs-CZ" altLang="cs-CZ" sz="24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323528" y="1484784"/>
            <a:ext cx="86407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Systém umožňuje široký rozsah řízení osvětlení ve všech oborech (domácnosti, průmysl, kultura, …).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DALI je protokol, který umožňuje digitální komunikaci mezi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přístroji </a:t>
            </a:r>
            <a:r>
              <a:rPr lang="cs-CZ" altLang="cs-CZ" sz="2000" b="1" dirty="0">
                <a:solidFill>
                  <a:schemeClr val="bg2"/>
                </a:solidFill>
              </a:rPr>
              <a:t>pro světelnou techniku. </a:t>
            </a:r>
            <a:endParaRPr lang="cs-CZ" altLang="cs-CZ" sz="2000" b="1" dirty="0" smtClean="0">
              <a:solidFill>
                <a:schemeClr val="bg2"/>
              </a:solidFill>
            </a:endParaRP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179388" y="2924944"/>
            <a:ext cx="4775323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 dirty="0">
                <a:solidFill>
                  <a:schemeClr val="bg2"/>
                </a:solidFill>
              </a:rPr>
              <a:t>Charakteristika: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*	jednoduchá instalace sběrnicového obvodu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není třeba kontrolovat polaritu sběrnice</a:t>
            </a:r>
          </a:p>
          <a:p>
            <a:r>
              <a:rPr lang="cs-CZ" altLang="cs-CZ" sz="2000" b="1" dirty="0" smtClean="0">
                <a:solidFill>
                  <a:schemeClr val="bg2"/>
                </a:solidFill>
              </a:rPr>
              <a:t>*</a:t>
            </a:r>
            <a:r>
              <a:rPr lang="cs-CZ" altLang="cs-CZ" sz="2000" b="1" dirty="0">
                <a:solidFill>
                  <a:schemeClr val="bg2"/>
                </a:solidFill>
              </a:rPr>
              <a:t>	zpětná vazba (například informace o poškozeném předřadníku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programové vytváření skupin a světelných scén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*	logaritmická charakteristika stmívání (pro oko nejpřirozenější) 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6565" t="20669" r="29334" b="19282"/>
          <a:stretch/>
        </p:blipFill>
        <p:spPr>
          <a:xfrm>
            <a:off x="5026595" y="3212976"/>
            <a:ext cx="4009901" cy="3069699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 bwMode="auto">
          <a:xfrm>
            <a:off x="5026595" y="3212976"/>
            <a:ext cx="4009901" cy="3069699"/>
          </a:xfrm>
          <a:prstGeom prst="line">
            <a:avLst/>
          </a:prstGeom>
          <a:noFill/>
          <a:ln w="117475" cap="flat" cmpd="sng" algn="ctr">
            <a:solidFill>
              <a:srgbClr val="FF0000">
                <a:alpha val="53000"/>
              </a:srgbClr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1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1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1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1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3585" y="115888"/>
            <a:ext cx="5262248" cy="792162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</a:rPr>
              <a:t>Předřadníky - zářivky</a:t>
            </a:r>
            <a:endParaRPr lang="cs-CZ" altLang="cs-CZ" sz="36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3924300" y="980728"/>
            <a:ext cx="496887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 dirty="0">
                <a:solidFill>
                  <a:schemeClr val="bg2"/>
                </a:solidFill>
              </a:rPr>
              <a:t>Příklady pro zapojení univerzálního elektronického předřadníku (EVG) – PCA T8 EXCEL one4all…  </a:t>
            </a:r>
          </a:p>
        </p:txBody>
      </p:sp>
      <p:pic>
        <p:nvPicPr>
          <p:cNvPr id="188427" name="Picture 11" descr="MC90043820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1481137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585" y="2276872"/>
            <a:ext cx="5262248" cy="277685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73396"/>
            <a:ext cx="3456384" cy="656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Systém DALI</a:t>
            </a:r>
            <a:endParaRPr lang="cs-CZ" altLang="cs-CZ" sz="2000" b="1" u="sng">
              <a:solidFill>
                <a:schemeClr val="bg2"/>
              </a:solidFill>
              <a:effectLst/>
            </a:endParaRP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56932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>
                <a:solidFill>
                  <a:schemeClr val="bg2"/>
                </a:solidFill>
              </a:rPr>
              <a:t>Podmínkou pro řízení osvětlení prostřednictvím protokolu DALI jsou elektronické stmívatelné předřadníky pro světelné zdroje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608512" y="2674565"/>
            <a:ext cx="52212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chemeClr val="bg2"/>
                </a:solidFill>
              </a:rPr>
              <a:t>ovládání zářivek</a:t>
            </a:r>
          </a:p>
          <a:p>
            <a:r>
              <a:rPr lang="cs-CZ" altLang="cs-CZ" sz="2200" b="1" dirty="0">
                <a:solidFill>
                  <a:schemeClr val="bg2"/>
                </a:solidFill>
              </a:rPr>
              <a:t>např. PCA EXCEL one4all</a:t>
            </a:r>
          </a:p>
          <a:p>
            <a:r>
              <a:rPr lang="cs-CZ" altLang="cs-CZ" sz="2200" b="1" dirty="0" smtClean="0">
                <a:solidFill>
                  <a:schemeClr val="bg2"/>
                </a:solidFill>
              </a:rPr>
              <a:t>pro </a:t>
            </a:r>
            <a:r>
              <a:rPr lang="cs-CZ" altLang="cs-CZ" sz="2200" b="1" dirty="0">
                <a:solidFill>
                  <a:schemeClr val="bg2"/>
                </a:solidFill>
              </a:rPr>
              <a:t>2 zářivky </a:t>
            </a:r>
            <a:r>
              <a:rPr lang="cs-CZ" altLang="cs-CZ" sz="2200" b="1" dirty="0" smtClean="0">
                <a:solidFill>
                  <a:schemeClr val="bg2"/>
                </a:solidFill>
              </a:rPr>
              <a:t>18, 36 a 58 W</a:t>
            </a:r>
            <a:endParaRPr lang="cs-CZ" altLang="cs-CZ" sz="2200" b="1" dirty="0">
              <a:solidFill>
                <a:schemeClr val="bg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3491880" cy="313332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310" y="4725144"/>
            <a:ext cx="7555304" cy="192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Systém DALI</a:t>
            </a:r>
            <a:endParaRPr lang="cs-CZ" altLang="cs-CZ" sz="2000" b="1" u="sng">
              <a:solidFill>
                <a:schemeClr val="bg2"/>
              </a:solidFill>
              <a:effectLst/>
            </a:endParaRP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250825" y="1052513"/>
            <a:ext cx="8424863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chemeClr val="bg2"/>
                </a:solidFill>
              </a:rPr>
              <a:t>Ovládání LED</a:t>
            </a:r>
          </a:p>
          <a:p>
            <a:r>
              <a:rPr lang="cs-CZ" altLang="cs-CZ" sz="2200" b="1" dirty="0">
                <a:solidFill>
                  <a:schemeClr val="bg2"/>
                </a:solidFill>
              </a:rPr>
              <a:t>např. TALEX </a:t>
            </a:r>
            <a:r>
              <a:rPr lang="cs-CZ" altLang="cs-CZ" sz="2200" b="1" dirty="0" smtClean="0">
                <a:solidFill>
                  <a:schemeClr val="bg2"/>
                </a:solidFill>
              </a:rPr>
              <a:t>driver LCAI, 350 mA, 15W, one4all</a:t>
            </a:r>
            <a:endParaRPr lang="cs-CZ" altLang="cs-CZ" sz="2200" b="1" dirty="0">
              <a:solidFill>
                <a:schemeClr val="bg2"/>
              </a:solidFill>
            </a:endParaRPr>
          </a:p>
          <a:p>
            <a:r>
              <a:rPr lang="cs-CZ" altLang="cs-CZ" sz="2200" b="1" u="sng" dirty="0">
                <a:solidFill>
                  <a:schemeClr val="bg2"/>
                </a:solidFill>
              </a:rPr>
              <a:t>Použití</a:t>
            </a:r>
            <a:r>
              <a:rPr lang="cs-CZ" altLang="cs-CZ" sz="2200" b="1" dirty="0">
                <a:solidFill>
                  <a:schemeClr val="bg2"/>
                </a:solidFill>
              </a:rPr>
              <a:t>:</a:t>
            </a:r>
          </a:p>
          <a:p>
            <a:r>
              <a:rPr lang="cs-CZ" altLang="cs-CZ" sz="2000" b="1" dirty="0">
                <a:solidFill>
                  <a:schemeClr val="bg2"/>
                </a:solidFill>
              </a:rPr>
              <a:t>-	ovládání jednoho modulu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LED</a:t>
            </a:r>
          </a:p>
          <a:p>
            <a:r>
              <a:rPr lang="cs-CZ" altLang="cs-CZ" sz="2000" b="1" dirty="0" smtClean="0">
                <a:solidFill>
                  <a:schemeClr val="bg2"/>
                </a:solidFill>
              </a:rPr>
              <a:t>-</a:t>
            </a:r>
            <a:r>
              <a:rPr lang="cs-CZ" altLang="cs-CZ" sz="2000" b="1" dirty="0">
                <a:solidFill>
                  <a:schemeClr val="bg2"/>
                </a:solidFill>
              </a:rPr>
              <a:t>	napájení střídavým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nebo stejnosměrným napětím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17032"/>
            <a:ext cx="3384996" cy="297829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08590"/>
            <a:ext cx="4455799" cy="383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865187"/>
          </a:xfrm>
        </p:spPr>
        <p:txBody>
          <a:bodyPr/>
          <a:lstStyle/>
          <a:p>
            <a:r>
              <a:rPr lang="cs-CZ" altLang="cs-CZ" b="1" u="sng">
                <a:solidFill>
                  <a:schemeClr val="bg2"/>
                </a:solidFill>
                <a:effectLst/>
              </a:rPr>
              <a:t>Technická data systému DALI</a:t>
            </a:r>
            <a:endParaRPr lang="cs-CZ" altLang="cs-CZ" sz="2000" b="1" u="sng">
              <a:solidFill>
                <a:schemeClr val="bg2"/>
              </a:solidFill>
              <a:effectLst/>
            </a:endParaRP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250825" y="1083508"/>
            <a:ext cx="85693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608138" algn="l"/>
                <a:tab pos="6273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tabLst>
                <a:tab pos="266700" algn="l"/>
                <a:tab pos="1608138" algn="l"/>
                <a:tab pos="6008688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*	maximální počet obslužných zařízení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64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>
              <a:tabLst>
                <a:tab pos="266700" algn="l"/>
                <a:tab pos="1608138" algn="l"/>
                <a:tab pos="6008688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*	maximální počet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skupin pro svítidla</a:t>
            </a:r>
            <a:r>
              <a:rPr lang="cs-CZ" altLang="cs-CZ" sz="2000" b="1" dirty="0">
                <a:solidFill>
                  <a:schemeClr val="bg2"/>
                </a:solidFill>
              </a:rPr>
              <a:t>	16</a:t>
            </a:r>
          </a:p>
          <a:p>
            <a:pPr>
              <a:tabLst>
                <a:tab pos="266700" algn="l"/>
                <a:tab pos="1608138" algn="l"/>
                <a:tab pos="6008688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	- definovány různé skupiny světel (hlavní světla, orientační světla, osvětlení určité části haly nebo místnosti,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…)</a:t>
            </a:r>
          </a:p>
          <a:p>
            <a:pPr>
              <a:tabLst>
                <a:tab pos="266700" algn="l"/>
                <a:tab pos="1608138" algn="l"/>
                <a:tab pos="6008688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	senzory ovládání	16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>
              <a:tabLst>
                <a:tab pos="266700" algn="l"/>
                <a:tab pos="1608138" algn="l"/>
                <a:tab pos="6008688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*	maximální počet scén	16</a:t>
            </a:r>
          </a:p>
          <a:p>
            <a:pPr>
              <a:tabLst>
                <a:tab pos="266700" algn="l"/>
                <a:tab pos="1608138" algn="l"/>
                <a:tab pos="6008688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	-	pro každou skupinu se dají definovat světelné scény, například různá intenzita osvětlení) </a:t>
            </a:r>
          </a:p>
          <a:p>
            <a:pPr>
              <a:tabLst>
                <a:tab pos="266700" algn="l"/>
                <a:tab pos="1608138" algn="l"/>
                <a:tab pos="6008688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*	napájecí napětí	(9,5 – 22,5) V</a:t>
            </a:r>
          </a:p>
          <a:p>
            <a:pPr>
              <a:tabLst>
                <a:tab pos="266700" algn="l"/>
                <a:tab pos="1608138" algn="l"/>
                <a:tab pos="6008688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*	maximální proud	250 mA</a:t>
            </a:r>
          </a:p>
          <a:p>
            <a:pPr>
              <a:tabLst>
                <a:tab pos="266700" algn="l"/>
                <a:tab pos="1608138" algn="l"/>
                <a:tab pos="6008688" algn="l"/>
              </a:tabLst>
            </a:pPr>
            <a:r>
              <a:rPr lang="cs-CZ" altLang="cs-CZ" sz="2000" b="1" dirty="0">
                <a:solidFill>
                  <a:schemeClr val="bg2"/>
                </a:solidFill>
              </a:rPr>
              <a:t>*	maximální úbytek napětí 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2V</a:t>
            </a:r>
          </a:p>
        </p:txBody>
      </p:sp>
      <p:pic>
        <p:nvPicPr>
          <p:cNvPr id="1720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86325"/>
            <a:ext cx="848677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2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2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2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2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2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</p:bldLst>
  </p:timing>
</p:sld>
</file>

<file path=ppt/theme/theme1.xml><?xml version="1.0" encoding="utf-8"?>
<a:theme xmlns:a="http://schemas.openxmlformats.org/drawingml/2006/main" name="Zeměkoule">
  <a:themeElements>
    <a:clrScheme name="Vlastní 18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C00000"/>
      </a:hlink>
      <a:folHlink>
        <a:srgbClr val="FF0000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2"/>
          </a:solidFill>
          <a:prstDash val="solid"/>
          <a:round/>
          <a:headEnd type="none" w="lg" len="lg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2"/>
          </a:solidFill>
          <a:prstDash val="solid"/>
          <a:round/>
          <a:headEnd type="none" w="lg" len="lg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7173</TotalTime>
  <Words>1341</Words>
  <Application>Microsoft Office PowerPoint</Application>
  <PresentationFormat>Předvádění na obrazovce (4:3)</PresentationFormat>
  <Paragraphs>142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Verdana</vt:lpstr>
      <vt:lpstr>Wingdings</vt:lpstr>
      <vt:lpstr>Zeměkoule</vt:lpstr>
      <vt:lpstr>Světelná technika</vt:lpstr>
      <vt:lpstr>Úvod</vt:lpstr>
      <vt:lpstr>Rozdělení sběrnicových systémů</vt:lpstr>
      <vt:lpstr>Systémy pro automatizaci světla</vt:lpstr>
      <vt:lpstr>Systém DALI  (Digital Addressable Lighting Interface) (V současné době je aktivní i systém DALI 2 - závěr bloku)</vt:lpstr>
      <vt:lpstr>Předřadníky - zářivky</vt:lpstr>
      <vt:lpstr>Systém DALI</vt:lpstr>
      <vt:lpstr>Systém DALI</vt:lpstr>
      <vt:lpstr>Technická data systému DALI</vt:lpstr>
      <vt:lpstr>Přístroje systému DALI</vt:lpstr>
      <vt:lpstr>Prezentace aplikace PowerPoint</vt:lpstr>
      <vt:lpstr>Přístroje systému DALI</vt:lpstr>
      <vt:lpstr>Prezentace aplikace PowerPoint</vt:lpstr>
      <vt:lpstr>Přístroje systému DALI</vt:lpstr>
      <vt:lpstr>Prezentace aplikace PowerPoint</vt:lpstr>
      <vt:lpstr>Přístroje systému DALI</vt:lpstr>
      <vt:lpstr>Přístroje systému DALI</vt:lpstr>
      <vt:lpstr>Přístroje systému DALI</vt:lpstr>
      <vt:lpstr>Prezentace aplikace PowerPoint</vt:lpstr>
      <vt:lpstr>Prezentace aplikace PowerPoint</vt:lpstr>
      <vt:lpstr>Přístroje systému DALI</vt:lpstr>
      <vt:lpstr>Popište daný příklad</vt:lpstr>
      <vt:lpstr>Systém DALI 2</vt:lpstr>
      <vt:lpstr>Systém firmy HELVAR</vt:lpstr>
      <vt:lpstr>Systém firmy HELVAR - systém DIGI DIM</vt:lpstr>
      <vt:lpstr>Systém firmy HELVAR - systém DIGI DIM</vt:lpstr>
      <vt:lpstr>Systém firmy HELVAR - systém ActiveAhead</vt:lpstr>
      <vt:lpstr>Příklady</vt:lpstr>
      <vt:lpstr>Příklady</vt:lpstr>
      <vt:lpstr>Možnosti centrálního řízení budov - Helvar Imagine </vt:lpstr>
      <vt:lpstr>Možnosti nastavení různých profilů v průběhu dne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Světelná technika</dc:title>
  <dc:creator>pe</dc:creator>
  <cp:lastModifiedBy>Ivo Petricek</cp:lastModifiedBy>
  <cp:revision>413</cp:revision>
  <dcterms:created xsi:type="dcterms:W3CDTF">2008-08-11T06:50:55Z</dcterms:created>
  <dcterms:modified xsi:type="dcterms:W3CDTF">2022-12-16T09:20:41Z</dcterms:modified>
</cp:coreProperties>
</file>