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2" r:id="rId3"/>
    <p:sldId id="302" r:id="rId4"/>
    <p:sldId id="318" r:id="rId5"/>
    <p:sldId id="319" r:id="rId6"/>
    <p:sldId id="321" r:id="rId7"/>
    <p:sldId id="320" r:id="rId8"/>
    <p:sldId id="314" r:id="rId9"/>
    <p:sldId id="315" r:id="rId10"/>
    <p:sldId id="303" r:id="rId11"/>
    <p:sldId id="317" r:id="rId12"/>
    <p:sldId id="301" r:id="rId13"/>
    <p:sldId id="316" r:id="rId14"/>
    <p:sldId id="305" r:id="rId15"/>
    <p:sldId id="306" r:id="rId16"/>
    <p:sldId id="311" r:id="rId17"/>
    <p:sldId id="312" r:id="rId18"/>
    <p:sldId id="309" r:id="rId19"/>
    <p:sldId id="310" r:id="rId20"/>
    <p:sldId id="259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8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0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60AF1-1A90-47BB-890B-0B9B9E61A8B4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3A5BE-064B-4D50-B7D3-42648A1BBD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3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EFA6-E033-4EB5-9F5E-EEF9BCC4640F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DCA54-EB6C-4A7C-A610-CD184C1C12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0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CA54-EB6C-4A7C-A610-CD184C1C12D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26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CA54-EB6C-4A7C-A610-CD184C1C12D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295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CA54-EB6C-4A7C-A610-CD184C1C12D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8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CA54-EB6C-4A7C-A610-CD184C1C12D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27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DCA54-EB6C-4A7C-A610-CD184C1C12D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0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8804B7-3483-4A16-9985-B956C05EC988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7424D-0D51-451C-9CC5-80FB1B58CC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110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35CF8-0E3F-431F-ABAC-A77149B5C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147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7F1F8-1178-4BC0-9074-3F4C7204CD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098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09753-CC37-4D2D-86C5-0A5CE98D12D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254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B9E87-9262-4A37-90D9-512FEA860F7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801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293AE-67FB-4D5E-90B4-3161790A679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860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E3895-5944-4B43-8E3B-BDA818F802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56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9531-677E-4D5E-8619-EC42D61D55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4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37D19-0FFD-4CCB-AE80-99373C5E74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196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98B1D-24D1-4654-942E-BEB3A5CABD0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14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2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CF0F533-F7E8-494A-BF2A-829303DCC1E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kovo-cepelik.cz/" TargetMode="External"/><Relationship Id="rId2" Type="http://schemas.openxmlformats.org/officeDocument/2006/relationships/hyperlink" Target="http://www.leifiphysik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vethardware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eifiphysik.de/elektronik/halbleiterdiode/grundwissen/leuchtdioden-led-einfuehru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p-osvetleni.cz/clanky/ucinnost-led-nejvyssi-svetelna-ucinnost-bile-l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top-osvetleni.cz/clanky/ucinnost-led-nejvyssi-svetelna-ucinnost-bile-l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eaconlamp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12875"/>
            <a:ext cx="9144000" cy="647700"/>
          </a:xfrm>
          <a:solidFill>
            <a:srgbClr val="C0C0C0">
              <a:alpha val="59000"/>
            </a:srgb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4000" b="1" u="sng">
                <a:solidFill>
                  <a:srgbClr val="FF0000"/>
                </a:solidFill>
                <a:latin typeface="Arial" panose="020B0604020202020204" pitchFamily="34" charset="0"/>
              </a:rPr>
              <a:t>Světelné diody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106793" y="686594"/>
            <a:ext cx="9144000" cy="5457825"/>
            <a:chOff x="0" y="347663"/>
            <a:chExt cx="9144000" cy="5457825"/>
          </a:xfrm>
        </p:grpSpPr>
        <p:pic>
          <p:nvPicPr>
            <p:cNvPr id="2053" name="Picture 5" descr="obr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7663"/>
              <a:ext cx="9144000" cy="545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2719" y="4965548"/>
              <a:ext cx="223429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4000" rIns="54000">
              <a:spAutoFit/>
            </a:bodyPr>
            <a:lstStyle>
              <a:lvl1pPr defTabSz="876300"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528763" defTabSz="876300"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708150" defTabSz="876300"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87538" defTabSz="876300"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66925" defTabSz="876300"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24125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81325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38525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95725" defTabSz="876300" fontAlgn="base">
                <a:spcBef>
                  <a:spcPct val="0"/>
                </a:spcBef>
                <a:spcAft>
                  <a:spcPct val="0"/>
                </a:spcAft>
                <a:tabLst>
                  <a:tab pos="1708150" algn="l"/>
                  <a:tab pos="19685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600" b="1" dirty="0" smtClean="0">
                  <a:solidFill>
                    <a:srgbClr val="000000"/>
                  </a:solidFill>
                  <a:sym typeface="Symbol" panose="05050102010706020507" pitchFamily="18" charset="2"/>
                </a:rPr>
                <a:t>Aktualizace - 11/2021</a:t>
              </a:r>
              <a:endParaRPr lang="cs-CZ" altLang="cs-CZ" sz="1600" b="1" dirty="0">
                <a:solidFill>
                  <a:srgbClr val="000000"/>
                </a:solidFill>
                <a:sym typeface="Symbol" panose="05050102010706020507" pitchFamily="18" charset="2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26988"/>
            <a:ext cx="9144000" cy="1223963"/>
          </a:xfrm>
          <a:solidFill>
            <a:srgbClr val="C0C0C0"/>
          </a:solidFill>
        </p:spPr>
        <p:txBody>
          <a:bodyPr/>
          <a:lstStyle/>
          <a:p>
            <a:r>
              <a:rPr lang="cs-CZ" altLang="cs-CZ" sz="7200" b="1" u="sng">
                <a:solidFill>
                  <a:srgbClr val="FF0000"/>
                </a:solidFill>
              </a:rPr>
              <a:t>Světelná technika</a:t>
            </a:r>
          </a:p>
        </p:txBody>
      </p:sp>
      <p:pic>
        <p:nvPicPr>
          <p:cNvPr id="2055" name="Picture 7" descr="lo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619750"/>
            <a:ext cx="889317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23850" y="187325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</a:rPr>
              <a:t>Světelné diody - LED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424863" cy="20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Bílé </a:t>
            </a:r>
            <a:r>
              <a:rPr lang="cs-CZ" altLang="cs-CZ" sz="2400" b="1" u="sng" dirty="0">
                <a:solidFill>
                  <a:srgbClr val="000000"/>
                </a:solidFill>
                <a:sym typeface="Symbol" panose="05050102010706020507" pitchFamily="18" charset="2"/>
              </a:rPr>
              <a:t>světlo: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Z principu funkce světelné diody nelze získat bílé světlo. </a:t>
            </a:r>
          </a:p>
          <a:p>
            <a:pPr algn="ctr">
              <a:spcBef>
                <a:spcPct val="20000"/>
              </a:spcBef>
            </a:pPr>
            <a:r>
              <a:rPr lang="cs-CZ" altLang="cs-CZ" sz="24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Proč ?</a:t>
            </a:r>
          </a:p>
          <a:p>
            <a:r>
              <a:rPr lang="cs-CZ" altLang="cs-CZ" sz="1900" b="1" dirty="0">
                <a:solidFill>
                  <a:srgbClr val="000000"/>
                </a:solidFill>
                <a:sym typeface="Symbol" panose="05050102010706020507" pitchFamily="18" charset="2"/>
              </a:rPr>
              <a:t>Vytvoření bílého světla bylo umožněno použitím materiálu polovodiče </a:t>
            </a:r>
            <a:r>
              <a:rPr lang="cs-CZ" altLang="cs-CZ" sz="1900" b="1" dirty="0" err="1">
                <a:solidFill>
                  <a:srgbClr val="000000"/>
                </a:solidFill>
                <a:sym typeface="Symbol" panose="05050102010706020507" pitchFamily="18" charset="2"/>
              </a:rPr>
              <a:t>InGaN</a:t>
            </a:r>
            <a:r>
              <a:rPr lang="cs-CZ" altLang="cs-CZ" sz="1900" b="1" dirty="0">
                <a:solidFill>
                  <a:srgbClr val="000000"/>
                </a:solidFill>
                <a:sym typeface="Symbol" panose="05050102010706020507" pitchFamily="18" charset="2"/>
              </a:rPr>
              <a:t> (nitrid galium a indium)  modrá LED a upravená technologie výroby.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7504" y="3286779"/>
            <a:ext cx="8785671" cy="268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K bílému světlu vedou 2 metody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1.	</a:t>
            </a:r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Klasické přímé míšení světla červené, zelené a modré LED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technologicky náročné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nižší jas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vlivem nerovnoměrného stárnutí </a:t>
            </a:r>
            <a:endParaRPr lang="cs-CZ" altLang="cs-CZ" sz="2000" b="1" dirty="0" smtClean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jednotlivých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čipů nežádoucí posuny </a:t>
            </a:r>
            <a:endParaRPr lang="cs-CZ" altLang="cs-CZ" sz="2000" b="1" dirty="0" smtClean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barvy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nižší index podání barev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31" y="4187937"/>
            <a:ext cx="3859565" cy="2625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552" y="332656"/>
            <a:ext cx="7993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</a:rPr>
              <a:t>Světelné diody </a:t>
            </a:r>
            <a:r>
              <a:rPr lang="cs-CZ" altLang="cs-CZ" b="1" u="sng" dirty="0" err="1" smtClean="0">
                <a:solidFill>
                  <a:srgbClr val="000000"/>
                </a:solidFill>
                <a:effectLst/>
              </a:rPr>
              <a:t>Osram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7718" t="14023" r="20267" b="37986"/>
          <a:stretch/>
        </p:blipFill>
        <p:spPr>
          <a:xfrm>
            <a:off x="179512" y="1302997"/>
            <a:ext cx="8784976" cy="54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43738"/>
            <a:ext cx="4464496" cy="2897630"/>
          </a:xfrm>
          <a:prstGeom prst="rect">
            <a:avLst/>
          </a:prstGeom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79388" y="333375"/>
            <a:ext cx="60483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</a:rPr>
              <a:t>Světelné diody - LED</a:t>
            </a:r>
            <a:endParaRPr lang="cs-CZ" altLang="cs-CZ" sz="3600" b="1" u="sng">
              <a:solidFill>
                <a:srgbClr val="000000"/>
              </a:solidFill>
              <a:effectLst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79388" y="1125538"/>
            <a:ext cx="88773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marL="363538" indent="-363538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2.	</a:t>
            </a:r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Kombinací modré LED diody a </a:t>
            </a:r>
            <a:r>
              <a:rPr lang="cs-CZ" altLang="cs-CZ" sz="22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luminoforu </a:t>
            </a:r>
          </a:p>
          <a:p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(fosfor), který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je buzen světlem modré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diody. Vzniká </a:t>
            </a:r>
            <a:r>
              <a:rPr lang="cs-CZ" altLang="cs-CZ" sz="2000" b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žkluté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světlo, které lidské oko vnímá jako bílé.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marL="631825" indent="-631825"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-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podání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barev, </a:t>
            </a:r>
            <a:r>
              <a:rPr lang="cs-CZ" altLang="cs-CZ" sz="2000" b="1" dirty="0" err="1">
                <a:solidFill>
                  <a:srgbClr val="000000"/>
                </a:solidFill>
                <a:sym typeface="Symbol" panose="05050102010706020507" pitchFamily="18" charset="2"/>
              </a:rPr>
              <a:t>R</a:t>
            </a:r>
            <a:r>
              <a:rPr lang="cs-CZ" altLang="cs-CZ" sz="2000" b="1" baseline="-25000" dirty="0" err="1">
                <a:solidFill>
                  <a:srgbClr val="000000"/>
                </a:solidFill>
                <a:sym typeface="Symbol" panose="05050102010706020507" pitchFamily="18" charset="2"/>
              </a:rPr>
              <a:t>a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=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80, případně i 90 </a:t>
            </a:r>
          </a:p>
          <a:p>
            <a:pPr marL="631825" indent="-631825"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	-	teoretické maximum - 390 </a:t>
            </a:r>
            <a:r>
              <a:rPr lang="cs-CZ" altLang="cs-CZ" sz="2000" b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/W, současnost 170 </a:t>
            </a:r>
            <a:r>
              <a:rPr lang="cs-CZ" altLang="cs-CZ" sz="2000" b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/W</a:t>
            </a:r>
          </a:p>
          <a:p>
            <a:pPr marL="631825" indent="-631825"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- 	</a:t>
            </a:r>
            <a:r>
              <a:rPr lang="cs-CZ" altLang="cs-CZ" sz="2000" b="1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T</a:t>
            </a:r>
            <a:r>
              <a:rPr lang="cs-CZ" altLang="cs-CZ" sz="2000" b="1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- od 3000 do 65000 K</a:t>
            </a:r>
          </a:p>
          <a:p>
            <a:pPr marL="631825" indent="-631825"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	-	životnost - až 100 000 hodin (závislost na teplotě!)</a:t>
            </a:r>
          </a:p>
          <a:p>
            <a:pPr marL="631825" indent="-631825">
              <a:spcBef>
                <a:spcPts val="0"/>
              </a:spcBef>
              <a:tabLst>
                <a:tab pos="361950" algn="l"/>
              </a:tabLst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-	označení L80B50 (50% čipů poklesne za dobu životnosti na 80% své původní hodnoty 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68619" name="Picture 11" descr="led-c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73025"/>
            <a:ext cx="2108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2" t="53563" r="11406" b="12158"/>
          <a:stretch>
            <a:fillRect/>
          </a:stretch>
        </p:blipFill>
        <p:spPr bwMode="auto">
          <a:xfrm>
            <a:off x="5386244" y="3717032"/>
            <a:ext cx="3305034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539552" y="332656"/>
            <a:ext cx="7993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</a:rPr>
              <a:t>Světelné diody </a:t>
            </a:r>
            <a:r>
              <a:rPr lang="cs-CZ" altLang="cs-CZ" b="1" u="sng" dirty="0" err="1" smtClean="0">
                <a:solidFill>
                  <a:srgbClr val="000000"/>
                </a:solidFill>
                <a:effectLst/>
              </a:rPr>
              <a:t>Osram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7332" t="14027" r="22144" b="36509"/>
          <a:stretch/>
        </p:blipFill>
        <p:spPr>
          <a:xfrm>
            <a:off x="323528" y="1196752"/>
            <a:ext cx="8425060" cy="55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23850" y="115888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</a:rPr>
              <a:t>Světelné diody - LED</a:t>
            </a:r>
            <a:endParaRPr lang="cs-CZ" altLang="cs-CZ" sz="3600" b="1" u="sng">
              <a:solidFill>
                <a:srgbClr val="000000"/>
              </a:solidFill>
              <a:effectLst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79388" y="981075"/>
            <a:ext cx="878522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363538" indent="-363538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Další vlastnosti (modrá LED + luminofor)</a:t>
            </a:r>
            <a:r>
              <a:rPr lang="cs-CZ" altLang="cs-CZ" sz="19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*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světelný tok desítky až stovky lumenů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maximální teoretická hodnota měrného výkonu - 390 </a:t>
            </a:r>
            <a:r>
              <a:rPr lang="cs-CZ" altLang="cs-CZ" sz="2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/W</a:t>
            </a:r>
          </a:p>
          <a:p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*	současná hodnota měrného výkonu u čipů - 170 </a:t>
            </a:r>
            <a:r>
              <a:rPr lang="cs-CZ" altLang="cs-CZ" sz="2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/W</a:t>
            </a:r>
            <a:endParaRPr lang="cs-CZ" altLang="cs-CZ" sz="2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svítivost je dána reflektorem</a:t>
            </a:r>
          </a:p>
          <a:p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*	nutný odvod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tepla</a:t>
            </a: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endParaRPr lang="en-US" altLang="cs-CZ" sz="2000" dirty="0">
              <a:solidFill>
                <a:srgbClr val="00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7" t="50912" r="9001" b="15837"/>
          <a:stretch>
            <a:fillRect/>
          </a:stretch>
        </p:blipFill>
        <p:spPr bwMode="auto">
          <a:xfrm>
            <a:off x="6012160" y="2348880"/>
            <a:ext cx="2376264" cy="29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8553"/>
          <a:stretch/>
        </p:blipFill>
        <p:spPr>
          <a:xfrm>
            <a:off x="203356" y="5517232"/>
            <a:ext cx="8657818" cy="128994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29" y="2924944"/>
            <a:ext cx="423112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2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7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23850" y="187325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Vlastnosti </a:t>
            </a:r>
            <a:r>
              <a:rPr lang="cs-CZ" altLang="cs-CZ" b="1" u="sng" dirty="0">
                <a:solidFill>
                  <a:srgbClr val="000000"/>
                </a:solidFill>
                <a:effectLst/>
              </a:rPr>
              <a:t>světelných diod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79388" y="1200809"/>
            <a:ext cx="8856662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269875" indent="-269875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1.	Geometrické parametry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rozmanitost ve vytváření nových svítidel a světelných přístrojů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malé rozměry, možnost koncentrace světelné energie</a:t>
            </a:r>
          </a:p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2.	Elektrické a světelné parametry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malé napájecí stejnosměrné napětí (FELV, případně PELV nebo SELV)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sériové a paralelní řazení diod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okamžité odezvy na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změny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podle předřadníku stmívatelnost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vysoký jas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vysoká účinnost barevných diod (nejsou filtry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3.	Provozní parametry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vysoká spolehlivost, dlouhá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životnost (s rostoucí teplotou klesá)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minimální údržba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závislost na okolních teplotách (čím nižší teplota, tím lépe)</a:t>
            </a:r>
          </a:p>
          <a:p>
            <a:pPr>
              <a:spcBef>
                <a:spcPts val="0"/>
              </a:spcBef>
            </a:pP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5.	Vliv na životní prostředí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neobsahují rtuť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část použitých materiálů lze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recyklovat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4" name="Picture 7" descr="MC90043382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24944"/>
            <a:ext cx="1468437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3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79388" y="44624"/>
            <a:ext cx="597693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algn="l"/>
            <a:r>
              <a:rPr lang="cs-CZ" altLang="cs-CZ" sz="3600" b="1" u="sng" dirty="0">
                <a:solidFill>
                  <a:srgbClr val="000000"/>
                </a:solidFill>
                <a:effectLst/>
              </a:rPr>
              <a:t>Náhrada lineárních zářivek trubicovými LED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07950" y="1196752"/>
            <a:ext cx="885666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Moderní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zářivky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s elektronickým předřadníkem patří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do energetické třídy A nebo B je varianta jejich náhrady prostřednictví trubicových LED. 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Záměna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je ale vhodná zejména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u trubic T8 (průměr 26 mm) 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s klasickým předřadníkem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, které jsou v ČR nejpoužívanější.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07950" y="2852936"/>
            <a:ext cx="885666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77800" indent="-177800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0000"/>
                </a:solidFill>
                <a:sym typeface="Symbol" panose="05050102010706020507" pitchFamily="18" charset="2"/>
              </a:rPr>
              <a:t>Výhody: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snížení spotřeby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zářivka T8 s klasickým předřadníkem má měrný výkon 75lm/W, LED náhrada 105 </a:t>
            </a:r>
            <a:r>
              <a:rPr lang="cs-CZ" altLang="cs-CZ" sz="2000" b="1" dirty="0" err="1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/W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provoz bez předřadníku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omezení kmitání světla  a stroboskopického jevu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nevadí opakované spínání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vhodné při četném spínání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okamžitý náběh světelného toku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provoz při nízkých teplotách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u zářivek klesá účinnost luminoforu 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dlouhá doba života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zářivky s indukčním předřadníkem do 10 000 hodin. LED trubice více než 30 000 hodin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zvýšení účinnosti svítidel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příznivější vyzařovací úhel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neobsahují rtuť</a:t>
            </a:r>
          </a:p>
        </p:txBody>
      </p:sp>
      <p:pic>
        <p:nvPicPr>
          <p:cNvPr id="78854" name="Picture 6" descr="Úsporná zářivka LED 174x, T8, 60 cm, studená bílá (9W, 230V), boč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3" t="42606" r="25439" b="42752"/>
          <a:stretch>
            <a:fillRect/>
          </a:stretch>
        </p:blipFill>
        <p:spPr bwMode="auto">
          <a:xfrm>
            <a:off x="4139952" y="686609"/>
            <a:ext cx="1808501" cy="5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D trubice T8 120cm 18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7" b="11902"/>
          <a:stretch/>
        </p:blipFill>
        <p:spPr bwMode="auto">
          <a:xfrm>
            <a:off x="6666892" y="45764"/>
            <a:ext cx="1649524" cy="123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88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88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88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88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867" y="3501009"/>
            <a:ext cx="5122629" cy="3240360"/>
          </a:xfrm>
          <a:prstGeom prst="rect">
            <a:avLst/>
          </a:prstGeom>
        </p:spPr>
      </p:pic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07950" y="188913"/>
            <a:ext cx="540067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u="sng" dirty="0">
                <a:solidFill>
                  <a:srgbClr val="000000"/>
                </a:solidFill>
                <a:effectLst/>
              </a:rPr>
              <a:t>Náhrada lineárních zářivek trubicovými LED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4462" y="1296032"/>
            <a:ext cx="61557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marL="177800" indent="-177800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Nevýhody: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 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nižší příkon, menší světelný tok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horší odvod tepla (malá chladící plocha čipu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matná trubice nebo difuzor - snížení účinnosti svítidla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čirá trubice - doporučený difuzor nebo mřížka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79879" name="Picture 7" descr="LED trubice 120cm studená bíl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4055" r="2083" b="14055"/>
          <a:stretch>
            <a:fillRect/>
          </a:stretch>
        </p:blipFill>
        <p:spPr bwMode="auto">
          <a:xfrm>
            <a:off x="6047820" y="884803"/>
            <a:ext cx="2988676" cy="23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854658"/>
            <a:ext cx="4608512" cy="2886711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2820" y="3145696"/>
            <a:ext cx="8831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cs-CZ" altLang="cs-CZ" b="1" u="sng" dirty="0" smtClean="0">
                <a:solidFill>
                  <a:srgbClr val="000000"/>
                </a:solidFill>
                <a:latin typeface="+mj-lt"/>
                <a:sym typeface="Symbol" panose="05050102010706020507" pitchFamily="18" charset="2"/>
              </a:rPr>
              <a:t>Možnosti realizace výměny osvětlení</a:t>
            </a:r>
          </a:p>
          <a:p>
            <a:pPr marL="177800" indent="-177800"/>
            <a:r>
              <a:rPr lang="cs-CZ" altLang="cs-CZ" b="1" dirty="0" smtClean="0">
                <a:solidFill>
                  <a:srgbClr val="000000"/>
                </a:solidFill>
                <a:latin typeface="+mj-lt"/>
                <a:sym typeface="Symbol" panose="05050102010706020507" pitchFamily="18" charset="2"/>
              </a:rPr>
              <a:t>*	výměna </a:t>
            </a:r>
            <a:r>
              <a:rPr lang="cs-CZ" altLang="cs-CZ" b="1" dirty="0">
                <a:solidFill>
                  <a:srgbClr val="000000"/>
                </a:solidFill>
                <a:latin typeface="+mj-lt"/>
                <a:sym typeface="Symbol" panose="05050102010706020507" pitchFamily="18" charset="2"/>
              </a:rPr>
              <a:t>celého </a:t>
            </a:r>
            <a:r>
              <a:rPr lang="cs-CZ" altLang="cs-CZ" b="1" dirty="0" smtClean="0">
                <a:solidFill>
                  <a:srgbClr val="000000"/>
                </a:solidFill>
                <a:latin typeface="+mj-lt"/>
                <a:sym typeface="Symbol" panose="05050102010706020507" pitchFamily="18" charset="2"/>
              </a:rPr>
              <a:t>svítidla</a:t>
            </a:r>
          </a:p>
          <a:p>
            <a:pPr marL="177800" indent="-177800"/>
            <a:r>
              <a:rPr lang="cs-CZ" altLang="cs-CZ" b="1" dirty="0" smtClean="0">
                <a:solidFill>
                  <a:srgbClr val="000000"/>
                </a:solidFill>
                <a:latin typeface="+mj-lt"/>
                <a:sym typeface="Symbol" panose="05050102010706020507" pitchFamily="18" charset="2"/>
              </a:rPr>
              <a:t>*	u zářivkového svítidla s tlumivkou pouze nahradit startér „LED startérem“ (bypass), tlumivku ponechat (malý proud způsobí na ní jen minimální úbytek) </a:t>
            </a:r>
            <a:endParaRPr lang="cs-CZ" altLang="cs-CZ" b="1" dirty="0">
              <a:solidFill>
                <a:srgbClr val="000000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23850" y="187325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</a:rPr>
              <a:t>Světelné diody - OLED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52413" y="944563"/>
            <a:ext cx="87122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 je OLED ?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OLED je světelná dioda, která je vyrobena z organického materiálu.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Může mít velmi malé rozměry, zejména nepatrnou tloušťku (ultratenké vrstvy - 200m). Dá se používat na svítící fólie, displeje, monitory, …</a:t>
            </a:r>
          </a:p>
        </p:txBody>
      </p:sp>
      <p:pic>
        <p:nvPicPr>
          <p:cNvPr id="76806" name="Picture 6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533650"/>
            <a:ext cx="489743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79388" y="2565400"/>
            <a:ext cx="3960812" cy="35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2200" b="1" u="sng">
                <a:solidFill>
                  <a:srgbClr val="000000"/>
                </a:solidFill>
                <a:sym typeface="Symbol" panose="05050102010706020507" pitchFamily="18" charset="2"/>
              </a:rPr>
              <a:t>Princip</a:t>
            </a:r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cs-CZ" altLang="cs-CZ" sz="1900" b="1">
                <a:solidFill>
                  <a:srgbClr val="000000"/>
                </a:solidFill>
                <a:sym typeface="Symbol" panose="05050102010706020507" pitchFamily="18" charset="2"/>
              </a:rPr>
              <a:t>Základem je organický materiál, který po přivedení napětí emituje světlo. </a:t>
            </a:r>
          </a:p>
          <a:p>
            <a:pPr>
              <a:spcBef>
                <a:spcPct val="20000"/>
              </a:spcBef>
            </a:pPr>
            <a:r>
              <a:rPr lang="cs-CZ" altLang="cs-CZ" sz="1900" b="1">
                <a:solidFill>
                  <a:srgbClr val="000000"/>
                </a:solidFill>
                <a:sym typeface="Symbol" panose="05050102010706020507" pitchFamily="18" charset="2"/>
              </a:rPr>
              <a:t>Základní pixel se skládá ze tří subpixelů (červený, modrý, zelený). Subpixely jsou dostatečně malé, lidské oko si je spojí a vznikne výsledná barva. </a:t>
            </a:r>
          </a:p>
          <a:p>
            <a:pPr>
              <a:spcBef>
                <a:spcPct val="20000"/>
              </a:spcBef>
            </a:pPr>
            <a:r>
              <a:rPr lang="cs-CZ" altLang="cs-CZ" sz="1900" b="1">
                <a:solidFill>
                  <a:srgbClr val="000000"/>
                </a:solidFill>
                <a:sym typeface="Symbol" panose="05050102010706020507" pitchFamily="18" charset="2"/>
              </a:rPr>
              <a:t>„Skládáním“ jednotlivých pixelů lze dosáhnout svítící plochy.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23850" y="187325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</a:rPr>
              <a:t>Vlastnosti  OLED</a:t>
            </a:r>
            <a:endParaRPr lang="cs-CZ" altLang="cs-CZ" sz="3600" b="1" u="sng">
              <a:solidFill>
                <a:srgbClr val="000000"/>
              </a:solidFill>
              <a:effectLst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07950" y="1130300"/>
            <a:ext cx="88566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363538" indent="-363538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tabLst>
                <a:tab pos="2060575" algn="l"/>
                <a:tab pos="3943350" algn="l"/>
                <a:tab pos="4935538" algn="l"/>
                <a:tab pos="5200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rgbClr val="000000"/>
                </a:solidFill>
                <a:sym typeface="Symbol" panose="05050102010706020507" pitchFamily="18" charset="2"/>
              </a:rPr>
              <a:t>Vlastnosti OLED diod: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současný měrný výkon do 30 </a:t>
            </a:r>
            <a:r>
              <a:rPr lang="cs-CZ" altLang="cs-CZ" sz="2000" b="1" dirty="0" err="1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/W (potenciál až 250 </a:t>
            </a:r>
            <a:r>
              <a:rPr lang="cs-CZ" altLang="cs-CZ" sz="2000" b="1" dirty="0" err="1">
                <a:solidFill>
                  <a:srgbClr val="000000"/>
                </a:solidFill>
                <a:sym typeface="Symbol" panose="05050102010706020507" pitchFamily="18" charset="2"/>
              </a:rPr>
              <a:t>lm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/W)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OLED může být průhledná  a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ohebná (svítící plocha)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závislost jasu na velikosti napětí je nelineární, do 2V se neemitují žádné elektrony (zbytkové napětí nemá vliv). Výsledný jas plochy je nižší, jednotlivé pixely mají mezi sebou určitou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vzdálenost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limitujícím současným faktorem je </a:t>
            </a:r>
            <a:r>
              <a:rPr lang="cs-CZ" altLang="cs-CZ" sz="2000" b="1" smtClean="0">
                <a:solidFill>
                  <a:srgbClr val="000000"/>
                </a:solidFill>
                <a:sym typeface="Symbol" panose="05050102010706020507" pitchFamily="18" charset="2"/>
              </a:rPr>
              <a:t>vysoká cena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77830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681538"/>
            <a:ext cx="2663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17764"/>
            <a:ext cx="3097212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088"/>
            <a:ext cx="2951162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23850" y="187325"/>
            <a:ext cx="85693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</a:rPr>
              <a:t>Světelné diody - LED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52413" y="944563"/>
            <a:ext cx="8712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cs-CZ" altLang="cs-CZ" sz="2400" b="1" u="sng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Co je světelná dioda ?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Světelná dioda (LED – </a:t>
            </a:r>
            <a:r>
              <a:rPr lang="en-US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Light Emitting </a:t>
            </a:r>
            <a:r>
              <a:rPr lang="en-US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Diode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)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je polovodičová součástka, která obsahuje přechod PN, který při průchodu elektrického proudu emituje optické záření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Princip je znám dvacátých let minulého stolení, první použitelné diody se objevily až v roce 1962, modrá LED až 1993, bílá 1995. </a:t>
            </a: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Významný rozvoj je zaznamenám zejména v posledním desetiletí  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technologický vývoj vede ke snížení cen a zvýšení měrného výkonu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.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58379" name="Picture 11" descr="led48e27c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076700"/>
            <a:ext cx="3455987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32210" r="6094" b="22771"/>
          <a:stretch>
            <a:fillRect/>
          </a:stretch>
        </p:blipFill>
        <p:spPr bwMode="auto">
          <a:xfrm>
            <a:off x="107950" y="3789363"/>
            <a:ext cx="5040313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115888"/>
            <a:ext cx="2808287" cy="814387"/>
          </a:xfrm>
          <a:noFill/>
        </p:spPr>
        <p:txBody>
          <a:bodyPr lIns="36000" tIns="36000" rIns="36000">
            <a:spAutoFit/>
          </a:bodyPr>
          <a:lstStyle/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</a:t>
            </a:r>
            <a:r>
              <a:rPr lang="cs-CZ" altLang="cs-CZ" sz="48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640763" cy="25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rgbClr val="000000"/>
                </a:solidFill>
              </a:rPr>
              <a:t>Autor děkuje Petru </a:t>
            </a:r>
            <a:r>
              <a:rPr lang="cs-CZ" altLang="cs-CZ" dirty="0" err="1">
                <a:solidFill>
                  <a:srgbClr val="000000"/>
                </a:solidFill>
              </a:rPr>
              <a:t>Niesigovi</a:t>
            </a:r>
            <a:r>
              <a:rPr lang="cs-CZ" altLang="cs-CZ" dirty="0">
                <a:solidFill>
                  <a:srgbClr val="000000"/>
                </a:solidFill>
              </a:rPr>
              <a:t> z firmy Elkovo Čepelík za aktivní pomoc při tvorbě prezentačních materiálů.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Jiří Plch	Světelná technika v praxi 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Jiří </a:t>
            </a:r>
            <a:r>
              <a:rPr lang="cs-CZ" altLang="cs-CZ" dirty="0" err="1">
                <a:solidFill>
                  <a:srgbClr val="000000"/>
                </a:solidFill>
              </a:rPr>
              <a:t>Habel</a:t>
            </a:r>
            <a:r>
              <a:rPr lang="cs-CZ" altLang="cs-CZ" dirty="0">
                <a:solidFill>
                  <a:srgbClr val="000000"/>
                </a:solidFill>
              </a:rPr>
              <a:t>	Základy světelné techniky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	</a:t>
            </a:r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http://www.leifiphysik.de/</a:t>
            </a:r>
            <a:endParaRPr lang="cs-CZ" altLang="cs-CZ" dirty="0">
              <a:solidFill>
                <a:srgbClr val="000000"/>
              </a:solidFill>
            </a:endParaRPr>
          </a:p>
          <a:p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http://www.elkovo-cepelik.cz</a:t>
            </a:r>
            <a:endParaRPr lang="cs-CZ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Technologie OLED	</a:t>
            </a:r>
            <a:r>
              <a:rPr lang="cs-CZ" altLang="cs-CZ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http://</a:t>
            </a:r>
            <a:r>
              <a:rPr lang="cs-CZ" altLang="cs-CZ" dirty="0" smtClean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www.svethardware.cz</a:t>
            </a:r>
            <a:endParaRPr lang="cs-CZ" altLang="cs-CZ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cs-CZ" altLang="cs-CZ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Osram</a:t>
            </a:r>
            <a:r>
              <a:rPr lang="cs-CZ" altLang="cs-CZ" dirty="0" smtClean="0">
                <a:solidFill>
                  <a:srgbClr val="000000"/>
                </a:solidFill>
                <a:latin typeface="Verdana" panose="020B0604030504040204" pitchFamily="34" charset="0"/>
              </a:rPr>
              <a:t>	webové stránky a aplikace</a:t>
            </a:r>
            <a:endParaRPr lang="cs-CZ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72000" y="6375400"/>
            <a:ext cx="446405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06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rgbClr val="000000"/>
                </a:solidFill>
              </a:rPr>
              <a:t>Materiál je určen pouze pro studijní účely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53044" y="225425"/>
            <a:ext cx="49688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Princip </a:t>
            </a:r>
            <a:r>
              <a:rPr lang="cs-CZ" altLang="cs-CZ" b="1" u="sng" dirty="0">
                <a:solidFill>
                  <a:srgbClr val="000000"/>
                </a:solidFill>
                <a:effectLst/>
              </a:rPr>
              <a:t>LED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07504" y="5156319"/>
            <a:ext cx="8856662" cy="158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Princip:</a:t>
            </a:r>
          </a:p>
          <a:p>
            <a:r>
              <a:rPr lang="cs-CZ" altLang="cs-CZ" sz="1900" b="1" dirty="0">
                <a:solidFill>
                  <a:srgbClr val="000000"/>
                </a:solidFill>
                <a:sym typeface="Symbol" panose="05050102010706020507" pitchFamily="18" charset="2"/>
              </a:rPr>
              <a:t>Přiložením stejnosměrného napětí na polovodičový přechod PN v propustném směru dochází v oblasti přechodu k rekombinaci elektron-díra, při které se uvolní množství určité energie, která se vyzáří mimo krystal.</a:t>
            </a:r>
          </a:p>
          <a:p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Světelné záření je </a:t>
            </a:r>
            <a:r>
              <a:rPr lang="cs-CZ" alt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monochromatické</a:t>
            </a:r>
            <a:endParaRPr lang="cs-CZ" altLang="cs-CZ" sz="2000" b="1" u="sng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740650" y="18891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chemeClr val="bg2"/>
                </a:solidFill>
                <a:sym typeface="Symbol" panose="05050102010706020507" pitchFamily="18" charset="2"/>
                <a:hlinkClick r:id="rId2"/>
              </a:rPr>
              <a:t>Princip</a:t>
            </a:r>
            <a:endParaRPr lang="cs-CZ" altLang="cs-CZ" sz="2000" b="1" u="sng" dirty="0">
              <a:solidFill>
                <a:schemeClr val="bg2"/>
              </a:solidFill>
              <a:sym typeface="Symbol" panose="05050102010706020507" pitchFamily="18" charset="2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7719" t="22145" r="19292" b="37988"/>
          <a:stretch/>
        </p:blipFill>
        <p:spPr>
          <a:xfrm>
            <a:off x="179511" y="980727"/>
            <a:ext cx="8246821" cy="417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9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debaran.cz/bulletin/2014_33/LED_princ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2398" cy="30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148064" y="116632"/>
            <a:ext cx="3995936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Princip </a:t>
            </a:r>
            <a:r>
              <a:rPr lang="cs-CZ" altLang="cs-CZ" b="1" u="sng" dirty="0">
                <a:solidFill>
                  <a:srgbClr val="000000"/>
                </a:solidFill>
                <a:effectLst/>
              </a:rPr>
              <a:t>LED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1030" name="Picture 6" descr="http://www.osram.com/media/resource/zoomimageXXL/333671/ursprung-der-led-technologie--die-elektrolumineszen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b="7966"/>
          <a:stretch/>
        </p:blipFill>
        <p:spPr bwMode="auto">
          <a:xfrm>
            <a:off x="179512" y="3212976"/>
            <a:ext cx="7654280" cy="34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07504" y="404664"/>
            <a:ext cx="338437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</a:rPr>
              <a:t>VA charakteristiky</a:t>
            </a:r>
          </a:p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</a:rPr>
              <a:t>a měrný světelný výkon </a:t>
            </a:r>
          </a:p>
          <a:p>
            <a:r>
              <a:rPr lang="cs-CZ" altLang="cs-CZ" sz="1200" u="sng" dirty="0">
                <a:solidFill>
                  <a:srgbClr val="000000"/>
                </a:solidFill>
                <a:effectLst/>
              </a:rPr>
              <a:t>zdroj: https://www.leifiphysik.de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5318409" cy="43196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96" y="116632"/>
            <a:ext cx="5372100" cy="286702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40152" y="4077072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7675" indent="-447675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  <a:hlinkClick r:id="rId4"/>
              </a:rPr>
              <a:t>Porovnání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27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107504" y="188640"/>
            <a:ext cx="885698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</a:rPr>
              <a:t>VA charakteristiky</a:t>
            </a:r>
          </a:p>
          <a:p>
            <a:r>
              <a:rPr lang="cs-CZ" altLang="cs-CZ" sz="2800" b="1" u="sng" dirty="0" smtClean="0">
                <a:solidFill>
                  <a:srgbClr val="000000"/>
                </a:solidFill>
                <a:effectLst/>
              </a:rPr>
              <a:t>a měrný světelný výkon </a:t>
            </a:r>
          </a:p>
          <a:p>
            <a:r>
              <a:rPr lang="cs-CZ" altLang="cs-CZ" sz="1200" u="sng" dirty="0">
                <a:solidFill>
                  <a:srgbClr val="000000"/>
                </a:solidFill>
                <a:effectLst/>
              </a:rPr>
              <a:t>zdroj: https://www.leifiphysik.de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940152" y="4077072"/>
            <a:ext cx="18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7675" indent="-447675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  <a:hlinkClick r:id="rId2"/>
              </a:rPr>
              <a:t>Porovnání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6" name="Imagem 2">
            <a:extLst>
              <a:ext uri="{FF2B5EF4-FFF2-40B4-BE49-F238E27FC236}">
                <a16:creationId xmlns:a16="http://schemas.microsoft.com/office/drawing/2014/main" id="{30A9EAA4-E2B2-4FCB-BC14-88CA67368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6647"/>
            <a:ext cx="8568952" cy="51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67744" y="116632"/>
            <a:ext cx="4824536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Konstrukce </a:t>
            </a:r>
            <a:r>
              <a:rPr lang="cs-CZ" altLang="cs-CZ" b="1" u="sng" dirty="0">
                <a:solidFill>
                  <a:srgbClr val="000000"/>
                </a:solidFill>
                <a:effectLst/>
              </a:rPr>
              <a:t>LED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871264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rIns="54000">
            <a:spAutoFit/>
          </a:bodyPr>
          <a:lstStyle>
            <a:lvl1pPr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defTabSz="876300"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defTabSz="876300" fontAlgn="base">
              <a:spcBef>
                <a:spcPct val="0"/>
              </a:spcBef>
              <a:spcAft>
                <a:spcPct val="0"/>
              </a:spcAft>
              <a:tabLst>
                <a:tab pos="1708150" algn="l"/>
                <a:tab pos="1968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7675" indent="-447675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1.	</a:t>
            </a:r>
            <a:r>
              <a:rPr lang="cs-CZ" alt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LED s drátovými vývody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- zejména starší konstrukce, omezený výkon, problémy s odvodem tepla. Vývoj ukončen</a:t>
            </a:r>
          </a:p>
          <a:p>
            <a:pPr marL="447675" indent="-447675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2.	</a:t>
            </a:r>
            <a:r>
              <a:rPr lang="cs-CZ" alt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SMD LED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- bez drátových vývodů, upraveno pro strojní osazování na desku. Použití LED pásky a žárovky</a:t>
            </a:r>
          </a:p>
          <a:p>
            <a:pPr marL="447675" indent="-447675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3.	</a:t>
            </a:r>
            <a:r>
              <a:rPr lang="cs-CZ" alt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COB LED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- v principu SMD LED, mají ale větší plochu. Obsahují desítky až stovky čipů. Mají větší příkony, velký světelný tok. Musí mít masivní chladič</a:t>
            </a:r>
          </a:p>
          <a:p>
            <a:pPr marL="447675" indent="-447675">
              <a:tabLst/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4.	</a:t>
            </a:r>
            <a:r>
              <a:rPr lang="cs-CZ" alt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Vláknové LED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 - čipy jsou zapojeny v řadě na skleněném vlákně. „Retro“ žárovky.  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2" name="Picture 2" descr="CXB3590-0000-000R0HCB30G - LED ARRAY, COB, WARM WHT, 3000K, 11000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974032"/>
            <a:ext cx="2685801" cy="26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y Å½Ã¡rovka LED E14,4 W,VlÃ¡knovÃ¡ LED,TeplÃ¡ BÃ­lÃ¡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5" r="34010"/>
          <a:stretch/>
        </p:blipFill>
        <p:spPr bwMode="auto">
          <a:xfrm>
            <a:off x="7078520" y="4089390"/>
            <a:ext cx="1375291" cy="24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ampul.cz/image/cache/catalog/image/data/led-smd/smd-led-2835-bila-tepla-foto-600x600-product_popu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29880" r="49182" b="23500"/>
          <a:stretch/>
        </p:blipFill>
        <p:spPr bwMode="auto">
          <a:xfrm>
            <a:off x="329602" y="40050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4175125" y="5257166"/>
            <a:ext cx="4968875" cy="134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</a:rPr>
              <a:t>Konstrukce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</a:rPr>
              <a:t>LED</a:t>
            </a:r>
          </a:p>
          <a:p>
            <a:r>
              <a:rPr lang="cs-CZ" altLang="cs-CZ" sz="1800" b="1" u="sng" dirty="0">
                <a:solidFill>
                  <a:srgbClr val="000000"/>
                </a:solidFill>
                <a:effectLst/>
              </a:rPr>
              <a:t>zdroj: </a:t>
            </a:r>
            <a:r>
              <a:rPr lang="cs-CZ" altLang="cs-CZ" sz="1800" b="1" u="sng" dirty="0">
                <a:solidFill>
                  <a:srgbClr val="000000"/>
                </a:solidFill>
                <a:effectLst/>
                <a:hlinkClick r:id="rId3"/>
              </a:rPr>
              <a:t>http://</a:t>
            </a:r>
            <a:r>
              <a:rPr lang="cs-CZ" altLang="cs-CZ" sz="1800" b="1" u="sng" dirty="0" smtClean="0">
                <a:solidFill>
                  <a:srgbClr val="000000"/>
                </a:solidFill>
                <a:effectLst/>
                <a:hlinkClick r:id="rId3"/>
              </a:rPr>
              <a:t>beaconlamps.com</a:t>
            </a:r>
            <a:endParaRPr lang="cs-CZ" altLang="cs-CZ" sz="1800" b="1" u="sng" dirty="0" smtClean="0">
              <a:solidFill>
                <a:srgbClr val="000000"/>
              </a:solidFill>
              <a:effectLst/>
            </a:endParaRPr>
          </a:p>
          <a:p>
            <a:r>
              <a:rPr lang="cs-CZ" altLang="cs-CZ" sz="1800" b="1" u="sng" dirty="0">
                <a:solidFill>
                  <a:srgbClr val="000000"/>
                </a:solidFill>
                <a:effectLst/>
              </a:rPr>
              <a:t>http://www.elkovo-cepelik.cz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808636" y="3084061"/>
            <a:ext cx="43195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8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8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7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Konstrukce diody se dvěma krystaly</a:t>
            </a:r>
          </a:p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1.	polovodič s přechodem PN</a:t>
            </a:r>
          </a:p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2.	reflektor</a:t>
            </a:r>
          </a:p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3.	keramická destička</a:t>
            </a:r>
          </a:p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4.	podložka</a:t>
            </a:r>
          </a:p>
          <a:p>
            <a:pPr>
              <a:spcBef>
                <a:spcPct val="20000"/>
              </a:spcBef>
            </a:pPr>
            <a:r>
              <a:rPr lang="cs-CZ" altLang="cs-CZ" b="1" dirty="0">
                <a:solidFill>
                  <a:srgbClr val="000000"/>
                </a:solidFill>
                <a:sym typeface="Symbol" panose="05050102010706020507" pitchFamily="18" charset="2"/>
              </a:rPr>
              <a:t>5.	polokulová čočka	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28061" r="61015" b="24690"/>
          <a:stretch>
            <a:fillRect/>
          </a:stretch>
        </p:blipFill>
        <p:spPr bwMode="auto">
          <a:xfrm>
            <a:off x="6863759" y="155753"/>
            <a:ext cx="2059833" cy="280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37" y="2862554"/>
            <a:ext cx="3497291" cy="387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nstrukce 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069"/>
            <a:ext cx="6138653" cy="294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3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95536" y="692696"/>
            <a:ext cx="79930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</a:rPr>
              <a:t>Světelné diody </a:t>
            </a:r>
            <a:r>
              <a:rPr lang="cs-CZ" altLang="cs-CZ" b="1" u="sng" dirty="0" err="1" smtClean="0">
                <a:solidFill>
                  <a:srgbClr val="000000"/>
                </a:solidFill>
                <a:effectLst/>
              </a:rPr>
              <a:t>Osram</a:t>
            </a:r>
            <a:endParaRPr lang="cs-CZ" altLang="cs-CZ" sz="3600" b="1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7719" t="20672" r="22629" b="38723"/>
          <a:stretch/>
        </p:blipFill>
        <p:spPr>
          <a:xfrm>
            <a:off x="176895" y="1916832"/>
            <a:ext cx="8859601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theme/theme1.xml><?xml version="1.0" encoding="utf-8"?>
<a:theme xmlns:a="http://schemas.openxmlformats.org/drawingml/2006/main" name="Zeměkoule">
  <a:themeElements>
    <a:clrScheme name="Vlastní 17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C00000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bg2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3595</TotalTime>
  <Words>1151</Words>
  <Application>Microsoft Office PowerPoint</Application>
  <PresentationFormat>Předvádění na obrazovce (4:3)</PresentationFormat>
  <Paragraphs>135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Symbol</vt:lpstr>
      <vt:lpstr>Verdana</vt:lpstr>
      <vt:lpstr>Wingdings</vt:lpstr>
      <vt:lpstr>Zeměkoule</vt:lpstr>
      <vt:lpstr>Světelná technika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Zdroj: 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Světelná technika</dc:title>
  <dc:creator>pe</dc:creator>
  <cp:lastModifiedBy>Ivo Petricek</cp:lastModifiedBy>
  <cp:revision>214</cp:revision>
  <dcterms:created xsi:type="dcterms:W3CDTF">2008-08-11T06:50:55Z</dcterms:created>
  <dcterms:modified xsi:type="dcterms:W3CDTF">2021-11-26T08:30:18Z</dcterms:modified>
</cp:coreProperties>
</file>