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3" r:id="rId3"/>
    <p:sldId id="303" r:id="rId4"/>
    <p:sldId id="302" r:id="rId5"/>
    <p:sldId id="285" r:id="rId6"/>
    <p:sldId id="315" r:id="rId7"/>
    <p:sldId id="305" r:id="rId8"/>
    <p:sldId id="286" r:id="rId9"/>
    <p:sldId id="316" r:id="rId10"/>
    <p:sldId id="306" r:id="rId11"/>
    <p:sldId id="309" r:id="rId12"/>
    <p:sldId id="310" r:id="rId13"/>
    <p:sldId id="297" r:id="rId14"/>
    <p:sldId id="288" r:id="rId15"/>
    <p:sldId id="289" r:id="rId16"/>
    <p:sldId id="311" r:id="rId17"/>
    <p:sldId id="312" r:id="rId18"/>
    <p:sldId id="290" r:id="rId19"/>
    <p:sldId id="313" r:id="rId20"/>
    <p:sldId id="314" r:id="rId21"/>
    <p:sldId id="259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60"/>
  </p:normalViewPr>
  <p:slideViewPr>
    <p:cSldViewPr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7397D5-AD87-4E93-9CD8-7C2467F2D8A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04B61-A12B-41CF-9695-AAEA1A0C1E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89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9A68-EAEE-42F4-9094-AD34045D3C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80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393D7-AB9B-4A1D-AC2F-A47B039A11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24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4A6A-EF98-4C7C-827A-5F80B23010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569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8A2E3-03B9-4232-8FAA-A79124D757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6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3380-C444-4B73-ABD8-10B2D890C7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399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3AE27-FFEC-421F-9FEF-036BB04638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376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E69C0-B2B2-433C-8946-1F1444C436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42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E251-305B-4FD6-8550-043649031F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214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2DF0-D5FA-4476-9E7A-5D55F57CA5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2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6B14B3-D817-406C-BAC3-10E3A5B2172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ovo-cepelik.cz/" TargetMode="External"/><Relationship Id="rId2" Type="http://schemas.openxmlformats.org/officeDocument/2006/relationships/hyperlink" Target="http://www.osram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b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</a:rPr>
              <a:t>Světelná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9144000" cy="647700"/>
          </a:xfrm>
          <a:solidFill>
            <a:srgbClr val="C0C0C0">
              <a:alpha val="57001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latin typeface="Arial" panose="020B0604020202020204" pitchFamily="34" charset="0"/>
              </a:rPr>
              <a:t>Výbojové zdroje světla 2</a:t>
            </a:r>
          </a:p>
        </p:txBody>
      </p:sp>
      <p:pic>
        <p:nvPicPr>
          <p:cNvPr id="2055" name="Picture 7" descr="l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11825"/>
            <a:ext cx="8909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63492" r="55104" b="13901"/>
          <a:stretch>
            <a:fillRect/>
          </a:stretch>
        </p:blipFill>
        <p:spPr bwMode="auto">
          <a:xfrm>
            <a:off x="34925" y="3803650"/>
            <a:ext cx="51133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100" u="sng">
                <a:solidFill>
                  <a:srgbClr val="000000"/>
                </a:solidFill>
                <a:effectLst/>
              </a:rPr>
              <a:t>Halogenidové výbojky s křemenným hořákem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07950" y="1123950"/>
            <a:ext cx="45354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konstrukcí se blíží vysokotlakým rtuťovým výbojkám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k urychlení zapálení výboje se plní hořák i xenonem (auta)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6" t="34700" r="16719" b="23210"/>
          <a:stretch>
            <a:fillRect/>
          </a:stretch>
        </p:blipFill>
        <p:spPr bwMode="auto">
          <a:xfrm>
            <a:off x="4643438" y="908050"/>
            <a:ext cx="4465637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80975" y="3895725"/>
            <a:ext cx="28067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chemeClr val="bg2"/>
                </a:solidFill>
                <a:sym typeface="Symbol" panose="05050102010706020507" pitchFamily="18" charset="2"/>
              </a:rPr>
              <a:t>Ra </a:t>
            </a:r>
            <a:r>
              <a:rPr lang="en-US" altLang="cs-CZ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90, Tc = 5900 K</a:t>
            </a:r>
            <a:endParaRPr lang="en-US" altLang="cs-CZ" sz="2000">
              <a:solidFill>
                <a:schemeClr val="bg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090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679"/>
              </p:ext>
            </p:extLst>
          </p:nvPr>
        </p:nvGraphicFramePr>
        <p:xfrm>
          <a:off x="5002213" y="5084763"/>
          <a:ext cx="4033837" cy="1047751"/>
        </p:xfrm>
        <a:graphic>
          <a:graphicData uri="http://schemas.openxmlformats.org/drawingml/2006/table">
            <a:tbl>
              <a:tblPr/>
              <a:tblGrid>
                <a:gridCol w="27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výkonová řada (W)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70 – 2000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měrný výkon (lm/W)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76 – 115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79388" y="188913"/>
            <a:ext cx="8785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000" u="sng">
                <a:solidFill>
                  <a:srgbClr val="000000"/>
                </a:solidFill>
                <a:effectLst/>
              </a:rPr>
              <a:t>Halogenidové výbojky s keramickým  hořákem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0825" y="4652963"/>
            <a:ext cx="87137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Význam keramického hořáku: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snížení hodnoty minimálního příkonu (až na 20W)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zvýšení měrného výkonu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zlepšení stability světelných veličin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libovolná poloha svícení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snižování rozměrů</a:t>
            </a:r>
          </a:p>
        </p:txBody>
      </p:sp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9" t="31754" r="16119" b="30600"/>
          <a:stretch>
            <a:fillRect/>
          </a:stretch>
        </p:blipFill>
        <p:spPr bwMode="auto">
          <a:xfrm>
            <a:off x="323850" y="908050"/>
            <a:ext cx="5329238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399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98126"/>
              </p:ext>
            </p:extLst>
          </p:nvPr>
        </p:nvGraphicFramePr>
        <p:xfrm>
          <a:off x="4284663" y="2997200"/>
          <a:ext cx="4392612" cy="1522414"/>
        </p:xfrm>
        <a:graphic>
          <a:graphicData uri="http://schemas.openxmlformats.org/drawingml/2006/table">
            <a:tbl>
              <a:tblPr/>
              <a:tblGrid>
                <a:gridCol w="304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výkonová řada (W)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 – 400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teplota chromatičnosti (K)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(3-5)*10</a:t>
                      </a:r>
                      <a:r>
                        <a:rPr kumimoji="0" lang="cs-CZ" altLang="cs-CZ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měrný výkon (lm/W)</a:t>
                      </a: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85 – 120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211638" y="188913"/>
            <a:ext cx="47513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000" u="sng">
                <a:solidFill>
                  <a:srgbClr val="000000"/>
                </a:solidFill>
                <a:effectLst/>
              </a:rPr>
              <a:t>Halogenidové výbojky s keramickým  hořákem</a:t>
            </a:r>
          </a:p>
        </p:txBody>
      </p:sp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34700" r="15547" b="45361"/>
          <a:stretch>
            <a:fillRect/>
          </a:stretch>
        </p:blipFill>
        <p:spPr bwMode="auto">
          <a:xfrm>
            <a:off x="4932363" y="3213100"/>
            <a:ext cx="403225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6156325" y="2781300"/>
            <a:ext cx="28067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chemeClr val="bg2"/>
                </a:solidFill>
                <a:sym typeface="Symbol" panose="05050102010706020507" pitchFamily="18" charset="2"/>
              </a:rPr>
              <a:t>Ra </a:t>
            </a:r>
            <a:r>
              <a:rPr lang="en-US" altLang="cs-CZ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90, Tc = 3000 K</a:t>
            </a:r>
            <a:endParaRPr lang="en-US" altLang="cs-CZ" sz="2000">
              <a:solidFill>
                <a:schemeClr val="bg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6243" r="50964" b="9180"/>
          <a:stretch>
            <a:fillRect/>
          </a:stretch>
        </p:blipFill>
        <p:spPr bwMode="auto">
          <a:xfrm>
            <a:off x="117475" y="404813"/>
            <a:ext cx="40941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132138" y="1484313"/>
            <a:ext cx="5903912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chemeClr val="bg2"/>
                </a:solidFill>
                <a:sym typeface="Symbol" panose="05050102010706020507" pitchFamily="18" charset="2"/>
              </a:rPr>
              <a:t>Při používání keramického hořáku se rozšiřuje použití halogenidových výbojek (zejména interiérů). Výroba je ale technologicky náročná.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4248150" y="5711825"/>
            <a:ext cx="4716463" cy="9588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1900">
                <a:solidFill>
                  <a:schemeClr val="bg2"/>
                </a:solidFill>
                <a:sym typeface="Symbol" panose="05050102010706020507" pitchFamily="18" charset="2"/>
              </a:rPr>
              <a:t>U halogenidových výbojek se očekává další výrazný technický pokrok a stále širší použití.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5009" grpId="0" animBg="1"/>
      <p:bldP spid="84995" grpId="0" animBg="1"/>
      <p:bldP spid="850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Halogenidové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388" y="4035425"/>
            <a:ext cx="882173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  <a:sym typeface="Symbol" panose="05050102010706020507" pitchFamily="18" charset="2"/>
              </a:rPr>
              <a:t>Použití: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tam, kde není vhodná sodíková výbojka z důvodů nízkého indexu barevného podání (sodík 20, halogenidová až okolo 90)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sportoviště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prodejny, světlomety, výbojky 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projekční technika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Nevýhoda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 	v porovnání se sodíkovými výbojkami je nižší životnost</a:t>
            </a:r>
          </a:p>
        </p:txBody>
      </p:sp>
      <p:pic>
        <p:nvPicPr>
          <p:cNvPr id="64520" name="Picture 8" descr="19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3950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9580148_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365442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Nízkotlaké sodíkové 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3167063"/>
            <a:ext cx="87137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268288" indent="-268288" defTabSz="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 defTabSz="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 defTabSz="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 defTabSz="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268288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268288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268288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268288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Výboj hoří v parách sodíku o parciálním tlaku 0,5 Pa</a:t>
            </a:r>
          </a:p>
          <a:p>
            <a:pPr algn="ctr"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 je to parciální tlak ?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podíl na celkovém tlaku směsi plynů, který vyvozuje jedna složka (v 	daném případě tlak sodíkových par)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vyzařují viditelné monochromatické záření (baňka nemusí mít luminofor) o vlnových délkách 589 a 589,6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nm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(žluté spektrum)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měrný výkon je až 200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/W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index barevného podání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cs-CZ" altLang="cs-CZ" sz="2000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= 0 (nelze rozlišovat barvy)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vhodné pro osvětlení v místě častých mlh, přístavy, silnice (dálniční křižovatka u Mladé Boleslavi – střední pruh)</a:t>
            </a:r>
          </a:p>
        </p:txBody>
      </p:sp>
      <p:pic>
        <p:nvPicPr>
          <p:cNvPr id="54298" name="Picture 26" descr="n_sod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0885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66950" y="115888"/>
            <a:ext cx="6626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u="sng">
                <a:solidFill>
                  <a:srgbClr val="000000"/>
                </a:solidFill>
                <a:effectLst/>
              </a:rPr>
              <a:t>Vysokotlaké sodíkové  výbojky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00338" y="6092825"/>
            <a:ext cx="615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světlo je vyzařováno hlavně sodíkovými parami s provozním parciálním tlakem (3-60) kPa</a:t>
            </a:r>
          </a:p>
        </p:txBody>
      </p:sp>
      <p:pic>
        <p:nvPicPr>
          <p:cNvPr id="55301" name="Picture 5" descr="v_sod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8913"/>
            <a:ext cx="175736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t="22884" r="35829" b="36868"/>
          <a:stretch>
            <a:fillRect/>
          </a:stretch>
        </p:blipFill>
        <p:spPr bwMode="auto">
          <a:xfrm>
            <a:off x="4859338" y="963613"/>
            <a:ext cx="410527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63132" r="35039" b="15837"/>
          <a:stretch>
            <a:fillRect/>
          </a:stretch>
        </p:blipFill>
        <p:spPr bwMode="auto">
          <a:xfrm>
            <a:off x="2051050" y="4171950"/>
            <a:ext cx="417671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498975" y="260350"/>
            <a:ext cx="45370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Popis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41052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1	korundový hořák (Al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2	wolframová elektroda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3	průchodka (niob)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5	nosný rámeček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6	vnější baňka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8	amalgám sodíku (kapalná slitina rtuti a sodíku 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9	getr (udržení vakua mezi hořákem a vnější baňkou)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10	náplň hořáku	</a:t>
            </a: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8" t="18457" r="7864" b="14355"/>
          <a:stretch>
            <a:fillRect/>
          </a:stretch>
        </p:blipFill>
        <p:spPr bwMode="auto">
          <a:xfrm>
            <a:off x="179388" y="115888"/>
            <a:ext cx="417671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24300" y="187325"/>
            <a:ext cx="48958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Obecné údaje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635375" y="1268413"/>
            <a:ext cx="53292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provozní teplota hořáku je asi 800</a:t>
            </a:r>
            <a:r>
              <a:rPr lang="cs-CZ" altLang="cs-CZ" sz="2000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C, 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zvýšením tlaku dochází k rozšíření spektra  index barevného podání se zvyšuje (R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= 20)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měrný výkon je až 120 lm/W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do hořáku se přidává rtuť (zlepšení barevného spektra)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17725" r="17903" b="18050"/>
          <a:stretch>
            <a:fillRect/>
          </a:stretch>
        </p:blipFill>
        <p:spPr bwMode="auto">
          <a:xfrm>
            <a:off x="179388" y="188913"/>
            <a:ext cx="33147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635375" y="4005263"/>
            <a:ext cx="53292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a)	nízkotlaká sodíková výbojka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b)	standardní vysokotlaká výbojka, R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=25, T=2000 K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c)	vysokotlaká výbojka se zvýšeným měrným výkonem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3850" y="1685925"/>
            <a:ext cx="842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 vysokonapěťovým zapalovačem (viz obrázek)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bez zapalovače – speciální směs plynů v hořáku a pomocná elektroda (nižší měrný výkon, náhrada vysokotlakých rtuťových výbojek) </a:t>
            </a: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716338"/>
            <a:ext cx="42830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5098" r="49792" b="42415"/>
          <a:stretch>
            <a:fillRect/>
          </a:stretch>
        </p:blipFill>
        <p:spPr bwMode="auto">
          <a:xfrm>
            <a:off x="4427538" y="3644900"/>
            <a:ext cx="460851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39750" y="188913"/>
            <a:ext cx="83534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Provedení a zapojení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496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>
                <a:solidFill>
                  <a:srgbClr val="000000"/>
                </a:solidFill>
                <a:sym typeface="Symbol" panose="05050102010706020507" pitchFamily="18" charset="2"/>
              </a:rPr>
              <a:t>Vlastnosti: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vysoká životnost, až 30 000 hodin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u="sng" dirty="0">
                <a:solidFill>
                  <a:srgbClr val="000000"/>
                </a:solidFill>
                <a:sym typeface="Symbol" panose="05050102010706020507" pitchFamily="18" charset="2"/>
              </a:rPr>
              <a:t>ukončení životnosti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– zvýšené napětí na výboji, zvýšená teplota, uhašení výboje, po chvíli opětovné zapálení a celý cyklus se opakuje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měrný výkon (39 – 150)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/W  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index barevného podání (25 – 80)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doba náběhu je 6 – 10 minut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po krátkodobém přerušení přívodu je opětovné připojení zhruba po 1 minutě – lze vyřešit dvojitým hořákem </a:t>
            </a:r>
          </a:p>
        </p:txBody>
      </p:sp>
      <p:pic>
        <p:nvPicPr>
          <p:cNvPr id="88069" name="Picture 5" descr="00000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8542" r="12843" b="8391"/>
          <a:stretch>
            <a:fillRect/>
          </a:stretch>
        </p:blipFill>
        <p:spPr bwMode="auto">
          <a:xfrm>
            <a:off x="4140200" y="3284538"/>
            <a:ext cx="24415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4050300024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284538"/>
            <a:ext cx="24447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07950" y="3716338"/>
            <a:ext cx="41767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Výhody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vysoký měrný výkon při přijatelném podání barev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dlouhá životnost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spolehlivost, minimální údržba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Použití: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	silnice, výrobní haly, sportoviště…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Hoření výboje v parách rtuti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1220788"/>
            <a:ext cx="871378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Využívají se vlastnosti výboje v parách rtuti při zvýšeném tlaku. S rostoucím tlakem a proudovou hustotou výboje se posunuje vyzařovaná energie k vyšším vlnovým délkám (přechází z oblasti UV záření do viditelného záření) a roste měrný výkon (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/W). 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Barevné spektrum je nespojité, je v něm zcela potlačena červená složka, proto tyto výbojky mají špatné podání barev. Nejsou vhodné pro osvětlování lidské pokožky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Pro zlepšení vyzařované spektra lze použít více způsobů: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-	 použití vhodného luminoforu (vysokotlaké rtuťové výbojky)</a:t>
            </a:r>
          </a:p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-	kombinace modro-zeleného záření vysokotlakého rtuťového výboje se světlem žárovek (směsové výbojky)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79388" y="333375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Xenonové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5693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Vlastnosti: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jsou plněny vzácnými plyny (xenon) s tlakem desetiny MPa 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spektrální rozložení výboje se nejvíce blíží slunečnímu světlu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výkon (200 – 1000) W pro kulovitý tvar baňky, 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měrný výkon (20 – 50) lm/W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doba života 2 000 hodin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vysoký jas</a:t>
            </a:r>
          </a:p>
        </p:txBody>
      </p:sp>
      <p:pic>
        <p:nvPicPr>
          <p:cNvPr id="89094" name="Picture 6" descr="Osram_D2R_4300K__4d039780b8f9a_210x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7" b="19438"/>
          <a:stretch>
            <a:fillRect/>
          </a:stretch>
        </p:blipFill>
        <p:spPr bwMode="auto">
          <a:xfrm>
            <a:off x="2573338" y="3213100"/>
            <a:ext cx="2790825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_vyr_24d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2095" r="28464" b="4982"/>
          <a:stretch>
            <a:fillRect/>
          </a:stretch>
        </p:blipFill>
        <p:spPr bwMode="auto">
          <a:xfrm>
            <a:off x="5980113" y="2492375"/>
            <a:ext cx="2984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79388" y="4638675"/>
            <a:ext cx="5832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Použití: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projekční technika (kino, divadla, televize)</a:t>
            </a:r>
          </a:p>
          <a:p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osvětlení automobilů - použití u potkávacích světel)  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22263" y="6165850"/>
            <a:ext cx="849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Proč nelze použít xenonové výbojky u dálkových světel ?</a:t>
            </a:r>
            <a:endParaRPr lang="cs-CZ" altLang="cs-CZ" sz="2400">
              <a:solidFill>
                <a:srgbClr val="0000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6" grpId="0"/>
      <p:bldP spid="890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0" dirty="0">
                <a:solidFill>
                  <a:srgbClr val="000000"/>
                </a:solidFill>
              </a:rPr>
              <a:t>Autor děkuje Petru </a:t>
            </a:r>
            <a:r>
              <a:rPr lang="cs-CZ" altLang="cs-CZ" b="0" dirty="0" err="1">
                <a:solidFill>
                  <a:srgbClr val="000000"/>
                </a:solidFill>
              </a:rPr>
              <a:t>Niesigovi</a:t>
            </a:r>
            <a:r>
              <a:rPr lang="cs-CZ" altLang="cs-CZ" b="0" dirty="0">
                <a:solidFill>
                  <a:srgbClr val="000000"/>
                </a:solidFill>
              </a:rPr>
              <a:t> z firmy Elkovo Čepelík za aktivní pomoc při tvorbě prezentačních materiálů.</a:t>
            </a:r>
          </a:p>
          <a:p>
            <a:r>
              <a:rPr lang="cs-CZ" altLang="cs-CZ" b="0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b="0" dirty="0">
                <a:solidFill>
                  <a:srgbClr val="000000"/>
                </a:solidFill>
              </a:rPr>
              <a:t>Časopis Světlo	Světelné zdroje</a:t>
            </a:r>
          </a:p>
          <a:p>
            <a:r>
              <a:rPr lang="cs-CZ" altLang="cs-CZ" b="0" dirty="0">
                <a:solidFill>
                  <a:srgbClr val="000000"/>
                </a:solidFill>
              </a:rPr>
              <a:t>Jiří Plch	Světelná technika v praxi </a:t>
            </a:r>
          </a:p>
          <a:p>
            <a:r>
              <a:rPr lang="cs-CZ" altLang="cs-CZ" b="0" dirty="0">
                <a:solidFill>
                  <a:srgbClr val="000000"/>
                </a:solidFill>
              </a:rPr>
              <a:t>Jiří </a:t>
            </a:r>
            <a:r>
              <a:rPr lang="cs-CZ" altLang="cs-CZ" b="0" dirty="0" err="1">
                <a:solidFill>
                  <a:srgbClr val="000000"/>
                </a:solidFill>
              </a:rPr>
              <a:t>Habel</a:t>
            </a:r>
            <a:r>
              <a:rPr lang="cs-CZ" altLang="cs-CZ" b="0" dirty="0">
                <a:solidFill>
                  <a:srgbClr val="000000"/>
                </a:solidFill>
              </a:rPr>
              <a:t>	Základy světelné </a:t>
            </a:r>
            <a:r>
              <a:rPr lang="cs-CZ" altLang="cs-CZ" b="0" dirty="0" smtClean="0">
                <a:solidFill>
                  <a:srgbClr val="000000"/>
                </a:solidFill>
              </a:rPr>
              <a:t>techniky</a:t>
            </a:r>
          </a:p>
          <a:p>
            <a:r>
              <a:rPr lang="cs-CZ" altLang="cs-CZ" b="0" dirty="0">
                <a:solidFill>
                  <a:srgbClr val="000000"/>
                </a:solidFill>
              </a:rPr>
              <a:t>	</a:t>
            </a:r>
            <a:r>
              <a:rPr lang="cs-CZ" altLang="cs-CZ" b="0" dirty="0">
                <a:solidFill>
                  <a:srgbClr val="000000"/>
                </a:solidFill>
                <a:latin typeface="Verdana" panose="020B0604030504040204" pitchFamily="34" charset="0"/>
              </a:rPr>
              <a:t>http://</a:t>
            </a:r>
            <a:r>
              <a:rPr lang="cs-CZ" altLang="cs-CZ" b="0" dirty="0" smtClean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www.osram.c</a:t>
            </a:r>
            <a:r>
              <a:rPr lang="cs-CZ" altLang="cs-CZ" b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z</a:t>
            </a:r>
            <a:endParaRPr lang="cs-CZ" altLang="cs-CZ" b="0" dirty="0">
              <a:solidFill>
                <a:srgbClr val="000000"/>
              </a:solidFill>
            </a:endParaRPr>
          </a:p>
          <a:p>
            <a:r>
              <a:rPr lang="cs-CZ" altLang="cs-CZ" b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b="0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http://www.elkovo-cepelik.cz</a:t>
            </a:r>
            <a:endParaRPr lang="cs-CZ" altLang="cs-CZ" b="0" dirty="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0" dirty="0">
                <a:solidFill>
                  <a:srgbClr val="000000"/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Vysokotlaké rtuťové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132138" y="1220788"/>
            <a:ext cx="57610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Rtuťový výboj hoří v tlaku převyšující 0,1 MPa.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Z důvodů vyšších tlaků a teplot musí být využity dvě baňky – hořák a vnější baňka.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Vnější baňka je pokryta luminoforem, který částečně vylepšuje světelné spektrum (červená složka)   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79388" y="6040438"/>
            <a:ext cx="8821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Část viditelného světla vzniká ve výboji a část transformací na vrstvě luminoforu.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6596" r="18503" b="51172"/>
          <a:stretch>
            <a:fillRect/>
          </a:stretch>
        </p:blipFill>
        <p:spPr bwMode="auto">
          <a:xfrm>
            <a:off x="3851275" y="3290888"/>
            <a:ext cx="446563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6" descr="800px-NF10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3950"/>
            <a:ext cx="28035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Vysokotlaké rtuťové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32908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419475" y="1268413"/>
            <a:ext cx="554513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536575" indent="-536575"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H	-	hořák (výbojová trubice – křemenné sklo)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je naplněný rtutí a argonem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provozní tlak je (0,2 - 0,9) MPa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teplota výboje je 5 500 K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teplota hořáku (600 – 800)</a:t>
            </a:r>
            <a:r>
              <a:rPr lang="cs-CZ" altLang="cs-CZ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HE	-	hlavní elektrody (W drát pokrytý kysličníky)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PE	-	zapalovací (pomocná) elektroda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R	-	předřazený rezistor (10 – 25) k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B	-	vnější baňka se směsí argonu a dusíku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tlak v baňce je zhruba 50 kPa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chrání před okysličením nosného systému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nepropouští UV záření (luminofor)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vytváří tepelnou izolaci 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je pokryta luminoforem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14313" y="5300663"/>
            <a:ext cx="88217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5225" indent="-1165225"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982663" algn="l"/>
                <a:tab pos="1611313" algn="l"/>
                <a:tab pos="4479925" algn="l"/>
                <a:tab pos="5292725" algn="l"/>
                <a:tab pos="5737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Princip: 	*	zapálení výboje mezi hlavní a pomocnou elektrodou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výboj je stabilizován rezistorem (omezuje velikost proudu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při hoření pomocného výboje dochází k ionizaci v hořáku výbojky</a:t>
            </a:r>
          </a:p>
          <a:p>
            <a:r>
              <a:rPr lang="cs-CZ" altLang="cs-CZ">
                <a:solidFill>
                  <a:srgbClr val="000000"/>
                </a:solidFill>
                <a:sym typeface="Symbol" panose="05050102010706020507" pitchFamily="18" charset="2"/>
              </a:rPr>
              <a:t>		*	po určité době se zapálí výboj mezi hlavními elektrodami</a:t>
            </a:r>
          </a:p>
          <a:p>
            <a:endParaRPr lang="cs-CZ" altLang="cs-CZ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708400" y="115888"/>
            <a:ext cx="51847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Směsové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63938" y="1268413"/>
            <a:ext cx="54006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*	do baňky do série hlavního obvodu je zapojeno wolframové vlákno, které svým zářením doplňuje spektrum (zejména v červené části) a zároveň plní funkci předřadníku  nemusí mít tlumivku.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Výhody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	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bez tlumivky  bez kompenzace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náhrada žárovek s většími výkony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teplý odstín světla T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= (3 300 – 3 800) K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lepší podání barev R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= (60 – 72)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Nevýhody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malý měrný výkon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nelze stmívat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Použití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	z důvodu malého měrného výkonu se používá málo. 	</a:t>
            </a:r>
          </a:p>
        </p:txBody>
      </p:sp>
      <p:pic>
        <p:nvPicPr>
          <p:cNvPr id="512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5098" r="61615" b="14258"/>
          <a:stretch>
            <a:fillRect/>
          </a:stretch>
        </p:blipFill>
        <p:spPr bwMode="auto">
          <a:xfrm>
            <a:off x="34925" y="44450"/>
            <a:ext cx="337343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6" name="Picture 26" descr="49ed36bea78b4fba0cde08d8eb4a3ca88fbe7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273685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Halogenidové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7950" y="1176338"/>
            <a:ext cx="882173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Nejvíce využívanou možností, jak zlepšit vlastnosti vysokotlakého rtuťového výboje, je využití dalších chemických prvků a sloučenin, které doplňují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čárové. Nejvíce se osvědčily halogenidy - např. jodidy 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Hořák je naplněný argonem s kapkou rtuti, případně vzácných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plynů (xenon), a sloučeniny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halogenidů, které obsahují sodík (čistý sodík je pro svou agresivitu nepoužitelný). 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07950" y="3284980"/>
            <a:ext cx="8712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Velké množství variant umožňuje široké použití výbojek pro specifické venkovní osvětlení a pro různé požadavky průmyslových oborů.  </a:t>
            </a:r>
          </a:p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Rozdělení podle materiálu hořáku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a)	s křemenným hořákem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b)	s keramickým hořákem </a:t>
            </a:r>
          </a:p>
        </p:txBody>
      </p:sp>
      <p:pic>
        <p:nvPicPr>
          <p:cNvPr id="79882" name="Picture 10" descr="halog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479925"/>
            <a:ext cx="51117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u="sng" dirty="0" smtClean="0">
                <a:solidFill>
                  <a:srgbClr val="000000"/>
                </a:solidFill>
                <a:effectLst/>
              </a:rPr>
              <a:t>Princip výbojky s křemenným hořákem</a:t>
            </a:r>
            <a:endParaRPr lang="cs-CZ" altLang="cs-CZ" sz="3600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 descr="http://www.osram.cz/media/resource/imageXL/334674/function-power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1" y="1124680"/>
            <a:ext cx="8872589" cy="55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Halogenidové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217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Vznik viditelného záření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	-	záření par rtuti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			-	záření produktů štěpení halogenidů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Vývoj keramického (korundového Al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) hořáku umožňuje vyšší měrné výkony, zlepšení světelných veličin a použití i při nižších výkonech.  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Výbojka nemá pomocnou elektrodu, ale musí mít vnější vn zapalovač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51847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0" y="3284538"/>
            <a:ext cx="42116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27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u="sng">
                <a:solidFill>
                  <a:srgbClr val="000000"/>
                </a:solidFill>
                <a:sym typeface="Symbol" panose="05050102010706020507" pitchFamily="18" charset="2"/>
              </a:rPr>
              <a:t>Princip zapálení výboje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k zapálení výboje je třeba vn impuls (1,8 – 5) kV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výboj hoří nejprve v parách rtuti a vzácného plynu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s rostoucí teplotou roste koncentrace halogenidů ve výboji</a:t>
            </a:r>
          </a:p>
          <a:p>
            <a:pPr>
              <a:spcBef>
                <a:spcPct val="20000"/>
              </a:spcBef>
            </a:pP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-	výboj se ustálí za 5 – 10 minut)	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429125" y="5516563"/>
            <a:ext cx="4679950" cy="1190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54000" rIns="54000">
            <a:spAutoFit/>
          </a:bodyPr>
          <a:lstStyle>
            <a:lvl1pPr marL="628650" indent="-628650"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3943350" algn="l"/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TZ	-	zapalovací zařízení</a:t>
            </a:r>
          </a:p>
          <a:p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RVI	-	výbojka</a:t>
            </a:r>
          </a:p>
          <a:p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C</a:t>
            </a:r>
            <a:r>
              <a:rPr lang="cs-CZ" altLang="cs-CZ" baseline="-25000">
                <a:solidFill>
                  <a:schemeClr val="bg2"/>
                </a:solidFill>
                <a:sym typeface="Symbol" panose="05050102010706020507" pitchFamily="18" charset="2"/>
              </a:rPr>
              <a:t>k</a:t>
            </a:r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	-	kompenzační kondenzátor	</a:t>
            </a:r>
          </a:p>
          <a:p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T</a:t>
            </a:r>
            <a:r>
              <a:rPr lang="cs-CZ" altLang="cs-CZ" baseline="-25000">
                <a:solidFill>
                  <a:schemeClr val="bg2"/>
                </a:solidFill>
                <a:sym typeface="Symbol" panose="05050102010706020507" pitchFamily="18" charset="2"/>
              </a:rPr>
              <a:t>l</a:t>
            </a:r>
            <a:r>
              <a:rPr lang="cs-CZ" altLang="cs-CZ">
                <a:solidFill>
                  <a:schemeClr val="bg2"/>
                </a:solidFill>
                <a:sym typeface="Symbol" panose="05050102010706020507" pitchFamily="18" charset="2"/>
              </a:rPr>
              <a:t>	-	tlumivka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115888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</a:rPr>
              <a:t>Halogenidové výbojky</a:t>
            </a:r>
            <a:endParaRPr lang="cs-CZ" altLang="cs-CZ" sz="3600" u="sng">
              <a:solidFill>
                <a:srgbClr val="000000"/>
              </a:solidFill>
              <a:effectLst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7950" y="1176338"/>
            <a:ext cx="48241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spcBef>
                <a:spcPct val="20000"/>
              </a:spcBef>
              <a:tabLst>
                <a:tab pos="3051175" algn="l"/>
                <a:tab pos="3235325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1.	</a:t>
            </a:r>
            <a:r>
              <a:rPr lang="cs-CZ" altLang="cs-CZ" sz="2000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Keramický hořák</a:t>
            </a:r>
          </a:p>
          <a:p>
            <a:pPr marL="361950" indent="-361950">
              <a:spcBef>
                <a:spcPct val="2000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vyšší teplota než i křemenného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vysoká účinnost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velmi dobré podání barev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-	malý vliv provozní polohy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vysoká spolehlivost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2050" name="Picture 2" descr="HCI-TS 150W830 WDL PB RX7S-24 12X1OS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1140341"/>
            <a:ext cx="2033425" cy="24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CI-T 35W830 WDL PB Plus G8.5 12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0" y="1140342"/>
            <a:ext cx="2023008" cy="24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380" y="3228702"/>
            <a:ext cx="55447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3051175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spcBef>
                <a:spcPct val="20000"/>
              </a:spcBef>
              <a:tabLst>
                <a:tab pos="3051175" algn="l"/>
                <a:tab pos="3235325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2.	</a:t>
            </a:r>
            <a:r>
              <a:rPr lang="cs-CZ" altLang="cs-CZ" sz="2000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Křemenný hořák</a:t>
            </a:r>
          </a:p>
          <a:p>
            <a:pPr marL="361950" indent="-361950">
              <a:spcBef>
                <a:spcPct val="2000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starší technologie, nižší teplota 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osvědčená technologie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-	široký rozsah výkonů (70 - 2000) W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-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široký rozsah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výkonů </a:t>
            </a:r>
            <a:r>
              <a:rPr lang="cs-CZ" altLang="cs-CZ" sz="2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(3000 - 7250) K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vysoká životnost</a:t>
            </a:r>
          </a:p>
          <a:p>
            <a:pPr marL="361950" indent="-361950">
              <a:spcBef>
                <a:spcPts val="0"/>
              </a:spcBef>
              <a:tabLst>
                <a:tab pos="541338" algn="l"/>
                <a:tab pos="3051175" algn="l"/>
                <a:tab pos="3235325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	velký světelný tok 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2054" name="Picture 6" descr="POWERSTAR HQI-TS 400W D P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3717039"/>
            <a:ext cx="2033425" cy="22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QI-BT 4000WM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50" y="4897017"/>
            <a:ext cx="1645360" cy="18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theme/theme1.xml><?xml version="1.0" encoding="utf-8"?>
<a:theme xmlns:a="http://schemas.openxmlformats.org/drawingml/2006/main" name="Zeměkoule">
  <a:themeElements>
    <a:clrScheme name="Vlastní 16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3B76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3434</TotalTime>
  <Words>1572</Words>
  <Application>Microsoft Office PowerPoint</Application>
  <PresentationFormat>Předvádění na obrazovce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Symbol</vt:lpstr>
      <vt:lpstr>Verdana</vt:lpstr>
      <vt:lpstr>Wingdings</vt:lpstr>
      <vt:lpstr>Zeměkoule</vt:lpstr>
      <vt:lpstr>Světelná technika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240</cp:revision>
  <dcterms:created xsi:type="dcterms:W3CDTF">2008-08-11T06:50:55Z</dcterms:created>
  <dcterms:modified xsi:type="dcterms:W3CDTF">2021-11-19T06:20:07Z</dcterms:modified>
</cp:coreProperties>
</file>