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90" r:id="rId3"/>
    <p:sldId id="301" r:id="rId4"/>
    <p:sldId id="291" r:id="rId5"/>
    <p:sldId id="292" r:id="rId6"/>
    <p:sldId id="293" r:id="rId7"/>
    <p:sldId id="294" r:id="rId8"/>
    <p:sldId id="299" r:id="rId9"/>
    <p:sldId id="295" r:id="rId10"/>
    <p:sldId id="302" r:id="rId11"/>
    <p:sldId id="303" r:id="rId12"/>
    <p:sldId id="304" r:id="rId13"/>
    <p:sldId id="307" r:id="rId14"/>
    <p:sldId id="308" r:id="rId15"/>
    <p:sldId id="296" r:id="rId16"/>
    <p:sldId id="300" r:id="rId17"/>
    <p:sldId id="309" r:id="rId18"/>
    <p:sldId id="279" r:id="rId19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1pPr>
    <a:lvl2pPr marL="4572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2pPr>
    <a:lvl3pPr marL="9144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3pPr>
    <a:lvl4pPr marL="13716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4pPr>
    <a:lvl5pPr marL="1828800" algn="r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buChar char="n"/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E"/>
    <a:srgbClr val="00FF00"/>
    <a:srgbClr val="FF6600"/>
    <a:srgbClr val="0033CC"/>
    <a:srgbClr val="EAEAEA"/>
    <a:srgbClr val="FF9900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92" autoAdjust="0"/>
    <p:restoredTop sz="94624" autoAdjust="0"/>
  </p:normalViewPr>
  <p:slideViewPr>
    <p:cSldViewPr>
      <p:cViewPr varScale="1">
        <p:scale>
          <a:sx n="104" d="100"/>
          <a:sy n="104" d="100"/>
        </p:scale>
        <p:origin x="72" y="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806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806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6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807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807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07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8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88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8807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807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166A8D0-7F4A-4FD0-B3E2-F4D3B97CA35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509085-6612-4DE2-A1B7-ED816AF01A6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133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D25276-69C0-4470-A4BD-5ECACB506BD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886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4A5A78-CFB1-4796-9D2D-22F98DDF4D7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2703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BA408C-695B-43BD-9C31-459D02D9515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683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66A6DF-D644-42D5-8375-8E28DA21097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335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1CCC5E-1A2F-4D62-AA6F-EFE5E4FD8EC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022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87B925-3BB2-47D4-8294-48CFAE58054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122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1A563E-462B-44B2-918C-A372B79C394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53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887AC6-C7C9-459D-BDD2-54239DD35B8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858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1F21E9-B8CB-4A96-A710-3168F26E91E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039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fld id="{1711F512-E3F4-4904-802F-E1B351F8A10C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8704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8704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70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70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70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0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70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870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36" t="24365" r="14978" b="30598"/>
          <a:stretch>
            <a:fillRect/>
          </a:stretch>
        </p:blipFill>
        <p:spPr bwMode="auto">
          <a:xfrm>
            <a:off x="0" y="-6350"/>
            <a:ext cx="9180513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bg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5373688"/>
            <a:ext cx="8569325" cy="1441450"/>
          </a:xfrm>
          <a:solidFill>
            <a:schemeClr val="tx1">
              <a:alpha val="60001"/>
            </a:schemeClr>
          </a:solidFill>
        </p:spPr>
        <p:txBody>
          <a:bodyPr/>
          <a:lstStyle/>
          <a:p>
            <a:r>
              <a:rPr lang="cs-CZ" altLang="cs-CZ" sz="5400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Elektrotechnická  měření</a:t>
            </a:r>
            <a:br>
              <a:rPr lang="cs-CZ" altLang="cs-CZ" sz="5400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Výpočet umělého </a:t>
            </a:r>
            <a:r>
              <a:rPr lang="cs-CZ" altLang="cs-CZ" sz="32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osvětlení - </a:t>
            </a:r>
            <a:r>
              <a:rPr lang="cs-CZ" altLang="cs-CZ" sz="3200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Wils</a:t>
            </a:r>
            <a:endParaRPr lang="cs-CZ" altLang="cs-CZ" sz="3200" u="sng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8151" y="115987"/>
            <a:ext cx="88566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Zásady osvětlování 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713" y="836712"/>
            <a:ext cx="8928100" cy="163121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54013" algn="l"/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678238">
              <a:tabLst>
                <a:tab pos="354013" algn="l"/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857625">
              <a:tabLst>
                <a:tab pos="354013" algn="l"/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037013">
              <a:tabLst>
                <a:tab pos="354013" algn="l"/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216400">
              <a:tabLst>
                <a:tab pos="354013" algn="l"/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673600"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130800"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588000"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045200"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None/>
            </a:pPr>
            <a:r>
              <a:rPr lang="cs-CZ" altLang="cs-CZ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Je 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třeba si uvědomit, k čemu bude osvětlovací soustava sloužit a podle toho zvolit způsob osvětlení (bodové, plošné, přímé, nepřímé) a typ světelného zdroje (teplota chromatičnosti, index barevného podání). Při výpočtu je třeba brát ohled i na normované hodnoty (osvětlení, oslnění, jas</a:t>
            </a:r>
            <a:r>
              <a:rPr lang="cs-CZ" altLang="cs-CZ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).</a:t>
            </a:r>
            <a:endParaRPr lang="cs-CZ" altLang="cs-CZ" sz="2000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7504" y="2463274"/>
            <a:ext cx="8928100" cy="403187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149475" indent="-2149475">
              <a:tabLst>
                <a:tab pos="1978025" algn="l"/>
                <a:tab pos="2149475" algn="l"/>
                <a:tab pos="4125913" algn="l"/>
                <a:tab pos="4308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678238">
              <a:tabLst>
                <a:tab pos="1978025" algn="l"/>
                <a:tab pos="2149475" algn="l"/>
                <a:tab pos="4125913" algn="l"/>
                <a:tab pos="4308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857625">
              <a:tabLst>
                <a:tab pos="1978025" algn="l"/>
                <a:tab pos="2149475" algn="l"/>
                <a:tab pos="4125913" algn="l"/>
                <a:tab pos="4308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037013">
              <a:tabLst>
                <a:tab pos="1978025" algn="l"/>
                <a:tab pos="2149475" algn="l"/>
                <a:tab pos="4125913" algn="l"/>
                <a:tab pos="4308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216400">
              <a:tabLst>
                <a:tab pos="1978025" algn="l"/>
                <a:tab pos="2149475" algn="l"/>
                <a:tab pos="4125913" algn="l"/>
                <a:tab pos="4308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673600" fontAlgn="base">
              <a:spcBef>
                <a:spcPct val="0"/>
              </a:spcBef>
              <a:spcAft>
                <a:spcPct val="0"/>
              </a:spcAft>
              <a:tabLst>
                <a:tab pos="1978025" algn="l"/>
                <a:tab pos="2149475" algn="l"/>
                <a:tab pos="4125913" algn="l"/>
                <a:tab pos="4308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130800" fontAlgn="base">
              <a:spcBef>
                <a:spcPct val="0"/>
              </a:spcBef>
              <a:spcAft>
                <a:spcPct val="0"/>
              </a:spcAft>
              <a:tabLst>
                <a:tab pos="1978025" algn="l"/>
                <a:tab pos="2149475" algn="l"/>
                <a:tab pos="4125913" algn="l"/>
                <a:tab pos="4308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588000" fontAlgn="base">
              <a:spcBef>
                <a:spcPct val="0"/>
              </a:spcBef>
              <a:spcAft>
                <a:spcPct val="0"/>
              </a:spcAft>
              <a:tabLst>
                <a:tab pos="1978025" algn="l"/>
                <a:tab pos="2149475" algn="l"/>
                <a:tab pos="4125913" algn="l"/>
                <a:tab pos="4308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045200" fontAlgn="base">
              <a:spcBef>
                <a:spcPct val="0"/>
              </a:spcBef>
              <a:spcAft>
                <a:spcPct val="0"/>
              </a:spcAft>
              <a:tabLst>
                <a:tab pos="1978025" algn="l"/>
                <a:tab pos="2149475" algn="l"/>
                <a:tab pos="4125913" algn="l"/>
                <a:tab pos="4308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spcBef>
                <a:spcPct val="50000"/>
              </a:spcBef>
              <a:buNone/>
            </a:pPr>
            <a:r>
              <a:rPr lang="cs-CZ" altLang="cs-CZ" b="1" u="sng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Parametry osvětlení</a:t>
            </a:r>
          </a:p>
          <a:p>
            <a:pPr marL="1979613" indent="-1979613" algn="l">
              <a:spcBef>
                <a:spcPct val="50000"/>
              </a:spcBef>
              <a:buNone/>
              <a:tabLst>
                <a:tab pos="1790700" algn="l"/>
                <a:tab pos="4125913" algn="l"/>
                <a:tab pos="4308475" algn="l"/>
              </a:tabLst>
            </a:pPr>
            <a:r>
              <a:rPr lang="cs-CZ" altLang="cs-CZ" sz="2000" b="1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E</a:t>
            </a:r>
            <a:r>
              <a:rPr lang="cs-CZ" altLang="cs-CZ" sz="2000" b="1" baseline="-25000" dirty="0" err="1" smtClean="0">
                <a:solidFill>
                  <a:schemeClr val="accent4">
                    <a:lumMod val="10000"/>
                  </a:schemeClr>
                </a:solidFill>
                <a:effectLst/>
              </a:rPr>
              <a:t>max</a:t>
            </a:r>
            <a:r>
              <a:rPr lang="cs-CZ" altLang="cs-CZ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(E</a:t>
            </a:r>
            <a:r>
              <a:rPr lang="cs-CZ" altLang="cs-CZ" sz="2000" b="1" baseline="-25000" dirty="0">
                <a:solidFill>
                  <a:schemeClr val="accent4">
                    <a:lumMod val="10000"/>
                  </a:schemeClr>
                </a:solidFill>
                <a:effectLst/>
              </a:rPr>
              <a:t>min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, </a:t>
            </a:r>
            <a:r>
              <a:rPr lang="cs-CZ" altLang="cs-CZ" sz="2000" b="1" dirty="0" err="1">
                <a:solidFill>
                  <a:schemeClr val="accent4">
                    <a:lumMod val="10000"/>
                  </a:schemeClr>
                </a:solidFill>
                <a:effectLst/>
              </a:rPr>
              <a:t>E</a:t>
            </a:r>
            <a:r>
              <a:rPr lang="cs-CZ" altLang="cs-CZ" sz="2000" b="1" baseline="-25000" dirty="0" err="1">
                <a:solidFill>
                  <a:schemeClr val="accent4">
                    <a:lumMod val="10000"/>
                  </a:schemeClr>
                </a:solidFill>
                <a:effectLst/>
              </a:rPr>
              <a:t>pt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)	-	</a:t>
            </a:r>
            <a:r>
              <a:rPr lang="cs-CZ" altLang="cs-CZ" sz="2000" b="1" u="sng" dirty="0">
                <a:solidFill>
                  <a:schemeClr val="accent4">
                    <a:lumMod val="10000"/>
                  </a:schemeClr>
                </a:solidFill>
                <a:effectLst/>
              </a:rPr>
              <a:t>místně maximální (minimální, průměrné) osvětlení</a:t>
            </a:r>
          </a:p>
          <a:p>
            <a:pPr marL="1979613" indent="-1979613" algn="l">
              <a:spcBef>
                <a:spcPct val="20000"/>
              </a:spcBef>
              <a:buNone/>
              <a:tabLst>
                <a:tab pos="1790700" algn="l"/>
                <a:tab pos="4125913" algn="l"/>
                <a:tab pos="4308475" algn="l"/>
              </a:tabLst>
            </a:pP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		Průměrná hodnota se určuje z výpočtových bodů </a:t>
            </a:r>
          </a:p>
          <a:p>
            <a:pPr marL="627063" indent="-627063" algn="l">
              <a:spcBef>
                <a:spcPct val="50000"/>
              </a:spcBef>
              <a:buNone/>
              <a:tabLst>
                <a:tab pos="450850" algn="l"/>
                <a:tab pos="4125913" algn="l"/>
                <a:tab pos="4308475" algn="l"/>
              </a:tabLst>
            </a:pP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E</a:t>
            </a:r>
            <a:r>
              <a:rPr lang="cs-CZ" altLang="cs-CZ" sz="2000" b="1" baseline="-25000" dirty="0">
                <a:solidFill>
                  <a:schemeClr val="accent4">
                    <a:lumMod val="10000"/>
                  </a:schemeClr>
                </a:solidFill>
                <a:effectLst/>
              </a:rPr>
              <a:t>m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	-	</a:t>
            </a:r>
            <a:r>
              <a:rPr lang="cs-CZ" altLang="cs-CZ" sz="2000" b="1" u="sng" dirty="0">
                <a:solidFill>
                  <a:schemeClr val="accent4">
                    <a:lumMod val="10000"/>
                  </a:schemeClr>
                </a:solidFill>
                <a:effectLst/>
              </a:rPr>
              <a:t>časově maximální osvětlení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 (nové zdroje a svítidla, čisté prostředí) </a:t>
            </a:r>
          </a:p>
          <a:p>
            <a:pPr marL="627063" indent="-627063" algn="l">
              <a:spcBef>
                <a:spcPct val="50000"/>
              </a:spcBef>
              <a:buNone/>
              <a:tabLst>
                <a:tab pos="450850" algn="l"/>
                <a:tab pos="4125913" algn="l"/>
                <a:tab pos="4308475" algn="l"/>
              </a:tabLst>
            </a:pPr>
            <a:r>
              <a:rPr lang="en-US" altLang="cs-CZ" sz="2000" b="1" dirty="0">
                <a:solidFill>
                  <a:schemeClr val="accent4">
                    <a:lumMod val="10000"/>
                  </a:schemeClr>
                </a:solidFill>
                <a:effectLst/>
                <a:cs typeface="Arial" panose="020B0604020202020204" pitchFamily="34" charset="0"/>
              </a:rPr>
              <a:t>Ê</a:t>
            </a:r>
            <a:r>
              <a:rPr lang="cs-CZ" altLang="cs-CZ" sz="2000" b="1" baseline="-25000" dirty="0">
                <a:solidFill>
                  <a:schemeClr val="accent4">
                    <a:lumMod val="10000"/>
                  </a:schemeClr>
                </a:solidFill>
                <a:effectLst/>
              </a:rPr>
              <a:t>m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	-	</a:t>
            </a:r>
            <a:r>
              <a:rPr lang="cs-CZ" altLang="cs-CZ" sz="2000" b="1" u="sng" dirty="0">
                <a:solidFill>
                  <a:schemeClr val="accent4">
                    <a:lumMod val="10000"/>
                  </a:schemeClr>
                </a:solidFill>
                <a:effectLst/>
              </a:rPr>
              <a:t>udržovaná osvětlenost</a:t>
            </a:r>
          </a:p>
          <a:p>
            <a:pPr marL="627063" indent="-627063" algn="l">
              <a:buNone/>
              <a:tabLst>
                <a:tab pos="450850" algn="l"/>
                <a:tab pos="4125913" algn="l"/>
                <a:tab pos="4308475" algn="l"/>
              </a:tabLst>
            </a:pP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		normou udaná hodnota, pod kterou nesmí průměrná osvětlenost v průběhu provozu soustavy klesnout</a:t>
            </a:r>
            <a:r>
              <a:rPr lang="cs-CZ" altLang="cs-CZ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. 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U nové soustavy se musí uvažovat koeficient </a:t>
            </a:r>
            <a:r>
              <a:rPr lang="cs-CZ" altLang="cs-CZ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– udržovací 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činitel, který definuje časové snížení osvětlenosti. </a:t>
            </a:r>
          </a:p>
          <a:p>
            <a:pPr marL="1979613" indent="-1979613" algn="l">
              <a:spcBef>
                <a:spcPct val="50000"/>
              </a:spcBef>
              <a:buNone/>
              <a:tabLst>
                <a:tab pos="1790700" algn="l"/>
                <a:tab pos="4125913" algn="l"/>
                <a:tab pos="4308475" algn="l"/>
              </a:tabLst>
            </a:pPr>
            <a:r>
              <a:rPr lang="cs-CZ" altLang="cs-CZ" sz="2000" b="1" u="sng" dirty="0">
                <a:solidFill>
                  <a:schemeClr val="accent4">
                    <a:lumMod val="10000"/>
                  </a:schemeClr>
                </a:solidFill>
                <a:effectLst/>
              </a:rPr>
              <a:t>minimální hodnota u trvalého pobytu je 200 </a:t>
            </a:r>
            <a:r>
              <a:rPr lang="cs-CZ" altLang="cs-CZ" sz="2000" b="1" u="sng" dirty="0" err="1">
                <a:solidFill>
                  <a:schemeClr val="accent4">
                    <a:lumMod val="10000"/>
                  </a:schemeClr>
                </a:solidFill>
                <a:effectLst/>
              </a:rPr>
              <a:t>lx</a:t>
            </a:r>
            <a:r>
              <a:rPr lang="cs-CZ" altLang="cs-CZ" sz="2000" b="1" u="sng" dirty="0">
                <a:solidFill>
                  <a:schemeClr val="accent4">
                    <a:lumMod val="10000"/>
                  </a:schemeClr>
                </a:solidFill>
                <a:effectLst/>
              </a:rPr>
              <a:t> (hygienické minimum)</a:t>
            </a:r>
          </a:p>
        </p:txBody>
      </p:sp>
    </p:spTree>
    <p:extLst>
      <p:ext uri="{BB962C8B-B14F-4D97-AF65-F5344CB8AC3E}">
        <p14:creationId xmlns:p14="http://schemas.microsoft.com/office/powerpoint/2010/main" val="76453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6632"/>
            <a:ext cx="8161337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bg2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118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title"/>
          </p:nvPr>
        </p:nvSpPr>
        <p:spPr>
          <a:xfrm>
            <a:off x="107950" y="333375"/>
            <a:ext cx="8856663" cy="576263"/>
          </a:xfrm>
          <a:noFill/>
          <a:ln/>
        </p:spPr>
        <p:txBody>
          <a:bodyPr/>
          <a:lstStyle/>
          <a:p>
            <a:r>
              <a:rPr lang="cs-CZ" altLang="cs-CZ" sz="3600" b="1" u="sng">
                <a:solidFill>
                  <a:schemeClr val="accent4">
                    <a:lumMod val="10000"/>
                  </a:schemeClr>
                </a:solidFill>
                <a:effectLst/>
                <a:latin typeface="Comic Sans MS" panose="030F0702030302020204" pitchFamily="66" charset="0"/>
              </a:rPr>
              <a:t>Doporučené rozsahy osvětlenosti </a:t>
            </a:r>
          </a:p>
        </p:txBody>
      </p:sp>
      <p:graphicFrame>
        <p:nvGraphicFramePr>
          <p:cNvPr id="4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51484"/>
              </p:ext>
            </p:extLst>
          </p:nvPr>
        </p:nvGraphicFramePr>
        <p:xfrm>
          <a:off x="107950" y="1412875"/>
          <a:ext cx="8928100" cy="4844800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1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Osvětlenost (</a:t>
                      </a:r>
                      <a:r>
                        <a:rPr kumimoji="0" lang="cs-CZ" altLang="cs-CZ" sz="20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lx</a:t>
                      </a:r>
                      <a:r>
                        <a:rPr kumimoji="0" lang="cs-CZ" altLang="cs-CZ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Prostor. místo, druh činnosti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20 – 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základní jednoduchá orientace v prostředí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50 – 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jednoduchá orientace, kratší jednoduché činnosti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100 – 200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prostory, které nejsou dlouhodobě využívány pro pracovní účely, obytné a společenské prostory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200 – 500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zraková místa pro jednodušší, běžné pracovní úkoly (kanceláře, školy) 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500 – 1000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zraková místa pro náročnější, déle trvající pracovní úkony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1000 – 2000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zvlášť náročné zrakové úkony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více než 2000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velmi náročné zrakové úkony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8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675" name="Group 755"/>
          <p:cNvGraphicFramePr>
            <a:graphicFrameLocks noGrp="1"/>
          </p:cNvGraphicFramePr>
          <p:nvPr>
            <p:extLst/>
          </p:nvPr>
        </p:nvGraphicFramePr>
        <p:xfrm>
          <a:off x="468313" y="260350"/>
          <a:ext cx="5256212" cy="6446160"/>
        </p:xfrm>
        <a:graphic>
          <a:graphicData uri="http://schemas.openxmlformats.org/drawingml/2006/table">
            <a:tbl>
              <a:tblPr/>
              <a:tblGrid>
                <a:gridCol w="3808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Bílý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0,75 až 0,80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Krémový, béžový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0,60 až 0,70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Světle žlutý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0,60 až 0,70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Světle červený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0,40 až 0,50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Tmavě červený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0,15 až 0,30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Světle zelený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0,45 až 0,65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Světle modrý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0,40 až 0,60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Tmavě modrý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0,05 až 0,20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Hnědý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0,12 až 0,25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Světle šedý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0,40 až 0,60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Tmavě šedý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0,15 až 0,20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Černý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0,01 až 0,03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Cihla (červená, pálená hlína)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Sádra bílá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0,80 až 0,92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Mramor bílý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0,55 až 0,80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Dřevo tmavé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0,10 až 0,25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Hliník eloxovaný nebo leštěný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0,75 až 0,85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Zrcadlo skleněné (zrcadlový odraz)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0,80 až 0,90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Okno s čirým sklem (z vnější strany)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Okno s čirým sklem s bílou záclonou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0,30 až 0,40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7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Sníh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0,75 až 0,80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82676" name="Rectangle 756"/>
          <p:cNvSpPr>
            <a:spLocks noGrp="1" noChangeArrowheads="1"/>
          </p:cNvSpPr>
          <p:nvPr>
            <p:ph type="title"/>
          </p:nvPr>
        </p:nvSpPr>
        <p:spPr>
          <a:xfrm>
            <a:off x="6011863" y="549275"/>
            <a:ext cx="2881312" cy="2374900"/>
          </a:xfrm>
          <a:noFill/>
          <a:ln/>
        </p:spPr>
        <p:txBody>
          <a:bodyPr/>
          <a:lstStyle/>
          <a:p>
            <a:r>
              <a:rPr lang="cs-CZ" altLang="cs-CZ" sz="4800" b="1" u="sng" dirty="0">
                <a:solidFill>
                  <a:schemeClr val="accent4">
                    <a:lumMod val="10000"/>
                  </a:schemeClr>
                </a:solidFill>
                <a:effectLst/>
                <a:latin typeface="Comic Sans MS" panose="030F0702030302020204" pitchFamily="66" charset="0"/>
              </a:rPr>
              <a:t>Činitel odrazu povrchu</a:t>
            </a:r>
            <a:r>
              <a:rPr lang="cs-CZ" altLang="cs-CZ" sz="4800" dirty="0">
                <a:solidFill>
                  <a:schemeClr val="accent4">
                    <a:lumMod val="10000"/>
                  </a:schemeClr>
                </a:solidFill>
                <a:effectLst/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314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322263" y="980728"/>
            <a:ext cx="8497887" cy="2555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6782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857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03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216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67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130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588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045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  <a:buNone/>
            </a:pP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Od roku 2004 se v rámci jednotného hodnocení pro oslnění v interiérech užívá </a:t>
            </a:r>
            <a:r>
              <a:rPr lang="cs-CZ" altLang="cs-CZ" sz="2000" b="1" u="sng" dirty="0">
                <a:solidFill>
                  <a:schemeClr val="accent4">
                    <a:lumMod val="10000"/>
                  </a:schemeClr>
                </a:solidFill>
                <a:effectLst/>
              </a:rPr>
              <a:t>činitel oslnění UGR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, který je zaměřen </a:t>
            </a:r>
            <a:r>
              <a:rPr lang="cs-CZ" altLang="cs-CZ" sz="2000" b="1" u="sng" dirty="0">
                <a:solidFill>
                  <a:schemeClr val="accent4">
                    <a:lumMod val="10000"/>
                  </a:schemeClr>
                </a:solidFill>
                <a:effectLst/>
              </a:rPr>
              <a:t>na přímé rušivé oslnění.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 Venkovních prostorech se užívá </a:t>
            </a:r>
            <a:r>
              <a:rPr lang="cs-CZ" altLang="cs-CZ" sz="2000" b="1" u="sng" dirty="0">
                <a:solidFill>
                  <a:schemeClr val="accent4">
                    <a:lumMod val="10000"/>
                  </a:schemeClr>
                </a:solidFill>
                <a:effectLst/>
              </a:rPr>
              <a:t>činitel oslnění GR.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   </a:t>
            </a:r>
            <a:r>
              <a:rPr lang="cs-CZ" altLang="cs-CZ" sz="2000" b="1" u="sng" dirty="0">
                <a:solidFill>
                  <a:schemeClr val="accent4">
                    <a:lumMod val="10000"/>
                  </a:schemeClr>
                </a:solidFill>
                <a:effectLst/>
              </a:rPr>
              <a:t> </a:t>
            </a:r>
          </a:p>
          <a:p>
            <a:pPr algn="l">
              <a:spcBef>
                <a:spcPct val="50000"/>
              </a:spcBef>
              <a:buNone/>
            </a:pP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UGR je stanovuje výpočtem v místech prostoru, kde se vykonává požadovaná činnost ve výšce očí a v převážném směru pohledu.</a:t>
            </a:r>
          </a:p>
          <a:p>
            <a:pPr algn="l">
              <a:spcBef>
                <a:spcPct val="50000"/>
              </a:spcBef>
              <a:buNone/>
            </a:pP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Mezní hodnoty pro UGR (UGR</a:t>
            </a:r>
            <a:r>
              <a:rPr lang="cs-CZ" altLang="cs-CZ" sz="2000" b="1" baseline="-25000" dirty="0">
                <a:solidFill>
                  <a:schemeClr val="accent4">
                    <a:lumMod val="10000"/>
                  </a:schemeClr>
                </a:solidFill>
                <a:effectLst/>
              </a:rPr>
              <a:t>L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) jsou udány v normě podle typu pracoviště, řadě 16, 19, 22, 25 a 28</a:t>
            </a: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179388" y="188913"/>
            <a:ext cx="88566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l">
              <a:buNone/>
            </a:pPr>
            <a:r>
              <a:rPr lang="cs-CZ" altLang="cs-CZ" sz="3600" b="1" u="sng" dirty="0">
                <a:solidFill>
                  <a:schemeClr val="accent4">
                    <a:lumMod val="10000"/>
                  </a:schemeClr>
                </a:solidFill>
                <a:effectLst/>
              </a:rPr>
              <a:t>Hodnocení oslnění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23850" y="3573016"/>
            <a:ext cx="8497888" cy="31700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6782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857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03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216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673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130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588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045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l">
              <a:spcBef>
                <a:spcPct val="50000"/>
              </a:spcBef>
              <a:buNone/>
            </a:pPr>
            <a:r>
              <a:rPr lang="cs-CZ" altLang="cs-CZ" sz="2000" b="1" u="sng" dirty="0">
                <a:solidFill>
                  <a:schemeClr val="accent4">
                    <a:lumMod val="10000"/>
                  </a:schemeClr>
                </a:solidFill>
                <a:effectLst/>
              </a:rPr>
              <a:t>Opatření k omezení oslnění odrazem:</a:t>
            </a:r>
          </a:p>
          <a:p>
            <a:pPr marL="269875" indent="-269875" algn="l">
              <a:buNone/>
            </a:pP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*	světlo odražené od pozorovaných předmětů nemá směřovat do oka pozorovatele (při obvyklém směru pohledu)</a:t>
            </a:r>
          </a:p>
          <a:p>
            <a:pPr marL="269875" indent="-269875" algn="l">
              <a:buNone/>
            </a:pP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*	používat rozměrných svítidel s malým jasem</a:t>
            </a:r>
          </a:p>
          <a:p>
            <a:pPr marL="269875" indent="-269875" algn="l">
              <a:buNone/>
            </a:pP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*	maximálně využívat matné povrchové úpravy</a:t>
            </a:r>
          </a:p>
          <a:p>
            <a:pPr marL="269875" indent="-269875" algn="l">
              <a:buNone/>
            </a:pP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*	využívat svítidla s vhodným rozložením svítivosti (maximální svítivost v oblasti úhlů (40 – 50)</a:t>
            </a:r>
            <a:r>
              <a:rPr lang="cs-CZ" altLang="cs-CZ" sz="2000" b="1" baseline="30000" dirty="0">
                <a:solidFill>
                  <a:schemeClr val="accent4">
                    <a:lumMod val="10000"/>
                  </a:schemeClr>
                </a:solidFill>
                <a:effectLst/>
              </a:rPr>
              <a:t>0</a:t>
            </a:r>
            <a:r>
              <a:rPr lang="cs-CZ" altLang="cs-CZ" sz="2000" b="1" dirty="0">
                <a:solidFill>
                  <a:schemeClr val="accent4">
                    <a:lumMod val="10000"/>
                  </a:schemeClr>
                </a:solidFill>
                <a:effectLst/>
              </a:rPr>
              <a:t> od svislice</a:t>
            </a:r>
            <a:r>
              <a:rPr lang="cs-CZ" altLang="cs-CZ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.</a:t>
            </a:r>
          </a:p>
          <a:p>
            <a:pPr marL="269875" indent="-269875" algn="l">
              <a:buNone/>
            </a:pPr>
            <a:r>
              <a:rPr lang="cs-CZ" altLang="cs-CZ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*	přímé světlo nesmí přicházet k oku pod úhlem menším než 30</a:t>
            </a:r>
            <a:r>
              <a:rPr lang="cs-CZ" altLang="cs-CZ" sz="2000" b="1" baseline="300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0</a:t>
            </a:r>
            <a:r>
              <a:rPr lang="cs-CZ" altLang="cs-CZ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 (vyzařovací úhel větší než 60</a:t>
            </a:r>
            <a:r>
              <a:rPr lang="cs-CZ" altLang="cs-CZ" sz="2000" b="1" baseline="30000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0</a:t>
            </a:r>
            <a:r>
              <a:rPr lang="cs-CZ" altLang="cs-CZ" sz="2000" b="1" dirty="0" smtClean="0">
                <a:solidFill>
                  <a:schemeClr val="accent4">
                    <a:lumMod val="10000"/>
                  </a:schemeClr>
                </a:solidFill>
                <a:effectLst/>
              </a:rPr>
              <a:t>)  </a:t>
            </a:r>
            <a:endParaRPr lang="cs-CZ" altLang="cs-CZ" sz="2000" b="1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0518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8566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Práce s programem 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43747" name="Rectangle 3"/>
          <p:cNvSpPr>
            <a:spLocks noChangeArrowheads="1"/>
          </p:cNvSpPr>
          <p:nvPr/>
        </p:nvSpPr>
        <p:spPr bwMode="auto">
          <a:xfrm>
            <a:off x="179388" y="1052513"/>
            <a:ext cx="8785225" cy="5151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625475" indent="-625475" algn="l">
              <a:tabLst>
                <a:tab pos="269875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269875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269875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1.	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Definování místnosti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)	v poli nabídek kliknout na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„přidat místnost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"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nebo na „přidat úplnou místnost“ (druhá možnost automaticky nabídne místa zrakového úkolu a pravidelnou soustavu svítidel) a zvolíme tvar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místnosti. Lze i více místností, případně více podlaží   </a:t>
            </a:r>
            <a:endParaRPr lang="cs-CZ" altLang="cs-CZ" sz="2000" b="1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Pro danou místnost se zadávají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rozměry a tvar místnosti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charakter místnosti, použitá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norma pro výpočet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(osvětlenost, oslnění, rovnoměrnost, index podání barev)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-	odraznost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povrchů (pro běžné stěny a strop se doporučuje ponechat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-	údržba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b)	soustava překážek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(skříně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, lavice, tabule,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…)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jednotlivé objekty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soustavu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objektů, složená geometrie</a:t>
            </a:r>
            <a:endParaRPr lang="cs-CZ" altLang="cs-CZ" sz="2000" b="1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objekty z </a:t>
            </a:r>
            <a:r>
              <a:rPr lang="cs-CZ" altLang="cs-CZ" sz="2000" b="1" dirty="0" err="1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CADu</a:t>
            </a:r>
            <a:endParaRPr lang="cs-CZ" altLang="cs-CZ" sz="2000" b="1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8566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Práce s programem 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43747" name="Rectangle 3"/>
          <p:cNvSpPr>
            <a:spLocks noChangeArrowheads="1"/>
          </p:cNvSpPr>
          <p:nvPr/>
        </p:nvSpPr>
        <p:spPr bwMode="auto">
          <a:xfrm>
            <a:off x="179388" y="1052513"/>
            <a:ext cx="8785225" cy="5074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625475" indent="-625475" algn="l">
              <a:tabLst>
                <a:tab pos="269875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269875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269875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.	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Zadání místa zrakového úkolu (pracovní stoly, lavice, pracoviště)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Lze zadat celou plochu místnosti (školní třída) nebo omezené plochy (pracovní stůl). Na zadaných plochách proběhne výpočet.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a)	veličina – co se bude počítat (např. osvětlenost horizontální)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b)	souřadnice a rozteč bodů – volíme body, ve kterých se provede výpočet. Čím více bodů tím přesnější výpočet, prodlužuje se ale doba výpočtu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c)	pro výpočet osvětlenosti a oslnění se musí zadat samostatné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plochy, které se liší zejména výškou</a:t>
            </a:r>
            <a:endParaRPr lang="cs-CZ" altLang="cs-CZ" sz="2000" b="1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3.	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Přidat soustavu svítidel (světelný zdroj + svítidlo)</a:t>
            </a:r>
          </a:p>
          <a:p>
            <a:pPr marL="269875" indent="-269875">
              <a:spcBef>
                <a:spcPts val="600"/>
              </a:spcBef>
              <a:buFont typeface="Wingdings" panose="05000000000000000000" pitchFamily="2" charset="2"/>
              <a:buNone/>
              <a:tabLst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Podle zadání - požadavek investora, využití místnosti a druh činnosti, vnější podmínky, výška stropu, ekonomické možnosti,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…</a:t>
            </a:r>
          </a:p>
          <a:p>
            <a:pPr marL="269875" indent="-269875">
              <a:spcBef>
                <a:spcPts val="600"/>
              </a:spcBef>
              <a:buFont typeface="Wingdings" panose="05000000000000000000" pitchFamily="2" charset="2"/>
              <a:buNone/>
              <a:tabLst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Lze vytvořit pravidelnou (skupina se zadává jednotně pro všechna svítidla) nebo nepravidelnou soustavu svítidel (umístění každého svítidla se zadává samostatně)</a:t>
            </a:r>
            <a:endParaRPr lang="cs-CZ" altLang="cs-CZ" sz="2000" b="1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16632"/>
            <a:ext cx="88566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Práce s programem 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43747" name="Rectangle 3"/>
          <p:cNvSpPr>
            <a:spLocks noChangeArrowheads="1"/>
          </p:cNvSpPr>
          <p:nvPr/>
        </p:nvSpPr>
        <p:spPr bwMode="auto">
          <a:xfrm>
            <a:off x="179388" y="1052513"/>
            <a:ext cx="8856662" cy="5612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625475" indent="-625475" algn="l">
              <a:tabLst>
                <a:tab pos="269875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269875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269875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98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Co je potřeba zohlednit</a:t>
            </a:r>
          </a:p>
          <a:p>
            <a:pPr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 	o jaká svítidla se jedná (přisazená, zavěšená, do podhledu)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zda je návrh pro celou místnost, nebo pouze její část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pozici asymetrických svítidel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vzdálenost od stěn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překážky (sloupy, výklenky, skříně)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rozmístění svítidel podle norem pro daný prostor (např. třída)</a:t>
            </a:r>
            <a:endParaRPr lang="cs-CZ" altLang="cs-CZ" sz="2000" b="1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Počty svítidel</a:t>
            </a:r>
          </a:p>
          <a:p>
            <a:pPr marL="268288" indent="-268288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jestliže zadáme méně svítidel s větším světelným tokem (většinou i příkonem), vyjde realizace levněji, mohou být ale problémy s oslněním a rovnoměrností</a:t>
            </a:r>
          </a:p>
          <a:p>
            <a:pPr marL="268288" indent="-268288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Svítidla do podhledu</a:t>
            </a:r>
          </a:p>
          <a:p>
            <a:pPr marL="268288" indent="-268288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jestliže se jedná o kazetový podhled (desky), jsou rozměry standardně 600-600. Rozměry svítidel jsou tomu přizpůsobena (595 x 595). Musíme dodržet rozteče svítidel (600 x 600)     </a:t>
            </a:r>
            <a:endParaRPr lang="cs-CZ" altLang="cs-CZ" sz="2000" b="1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 marL="269875" indent="-269875">
              <a:spcBef>
                <a:spcPts val="1200"/>
              </a:spcBef>
              <a:buFont typeface="Wingdings" panose="05000000000000000000" pitchFamily="2" charset="2"/>
              <a:buNone/>
              <a:tabLst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.	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Zadáme výpočet </a:t>
            </a:r>
            <a:endParaRPr lang="cs-CZ" altLang="cs-CZ" sz="2000" b="1" u="sng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11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50" y="274638"/>
            <a:ext cx="8928100" cy="777875"/>
          </a:xfrm>
          <a:noFill/>
        </p:spPr>
        <p:txBody>
          <a:bodyPr lIns="36000" tIns="36000" rIns="36000" bIns="36000"/>
          <a:lstStyle/>
          <a:p>
            <a:r>
              <a:rPr lang="cs-CZ" altLang="cs-CZ" u="sng">
                <a:solidFill>
                  <a:schemeClr val="bg2"/>
                </a:solidFill>
                <a:effectLst/>
              </a:rPr>
              <a:t>Materiály</a:t>
            </a:r>
          </a:p>
        </p:txBody>
      </p:sp>
      <p:sp>
        <p:nvSpPr>
          <p:cNvPr id="132120" name="Text Box 24"/>
          <p:cNvSpPr txBox="1">
            <a:spLocks noChangeArrowheads="1"/>
          </p:cNvSpPr>
          <p:nvPr/>
        </p:nvSpPr>
        <p:spPr bwMode="auto">
          <a:xfrm>
            <a:off x="250825" y="1412875"/>
            <a:ext cx="907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>
              <a:effectLst/>
              <a:latin typeface="Comic Sans MS" panose="030F0702030302020204" pitchFamily="66" charset="0"/>
            </a:endParaRPr>
          </a:p>
        </p:txBody>
      </p:sp>
      <p:sp>
        <p:nvSpPr>
          <p:cNvPr id="132121" name="Text Box 25"/>
          <p:cNvSpPr txBox="1">
            <a:spLocks noChangeArrowheads="1"/>
          </p:cNvSpPr>
          <p:nvPr/>
        </p:nvSpPr>
        <p:spPr bwMode="auto">
          <a:xfrm>
            <a:off x="468313" y="1484313"/>
            <a:ext cx="842486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11538" indent="-3411538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681413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860800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4040188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421957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6767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5133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591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604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Program </a:t>
            </a:r>
            <a:r>
              <a:rPr lang="cs-CZ" altLang="cs-CZ" sz="2400" dirty="0" err="1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Wils</a:t>
            </a:r>
            <a:endParaRPr lang="cs-CZ" altLang="cs-CZ" sz="2400" dirty="0" smtClean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Elektronický </a:t>
            </a:r>
            <a:r>
              <a:rPr lang="cs-CZ" altLang="cs-CZ" sz="24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Katalog </a:t>
            </a:r>
            <a:r>
              <a:rPr lang="cs-CZ" altLang="cs-CZ" sz="2400" dirty="0" err="1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Elkovo</a:t>
            </a:r>
            <a:r>
              <a:rPr lang="cs-CZ" altLang="cs-CZ" sz="24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lang="cs-CZ" altLang="cs-CZ" sz="2400" dirty="0" err="1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Čepelík</a:t>
            </a:r>
            <a:endParaRPr lang="cs-CZ" altLang="cs-CZ" dirty="0">
              <a:solidFill>
                <a:schemeClr val="bg2"/>
              </a:solidFill>
              <a:effectLst/>
              <a:latin typeface="Garamond" panose="020204040303010108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8566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Úvod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21892" name="Rectangle 4"/>
          <p:cNvSpPr>
            <a:spLocks noChangeArrowheads="1"/>
          </p:cNvSpPr>
          <p:nvPr/>
        </p:nvSpPr>
        <p:spPr bwMode="auto">
          <a:xfrm>
            <a:off x="179388" y="981075"/>
            <a:ext cx="8785225" cy="1303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Program </a:t>
            </a:r>
            <a:r>
              <a:rPr lang="cs-CZ" altLang="cs-CZ" sz="2000" b="1" dirty="0" err="1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Wils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lang="cs-CZ" altLang="cs-CZ" sz="2000" b="1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Building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lang="cs-CZ" altLang="cs-CZ" sz="2000" b="1" dirty="0" err="1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Desing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) je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univerzální výpočtový program k výpočtům umělého osvětlení podle platný norem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ČSN, který prošel v listopadu 2014 výraznými změnami. Kromě základního modulu obsahuje další možnosti, tyto moduly jsou zpoplatněny.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  <p:sp>
        <p:nvSpPr>
          <p:cNvPr id="421900" name="Rectangle 12"/>
          <p:cNvSpPr>
            <a:spLocks noChangeArrowheads="1"/>
          </p:cNvSpPr>
          <p:nvPr/>
        </p:nvSpPr>
        <p:spPr bwMode="auto">
          <a:xfrm>
            <a:off x="179388" y="2379538"/>
            <a:ext cx="8785225" cy="43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algn="l">
              <a:tabLst>
                <a:tab pos="447675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447675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447675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4476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4476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476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476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476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447675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Funkce a výpočty 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programu (základní </a:t>
            </a: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modul, zdarma)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: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návrh osvětlovací soustavy (svítidla a světelné zdroje), podle požadavků investora s respektováním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*	tvaru místnosti, odrazných ploch stěn, stropu a podlahy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*	překážek (skříně, výklenky, …)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*	pracovních ploch (deska pracovního stolu,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stroj,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…)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*	složená geometrie (například schody, stoly, …)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 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výpočet hlavních parametrů pro správné osvětlení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*	osvětlenost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*	rovnoměrnost osvětlení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	*	oslnění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grafické znázornění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výsledného projektu 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s různými variantami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zobrazení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 Unicode MS" panose="020B0604020202020204" pitchFamily="34" charset="-128"/>
              </a:rPr>
              <a:t>-	možnost obousměrné komunikace s programem CAD (oba programy mají zcela odlišnou funkci)</a:t>
            </a:r>
            <a:endParaRPr lang="cs-CZ" altLang="cs-CZ" sz="2000" b="1" dirty="0">
              <a:solidFill>
                <a:schemeClr val="bg2"/>
              </a:solidFill>
              <a:effectLst/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504" y="187325"/>
            <a:ext cx="9036496" cy="720725"/>
          </a:xfrm>
        </p:spPr>
        <p:txBody>
          <a:bodyPr/>
          <a:lstStyle/>
          <a:p>
            <a:r>
              <a:rPr lang="cs-CZ" altLang="cs-CZ" sz="36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Základní veličiny pro </a:t>
            </a: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výpočet </a:t>
            </a:r>
            <a:r>
              <a:rPr lang="cs-CZ" altLang="cs-CZ" sz="20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(pro projektování) </a:t>
            </a:r>
            <a:endParaRPr lang="cs-CZ" altLang="cs-CZ" sz="2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179388" y="1052513"/>
            <a:ext cx="8785225" cy="29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Světelný tok </a:t>
            </a:r>
            <a:r>
              <a:rPr lang="cs-CZ" altLang="cs-CZ" sz="2200" b="1" u="sng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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altLang="cs-CZ" sz="2200" b="1" u="sng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, jednotka </a:t>
            </a:r>
            <a:r>
              <a:rPr lang="cs-CZ" altLang="cs-CZ" sz="2200" b="1" u="sng" dirty="0" err="1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lm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(lumen) </a:t>
            </a:r>
            <a:endParaRPr lang="cs-CZ" altLang="cs-CZ" sz="2200" b="1" u="sng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 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„světelný výkon“ zdroje světla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je to subjektivní veličina, proto je vztažena na „normálního“ pozorovatele 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cs-CZ" altLang="cs-CZ" sz="2000" b="1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Příkon – P</a:t>
            </a:r>
            <a:r>
              <a:rPr lang="cs-CZ" altLang="cs-CZ" sz="2200" b="1" u="sng" baseline="-25000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cs-CZ" altLang="cs-CZ" sz="2200" b="1" u="sng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jednotka 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W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cs-CZ" altLang="cs-CZ" sz="2000" b="1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Měrný světelný výkon – jednotka </a:t>
            </a:r>
            <a:r>
              <a:rPr lang="cs-CZ" altLang="cs-CZ" sz="2200" b="1" u="sng" dirty="0" err="1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lm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/W </a:t>
            </a:r>
            <a:endParaRPr lang="cs-CZ" altLang="cs-CZ" sz="2200" b="1" u="sng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 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vyjadřuje efektivitu světelného zdroje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62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504" y="187325"/>
            <a:ext cx="9036496" cy="720725"/>
          </a:xfrm>
        </p:spPr>
        <p:txBody>
          <a:bodyPr/>
          <a:lstStyle/>
          <a:p>
            <a:r>
              <a:rPr lang="cs-CZ" altLang="cs-CZ" sz="3600" u="sng" dirty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Základní veličiny pro </a:t>
            </a:r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výpočet </a:t>
            </a:r>
            <a:r>
              <a:rPr lang="cs-CZ" altLang="cs-CZ" sz="20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(pro projektování) </a:t>
            </a:r>
            <a:endParaRPr lang="cs-CZ" altLang="cs-CZ" sz="2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179388" y="1052513"/>
            <a:ext cx="8785225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u="sng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Svítivost – I , jednotka cd (kandela)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 	prostorová hustota světelného toku v různých směrech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pro určení svítivosti v daném směru se udává </a:t>
            </a:r>
            <a:r>
              <a:rPr lang="cs-CZ" altLang="cs-CZ" sz="2000" b="1" u="sng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fotometrická plocha svítivosti</a:t>
            </a: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(spojení koncových bodů vektorů svítivosti v různých směrech)</a:t>
            </a:r>
          </a:p>
        </p:txBody>
      </p:sp>
      <p:pic>
        <p:nvPicPr>
          <p:cNvPr id="5386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45" t="55371" r="23203" b="32813"/>
          <a:stretch>
            <a:fillRect/>
          </a:stretch>
        </p:blipFill>
        <p:spPr bwMode="auto">
          <a:xfrm>
            <a:off x="6731000" y="2708275"/>
            <a:ext cx="230505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bg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8630" name="Rectangle 6"/>
          <p:cNvSpPr>
            <a:spLocks noChangeArrowheads="1"/>
          </p:cNvSpPr>
          <p:nvPr/>
        </p:nvSpPr>
        <p:spPr bwMode="auto">
          <a:xfrm>
            <a:off x="179388" y="5072063"/>
            <a:ext cx="8785225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Osvětlenost </a:t>
            </a:r>
            <a:r>
              <a:rPr lang="cs-CZ" altLang="cs-CZ" sz="22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 E, jednotka lx (lux)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osvětlenost je plošná hustota světelného toku dopadajícího na danou plochu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závisí na svítivosti (přímo), na kvadrátu vzdálenosti (nepřímo) a na úhlu mezi dopadajícím zářením a výpočtovou plochou</a:t>
            </a:r>
          </a:p>
        </p:txBody>
      </p:sp>
      <p:sp>
        <p:nvSpPr>
          <p:cNvPr id="538631" name="Rectangle 7"/>
          <p:cNvSpPr>
            <a:spLocks noChangeArrowheads="1"/>
          </p:cNvSpPr>
          <p:nvPr/>
        </p:nvSpPr>
        <p:spPr bwMode="auto">
          <a:xfrm>
            <a:off x="179388" y="2662238"/>
            <a:ext cx="6480175" cy="220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446088" indent="-446088" algn="l">
              <a:tabLst>
                <a:tab pos="268288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268288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268288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26828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26828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828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828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828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68288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</a:t>
            </a:r>
            <a:r>
              <a:rPr lang="cs-CZ" altLang="cs-CZ" sz="20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fotometrická plocha svítivosti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*	se udává nejčastěji pro celé svítidlo, včetně světelného zdroje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*	počet rovin a způsob kreslení je dán svítidlem a světelným zdrojem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*	udává ji výrobce svítidel (světelných zdrojů) a je součástí výpočtových programů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8566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Základní veličiny pro výpočet 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39651" name="Rectangle 3"/>
          <p:cNvSpPr>
            <a:spLocks noChangeArrowheads="1"/>
          </p:cNvSpPr>
          <p:nvPr/>
        </p:nvSpPr>
        <p:spPr bwMode="auto">
          <a:xfrm>
            <a:off x="179388" y="1052513"/>
            <a:ext cx="8785225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Jas – L, jednotka cd/m</a:t>
            </a:r>
            <a:r>
              <a:rPr lang="cs-CZ" altLang="cs-CZ" sz="2200" b="1" baseline="3000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altLang="cs-CZ" sz="22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 	je měřítkem pro vjem světlosti svítícího nebo osvětlovaného tělesa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je určena prostorovou a plošnou hustotou světelného toku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jas je základním parametrem pro určování oslnění</a:t>
            </a:r>
          </a:p>
        </p:txBody>
      </p:sp>
      <p:pic>
        <p:nvPicPr>
          <p:cNvPr id="5396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474913"/>
            <a:ext cx="7056437" cy="167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9656" name="Rectangle 8"/>
          <p:cNvSpPr>
            <a:spLocks noChangeArrowheads="1"/>
          </p:cNvSpPr>
          <p:nvPr/>
        </p:nvSpPr>
        <p:spPr bwMode="auto">
          <a:xfrm>
            <a:off x="179388" y="4338638"/>
            <a:ext cx="8785225" cy="1627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algn="l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Teplota chromatičnosti (náhradní teplota chromatičnosti) – T</a:t>
            </a:r>
            <a:r>
              <a:rPr lang="cs-CZ" altLang="cs-CZ" sz="2000" b="1" u="sng" baseline="-2500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cs-CZ" altLang="cs-CZ" sz="20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, jednotka cd/m</a:t>
            </a:r>
            <a:r>
              <a:rPr lang="cs-CZ" altLang="cs-CZ" sz="2000" b="1" baseline="3000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cs-CZ" altLang="cs-CZ" sz="22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 	teplé barvy – T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&lt;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3500 K – odpočinek, světelná pohoda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neutrální barvy (denní) – 3500 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&lt;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T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&lt;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6000 K – pracovní aktivita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studené barvy - T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c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&gt;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6000 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8566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Základní veličiny pro výpočet 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40675" name="Rectangle 3"/>
          <p:cNvSpPr>
            <a:spLocks noChangeArrowheads="1"/>
          </p:cNvSpPr>
          <p:nvPr/>
        </p:nvSpPr>
        <p:spPr bwMode="auto">
          <a:xfrm>
            <a:off x="179388" y="1052513"/>
            <a:ext cx="8785225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algn="l">
              <a:tabLst>
                <a:tab pos="1795463" algn="l"/>
                <a:tab pos="19732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1795463" algn="l"/>
                <a:tab pos="19732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1795463" algn="l"/>
                <a:tab pos="19732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Index barevného podání – R</a:t>
            </a:r>
            <a:r>
              <a:rPr lang="cs-CZ" altLang="cs-CZ" sz="2200" b="1" u="sng" baseline="-2500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cs-CZ" altLang="cs-CZ" sz="22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, jednotka (-)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 	určuje věrnost podání barev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= 100	-	věrné podání barev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R</a:t>
            </a:r>
            <a:r>
              <a:rPr lang="cs-CZ" altLang="cs-CZ" sz="2000" b="1" baseline="-2500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a</a:t>
            </a: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= 0	- monochromatické záření, nelze rozlišit barvy</a:t>
            </a:r>
          </a:p>
        </p:txBody>
      </p:sp>
      <p:sp>
        <p:nvSpPr>
          <p:cNvPr id="540678" name="Rectangle 6"/>
          <p:cNvSpPr>
            <a:spLocks noChangeArrowheads="1"/>
          </p:cNvSpPr>
          <p:nvPr/>
        </p:nvSpPr>
        <p:spPr bwMode="auto">
          <a:xfrm>
            <a:off x="179388" y="2611438"/>
            <a:ext cx="8785225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algn="l">
              <a:tabLst>
                <a:tab pos="1795463" algn="l"/>
                <a:tab pos="19732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1795463" algn="l"/>
                <a:tab pos="19732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1795463" algn="l"/>
                <a:tab pos="19732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Činitel oslnění – vnitřní prostory UGR, jednotka (-)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 	určuje se výpočtem, dovolené hodnoty jsou udány v normě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je ovlivněn světelnými zdroji, svítidly, odraznými plochami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7325"/>
            <a:ext cx="88566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Svítidla 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41699" name="Rectangle 3"/>
          <p:cNvSpPr>
            <a:spLocks noChangeArrowheads="1"/>
          </p:cNvSpPr>
          <p:nvPr/>
        </p:nvSpPr>
        <p:spPr bwMode="auto">
          <a:xfrm>
            <a:off x="179388" y="1052513"/>
            <a:ext cx="8785225" cy="210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algn="l">
              <a:tabLst>
                <a:tab pos="1795463" algn="l"/>
                <a:tab pos="19732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1795463" algn="l"/>
                <a:tab pos="19732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1795463" algn="l"/>
                <a:tab pos="19732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u="sng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Svítidlo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prostorové rozložení světelného 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toku - důležité pro určení rovnoměrnosti osvětlení a oslnění</a:t>
            </a:r>
            <a:endParaRPr lang="cs-CZ" altLang="cs-CZ" sz="22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cs-CZ" altLang="cs-CZ" sz="22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	napájení a upevnění světelného zdroje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ochrana před vnějšími vlivy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ochrana před nebezpečným dotykem	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1700" name="Rectangle 4"/>
          <p:cNvSpPr>
            <a:spLocks noChangeArrowheads="1"/>
          </p:cNvSpPr>
          <p:nvPr/>
        </p:nvSpPr>
        <p:spPr bwMode="auto">
          <a:xfrm>
            <a:off x="179388" y="3212976"/>
            <a:ext cx="8785225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algn="l">
              <a:tabLst>
                <a:tab pos="1795463" algn="l"/>
                <a:tab pos="19732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1795463" algn="l"/>
                <a:tab pos="19732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1795463" algn="l"/>
                <a:tab pos="19732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u="sng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Hlavní části svítidla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světelně činné části - reflektor, refraktor, rozptylovač	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konstrukční části</a:t>
            </a:r>
            <a:endParaRPr lang="cs-CZ" altLang="cs-CZ" sz="2000" b="1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1701" name="Rectangle 5"/>
          <p:cNvSpPr>
            <a:spLocks noChangeArrowheads="1"/>
          </p:cNvSpPr>
          <p:nvPr/>
        </p:nvSpPr>
        <p:spPr bwMode="auto">
          <a:xfrm>
            <a:off x="176572" y="4370793"/>
            <a:ext cx="8643900" cy="2442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269875" indent="-269875" algn="l">
              <a:tabLst>
                <a:tab pos="1795463" algn="l"/>
                <a:tab pos="19732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1795463" algn="l"/>
                <a:tab pos="19732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1795463" algn="l"/>
                <a:tab pos="19732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u="sng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Rozdělení </a:t>
            </a:r>
            <a:r>
              <a:rPr lang="cs-CZ" altLang="cs-CZ" sz="22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svítidel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 požadavek určuje zpravidla projektant nebo investor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přímá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převážně přímá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smíšená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převážně nepřímá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nepřímá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0119" y="3356347"/>
            <a:ext cx="8856662" cy="576709"/>
          </a:xfrm>
        </p:spPr>
        <p:txBody>
          <a:bodyPr/>
          <a:lstStyle/>
          <a:p>
            <a:r>
              <a:rPr lang="cs-CZ" altLang="cs-CZ" sz="3600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Světelný zdroj </a:t>
            </a:r>
            <a:endParaRPr lang="cs-CZ" altLang="cs-CZ" sz="28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41701" name="Rectangle 5"/>
          <p:cNvSpPr>
            <a:spLocks noChangeArrowheads="1"/>
          </p:cNvSpPr>
          <p:nvPr/>
        </p:nvSpPr>
        <p:spPr bwMode="auto">
          <a:xfrm>
            <a:off x="308852" y="4144317"/>
            <a:ext cx="8439611" cy="2381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269875" indent="-269875" algn="l">
              <a:tabLst>
                <a:tab pos="1795463" algn="l"/>
                <a:tab pos="19732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1795463" algn="l"/>
                <a:tab pos="19732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1795463" algn="l"/>
                <a:tab pos="19732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Kritéria</a:t>
            </a:r>
            <a:endParaRPr lang="cs-CZ" altLang="cs-CZ" sz="2000" b="1" u="sng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typ (zářivky, LED, vysokotlaké výbojky)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příkon, měrný světelný výkon</a:t>
            </a:r>
          </a:p>
          <a:p>
            <a:pPr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Zářivky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normalizovaná řada  příkonů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průměr trubice, velikost patice T5 (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 = 16 mm),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T8 (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 = 26mm)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  <a:sym typeface="Symbol" panose="05050102010706020507" pitchFamily="18" charset="2"/>
              </a:rPr>
              <a:t>-	TCL, TCS - kompaktní zářivky s paticí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20119" y="188640"/>
            <a:ext cx="8572361" cy="3196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269875" indent="-269875" algn="l">
              <a:tabLst>
                <a:tab pos="1795463" algn="l"/>
                <a:tab pos="19732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1795463" algn="l"/>
                <a:tab pos="19732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1795463" algn="l"/>
                <a:tab pos="19732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Další parametry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Podle montáže a použití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do podhledu, přisazená, závěsná (projektant, investor)</a:t>
            </a:r>
          </a:p>
          <a:p>
            <a:pPr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kancelářská, do čistých prostor, průmyslová, se zvýšeným 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krytím, sportoviště</a:t>
            </a:r>
            <a:endParaRPr lang="cs-CZ" altLang="cs-CZ" sz="2200" b="1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okolní teplota</a:t>
            </a:r>
          </a:p>
          <a:p>
            <a:pPr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nouzový 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zdroj</a:t>
            </a:r>
          </a:p>
          <a:p>
            <a:pPr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cs-CZ" altLang="cs-CZ" sz="22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možnosti stmívání</a:t>
            </a:r>
            <a:endParaRPr lang="cs-CZ" altLang="cs-CZ" sz="2200" b="1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Účinnost svítidla</a:t>
            </a:r>
            <a:r>
              <a:rPr lang="cs-CZ" altLang="cs-CZ" sz="22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 („ztráta“ světelného toku na svítidle) 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54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43669" y="2780928"/>
            <a:ext cx="8856662" cy="720725"/>
          </a:xfrm>
        </p:spPr>
        <p:txBody>
          <a:bodyPr/>
          <a:lstStyle/>
          <a:p>
            <a:r>
              <a:rPr lang="cs-CZ" altLang="cs-CZ" sz="3600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Zásady osvětlování </a:t>
            </a:r>
            <a:endParaRPr lang="cs-CZ" altLang="cs-CZ" sz="280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542723" name="Rectangle 3"/>
          <p:cNvSpPr>
            <a:spLocks noChangeArrowheads="1"/>
          </p:cNvSpPr>
          <p:nvPr/>
        </p:nvSpPr>
        <p:spPr bwMode="auto">
          <a:xfrm>
            <a:off x="179388" y="3717032"/>
            <a:ext cx="8785225" cy="2611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algn="l">
              <a:tabLst>
                <a:tab pos="1795463" algn="l"/>
                <a:tab pos="19732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1795463" algn="l"/>
                <a:tab pos="19732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1795463" algn="l"/>
                <a:tab pos="19732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1.	Požadovaná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osvětlenost - ČSN nebo přání zákazníka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2.	Rovnoměrnost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osvětlení - ČSN nebo podle požadavku projektu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3.	Zabránit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oslnění - ČSN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4.	Podání barev, teplota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chromatičnosti - podle činnosti v daném prostoru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5.	Denní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osvětlení - činitel D, řeší stavební firma dle normy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000" b="1" dirty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6.	Technická a ekonomická optimální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varianta - podle investora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52194" y="188640"/>
            <a:ext cx="8439611" cy="2334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269875" indent="-269875" algn="l">
              <a:tabLst>
                <a:tab pos="1795463" algn="l"/>
                <a:tab pos="1973263" algn="l"/>
              </a:tabLs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3870325" indent="-285750" algn="l">
              <a:buClr>
                <a:schemeClr val="accent2"/>
              </a:buClr>
              <a:tabLst>
                <a:tab pos="1795463" algn="l"/>
                <a:tab pos="1973263" algn="l"/>
              </a:tabLst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4278313" indent="-228600" algn="l">
              <a:buClr>
                <a:schemeClr val="tx2"/>
              </a:buClr>
              <a:tabLst>
                <a:tab pos="1795463" algn="l"/>
                <a:tab pos="1973263" algn="l"/>
              </a:tabLst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4686300" indent="-228600" algn="l">
              <a:buClr>
                <a:schemeClr val="accent2"/>
              </a:buClr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5094288" indent="-228600" algn="l"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55514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60086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64658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6923088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795463" algn="l"/>
                <a:tab pos="1973263" algn="l"/>
              </a:tabLst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cs-CZ" altLang="cs-CZ" sz="2200" b="1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LED</a:t>
            </a:r>
            <a:endParaRPr lang="cs-CZ" altLang="cs-CZ" sz="22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trubice nebo moduly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u přímých svítidel je doporučena </a:t>
            </a: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opál, mikroprisma, mikroprisma comfort</a:t>
            </a:r>
            <a:endParaRPr lang="cs-CZ" altLang="cs-CZ" sz="2000" b="1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napájení modulů proudové nebo napěťové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b="1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-	pozor na odvod tepla ( z malé plochy čipu je třeba odvést velký tepelný výkon)  </a:t>
            </a:r>
            <a:endParaRPr lang="cs-CZ" altLang="cs-CZ" sz="2000" b="1" dirty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udění">
  <a:themeElements>
    <a:clrScheme name="Proudění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bg1"/>
          </a:solidFill>
          <a:prstDash val="solid"/>
          <a:round/>
          <a:headEnd type="none" w="med" len="lg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bg1"/>
          </a:solidFill>
          <a:prstDash val="solid"/>
          <a:round/>
          <a:headEnd type="none" w="med" len="lg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anose="05000000000000000000" pitchFamily="2" charset="2"/>
          <a:buChar char="n"/>
          <a:tabLst/>
          <a:defRPr kumimoji="0" lang="cs-CZ" alt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anose="02020404030301010803" pitchFamily="18" charset="0"/>
          </a:defRPr>
        </a:defPPr>
      </a:lstStyle>
    </a:lnDef>
  </a:objectDefaults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14599</TotalTime>
  <Words>1847</Words>
  <Application>Microsoft Office PowerPoint</Application>
  <PresentationFormat>Předvádění na obrazovce (4:3)</PresentationFormat>
  <Paragraphs>211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Arial Unicode MS</vt:lpstr>
      <vt:lpstr>Comic Sans MS</vt:lpstr>
      <vt:lpstr>Garamond</vt:lpstr>
      <vt:lpstr>Symbol</vt:lpstr>
      <vt:lpstr>Times New Roman</vt:lpstr>
      <vt:lpstr>Wingdings</vt:lpstr>
      <vt:lpstr>Proudění</vt:lpstr>
      <vt:lpstr>Elektrotechnická  měření Výpočet umělého osvětlení - Wils</vt:lpstr>
      <vt:lpstr>Úvod</vt:lpstr>
      <vt:lpstr>Základní veličiny pro výpočet (pro projektování) </vt:lpstr>
      <vt:lpstr>Základní veličiny pro výpočet (pro projektování) </vt:lpstr>
      <vt:lpstr>Základní veličiny pro výpočet </vt:lpstr>
      <vt:lpstr>Základní veličiny pro výpočet </vt:lpstr>
      <vt:lpstr>Svítidla </vt:lpstr>
      <vt:lpstr>Světelný zdroj </vt:lpstr>
      <vt:lpstr>Zásady osvětlování </vt:lpstr>
      <vt:lpstr>Zásady osvětlování </vt:lpstr>
      <vt:lpstr>Prezentace aplikace PowerPoint</vt:lpstr>
      <vt:lpstr>Doporučené rozsahy osvětlenosti </vt:lpstr>
      <vt:lpstr>Činitel odrazu povrchu </vt:lpstr>
      <vt:lpstr>Prezentace aplikace PowerPoint</vt:lpstr>
      <vt:lpstr>Práce s programem </vt:lpstr>
      <vt:lpstr>Práce s programem </vt:lpstr>
      <vt:lpstr>Práce s programem </vt:lpstr>
      <vt:lpstr>Materiály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Jistící a ochranné přístroje nízkého napětí</dc:title>
  <dc:creator>pe</dc:creator>
  <cp:lastModifiedBy>Ivo Petricek</cp:lastModifiedBy>
  <cp:revision>1392</cp:revision>
  <dcterms:created xsi:type="dcterms:W3CDTF">2006-07-11T07:50:54Z</dcterms:created>
  <dcterms:modified xsi:type="dcterms:W3CDTF">2022-08-11T08:36:27Z</dcterms:modified>
</cp:coreProperties>
</file>