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324" r:id="rId3"/>
    <p:sldId id="322" r:id="rId4"/>
    <p:sldId id="323" r:id="rId5"/>
    <p:sldId id="319" r:id="rId6"/>
    <p:sldId id="320" r:id="rId7"/>
    <p:sldId id="316" r:id="rId8"/>
    <p:sldId id="315" r:id="rId9"/>
    <p:sldId id="314" r:id="rId10"/>
    <p:sldId id="317" r:id="rId11"/>
    <p:sldId id="321" r:id="rId12"/>
    <p:sldId id="318" r:id="rId13"/>
    <p:sldId id="279" r:id="rId1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1pPr>
    <a:lvl2pPr marL="4572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2pPr>
    <a:lvl3pPr marL="9144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3pPr>
    <a:lvl4pPr marL="13716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4pPr>
    <a:lvl5pPr marL="18288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E"/>
    <a:srgbClr val="00FF00"/>
    <a:srgbClr val="FF6600"/>
    <a:srgbClr val="0033CC"/>
    <a:srgbClr val="EAEAEA"/>
    <a:srgbClr val="FF9900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92" autoAdjust="0"/>
    <p:restoredTop sz="94624" autoAdjust="0"/>
  </p:normalViewPr>
  <p:slideViewPr>
    <p:cSldViewPr>
      <p:cViewPr varScale="1">
        <p:scale>
          <a:sx n="104" d="100"/>
          <a:sy n="104" d="100"/>
        </p:scale>
        <p:origin x="114" y="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806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806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6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807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07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8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88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8807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ECFC20F-02A5-4FB5-B15A-9A9A368B10E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57B587-489B-45CF-AA4F-E82AF5F035E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427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44FD24-D953-4891-AD4E-2CFFFE42471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950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4273FE-9E0E-48FD-A0BB-5DF0CE3DB48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37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F6FE30-88E5-46BA-8266-97A3DE1C652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118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083632-673B-4457-9839-42B48297ADD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857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306C4E-E0E1-45BE-9E84-55C0A9B6680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123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C9C1EE-4ACC-4332-87FB-D23825B928E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593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5F535C-4BC8-4286-84A3-0ABB13A228E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789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3B84BC-8D47-4143-B8CA-163058EAE5E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300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65B1A5-CBBE-4ECE-B613-9027601FC8F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4681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fld id="{4C1F2678-BDFA-4431-A751-42C7DA408D2A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8704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704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70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70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0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70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88913"/>
            <a:ext cx="8569325" cy="1441450"/>
          </a:xfrm>
          <a:solidFill>
            <a:schemeClr val="tx1">
              <a:alpha val="60001"/>
            </a:schemeClr>
          </a:solidFill>
        </p:spPr>
        <p:txBody>
          <a:bodyPr/>
          <a:lstStyle/>
          <a:p>
            <a:r>
              <a:rPr lang="cs-CZ" altLang="cs-CZ" sz="5400" u="sng" dirty="0">
                <a:solidFill>
                  <a:schemeClr val="bg1"/>
                </a:solidFill>
                <a:effectLst/>
              </a:rPr>
              <a:t>Elektrotechnická  měření</a:t>
            </a:r>
            <a:br>
              <a:rPr lang="cs-CZ" altLang="cs-CZ" sz="5400" u="sng" dirty="0">
                <a:solidFill>
                  <a:schemeClr val="bg1"/>
                </a:solidFill>
                <a:effectLst/>
              </a:rPr>
            </a:br>
            <a:r>
              <a:rPr lang="cs-CZ" altLang="cs-CZ" sz="3200" u="sng" dirty="0">
                <a:solidFill>
                  <a:schemeClr val="bg1"/>
                </a:solidFill>
                <a:effectLst/>
              </a:rPr>
              <a:t>Dimenzování sítí nn - </a:t>
            </a:r>
            <a:r>
              <a:rPr lang="cs-CZ" altLang="cs-CZ" sz="3200" u="sng" dirty="0" smtClean="0">
                <a:solidFill>
                  <a:schemeClr val="bg1"/>
                </a:solidFill>
                <a:effectLst/>
              </a:rPr>
              <a:t>PAVOUK 2</a:t>
            </a:r>
            <a:endParaRPr lang="cs-CZ" altLang="cs-CZ" sz="3200" u="sng" dirty="0">
              <a:solidFill>
                <a:schemeClr val="bg1"/>
              </a:solidFill>
              <a:effectLst/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8"/>
          <a:stretch>
            <a:fillRect/>
          </a:stretch>
        </p:blipFill>
        <p:spPr bwMode="auto">
          <a:xfrm>
            <a:off x="900113" y="1647825"/>
            <a:ext cx="7561262" cy="516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856662" cy="649288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Záskok (</a:t>
            </a:r>
            <a:r>
              <a:rPr lang="cs-CZ" altLang="cs-CZ" sz="32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smyčkování</a:t>
            </a:r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)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41700" name="Rectangle 4"/>
          <p:cNvSpPr>
            <a:spLocks noChangeArrowheads="1"/>
          </p:cNvSpPr>
          <p:nvPr/>
        </p:nvSpPr>
        <p:spPr bwMode="auto">
          <a:xfrm>
            <a:off x="179388" y="917575"/>
            <a:ext cx="8856662" cy="468935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36000" tIns="36000" rIns="36000" bIns="36000">
            <a:spAutoFit/>
          </a:bodyPr>
          <a:lstStyle>
            <a:lvl1pPr marL="354013" indent="-354013" algn="l">
              <a:tabLst>
                <a:tab pos="3133725" algn="l"/>
                <a:tab pos="3411538" algn="l"/>
                <a:tab pos="64563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3133725" algn="l"/>
                <a:tab pos="3411538" algn="l"/>
                <a:tab pos="64563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pro provozy se stupněm spolehlivosti 1 nebo 2 lze vypočítat dvě (více) variant napájení</a:t>
            </a:r>
          </a:p>
          <a:p>
            <a:pPr marL="534988" indent="-534988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základní (bezporuchový provoz), síť je provozována například jako paprskový nebo průběžný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rozvod ze dvou nebo více transformátorů. Jednotlivé rozvody za transformátorem nejsou vzájemně propojeny (zkratové proudy, problematické hledání poruch, napájení ze dvou stran -bezpečnost). 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 marL="534988" indent="-534988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2a.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při výpadku (odpojení) jednoho transformátoru se provede přepojení druhého transformátor pro vymezený počet spotřebičů prvního transformátoru</a:t>
            </a:r>
          </a:p>
          <a:p>
            <a:pPr marL="534988" indent="-534988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2b.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při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výpadku jednoho napájení lze připojit náhradní, nezávislý zdroj (ostrovní provoz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) - generátor, UPS, jiné napájení a zároveň změnit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propojení v rozvody</a:t>
            </a:r>
          </a:p>
          <a:p>
            <a:pPr marL="534988" indent="-534988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Při těchto změnách se mění poměry v síti, musí se nově vypočítat a v praxi i ověřit pomocí zkoušek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1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1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1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1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1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1698" grpId="0"/>
      <p:bldP spid="5417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209036" cy="649288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Záskok - řešení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79388" y="917575"/>
            <a:ext cx="8856662" cy="34582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36000" tIns="36000" rIns="36000" bIns="36000">
            <a:spAutoFit/>
          </a:bodyPr>
          <a:lstStyle>
            <a:lvl1pPr marL="354013" indent="-354013" algn="l">
              <a:tabLst>
                <a:tab pos="3133725" algn="l"/>
                <a:tab pos="3411538" algn="l"/>
                <a:tab pos="64563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3133725" algn="l"/>
                <a:tab pos="3411538" algn="l"/>
                <a:tab pos="64563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Rozvod je zadán standardně</a:t>
            </a:r>
          </a:p>
          <a:p>
            <a:pPr marL="360363" indent="-360363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Řešíte koncové obvody - zadání koncových spotřebičů, jištění kabelu a spotřebiče, průřez a uložení kabelu</a:t>
            </a:r>
          </a:p>
          <a:p>
            <a:pPr marL="360363" indent="-360363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Rozdělíte rozvod na dva, případně více provozních stavů - standartní napájení, výpadek jednoho zdroje, náhradní napájení, ostrovní provoz, …</a:t>
            </a:r>
          </a:p>
          <a:p>
            <a:pPr marL="360363" indent="-360363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3.	Jednotlivé případy řešíte samostatně</a:t>
            </a:r>
          </a:p>
          <a:p>
            <a:pPr marL="534988" indent="-534988">
              <a:spcBef>
                <a:spcPct val="0"/>
              </a:spcBef>
              <a:buFont typeface="Wingdings" panose="05000000000000000000" pitchFamily="2" charset="2"/>
              <a:buNone/>
              <a:tabLst>
                <a:tab pos="360363" algn="l"/>
                <a:tab pos="3133725" algn="l"/>
                <a:tab pos="3411538" algn="l"/>
                <a:tab pos="6456363" algn="l"/>
              </a:tabLst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upravit zapnutí a vypnutí spínacích prvků (většinou jsou umístěny ve spojkách nebo u náhradního zdroje</a:t>
            </a:r>
          </a:p>
          <a:p>
            <a:pPr marL="534988" indent="-534988">
              <a:spcBef>
                <a:spcPct val="0"/>
              </a:spcBef>
              <a:buFont typeface="Wingdings" panose="05000000000000000000" pitchFamily="2" charset="2"/>
              <a:buNone/>
              <a:tabLst>
                <a:tab pos="360363" algn="l"/>
                <a:tab pos="3133725" algn="l"/>
                <a:tab pos="3411538" algn="l"/>
                <a:tab pos="6456363" algn="l"/>
              </a:tabLst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určíte případné odpojení spotřebičů, které nebudou připojeny v daním provozním stavu</a:t>
            </a:r>
            <a:endParaRPr lang="cs-CZ" altLang="cs-CZ" sz="2000" b="1" dirty="0" smtClean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 marL="534988" indent="-534988">
              <a:spcBef>
                <a:spcPct val="0"/>
              </a:spcBef>
              <a:buFont typeface="Wingdings" panose="05000000000000000000" pitchFamily="2" charset="2"/>
              <a:buNone/>
              <a:tabLst>
                <a:tab pos="360363" algn="l"/>
                <a:tab pos="3133725" algn="l"/>
                <a:tab pos="3411538" algn="l"/>
                <a:tab pos="6456363" algn="l"/>
              </a:tabLst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výpočet děláte pro jednotlivé stavy samostatně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463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188640"/>
            <a:ext cx="8136904" cy="1080120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UPS </a:t>
            </a:r>
            <a:r>
              <a:rPr lang="cs-CZ" altLang="cs-CZ" sz="20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- pouze pro informaci. V praxi se zadává USB pouze jako samostatný zdroj (nebude součástí našich prací)</a:t>
            </a:r>
            <a:endParaRPr lang="cs-CZ" altLang="cs-CZ" sz="2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42723" name="Rectangle 3"/>
          <p:cNvSpPr>
            <a:spLocks noChangeArrowheads="1"/>
          </p:cNvSpPr>
          <p:nvPr/>
        </p:nvSpPr>
        <p:spPr bwMode="auto">
          <a:xfrm>
            <a:off x="209003" y="1417300"/>
            <a:ext cx="1007666" cy="38048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 lIns="36000" tIns="36000" rIns="36000" bIns="36000">
            <a:spAutoFit/>
          </a:bodyPr>
          <a:lstStyle>
            <a:lvl1pPr marL="177800" indent="-177800" algn="l">
              <a:tabLst>
                <a:tab pos="3133725" algn="l"/>
                <a:tab pos="3411538" algn="l"/>
                <a:tab pos="64563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3133725" algn="l"/>
                <a:tab pos="3411538" algn="l"/>
                <a:tab pos="64563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Princip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547" y="1440407"/>
            <a:ext cx="6552877" cy="52289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2" grpId="0"/>
      <p:bldP spid="5427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50" y="274638"/>
            <a:ext cx="8928100" cy="777875"/>
          </a:xfrm>
          <a:noFill/>
        </p:spPr>
        <p:txBody>
          <a:bodyPr lIns="36000" tIns="36000" rIns="36000" bIns="36000"/>
          <a:lstStyle/>
          <a:p>
            <a:r>
              <a:rPr lang="cs-CZ" altLang="cs-CZ" u="sng">
                <a:solidFill>
                  <a:schemeClr val="bg2"/>
                </a:solidFill>
                <a:effectLst/>
              </a:rPr>
              <a:t>Materiály</a:t>
            </a:r>
          </a:p>
        </p:txBody>
      </p:sp>
      <p:sp>
        <p:nvSpPr>
          <p:cNvPr id="132120" name="Text Box 24"/>
          <p:cNvSpPr txBox="1">
            <a:spLocks noChangeArrowheads="1"/>
          </p:cNvSpPr>
          <p:nvPr/>
        </p:nvSpPr>
        <p:spPr bwMode="auto">
          <a:xfrm>
            <a:off x="250825" y="1412875"/>
            <a:ext cx="907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>
              <a:effectLst/>
              <a:latin typeface="Comic Sans MS" panose="030F0702030302020204" pitchFamily="66" charset="0"/>
            </a:endParaRPr>
          </a:p>
        </p:txBody>
      </p:sp>
      <p:sp>
        <p:nvSpPr>
          <p:cNvPr id="132121" name="Text Box 25"/>
          <p:cNvSpPr txBox="1">
            <a:spLocks noChangeArrowheads="1"/>
          </p:cNvSpPr>
          <p:nvPr/>
        </p:nvSpPr>
        <p:spPr bwMode="auto">
          <a:xfrm>
            <a:off x="468313" y="1484313"/>
            <a:ext cx="842486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11538" indent="-3411538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681413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8608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040188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21957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676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133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59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04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Program Pavouk	Referenční manuál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Eaton Elektrotechnika	Katalogy</a:t>
            </a:r>
            <a:endParaRPr lang="cs-CZ" altLang="cs-CZ" dirty="0">
              <a:solidFill>
                <a:schemeClr val="bg2"/>
              </a:solidFill>
              <a:effectLst/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856662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Doporučené vzorové aplikace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40675" name="Rectangle 3"/>
          <p:cNvSpPr>
            <a:spLocks noChangeArrowheads="1"/>
          </p:cNvSpPr>
          <p:nvPr/>
        </p:nvSpPr>
        <p:spPr bwMode="auto">
          <a:xfrm>
            <a:off x="179388" y="1028700"/>
            <a:ext cx="8713092" cy="222713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tIns="36000" rIns="36000" bIns="36000">
            <a:spAutoFit/>
          </a:bodyPr>
          <a:lstStyle>
            <a:lvl1pPr marL="177800" indent="-177800" algn="l">
              <a:tabLst>
                <a:tab pos="3133725" algn="l"/>
                <a:tab pos="3411538" algn="l"/>
                <a:tab pos="64563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3133725" algn="l"/>
                <a:tab pos="3411538" algn="l"/>
                <a:tab pos="64563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268288" indent="-268288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1.	Demo aplikace z programu</a:t>
            </a:r>
          </a:p>
          <a:p>
            <a:pPr marL="268288" indent="-268288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 bytová výstavba</a:t>
            </a:r>
          </a:p>
          <a:p>
            <a:pPr marL="268288" indent="-268288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 přípojnice</a:t>
            </a:r>
          </a:p>
          <a:p>
            <a:pPr marL="268288" indent="-268288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- koeficienty soudobosti</a:t>
            </a:r>
          </a:p>
          <a:p>
            <a:pPr marL="268288" indent="-268288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2.	Ukázkové programy (adresář cvičné úlohy)</a:t>
            </a:r>
          </a:p>
          <a:p>
            <a:pPr marL="268288" indent="-268288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 </a:t>
            </a:r>
            <a:r>
              <a:rPr lang="cs-CZ" altLang="cs-CZ" sz="2000" b="1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byt_rovod</a:t>
            </a:r>
            <a:endParaRPr lang="cs-CZ" altLang="cs-CZ" sz="2000" b="1" dirty="0" smtClean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 marL="268288" indent="-268288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 </a:t>
            </a:r>
            <a:r>
              <a:rPr lang="cs-CZ" altLang="cs-CZ" sz="2000" b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uloha_zaskok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	 	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920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4" grpId="0"/>
      <p:bldP spid="5406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856662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Definice vlastních parametrů prvků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40675" name="Rectangle 3"/>
          <p:cNvSpPr>
            <a:spLocks noChangeArrowheads="1"/>
          </p:cNvSpPr>
          <p:nvPr/>
        </p:nvSpPr>
        <p:spPr bwMode="auto">
          <a:xfrm>
            <a:off x="179388" y="1028700"/>
            <a:ext cx="8713092" cy="16115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tIns="36000" rIns="36000" bIns="36000">
            <a:spAutoFit/>
          </a:bodyPr>
          <a:lstStyle>
            <a:lvl1pPr marL="177800" indent="-177800" algn="l">
              <a:tabLst>
                <a:tab pos="3133725" algn="l"/>
                <a:tab pos="3411538" algn="l"/>
                <a:tab pos="64563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3133725" algn="l"/>
                <a:tab pos="3411538" algn="l"/>
                <a:tab pos="64563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vybrat z katalogu příslušné firmy požadovaný motor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v Pavouku - motor - typové označení - vlastní - vložit řádek do uživatelské databáze - definovat motor (katalog motorů Siemens v adresáři)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tímto způsobem lze definovat všechna zařízení, s výjimkou zařízení firmy EATON (kabely, transformátory, …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107603" y="2780928"/>
            <a:ext cx="88566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Vytvoření skupin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37001" y="3633841"/>
            <a:ext cx="8713092" cy="9960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tIns="36000" rIns="36000" bIns="36000">
            <a:spAutoFit/>
          </a:bodyPr>
          <a:lstStyle>
            <a:lvl1pPr marL="177800" indent="-177800" algn="l">
              <a:tabLst>
                <a:tab pos="3133725" algn="l"/>
                <a:tab pos="3411538" algn="l"/>
                <a:tab pos="64563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3133725" algn="l"/>
                <a:tab pos="3411538" algn="l"/>
                <a:tab pos="64563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 přívod (spojku, vývod) lze využít předdefinovanou skupinu, Jestliže jsou vývody příliš dlouhé, je možní je zkrátit (označit jednotlivé prvky a myší prodloužit nebo zkrátit). Poté musíte jednotlivé prvky definovat.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03153" y="4774778"/>
            <a:ext cx="8713092" cy="16115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tIns="36000" rIns="36000" bIns="36000">
            <a:spAutoFit/>
          </a:bodyPr>
          <a:lstStyle>
            <a:lvl1pPr marL="177800" indent="-177800" algn="l">
              <a:tabLst>
                <a:tab pos="3133725" algn="l"/>
                <a:tab pos="3411538" algn="l"/>
                <a:tab pos="64563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3133725" algn="l"/>
                <a:tab pos="3411538" algn="l"/>
                <a:tab pos="64563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Druhou variantou pro stejný typ vývodu (například motor) je vytvořit si vlastní skupinu z prvků a poté ji nakopírovat. V nakopírovaných skupinách je třeba upravit parametry. Jeden možný postup - ikona kopírovat - označit levým tlačítkem jednotlivé prvky - ukončit výběr pravým tlačítkem - levým tlačítkem vytvářet kopírované skupiny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942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4" grpId="0"/>
      <p:bldP spid="540675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856662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Kombinace jistič chránič v rozváděči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40675" name="Rectangle 3"/>
          <p:cNvSpPr>
            <a:spLocks noChangeArrowheads="1"/>
          </p:cNvSpPr>
          <p:nvPr/>
        </p:nvSpPr>
        <p:spPr bwMode="auto">
          <a:xfrm>
            <a:off x="539552" y="1028700"/>
            <a:ext cx="5688756" cy="68825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tIns="36000" rIns="36000" bIns="36000">
            <a:spAutoFit/>
          </a:bodyPr>
          <a:lstStyle>
            <a:lvl1pPr marL="177800" indent="-177800" algn="l">
              <a:tabLst>
                <a:tab pos="3133725" algn="l"/>
                <a:tab pos="3411538" algn="l"/>
                <a:tab pos="64563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3133725" algn="l"/>
                <a:tab pos="3411538" algn="l"/>
                <a:tab pos="64563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Po aktualizaci programu lze již vytvářet propojení nutnosti použít kabel mezi oběma prvky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/>
          <a:srcRect l="35437" t="33390" r="50388" b="26920"/>
          <a:stretch/>
        </p:blipFill>
        <p:spPr>
          <a:xfrm>
            <a:off x="6588224" y="1028700"/>
            <a:ext cx="216024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01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4" grpId="0"/>
      <p:bldP spid="5406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856662" cy="720725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Jednofázové spotřebiče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40675" name="Rectangle 3"/>
          <p:cNvSpPr>
            <a:spLocks noChangeArrowheads="1"/>
          </p:cNvSpPr>
          <p:nvPr/>
        </p:nvSpPr>
        <p:spPr bwMode="auto">
          <a:xfrm>
            <a:off x="179388" y="1028700"/>
            <a:ext cx="5760764" cy="56126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tIns="36000" rIns="36000" bIns="36000">
            <a:spAutoFit/>
          </a:bodyPr>
          <a:lstStyle>
            <a:lvl1pPr marL="177800" indent="-177800" algn="l">
              <a:tabLst>
                <a:tab pos="3133725" algn="l"/>
                <a:tab pos="3411538" algn="l"/>
                <a:tab pos="64563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3133725" algn="l"/>
                <a:tab pos="3411538" algn="l"/>
                <a:tab pos="64563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jedná ze zejména o zásuvky, boilery, světla, zabezpečovací a protipožární systémy, pevné napájení spotřebičů s menšími výkony.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u zásuvek se kreslí zpravidla pouze 1 zásuvka, která je poslední v řadě (nejvzdálenější)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světelné průmyslové rozvody jsou rozděleny do různých fází. Větší rovnoměrnost a při výpadku jedné fáze zůstávají ostatní okruhy v provozu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více zásuvkových rozvodů také rozdělit do všech fází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všechny části odbočky musí být přiřazeny stejné fázi - jistič (chránič) - vedení - zásuvka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možná řešení: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jistič + chránič v každém obvodu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kombinovaný přístroj (jistič a chránič) v každém obvodu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jeden chránič pro více zásuvkových obvodů, každý obvod je jištěn jističem   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46640" t="16401" r="28160" b="26900"/>
          <a:stretch/>
        </p:blipFill>
        <p:spPr>
          <a:xfrm>
            <a:off x="6012160" y="1244724"/>
            <a:ext cx="2973682" cy="535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30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4" grpId="0"/>
      <p:bldP spid="5406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kupina 5"/>
          <p:cNvGrpSpPr/>
          <p:nvPr/>
        </p:nvGrpSpPr>
        <p:grpSpPr>
          <a:xfrm>
            <a:off x="107504" y="200868"/>
            <a:ext cx="8064896" cy="6521479"/>
            <a:chOff x="107504" y="200868"/>
            <a:chExt cx="8064896" cy="6521479"/>
          </a:xfrm>
        </p:grpSpPr>
        <p:pic>
          <p:nvPicPr>
            <p:cNvPr id="3" name="Obrázek 2"/>
            <p:cNvPicPr>
              <a:picLocks noChangeAspect="1"/>
            </p:cNvPicPr>
            <p:nvPr/>
          </p:nvPicPr>
          <p:blipFill rotWithShape="1">
            <a:blip r:embed="rId2"/>
            <a:srcRect l="23987" t="19950" r="31494" b="29651"/>
            <a:stretch/>
          </p:blipFill>
          <p:spPr>
            <a:xfrm>
              <a:off x="971600" y="200868"/>
              <a:ext cx="7200800" cy="6521479"/>
            </a:xfrm>
            <a:prstGeom prst="rect">
              <a:avLst/>
            </a:prstGeom>
          </p:spPr>
        </p:pic>
        <p:sp>
          <p:nvSpPr>
            <p:cNvPr id="5" name="Obdélník 4"/>
            <p:cNvSpPr/>
            <p:nvPr/>
          </p:nvSpPr>
          <p:spPr bwMode="auto">
            <a:xfrm>
              <a:off x="107504" y="211421"/>
              <a:ext cx="4896544" cy="2088232"/>
            </a:xfrm>
            <a:prstGeom prst="rect">
              <a:avLst/>
            </a:prstGeom>
            <a:solidFill>
              <a:schemeClr val="tx1"/>
            </a:solidFill>
            <a:ln w="19050" cap="flat" cmpd="sng" algn="ctr">
              <a:noFill/>
              <a:prstDash val="solid"/>
              <a:round/>
              <a:headEnd type="none" w="med" len="lg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None/>
                <a:tabLst/>
              </a:pPr>
              <a:r>
                <a:rPr kumimoji="0" lang="cs-CZ" sz="17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Možná varianta zapojení více zásuvkových obvodů na jeden chránič.</a:t>
              </a:r>
            </a:p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None/>
                <a:tabLst/>
              </a:pPr>
              <a:r>
                <a:rPr lang="cs-CZ" sz="1700" b="1" dirty="0" smtClean="0">
                  <a:solidFill>
                    <a:schemeClr val="bg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Jmenovitý proud chrániče je dán součtem proudu chráničů, sníženo o soudobost </a:t>
              </a:r>
              <a:endParaRPr kumimoji="0" lang="cs-CZ" sz="17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None/>
                <a:tabLst/>
              </a:pPr>
              <a:r>
                <a:rPr lang="cs-CZ" sz="1700" b="1" dirty="0" smtClean="0">
                  <a:solidFill>
                    <a:schemeClr val="bg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Pozor - je-li na jednom chrániči hodně spotřebičů, hrozí nežádoucí zapůsobení chrániče v důsledku povolených svodových proudů spotřebičů</a:t>
              </a:r>
              <a:r>
                <a:rPr kumimoji="0" lang="cs-CZ" sz="17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841125"/>
            <a:ext cx="4176588" cy="3804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tIns="36000" rIns="36000" bIns="36000">
            <a:spAutoFit/>
          </a:bodyPr>
          <a:lstStyle>
            <a:lvl1pPr marL="177800" indent="-177800" algn="l">
              <a:tabLst>
                <a:tab pos="3133725" algn="l"/>
                <a:tab pos="3411538" algn="l"/>
                <a:tab pos="64563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3133725" algn="l"/>
                <a:tab pos="3411538" algn="l"/>
                <a:tab pos="64563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4594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64088" y="187325"/>
            <a:ext cx="3671962" cy="1225451"/>
          </a:xfrm>
        </p:spPr>
        <p:txBody>
          <a:bodyPr/>
          <a:lstStyle/>
          <a:p>
            <a:r>
              <a:rPr lang="cs-CZ" altLang="cs-CZ" sz="32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Napájení </a:t>
            </a:r>
            <a:r>
              <a:rPr lang="cs-CZ" altLang="cs-CZ" sz="32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ze </a:t>
            </a:r>
            <a:r>
              <a:rPr lang="cs-CZ" altLang="cs-CZ" sz="32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sítě </a:t>
            </a:r>
            <a:r>
              <a:rPr lang="cs-CZ" altLang="cs-CZ" sz="3200" u="sng" dirty="0" err="1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vn</a:t>
            </a:r>
            <a:endParaRPr lang="cs-CZ" altLang="cs-CZ" sz="32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pic>
        <p:nvPicPr>
          <p:cNvPr id="5406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2" t="10335" r="7864" b="8464"/>
          <a:stretch>
            <a:fillRect/>
          </a:stretch>
        </p:blipFill>
        <p:spPr bwMode="auto">
          <a:xfrm>
            <a:off x="2051050" y="1636713"/>
            <a:ext cx="7058025" cy="517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bg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0675" name="Rectangle 3"/>
          <p:cNvSpPr>
            <a:spLocks noChangeArrowheads="1"/>
          </p:cNvSpPr>
          <p:nvPr/>
        </p:nvSpPr>
        <p:spPr bwMode="auto">
          <a:xfrm>
            <a:off x="251520" y="152053"/>
            <a:ext cx="5040312" cy="4381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36000" tIns="36000" rIns="36000" bIns="36000">
            <a:spAutoFit/>
          </a:bodyPr>
          <a:lstStyle>
            <a:lvl1pPr marL="177800" indent="-177800" algn="l">
              <a:tabLst>
                <a:tab pos="3133725" algn="l"/>
                <a:tab pos="3411538" algn="l"/>
                <a:tab pos="64563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3133725" algn="l"/>
                <a:tab pos="3411538" algn="l"/>
                <a:tab pos="64563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orientační zkratový výkon soustavy vn v nápovědě, v případě požadavku přesného výpočtu je třeba se obrátit na provozovatele sítě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přímo na soustavu vn se připojuje transformátor. Jištění a kabel vn není v databázi programu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z transformátoru je připojení kabelem přes hlavní jištění do hlavního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rozváděče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hlavní jištění musí být s ohledem na jmenovitý proud transformátoru a tomu musí odpovídat průřez napájecího kabelu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doba odpojení při zemním spojení je u hlavních jističů 5 sekund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0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0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4" grpId="0"/>
      <p:bldP spid="5406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8566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Koeficient soudobosti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39651" name="Rectangle 3"/>
          <p:cNvSpPr>
            <a:spLocks noChangeArrowheads="1"/>
          </p:cNvSpPr>
          <p:nvPr/>
        </p:nvSpPr>
        <p:spPr bwMode="auto">
          <a:xfrm>
            <a:off x="179388" y="908050"/>
            <a:ext cx="8785225" cy="1611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177800" indent="-177800" algn="l">
              <a:tabLst>
                <a:tab pos="3133725" algn="l"/>
                <a:tab pos="3411538" algn="l"/>
                <a:tab pos="64563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3133725" algn="l"/>
                <a:tab pos="3411538" algn="l"/>
                <a:tab pos="64563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zadává se v napájecích bodech (v rozváděčích) a vyjadřuje kolik zařízení je v daném okamžiku v provozu. Je-li součet jmenovitých proudů připojených spotřebičů 100 A, pak se při soudobosti 0,8 předpokládá, že maximální odběr je 80A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koeficient snižuje napájecí výkon (proud) zdroje a průřez napájecího vedení </a:t>
            </a:r>
          </a:p>
        </p:txBody>
      </p:sp>
      <p:sp>
        <p:nvSpPr>
          <p:cNvPr id="539652" name="Rectangle 4"/>
          <p:cNvSpPr>
            <a:spLocks noRot="1" noChangeArrowheads="1"/>
          </p:cNvSpPr>
          <p:nvPr/>
        </p:nvSpPr>
        <p:spPr bwMode="auto">
          <a:xfrm>
            <a:off x="179388" y="2564904"/>
            <a:ext cx="88566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>
              <a:spcBef>
                <a:spcPct val="0"/>
              </a:spcBef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cs-CZ" altLang="cs-CZ" sz="36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Koeficient využití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39653" name="Rectangle 5"/>
          <p:cNvSpPr>
            <a:spLocks noChangeArrowheads="1"/>
          </p:cNvSpPr>
          <p:nvPr/>
        </p:nvSpPr>
        <p:spPr bwMode="auto">
          <a:xfrm>
            <a:off x="179512" y="3356992"/>
            <a:ext cx="8785225" cy="2534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177800" indent="-177800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zadává se u spotřebičů a vyjadřuje, na jaký výkon (proud) je spotřebič zatěžován. Je-li jmenovitý proud spotřebiče 20 A, pak při využití 0,8 se předpokládá, že maximální proud spotřebiče je 16A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koeficient snižuje napájecí výkon (proud) zdroje a průřez vedení do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spotřebiče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příklad zásuvky - zásuvkový obvod s 10 zásuvkami kreslíme jako 1 vývod 160A, koeficient využití 0,1 (je třeba rozlišit 1f. a 3. zásuvky - vodiče a jištění)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539654" name="Rectangle 6"/>
          <p:cNvSpPr>
            <a:spLocks noChangeArrowheads="1"/>
          </p:cNvSpPr>
          <p:nvPr/>
        </p:nvSpPr>
        <p:spPr bwMode="auto">
          <a:xfrm>
            <a:off x="179388" y="5914727"/>
            <a:ext cx="878522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Hodnoty obou koeficientů jsou udávány v tabulkách, na základě zkušeností a dlouhodobých měření v podobných provozech.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9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9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39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9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9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9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9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39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39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9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0" grpId="0"/>
      <p:bldP spid="5396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95738" y="187325"/>
            <a:ext cx="5040312" cy="720725"/>
          </a:xfrm>
        </p:spPr>
        <p:txBody>
          <a:bodyPr/>
          <a:lstStyle/>
          <a:p>
            <a:r>
              <a:rPr lang="cs-CZ" altLang="cs-CZ" sz="36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Přípojnicový rozvod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38627" name="Rectangle 3"/>
          <p:cNvSpPr>
            <a:spLocks noChangeArrowheads="1"/>
          </p:cNvSpPr>
          <p:nvPr/>
        </p:nvSpPr>
        <p:spPr bwMode="auto">
          <a:xfrm>
            <a:off x="3779838" y="1052513"/>
            <a:ext cx="5184775" cy="468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177800" indent="-177800" algn="l">
              <a:tabLst>
                <a:tab pos="3133725" algn="l"/>
                <a:tab pos="3411538" algn="l"/>
                <a:tab pos="64563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3133725" algn="l"/>
                <a:tab pos="3411538" algn="l"/>
                <a:tab pos="64563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133725" algn="l"/>
                <a:tab pos="3411538" algn="l"/>
                <a:tab pos="64563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přípojnicový rozvod je veden jako nepřerušované vedení, ze kterého jsou odbočky k jednotlivým spotřebičům z napájecích skříněk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úseky mezi skříňkami nejsou jištěny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(zadávat stejný typ a průřez přípojnice) – 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varovnou hlášku je třeba 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ignorovat (bohužel nejde blokovat jako ve staré verzi)</a:t>
            </a:r>
            <a:endParaRPr lang="cs-CZ" altLang="cs-CZ" sz="2000" b="1" u="sng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napojení </a:t>
            </a:r>
            <a:endParaRPr lang="cs-CZ" altLang="cs-CZ" sz="2000" b="1" dirty="0" smtClean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kabel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– přípojnice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nemusí být přes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rozváděčovou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skříňku (sběrnici)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a přes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jištění kabelu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přímo z rozváděče přes jištění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do programu nelze kreslit přípojnice 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spojitě nepřerušovanou čarou</a:t>
            </a:r>
            <a:endParaRPr lang="cs-CZ" altLang="cs-CZ" sz="2000" b="1" u="sng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pic>
        <p:nvPicPr>
          <p:cNvPr id="5386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8" t="8122" r="30013" b="8447"/>
          <a:stretch>
            <a:fillRect/>
          </a:stretch>
        </p:blipFill>
        <p:spPr bwMode="auto">
          <a:xfrm>
            <a:off x="34925" y="44450"/>
            <a:ext cx="3648075" cy="681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bg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8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8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6" grpId="0"/>
      <p:bldP spid="538627" grpId="0"/>
    </p:bldLst>
  </p:timing>
</p:sld>
</file>

<file path=ppt/theme/theme1.xml><?xml version="1.0" encoding="utf-8"?>
<a:theme xmlns:a="http://schemas.openxmlformats.org/drawingml/2006/main" name="Proudění">
  <a:themeElements>
    <a:clrScheme name="Proudění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bg1"/>
          </a:solidFill>
          <a:prstDash val="solid"/>
          <a:round/>
          <a:headEnd type="none" w="med" len="lg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bg1"/>
          </a:solidFill>
          <a:prstDash val="solid"/>
          <a:round/>
          <a:headEnd type="none" w="med" len="lg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lnDef>
  </a:objectDefaults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14130</TotalTime>
  <Words>1020</Words>
  <Application>Microsoft Office PowerPoint</Application>
  <PresentationFormat>Předvádění na obrazovce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Arial Unicode MS</vt:lpstr>
      <vt:lpstr>Comic Sans MS</vt:lpstr>
      <vt:lpstr>Garamond</vt:lpstr>
      <vt:lpstr>Times New Roman</vt:lpstr>
      <vt:lpstr>Wingdings</vt:lpstr>
      <vt:lpstr>Proudění</vt:lpstr>
      <vt:lpstr>Elektrotechnická  měření Dimenzování sítí nn - PAVOUK 2</vt:lpstr>
      <vt:lpstr>Doporučené vzorové aplikace</vt:lpstr>
      <vt:lpstr>Definice vlastních parametrů prvků</vt:lpstr>
      <vt:lpstr>Kombinace jistič chránič v rozváděči</vt:lpstr>
      <vt:lpstr>Jednofázové spotřebiče</vt:lpstr>
      <vt:lpstr>Prezentace aplikace PowerPoint</vt:lpstr>
      <vt:lpstr>Napájení ze sítě vn</vt:lpstr>
      <vt:lpstr>Koeficient soudobosti</vt:lpstr>
      <vt:lpstr>Přípojnicový rozvod</vt:lpstr>
      <vt:lpstr>Záskok (smyčkování)</vt:lpstr>
      <vt:lpstr>Záskok - řešení</vt:lpstr>
      <vt:lpstr>UPS - pouze pro informaci. V praxi se zadává USB pouze jako samostatný zdroj (nebude součástí našich prací)</vt:lpstr>
      <vt:lpstr>Materiály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Jistící a ochranné přístroje nízkého napětí</dc:title>
  <dc:creator>pe</dc:creator>
  <cp:lastModifiedBy>pe</cp:lastModifiedBy>
  <cp:revision>1398</cp:revision>
  <dcterms:created xsi:type="dcterms:W3CDTF">2006-07-11T07:50:54Z</dcterms:created>
  <dcterms:modified xsi:type="dcterms:W3CDTF">2020-03-19T06:56:28Z</dcterms:modified>
</cp:coreProperties>
</file>