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1"/>
  </p:notesMasterIdLst>
  <p:sldIdLst>
    <p:sldId id="256" r:id="rId2"/>
    <p:sldId id="290" r:id="rId3"/>
    <p:sldId id="292" r:id="rId4"/>
    <p:sldId id="293" r:id="rId5"/>
    <p:sldId id="294" r:id="rId6"/>
    <p:sldId id="326" r:id="rId7"/>
    <p:sldId id="295" r:id="rId8"/>
    <p:sldId id="296" r:id="rId9"/>
    <p:sldId id="327" r:id="rId10"/>
    <p:sldId id="319" r:id="rId11"/>
    <p:sldId id="297" r:id="rId12"/>
    <p:sldId id="298" r:id="rId13"/>
    <p:sldId id="329" r:id="rId14"/>
    <p:sldId id="320" r:id="rId15"/>
    <p:sldId id="299" r:id="rId16"/>
    <p:sldId id="300" r:id="rId17"/>
    <p:sldId id="328" r:id="rId18"/>
    <p:sldId id="330" r:id="rId19"/>
    <p:sldId id="291" r:id="rId20"/>
    <p:sldId id="301" r:id="rId21"/>
    <p:sldId id="331" r:id="rId22"/>
    <p:sldId id="321" r:id="rId23"/>
    <p:sldId id="302" r:id="rId24"/>
    <p:sldId id="303" r:id="rId25"/>
    <p:sldId id="305" r:id="rId26"/>
    <p:sldId id="323" r:id="rId27"/>
    <p:sldId id="306" r:id="rId28"/>
    <p:sldId id="307" r:id="rId29"/>
    <p:sldId id="308" r:id="rId30"/>
    <p:sldId id="309" r:id="rId31"/>
    <p:sldId id="324" r:id="rId32"/>
    <p:sldId id="313" r:id="rId33"/>
    <p:sldId id="310" r:id="rId34"/>
    <p:sldId id="311" r:id="rId35"/>
    <p:sldId id="325" r:id="rId36"/>
    <p:sldId id="312" r:id="rId37"/>
    <p:sldId id="322" r:id="rId38"/>
    <p:sldId id="314" r:id="rId39"/>
    <p:sldId id="279" r:id="rId40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E"/>
    <a:srgbClr val="00FF00"/>
    <a:srgbClr val="FF6600"/>
    <a:srgbClr val="0033CC"/>
    <a:srgbClr val="EAEAEA"/>
    <a:srgbClr val="FF99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4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0389D-90D1-4E8D-9CDB-1EC32869D9E8}" type="datetimeFigureOut">
              <a:rPr lang="cs-CZ" smtClean="0"/>
              <a:t>05.02.2025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E5EC-71BE-4409-A2E8-E2182DE916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E5EC-71BE-4409-A2E8-E2182DE9165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E5EC-71BE-4409-A2E8-E2182DE9165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8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CFC20F-02A5-4FB5-B15A-9A9A368B10E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7B587-489B-45CF-AA4F-E82AF5F035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427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4FD24-D953-4891-AD4E-2CFFFE42471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9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4273FE-9E0E-48FD-A0BB-5DF0CE3DB48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F6FE30-88E5-46BA-8266-97A3DE1C652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18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083632-673B-4457-9839-42B48297ADD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5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306C4E-E0E1-45BE-9E84-55C0A9B6680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12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C9C1EE-4ACC-4332-87FB-D23825B928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93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F535C-4BC8-4286-84A3-0ABB13A228E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8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B84BC-8D47-4143-B8CA-163058EAE5E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00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5B1A5-CBBE-4ECE-B613-9027601FC8F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468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4C1F2678-BDFA-4431-A751-42C7DA408D2A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Elektrotechnická  měření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Dimenzování sítí nn - PAVOUK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/>
          <a:stretch>
            <a:fillRect/>
          </a:stretch>
        </p:blipFill>
        <p:spPr bwMode="auto">
          <a:xfrm>
            <a:off x="900113" y="1647825"/>
            <a:ext cx="7561262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88024" y="115888"/>
            <a:ext cx="4248026" cy="1296888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Výkonové jističe - MCCB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4" y="115888"/>
            <a:ext cx="4419964" cy="45043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4365104"/>
            <a:ext cx="5978071" cy="23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Doba vypnutí jistícího prvku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179388" y="1017588"/>
            <a:ext cx="8785225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při nadproudu se teplota vodiče postupně zvyšuje, oteplovací křivka má exponenciální průběh, strmost je dána oteplovací konstantou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oteplovací charakteristiky při různém násobku jmenovitého proudu vodiče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na základě těchto křivek jsou určeny požadované časy vypnutí při různém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nadproudu (příklad pro max. teplotu 100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C).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7050"/>
            <a:ext cx="489743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81300"/>
            <a:ext cx="35941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přiřazení jistícího prvku k vodiči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22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2088"/>
            <a:ext cx="8785225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47" name="Rectangle 7"/>
          <p:cNvSpPr>
            <a:spLocks noChangeArrowheads="1"/>
          </p:cNvSpPr>
          <p:nvPr/>
        </p:nvSpPr>
        <p:spPr bwMode="auto">
          <a:xfrm>
            <a:off x="179388" y="981075"/>
            <a:ext cx="8785225" cy="6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špatná koordinace, při proudu I =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40A dojde k tepelnému přetížení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vodiče (příklad ze starší verze programu)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19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přiřazení jistícího prvku k vodiči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247" name="Rectangle 7"/>
          <p:cNvSpPr>
            <a:spLocks noChangeArrowheads="1"/>
          </p:cNvSpPr>
          <p:nvPr/>
        </p:nvSpPr>
        <p:spPr bwMode="auto">
          <a:xfrm>
            <a:off x="179389" y="981075"/>
            <a:ext cx="6480844" cy="3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správná koordinace - jistič 16A, kabel CYKY 4 x 2,5 mm</a:t>
            </a:r>
            <a:r>
              <a:rPr lang="cs-CZ" altLang="cs-CZ" sz="19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19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800" t="24745" r="31619" b="35423"/>
          <a:stretch/>
        </p:blipFill>
        <p:spPr>
          <a:xfrm>
            <a:off x="657094" y="1332251"/>
            <a:ext cx="7299282" cy="53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Dimenzování jistič (pojistka) x kabel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179388" y="1017588"/>
            <a:ext cx="8785225" cy="23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Velikost jističe (pojistky) je dána i citlivostí jistícího prvku. Bez dalšího odvození platí:</a:t>
            </a:r>
          </a:p>
          <a:p>
            <a:pPr marL="2328863" indent="-2328863">
              <a:buFont typeface="Wingdings" panose="05000000000000000000" pitchFamily="2" charset="2"/>
              <a:buNone/>
              <a:tabLst>
                <a:tab pos="2155825" algn="l"/>
                <a:tab pos="26876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 jističe do 63 A	-	dovolené zatížení kabelu musí být větší než jmenovitý proud jističe</a:t>
            </a:r>
          </a:p>
          <a:p>
            <a:pPr marL="2328863" indent="-2328863">
              <a:buNone/>
              <a:tabLst>
                <a:tab pos="2155825" algn="l"/>
                <a:tab pos="26876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 pojistky	-	pojistka má horší citlivost, dovolené zatížení kabelu musí být větší než 1,1 násobek jmenovitého proudu pojistky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2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Úbytky napětí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107950" y="981075"/>
            <a:ext cx="8928100" cy="54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při průchodu proudu vodičem vzniká na vodiči úbytek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velikost úbytku je dána procházejícím proudem (velikostí a účiníkem) a parametry vedení (činný odpor a indukční reaktance)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úbytek napětí od zdroje k odběrnému místu musí být v toleranci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±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10%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doporučuje se, aby úbytek napětí od počátku instalace ke spotřebiči nebyl vyšší než 4%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hodnoty úbytku podle normy: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maximální úbytky napětí v budově, od přípojkové skříně ke spotřebiči:</a:t>
            </a:r>
          </a:p>
          <a:p>
            <a:pPr marL="539750" indent="-539750">
              <a:spcBef>
                <a:spcPct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světelné obvody	-	4%</a:t>
            </a:r>
          </a:p>
          <a:p>
            <a:pPr marL="539750" indent="-539750">
              <a:spcBef>
                <a:spcPct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tepelné spotřebiče 	-	6%</a:t>
            </a:r>
          </a:p>
          <a:p>
            <a:pPr marL="539750" indent="-539750">
              <a:spcBef>
                <a:spcPct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zásuvky	-	8%</a:t>
            </a:r>
          </a:p>
          <a:p>
            <a:pPr marL="539750" indent="-539750"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průmyslových rozvodech jsou požadavky přísnější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 marL="539750" indent="-539750">
              <a:spcBef>
                <a:spcPct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motorový vývod	-	5%</a:t>
            </a:r>
          </a:p>
          <a:p>
            <a:pPr marL="539750" indent="-539750">
              <a:spcBef>
                <a:spcPct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světelný vývod	-	3%</a:t>
            </a:r>
          </a:p>
          <a:p>
            <a:pPr marL="539750" indent="-539750">
              <a:spcBef>
                <a:spcPct val="0"/>
              </a:spcBef>
              <a:buFont typeface="Wingdings" panose="05000000000000000000" pitchFamily="2" charset="2"/>
              <a:buNone/>
              <a:tabLst>
                <a:tab pos="269875" algn="l"/>
                <a:tab pos="8953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tepelný spotřebič 	-	5%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všechny úbytky napětí jsou vztaženy k jmenovitému napětí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3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3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Selektivita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107950" y="981075"/>
            <a:ext cx="89281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selektivita znamená odstupňování jistících prvků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při poruše vypne pouze nejbližší předřazený prvek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příklad - jistící prvky FA1 a FA8 jsou vzájemně selektivní</a:t>
            </a:r>
            <a:endParaRPr lang="cs-CZ" altLang="cs-CZ" sz="22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46288"/>
            <a:ext cx="7848600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800" t="23750" r="29000" b="35300"/>
          <a:stretch/>
        </p:blipFill>
        <p:spPr>
          <a:xfrm>
            <a:off x="2334213" y="1988841"/>
            <a:ext cx="6702283" cy="4752528"/>
          </a:xfrm>
          <a:prstGeom prst="rect">
            <a:avLst/>
          </a:prstGeom>
        </p:spPr>
      </p:pic>
      <p:sp>
        <p:nvSpPr>
          <p:cNvPr id="524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Selektivita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107950" y="981075"/>
            <a:ext cx="8928100" cy="13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selektivita znamená odstupňování jistících prvků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při poruše vypne pouze nejbližší předřazený prvek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příklad - jistící prvky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FA2 (výkonový jistič 63A a FA7 (jistič 16A) jsou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vzájemně selektivní</a:t>
            </a:r>
            <a:endParaRPr lang="cs-CZ" altLang="cs-CZ" sz="22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92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Selektivita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93763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Popis programu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107950" y="981075"/>
            <a:ext cx="8785225" cy="1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program PAVOUK je určen pro návrh instalací nízkého napětí do 1000V, jejich jištění v sítích TN, TT a IT.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-	umožňuje řešit různé typy sítí –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paprskové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okružní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107950" y="2349500"/>
            <a:ext cx="8785225" cy="43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7638" indent="-2687638" algn="l">
              <a:tabLst>
                <a:tab pos="268288" algn="l"/>
                <a:tab pos="623888" algn="l"/>
                <a:tab pos="24193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268288" algn="l"/>
                <a:tab pos="623888" algn="l"/>
                <a:tab pos="24193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268288" algn="l"/>
                <a:tab pos="623888" algn="l"/>
                <a:tab pos="24193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268288" algn="l"/>
                <a:tab pos="623888" algn="l"/>
                <a:tab pos="24193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268288" algn="l"/>
                <a:tab pos="623888" algn="l"/>
                <a:tab pos="24193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623888" algn="l"/>
                <a:tab pos="24193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623888" algn="l"/>
                <a:tab pos="24193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623888" algn="l"/>
                <a:tab pos="24193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623888" algn="l"/>
                <a:tab pos="24193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511425" indent="-2511425">
              <a:buFont typeface="Wingdings" panose="05000000000000000000" pitchFamily="2" charset="2"/>
              <a:buNone/>
              <a:tabLst>
                <a:tab pos="268288" algn="l"/>
                <a:tab pos="623888" algn="l"/>
                <a:tab pos="23288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program pracuje se dvěma typy prvků</a:t>
            </a:r>
          </a:p>
          <a:p>
            <a:pPr marL="2511425" indent="-2511425">
              <a:buFont typeface="Wingdings" panose="05000000000000000000" pitchFamily="2" charset="2"/>
              <a:buNone/>
              <a:tabLst>
                <a:tab pos="268288" algn="l"/>
                <a:tab pos="623888" algn="l"/>
                <a:tab pos="23288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a)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vnesené prvky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prvky, jejichž parametry jsou dány a nelze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rámci programu dimenzovat (zdroje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transformátory,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motory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</a:p>
          <a:p>
            <a:pPr marL="2511425" indent="-2511425">
              <a:buFont typeface="Wingdings" panose="05000000000000000000" pitchFamily="2" charset="2"/>
              <a:buNone/>
              <a:tabLst>
                <a:tab pos="268288" algn="l"/>
                <a:tab pos="623888" algn="l"/>
                <a:tab pos="23288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b) 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vlastní prvky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	-	prvky, jejich parametry jsou předmětem návrhu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(vodiče a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jistící prvky)</a:t>
            </a:r>
          </a:p>
          <a:p>
            <a:pPr marL="2511425" indent="-2511425">
              <a:buFont typeface="Wingdings" panose="05000000000000000000" pitchFamily="2" charset="2"/>
              <a:buNone/>
              <a:tabLst>
                <a:tab pos="268288" algn="l"/>
                <a:tab pos="623888" algn="l"/>
                <a:tab pos="23288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program pracuje ve dvou režimech</a:t>
            </a:r>
          </a:p>
          <a:p>
            <a:pPr marL="2511425" indent="-2511425">
              <a:buFont typeface="Wingdings" panose="05000000000000000000" pitchFamily="2" charset="2"/>
              <a:buNone/>
              <a:tabLst>
                <a:tab pos="268288" algn="l"/>
                <a:tab pos="623888" algn="l"/>
                <a:tab pos="23288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a)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návrhový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parametry vlastních prvků budou automaticky určeny a nastaveny tak, aby splňovaly podmínky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bezpečnosti. Navržené řešení nemusí být optimální.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 marL="2511425" indent="-2511425">
              <a:buFont typeface="Wingdings" panose="05000000000000000000" pitchFamily="2" charset="2"/>
              <a:buNone/>
              <a:tabLst>
                <a:tab pos="268288" algn="l"/>
                <a:tab pos="623888" algn="l"/>
                <a:tab pos="23288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b)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kontrolní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parametry všech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vlastních prvků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jsou nastaveny uživatelem, program provede výpočet bezpečnosti a spolehlivosti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zapojení. Znázorněné nedostatky uživatel musí opravit.  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3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Úvod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Program PAVOUK je grafický návrhový systém pro dimenzování sítí nízkého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napětí a kabelových sítí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do 35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(základní výpočty).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Přístrojové vybavení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zaměřeno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 společnost, která tento program vytvořila – EATON.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Přístrojové vybavení lze částečně doplnit vlastním zařízením.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179388" y="2412975"/>
            <a:ext cx="8785225" cy="34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9875" indent="-269875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Funkce a výpočty programu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zapojení na základě požadavků investora od hlavního rozváděče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až po koncové spotřebiče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optimální návrh z pohledu bezpečnosti a hospodárnosti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ověřování logiky zapojení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volba kabelů a jištění s ohledem na přetížení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výpočet úbytků napětí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rozložení proudu zátěže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výpočet zkratů 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posouzení rizika práce na rozváděči z hlediska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vzniku elektrického oblouku (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ArcRISK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</a:p>
        </p:txBody>
      </p:sp>
      <p:pic>
        <p:nvPicPr>
          <p:cNvPr id="421904" name="Picture 16" descr="MC90034692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194786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1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1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1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1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1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1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1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Ovládání programu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107950" y="981075"/>
            <a:ext cx="8928100" cy="49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539750" indent="-539750"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obecné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různé topologie sítí nízkého napětí (TN, TT, IT)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	jeden nebo více zdrojů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simulování různých stavy sítě (rozpojení v případě poruchy nebo revize)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databáze prvků sítě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veškeré výpočty podle ČSN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topologie - standardní funkce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výpočty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úbytky napětí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rozložení zátěže, dimenzování jistících prvků a vodičů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výpočet všech zkratů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selektivita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rychlost odpojení v případě průrazu na kostru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vypínací charakteristiky</a:t>
            </a:r>
          </a:p>
          <a:p>
            <a:pPr marL="539750" indent="-539750">
              <a:spcBef>
                <a:spcPts val="0"/>
              </a:spcBef>
              <a:buFont typeface="Wingdings" panose="05000000000000000000" pitchFamily="2" charset="2"/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vypínací charakteristiky prvků v obvodu</a:t>
            </a:r>
          </a:p>
          <a:p>
            <a:pPr marL="539750" indent="-539750">
              <a:spcBef>
                <a:spcPts val="0"/>
              </a:spcBef>
              <a:buNone/>
              <a:tabLst>
                <a:tab pos="182563" algn="l"/>
                <a:tab pos="534988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vypínací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charakteristiky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prvků uvedených v databázi programu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5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5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5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5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5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5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5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Ovládání programu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845395" cy="5663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388" y="187325"/>
            <a:ext cx="216036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 nástrojů</a:t>
            </a:r>
            <a:endParaRPr 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971600" y="587435"/>
            <a:ext cx="0" cy="1329397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6858846" y="187325"/>
            <a:ext cx="216036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 vlastností</a:t>
            </a:r>
            <a:endParaRPr 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 bwMode="auto">
          <a:xfrm>
            <a:off x="8172400" y="587435"/>
            <a:ext cx="0" cy="1329397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7524327" y="4581128"/>
            <a:ext cx="127863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Seznam chyb</a:t>
            </a:r>
            <a:endParaRPr 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>
            <a:stCxn id="10" idx="1"/>
          </p:cNvCxnSpPr>
          <p:nvPr/>
        </p:nvCxnSpPr>
        <p:spPr bwMode="auto">
          <a:xfrm flipH="1">
            <a:off x="2411760" y="4935071"/>
            <a:ext cx="5112567" cy="1158225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23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235502" y="5157192"/>
            <a:ext cx="7200800" cy="1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1 - přístup k funkcím programu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2 - funkce pro kreslení schémat - skupiny zapojení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3 - vlastní projekt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4 - editace vlastností prvků a jejich nastavení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5 - seznam chyb a nedostatků - zpětná vazba po výpočtu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3" y="188640"/>
            <a:ext cx="796146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Základní nastavení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215900" y="1124744"/>
            <a:ext cx="8928100" cy="19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7188" indent="-357188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 Menu - Soubor - Možnosti (standartní při každém spuštění)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Projekt - síť, soustava, úbytky, doba odpojení při zkratu (OPND),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2505075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V Menu - Domů	Krok - zachytávání k rastru tabulky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2514600" algn="l"/>
                <a:tab pos="2868613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Orto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- kreslení pouze vodorovných a kolmých čar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2514600" algn="l"/>
                <a:tab pos="2868613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Úchop -automatické uchopení významných bodů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2514600" algn="l"/>
                <a:tab pos="2868613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Síť a napěťová soustava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349" t="49464" r="28243" b="24899"/>
          <a:stretch/>
        </p:blipFill>
        <p:spPr>
          <a:xfrm>
            <a:off x="1187623" y="3404817"/>
            <a:ext cx="7061569" cy="3336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6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6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6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6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6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107505" y="1268760"/>
            <a:ext cx="4320479" cy="5400600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4636313" y="1340768"/>
            <a:ext cx="4472190" cy="5112568"/>
            <a:chOff x="4636666" y="476672"/>
            <a:chExt cx="4603280" cy="388017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2612" y="1444652"/>
              <a:ext cx="4507334" cy="2912196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/>
            <a:srcRect t="84091"/>
            <a:stretch/>
          </p:blipFill>
          <p:spPr>
            <a:xfrm>
              <a:off x="4636666" y="476672"/>
              <a:ext cx="4529162" cy="1008112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Seznam prvků 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Editace vlastností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179388" y="928688"/>
            <a:ext cx="8856662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klik na daný prvek sítě a nastavení (editace) vlastností daného prvku.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Před výpočtem sítě musí být nastavení kompletní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44" y="1616944"/>
            <a:ext cx="6892240" cy="520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Napájecí síť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179388" y="928688"/>
            <a:ext cx="8856662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definice nadřazené napájecí sítě, může být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+ transformátor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(zadává se podle tabulky)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nebo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rozvodna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rozváděč (zadává se individuálně)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každý projekt musí mát alespoň jeden napájecí bod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1343" t="12551" b="40938"/>
          <a:stretch/>
        </p:blipFill>
        <p:spPr>
          <a:xfrm>
            <a:off x="755576" y="2204864"/>
            <a:ext cx="71514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Napájení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395288" y="4724400"/>
            <a:ext cx="51847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 algn="l">
              <a:tabLst>
                <a:tab pos="446088" algn="l"/>
                <a:tab pos="2063750" algn="l"/>
                <a:tab pos="2330450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446088" algn="l"/>
                <a:tab pos="2063750" algn="l"/>
                <a:tab pos="2330450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446088" algn="l"/>
                <a:tab pos="2063750" algn="l"/>
                <a:tab pos="2330450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446088" algn="l"/>
                <a:tab pos="2063750" algn="l"/>
                <a:tab pos="2330450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446088" algn="l"/>
                <a:tab pos="2063750" algn="l"/>
                <a:tab pos="2330450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6088" algn="l"/>
                <a:tab pos="2063750" algn="l"/>
                <a:tab pos="2330450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6088" algn="l"/>
                <a:tab pos="2063750" algn="l"/>
                <a:tab pos="2330450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6088" algn="l"/>
                <a:tab pos="2063750" algn="l"/>
                <a:tab pos="2330450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6088" algn="l"/>
                <a:tab pos="2063750" algn="l"/>
                <a:tab pos="2330450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zapojení do prvního rozváděče z </a:t>
            </a:r>
            <a:r>
              <a:rPr lang="cs-CZ" altLang="cs-CZ" sz="2000" b="1" u="sng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nn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jeden zdroj	-	přímo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	-	kabelem + jištění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dva zdroje	-	kabelem + jištění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zapojení do prvního rozváděče z </a:t>
            </a:r>
            <a:r>
              <a:rPr lang="cs-CZ" altLang="cs-CZ" sz="2000" b="1" u="sng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přes transformátor kabelem + jištění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3" y="980728"/>
            <a:ext cx="6857575" cy="365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0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0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0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0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453004" cy="720725"/>
          </a:xfrm>
        </p:spPr>
        <p:txBody>
          <a:bodyPr/>
          <a:lstStyle/>
          <a:p>
            <a:r>
              <a:rPr lang="cs-CZ" altLang="cs-CZ" sz="2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Uzel sítě </a:t>
            </a:r>
            <a:r>
              <a:rPr lang="cs-CZ" altLang="cs-CZ" sz="1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(sběrnice, svorkovnice, rozváděč)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283990" y="4797499"/>
            <a:ext cx="8712646" cy="13038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Nastavení: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soudobost – vyjadřuje soudobost odběrů (počet zařízení v provozu k celkovému počtu zařízení)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max. úbytek napětí v tomto bodě vzhledem k napájecímu místu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893" t="14023" r="3497" b="52013"/>
          <a:stretch/>
        </p:blipFill>
        <p:spPr>
          <a:xfrm>
            <a:off x="899592" y="1010986"/>
            <a:ext cx="7877262" cy="3312715"/>
          </a:xfrm>
          <a:prstGeom prst="rect">
            <a:avLst/>
          </a:prstGeom>
        </p:spPr>
      </p:pic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301719" y="1484784"/>
            <a:ext cx="4536504" cy="9960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slouží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 rozvětvení obvodu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má zanedbatelnou impedanci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nesmí být koncovým bodem projektu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1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1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115888"/>
            <a:ext cx="3240088" cy="360362"/>
          </a:xfrm>
        </p:spPr>
        <p:txBody>
          <a:bodyPr/>
          <a:lstStyle/>
          <a:p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Vedení, kabel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107950" y="809302"/>
            <a:ext cx="8784530" cy="1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vodiče mohou být  jednožilové nebo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vícežilové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je třeba definovat délku, způsob uložení, okolní teplotu a počet vodičů v souběhu, případně uživatelský koeficient (zpřísnění výpočtu u ohledem na místní podmínky)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 kontrolním režimu se volí typ a průřez kabelu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" y="3068960"/>
            <a:ext cx="886845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4624"/>
            <a:ext cx="8856662" cy="720725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při návrhu sítě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107950" y="692696"/>
            <a:ext cx="8785225" cy="329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714375" indent="-714375" algn="l">
              <a:tabLst>
                <a:tab pos="268288" algn="l"/>
                <a:tab pos="2419350" algn="l"/>
                <a:tab pos="2687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268288" algn="l"/>
                <a:tab pos="2419350" algn="l"/>
                <a:tab pos="2687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268288" algn="l"/>
                <a:tab pos="2419350" algn="l"/>
                <a:tab pos="2687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2682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2682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288" algn="l"/>
                <a:tab pos="2419350" algn="l"/>
                <a:tab pos="2687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výpočet proudu vedení podle navržených elektrických zařízení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a)	součet jmenovitých proudů všech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zařízení</a:t>
            </a:r>
          </a:p>
          <a:p>
            <a:pPr marL="265113" indent="-265113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protože není pravděpodobné, že všechny stroje budou běžet současně a s plným výkonem, provádí se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b)	snížení výpočtového proudu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činitel využití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(na kolik procent je zařízení využíváno) a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činitel soudobosti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u paprskových sítí (ne všechny stroje pracují v daném okamžiku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u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rčení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výpočtového proudu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(A)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 výpočtového proudu se určí jmenovitý proud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jistícího prvku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(A)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musí platit	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≥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I</a:t>
            </a:r>
            <a:r>
              <a:rPr lang="cs-CZ" altLang="cs-CZ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</a:t>
            </a:r>
          </a:p>
        </p:txBody>
      </p:sp>
      <p:pic>
        <p:nvPicPr>
          <p:cNvPr id="514055" name="Picture 7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6177" r="25893" b="5223"/>
          <a:stretch>
            <a:fillRect/>
          </a:stretch>
        </p:blipFill>
        <p:spPr bwMode="auto">
          <a:xfrm>
            <a:off x="6156176" y="3861048"/>
            <a:ext cx="2662684" cy="29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57" name="Picture 9" descr="nn-pojistka2-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59" name="Picture 11" descr="2256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4013"/>
            <a:ext cx="205898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7168" t="15785" r="776" b="16575"/>
          <a:stretch/>
        </p:blipFill>
        <p:spPr>
          <a:xfrm>
            <a:off x="189673" y="97570"/>
            <a:ext cx="8846823" cy="664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034" t="14766" r="13770" b="37371"/>
          <a:stretch/>
        </p:blipFill>
        <p:spPr>
          <a:xfrm>
            <a:off x="107503" y="692696"/>
            <a:ext cx="891326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Spínací prvky sítě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179388" y="908050"/>
            <a:ext cx="8856662" cy="59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989013" indent="-989013" algn="l">
              <a:tabLst>
                <a:tab pos="801688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801688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801688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8016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8016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8016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8016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8016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801688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Všeobecně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u všech prvků nutno respektovat zkratový proud soustavy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základním parametrem je zkratová schopnost 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musí platit, že spínací prvek má vyšší zkratovou (vypínací)  schopnost než je zkratový proud v daném místě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jedním ze základních požadavků jistících prvků je selektivita 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při poruše vypne pouze nejbližší jistící prvek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doba vypnutí jistících prvků z ohledem na OPND je dána soustavou a jmenovitým napětím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Jistič	-	je schopen vypnout jmenovitý proud i zkratový proud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podle typu spotřebiče se zadá charakteristika instalačního jističe  (B, C, D), charakteristiku nelze nastavit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u výkonový jističů lze charakteristiku přesně definovat (elektromagnetická nebo elektronická spoušť)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u jističů zapojených za sebou lze řešit kaskádování (předřazený prvek částečně převezme namáhání jistícího prvku při zkratu).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Spínací prvky sítě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179388" y="908720"/>
            <a:ext cx="8785225" cy="589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438275" indent="-1438275" algn="l">
              <a:tabLst>
                <a:tab pos="1160463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Pojistka	-	používá se zejména jako hlavní jištění pro napájení většího celku (např. dílna, provozovna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a pro kapacitní zátěže</a:t>
            </a:r>
            <a:endParaRPr lang="cs-CZ" altLang="cs-CZ" sz="22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má vysokou vypínací schopnost (100kA) 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volí se v případech velkých zkratových proudů, kde nelze použít běžné jističe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obdobné požadavky a podmínky jako u jističe, charakteristika je dána výrobcem (</a:t>
            </a:r>
            <a:r>
              <a:rPr lang="cs-CZ" altLang="cs-CZ" sz="22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gG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2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aM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lze řešit selektivitu a </a:t>
            </a:r>
            <a:r>
              <a:rPr lang="cs-CZ" altLang="cs-CZ" sz="22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kaskádování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kombinace pojistka a jistič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má horší citlivost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Vypínač	-	je schopen vypnout jmenovitý proud a musí krátkodobě vydržet zkratový 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Proudový chránič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Kombinovavý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přístroj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Přepěťová ochrana</a:t>
            </a:r>
            <a:endParaRPr lang="cs-CZ" altLang="cs-CZ" sz="22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260648"/>
            <a:ext cx="6876256" cy="792634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Motor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147" y="1053282"/>
            <a:ext cx="8785225" cy="152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438275" indent="-1438275" algn="l">
              <a:tabLst>
                <a:tab pos="1160463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6700" indent="-266700">
              <a:spcBef>
                <a:spcPct val="30000"/>
              </a:spcBef>
              <a:buFont typeface="Wingdings" panose="05000000000000000000" pitchFamily="2" charset="2"/>
              <a:buNone/>
              <a:tabLst>
                <a:tab pos="3133725" algn="l"/>
                <a:tab pos="3411538" algn="l"/>
                <a:tab pos="6456363" algn="l"/>
              </a:tabLst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zpravidla asynchronní motor s různými možnostmi připojení (přímé, softstartér, měnič kmitočtu)</a:t>
            </a:r>
          </a:p>
          <a:p>
            <a:pPr marL="266700" indent="-266700">
              <a:spcBef>
                <a:spcPct val="30000"/>
              </a:spcBef>
              <a:buFont typeface="Wingdings" panose="05000000000000000000" pitchFamily="2" charset="2"/>
              <a:buNone/>
              <a:tabLst>
                <a:tab pos="3133725" algn="l"/>
                <a:tab pos="3411538" algn="l"/>
                <a:tab pos="6456363" algn="l"/>
              </a:tabLst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při zkratu v obvodu je motor s přímým připojením krátkodobě zdrojem a zvyšuje zkratový proud obvodu</a:t>
            </a:r>
            <a:endParaRPr lang="cs-CZ" altLang="cs-CZ" sz="22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94" y="2786869"/>
            <a:ext cx="3133470" cy="39544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62" y="2897437"/>
            <a:ext cx="2377462" cy="349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260648"/>
            <a:ext cx="6876256" cy="792634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Obecný spotřebič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147" y="1053282"/>
            <a:ext cx="8785225" cy="18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438275" indent="-1438275" algn="l">
              <a:tabLst>
                <a:tab pos="1160463" algn="l"/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160463" algn="l"/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6700" indent="-266700">
              <a:spcBef>
                <a:spcPct val="30000"/>
              </a:spcBef>
              <a:buFont typeface="Wingdings" panose="05000000000000000000" pitchFamily="2" charset="2"/>
              <a:buNone/>
              <a:tabLst>
                <a:tab pos="3133725" algn="l"/>
                <a:tab pos="3411538" algn="l"/>
                <a:tab pos="6456363" algn="l"/>
              </a:tabLst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všechny typy zátěží, s výjimkou motorů</a:t>
            </a:r>
          </a:p>
          <a:p>
            <a:pPr marL="266700" indent="-266700">
              <a:spcBef>
                <a:spcPct val="30000"/>
              </a:spcBef>
              <a:buFont typeface="Wingdings" panose="05000000000000000000" pitchFamily="2" charset="2"/>
              <a:buNone/>
              <a:tabLst>
                <a:tab pos="3133725" algn="l"/>
                <a:tab pos="3411538" algn="l"/>
                <a:tab pos="6456363" algn="l"/>
              </a:tabLst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je třeba zadat</a:t>
            </a:r>
          </a:p>
          <a:p>
            <a:pPr marL="266700" indent="-266700">
              <a:spcBef>
                <a:spcPts val="0"/>
              </a:spcBef>
              <a:buFont typeface="Wingdings" panose="05000000000000000000" pitchFamily="2" charset="2"/>
              <a:buNone/>
              <a:tabLst>
                <a:tab pos="531813" algn="l"/>
                <a:tab pos="3411538" algn="l"/>
                <a:tab pos="6456363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jak je zátěž definována (výkonem nebo proudem)</a:t>
            </a:r>
          </a:p>
          <a:p>
            <a:pPr marL="266700" indent="-266700">
              <a:spcBef>
                <a:spcPts val="0"/>
              </a:spcBef>
              <a:buFont typeface="Wingdings" panose="05000000000000000000" pitchFamily="2" charset="2"/>
              <a:buNone/>
              <a:tabLst>
                <a:tab pos="531813" algn="l"/>
                <a:tab pos="3411538" algn="l"/>
                <a:tab pos="6456363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účiník a charakter zátěže</a:t>
            </a:r>
          </a:p>
          <a:p>
            <a:pPr marL="266700" indent="-266700">
              <a:spcBef>
                <a:spcPts val="0"/>
              </a:spcBef>
              <a:buFont typeface="Wingdings" panose="05000000000000000000" pitchFamily="2" charset="2"/>
              <a:buNone/>
              <a:tabLst>
                <a:tab pos="531813" algn="l"/>
                <a:tab pos="3411538" algn="l"/>
                <a:tab pos="6456363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koeficient využití a dovolený úbytek napětí </a:t>
            </a:r>
            <a:endParaRPr lang="cs-CZ" altLang="cs-CZ" sz="22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47" y="2920322"/>
            <a:ext cx="4943350" cy="37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Skupina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79388" y="1052513"/>
            <a:ext cx="87852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funkce skupina umožňuje vkládání typických kombinací prvků obvodu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oddělené skupiny tvoří	-	zdroje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-	propojky (spínače přípojnic)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-	spotřebiče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jednotlivé prvky je nutné dodatečně nadefinovat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lze pracovat pouze s předem nadefinovanými skupinami, nelze si vytvářet vlastní  </a:t>
            </a:r>
          </a:p>
        </p:txBody>
      </p:sp>
      <p:sp>
        <p:nvSpPr>
          <p:cNvPr id="536580" name="Rectangle 4"/>
          <p:cNvSpPr>
            <a:spLocks noRot="1" noChangeArrowheads="1"/>
          </p:cNvSpPr>
          <p:nvPr/>
        </p:nvSpPr>
        <p:spPr bwMode="auto">
          <a:xfrm>
            <a:off x="107950" y="3429000"/>
            <a:ext cx="88566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polohy prvků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179388" y="4246563"/>
            <a:ext cx="878522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527175" algn="l"/>
                <a:tab pos="1795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1527175" algn="l"/>
                <a:tab pos="1795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1527175" algn="l"/>
                <a:tab pos="1795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1527175" algn="l"/>
                <a:tab pos="1795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1527175" algn="l"/>
                <a:tab pos="1795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7175" algn="l"/>
                <a:tab pos="1795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7175" algn="l"/>
                <a:tab pos="1795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7175" algn="l"/>
                <a:tab pos="1795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527175" algn="l"/>
                <a:tab pos="1795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Posun:	1.	Klik na příslušnou ikonu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2.	Levým tlačítkem označit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3.	Pravým tlačítkem na počáteční bod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4.	Levým tlačítkem přetáhnout do požadované pozice + klik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Kopírování	První 4 body jsou stejné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5.	opakovaný klik levé tlačítko – opakované kopírování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6.	ukončení – klik na pravé tlačítko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při kreslení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79388" y="1052513"/>
            <a:ext cx="8785225" cy="391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 plochu umístíme vnesené a vlastní prvky, vytvoříme topologii</a:t>
            </a:r>
          </a:p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napájení, zdroje</a:t>
            </a:r>
          </a:p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sběrnice rozváděče  	</a:t>
            </a:r>
          </a:p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spotřebiče včetně všech parametrů</a:t>
            </a:r>
          </a:p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jistící a spínací prvky (druh), zatím bez definice parametrů</a:t>
            </a:r>
          </a:p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kabely a přípojnice, zatím pouze délky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příkonu spotřebičů zvolíme jištění</a:t>
            </a: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In </a:t>
            </a:r>
            <a:r>
              <a:rPr lang="en-US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≥ I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 (výpočtový proud)</a:t>
            </a: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je-li to možné, nastavíme spouště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postupně od spotřebičů definujeme kabely a přípojnice</a:t>
            </a: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druh</a:t>
            </a: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None/>
              <a:tabLst>
                <a:tab pos="539750" algn="l"/>
                <a:tab pos="3133725" algn="l"/>
                <a:tab pos="3411538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</a:t>
            </a:r>
            <a:r>
              <a:rPr lang="cs-CZ" altLang="cs-CZ" sz="2000" b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uložení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8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187325"/>
            <a:ext cx="504031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Přípojnicový rozvod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3779838" y="1052513"/>
            <a:ext cx="5184775" cy="28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 algn="l">
              <a:tabLst>
                <a:tab pos="3133725" algn="l"/>
                <a:tab pos="34115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3133725" algn="l"/>
                <a:tab pos="34115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133725" algn="l"/>
                <a:tab pos="34115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přípojnicový rozvod je veden jako nepřerušované vedení, ze kterého jsou odbočky k jednotlivým spotřebičům z napájecích skříněk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úseky mezi skříňkami nejsou jištěny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varovnou hlášku je třeba blokovat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napojení kabel – přípojnice není přes rozváděčovou skříňku a přes jištění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do programu nelze kreslit přípojnice spojitě</a:t>
            </a:r>
          </a:p>
        </p:txBody>
      </p:sp>
      <p:pic>
        <p:nvPicPr>
          <p:cNvPr id="538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8" t="8122" r="30013" b="8447"/>
          <a:stretch>
            <a:fillRect/>
          </a:stretch>
        </p:blipFill>
        <p:spPr bwMode="auto">
          <a:xfrm>
            <a:off x="34925" y="44450"/>
            <a:ext cx="3648075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/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1538" indent="-3411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814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6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401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95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3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9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effectLst/>
                <a:latin typeface="Comic Sans MS" panose="030F0702030302020204" pitchFamily="66" charset="0"/>
              </a:rPr>
              <a:t>Program Pavouk	Referenční manuál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effectLst/>
                <a:latin typeface="Comic Sans MS" panose="030F0702030302020204" pitchFamily="66" charset="0"/>
              </a:rPr>
              <a:t>Eaton Elektrotechnika	Katalogy</a:t>
            </a:r>
            <a:endParaRPr lang="cs-CZ" altLang="cs-CZ"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Dimenzování vedení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107950" y="981075"/>
            <a:ext cx="8785225" cy="21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59213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59213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59213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podle proudu jistícího prvku se určuje dovolené proudové zatížení vedení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(kabelu) –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aby nedošlo k přetížení vedení musí platit 	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≥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volba jistícího prvku musí respektovat i krátkodobé stavy, které nemají vliv na bezpečnost vedení. To je dosaženo vhodnou vypínací charakteristikou (proudový ráz motoru) a citlivostí (jističe 1,16I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 </a:t>
            </a:r>
          </a:p>
        </p:txBody>
      </p:sp>
      <p:grpSp>
        <p:nvGrpSpPr>
          <p:cNvPr id="517135" name="Group 15"/>
          <p:cNvGrpSpPr>
            <a:grpSpLocks/>
          </p:cNvGrpSpPr>
          <p:nvPr/>
        </p:nvGrpSpPr>
        <p:grpSpPr bwMode="auto">
          <a:xfrm>
            <a:off x="107950" y="3357563"/>
            <a:ext cx="4737100" cy="3270250"/>
            <a:chOff x="68" y="2115"/>
            <a:chExt cx="2984" cy="2060"/>
          </a:xfrm>
        </p:grpSpPr>
        <p:sp>
          <p:nvSpPr>
            <p:cNvPr id="517125" name="Freeform 5"/>
            <p:cNvSpPr>
              <a:spLocks/>
            </p:cNvSpPr>
            <p:nvPr/>
          </p:nvSpPr>
          <p:spPr bwMode="auto">
            <a:xfrm>
              <a:off x="567" y="2161"/>
              <a:ext cx="2358" cy="1769"/>
            </a:xfrm>
            <a:custGeom>
              <a:avLst/>
              <a:gdLst>
                <a:gd name="T0" fmla="*/ 0 w 2358"/>
                <a:gd name="T1" fmla="*/ 0 h 1769"/>
                <a:gd name="T2" fmla="*/ 0 w 2358"/>
                <a:gd name="T3" fmla="*/ 1769 h 1769"/>
                <a:gd name="T4" fmla="*/ 2358 w 2358"/>
                <a:gd name="T5" fmla="*/ 176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8" h="1769">
                  <a:moveTo>
                    <a:pt x="0" y="0"/>
                  </a:moveTo>
                  <a:lnTo>
                    <a:pt x="0" y="1769"/>
                  </a:lnTo>
                  <a:lnTo>
                    <a:pt x="2358" y="1769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7126" name="Text Box 6"/>
            <p:cNvSpPr txBox="1">
              <a:spLocks noChangeArrowheads="1"/>
            </p:cNvSpPr>
            <p:nvPr/>
          </p:nvSpPr>
          <p:spPr bwMode="auto">
            <a:xfrm>
              <a:off x="68" y="2115"/>
              <a:ext cx="43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65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>
                  <a:solidFill>
                    <a:schemeClr val="bg2"/>
                  </a:solidFill>
                  <a:effectLst/>
                </a:rPr>
                <a:t>čas (s)</a:t>
              </a:r>
            </a:p>
          </p:txBody>
        </p:sp>
        <p:sp>
          <p:nvSpPr>
            <p:cNvPr id="517127" name="Text Box 7"/>
            <p:cNvSpPr txBox="1">
              <a:spLocks noChangeArrowheads="1"/>
            </p:cNvSpPr>
            <p:nvPr/>
          </p:nvSpPr>
          <p:spPr bwMode="auto">
            <a:xfrm>
              <a:off x="2472" y="3975"/>
              <a:ext cx="58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6575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dirty="0">
                  <a:solidFill>
                    <a:schemeClr val="bg2"/>
                  </a:solidFill>
                  <a:effectLst/>
                </a:rPr>
                <a:t>proud (A)</a:t>
              </a:r>
            </a:p>
          </p:txBody>
        </p:sp>
        <p:sp>
          <p:nvSpPr>
            <p:cNvPr id="517128" name="Freeform 8"/>
            <p:cNvSpPr>
              <a:spLocks/>
            </p:cNvSpPr>
            <p:nvPr/>
          </p:nvSpPr>
          <p:spPr bwMode="auto">
            <a:xfrm>
              <a:off x="930" y="2251"/>
              <a:ext cx="1088" cy="1406"/>
            </a:xfrm>
            <a:custGeom>
              <a:avLst/>
              <a:gdLst>
                <a:gd name="T0" fmla="*/ 0 w 1088"/>
                <a:gd name="T1" fmla="*/ 0 h 1406"/>
                <a:gd name="T2" fmla="*/ 90 w 1088"/>
                <a:gd name="T3" fmla="*/ 589 h 1406"/>
                <a:gd name="T4" fmla="*/ 408 w 1088"/>
                <a:gd name="T5" fmla="*/ 1088 h 1406"/>
                <a:gd name="T6" fmla="*/ 1088 w 1088"/>
                <a:gd name="T7" fmla="*/ 140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406">
                  <a:moveTo>
                    <a:pt x="0" y="0"/>
                  </a:moveTo>
                  <a:cubicBezTo>
                    <a:pt x="11" y="204"/>
                    <a:pt x="22" y="408"/>
                    <a:pt x="90" y="589"/>
                  </a:cubicBezTo>
                  <a:cubicBezTo>
                    <a:pt x="158" y="770"/>
                    <a:pt x="242" y="952"/>
                    <a:pt x="408" y="1088"/>
                  </a:cubicBezTo>
                  <a:cubicBezTo>
                    <a:pt x="574" y="1224"/>
                    <a:pt x="831" y="1315"/>
                    <a:pt x="1088" y="1406"/>
                  </a:cubicBezTo>
                </a:path>
              </a:pathLst>
            </a:custGeom>
            <a:noFill/>
            <a:ln w="635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7129" name="Freeform 9"/>
            <p:cNvSpPr>
              <a:spLocks/>
            </p:cNvSpPr>
            <p:nvPr/>
          </p:nvSpPr>
          <p:spPr bwMode="auto">
            <a:xfrm>
              <a:off x="1020" y="2251"/>
              <a:ext cx="998" cy="998"/>
            </a:xfrm>
            <a:custGeom>
              <a:avLst/>
              <a:gdLst>
                <a:gd name="T0" fmla="*/ 0 w 998"/>
                <a:gd name="T1" fmla="*/ 0 h 998"/>
                <a:gd name="T2" fmla="*/ 136 w 998"/>
                <a:gd name="T3" fmla="*/ 453 h 998"/>
                <a:gd name="T4" fmla="*/ 409 w 998"/>
                <a:gd name="T5" fmla="*/ 816 h 998"/>
                <a:gd name="T6" fmla="*/ 998 w 998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8" h="998">
                  <a:moveTo>
                    <a:pt x="0" y="0"/>
                  </a:moveTo>
                  <a:cubicBezTo>
                    <a:pt x="34" y="158"/>
                    <a:pt x="68" y="317"/>
                    <a:pt x="136" y="453"/>
                  </a:cubicBezTo>
                  <a:cubicBezTo>
                    <a:pt x="204" y="589"/>
                    <a:pt x="265" y="725"/>
                    <a:pt x="409" y="816"/>
                  </a:cubicBezTo>
                  <a:cubicBezTo>
                    <a:pt x="553" y="907"/>
                    <a:pt x="775" y="952"/>
                    <a:pt x="998" y="998"/>
                  </a:cubicBezTo>
                </a:path>
              </a:pathLst>
            </a:custGeom>
            <a:noFill/>
            <a:ln w="63500" cap="flat" cmpd="sng">
              <a:solidFill>
                <a:srgbClr val="FF0000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3203575" y="3284538"/>
            <a:ext cx="5761038" cy="19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59213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59213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59213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59213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1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-	charakteristika jistícího prvku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-	maximální proud </a:t>
            </a:r>
            <a:r>
              <a:rPr lang="cs-CZ" altLang="cs-CZ" sz="2200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chráněného elektrického zařízení (kabel, elektrický stroj)</a:t>
            </a:r>
            <a:endParaRPr lang="cs-CZ" altLang="cs-CZ" sz="2200" b="1" dirty="0">
              <a:solidFill>
                <a:srgbClr val="FF0000"/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působení jistícího prvku při nadproudu – při proudu I</a:t>
            </a:r>
            <a:r>
              <a:rPr lang="cs-CZ" altLang="cs-CZ" sz="22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vypne jistící prvek v čase t</a:t>
            </a:r>
            <a:r>
              <a:rPr lang="cs-CZ" altLang="cs-CZ" sz="22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903288" y="5441950"/>
            <a:ext cx="1435100" cy="795338"/>
          </a:xfrm>
          <a:custGeom>
            <a:avLst/>
            <a:gdLst>
              <a:gd name="T0" fmla="*/ 904 w 904"/>
              <a:gd name="T1" fmla="*/ 501 h 501"/>
              <a:gd name="T2" fmla="*/ 904 w 904"/>
              <a:gd name="T3" fmla="*/ 2 h 501"/>
              <a:gd name="T4" fmla="*/ 0 w 904"/>
              <a:gd name="T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501">
                <a:moveTo>
                  <a:pt x="904" y="501"/>
                </a:moveTo>
                <a:lnTo>
                  <a:pt x="904" y="2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bg2"/>
            </a:solidFill>
            <a:prstDash val="dash"/>
            <a:round/>
            <a:headEnd type="none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133" name="Text Box 13"/>
          <p:cNvSpPr txBox="1">
            <a:spLocks noChangeArrowheads="1"/>
          </p:cNvSpPr>
          <p:nvPr/>
        </p:nvSpPr>
        <p:spPr bwMode="auto">
          <a:xfrm>
            <a:off x="2051050" y="6308725"/>
            <a:ext cx="552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1600" baseline="-25000" dirty="0">
                <a:solidFill>
                  <a:schemeClr val="bg2"/>
                </a:solidFill>
                <a:effectLst/>
              </a:rPr>
              <a:t>A</a:t>
            </a:r>
            <a:r>
              <a:rPr lang="cs-CZ" altLang="cs-CZ" sz="1600" dirty="0">
                <a:solidFill>
                  <a:schemeClr val="bg2"/>
                </a:solidFill>
                <a:effectLst/>
              </a:rPr>
              <a:t> (A)</a:t>
            </a:r>
          </a:p>
        </p:txBody>
      </p:sp>
      <p:sp>
        <p:nvSpPr>
          <p:cNvPr id="517134" name="Text Box 14"/>
          <p:cNvSpPr txBox="1">
            <a:spLocks noChangeArrowheads="1"/>
          </p:cNvSpPr>
          <p:nvPr/>
        </p:nvSpPr>
        <p:spPr bwMode="auto">
          <a:xfrm>
            <a:off x="307975" y="5272088"/>
            <a:ext cx="519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chemeClr val="bg2"/>
                </a:solidFill>
                <a:effectLst/>
              </a:rPr>
              <a:t>t</a:t>
            </a:r>
            <a:r>
              <a:rPr lang="cs-CZ" altLang="cs-CZ" sz="1600" baseline="-25000" dirty="0">
                <a:solidFill>
                  <a:schemeClr val="bg2"/>
                </a:solidFill>
                <a:effectLst/>
              </a:rPr>
              <a:t>A</a:t>
            </a:r>
            <a:r>
              <a:rPr lang="cs-CZ" altLang="cs-CZ" sz="1600" dirty="0">
                <a:solidFill>
                  <a:schemeClr val="bg2"/>
                </a:solidFill>
                <a:effectLst/>
              </a:rPr>
              <a:t>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/>
      <p:bldP spid="517132" grpId="0" animBg="1"/>
      <p:bldP spid="517133" grpId="0"/>
      <p:bldP spid="517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Oteplení vodiče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107950" y="981075"/>
            <a:ext cx="8785225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-	při průchodu proudu se vodič zahřívá, zároveň je teplo odváděno do okolí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Symbol" panose="05050102010706020507" pitchFamily="18" charset="2"/>
              </a:rPr>
              <a:t> při ustáleném proudu se po určité době teplota vodiče ustálí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-	teplo ve vodiči je dáno druhou mocninou proudu 	Q </a:t>
            </a:r>
            <a:r>
              <a:rPr lang="en-US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~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I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-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s rostoucí teplotou roste odpor, při daném proudu elektrického zařízení se dál zvyšuje teplo</a:t>
            </a:r>
            <a:endParaRPr lang="cs-CZ" altLang="cs-CZ" sz="2000" b="1" baseline="30000" dirty="0">
              <a:solidFill>
                <a:schemeClr val="bg2"/>
              </a:solidFill>
              <a:effectLst/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68543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Oteplení vodiče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107950" y="981075"/>
            <a:ext cx="8785225" cy="54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534988" algn="l"/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534988" algn="l"/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kromě velikosti proudu je teplota vodiče dána i vnějšími vlivy: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vnější teplotou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izolací vodiče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uložením vodiče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*	ostatními zdroje tepla v okolí vodiče (souběh vodičů) 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 vodič je určena maximální provozní teplota a maximální teplota při přetížení a zkratu (krátký čas), maximální teploty jsou dány izolací.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výrobce vodiče udává pro daný průřez jmenovitou proudovou zatížitelnost (jmenovitý proud) vodiče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jmenovité hodnoty proudu jsou určeny pro standardní podmínky – okolní teplotu a způsob uložení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kabel na vzduchu 	30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kabel v zemi		20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jsou-li jiné než standartní podmínky, je nutné proud přepočítat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vlivy okolí většinou snižují dovolený proud v porovnání s jmenovitým proudem vodiče  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8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504825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Uložení vodiče – podle ČSN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179388" y="6092825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Kromě základního uložení se rozlišuje podobná uložení, která jsou přiřazena k základnímu uložení (např. A1, A2, …)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470775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504825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Jistící přístroje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180975" y="765175"/>
            <a:ext cx="8783638" cy="20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 jištění menších průřezů (do 10 mm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se používají většinou instalační jističe s různou charakteristikou</a:t>
            </a:r>
          </a:p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 hlavní jištění do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objektu, kondenzátorové baterie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problémech se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selektivitou jsou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výhodnější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pojistky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pro větší průřezy lze použít pojistky i jističe.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Výkonové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jističe mají možnost přesného nastavení vypínací charakteristiky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724459"/>
            <a:ext cx="3759019" cy="40889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63" y="2852936"/>
            <a:ext cx="3972439" cy="386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1296888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Jističe, proudové chrániče a spouštěče motorů 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179388" y="1443548"/>
            <a:ext cx="8783638" cy="259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288" indent="-268288" algn="l">
              <a:tabLst>
                <a:tab pos="2419350" algn="l"/>
                <a:tab pos="2687638" algn="l"/>
                <a:tab pos="64563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870325" indent="-285750" algn="l">
              <a:buClr>
                <a:schemeClr val="accent2"/>
              </a:buClr>
              <a:tabLst>
                <a:tab pos="2419350" algn="l"/>
                <a:tab pos="2687638" algn="l"/>
                <a:tab pos="64563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4278313" indent="-228600" algn="l">
              <a:buClr>
                <a:schemeClr val="tx2"/>
              </a:buClr>
              <a:tabLst>
                <a:tab pos="2419350" algn="l"/>
                <a:tab pos="2687638" algn="l"/>
                <a:tab pos="64563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4686300" indent="-228600" algn="l">
              <a:buClr>
                <a:schemeClr val="accent2"/>
              </a:buClr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5094288" indent="-228600" algn="l"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5551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6008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6465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9230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419350" algn="l"/>
                <a:tab pos="2687638" algn="l"/>
                <a:tab pos="64563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instalační jističe 	označení 	-	MCB</a:t>
            </a:r>
          </a:p>
          <a:p>
            <a:pPr>
              <a:buFont typeface="Wingdings" panose="05000000000000000000" pitchFamily="2" charset="2"/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spouštěče motorů		-	MPCB</a:t>
            </a:r>
          </a:p>
          <a:p>
            <a:pPr>
              <a:buFont typeface="Wingdings" panose="05000000000000000000" pitchFamily="2" charset="2"/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výkonové jističe		-	MCCB</a:t>
            </a:r>
          </a:p>
          <a:p>
            <a:pPr>
              <a:buFont typeface="Wingdings" panose="05000000000000000000" pitchFamily="2" charset="2"/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chrániče obecně		-	RCD</a:t>
            </a:r>
          </a:p>
          <a:p>
            <a:pPr>
              <a:buFont typeface="Wingdings" panose="05000000000000000000" pitchFamily="2" charset="2"/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pouze chránič		-	RCCB</a:t>
            </a:r>
          </a:p>
          <a:p>
            <a:pPr>
              <a:buFont typeface="Wingdings" panose="05000000000000000000" pitchFamily="2" charset="2"/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proudový chránič s jističem		-	RCBO</a:t>
            </a:r>
          </a:p>
          <a:p>
            <a:pPr>
              <a:buNone/>
              <a:tabLst>
                <a:tab pos="442913" algn="l"/>
                <a:tab pos="4041775" algn="l"/>
                <a:tab pos="5205413" algn="l"/>
                <a:tab pos="5383213" algn="l"/>
                <a:tab pos="64563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proudový chránič, jistič,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oblouková ochrana	 -	RCBO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+ AFDD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319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14895</TotalTime>
  <Words>2411</Words>
  <Application>Microsoft Office PowerPoint</Application>
  <PresentationFormat>Předvádění na obrazovce (4:3)</PresentationFormat>
  <Paragraphs>231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Arial Unicode MS</vt:lpstr>
      <vt:lpstr>Calibri</vt:lpstr>
      <vt:lpstr>Comic Sans MS</vt:lpstr>
      <vt:lpstr>Garamond</vt:lpstr>
      <vt:lpstr>Symbol</vt:lpstr>
      <vt:lpstr>Wingdings</vt:lpstr>
      <vt:lpstr>Proudění</vt:lpstr>
      <vt:lpstr>Elektrotechnická  měření Dimenzování sítí nn - PAVOUK</vt:lpstr>
      <vt:lpstr>Úvod</vt:lpstr>
      <vt:lpstr>Postup při návrhu sítě</vt:lpstr>
      <vt:lpstr>Dimenzování vedení</vt:lpstr>
      <vt:lpstr>Oteplení vodiče</vt:lpstr>
      <vt:lpstr>Oteplení vodiče</vt:lpstr>
      <vt:lpstr>Uložení vodiče – podle ČSN</vt:lpstr>
      <vt:lpstr>Jistící přístroje</vt:lpstr>
      <vt:lpstr>Jističe, proudové chrániče a spouštěče motorů </vt:lpstr>
      <vt:lpstr>Výkonové jističe - MCCB</vt:lpstr>
      <vt:lpstr>Doba vypnutí jistícího prvku</vt:lpstr>
      <vt:lpstr>Příklady přiřazení jistícího prvku k vodiči</vt:lpstr>
      <vt:lpstr>Příklady přiřazení jistícího prvku k vodiči</vt:lpstr>
      <vt:lpstr>Dimenzování jistič (pojistka) x kabel</vt:lpstr>
      <vt:lpstr>Úbytky napětí</vt:lpstr>
      <vt:lpstr>Selektivita</vt:lpstr>
      <vt:lpstr>Selektivita</vt:lpstr>
      <vt:lpstr>Selektivita</vt:lpstr>
      <vt:lpstr>Popis programu</vt:lpstr>
      <vt:lpstr>Ovládání programu</vt:lpstr>
      <vt:lpstr>Ovládání programu</vt:lpstr>
      <vt:lpstr>Prezentace aplikace PowerPoint</vt:lpstr>
      <vt:lpstr>Základní nastavení</vt:lpstr>
      <vt:lpstr>Seznam prvků </vt:lpstr>
      <vt:lpstr>Editace vlastností</vt:lpstr>
      <vt:lpstr>Napájecí síť</vt:lpstr>
      <vt:lpstr>Napájení</vt:lpstr>
      <vt:lpstr>Uzel sítě (sběrnice, svorkovnice, rozváděč)</vt:lpstr>
      <vt:lpstr>Vedení, kabel</vt:lpstr>
      <vt:lpstr>Prezentace aplikace PowerPoint</vt:lpstr>
      <vt:lpstr>Prezentace aplikace PowerPoint</vt:lpstr>
      <vt:lpstr>Spínací prvky sítě</vt:lpstr>
      <vt:lpstr>Spínací prvky sítě</vt:lpstr>
      <vt:lpstr>Motor</vt:lpstr>
      <vt:lpstr>Obecný spotřebič</vt:lpstr>
      <vt:lpstr>Skupina</vt:lpstr>
      <vt:lpstr>Postup při kreslení</vt:lpstr>
      <vt:lpstr>Přípojnicový rozvod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1417</cp:revision>
  <dcterms:created xsi:type="dcterms:W3CDTF">2006-07-11T07:50:54Z</dcterms:created>
  <dcterms:modified xsi:type="dcterms:W3CDTF">2025-02-05T06:16:42Z</dcterms:modified>
</cp:coreProperties>
</file>