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90" r:id="rId3"/>
    <p:sldId id="291" r:id="rId4"/>
    <p:sldId id="292" r:id="rId5"/>
    <p:sldId id="293" r:id="rId6"/>
    <p:sldId id="297" r:id="rId7"/>
    <p:sldId id="334" r:id="rId8"/>
    <p:sldId id="335" r:id="rId9"/>
    <p:sldId id="298" r:id="rId10"/>
    <p:sldId id="299" r:id="rId11"/>
    <p:sldId id="300" r:id="rId12"/>
    <p:sldId id="336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37" r:id="rId37"/>
    <p:sldId id="324" r:id="rId38"/>
    <p:sldId id="325" r:id="rId39"/>
    <p:sldId id="326" r:id="rId40"/>
    <p:sldId id="327" r:id="rId41"/>
    <p:sldId id="328" r:id="rId42"/>
    <p:sldId id="329" r:id="rId43"/>
    <p:sldId id="331" r:id="rId44"/>
    <p:sldId id="332" r:id="rId45"/>
    <p:sldId id="333" r:id="rId46"/>
    <p:sldId id="330" r:id="rId47"/>
    <p:sldId id="279" r:id="rId4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E"/>
    <a:srgbClr val="00FF00"/>
    <a:srgbClr val="FF6600"/>
    <a:srgbClr val="0033CC"/>
    <a:srgbClr val="EAEAEA"/>
    <a:srgbClr val="FF9900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 autoAdjust="0"/>
    <p:restoredTop sz="94624" autoAdjust="0"/>
  </p:normalViewPr>
  <p:slideViewPr>
    <p:cSldViewPr>
      <p:cViewPr varScale="1">
        <p:scale>
          <a:sx n="120" d="100"/>
          <a:sy n="120" d="100"/>
        </p:scale>
        <p:origin x="4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5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3.wmf"/><Relationship Id="rId7" Type="http://schemas.openxmlformats.org/officeDocument/2006/relationships/image" Target="../media/image52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1.wmf"/><Relationship Id="rId1" Type="http://schemas.openxmlformats.org/officeDocument/2006/relationships/image" Target="../media/image63.wmf"/><Relationship Id="rId4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223E-581D-4F59-9FA9-40FE4C581B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540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EFAD3-7368-44B5-9117-3D1E1B49EC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386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ECA44-E258-4130-A340-D1A05AE3C6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003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27E7-EFFB-4600-A1F2-104B45C027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312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FEAEA-18B3-4222-8BB3-A85636156D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206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FA64-EEF5-4DFF-8875-89C306E7DB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484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F04F-538D-4687-9A50-3A983B3121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86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CF609-2DE9-455B-AFF8-F5EB31D074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790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BF35A-5FE5-407E-BCFA-4E07CC5A52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154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C20A-C9B3-409F-B3E1-4AF5865D4A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144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3E394-01B2-4126-875F-4CC63C9076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832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B136AD-A712-4B31-9398-82DD229374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9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5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image" Target="../media/image8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5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elektronika01.blogspo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1441450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 sz="54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Elektrotechnická  měření</a:t>
            </a:r>
            <a:br>
              <a:rPr lang="cs-CZ" altLang="cs-CZ" sz="54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Měření elektrických veličin</a:t>
            </a:r>
          </a:p>
        </p:txBody>
      </p:sp>
      <p:pic>
        <p:nvPicPr>
          <p:cNvPr id="3075" name="Picture 8" descr="1646b-190-204-hlav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9"/>
          <a:stretch>
            <a:fillRect/>
          </a:stretch>
        </p:blipFill>
        <p:spPr bwMode="auto">
          <a:xfrm>
            <a:off x="3748088" y="1628775"/>
            <a:ext cx="51450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873b-amprobe-37xp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23526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44463"/>
            <a:ext cx="8856662" cy="865187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Změna rozsahu ampérmetru</a:t>
            </a:r>
            <a:r>
              <a:rPr lang="cs-CZ" altLang="cs-CZ" sz="40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28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- bočník</a:t>
            </a:r>
            <a:endParaRPr lang="cs-CZ" altLang="cs-CZ" sz="4000" u="sng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3419475" y="1009650"/>
            <a:ext cx="5545138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82563" indent="-18256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Vlastnosti a použití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bočník se používá nejčastěji v oblasti malého a nízkého napětí  a malých a středních proudů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lze ho použít ve střídavé i stejnosměrné soustavě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hodnota odporu je malá – řádově m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*	do hlavního obvodu se zapojuje bočník, ampérmetr je paralelně k bočníku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*	ztráty na odporu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 </a:t>
            </a:r>
          </a:p>
        </p:txBody>
      </p:sp>
      <p:graphicFrame>
        <p:nvGraphicFramePr>
          <p:cNvPr id="479261" name="Object 29"/>
          <p:cNvGraphicFramePr>
            <a:graphicFrameLocks noChangeAspect="1"/>
          </p:cNvGraphicFramePr>
          <p:nvPr/>
        </p:nvGraphicFramePr>
        <p:xfrm>
          <a:off x="5726113" y="4149725"/>
          <a:ext cx="17986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Rovnice" r:id="rId3" imgW="812447" imgH="228501" progId="Equation.3">
                  <p:embed/>
                </p:oleObj>
              </mc:Choice>
              <mc:Fallback>
                <p:oleObj name="Rovnice" r:id="rId3" imgW="812447" imgH="228501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4149725"/>
                        <a:ext cx="1798637" cy="506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9290" name="Rectangle 58"/>
          <p:cNvSpPr>
            <a:spLocks noChangeArrowheads="1"/>
          </p:cNvSpPr>
          <p:nvPr/>
        </p:nvSpPr>
        <p:spPr bwMode="auto">
          <a:xfrm>
            <a:off x="5076825" y="4935538"/>
            <a:ext cx="3889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Zapojení bočníků v měřícím přístroji</a:t>
            </a:r>
          </a:p>
        </p:txBody>
      </p:sp>
      <p:grpSp>
        <p:nvGrpSpPr>
          <p:cNvPr id="479291" name="Group 59"/>
          <p:cNvGrpSpPr>
            <a:grpSpLocks/>
          </p:cNvGrpSpPr>
          <p:nvPr/>
        </p:nvGrpSpPr>
        <p:grpSpPr bwMode="auto">
          <a:xfrm>
            <a:off x="180975" y="1195388"/>
            <a:ext cx="3167063" cy="2593975"/>
            <a:chOff x="68" y="753"/>
            <a:chExt cx="1995" cy="1634"/>
          </a:xfrm>
        </p:grpSpPr>
        <p:sp>
          <p:nvSpPr>
            <p:cNvPr id="479292" name="Rectangle 60"/>
            <p:cNvSpPr>
              <a:spLocks noChangeAspect="1" noChangeArrowheads="1"/>
            </p:cNvSpPr>
            <p:nvPr/>
          </p:nvSpPr>
          <p:spPr bwMode="auto">
            <a:xfrm rot="5400000">
              <a:off x="1072" y="954"/>
              <a:ext cx="147" cy="29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93" name="Oval 61"/>
            <p:cNvSpPr>
              <a:spLocks noChangeArrowheads="1"/>
            </p:cNvSpPr>
            <p:nvPr/>
          </p:nvSpPr>
          <p:spPr bwMode="auto">
            <a:xfrm>
              <a:off x="975" y="1344"/>
              <a:ext cx="317" cy="31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94" name="Rectangle 62"/>
            <p:cNvSpPr>
              <a:spLocks noChangeAspect="1" noChangeArrowheads="1"/>
            </p:cNvSpPr>
            <p:nvPr/>
          </p:nvSpPr>
          <p:spPr bwMode="auto">
            <a:xfrm>
              <a:off x="1746" y="1525"/>
              <a:ext cx="147" cy="29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95" name="Oval 63"/>
            <p:cNvSpPr>
              <a:spLocks noChangeArrowheads="1"/>
            </p:cNvSpPr>
            <p:nvPr/>
          </p:nvSpPr>
          <p:spPr bwMode="auto">
            <a:xfrm>
              <a:off x="204" y="105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96" name="Oval 64"/>
            <p:cNvSpPr>
              <a:spLocks noChangeArrowheads="1"/>
            </p:cNvSpPr>
            <p:nvPr/>
          </p:nvSpPr>
          <p:spPr bwMode="auto">
            <a:xfrm>
              <a:off x="1429" y="1053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97" name="Oval 65"/>
            <p:cNvSpPr>
              <a:spLocks noChangeArrowheads="1"/>
            </p:cNvSpPr>
            <p:nvPr/>
          </p:nvSpPr>
          <p:spPr bwMode="auto">
            <a:xfrm>
              <a:off x="567" y="1054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98" name="Oval 66"/>
            <p:cNvSpPr>
              <a:spLocks noChangeArrowheads="1"/>
            </p:cNvSpPr>
            <p:nvPr/>
          </p:nvSpPr>
          <p:spPr bwMode="auto">
            <a:xfrm>
              <a:off x="204" y="229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87" name="Text Box 67"/>
            <p:cNvSpPr txBox="1">
              <a:spLocks noChangeArrowheads="1"/>
            </p:cNvSpPr>
            <p:nvPr/>
          </p:nvSpPr>
          <p:spPr bwMode="auto">
            <a:xfrm>
              <a:off x="68" y="1615"/>
              <a:ext cx="18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79300" name="Line 68"/>
            <p:cNvSpPr>
              <a:spLocks noChangeShapeType="1"/>
            </p:cNvSpPr>
            <p:nvPr/>
          </p:nvSpPr>
          <p:spPr bwMode="auto">
            <a:xfrm>
              <a:off x="249" y="1252"/>
              <a:ext cx="0" cy="9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89" name="Text Box 69"/>
            <p:cNvSpPr txBox="1">
              <a:spLocks noChangeArrowheads="1"/>
            </p:cNvSpPr>
            <p:nvPr/>
          </p:nvSpPr>
          <p:spPr bwMode="auto">
            <a:xfrm>
              <a:off x="1020" y="754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0290" name="Text Box 70"/>
            <p:cNvSpPr txBox="1">
              <a:spLocks noChangeArrowheads="1"/>
            </p:cNvSpPr>
            <p:nvPr/>
          </p:nvSpPr>
          <p:spPr bwMode="auto">
            <a:xfrm>
              <a:off x="975" y="1933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291" name="Text Box 71"/>
            <p:cNvSpPr txBox="1">
              <a:spLocks noChangeArrowheads="1"/>
            </p:cNvSpPr>
            <p:nvPr/>
          </p:nvSpPr>
          <p:spPr bwMode="auto">
            <a:xfrm>
              <a:off x="1927" y="1570"/>
              <a:ext cx="13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endParaRPr lang="cs-CZ" altLang="cs-CZ" sz="1800" b="1" baseline="-25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9304" name="Line 72"/>
            <p:cNvSpPr>
              <a:spLocks noChangeShapeType="1"/>
            </p:cNvSpPr>
            <p:nvPr/>
          </p:nvSpPr>
          <p:spPr bwMode="auto">
            <a:xfrm rot="16200000">
              <a:off x="1112" y="1706"/>
              <a:ext cx="0" cy="4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293" name="Group 73"/>
            <p:cNvGrpSpPr>
              <a:grpSpLocks/>
            </p:cNvGrpSpPr>
            <p:nvPr/>
          </p:nvGrpSpPr>
          <p:grpSpPr bwMode="auto">
            <a:xfrm>
              <a:off x="657" y="1162"/>
              <a:ext cx="228" cy="273"/>
              <a:chOff x="1292" y="1842"/>
              <a:chExt cx="228" cy="273"/>
            </a:xfrm>
          </p:grpSpPr>
          <p:sp>
            <p:nvSpPr>
              <p:cNvPr id="10308" name="Text Box 74"/>
              <p:cNvSpPr txBox="1">
                <a:spLocks noChangeArrowheads="1"/>
              </p:cNvSpPr>
              <p:nvPr/>
            </p:nvSpPr>
            <p:spPr bwMode="auto">
              <a:xfrm>
                <a:off x="1292" y="184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79307" name="Line 75"/>
              <p:cNvSpPr>
                <a:spLocks noChangeShapeType="1"/>
              </p:cNvSpPr>
              <p:nvPr/>
            </p:nvSpPr>
            <p:spPr bwMode="auto">
              <a:xfrm rot="16200000">
                <a:off x="1429" y="2024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0294" name="AutoShape 76"/>
            <p:cNvCxnSpPr>
              <a:cxnSpLocks noChangeShapeType="1"/>
              <a:stCxn id="479295" idx="6"/>
              <a:endCxn id="479297" idx="2"/>
            </p:cNvCxnSpPr>
            <p:nvPr/>
          </p:nvCxnSpPr>
          <p:spPr bwMode="auto">
            <a:xfrm>
              <a:off x="307" y="1100"/>
              <a:ext cx="24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95" name="AutoShape 77"/>
            <p:cNvCxnSpPr>
              <a:cxnSpLocks noChangeShapeType="1"/>
              <a:stCxn id="479297" idx="6"/>
              <a:endCxn id="479292" idx="2"/>
            </p:cNvCxnSpPr>
            <p:nvPr/>
          </p:nvCxnSpPr>
          <p:spPr bwMode="auto">
            <a:xfrm flipV="1">
              <a:off x="670" y="1099"/>
              <a:ext cx="319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96" name="AutoShape 78"/>
            <p:cNvCxnSpPr>
              <a:cxnSpLocks noChangeShapeType="1"/>
              <a:stCxn id="479292" idx="0"/>
              <a:endCxn id="479296" idx="2"/>
            </p:cNvCxnSpPr>
            <p:nvPr/>
          </p:nvCxnSpPr>
          <p:spPr bwMode="auto">
            <a:xfrm>
              <a:off x="1305" y="1099"/>
              <a:ext cx="11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97" name="AutoShape 79"/>
            <p:cNvCxnSpPr>
              <a:cxnSpLocks noChangeShapeType="1"/>
              <a:stCxn id="479296" idx="6"/>
              <a:endCxn id="479294" idx="0"/>
            </p:cNvCxnSpPr>
            <p:nvPr/>
          </p:nvCxnSpPr>
          <p:spPr bwMode="auto">
            <a:xfrm>
              <a:off x="1532" y="1099"/>
              <a:ext cx="288" cy="41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98" name="AutoShape 80"/>
            <p:cNvCxnSpPr>
              <a:cxnSpLocks noChangeShapeType="1"/>
              <a:stCxn id="479294" idx="2"/>
              <a:endCxn id="479298" idx="6"/>
            </p:cNvCxnSpPr>
            <p:nvPr/>
          </p:nvCxnSpPr>
          <p:spPr bwMode="auto">
            <a:xfrm rot="5400000">
              <a:off x="807" y="1329"/>
              <a:ext cx="513" cy="151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99" name="AutoShape 81"/>
            <p:cNvCxnSpPr>
              <a:cxnSpLocks noChangeShapeType="1"/>
              <a:stCxn id="479297" idx="4"/>
              <a:endCxn id="479293" idx="2"/>
            </p:cNvCxnSpPr>
            <p:nvPr/>
          </p:nvCxnSpPr>
          <p:spPr bwMode="auto">
            <a:xfrm rot="16200000" flipH="1">
              <a:off x="615" y="1155"/>
              <a:ext cx="346" cy="35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00" name="AutoShape 82"/>
            <p:cNvCxnSpPr>
              <a:cxnSpLocks noChangeShapeType="1"/>
              <a:stCxn id="479296" idx="4"/>
              <a:endCxn id="479293" idx="6"/>
            </p:cNvCxnSpPr>
            <p:nvPr/>
          </p:nvCxnSpPr>
          <p:spPr bwMode="auto">
            <a:xfrm rot="5400000">
              <a:off x="1216" y="1244"/>
              <a:ext cx="347" cy="17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301" name="Group 83"/>
            <p:cNvGrpSpPr>
              <a:grpSpLocks/>
            </p:cNvGrpSpPr>
            <p:nvPr/>
          </p:nvGrpSpPr>
          <p:grpSpPr bwMode="auto">
            <a:xfrm>
              <a:off x="703" y="754"/>
              <a:ext cx="228" cy="273"/>
              <a:chOff x="1292" y="1842"/>
              <a:chExt cx="228" cy="273"/>
            </a:xfrm>
          </p:grpSpPr>
          <p:sp>
            <p:nvSpPr>
              <p:cNvPr id="10306" name="Text Box 84"/>
              <p:cNvSpPr txBox="1">
                <a:spLocks noChangeArrowheads="1"/>
              </p:cNvSpPr>
              <p:nvPr/>
            </p:nvSpPr>
            <p:spPr bwMode="auto">
              <a:xfrm>
                <a:off x="1292" y="184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79317" name="Line 85"/>
              <p:cNvSpPr>
                <a:spLocks noChangeShapeType="1"/>
              </p:cNvSpPr>
              <p:nvPr/>
            </p:nvSpPr>
            <p:spPr bwMode="auto">
              <a:xfrm rot="16200000">
                <a:off x="1429" y="2024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302" name="Text Box 86"/>
            <p:cNvSpPr txBox="1">
              <a:spLocks noChangeArrowheads="1"/>
            </p:cNvSpPr>
            <p:nvPr/>
          </p:nvSpPr>
          <p:spPr bwMode="auto">
            <a:xfrm>
              <a:off x="1020" y="1661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grpSp>
          <p:nvGrpSpPr>
            <p:cNvPr id="10303" name="Group 87"/>
            <p:cNvGrpSpPr>
              <a:grpSpLocks/>
            </p:cNvGrpSpPr>
            <p:nvPr/>
          </p:nvGrpSpPr>
          <p:grpSpPr bwMode="auto">
            <a:xfrm>
              <a:off x="295" y="753"/>
              <a:ext cx="228" cy="273"/>
              <a:chOff x="1292" y="1842"/>
              <a:chExt cx="228" cy="273"/>
            </a:xfrm>
          </p:grpSpPr>
          <p:sp>
            <p:nvSpPr>
              <p:cNvPr id="10304" name="Text Box 88"/>
              <p:cNvSpPr txBox="1">
                <a:spLocks noChangeArrowheads="1"/>
              </p:cNvSpPr>
              <p:nvPr/>
            </p:nvSpPr>
            <p:spPr bwMode="auto">
              <a:xfrm>
                <a:off x="1292" y="184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479321" name="Line 89"/>
              <p:cNvSpPr>
                <a:spLocks noChangeShapeType="1"/>
              </p:cNvSpPr>
              <p:nvPr/>
            </p:nvSpPr>
            <p:spPr bwMode="auto">
              <a:xfrm rot="16200000">
                <a:off x="1429" y="2024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79332" name="Group 100"/>
          <p:cNvGrpSpPr>
            <a:grpSpLocks/>
          </p:cNvGrpSpPr>
          <p:nvPr/>
        </p:nvGrpSpPr>
        <p:grpSpPr bwMode="auto">
          <a:xfrm>
            <a:off x="179388" y="4221163"/>
            <a:ext cx="4735512" cy="2436812"/>
            <a:chOff x="113" y="2613"/>
            <a:chExt cx="2983" cy="1535"/>
          </a:xfrm>
        </p:grpSpPr>
        <p:sp>
          <p:nvSpPr>
            <p:cNvPr id="479263" name="Oval 31"/>
            <p:cNvSpPr>
              <a:spLocks noChangeArrowheads="1"/>
            </p:cNvSpPr>
            <p:nvPr/>
          </p:nvSpPr>
          <p:spPr bwMode="auto">
            <a:xfrm>
              <a:off x="1474" y="3566"/>
              <a:ext cx="318" cy="31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64" name="Rectangle 32"/>
            <p:cNvSpPr>
              <a:spLocks noChangeArrowheads="1"/>
            </p:cNvSpPr>
            <p:nvPr/>
          </p:nvSpPr>
          <p:spPr bwMode="auto">
            <a:xfrm>
              <a:off x="2381" y="3232"/>
              <a:ext cx="318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65" name="Rectangle 33"/>
            <p:cNvSpPr>
              <a:spLocks noChangeArrowheads="1"/>
            </p:cNvSpPr>
            <p:nvPr/>
          </p:nvSpPr>
          <p:spPr bwMode="auto">
            <a:xfrm>
              <a:off x="431" y="3231"/>
              <a:ext cx="318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66" name="Rectangle 34"/>
            <p:cNvSpPr>
              <a:spLocks noChangeArrowheads="1"/>
            </p:cNvSpPr>
            <p:nvPr/>
          </p:nvSpPr>
          <p:spPr bwMode="auto">
            <a:xfrm>
              <a:off x="1429" y="3232"/>
              <a:ext cx="318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67" name="Oval 35"/>
            <p:cNvSpPr>
              <a:spLocks noChangeArrowheads="1"/>
            </p:cNvSpPr>
            <p:nvPr/>
          </p:nvSpPr>
          <p:spPr bwMode="auto">
            <a:xfrm>
              <a:off x="113" y="286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68" name="Oval 36"/>
            <p:cNvSpPr>
              <a:spLocks noChangeArrowheads="1"/>
            </p:cNvSpPr>
            <p:nvPr/>
          </p:nvSpPr>
          <p:spPr bwMode="auto">
            <a:xfrm>
              <a:off x="1042" y="286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69" name="Oval 37"/>
            <p:cNvSpPr>
              <a:spLocks noChangeArrowheads="1"/>
            </p:cNvSpPr>
            <p:nvPr/>
          </p:nvSpPr>
          <p:spPr bwMode="auto">
            <a:xfrm>
              <a:off x="1042" y="3254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70" name="Oval 38"/>
            <p:cNvSpPr>
              <a:spLocks noChangeArrowheads="1"/>
            </p:cNvSpPr>
            <p:nvPr/>
          </p:nvSpPr>
          <p:spPr bwMode="auto">
            <a:xfrm>
              <a:off x="1973" y="286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71" name="Oval 39"/>
            <p:cNvSpPr>
              <a:spLocks noChangeArrowheads="1"/>
            </p:cNvSpPr>
            <p:nvPr/>
          </p:nvSpPr>
          <p:spPr bwMode="auto">
            <a:xfrm>
              <a:off x="2925" y="286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257" name="AutoShape 43"/>
            <p:cNvCxnSpPr>
              <a:cxnSpLocks noChangeShapeType="1"/>
              <a:stCxn id="479269" idx="0"/>
              <a:endCxn id="479268" idx="4"/>
            </p:cNvCxnSpPr>
            <p:nvPr/>
          </p:nvCxnSpPr>
          <p:spPr bwMode="auto">
            <a:xfrm flipV="1">
              <a:off x="1088" y="2966"/>
              <a:ext cx="0" cy="27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9276" name="Oval 44"/>
            <p:cNvSpPr>
              <a:spLocks noChangeArrowheads="1"/>
            </p:cNvSpPr>
            <p:nvPr/>
          </p:nvSpPr>
          <p:spPr bwMode="auto">
            <a:xfrm>
              <a:off x="1973" y="3254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259" name="AutoShape 45"/>
            <p:cNvCxnSpPr>
              <a:cxnSpLocks noChangeShapeType="1"/>
              <a:stCxn id="479269" idx="6"/>
              <a:endCxn id="479266" idx="1"/>
            </p:cNvCxnSpPr>
            <p:nvPr/>
          </p:nvCxnSpPr>
          <p:spPr bwMode="auto">
            <a:xfrm>
              <a:off x="1145" y="3300"/>
              <a:ext cx="27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0" name="AutoShape 46"/>
            <p:cNvCxnSpPr>
              <a:cxnSpLocks noChangeShapeType="1"/>
              <a:stCxn id="479266" idx="3"/>
              <a:endCxn id="479276" idx="2"/>
            </p:cNvCxnSpPr>
            <p:nvPr/>
          </p:nvCxnSpPr>
          <p:spPr bwMode="auto">
            <a:xfrm>
              <a:off x="1759" y="3300"/>
              <a:ext cx="20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1" name="AutoShape 47"/>
            <p:cNvCxnSpPr>
              <a:cxnSpLocks noChangeShapeType="1"/>
              <a:stCxn id="479270" idx="4"/>
              <a:endCxn id="479276" idx="0"/>
            </p:cNvCxnSpPr>
            <p:nvPr/>
          </p:nvCxnSpPr>
          <p:spPr bwMode="auto">
            <a:xfrm>
              <a:off x="2019" y="2966"/>
              <a:ext cx="0" cy="27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2" name="AutoShape 48"/>
            <p:cNvCxnSpPr>
              <a:cxnSpLocks noChangeShapeType="1"/>
              <a:stCxn id="479276" idx="6"/>
              <a:endCxn id="479264" idx="1"/>
            </p:cNvCxnSpPr>
            <p:nvPr/>
          </p:nvCxnSpPr>
          <p:spPr bwMode="auto">
            <a:xfrm>
              <a:off x="2076" y="3300"/>
              <a:ext cx="29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63" name="Text Box 50"/>
            <p:cNvSpPr txBox="1">
              <a:spLocks noChangeArrowheads="1"/>
            </p:cNvSpPr>
            <p:nvPr/>
          </p:nvSpPr>
          <p:spPr bwMode="auto">
            <a:xfrm>
              <a:off x="2424" y="2999"/>
              <a:ext cx="2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B1</a:t>
              </a:r>
            </a:p>
          </p:txBody>
        </p:sp>
        <p:sp>
          <p:nvSpPr>
            <p:cNvPr id="10264" name="Text Box 51"/>
            <p:cNvSpPr txBox="1">
              <a:spLocks noChangeArrowheads="1"/>
            </p:cNvSpPr>
            <p:nvPr/>
          </p:nvSpPr>
          <p:spPr bwMode="auto">
            <a:xfrm>
              <a:off x="1519" y="3929"/>
              <a:ext cx="21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265" name="Text Box 52"/>
            <p:cNvSpPr txBox="1">
              <a:spLocks noChangeArrowheads="1"/>
            </p:cNvSpPr>
            <p:nvPr/>
          </p:nvSpPr>
          <p:spPr bwMode="auto">
            <a:xfrm>
              <a:off x="474" y="2998"/>
              <a:ext cx="2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B3</a:t>
              </a:r>
            </a:p>
          </p:txBody>
        </p:sp>
        <p:sp>
          <p:nvSpPr>
            <p:cNvPr id="10266" name="Text Box 53"/>
            <p:cNvSpPr txBox="1">
              <a:spLocks noChangeArrowheads="1"/>
            </p:cNvSpPr>
            <p:nvPr/>
          </p:nvSpPr>
          <p:spPr bwMode="auto">
            <a:xfrm>
              <a:off x="1427" y="2998"/>
              <a:ext cx="2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B2</a:t>
              </a:r>
            </a:p>
          </p:txBody>
        </p:sp>
        <p:sp>
          <p:nvSpPr>
            <p:cNvPr id="10267" name="Text Box 54"/>
            <p:cNvSpPr txBox="1">
              <a:spLocks noChangeArrowheads="1"/>
            </p:cNvSpPr>
            <p:nvPr/>
          </p:nvSpPr>
          <p:spPr bwMode="auto">
            <a:xfrm>
              <a:off x="113" y="2621"/>
              <a:ext cx="13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+</a:t>
              </a:r>
              <a:endParaRPr lang="cs-CZ" altLang="cs-CZ" sz="1800" b="1" baseline="-25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8" name="Text Box 55"/>
            <p:cNvSpPr txBox="1">
              <a:spLocks noChangeArrowheads="1"/>
            </p:cNvSpPr>
            <p:nvPr/>
          </p:nvSpPr>
          <p:spPr bwMode="auto">
            <a:xfrm>
              <a:off x="1007" y="2613"/>
              <a:ext cx="13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I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269" name="Text Box 56"/>
            <p:cNvSpPr txBox="1">
              <a:spLocks noChangeArrowheads="1"/>
            </p:cNvSpPr>
            <p:nvPr/>
          </p:nvSpPr>
          <p:spPr bwMode="auto">
            <a:xfrm>
              <a:off x="1960" y="2613"/>
              <a:ext cx="13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I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270" name="Text Box 57"/>
            <p:cNvSpPr txBox="1">
              <a:spLocks noChangeArrowheads="1"/>
            </p:cNvSpPr>
            <p:nvPr/>
          </p:nvSpPr>
          <p:spPr bwMode="auto">
            <a:xfrm>
              <a:off x="2957" y="2613"/>
              <a:ext cx="13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I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79322" name="Oval 90"/>
            <p:cNvSpPr>
              <a:spLocks noChangeArrowheads="1"/>
            </p:cNvSpPr>
            <p:nvPr/>
          </p:nvSpPr>
          <p:spPr bwMode="auto">
            <a:xfrm>
              <a:off x="113" y="3254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323" name="Oval 91"/>
            <p:cNvSpPr>
              <a:spLocks noChangeArrowheads="1"/>
            </p:cNvSpPr>
            <p:nvPr/>
          </p:nvSpPr>
          <p:spPr bwMode="auto">
            <a:xfrm>
              <a:off x="2925" y="3254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273" name="AutoShape 92"/>
            <p:cNvCxnSpPr>
              <a:cxnSpLocks noChangeShapeType="1"/>
              <a:stCxn id="479267" idx="4"/>
              <a:endCxn id="479322" idx="0"/>
            </p:cNvCxnSpPr>
            <p:nvPr/>
          </p:nvCxnSpPr>
          <p:spPr bwMode="auto">
            <a:xfrm>
              <a:off x="159" y="2965"/>
              <a:ext cx="0" cy="27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4" name="AutoShape 93"/>
            <p:cNvCxnSpPr>
              <a:cxnSpLocks noChangeShapeType="1"/>
              <a:stCxn id="479322" idx="6"/>
              <a:endCxn id="479265" idx="1"/>
            </p:cNvCxnSpPr>
            <p:nvPr/>
          </p:nvCxnSpPr>
          <p:spPr bwMode="auto">
            <a:xfrm flipV="1">
              <a:off x="216" y="3299"/>
              <a:ext cx="203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5" name="AutoShape 94"/>
            <p:cNvCxnSpPr>
              <a:cxnSpLocks noChangeShapeType="1"/>
              <a:stCxn id="479265" idx="3"/>
              <a:endCxn id="479269" idx="2"/>
            </p:cNvCxnSpPr>
            <p:nvPr/>
          </p:nvCxnSpPr>
          <p:spPr bwMode="auto">
            <a:xfrm>
              <a:off x="761" y="3299"/>
              <a:ext cx="269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6" name="AutoShape 95"/>
            <p:cNvCxnSpPr>
              <a:cxnSpLocks noChangeShapeType="1"/>
              <a:stCxn id="479264" idx="3"/>
              <a:endCxn id="479323" idx="2"/>
            </p:cNvCxnSpPr>
            <p:nvPr/>
          </p:nvCxnSpPr>
          <p:spPr bwMode="auto">
            <a:xfrm>
              <a:off x="2711" y="3300"/>
              <a:ext cx="20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7" name="AutoShape 96"/>
            <p:cNvCxnSpPr>
              <a:cxnSpLocks noChangeShapeType="1"/>
              <a:stCxn id="479323" idx="0"/>
              <a:endCxn id="479271" idx="4"/>
            </p:cNvCxnSpPr>
            <p:nvPr/>
          </p:nvCxnSpPr>
          <p:spPr bwMode="auto">
            <a:xfrm flipV="1">
              <a:off x="2971" y="2965"/>
              <a:ext cx="0" cy="27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8" name="AutoShape 98"/>
            <p:cNvCxnSpPr>
              <a:cxnSpLocks noChangeShapeType="1"/>
              <a:stCxn id="479263" idx="2"/>
              <a:endCxn id="479322" idx="4"/>
            </p:cNvCxnSpPr>
            <p:nvPr/>
          </p:nvCxnSpPr>
          <p:spPr bwMode="auto">
            <a:xfrm rot="10800000">
              <a:off x="159" y="3357"/>
              <a:ext cx="1303" cy="36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9" name="AutoShape 99"/>
            <p:cNvCxnSpPr>
              <a:cxnSpLocks noChangeShapeType="1"/>
              <a:stCxn id="479263" idx="6"/>
              <a:endCxn id="479323" idx="4"/>
            </p:cNvCxnSpPr>
            <p:nvPr/>
          </p:nvCxnSpPr>
          <p:spPr bwMode="auto">
            <a:xfrm flipV="1">
              <a:off x="1804" y="3357"/>
              <a:ext cx="1167" cy="36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9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856663" cy="793750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Změna rozsahu ampérmetru</a:t>
            </a:r>
            <a:r>
              <a:rPr lang="cs-CZ" altLang="cs-CZ" sz="40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28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- bočník</a:t>
            </a:r>
            <a:endParaRPr lang="cs-CZ" altLang="cs-CZ" sz="4000" u="sng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563938" y="1268413"/>
            <a:ext cx="51847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Příklad: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Vypočítejte bočník  pro měření proudu 10A na ampérmetru s rozsahem 6A a vnitřním odporem 20m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.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  </a:t>
            </a:r>
          </a:p>
        </p:txBody>
      </p:sp>
      <p:sp>
        <p:nvSpPr>
          <p:cNvPr id="480287" name="Rectangle 31"/>
          <p:cNvSpPr>
            <a:spLocks noChangeArrowheads="1"/>
          </p:cNvSpPr>
          <p:nvPr/>
        </p:nvSpPr>
        <p:spPr bwMode="auto">
          <a:xfrm>
            <a:off x="3563938" y="2781300"/>
            <a:ext cx="4032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napětí na ampérmetru:</a:t>
            </a:r>
          </a:p>
        </p:txBody>
      </p:sp>
      <p:graphicFrame>
        <p:nvGraphicFramePr>
          <p:cNvPr id="480288" name="Object 32"/>
          <p:cNvGraphicFramePr>
            <a:graphicFrameLocks noChangeAspect="1"/>
          </p:cNvGraphicFramePr>
          <p:nvPr/>
        </p:nvGraphicFramePr>
        <p:xfrm>
          <a:off x="3635375" y="3213100"/>
          <a:ext cx="43481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Rovnice" r:id="rId3" imgW="1904174" imgH="215806" progId="Equation.3">
                  <p:embed/>
                </p:oleObj>
              </mc:Choice>
              <mc:Fallback>
                <p:oleObj name="Rovnice" r:id="rId3" imgW="1904174" imgH="215806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213100"/>
                        <a:ext cx="4348163" cy="492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89" name="Rectangle 33"/>
          <p:cNvSpPr>
            <a:spLocks noChangeArrowheads="1"/>
          </p:cNvSpPr>
          <p:nvPr/>
        </p:nvSpPr>
        <p:spPr bwMode="auto">
          <a:xfrm>
            <a:off x="179388" y="4005263"/>
            <a:ext cx="3529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proudu na bočníku</a:t>
            </a:r>
          </a:p>
        </p:txBody>
      </p:sp>
      <p:graphicFrame>
        <p:nvGraphicFramePr>
          <p:cNvPr id="480290" name="Object 34"/>
          <p:cNvGraphicFramePr>
            <a:graphicFrameLocks noChangeAspect="1"/>
          </p:cNvGraphicFramePr>
          <p:nvPr/>
        </p:nvGraphicFramePr>
        <p:xfrm>
          <a:off x="3779838" y="3933825"/>
          <a:ext cx="31765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Rovnice" r:id="rId5" imgW="1523339" imgH="215806" progId="Equation.3">
                  <p:embed/>
                </p:oleObj>
              </mc:Choice>
              <mc:Fallback>
                <p:oleObj name="Rovnice" r:id="rId5" imgW="1523339" imgH="215806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933825"/>
                        <a:ext cx="3176587" cy="452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91" name="Rectangle 35"/>
          <p:cNvSpPr>
            <a:spLocks noChangeArrowheads="1"/>
          </p:cNvSpPr>
          <p:nvPr/>
        </p:nvSpPr>
        <p:spPr bwMode="auto">
          <a:xfrm>
            <a:off x="179388" y="4724400"/>
            <a:ext cx="2376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bočníku:</a:t>
            </a:r>
          </a:p>
        </p:txBody>
      </p:sp>
      <p:graphicFrame>
        <p:nvGraphicFramePr>
          <p:cNvPr id="480292" name="Object 36"/>
          <p:cNvGraphicFramePr>
            <a:graphicFrameLocks noChangeAspect="1"/>
          </p:cNvGraphicFramePr>
          <p:nvPr/>
        </p:nvGraphicFramePr>
        <p:xfrm>
          <a:off x="2484438" y="4581525"/>
          <a:ext cx="25447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Rovnice" r:id="rId7" imgW="1536700" imgH="431800" progId="Equation.3">
                  <p:embed/>
                </p:oleObj>
              </mc:Choice>
              <mc:Fallback>
                <p:oleObj name="Rovnice" r:id="rId7" imgW="1536700" imgH="4318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581525"/>
                        <a:ext cx="2544762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93" name="Rectangle 37"/>
          <p:cNvSpPr>
            <a:spLocks noChangeArrowheads="1"/>
          </p:cNvSpPr>
          <p:nvPr/>
        </p:nvSpPr>
        <p:spPr bwMode="auto">
          <a:xfrm>
            <a:off x="179388" y="5589588"/>
            <a:ext cx="3240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ztrát na bočníku:</a:t>
            </a:r>
          </a:p>
        </p:txBody>
      </p:sp>
      <p:graphicFrame>
        <p:nvGraphicFramePr>
          <p:cNvPr id="480294" name="Object 38"/>
          <p:cNvGraphicFramePr>
            <a:graphicFrameLocks noChangeAspect="1"/>
          </p:cNvGraphicFramePr>
          <p:nvPr/>
        </p:nvGraphicFramePr>
        <p:xfrm>
          <a:off x="3419475" y="5589588"/>
          <a:ext cx="43211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Rovnice" r:id="rId9" imgW="2019300" imgH="228600" progId="Equation.3">
                  <p:embed/>
                </p:oleObj>
              </mc:Choice>
              <mc:Fallback>
                <p:oleObj name="Rovnice" r:id="rId9" imgW="2019300" imgH="2286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589588"/>
                        <a:ext cx="4321175" cy="488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0295" name="Group 39"/>
          <p:cNvGrpSpPr>
            <a:grpSpLocks/>
          </p:cNvGrpSpPr>
          <p:nvPr/>
        </p:nvGrpSpPr>
        <p:grpSpPr bwMode="auto">
          <a:xfrm>
            <a:off x="107950" y="1195388"/>
            <a:ext cx="3167063" cy="2593975"/>
            <a:chOff x="68" y="753"/>
            <a:chExt cx="1995" cy="1634"/>
          </a:xfrm>
        </p:grpSpPr>
        <p:sp>
          <p:nvSpPr>
            <p:cNvPr id="480296" name="Rectangle 40"/>
            <p:cNvSpPr>
              <a:spLocks noChangeAspect="1" noChangeArrowheads="1"/>
            </p:cNvSpPr>
            <p:nvPr/>
          </p:nvSpPr>
          <p:spPr bwMode="auto">
            <a:xfrm rot="5400000">
              <a:off x="1072" y="954"/>
              <a:ext cx="147" cy="29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0297" name="Oval 41"/>
            <p:cNvSpPr>
              <a:spLocks noChangeArrowheads="1"/>
            </p:cNvSpPr>
            <p:nvPr/>
          </p:nvSpPr>
          <p:spPr bwMode="auto">
            <a:xfrm>
              <a:off x="975" y="1344"/>
              <a:ext cx="317" cy="31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0298" name="Rectangle 42"/>
            <p:cNvSpPr>
              <a:spLocks noChangeAspect="1" noChangeArrowheads="1"/>
            </p:cNvSpPr>
            <p:nvPr/>
          </p:nvSpPr>
          <p:spPr bwMode="auto">
            <a:xfrm>
              <a:off x="1746" y="1525"/>
              <a:ext cx="147" cy="29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0299" name="Oval 43"/>
            <p:cNvSpPr>
              <a:spLocks noChangeArrowheads="1"/>
            </p:cNvSpPr>
            <p:nvPr/>
          </p:nvSpPr>
          <p:spPr bwMode="auto">
            <a:xfrm>
              <a:off x="204" y="105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0300" name="Oval 44"/>
            <p:cNvSpPr>
              <a:spLocks noChangeArrowheads="1"/>
            </p:cNvSpPr>
            <p:nvPr/>
          </p:nvSpPr>
          <p:spPr bwMode="auto">
            <a:xfrm>
              <a:off x="1429" y="1053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0301" name="Oval 45"/>
            <p:cNvSpPr>
              <a:spLocks noChangeArrowheads="1"/>
            </p:cNvSpPr>
            <p:nvPr/>
          </p:nvSpPr>
          <p:spPr bwMode="auto">
            <a:xfrm>
              <a:off x="567" y="1054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0302" name="Oval 46"/>
            <p:cNvSpPr>
              <a:spLocks noChangeArrowheads="1"/>
            </p:cNvSpPr>
            <p:nvPr/>
          </p:nvSpPr>
          <p:spPr bwMode="auto">
            <a:xfrm>
              <a:off x="204" y="229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4" name="Text Box 47"/>
            <p:cNvSpPr txBox="1">
              <a:spLocks noChangeArrowheads="1"/>
            </p:cNvSpPr>
            <p:nvPr/>
          </p:nvSpPr>
          <p:spPr bwMode="auto">
            <a:xfrm>
              <a:off x="68" y="1615"/>
              <a:ext cx="18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80304" name="Line 48"/>
            <p:cNvSpPr>
              <a:spLocks noChangeShapeType="1"/>
            </p:cNvSpPr>
            <p:nvPr/>
          </p:nvSpPr>
          <p:spPr bwMode="auto">
            <a:xfrm>
              <a:off x="249" y="1252"/>
              <a:ext cx="0" cy="9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6" name="Text Box 49"/>
            <p:cNvSpPr txBox="1">
              <a:spLocks noChangeArrowheads="1"/>
            </p:cNvSpPr>
            <p:nvPr/>
          </p:nvSpPr>
          <p:spPr bwMode="auto">
            <a:xfrm>
              <a:off x="1020" y="754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1287" name="Text Box 50"/>
            <p:cNvSpPr txBox="1">
              <a:spLocks noChangeArrowheads="1"/>
            </p:cNvSpPr>
            <p:nvPr/>
          </p:nvSpPr>
          <p:spPr bwMode="auto">
            <a:xfrm>
              <a:off x="975" y="1933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1288" name="Text Box 51"/>
            <p:cNvSpPr txBox="1">
              <a:spLocks noChangeArrowheads="1"/>
            </p:cNvSpPr>
            <p:nvPr/>
          </p:nvSpPr>
          <p:spPr bwMode="auto">
            <a:xfrm>
              <a:off x="1927" y="1570"/>
              <a:ext cx="13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endParaRPr lang="cs-CZ" altLang="cs-CZ" sz="1800" b="1" baseline="-25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0308" name="Line 52"/>
            <p:cNvSpPr>
              <a:spLocks noChangeShapeType="1"/>
            </p:cNvSpPr>
            <p:nvPr/>
          </p:nvSpPr>
          <p:spPr bwMode="auto">
            <a:xfrm rot="16200000">
              <a:off x="1112" y="1706"/>
              <a:ext cx="0" cy="4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290" name="Group 53"/>
            <p:cNvGrpSpPr>
              <a:grpSpLocks/>
            </p:cNvGrpSpPr>
            <p:nvPr/>
          </p:nvGrpSpPr>
          <p:grpSpPr bwMode="auto">
            <a:xfrm>
              <a:off x="657" y="1162"/>
              <a:ext cx="228" cy="273"/>
              <a:chOff x="1292" y="1842"/>
              <a:chExt cx="228" cy="273"/>
            </a:xfrm>
          </p:grpSpPr>
          <p:sp>
            <p:nvSpPr>
              <p:cNvPr id="11305" name="Text Box 54"/>
              <p:cNvSpPr txBox="1">
                <a:spLocks noChangeArrowheads="1"/>
              </p:cNvSpPr>
              <p:nvPr/>
            </p:nvSpPr>
            <p:spPr bwMode="auto">
              <a:xfrm>
                <a:off x="1292" y="184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80311" name="Line 55"/>
              <p:cNvSpPr>
                <a:spLocks noChangeShapeType="1"/>
              </p:cNvSpPr>
              <p:nvPr/>
            </p:nvSpPr>
            <p:spPr bwMode="auto">
              <a:xfrm rot="16200000">
                <a:off x="1429" y="2024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1291" name="AutoShape 56"/>
            <p:cNvCxnSpPr>
              <a:cxnSpLocks noChangeShapeType="1"/>
              <a:stCxn id="480299" idx="6"/>
              <a:endCxn id="480301" idx="2"/>
            </p:cNvCxnSpPr>
            <p:nvPr/>
          </p:nvCxnSpPr>
          <p:spPr bwMode="auto">
            <a:xfrm>
              <a:off x="307" y="1100"/>
              <a:ext cx="24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92" name="AutoShape 57"/>
            <p:cNvCxnSpPr>
              <a:cxnSpLocks noChangeShapeType="1"/>
              <a:stCxn id="480301" idx="6"/>
              <a:endCxn id="480296" idx="2"/>
            </p:cNvCxnSpPr>
            <p:nvPr/>
          </p:nvCxnSpPr>
          <p:spPr bwMode="auto">
            <a:xfrm flipV="1">
              <a:off x="670" y="1099"/>
              <a:ext cx="319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93" name="AutoShape 58"/>
            <p:cNvCxnSpPr>
              <a:cxnSpLocks noChangeShapeType="1"/>
              <a:stCxn id="480296" idx="0"/>
              <a:endCxn id="480300" idx="2"/>
            </p:cNvCxnSpPr>
            <p:nvPr/>
          </p:nvCxnSpPr>
          <p:spPr bwMode="auto">
            <a:xfrm>
              <a:off x="1305" y="1099"/>
              <a:ext cx="11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94" name="AutoShape 59"/>
            <p:cNvCxnSpPr>
              <a:cxnSpLocks noChangeShapeType="1"/>
              <a:stCxn id="480300" idx="6"/>
              <a:endCxn id="480298" idx="0"/>
            </p:cNvCxnSpPr>
            <p:nvPr/>
          </p:nvCxnSpPr>
          <p:spPr bwMode="auto">
            <a:xfrm>
              <a:off x="1532" y="1099"/>
              <a:ext cx="288" cy="41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95" name="AutoShape 60"/>
            <p:cNvCxnSpPr>
              <a:cxnSpLocks noChangeShapeType="1"/>
              <a:stCxn id="480298" idx="2"/>
              <a:endCxn id="480302" idx="6"/>
            </p:cNvCxnSpPr>
            <p:nvPr/>
          </p:nvCxnSpPr>
          <p:spPr bwMode="auto">
            <a:xfrm rot="5400000">
              <a:off x="807" y="1329"/>
              <a:ext cx="513" cy="151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96" name="AutoShape 61"/>
            <p:cNvCxnSpPr>
              <a:cxnSpLocks noChangeShapeType="1"/>
              <a:stCxn id="480301" idx="4"/>
              <a:endCxn id="480297" idx="2"/>
            </p:cNvCxnSpPr>
            <p:nvPr/>
          </p:nvCxnSpPr>
          <p:spPr bwMode="auto">
            <a:xfrm rot="16200000" flipH="1">
              <a:off x="615" y="1155"/>
              <a:ext cx="346" cy="35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97" name="AutoShape 62"/>
            <p:cNvCxnSpPr>
              <a:cxnSpLocks noChangeShapeType="1"/>
              <a:stCxn id="480300" idx="4"/>
              <a:endCxn id="480297" idx="6"/>
            </p:cNvCxnSpPr>
            <p:nvPr/>
          </p:nvCxnSpPr>
          <p:spPr bwMode="auto">
            <a:xfrm rot="5400000">
              <a:off x="1216" y="1244"/>
              <a:ext cx="347" cy="17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298" name="Group 63"/>
            <p:cNvGrpSpPr>
              <a:grpSpLocks/>
            </p:cNvGrpSpPr>
            <p:nvPr/>
          </p:nvGrpSpPr>
          <p:grpSpPr bwMode="auto">
            <a:xfrm>
              <a:off x="703" y="754"/>
              <a:ext cx="228" cy="273"/>
              <a:chOff x="1292" y="1842"/>
              <a:chExt cx="228" cy="273"/>
            </a:xfrm>
          </p:grpSpPr>
          <p:sp>
            <p:nvSpPr>
              <p:cNvPr id="11303" name="Text Box 64"/>
              <p:cNvSpPr txBox="1">
                <a:spLocks noChangeArrowheads="1"/>
              </p:cNvSpPr>
              <p:nvPr/>
            </p:nvSpPr>
            <p:spPr bwMode="auto">
              <a:xfrm>
                <a:off x="1292" y="184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80321" name="Line 65"/>
              <p:cNvSpPr>
                <a:spLocks noChangeShapeType="1"/>
              </p:cNvSpPr>
              <p:nvPr/>
            </p:nvSpPr>
            <p:spPr bwMode="auto">
              <a:xfrm rot="16200000">
                <a:off x="1429" y="2024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299" name="Text Box 66"/>
            <p:cNvSpPr txBox="1">
              <a:spLocks noChangeArrowheads="1"/>
            </p:cNvSpPr>
            <p:nvPr/>
          </p:nvSpPr>
          <p:spPr bwMode="auto">
            <a:xfrm>
              <a:off x="1020" y="1661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grpSp>
          <p:nvGrpSpPr>
            <p:cNvPr id="11300" name="Group 67"/>
            <p:cNvGrpSpPr>
              <a:grpSpLocks/>
            </p:cNvGrpSpPr>
            <p:nvPr/>
          </p:nvGrpSpPr>
          <p:grpSpPr bwMode="auto">
            <a:xfrm>
              <a:off x="295" y="753"/>
              <a:ext cx="228" cy="273"/>
              <a:chOff x="1292" y="1842"/>
              <a:chExt cx="228" cy="273"/>
            </a:xfrm>
          </p:grpSpPr>
          <p:sp>
            <p:nvSpPr>
              <p:cNvPr id="11301" name="Text Box 68"/>
              <p:cNvSpPr txBox="1">
                <a:spLocks noChangeArrowheads="1"/>
              </p:cNvSpPr>
              <p:nvPr/>
            </p:nvSpPr>
            <p:spPr bwMode="auto">
              <a:xfrm>
                <a:off x="1292" y="184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480325" name="Line 69"/>
              <p:cNvSpPr>
                <a:spLocks noChangeShapeType="1"/>
              </p:cNvSpPr>
              <p:nvPr/>
            </p:nvSpPr>
            <p:spPr bwMode="auto">
              <a:xfrm rot="16200000">
                <a:off x="1429" y="2024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0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856663" cy="793750"/>
          </a:xfrm>
        </p:spPr>
        <p:txBody>
          <a:bodyPr/>
          <a:lstStyle/>
          <a:p>
            <a:pPr eaLnBrk="1" hangingPunct="1"/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Příklad- </a:t>
            </a:r>
            <a:r>
              <a:rPr lang="cs-CZ" altLang="cs-CZ" sz="28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bočník</a:t>
            </a:r>
            <a:endParaRPr lang="cs-CZ" altLang="cs-CZ" sz="4000" u="sng" dirty="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23528" y="1268413"/>
            <a:ext cx="8425185" cy="167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Příklad: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Vypočítejte maximální možný a celkový proud v obvodu. Pro měření byl použit bočník a ampérmetr. Odpor bočníku je 50 m</a:t>
            </a: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, odpor ampérmetru je 160 m. Maximální rozsah ampérmetru je 600 mA, naměřená hodnota je 470 mA. Určete ztráty na bočníku při maximální proudu. </a:t>
            </a:r>
            <a:endParaRPr lang="cs-CZ" altLang="cs-CZ" sz="2000" b="1" dirty="0">
              <a:solidFill>
                <a:schemeClr val="bg2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5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výkonu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179388" y="928688"/>
            <a:ext cx="87852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Měření elektrického výkonu (příkonu) patří mezi základní měření, vede k výpočtu účinnosti zařízení a k určení platby za elektrickou energii.</a:t>
            </a:r>
          </a:p>
        </p:txBody>
      </p:sp>
      <p:sp>
        <p:nvSpPr>
          <p:cNvPr id="481286" name="Rectangle 6"/>
          <p:cNvSpPr>
            <a:spLocks noChangeArrowheads="1"/>
          </p:cNvSpPr>
          <p:nvPr/>
        </p:nvSpPr>
        <p:spPr bwMode="auto">
          <a:xfrm>
            <a:off x="107504" y="1700808"/>
            <a:ext cx="8964612" cy="499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308475" algn="l"/>
                <a:tab pos="44799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308475" algn="l"/>
                <a:tab pos="44799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4308475" algn="l"/>
                <a:tab pos="44799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308475" algn="l"/>
                <a:tab pos="44799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308475" algn="l"/>
                <a:tab pos="44799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308475" algn="l"/>
                <a:tab pos="44799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308475" algn="l"/>
                <a:tab pos="44799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308475" algn="l"/>
                <a:tab pos="44799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308475" algn="l"/>
                <a:tab pos="44799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latin typeface="Arial Unicode MS" panose="020B0604020202020204" pitchFamily="34" charset="-128"/>
              </a:rPr>
              <a:t>Možnosti měření výkonu podle napěťové soustavy: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1.	</a:t>
            </a:r>
            <a:r>
              <a:rPr lang="cs-CZ" altLang="cs-CZ" sz="2000" b="1" u="sng" dirty="0">
                <a:solidFill>
                  <a:schemeClr val="bg2"/>
                </a:solidFill>
                <a:latin typeface="Arial Unicode MS" panose="020B0604020202020204" pitchFamily="34" charset="-128"/>
              </a:rPr>
              <a:t>Ustálený stejnosměrný proud</a:t>
            </a: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-	voltmetr a ampérmetr (P=U*I)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-	wattmetr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2.	</a:t>
            </a:r>
            <a:r>
              <a:rPr lang="cs-CZ" altLang="cs-CZ" sz="2000" b="1" u="sng" dirty="0">
                <a:solidFill>
                  <a:schemeClr val="bg2"/>
                </a:solidFill>
                <a:latin typeface="Arial Unicode MS" panose="020B0604020202020204" pitchFamily="34" charset="-128"/>
              </a:rPr>
              <a:t>Proměnný stejnosměrný průběh</a:t>
            </a: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-	wattmetr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-	voltmetr a ampérmetr – musíme provést přepočet střední hodnoty na efektivní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3.	</a:t>
            </a:r>
            <a:r>
              <a:rPr lang="cs-CZ" altLang="cs-CZ" sz="2000" b="1" u="sng" dirty="0">
                <a:solidFill>
                  <a:schemeClr val="bg2"/>
                </a:solidFill>
                <a:latin typeface="Arial Unicode MS" panose="020B0604020202020204" pitchFamily="34" charset="-128"/>
              </a:rPr>
              <a:t>Střídavý průběh – činný výkon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-	wattmetr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4.	</a:t>
            </a:r>
            <a:r>
              <a:rPr lang="cs-CZ" altLang="cs-CZ" sz="2000" b="1" u="sng" dirty="0">
                <a:solidFill>
                  <a:schemeClr val="bg2"/>
                </a:solidFill>
                <a:latin typeface="Arial Unicode MS" panose="020B0604020202020204" pitchFamily="34" charset="-128"/>
              </a:rPr>
              <a:t>Střídavý průběh – jalový výkon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-	speciální přístroj pro měření jalového výkonu (v 1f. soustavě</a:t>
            </a: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), nebo výpočet</a:t>
            </a:r>
            <a:endParaRPr lang="cs-CZ" altLang="cs-CZ" sz="2000" b="1" dirty="0">
              <a:solidFill>
                <a:schemeClr val="bg2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-	wattmetr (v </a:t>
            </a: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3f. </a:t>
            </a: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soustavě)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5.	</a:t>
            </a:r>
            <a:r>
              <a:rPr lang="cs-CZ" altLang="cs-CZ" sz="2000" b="1" u="sng" dirty="0">
                <a:solidFill>
                  <a:schemeClr val="bg2"/>
                </a:solidFill>
                <a:latin typeface="Arial Unicode MS" panose="020B0604020202020204" pitchFamily="34" charset="-128"/>
              </a:rPr>
              <a:t>Střídavý průběh - zdánlivý výkon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-	určuje je zpravidla výpočtem z napětí a proudu</a:t>
            </a:r>
          </a:p>
        </p:txBody>
      </p:sp>
      <p:pic>
        <p:nvPicPr>
          <p:cNvPr id="481288" name="Picture 8" descr="3090057_prew_800_800_color_f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44675"/>
            <a:ext cx="1295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1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1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1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1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12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12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12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12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812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Analogový wattmetr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179388" y="928688"/>
            <a:ext cx="87852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Analogový wattmetr slouží k měření činného výkonu, v trojfázové soustavě ho lze zapojit i pro měření jalového výkonu </a:t>
            </a:r>
          </a:p>
        </p:txBody>
      </p:sp>
      <p:pic>
        <p:nvPicPr>
          <p:cNvPr id="4823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700213"/>
            <a:ext cx="425291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2313" name="Group 9"/>
          <p:cNvGrpSpPr>
            <a:grpSpLocks/>
          </p:cNvGrpSpPr>
          <p:nvPr/>
        </p:nvGrpSpPr>
        <p:grpSpPr bwMode="auto">
          <a:xfrm>
            <a:off x="4149725" y="5445125"/>
            <a:ext cx="4886325" cy="1296988"/>
            <a:chOff x="2614" y="3430"/>
            <a:chExt cx="3078" cy="817"/>
          </a:xfrm>
        </p:grpSpPr>
        <p:pic>
          <p:nvPicPr>
            <p:cNvPr id="1332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" y="3430"/>
              <a:ext cx="1536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" y="3859"/>
              <a:ext cx="307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2314" name="Rectangle 10"/>
          <p:cNvSpPr>
            <a:spLocks noChangeArrowheads="1"/>
          </p:cNvSpPr>
          <p:nvPr/>
        </p:nvSpPr>
        <p:spPr bwMode="auto">
          <a:xfrm>
            <a:off x="4500563" y="1744663"/>
            <a:ext cx="44640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Zapojení: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- 	proudová cívka se zapojuje jako ampérmetr (do série)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-	napěťová cívka se zapojuje jako voltmetr (paralelně)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Pozn. rozlišení proudového a napěťového vstupu je uvedeno na přístroji. Nesmí dojít k záměně. Jinak hrozí …  </a:t>
            </a:r>
          </a:p>
        </p:txBody>
      </p:sp>
      <p:pic>
        <p:nvPicPr>
          <p:cNvPr id="482319" name="Picture 15" descr="MC900441446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1008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2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2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2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2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Analogový wattmetr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179388" y="928688"/>
            <a:ext cx="3816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konstanty wattmetru:</a:t>
            </a:r>
          </a:p>
        </p:txBody>
      </p:sp>
      <p:graphicFrame>
        <p:nvGraphicFramePr>
          <p:cNvPr id="483338" name="Object 10"/>
          <p:cNvGraphicFramePr>
            <a:graphicFrameLocks noChangeAspect="1"/>
          </p:cNvGraphicFramePr>
          <p:nvPr/>
        </p:nvGraphicFramePr>
        <p:xfrm>
          <a:off x="3995738" y="1079500"/>
          <a:ext cx="20161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Rovnice" r:id="rId3" imgW="825500" imgH="431800" progId="Equation.3">
                  <p:embed/>
                </p:oleObj>
              </mc:Choice>
              <mc:Fallback>
                <p:oleObj name="Rovnice" r:id="rId3" imgW="8255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079500"/>
                        <a:ext cx="2016125" cy="1054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39" name="Rectangle 11"/>
          <p:cNvSpPr>
            <a:spLocks noChangeArrowheads="1"/>
          </p:cNvSpPr>
          <p:nvPr/>
        </p:nvSpPr>
        <p:spPr bwMode="auto">
          <a:xfrm>
            <a:off x="250825" y="1466850"/>
            <a:ext cx="38163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kde 	U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je napěťový rozsah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	I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je proudový rozsah</a:t>
            </a:r>
          </a:p>
        </p:txBody>
      </p:sp>
      <p:sp>
        <p:nvSpPr>
          <p:cNvPr id="483340" name="Rectangle 12"/>
          <p:cNvSpPr>
            <a:spLocks noChangeArrowheads="1"/>
          </p:cNvSpPr>
          <p:nvPr/>
        </p:nvSpPr>
        <p:spPr bwMode="auto">
          <a:xfrm>
            <a:off x="179388" y="2492375"/>
            <a:ext cx="21605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výkonu:</a:t>
            </a:r>
          </a:p>
        </p:txBody>
      </p:sp>
      <p:graphicFrame>
        <p:nvGraphicFramePr>
          <p:cNvPr id="483341" name="Object 13"/>
          <p:cNvGraphicFramePr>
            <a:graphicFrameLocks noChangeAspect="1"/>
          </p:cNvGraphicFramePr>
          <p:nvPr/>
        </p:nvGraphicFramePr>
        <p:xfrm>
          <a:off x="2411413" y="2420938"/>
          <a:ext cx="16446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Rovnice" r:id="rId5" imgW="672808" imgH="228501" progId="Equation.3">
                  <p:embed/>
                </p:oleObj>
              </mc:Choice>
              <mc:Fallback>
                <p:oleObj name="Rovnice" r:id="rId5" imgW="672808" imgH="228501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420938"/>
                        <a:ext cx="1644650" cy="558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42" name="Rectangle 14"/>
          <p:cNvSpPr>
            <a:spLocks noChangeArrowheads="1"/>
          </p:cNvSpPr>
          <p:nvPr/>
        </p:nvSpPr>
        <p:spPr bwMode="auto">
          <a:xfrm>
            <a:off x="179388" y="3195638"/>
            <a:ext cx="8785225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Pro provozní wattmetry se používá nejčastěji soustava ferodynamická, pro laboratorní wattmetry soustava elektrodynamická.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Důležité poznámky pro praktické měření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je-li to možné, pak jsou před zapnutím obvodu proudové svorky zkratovány. Zejména při připojení na plné napětí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</a:t>
            </a:r>
            <a:r>
              <a:rPr lang="cs-CZ" altLang="cs-CZ" sz="22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změna rozsahů se provádí na základě měření napětí a proudu, nikoliv podle výchylky – při měření vždy zapojit A a V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wattmetry mají malou přetížitelnost napěťové cívky, hrozí poškození izolace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wattmetry jsou citlivé na mechanické zacházení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3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3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3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3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3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3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3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3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3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Zapojení wattmetru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79388" y="928688"/>
            <a:ext cx="87852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Podobně jako při společném  zapojení voltmetru a ampérmetru jsou dvě základní možnosti zapojení.</a:t>
            </a:r>
          </a:p>
        </p:txBody>
      </p: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179388" y="1628775"/>
            <a:ext cx="5616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Zapojení pro malé výkony (velké impedance):</a:t>
            </a:r>
          </a:p>
        </p:txBody>
      </p:sp>
      <p:grpSp>
        <p:nvGrpSpPr>
          <p:cNvPr id="484401" name="Group 49"/>
          <p:cNvGrpSpPr>
            <a:grpSpLocks/>
          </p:cNvGrpSpPr>
          <p:nvPr/>
        </p:nvGrpSpPr>
        <p:grpSpPr bwMode="auto">
          <a:xfrm>
            <a:off x="179388" y="2349500"/>
            <a:ext cx="4392612" cy="1927225"/>
            <a:chOff x="113" y="1480"/>
            <a:chExt cx="2767" cy="1214"/>
          </a:xfrm>
        </p:grpSpPr>
        <p:grpSp>
          <p:nvGrpSpPr>
            <p:cNvPr id="15368" name="Group 11"/>
            <p:cNvGrpSpPr>
              <a:grpSpLocks/>
            </p:cNvGrpSpPr>
            <p:nvPr/>
          </p:nvGrpSpPr>
          <p:grpSpPr bwMode="auto">
            <a:xfrm>
              <a:off x="1927" y="1492"/>
              <a:ext cx="408" cy="408"/>
              <a:chOff x="1111" y="1026"/>
              <a:chExt cx="408" cy="408"/>
            </a:xfrm>
          </p:grpSpPr>
          <p:sp>
            <p:nvSpPr>
              <p:cNvPr id="484364" name="Oval 12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96" name="Text Box 13"/>
              <p:cNvSpPr txBox="1">
                <a:spLocks noChangeArrowheads="1"/>
              </p:cNvSpPr>
              <p:nvPr/>
            </p:nvSpPr>
            <p:spPr bwMode="auto">
              <a:xfrm>
                <a:off x="1257" y="1120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15369" name="Group 14"/>
            <p:cNvGrpSpPr>
              <a:grpSpLocks/>
            </p:cNvGrpSpPr>
            <p:nvPr/>
          </p:nvGrpSpPr>
          <p:grpSpPr bwMode="auto">
            <a:xfrm>
              <a:off x="567" y="1854"/>
              <a:ext cx="408" cy="408"/>
              <a:chOff x="1973" y="1162"/>
              <a:chExt cx="408" cy="408"/>
            </a:xfrm>
          </p:grpSpPr>
          <p:sp>
            <p:nvSpPr>
              <p:cNvPr id="484367" name="Oval 15"/>
              <p:cNvSpPr>
                <a:spLocks noChangeAspect="1" noChangeArrowheads="1"/>
              </p:cNvSpPr>
              <p:nvPr/>
            </p:nvSpPr>
            <p:spPr bwMode="auto">
              <a:xfrm>
                <a:off x="1973" y="1162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94" name="Text Box 16"/>
              <p:cNvSpPr txBox="1">
                <a:spLocks noChangeArrowheads="1"/>
              </p:cNvSpPr>
              <p:nvPr/>
            </p:nvSpPr>
            <p:spPr bwMode="auto">
              <a:xfrm>
                <a:off x="2119" y="1256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484369" name="Rectangle 17"/>
            <p:cNvSpPr>
              <a:spLocks noChangeArrowheads="1"/>
            </p:cNvSpPr>
            <p:nvPr/>
          </p:nvSpPr>
          <p:spPr bwMode="auto">
            <a:xfrm>
              <a:off x="2721" y="1979"/>
              <a:ext cx="159" cy="34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4370" name="Oval 18"/>
            <p:cNvSpPr>
              <a:spLocks noChangeArrowheads="1"/>
            </p:cNvSpPr>
            <p:nvPr/>
          </p:nvSpPr>
          <p:spPr bwMode="auto">
            <a:xfrm>
              <a:off x="113" y="1650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4371" name="Oval 19"/>
            <p:cNvSpPr>
              <a:spLocks noChangeArrowheads="1"/>
            </p:cNvSpPr>
            <p:nvPr/>
          </p:nvSpPr>
          <p:spPr bwMode="auto">
            <a:xfrm>
              <a:off x="113" y="260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4372" name="Oval 20"/>
            <p:cNvSpPr>
              <a:spLocks noChangeArrowheads="1"/>
            </p:cNvSpPr>
            <p:nvPr/>
          </p:nvSpPr>
          <p:spPr bwMode="auto">
            <a:xfrm>
              <a:off x="725" y="1650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4373" name="Oval 21"/>
            <p:cNvSpPr>
              <a:spLocks noChangeArrowheads="1"/>
            </p:cNvSpPr>
            <p:nvPr/>
          </p:nvSpPr>
          <p:spPr bwMode="auto">
            <a:xfrm>
              <a:off x="726" y="2603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375" name="AutoShape 23"/>
            <p:cNvCxnSpPr>
              <a:cxnSpLocks noChangeShapeType="1"/>
              <a:stCxn id="484371" idx="6"/>
              <a:endCxn id="484373" idx="2"/>
            </p:cNvCxnSpPr>
            <p:nvPr/>
          </p:nvCxnSpPr>
          <p:spPr bwMode="auto">
            <a:xfrm>
              <a:off x="216" y="2649"/>
              <a:ext cx="49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76" name="AutoShape 24"/>
            <p:cNvCxnSpPr>
              <a:cxnSpLocks noChangeShapeType="1"/>
              <a:stCxn id="484372" idx="4"/>
              <a:endCxn id="484367" idx="0"/>
            </p:cNvCxnSpPr>
            <p:nvPr/>
          </p:nvCxnSpPr>
          <p:spPr bwMode="auto">
            <a:xfrm>
              <a:off x="771" y="1753"/>
              <a:ext cx="0" cy="8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77" name="AutoShape 25"/>
            <p:cNvCxnSpPr>
              <a:cxnSpLocks noChangeShapeType="1"/>
              <a:stCxn id="484367" idx="4"/>
              <a:endCxn id="484373" idx="0"/>
            </p:cNvCxnSpPr>
            <p:nvPr/>
          </p:nvCxnSpPr>
          <p:spPr bwMode="auto">
            <a:xfrm>
              <a:off x="771" y="2274"/>
              <a:ext cx="1" cy="31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4379" name="Line 27"/>
            <p:cNvSpPr>
              <a:spLocks noChangeShapeType="1"/>
            </p:cNvSpPr>
            <p:nvPr/>
          </p:nvSpPr>
          <p:spPr bwMode="auto">
            <a:xfrm>
              <a:off x="158" y="1831"/>
              <a:ext cx="0" cy="68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9" name="Text Box 28"/>
            <p:cNvSpPr txBox="1">
              <a:spLocks noChangeArrowheads="1"/>
            </p:cNvSpPr>
            <p:nvPr/>
          </p:nvSpPr>
          <p:spPr bwMode="auto">
            <a:xfrm>
              <a:off x="204" y="2058"/>
              <a:ext cx="15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15380" name="Text Box 29"/>
            <p:cNvSpPr txBox="1">
              <a:spLocks noChangeArrowheads="1"/>
            </p:cNvSpPr>
            <p:nvPr/>
          </p:nvSpPr>
          <p:spPr bwMode="auto">
            <a:xfrm>
              <a:off x="2562" y="2032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cxnSp>
          <p:nvCxnSpPr>
            <p:cNvPr id="15381" name="AutoShape 30"/>
            <p:cNvCxnSpPr>
              <a:cxnSpLocks noChangeShapeType="1"/>
              <a:stCxn id="484364" idx="6"/>
              <a:endCxn id="484369" idx="0"/>
            </p:cNvCxnSpPr>
            <p:nvPr/>
          </p:nvCxnSpPr>
          <p:spPr bwMode="auto">
            <a:xfrm>
              <a:off x="2347" y="1696"/>
              <a:ext cx="454" cy="27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382" name="Group 34"/>
            <p:cNvGrpSpPr>
              <a:grpSpLocks/>
            </p:cNvGrpSpPr>
            <p:nvPr/>
          </p:nvGrpSpPr>
          <p:grpSpPr bwMode="auto">
            <a:xfrm>
              <a:off x="1156" y="1492"/>
              <a:ext cx="408" cy="408"/>
              <a:chOff x="1655" y="1389"/>
              <a:chExt cx="408" cy="408"/>
            </a:xfrm>
          </p:grpSpPr>
          <p:sp>
            <p:nvSpPr>
              <p:cNvPr id="484384" name="Oval 32"/>
              <p:cNvSpPr>
                <a:spLocks noChangeAspect="1" noChangeArrowheads="1"/>
              </p:cNvSpPr>
              <p:nvPr/>
            </p:nvSpPr>
            <p:spPr bwMode="auto">
              <a:xfrm>
                <a:off x="1655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92" name="Text Box 33"/>
              <p:cNvSpPr txBox="1">
                <a:spLocks noChangeArrowheads="1"/>
              </p:cNvSpPr>
              <p:nvPr/>
            </p:nvSpPr>
            <p:spPr bwMode="auto">
              <a:xfrm>
                <a:off x="1768" y="1483"/>
                <a:ext cx="18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15383" name="AutoShape 36"/>
            <p:cNvCxnSpPr>
              <a:cxnSpLocks noChangeShapeType="1"/>
              <a:stCxn id="484370" idx="6"/>
              <a:endCxn id="484372" idx="2"/>
            </p:cNvCxnSpPr>
            <p:nvPr/>
          </p:nvCxnSpPr>
          <p:spPr bwMode="auto">
            <a:xfrm>
              <a:off x="216" y="1696"/>
              <a:ext cx="497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4" name="AutoShape 37"/>
            <p:cNvCxnSpPr>
              <a:cxnSpLocks noChangeShapeType="1"/>
              <a:stCxn id="484372" idx="6"/>
              <a:endCxn id="484384" idx="2"/>
            </p:cNvCxnSpPr>
            <p:nvPr/>
          </p:nvCxnSpPr>
          <p:spPr bwMode="auto">
            <a:xfrm>
              <a:off x="828" y="1696"/>
              <a:ext cx="31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5" name="AutoShape 38"/>
            <p:cNvCxnSpPr>
              <a:cxnSpLocks noChangeShapeType="1"/>
              <a:stCxn id="484384" idx="6"/>
              <a:endCxn id="484364" idx="2"/>
            </p:cNvCxnSpPr>
            <p:nvPr/>
          </p:nvCxnSpPr>
          <p:spPr bwMode="auto">
            <a:xfrm>
              <a:off x="1576" y="1696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4391" name="Oval 39"/>
            <p:cNvSpPr>
              <a:spLocks noChangeArrowheads="1"/>
            </p:cNvSpPr>
            <p:nvPr/>
          </p:nvSpPr>
          <p:spPr bwMode="auto">
            <a:xfrm>
              <a:off x="1315" y="2603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387" name="AutoShape 40"/>
            <p:cNvCxnSpPr>
              <a:cxnSpLocks noChangeShapeType="1"/>
              <a:stCxn id="484372" idx="0"/>
              <a:endCxn id="484384" idx="0"/>
            </p:cNvCxnSpPr>
            <p:nvPr/>
          </p:nvCxnSpPr>
          <p:spPr bwMode="auto">
            <a:xfrm rot="-5400000">
              <a:off x="987" y="1264"/>
              <a:ext cx="158" cy="589"/>
            </a:xfrm>
            <a:prstGeom prst="bentConnector3">
              <a:avLst>
                <a:gd name="adj1" fmla="val 183546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8" name="AutoShape 41"/>
            <p:cNvCxnSpPr>
              <a:cxnSpLocks noChangeShapeType="1"/>
              <a:stCxn id="484384" idx="4"/>
              <a:endCxn id="484391" idx="0"/>
            </p:cNvCxnSpPr>
            <p:nvPr/>
          </p:nvCxnSpPr>
          <p:spPr bwMode="auto">
            <a:xfrm>
              <a:off x="1360" y="1912"/>
              <a:ext cx="1" cy="67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9" name="AutoShape 42"/>
            <p:cNvCxnSpPr>
              <a:cxnSpLocks noChangeShapeType="1"/>
              <a:stCxn id="484373" idx="6"/>
              <a:endCxn id="484391" idx="2"/>
            </p:cNvCxnSpPr>
            <p:nvPr/>
          </p:nvCxnSpPr>
          <p:spPr bwMode="auto">
            <a:xfrm>
              <a:off x="829" y="2649"/>
              <a:ext cx="474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0" name="AutoShape 44"/>
            <p:cNvCxnSpPr>
              <a:cxnSpLocks noChangeShapeType="1"/>
              <a:stCxn id="484391" idx="6"/>
              <a:endCxn id="484369" idx="2"/>
            </p:cNvCxnSpPr>
            <p:nvPr/>
          </p:nvCxnSpPr>
          <p:spPr bwMode="auto">
            <a:xfrm flipV="1">
              <a:off x="1418" y="2331"/>
              <a:ext cx="1383" cy="31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4398" name="Rectangle 46"/>
          <p:cNvSpPr>
            <a:spLocks noChangeArrowheads="1"/>
          </p:cNvSpPr>
          <p:nvPr/>
        </p:nvSpPr>
        <p:spPr bwMode="auto">
          <a:xfrm>
            <a:off x="4787900" y="2205038"/>
            <a:ext cx="4248150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Jak vzniká chyba měřící metody?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Chyba měřící metody vzniká tím, že voltmetr a napěťová cívka wattmetru měří i úbytek napětí na ampérmetru a proudové cívce wattmetru </a:t>
            </a:r>
          </a:p>
        </p:txBody>
      </p:sp>
      <p:sp>
        <p:nvSpPr>
          <p:cNvPr id="484399" name="Rectangle 47"/>
          <p:cNvSpPr>
            <a:spLocks noChangeArrowheads="1"/>
          </p:cNvSpPr>
          <p:nvPr/>
        </p:nvSpPr>
        <p:spPr bwMode="auto">
          <a:xfrm>
            <a:off x="179388" y="4448175"/>
            <a:ext cx="871378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Kdy bude chyba nejmenší ?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Chyba bude nejmenší, jestliže bude platit: Z 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 (R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A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 + R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WA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)  malé výkony (výkon je nepřímo úměrný impedanci).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Protože odpor napěťové cívky wattmetru je relativně malý (řádově desítky k, je toto zapojení častější)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4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4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4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4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Zapojení wattmetru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179388" y="1035050"/>
            <a:ext cx="5616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Zapojení pro velké výkony (malé impedance):</a:t>
            </a:r>
          </a:p>
        </p:txBody>
      </p:sp>
      <p:sp>
        <p:nvSpPr>
          <p:cNvPr id="485411" name="Rectangle 35"/>
          <p:cNvSpPr>
            <a:spLocks noChangeArrowheads="1"/>
          </p:cNvSpPr>
          <p:nvPr/>
        </p:nvSpPr>
        <p:spPr bwMode="auto">
          <a:xfrm>
            <a:off x="4787900" y="1557338"/>
            <a:ext cx="4248150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Jak vzniká chyba měřící metody?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Chyba měřící metody vzniká tím, že ampérmetr a proudová cívka wattmetru měří i proud přes voltmetr a napěťovou cívku wattmetru</a:t>
            </a:r>
          </a:p>
        </p:txBody>
      </p:sp>
      <p:sp>
        <p:nvSpPr>
          <p:cNvPr id="485412" name="Rectangle 36"/>
          <p:cNvSpPr>
            <a:spLocks noChangeArrowheads="1"/>
          </p:cNvSpPr>
          <p:nvPr/>
        </p:nvSpPr>
        <p:spPr bwMode="auto">
          <a:xfrm>
            <a:off x="179388" y="4076700"/>
            <a:ext cx="8713787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Kdy bude chyba nejmenší ?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Chyba bude nejmenší, jestliže bude platit: Z 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 (R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 + R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WV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)  velké výkony (výkon je nepřímo úměrný impedanci).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Zapojení se používá pro měření motorů a velkých výkonů.</a:t>
            </a:r>
          </a:p>
        </p:txBody>
      </p:sp>
      <p:grpSp>
        <p:nvGrpSpPr>
          <p:cNvPr id="485424" name="Group 48"/>
          <p:cNvGrpSpPr>
            <a:grpSpLocks/>
          </p:cNvGrpSpPr>
          <p:nvPr/>
        </p:nvGrpSpPr>
        <p:grpSpPr bwMode="auto">
          <a:xfrm>
            <a:off x="179388" y="1752600"/>
            <a:ext cx="4213225" cy="1963738"/>
            <a:chOff x="113" y="1054"/>
            <a:chExt cx="2654" cy="1237"/>
          </a:xfrm>
        </p:grpSpPr>
        <p:sp>
          <p:nvSpPr>
            <p:cNvPr id="485383" name="Oval 7"/>
            <p:cNvSpPr>
              <a:spLocks noChangeAspect="1" noChangeArrowheads="1"/>
            </p:cNvSpPr>
            <p:nvPr/>
          </p:nvSpPr>
          <p:spPr bwMode="auto">
            <a:xfrm>
              <a:off x="1247" y="1055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392" name="Group 9"/>
            <p:cNvGrpSpPr>
              <a:grpSpLocks/>
            </p:cNvGrpSpPr>
            <p:nvPr/>
          </p:nvGrpSpPr>
          <p:grpSpPr bwMode="auto">
            <a:xfrm>
              <a:off x="1882" y="1525"/>
              <a:ext cx="408" cy="408"/>
              <a:chOff x="1973" y="1162"/>
              <a:chExt cx="408" cy="408"/>
            </a:xfrm>
          </p:grpSpPr>
          <p:sp>
            <p:nvSpPr>
              <p:cNvPr id="485386" name="Oval 10"/>
              <p:cNvSpPr>
                <a:spLocks noChangeAspect="1" noChangeArrowheads="1"/>
              </p:cNvSpPr>
              <p:nvPr/>
            </p:nvSpPr>
            <p:spPr bwMode="auto">
              <a:xfrm>
                <a:off x="1973" y="1162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18" name="Text Box 11"/>
              <p:cNvSpPr txBox="1">
                <a:spLocks noChangeArrowheads="1"/>
              </p:cNvSpPr>
              <p:nvPr/>
            </p:nvSpPr>
            <p:spPr bwMode="auto">
              <a:xfrm>
                <a:off x="2119" y="1256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485388" name="Rectangle 12"/>
            <p:cNvSpPr>
              <a:spLocks noChangeArrowheads="1"/>
            </p:cNvSpPr>
            <p:nvPr/>
          </p:nvSpPr>
          <p:spPr bwMode="auto">
            <a:xfrm>
              <a:off x="2608" y="1570"/>
              <a:ext cx="159" cy="34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5389" name="Oval 13"/>
            <p:cNvSpPr>
              <a:spLocks noChangeArrowheads="1"/>
            </p:cNvSpPr>
            <p:nvPr/>
          </p:nvSpPr>
          <p:spPr bwMode="auto">
            <a:xfrm>
              <a:off x="113" y="121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5390" name="Oval 14"/>
            <p:cNvSpPr>
              <a:spLocks noChangeArrowheads="1"/>
            </p:cNvSpPr>
            <p:nvPr/>
          </p:nvSpPr>
          <p:spPr bwMode="auto">
            <a:xfrm>
              <a:off x="113" y="219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5391" name="Oval 15"/>
            <p:cNvSpPr>
              <a:spLocks noChangeArrowheads="1"/>
            </p:cNvSpPr>
            <p:nvPr/>
          </p:nvSpPr>
          <p:spPr bwMode="auto">
            <a:xfrm>
              <a:off x="2040" y="1228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5396" name="Line 20"/>
            <p:cNvSpPr>
              <a:spLocks noChangeShapeType="1"/>
            </p:cNvSpPr>
            <p:nvPr/>
          </p:nvSpPr>
          <p:spPr bwMode="auto">
            <a:xfrm>
              <a:off x="158" y="1406"/>
              <a:ext cx="0" cy="68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8" name="Text Box 21"/>
            <p:cNvSpPr txBox="1">
              <a:spLocks noChangeArrowheads="1"/>
            </p:cNvSpPr>
            <p:nvPr/>
          </p:nvSpPr>
          <p:spPr bwMode="auto">
            <a:xfrm>
              <a:off x="204" y="1649"/>
              <a:ext cx="15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16399" name="Text Box 22"/>
            <p:cNvSpPr txBox="1">
              <a:spLocks noChangeArrowheads="1"/>
            </p:cNvSpPr>
            <p:nvPr/>
          </p:nvSpPr>
          <p:spPr bwMode="auto">
            <a:xfrm>
              <a:off x="2426" y="1623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grpSp>
          <p:nvGrpSpPr>
            <p:cNvPr id="16400" name="Group 24"/>
            <p:cNvGrpSpPr>
              <a:grpSpLocks/>
            </p:cNvGrpSpPr>
            <p:nvPr/>
          </p:nvGrpSpPr>
          <p:grpSpPr bwMode="auto">
            <a:xfrm>
              <a:off x="476" y="1054"/>
              <a:ext cx="408" cy="408"/>
              <a:chOff x="1655" y="1372"/>
              <a:chExt cx="408" cy="408"/>
            </a:xfrm>
          </p:grpSpPr>
          <p:sp>
            <p:nvSpPr>
              <p:cNvPr id="485401" name="Oval 25"/>
              <p:cNvSpPr>
                <a:spLocks noChangeAspect="1" noChangeArrowheads="1"/>
              </p:cNvSpPr>
              <p:nvPr/>
            </p:nvSpPr>
            <p:spPr bwMode="auto">
              <a:xfrm>
                <a:off x="1655" y="1372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16" name="Text Box 26"/>
              <p:cNvSpPr txBox="1">
                <a:spLocks noChangeArrowheads="1"/>
              </p:cNvSpPr>
              <p:nvPr/>
            </p:nvSpPr>
            <p:spPr bwMode="auto">
              <a:xfrm>
                <a:off x="1768" y="1483"/>
                <a:ext cx="18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cxnSp>
          <p:nvCxnSpPr>
            <p:cNvPr id="16401" name="AutoShape 29"/>
            <p:cNvCxnSpPr>
              <a:cxnSpLocks noChangeShapeType="1"/>
              <a:stCxn id="485401" idx="6"/>
              <a:endCxn id="485383" idx="2"/>
            </p:cNvCxnSpPr>
            <p:nvPr/>
          </p:nvCxnSpPr>
          <p:spPr bwMode="auto">
            <a:xfrm>
              <a:off x="896" y="1259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5406" name="Oval 30"/>
            <p:cNvSpPr>
              <a:spLocks noChangeArrowheads="1"/>
            </p:cNvSpPr>
            <p:nvPr/>
          </p:nvSpPr>
          <p:spPr bwMode="auto">
            <a:xfrm>
              <a:off x="2041" y="2199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403" name="AutoShape 34"/>
            <p:cNvCxnSpPr>
              <a:cxnSpLocks noChangeShapeType="1"/>
              <a:stCxn id="485406" idx="6"/>
              <a:endCxn id="485388" idx="2"/>
            </p:cNvCxnSpPr>
            <p:nvPr/>
          </p:nvCxnSpPr>
          <p:spPr bwMode="auto">
            <a:xfrm flipV="1">
              <a:off x="2144" y="1922"/>
              <a:ext cx="544" cy="32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5413" name="Oval 37"/>
            <p:cNvSpPr>
              <a:spLocks noChangeArrowheads="1"/>
            </p:cNvSpPr>
            <p:nvPr/>
          </p:nvSpPr>
          <p:spPr bwMode="auto">
            <a:xfrm>
              <a:off x="1406" y="2200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05" name="Text Box 38"/>
            <p:cNvSpPr txBox="1">
              <a:spLocks noChangeArrowheads="1"/>
            </p:cNvSpPr>
            <p:nvPr/>
          </p:nvSpPr>
          <p:spPr bwMode="auto">
            <a:xfrm>
              <a:off x="1360" y="1165"/>
              <a:ext cx="18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W</a:t>
              </a:r>
            </a:p>
          </p:txBody>
        </p:sp>
        <p:cxnSp>
          <p:nvCxnSpPr>
            <p:cNvPr id="16406" name="AutoShape 39"/>
            <p:cNvCxnSpPr>
              <a:cxnSpLocks noChangeShapeType="1"/>
              <a:stCxn id="485383" idx="6"/>
              <a:endCxn id="485391" idx="2"/>
            </p:cNvCxnSpPr>
            <p:nvPr/>
          </p:nvCxnSpPr>
          <p:spPr bwMode="auto">
            <a:xfrm>
              <a:off x="1655" y="1259"/>
              <a:ext cx="385" cy="15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7" name="AutoShape 40"/>
            <p:cNvCxnSpPr>
              <a:cxnSpLocks noChangeShapeType="1"/>
              <a:stCxn id="485389" idx="6"/>
              <a:endCxn id="485401" idx="2"/>
            </p:cNvCxnSpPr>
            <p:nvPr/>
          </p:nvCxnSpPr>
          <p:spPr bwMode="auto">
            <a:xfrm flipV="1">
              <a:off x="216" y="1258"/>
              <a:ext cx="248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8" name="AutoShape 41"/>
            <p:cNvCxnSpPr>
              <a:cxnSpLocks noChangeShapeType="1"/>
              <a:stCxn id="485391" idx="6"/>
              <a:endCxn id="485388" idx="0"/>
            </p:cNvCxnSpPr>
            <p:nvPr/>
          </p:nvCxnSpPr>
          <p:spPr bwMode="auto">
            <a:xfrm>
              <a:off x="2143" y="1274"/>
              <a:ext cx="545" cy="28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9" name="AutoShape 42"/>
            <p:cNvCxnSpPr>
              <a:cxnSpLocks noChangeShapeType="1"/>
              <a:stCxn id="485391" idx="4"/>
              <a:endCxn id="485386" idx="0"/>
            </p:cNvCxnSpPr>
            <p:nvPr/>
          </p:nvCxnSpPr>
          <p:spPr bwMode="auto">
            <a:xfrm>
              <a:off x="2086" y="1331"/>
              <a:ext cx="0" cy="18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10" name="AutoShape 43"/>
            <p:cNvCxnSpPr>
              <a:cxnSpLocks noChangeShapeType="1"/>
              <a:stCxn id="485386" idx="4"/>
              <a:endCxn id="485406" idx="0"/>
            </p:cNvCxnSpPr>
            <p:nvPr/>
          </p:nvCxnSpPr>
          <p:spPr bwMode="auto">
            <a:xfrm>
              <a:off x="2086" y="1945"/>
              <a:ext cx="1" cy="24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11" name="AutoShape 44"/>
            <p:cNvCxnSpPr>
              <a:cxnSpLocks noChangeShapeType="1"/>
              <a:stCxn id="485406" idx="2"/>
              <a:endCxn id="485413" idx="6"/>
            </p:cNvCxnSpPr>
            <p:nvPr/>
          </p:nvCxnSpPr>
          <p:spPr bwMode="auto">
            <a:xfrm flipH="1">
              <a:off x="1509" y="2245"/>
              <a:ext cx="520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12" name="AutoShape 45"/>
            <p:cNvCxnSpPr>
              <a:cxnSpLocks noChangeShapeType="1"/>
              <a:stCxn id="485413" idx="2"/>
              <a:endCxn id="485390" idx="6"/>
            </p:cNvCxnSpPr>
            <p:nvPr/>
          </p:nvCxnSpPr>
          <p:spPr bwMode="auto">
            <a:xfrm flipH="1" flipV="1">
              <a:off x="216" y="2245"/>
              <a:ext cx="1178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13" name="AutoShape 46"/>
            <p:cNvCxnSpPr>
              <a:cxnSpLocks noChangeShapeType="1"/>
              <a:stCxn id="485383" idx="4"/>
            </p:cNvCxnSpPr>
            <p:nvPr/>
          </p:nvCxnSpPr>
          <p:spPr bwMode="auto">
            <a:xfrm>
              <a:off x="1451" y="1475"/>
              <a:ext cx="1" cy="69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14" name="AutoShape 47"/>
            <p:cNvCxnSpPr>
              <a:cxnSpLocks noChangeShapeType="1"/>
              <a:stCxn id="485383" idx="0"/>
              <a:endCxn id="485391" idx="0"/>
            </p:cNvCxnSpPr>
            <p:nvPr/>
          </p:nvCxnSpPr>
          <p:spPr bwMode="auto">
            <a:xfrm rot="16200000" flipH="1">
              <a:off x="1682" y="824"/>
              <a:ext cx="173" cy="635"/>
            </a:xfrm>
            <a:prstGeom prst="bentConnector3">
              <a:avLst>
                <a:gd name="adj1" fmla="val -83236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179388" y="1035050"/>
            <a:ext cx="8785225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Při měření jednofázového výkonu byly naměřeny následující hodnoty: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U = 230V, I = 150 mA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wattmetr: U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= 300 V, I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= 200 mA, počet dílků na stupnice 150, naměřená výchylka 30 dílků.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Vypočítejte činný, jalový a zdánlivý výkon, účiník</a:t>
            </a:r>
          </a:p>
        </p:txBody>
      </p:sp>
      <p:sp>
        <p:nvSpPr>
          <p:cNvPr id="486405" name="Rectangle 5"/>
          <p:cNvSpPr>
            <a:spLocks noChangeArrowheads="1"/>
          </p:cNvSpPr>
          <p:nvPr/>
        </p:nvSpPr>
        <p:spPr bwMode="auto">
          <a:xfrm>
            <a:off x="179388" y="2924175"/>
            <a:ext cx="2736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Konstanta wattmetru:</a:t>
            </a:r>
          </a:p>
        </p:txBody>
      </p:sp>
      <p:graphicFrame>
        <p:nvGraphicFramePr>
          <p:cNvPr id="486435" name="Object 35"/>
          <p:cNvGraphicFramePr>
            <a:graphicFrameLocks noChangeAspect="1"/>
          </p:cNvGraphicFramePr>
          <p:nvPr/>
        </p:nvGraphicFramePr>
        <p:xfrm>
          <a:off x="2916238" y="2852738"/>
          <a:ext cx="43291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" name="Rovnice" r:id="rId3" imgW="2413000" imgH="431800" progId="Equation.3">
                  <p:embed/>
                </p:oleObj>
              </mc:Choice>
              <mc:Fallback>
                <p:oleObj name="Rovnice" r:id="rId3" imgW="2413000" imgH="431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852738"/>
                        <a:ext cx="4329112" cy="774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36" name="Rectangle 36"/>
          <p:cNvSpPr>
            <a:spLocks noChangeArrowheads="1"/>
          </p:cNvSpPr>
          <p:nvPr/>
        </p:nvSpPr>
        <p:spPr bwMode="auto">
          <a:xfrm>
            <a:off x="252413" y="3789363"/>
            <a:ext cx="17287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Činný výkon:</a:t>
            </a:r>
          </a:p>
        </p:txBody>
      </p:sp>
      <p:graphicFrame>
        <p:nvGraphicFramePr>
          <p:cNvPr id="486437" name="Object 37"/>
          <p:cNvGraphicFramePr>
            <a:graphicFrameLocks noChangeAspect="1"/>
          </p:cNvGraphicFramePr>
          <p:nvPr/>
        </p:nvGraphicFramePr>
        <p:xfrm>
          <a:off x="2254250" y="3736975"/>
          <a:ext cx="35274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" name="Rovnice" r:id="rId5" imgW="1701800" imgH="228600" progId="Equation.3">
                  <p:embed/>
                </p:oleObj>
              </mc:Choice>
              <mc:Fallback>
                <p:oleObj name="Rovnice" r:id="rId5" imgW="1701800" imgH="2286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3736975"/>
                        <a:ext cx="3527425" cy="474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38" name="Rectangle 38"/>
          <p:cNvSpPr>
            <a:spLocks noChangeArrowheads="1"/>
          </p:cNvSpPr>
          <p:nvPr/>
        </p:nvSpPr>
        <p:spPr bwMode="auto">
          <a:xfrm>
            <a:off x="109538" y="4365625"/>
            <a:ext cx="201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Zdánlivý výkon:</a:t>
            </a:r>
          </a:p>
        </p:txBody>
      </p:sp>
      <p:graphicFrame>
        <p:nvGraphicFramePr>
          <p:cNvPr id="486439" name="Object 39"/>
          <p:cNvGraphicFramePr>
            <a:graphicFrameLocks noChangeAspect="1"/>
          </p:cNvGraphicFramePr>
          <p:nvPr/>
        </p:nvGraphicFramePr>
        <p:xfrm>
          <a:off x="2254250" y="4349750"/>
          <a:ext cx="40465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5" name="Rovnice" r:id="rId7" imgW="1905000" imgH="203200" progId="Equation.3">
                  <p:embed/>
                </p:oleObj>
              </mc:Choice>
              <mc:Fallback>
                <p:oleObj name="Rovnice" r:id="rId7" imgW="1905000" imgH="2032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4349750"/>
                        <a:ext cx="4046538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40" name="Rectangle 40"/>
          <p:cNvSpPr>
            <a:spLocks noChangeArrowheads="1"/>
          </p:cNvSpPr>
          <p:nvPr/>
        </p:nvSpPr>
        <p:spPr bwMode="auto">
          <a:xfrm>
            <a:off x="107950" y="5013325"/>
            <a:ext cx="201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Jalový výkon:</a:t>
            </a:r>
          </a:p>
        </p:txBody>
      </p:sp>
      <p:graphicFrame>
        <p:nvGraphicFramePr>
          <p:cNvPr id="486441" name="Object 41"/>
          <p:cNvGraphicFramePr>
            <a:graphicFrameLocks noChangeAspect="1"/>
          </p:cNvGraphicFramePr>
          <p:nvPr/>
        </p:nvGraphicFramePr>
        <p:xfrm>
          <a:off x="2254250" y="4900613"/>
          <a:ext cx="51704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6" name="Rovnice" r:id="rId9" imgW="2514600" imgH="279400" progId="Equation.3">
                  <p:embed/>
                </p:oleObj>
              </mc:Choice>
              <mc:Fallback>
                <p:oleObj name="Rovnice" r:id="rId9" imgW="2514600" imgH="2794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4900613"/>
                        <a:ext cx="5170488" cy="5762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42" name="Rectangle 42"/>
          <p:cNvSpPr>
            <a:spLocks noChangeArrowheads="1"/>
          </p:cNvSpPr>
          <p:nvPr/>
        </p:nvSpPr>
        <p:spPr bwMode="auto">
          <a:xfrm>
            <a:off x="1189038" y="5788025"/>
            <a:ext cx="936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Účiník:</a:t>
            </a:r>
          </a:p>
        </p:txBody>
      </p:sp>
      <p:graphicFrame>
        <p:nvGraphicFramePr>
          <p:cNvPr id="486443" name="Object 43"/>
          <p:cNvGraphicFramePr>
            <a:graphicFrameLocks noChangeAspect="1"/>
          </p:cNvGraphicFramePr>
          <p:nvPr/>
        </p:nvGraphicFramePr>
        <p:xfrm>
          <a:off x="2268538" y="5589588"/>
          <a:ext cx="28098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7" name="Rovnice" r:id="rId11" imgW="1549400" imgH="419100" progId="Equation.3">
                  <p:embed/>
                </p:oleObj>
              </mc:Choice>
              <mc:Fallback>
                <p:oleObj name="Rovnice" r:id="rId11" imgW="1549400" imgH="4191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589588"/>
                        <a:ext cx="2809875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6444" name="Picture 44" descr="MC900424466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497263"/>
            <a:ext cx="15113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6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6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3f činného výkonu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179388" y="3363913"/>
            <a:ext cx="8785225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77800" indent="-1778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</a:rPr>
              <a:t>Způsob měření je dán soustavou a zátěží.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Zapojení podle soustavy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třívodičová soustava – není vyveden pracovní nulový vodič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čtyřvodičová soustava – je vyveden pracovní nulový vodič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Zapojení podle zátěže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symetrická zátěž – proudy ve všech fázích mají stejnou velikost a stejný fázový posun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nesymetrická zátěž </a:t>
            </a:r>
          </a:p>
        </p:txBody>
      </p:sp>
      <p:sp>
        <p:nvSpPr>
          <p:cNvPr id="487461" name="Rectangle 37"/>
          <p:cNvSpPr>
            <a:spLocks noChangeArrowheads="1"/>
          </p:cNvSpPr>
          <p:nvPr/>
        </p:nvSpPr>
        <p:spPr bwMode="auto">
          <a:xfrm>
            <a:off x="179388" y="1268413"/>
            <a:ext cx="878522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Obecné určení 3f výkonu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3f soustavu si lze představit jako 3 x 1f soustavu. Celkový výkon je dán součtem dílčích (fázových) výkonů. Při výpočtu předpokládáme stejné napětí všech fází, bez ohledu na zatížení. </a:t>
            </a:r>
          </a:p>
        </p:txBody>
      </p:sp>
      <p:graphicFrame>
        <p:nvGraphicFramePr>
          <p:cNvPr id="487462" name="Object 38"/>
          <p:cNvGraphicFramePr>
            <a:graphicFrameLocks noChangeAspect="1"/>
          </p:cNvGraphicFramePr>
          <p:nvPr/>
        </p:nvGraphicFramePr>
        <p:xfrm>
          <a:off x="223838" y="2770188"/>
          <a:ext cx="67246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Rovnice" r:id="rId3" imgW="3657600" imgH="241300" progId="Equation.3">
                  <p:embed/>
                </p:oleObj>
              </mc:Choice>
              <mc:Fallback>
                <p:oleObj name="Rovnice" r:id="rId3" imgW="3657600" imgH="2413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2770188"/>
                        <a:ext cx="6724650" cy="4429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1081088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elektrického napětí a proudu</a:t>
            </a:r>
            <a:r>
              <a:rPr lang="cs-CZ" altLang="cs-CZ" sz="40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br>
              <a:rPr lang="cs-CZ" altLang="cs-CZ" sz="40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8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Změna rozsahu voltmetru a ampérmetru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179388" y="1341438"/>
            <a:ext cx="87852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Pro získání požadované přesnosti a citlivosti voltmetru (ampérmetru) je přiložené napětí (procházející proud) na měřící systém nižší než napětí (proud) měřené. Platí jak pro analogové, tak i pro digitální přístroje.  </a:t>
            </a:r>
          </a:p>
        </p:txBody>
      </p:sp>
      <p:sp>
        <p:nvSpPr>
          <p:cNvPr id="421895" name="Rectangle 7"/>
          <p:cNvSpPr>
            <a:spLocks noChangeArrowheads="1"/>
          </p:cNvSpPr>
          <p:nvPr/>
        </p:nvSpPr>
        <p:spPr bwMode="auto">
          <a:xfrm>
            <a:off x="179388" y="4110038"/>
            <a:ext cx="748823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9875" indent="-269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84363" algn="l"/>
                <a:tab pos="206216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884363" algn="l"/>
                <a:tab pos="20621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884363" algn="l"/>
                <a:tab pos="206216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884363" algn="l"/>
                <a:tab pos="20621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84363" algn="l"/>
                <a:tab pos="20621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84363" algn="l"/>
                <a:tab pos="20621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84363" algn="l"/>
                <a:tab pos="20621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84363" algn="l"/>
                <a:tab pos="20621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84363" algn="l"/>
                <a:tab pos="20621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Pro zvýšení rozsahu lze použít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voltmetr	-	předřadný odpor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		-	přístrojový transformátor napětí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ampérmetr	-	bočník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		-	přístrojový transformátor proudu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	Pro měření velkých proudů se používají klešťové ampérmetry, které pracují na principu elektromagnetické indukce nebo měření magnetického pole  	</a:t>
            </a:r>
          </a:p>
        </p:txBody>
      </p:sp>
      <p:pic>
        <p:nvPicPr>
          <p:cNvPr id="421898" name="Picture 10" descr="979b-acd14trms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05263"/>
            <a:ext cx="12588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9" name="Rectangle 11"/>
          <p:cNvSpPr>
            <a:spLocks noChangeArrowheads="1"/>
          </p:cNvSpPr>
          <p:nvPr/>
        </p:nvSpPr>
        <p:spPr bwMode="auto">
          <a:xfrm>
            <a:off x="179388" y="2359025"/>
            <a:ext cx="878522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Snížení napětí (proudu) při měření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a)	uvnitř přístroje – konstrukčně řešeno výrobcem, přesnost přístroje je dána v manuálu. Měřené napětí je určeno na přepínači rozsahů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b)	vně přístroje – jestliže chceme měřit větší napětí (proud), než na který je přístroj určen. Přesnost měření se zhoršuje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1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1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1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1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1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463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3f symetrická zátěž – 4 vodiče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8451" name="Rectangle 3"/>
          <p:cNvSpPr>
            <a:spLocks noChangeArrowheads="1"/>
          </p:cNvSpPr>
          <p:nvPr/>
        </p:nvSpPr>
        <p:spPr bwMode="auto">
          <a:xfrm>
            <a:off x="144463" y="1035050"/>
            <a:ext cx="871378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Pro symetrickou zátěž platí, že na každou fázi je připojena stejná impedance 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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</a:t>
            </a: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</a:rPr>
              <a:t>Z</a:t>
            </a:r>
            <a:r>
              <a:rPr lang="cs-CZ" altLang="cs-CZ" sz="24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1</a:t>
            </a: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</a:rPr>
              <a:t> = Z</a:t>
            </a:r>
            <a:r>
              <a:rPr lang="cs-CZ" altLang="cs-CZ" sz="24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2</a:t>
            </a: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</a:rPr>
              <a:t> = Z</a:t>
            </a:r>
            <a:r>
              <a:rPr lang="cs-CZ" altLang="cs-CZ" sz="24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3</a:t>
            </a: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144463" y="1862138"/>
            <a:ext cx="88566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Jak lze určit 3f výkon?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Stačí změřit výkon v jedné fázi, celkový výkon je dán:</a:t>
            </a:r>
          </a:p>
        </p:txBody>
      </p:sp>
      <p:graphicFrame>
        <p:nvGraphicFramePr>
          <p:cNvPr id="488483" name="Object 35"/>
          <p:cNvGraphicFramePr>
            <a:graphicFrameLocks noChangeAspect="1"/>
          </p:cNvGraphicFramePr>
          <p:nvPr/>
        </p:nvGraphicFramePr>
        <p:xfrm>
          <a:off x="6804025" y="2017713"/>
          <a:ext cx="1762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5" name="Rovnice" r:id="rId3" imgW="685800" imgH="241300" progId="Equation.3">
                  <p:embed/>
                </p:oleObj>
              </mc:Choice>
              <mc:Fallback>
                <p:oleObj name="Rovnice" r:id="rId3" imgW="685800" imgH="2413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017713"/>
                        <a:ext cx="1762125" cy="619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535" name="Rectangle 87"/>
          <p:cNvSpPr>
            <a:spLocks noChangeArrowheads="1"/>
          </p:cNvSpPr>
          <p:nvPr/>
        </p:nvSpPr>
        <p:spPr bwMode="auto">
          <a:xfrm>
            <a:off x="5616575" y="2781300"/>
            <a:ext cx="33845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Zvolené zapojení je pro malé výkony.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Voltmetr a napěťová cívka wattmetru  jsou připojeny na </a:t>
            </a:r>
            <a:r>
              <a:rPr lang="cs-CZ" altLang="cs-CZ" sz="2000" b="1" u="sng">
                <a:solidFill>
                  <a:schemeClr val="bg2"/>
                </a:solidFill>
                <a:latin typeface="Arial" panose="020B0604020202020204" pitchFamily="34" charset="0"/>
              </a:rPr>
              <a:t>fázové napětí.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Výpočet ostatních výkonů a účiníku: </a:t>
            </a:r>
          </a:p>
        </p:txBody>
      </p:sp>
      <p:graphicFrame>
        <p:nvGraphicFramePr>
          <p:cNvPr id="488536" name="Object 88"/>
          <p:cNvGraphicFramePr>
            <a:graphicFrameLocks noChangeAspect="1"/>
          </p:cNvGraphicFramePr>
          <p:nvPr/>
        </p:nvGraphicFramePr>
        <p:xfrm>
          <a:off x="5580063" y="5241925"/>
          <a:ext cx="16557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6" name="Rovnice" r:id="rId5" imgW="952087" imgH="241195" progId="Equation.3">
                  <p:embed/>
                </p:oleObj>
              </mc:Choice>
              <mc:Fallback>
                <p:oleObj name="Rovnice" r:id="rId5" imgW="952087" imgH="241195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241925"/>
                        <a:ext cx="1655762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537" name="Object 89"/>
          <p:cNvGraphicFramePr>
            <a:graphicFrameLocks noChangeAspect="1"/>
          </p:cNvGraphicFramePr>
          <p:nvPr/>
        </p:nvGraphicFramePr>
        <p:xfrm>
          <a:off x="5580063" y="5734050"/>
          <a:ext cx="20891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7" name="Rovnice" r:id="rId7" imgW="1091726" imgH="304668" progId="Equation.3">
                  <p:embed/>
                </p:oleObj>
              </mc:Choice>
              <mc:Fallback>
                <p:oleObj name="Rovnice" r:id="rId7" imgW="1091726" imgH="304668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734050"/>
                        <a:ext cx="2089150" cy="582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538" name="Object 90"/>
          <p:cNvGraphicFramePr>
            <a:graphicFrameLocks noChangeAspect="1"/>
          </p:cNvGraphicFramePr>
          <p:nvPr/>
        </p:nvGraphicFramePr>
        <p:xfrm>
          <a:off x="7308850" y="4868863"/>
          <a:ext cx="17272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" name="Rovnice" r:id="rId9" imgW="1054100" imgH="469900" progId="Equation.3">
                  <p:embed/>
                </p:oleObj>
              </mc:Choice>
              <mc:Fallback>
                <p:oleObj name="Rovnice" r:id="rId9" imgW="1054100" imgH="46990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868863"/>
                        <a:ext cx="1727200" cy="7699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8543" name="Group 95"/>
          <p:cNvGrpSpPr>
            <a:grpSpLocks/>
          </p:cNvGrpSpPr>
          <p:nvPr/>
        </p:nvGrpSpPr>
        <p:grpSpPr bwMode="auto">
          <a:xfrm>
            <a:off x="180975" y="2997200"/>
            <a:ext cx="5327650" cy="3240088"/>
            <a:chOff x="68" y="1888"/>
            <a:chExt cx="3356" cy="2041"/>
          </a:xfrm>
        </p:grpSpPr>
        <p:sp>
          <p:nvSpPr>
            <p:cNvPr id="488516" name="Oval 68"/>
            <p:cNvSpPr>
              <a:spLocks noChangeArrowheads="1"/>
            </p:cNvSpPr>
            <p:nvPr/>
          </p:nvSpPr>
          <p:spPr bwMode="auto">
            <a:xfrm>
              <a:off x="3333" y="2954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468" name="AutoShape 71"/>
            <p:cNvCxnSpPr>
              <a:cxnSpLocks noChangeShapeType="1"/>
              <a:stCxn id="488485" idx="0"/>
              <a:endCxn id="488516" idx="0"/>
            </p:cNvCxnSpPr>
            <p:nvPr/>
          </p:nvCxnSpPr>
          <p:spPr bwMode="auto">
            <a:xfrm>
              <a:off x="3096" y="2160"/>
              <a:ext cx="283" cy="782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69" name="AutoShape 74"/>
            <p:cNvCxnSpPr>
              <a:cxnSpLocks noChangeShapeType="1"/>
              <a:stCxn id="488484" idx="0"/>
              <a:endCxn id="488516" idx="2"/>
            </p:cNvCxnSpPr>
            <p:nvPr/>
          </p:nvCxnSpPr>
          <p:spPr bwMode="auto">
            <a:xfrm>
              <a:off x="3096" y="2999"/>
              <a:ext cx="225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8459" name="Rectangle 11"/>
            <p:cNvSpPr>
              <a:spLocks noChangeArrowheads="1"/>
            </p:cNvSpPr>
            <p:nvPr/>
          </p:nvSpPr>
          <p:spPr bwMode="auto">
            <a:xfrm rot="5400000">
              <a:off x="2833" y="3216"/>
              <a:ext cx="159" cy="34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71" name="Text Box 17"/>
            <p:cNvSpPr txBox="1">
              <a:spLocks noChangeArrowheads="1"/>
            </p:cNvSpPr>
            <p:nvPr/>
          </p:nvSpPr>
          <p:spPr bwMode="auto">
            <a:xfrm>
              <a:off x="2835" y="2712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sp>
          <p:nvSpPr>
            <p:cNvPr id="488484" name="Rectangle 36"/>
            <p:cNvSpPr>
              <a:spLocks noChangeArrowheads="1"/>
            </p:cNvSpPr>
            <p:nvPr/>
          </p:nvSpPr>
          <p:spPr bwMode="auto">
            <a:xfrm rot="5400000">
              <a:off x="2833" y="2830"/>
              <a:ext cx="159" cy="34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8485" name="Rectangle 37"/>
            <p:cNvSpPr>
              <a:spLocks noChangeArrowheads="1"/>
            </p:cNvSpPr>
            <p:nvPr/>
          </p:nvSpPr>
          <p:spPr bwMode="auto">
            <a:xfrm rot="5400000">
              <a:off x="2835" y="1991"/>
              <a:ext cx="159" cy="34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474" name="Group 39"/>
            <p:cNvGrpSpPr>
              <a:grpSpLocks/>
            </p:cNvGrpSpPr>
            <p:nvPr/>
          </p:nvGrpSpPr>
          <p:grpSpPr bwMode="auto">
            <a:xfrm>
              <a:off x="2108" y="1956"/>
              <a:ext cx="408" cy="408"/>
              <a:chOff x="1111" y="1026"/>
              <a:chExt cx="408" cy="408"/>
            </a:xfrm>
          </p:grpSpPr>
          <p:sp>
            <p:nvSpPr>
              <p:cNvPr id="488488" name="Oval 40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08" name="Text Box 41"/>
              <p:cNvSpPr txBox="1">
                <a:spLocks noChangeArrowheads="1"/>
              </p:cNvSpPr>
              <p:nvPr/>
            </p:nvSpPr>
            <p:spPr bwMode="auto">
              <a:xfrm>
                <a:off x="1257" y="1120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19475" name="Group 42"/>
            <p:cNvGrpSpPr>
              <a:grpSpLocks/>
            </p:cNvGrpSpPr>
            <p:nvPr/>
          </p:nvGrpSpPr>
          <p:grpSpPr bwMode="auto">
            <a:xfrm>
              <a:off x="748" y="2318"/>
              <a:ext cx="408" cy="408"/>
              <a:chOff x="1973" y="1162"/>
              <a:chExt cx="408" cy="408"/>
            </a:xfrm>
          </p:grpSpPr>
          <p:sp>
            <p:nvSpPr>
              <p:cNvPr id="488491" name="Oval 43"/>
              <p:cNvSpPr>
                <a:spLocks noChangeAspect="1" noChangeArrowheads="1"/>
              </p:cNvSpPr>
              <p:nvPr/>
            </p:nvSpPr>
            <p:spPr bwMode="auto">
              <a:xfrm>
                <a:off x="1973" y="1162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06" name="Text Box 44"/>
              <p:cNvSpPr txBox="1">
                <a:spLocks noChangeArrowheads="1"/>
              </p:cNvSpPr>
              <p:nvPr/>
            </p:nvSpPr>
            <p:spPr bwMode="auto">
              <a:xfrm>
                <a:off x="2119" y="1256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488494" name="Oval 46"/>
            <p:cNvSpPr>
              <a:spLocks noChangeArrowheads="1"/>
            </p:cNvSpPr>
            <p:nvPr/>
          </p:nvSpPr>
          <p:spPr bwMode="auto">
            <a:xfrm>
              <a:off x="294" y="211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8495" name="Oval 47"/>
            <p:cNvSpPr>
              <a:spLocks noChangeArrowheads="1"/>
            </p:cNvSpPr>
            <p:nvPr/>
          </p:nvSpPr>
          <p:spPr bwMode="auto">
            <a:xfrm>
              <a:off x="294" y="374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8496" name="Oval 48"/>
            <p:cNvSpPr>
              <a:spLocks noChangeArrowheads="1"/>
            </p:cNvSpPr>
            <p:nvPr/>
          </p:nvSpPr>
          <p:spPr bwMode="auto">
            <a:xfrm>
              <a:off x="906" y="2114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8497" name="Oval 49"/>
            <p:cNvSpPr>
              <a:spLocks noChangeArrowheads="1"/>
            </p:cNvSpPr>
            <p:nvPr/>
          </p:nvSpPr>
          <p:spPr bwMode="auto">
            <a:xfrm>
              <a:off x="907" y="3748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480" name="AutoShape 50"/>
            <p:cNvCxnSpPr>
              <a:cxnSpLocks noChangeShapeType="1"/>
              <a:stCxn id="488495" idx="6"/>
              <a:endCxn id="488497" idx="2"/>
            </p:cNvCxnSpPr>
            <p:nvPr/>
          </p:nvCxnSpPr>
          <p:spPr bwMode="auto">
            <a:xfrm>
              <a:off x="397" y="3794"/>
              <a:ext cx="49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81" name="AutoShape 51"/>
            <p:cNvCxnSpPr>
              <a:cxnSpLocks noChangeShapeType="1"/>
              <a:stCxn id="488496" idx="4"/>
              <a:endCxn id="488491" idx="0"/>
            </p:cNvCxnSpPr>
            <p:nvPr/>
          </p:nvCxnSpPr>
          <p:spPr bwMode="auto">
            <a:xfrm>
              <a:off x="952" y="2217"/>
              <a:ext cx="0" cy="8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82" name="AutoShape 52"/>
            <p:cNvCxnSpPr>
              <a:cxnSpLocks noChangeShapeType="1"/>
              <a:stCxn id="488491" idx="4"/>
              <a:endCxn id="488497" idx="0"/>
            </p:cNvCxnSpPr>
            <p:nvPr/>
          </p:nvCxnSpPr>
          <p:spPr bwMode="auto">
            <a:xfrm>
              <a:off x="952" y="2738"/>
              <a:ext cx="1" cy="99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8501" name="Line 53"/>
            <p:cNvSpPr>
              <a:spLocks noChangeShapeType="1"/>
            </p:cNvSpPr>
            <p:nvPr/>
          </p:nvSpPr>
          <p:spPr bwMode="auto">
            <a:xfrm>
              <a:off x="340" y="3521"/>
              <a:ext cx="0" cy="18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84" name="Text Box 54"/>
            <p:cNvSpPr txBox="1">
              <a:spLocks noChangeArrowheads="1"/>
            </p:cNvSpPr>
            <p:nvPr/>
          </p:nvSpPr>
          <p:spPr bwMode="auto">
            <a:xfrm>
              <a:off x="385" y="3476"/>
              <a:ext cx="18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f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5" name="Text Box 55"/>
            <p:cNvSpPr txBox="1">
              <a:spLocks noChangeArrowheads="1"/>
            </p:cNvSpPr>
            <p:nvPr/>
          </p:nvSpPr>
          <p:spPr bwMode="auto">
            <a:xfrm>
              <a:off x="2835" y="3113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grpSp>
          <p:nvGrpSpPr>
            <p:cNvPr id="19486" name="Group 57"/>
            <p:cNvGrpSpPr>
              <a:grpSpLocks/>
            </p:cNvGrpSpPr>
            <p:nvPr/>
          </p:nvGrpSpPr>
          <p:grpSpPr bwMode="auto">
            <a:xfrm>
              <a:off x="1337" y="1956"/>
              <a:ext cx="408" cy="408"/>
              <a:chOff x="1655" y="1389"/>
              <a:chExt cx="408" cy="408"/>
            </a:xfrm>
          </p:grpSpPr>
          <p:sp>
            <p:nvSpPr>
              <p:cNvPr id="488506" name="Oval 58"/>
              <p:cNvSpPr>
                <a:spLocks noChangeAspect="1" noChangeArrowheads="1"/>
              </p:cNvSpPr>
              <p:nvPr/>
            </p:nvSpPr>
            <p:spPr bwMode="auto">
              <a:xfrm>
                <a:off x="1655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504" name="Text Box 59"/>
              <p:cNvSpPr txBox="1">
                <a:spLocks noChangeArrowheads="1"/>
              </p:cNvSpPr>
              <p:nvPr/>
            </p:nvSpPr>
            <p:spPr bwMode="auto">
              <a:xfrm>
                <a:off x="1768" y="1483"/>
                <a:ext cx="18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19487" name="AutoShape 60"/>
            <p:cNvCxnSpPr>
              <a:cxnSpLocks noChangeShapeType="1"/>
              <a:stCxn id="488494" idx="6"/>
              <a:endCxn id="488496" idx="2"/>
            </p:cNvCxnSpPr>
            <p:nvPr/>
          </p:nvCxnSpPr>
          <p:spPr bwMode="auto">
            <a:xfrm>
              <a:off x="397" y="2160"/>
              <a:ext cx="497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88" name="AutoShape 61"/>
            <p:cNvCxnSpPr>
              <a:cxnSpLocks noChangeShapeType="1"/>
              <a:stCxn id="488496" idx="6"/>
              <a:endCxn id="488506" idx="2"/>
            </p:cNvCxnSpPr>
            <p:nvPr/>
          </p:nvCxnSpPr>
          <p:spPr bwMode="auto">
            <a:xfrm>
              <a:off x="1009" y="2160"/>
              <a:ext cx="31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89" name="AutoShape 62"/>
            <p:cNvCxnSpPr>
              <a:cxnSpLocks noChangeShapeType="1"/>
              <a:stCxn id="488506" idx="6"/>
              <a:endCxn id="488488" idx="2"/>
            </p:cNvCxnSpPr>
            <p:nvPr/>
          </p:nvCxnSpPr>
          <p:spPr bwMode="auto">
            <a:xfrm>
              <a:off x="1757" y="2160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90" name="AutoShape 64"/>
            <p:cNvCxnSpPr>
              <a:cxnSpLocks noChangeShapeType="1"/>
              <a:stCxn id="488496" idx="0"/>
              <a:endCxn id="488506" idx="0"/>
            </p:cNvCxnSpPr>
            <p:nvPr/>
          </p:nvCxnSpPr>
          <p:spPr bwMode="auto">
            <a:xfrm rot="-5400000">
              <a:off x="1168" y="1728"/>
              <a:ext cx="158" cy="589"/>
            </a:xfrm>
            <a:prstGeom prst="bentConnector3">
              <a:avLst>
                <a:gd name="adj1" fmla="val 183546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8517" name="Oval 69"/>
            <p:cNvSpPr>
              <a:spLocks noChangeArrowheads="1"/>
            </p:cNvSpPr>
            <p:nvPr/>
          </p:nvSpPr>
          <p:spPr bwMode="auto">
            <a:xfrm>
              <a:off x="294" y="3340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8518" name="Oval 70"/>
            <p:cNvSpPr>
              <a:spLocks noChangeArrowheads="1"/>
            </p:cNvSpPr>
            <p:nvPr/>
          </p:nvSpPr>
          <p:spPr bwMode="auto">
            <a:xfrm>
              <a:off x="294" y="295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493" name="AutoShape 72"/>
            <p:cNvCxnSpPr>
              <a:cxnSpLocks noChangeShapeType="1"/>
              <a:stCxn id="488488" idx="6"/>
              <a:endCxn id="488485" idx="2"/>
            </p:cNvCxnSpPr>
            <p:nvPr/>
          </p:nvCxnSpPr>
          <p:spPr bwMode="auto">
            <a:xfrm>
              <a:off x="2528" y="2160"/>
              <a:ext cx="204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94" name="AutoShape 73"/>
            <p:cNvCxnSpPr>
              <a:cxnSpLocks noChangeShapeType="1"/>
              <a:stCxn id="488518" idx="6"/>
              <a:endCxn id="488484" idx="2"/>
            </p:cNvCxnSpPr>
            <p:nvPr/>
          </p:nvCxnSpPr>
          <p:spPr bwMode="auto">
            <a:xfrm flipV="1">
              <a:off x="397" y="2999"/>
              <a:ext cx="2335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95" name="AutoShape 75"/>
            <p:cNvCxnSpPr>
              <a:cxnSpLocks noChangeShapeType="1"/>
              <a:stCxn id="488517" idx="6"/>
              <a:endCxn id="488459" idx="2"/>
            </p:cNvCxnSpPr>
            <p:nvPr/>
          </p:nvCxnSpPr>
          <p:spPr bwMode="auto">
            <a:xfrm flipV="1">
              <a:off x="397" y="3385"/>
              <a:ext cx="2335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96" name="Text Box 81"/>
            <p:cNvSpPr txBox="1">
              <a:spLocks noChangeArrowheads="1"/>
            </p:cNvSpPr>
            <p:nvPr/>
          </p:nvSpPr>
          <p:spPr bwMode="auto">
            <a:xfrm>
              <a:off x="2835" y="1888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sp>
          <p:nvSpPr>
            <p:cNvPr id="19497" name="Text Box 82"/>
            <p:cNvSpPr txBox="1">
              <a:spLocks noChangeArrowheads="1"/>
            </p:cNvSpPr>
            <p:nvPr/>
          </p:nvSpPr>
          <p:spPr bwMode="auto">
            <a:xfrm>
              <a:off x="68" y="3710"/>
              <a:ext cx="15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9498" name="Text Box 83"/>
            <p:cNvSpPr txBox="1">
              <a:spLocks noChangeArrowheads="1"/>
            </p:cNvSpPr>
            <p:nvPr/>
          </p:nvSpPr>
          <p:spPr bwMode="auto">
            <a:xfrm>
              <a:off x="68" y="3257"/>
              <a:ext cx="1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9" name="Text Box 84"/>
            <p:cNvSpPr txBox="1">
              <a:spLocks noChangeArrowheads="1"/>
            </p:cNvSpPr>
            <p:nvPr/>
          </p:nvSpPr>
          <p:spPr bwMode="auto">
            <a:xfrm>
              <a:off x="68" y="2894"/>
              <a:ext cx="1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00" name="Text Box 85"/>
            <p:cNvSpPr txBox="1">
              <a:spLocks noChangeArrowheads="1"/>
            </p:cNvSpPr>
            <p:nvPr/>
          </p:nvSpPr>
          <p:spPr bwMode="auto">
            <a:xfrm>
              <a:off x="68" y="2024"/>
              <a:ext cx="1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9501" name="AutoShape 91"/>
            <p:cNvCxnSpPr>
              <a:cxnSpLocks noChangeShapeType="1"/>
              <a:stCxn id="488506" idx="4"/>
              <a:endCxn id="488497" idx="6"/>
            </p:cNvCxnSpPr>
            <p:nvPr/>
          </p:nvCxnSpPr>
          <p:spPr bwMode="auto">
            <a:xfrm rot="5400000">
              <a:off x="567" y="2819"/>
              <a:ext cx="1418" cy="53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02" name="AutoShape 92"/>
            <p:cNvCxnSpPr>
              <a:cxnSpLocks noChangeShapeType="1"/>
              <a:stCxn id="488516" idx="4"/>
              <a:endCxn id="488459" idx="0"/>
            </p:cNvCxnSpPr>
            <p:nvPr/>
          </p:nvCxnSpPr>
          <p:spPr bwMode="auto">
            <a:xfrm rot="5400000">
              <a:off x="3074" y="3079"/>
              <a:ext cx="328" cy="28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8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8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8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8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8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8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3f symetrická zátěž – 3 vodiče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179388" y="981075"/>
            <a:ext cx="88566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Jak lze určit 3f výkon ve třívodičové soustavě?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Musíme si vytvořit „umělou nulu“ 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 v měřené fázi je odpor napěťové cívky wattmetru, do ostatních fází připojíme stejně velké rezistory do hvězdy  v uzlu bude nulový potenciál.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grpSp>
        <p:nvGrpSpPr>
          <p:cNvPr id="489550" name="Group 78"/>
          <p:cNvGrpSpPr>
            <a:grpSpLocks/>
          </p:cNvGrpSpPr>
          <p:nvPr/>
        </p:nvGrpSpPr>
        <p:grpSpPr bwMode="auto">
          <a:xfrm>
            <a:off x="250825" y="2636838"/>
            <a:ext cx="5327650" cy="3744912"/>
            <a:chOff x="340" y="1661"/>
            <a:chExt cx="3356" cy="2359"/>
          </a:xfrm>
        </p:grpSpPr>
        <p:sp>
          <p:nvSpPr>
            <p:cNvPr id="489479" name="Rectangle 7"/>
            <p:cNvSpPr>
              <a:spLocks noChangeArrowheads="1"/>
            </p:cNvSpPr>
            <p:nvPr/>
          </p:nvSpPr>
          <p:spPr bwMode="auto">
            <a:xfrm rot="5400000">
              <a:off x="3107" y="2989"/>
              <a:ext cx="159" cy="34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92" name="Text Box 8"/>
            <p:cNvSpPr txBox="1">
              <a:spLocks noChangeArrowheads="1"/>
            </p:cNvSpPr>
            <p:nvPr/>
          </p:nvSpPr>
          <p:spPr bwMode="auto">
            <a:xfrm>
              <a:off x="3107" y="2485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sp>
          <p:nvSpPr>
            <p:cNvPr id="489481" name="Rectangle 9"/>
            <p:cNvSpPr>
              <a:spLocks noChangeArrowheads="1"/>
            </p:cNvSpPr>
            <p:nvPr/>
          </p:nvSpPr>
          <p:spPr bwMode="auto">
            <a:xfrm rot="5400000">
              <a:off x="3106" y="2602"/>
              <a:ext cx="159" cy="34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9482" name="Rectangle 10"/>
            <p:cNvSpPr>
              <a:spLocks noChangeArrowheads="1"/>
            </p:cNvSpPr>
            <p:nvPr/>
          </p:nvSpPr>
          <p:spPr bwMode="auto">
            <a:xfrm rot="5400000">
              <a:off x="3105" y="1764"/>
              <a:ext cx="159" cy="34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495" name="Group 11"/>
            <p:cNvGrpSpPr>
              <a:grpSpLocks/>
            </p:cNvGrpSpPr>
            <p:nvPr/>
          </p:nvGrpSpPr>
          <p:grpSpPr bwMode="auto">
            <a:xfrm>
              <a:off x="2381" y="1729"/>
              <a:ext cx="408" cy="408"/>
              <a:chOff x="1111" y="1026"/>
              <a:chExt cx="408" cy="408"/>
            </a:xfrm>
          </p:grpSpPr>
          <p:sp>
            <p:nvSpPr>
              <p:cNvPr id="489484" name="Oval 12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41" name="Text Box 13"/>
              <p:cNvSpPr txBox="1">
                <a:spLocks noChangeArrowheads="1"/>
              </p:cNvSpPr>
              <p:nvPr/>
            </p:nvSpPr>
            <p:spPr bwMode="auto">
              <a:xfrm>
                <a:off x="1257" y="1120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0496" name="Group 14"/>
            <p:cNvGrpSpPr>
              <a:grpSpLocks/>
            </p:cNvGrpSpPr>
            <p:nvPr/>
          </p:nvGrpSpPr>
          <p:grpSpPr bwMode="auto">
            <a:xfrm>
              <a:off x="703" y="2091"/>
              <a:ext cx="408" cy="408"/>
              <a:chOff x="1973" y="1162"/>
              <a:chExt cx="408" cy="408"/>
            </a:xfrm>
          </p:grpSpPr>
          <p:sp>
            <p:nvSpPr>
              <p:cNvPr id="489487" name="Oval 15"/>
              <p:cNvSpPr>
                <a:spLocks noChangeAspect="1" noChangeArrowheads="1"/>
              </p:cNvSpPr>
              <p:nvPr/>
            </p:nvSpPr>
            <p:spPr bwMode="auto">
              <a:xfrm>
                <a:off x="1973" y="1162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39" name="Text Box 16"/>
              <p:cNvSpPr txBox="1">
                <a:spLocks noChangeArrowheads="1"/>
              </p:cNvSpPr>
              <p:nvPr/>
            </p:nvSpPr>
            <p:spPr bwMode="auto">
              <a:xfrm>
                <a:off x="2119" y="1256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489489" name="Oval 17"/>
            <p:cNvSpPr>
              <a:spLocks noChangeArrowheads="1"/>
            </p:cNvSpPr>
            <p:nvPr/>
          </p:nvSpPr>
          <p:spPr bwMode="auto">
            <a:xfrm>
              <a:off x="566" y="188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9491" name="Oval 19"/>
            <p:cNvSpPr>
              <a:spLocks noChangeArrowheads="1"/>
            </p:cNvSpPr>
            <p:nvPr/>
          </p:nvSpPr>
          <p:spPr bwMode="auto">
            <a:xfrm>
              <a:off x="861" y="188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499" name="AutoShape 22"/>
            <p:cNvCxnSpPr>
              <a:cxnSpLocks noChangeShapeType="1"/>
              <a:stCxn id="489491" idx="4"/>
              <a:endCxn id="489487" idx="0"/>
            </p:cNvCxnSpPr>
            <p:nvPr/>
          </p:nvCxnSpPr>
          <p:spPr bwMode="auto">
            <a:xfrm>
              <a:off x="907" y="1990"/>
              <a:ext cx="0" cy="8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9496" name="Line 24"/>
            <p:cNvSpPr>
              <a:spLocks noChangeShapeType="1"/>
            </p:cNvSpPr>
            <p:nvPr/>
          </p:nvSpPr>
          <p:spPr bwMode="auto">
            <a:xfrm>
              <a:off x="1655" y="3294"/>
              <a:ext cx="0" cy="5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01" name="Text Box 25"/>
            <p:cNvSpPr txBox="1">
              <a:spLocks noChangeArrowheads="1"/>
            </p:cNvSpPr>
            <p:nvPr/>
          </p:nvSpPr>
          <p:spPr bwMode="auto">
            <a:xfrm>
              <a:off x="1653" y="3420"/>
              <a:ext cx="19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f</a:t>
              </a:r>
              <a:endParaRPr lang="cs-CZ" altLang="cs-CZ" sz="20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02" name="Text Box 26"/>
            <p:cNvSpPr txBox="1">
              <a:spLocks noChangeArrowheads="1"/>
            </p:cNvSpPr>
            <p:nvPr/>
          </p:nvSpPr>
          <p:spPr bwMode="auto">
            <a:xfrm>
              <a:off x="3107" y="2886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grpSp>
          <p:nvGrpSpPr>
            <p:cNvPr id="20503" name="Group 27"/>
            <p:cNvGrpSpPr>
              <a:grpSpLocks/>
            </p:cNvGrpSpPr>
            <p:nvPr/>
          </p:nvGrpSpPr>
          <p:grpSpPr bwMode="auto">
            <a:xfrm>
              <a:off x="1746" y="1729"/>
              <a:ext cx="408" cy="408"/>
              <a:chOff x="1655" y="1389"/>
              <a:chExt cx="408" cy="408"/>
            </a:xfrm>
          </p:grpSpPr>
          <p:sp>
            <p:nvSpPr>
              <p:cNvPr id="489500" name="Oval 28"/>
              <p:cNvSpPr>
                <a:spLocks noChangeAspect="1" noChangeArrowheads="1"/>
              </p:cNvSpPr>
              <p:nvPr/>
            </p:nvSpPr>
            <p:spPr bwMode="auto">
              <a:xfrm>
                <a:off x="1655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37" name="Text Box 29"/>
              <p:cNvSpPr txBox="1">
                <a:spLocks noChangeArrowheads="1"/>
              </p:cNvSpPr>
              <p:nvPr/>
            </p:nvSpPr>
            <p:spPr bwMode="auto">
              <a:xfrm>
                <a:off x="1768" y="1483"/>
                <a:ext cx="18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20504" name="AutoShape 30"/>
            <p:cNvCxnSpPr>
              <a:cxnSpLocks noChangeShapeType="1"/>
              <a:stCxn id="489489" idx="6"/>
              <a:endCxn id="489491" idx="2"/>
            </p:cNvCxnSpPr>
            <p:nvPr/>
          </p:nvCxnSpPr>
          <p:spPr bwMode="auto">
            <a:xfrm>
              <a:off x="669" y="1933"/>
              <a:ext cx="18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05" name="AutoShape 31"/>
            <p:cNvCxnSpPr>
              <a:cxnSpLocks noChangeShapeType="1"/>
              <a:stCxn id="489491" idx="6"/>
              <a:endCxn id="489500" idx="2"/>
            </p:cNvCxnSpPr>
            <p:nvPr/>
          </p:nvCxnSpPr>
          <p:spPr bwMode="auto">
            <a:xfrm>
              <a:off x="964" y="1933"/>
              <a:ext cx="77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06" name="AutoShape 32"/>
            <p:cNvCxnSpPr>
              <a:cxnSpLocks noChangeShapeType="1"/>
              <a:stCxn id="489500" idx="6"/>
              <a:endCxn id="489484" idx="2"/>
            </p:cNvCxnSpPr>
            <p:nvPr/>
          </p:nvCxnSpPr>
          <p:spPr bwMode="auto">
            <a:xfrm>
              <a:off x="2166" y="1933"/>
              <a:ext cx="20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07" name="AutoShape 34"/>
            <p:cNvCxnSpPr>
              <a:cxnSpLocks noChangeShapeType="1"/>
              <a:stCxn id="489491" idx="0"/>
              <a:endCxn id="489500" idx="0"/>
            </p:cNvCxnSpPr>
            <p:nvPr/>
          </p:nvCxnSpPr>
          <p:spPr bwMode="auto">
            <a:xfrm rot="-5400000">
              <a:off x="1350" y="1274"/>
              <a:ext cx="158" cy="1043"/>
            </a:xfrm>
            <a:prstGeom prst="bentConnector3">
              <a:avLst>
                <a:gd name="adj1" fmla="val 183546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9509" name="Oval 37"/>
            <p:cNvSpPr>
              <a:spLocks noChangeArrowheads="1"/>
            </p:cNvSpPr>
            <p:nvPr/>
          </p:nvSpPr>
          <p:spPr bwMode="auto">
            <a:xfrm>
              <a:off x="3605" y="272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9510" name="Oval 38"/>
            <p:cNvSpPr>
              <a:spLocks noChangeArrowheads="1"/>
            </p:cNvSpPr>
            <p:nvPr/>
          </p:nvSpPr>
          <p:spPr bwMode="auto">
            <a:xfrm>
              <a:off x="566" y="311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9511" name="Oval 39"/>
            <p:cNvSpPr>
              <a:spLocks noChangeArrowheads="1"/>
            </p:cNvSpPr>
            <p:nvPr/>
          </p:nvSpPr>
          <p:spPr bwMode="auto">
            <a:xfrm>
              <a:off x="566" y="272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511" name="AutoShape 40"/>
            <p:cNvCxnSpPr>
              <a:cxnSpLocks noChangeShapeType="1"/>
              <a:stCxn id="489482" idx="0"/>
              <a:endCxn id="489509" idx="0"/>
            </p:cNvCxnSpPr>
            <p:nvPr/>
          </p:nvCxnSpPr>
          <p:spPr bwMode="auto">
            <a:xfrm>
              <a:off x="3368" y="1933"/>
              <a:ext cx="283" cy="782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2" name="AutoShape 41"/>
            <p:cNvCxnSpPr>
              <a:cxnSpLocks noChangeShapeType="1"/>
              <a:stCxn id="489484" idx="6"/>
              <a:endCxn id="489482" idx="2"/>
            </p:cNvCxnSpPr>
            <p:nvPr/>
          </p:nvCxnSpPr>
          <p:spPr bwMode="auto">
            <a:xfrm>
              <a:off x="2801" y="1933"/>
              <a:ext cx="20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3" name="AutoShape 43"/>
            <p:cNvCxnSpPr>
              <a:cxnSpLocks noChangeShapeType="1"/>
              <a:stCxn id="489481" idx="0"/>
              <a:endCxn id="489509" idx="2"/>
            </p:cNvCxnSpPr>
            <p:nvPr/>
          </p:nvCxnSpPr>
          <p:spPr bwMode="auto">
            <a:xfrm>
              <a:off x="3368" y="2772"/>
              <a:ext cx="225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4" name="Text Box 49"/>
            <p:cNvSpPr txBox="1">
              <a:spLocks noChangeArrowheads="1"/>
            </p:cNvSpPr>
            <p:nvPr/>
          </p:nvSpPr>
          <p:spPr bwMode="auto">
            <a:xfrm>
              <a:off x="3107" y="1661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sp>
          <p:nvSpPr>
            <p:cNvPr id="20515" name="Text Box 51"/>
            <p:cNvSpPr txBox="1">
              <a:spLocks noChangeArrowheads="1"/>
            </p:cNvSpPr>
            <p:nvPr/>
          </p:nvSpPr>
          <p:spPr bwMode="auto">
            <a:xfrm>
              <a:off x="340" y="3030"/>
              <a:ext cx="1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16" name="Text Box 52"/>
            <p:cNvSpPr txBox="1">
              <a:spLocks noChangeArrowheads="1"/>
            </p:cNvSpPr>
            <p:nvPr/>
          </p:nvSpPr>
          <p:spPr bwMode="auto">
            <a:xfrm>
              <a:off x="340" y="2667"/>
              <a:ext cx="1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17" name="Text Box 53"/>
            <p:cNvSpPr txBox="1">
              <a:spLocks noChangeArrowheads="1"/>
            </p:cNvSpPr>
            <p:nvPr/>
          </p:nvSpPr>
          <p:spPr bwMode="auto">
            <a:xfrm>
              <a:off x="340" y="1797"/>
              <a:ext cx="1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9530" name="Rectangle 58"/>
            <p:cNvSpPr>
              <a:spLocks noChangeArrowheads="1"/>
            </p:cNvSpPr>
            <p:nvPr/>
          </p:nvSpPr>
          <p:spPr bwMode="auto">
            <a:xfrm>
              <a:off x="828" y="3397"/>
              <a:ext cx="159" cy="34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9531" name="Rectangle 59"/>
            <p:cNvSpPr>
              <a:spLocks noChangeArrowheads="1"/>
            </p:cNvSpPr>
            <p:nvPr/>
          </p:nvSpPr>
          <p:spPr bwMode="auto">
            <a:xfrm>
              <a:off x="1406" y="3396"/>
              <a:ext cx="159" cy="34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9532" name="Oval 60"/>
            <p:cNvSpPr>
              <a:spLocks noChangeArrowheads="1"/>
            </p:cNvSpPr>
            <p:nvPr/>
          </p:nvSpPr>
          <p:spPr bwMode="auto">
            <a:xfrm>
              <a:off x="1440" y="3929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521" name="AutoShape 61"/>
            <p:cNvCxnSpPr>
              <a:cxnSpLocks noChangeShapeType="1"/>
              <a:stCxn id="489479" idx="0"/>
              <a:endCxn id="489509" idx="4"/>
            </p:cNvCxnSpPr>
            <p:nvPr/>
          </p:nvCxnSpPr>
          <p:spPr bwMode="auto">
            <a:xfrm flipV="1">
              <a:off x="3368" y="2830"/>
              <a:ext cx="283" cy="32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22" name="AutoShape 62"/>
            <p:cNvCxnSpPr>
              <a:cxnSpLocks noChangeShapeType="1"/>
              <a:stCxn id="489530" idx="2"/>
              <a:endCxn id="489532" idx="2"/>
            </p:cNvCxnSpPr>
            <p:nvPr/>
          </p:nvCxnSpPr>
          <p:spPr bwMode="auto">
            <a:xfrm rot="16200000" flipH="1">
              <a:off x="1055" y="3602"/>
              <a:ext cx="226" cy="52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9535" name="Oval 63"/>
            <p:cNvSpPr>
              <a:spLocks noChangeArrowheads="1"/>
            </p:cNvSpPr>
            <p:nvPr/>
          </p:nvSpPr>
          <p:spPr bwMode="auto">
            <a:xfrm>
              <a:off x="1440" y="3113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9536" name="Oval 64"/>
            <p:cNvSpPr>
              <a:spLocks noChangeArrowheads="1"/>
            </p:cNvSpPr>
            <p:nvPr/>
          </p:nvSpPr>
          <p:spPr bwMode="auto">
            <a:xfrm>
              <a:off x="862" y="2726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525" name="AutoShape 65"/>
            <p:cNvCxnSpPr>
              <a:cxnSpLocks noChangeShapeType="1"/>
              <a:stCxn id="489511" idx="6"/>
              <a:endCxn id="489536" idx="2"/>
            </p:cNvCxnSpPr>
            <p:nvPr/>
          </p:nvCxnSpPr>
          <p:spPr bwMode="auto">
            <a:xfrm flipV="1">
              <a:off x="669" y="2772"/>
              <a:ext cx="181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26" name="AutoShape 67"/>
            <p:cNvCxnSpPr>
              <a:cxnSpLocks noChangeShapeType="1"/>
              <a:stCxn id="489536" idx="4"/>
              <a:endCxn id="489530" idx="0"/>
            </p:cNvCxnSpPr>
            <p:nvPr/>
          </p:nvCxnSpPr>
          <p:spPr bwMode="auto">
            <a:xfrm>
              <a:off x="908" y="2829"/>
              <a:ext cx="0" cy="55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27" name="AutoShape 68"/>
            <p:cNvCxnSpPr>
              <a:cxnSpLocks noChangeShapeType="1"/>
              <a:stCxn id="489510" idx="6"/>
              <a:endCxn id="489535" idx="2"/>
            </p:cNvCxnSpPr>
            <p:nvPr/>
          </p:nvCxnSpPr>
          <p:spPr bwMode="auto">
            <a:xfrm>
              <a:off x="669" y="3159"/>
              <a:ext cx="75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28" name="AutoShape 69"/>
            <p:cNvCxnSpPr>
              <a:cxnSpLocks noChangeShapeType="1"/>
              <a:stCxn id="489535" idx="6"/>
              <a:endCxn id="489479" idx="2"/>
            </p:cNvCxnSpPr>
            <p:nvPr/>
          </p:nvCxnSpPr>
          <p:spPr bwMode="auto">
            <a:xfrm flipV="1">
              <a:off x="1543" y="3158"/>
              <a:ext cx="1461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29" name="AutoShape 70"/>
            <p:cNvCxnSpPr>
              <a:cxnSpLocks noChangeShapeType="1"/>
              <a:stCxn id="489535" idx="4"/>
              <a:endCxn id="489531" idx="0"/>
            </p:cNvCxnSpPr>
            <p:nvPr/>
          </p:nvCxnSpPr>
          <p:spPr bwMode="auto">
            <a:xfrm>
              <a:off x="1486" y="3216"/>
              <a:ext cx="0" cy="16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30" name="AutoShape 71"/>
            <p:cNvCxnSpPr>
              <a:cxnSpLocks noChangeShapeType="1"/>
              <a:stCxn id="489531" idx="2"/>
              <a:endCxn id="489532" idx="0"/>
            </p:cNvCxnSpPr>
            <p:nvPr/>
          </p:nvCxnSpPr>
          <p:spPr bwMode="auto">
            <a:xfrm>
              <a:off x="1486" y="3748"/>
              <a:ext cx="0" cy="16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31" name="AutoShape 72"/>
            <p:cNvCxnSpPr>
              <a:cxnSpLocks noChangeShapeType="1"/>
              <a:stCxn id="489500" idx="4"/>
              <a:endCxn id="489532" idx="6"/>
            </p:cNvCxnSpPr>
            <p:nvPr/>
          </p:nvCxnSpPr>
          <p:spPr bwMode="auto">
            <a:xfrm rot="5400000">
              <a:off x="834" y="2858"/>
              <a:ext cx="1826" cy="40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32" name="AutoShape 74"/>
            <p:cNvCxnSpPr>
              <a:cxnSpLocks noChangeShapeType="1"/>
              <a:stCxn id="489487" idx="4"/>
              <a:endCxn id="489536" idx="0"/>
            </p:cNvCxnSpPr>
            <p:nvPr/>
          </p:nvCxnSpPr>
          <p:spPr bwMode="auto">
            <a:xfrm>
              <a:off x="907" y="2511"/>
              <a:ext cx="1" cy="20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33" name="AutoShape 75"/>
            <p:cNvCxnSpPr>
              <a:cxnSpLocks noChangeShapeType="1"/>
              <a:stCxn id="489536" idx="6"/>
              <a:endCxn id="489481" idx="2"/>
            </p:cNvCxnSpPr>
            <p:nvPr/>
          </p:nvCxnSpPr>
          <p:spPr bwMode="auto">
            <a:xfrm>
              <a:off x="965" y="2772"/>
              <a:ext cx="20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34" name="Text Box 76"/>
            <p:cNvSpPr txBox="1">
              <a:spLocks noChangeArrowheads="1"/>
            </p:cNvSpPr>
            <p:nvPr/>
          </p:nvSpPr>
          <p:spPr bwMode="auto">
            <a:xfrm>
              <a:off x="1058" y="3418"/>
              <a:ext cx="34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UW</a:t>
              </a:r>
              <a:endParaRPr lang="cs-CZ" altLang="cs-CZ" sz="20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35" name="Text Box 77"/>
            <p:cNvSpPr txBox="1">
              <a:spLocks noChangeArrowheads="1"/>
            </p:cNvSpPr>
            <p:nvPr/>
          </p:nvSpPr>
          <p:spPr bwMode="auto">
            <a:xfrm>
              <a:off x="423" y="3429"/>
              <a:ext cx="34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UW</a:t>
              </a:r>
              <a:endParaRPr lang="cs-CZ" altLang="cs-CZ" sz="20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489551" name="Object 79"/>
          <p:cNvGraphicFramePr>
            <a:graphicFrameLocks noChangeAspect="1"/>
          </p:cNvGraphicFramePr>
          <p:nvPr/>
        </p:nvGraphicFramePr>
        <p:xfrm>
          <a:off x="6434138" y="3057525"/>
          <a:ext cx="14684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Rovnice" r:id="rId3" imgW="685800" imgH="241300" progId="Equation.3">
                  <p:embed/>
                </p:oleObj>
              </mc:Choice>
              <mc:Fallback>
                <p:oleObj name="Rovnice" r:id="rId3" imgW="685800" imgH="24130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057525"/>
                        <a:ext cx="1468437" cy="515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552" name="Object 80"/>
          <p:cNvGraphicFramePr>
            <a:graphicFrameLocks noChangeAspect="1"/>
          </p:cNvGraphicFramePr>
          <p:nvPr/>
        </p:nvGraphicFramePr>
        <p:xfrm>
          <a:off x="6434138" y="3644900"/>
          <a:ext cx="18954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9" name="Rovnice" r:id="rId5" imgW="1002865" imgH="266584" progId="Equation.3">
                  <p:embed/>
                </p:oleObj>
              </mc:Choice>
              <mc:Fallback>
                <p:oleObj name="Rovnice" r:id="rId5" imgW="1002865" imgH="266584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644900"/>
                        <a:ext cx="1895475" cy="503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553" name="Object 81"/>
          <p:cNvGraphicFramePr>
            <a:graphicFrameLocks noChangeAspect="1"/>
          </p:cNvGraphicFramePr>
          <p:nvPr/>
        </p:nvGraphicFramePr>
        <p:xfrm>
          <a:off x="6434138" y="4221163"/>
          <a:ext cx="20986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0" name="Rovnice" r:id="rId7" imgW="1091726" imgH="304668" progId="Equation.3">
                  <p:embed/>
                </p:oleObj>
              </mc:Choice>
              <mc:Fallback>
                <p:oleObj name="Rovnice" r:id="rId7" imgW="1091726" imgH="304668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4221163"/>
                        <a:ext cx="2098675" cy="5857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554" name="Object 82"/>
          <p:cNvGraphicFramePr>
            <a:graphicFrameLocks noChangeAspect="1"/>
          </p:cNvGraphicFramePr>
          <p:nvPr/>
        </p:nvGraphicFramePr>
        <p:xfrm>
          <a:off x="6434138" y="4868863"/>
          <a:ext cx="18002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1" name="Rovnice" r:id="rId9" imgW="1054100" imgH="469900" progId="Equation.3">
                  <p:embed/>
                </p:oleObj>
              </mc:Choice>
              <mc:Fallback>
                <p:oleObj name="Rovnice" r:id="rId9" imgW="1054100" imgH="469900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4868863"/>
                        <a:ext cx="1800225" cy="803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9555" name="Rectangle 83"/>
          <p:cNvSpPr>
            <a:spLocks noChangeArrowheads="1"/>
          </p:cNvSpPr>
          <p:nvPr/>
        </p:nvSpPr>
        <p:spPr bwMode="auto">
          <a:xfrm>
            <a:off x="6372225" y="2636838"/>
            <a:ext cx="1225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Výpočty:</a:t>
            </a:r>
          </a:p>
        </p:txBody>
      </p:sp>
      <p:sp>
        <p:nvSpPr>
          <p:cNvPr id="489556" name="Rectangle 84"/>
          <p:cNvSpPr>
            <a:spLocks noChangeArrowheads="1"/>
          </p:cNvSpPr>
          <p:nvPr/>
        </p:nvSpPr>
        <p:spPr bwMode="auto">
          <a:xfrm>
            <a:off x="3203575" y="5876925"/>
            <a:ext cx="565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Pozor na přepínání rozsahů napěťové cívky  wattmetru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9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9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3f nesymetrická zátěž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179388" y="1035050"/>
            <a:ext cx="8713787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Pro nesymetrickou zátěž platí, že na každou fázi může být připojena různá impedance 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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</a:t>
            </a: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</a:rPr>
              <a:t>Z</a:t>
            </a:r>
            <a:r>
              <a:rPr lang="cs-CZ" altLang="cs-CZ" sz="24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1</a:t>
            </a: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</a:rPr>
              <a:t> </a:t>
            </a: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</a:t>
            </a: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</a:rPr>
              <a:t> Z</a:t>
            </a:r>
            <a:r>
              <a:rPr lang="cs-CZ" altLang="cs-CZ" sz="24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2</a:t>
            </a: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</a:rPr>
              <a:t> </a:t>
            </a: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</a:t>
            </a: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</a:rPr>
              <a:t> Z</a:t>
            </a:r>
            <a:r>
              <a:rPr lang="cs-CZ" altLang="cs-CZ" sz="24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3</a:t>
            </a:r>
            <a:r>
              <a:rPr lang="cs-CZ" altLang="cs-CZ" sz="2400" b="1">
                <a:solidFill>
                  <a:schemeClr val="bg2"/>
                </a:solidFill>
                <a:latin typeface="Arial Unicode MS" panose="020B0604020202020204" pitchFamily="34" charset="-128"/>
              </a:rPr>
              <a:t> 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(impedance se můžou lišit velikostí i charakterem).</a:t>
            </a:r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179388" y="2205038"/>
            <a:ext cx="87122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  <a:tab pos="3406775" algn="l"/>
                <a:tab pos="36798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  <a:tab pos="3406775" algn="l"/>
                <a:tab pos="36798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  <a:tab pos="3406775" algn="l"/>
                <a:tab pos="36798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  <a:tab pos="3406775" algn="l"/>
                <a:tab pos="36798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  <a:tab pos="3406775" algn="l"/>
                <a:tab pos="36798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  <a:tab pos="3406775" algn="l"/>
                <a:tab pos="36798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  <a:tab pos="3406775" algn="l"/>
                <a:tab pos="36798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  <a:tab pos="3406775" algn="l"/>
                <a:tab pos="36798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82563" algn="l"/>
                <a:tab pos="3406775" algn="l"/>
                <a:tab pos="36798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latin typeface="Arial" panose="020B0604020202020204" pitchFamily="34" charset="0"/>
              </a:rPr>
              <a:t>Podle způsobu zapojení a typu zátěže lze volit zapojení: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se třemi wattmetry	-	třívodičová soustava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		-	čtyřvodičová soustava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se dvěma wattmetry	-	pouze třívodičová soustava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Použitá metoda ve třívodičové soustavě je zpravidla libovolná, pro přesnou analýzu se volí většinou zapojení se třemi wattmetry. Na tomto principu pracují i moderní trojfázové analyzátory sítě. </a:t>
            </a:r>
          </a:p>
        </p:txBody>
      </p:sp>
      <p:pic>
        <p:nvPicPr>
          <p:cNvPr id="490553" name="Picture 57" descr="MC90044127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244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0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3f nesymetrická zátěž – 3 vodiče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91526" name="Rectangle 6"/>
          <p:cNvSpPr>
            <a:spLocks noChangeArrowheads="1"/>
          </p:cNvSpPr>
          <p:nvPr/>
        </p:nvSpPr>
        <p:spPr bwMode="auto">
          <a:xfrm>
            <a:off x="179388" y="4797425"/>
            <a:ext cx="882015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*	zapojení je vhodné ve všech případech, kdy zátěž nemá vyvedenou pracovní nulu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*	wattmetry musí mát stejný odpor napěťové cívky a musí mít stejný rozsah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*	pracovní nula zdroje není využita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*	pozor na přepínání napěťového rozsahu wattmetru</a:t>
            </a:r>
          </a:p>
        </p:txBody>
      </p:sp>
      <p:grpSp>
        <p:nvGrpSpPr>
          <p:cNvPr id="491609" name="Group 89"/>
          <p:cNvGrpSpPr>
            <a:grpSpLocks/>
          </p:cNvGrpSpPr>
          <p:nvPr/>
        </p:nvGrpSpPr>
        <p:grpSpPr bwMode="auto">
          <a:xfrm>
            <a:off x="323850" y="1268413"/>
            <a:ext cx="7416800" cy="3240087"/>
            <a:chOff x="113" y="845"/>
            <a:chExt cx="4672" cy="2041"/>
          </a:xfrm>
        </p:grpSpPr>
        <p:grpSp>
          <p:nvGrpSpPr>
            <p:cNvPr id="22533" name="Group 18"/>
            <p:cNvGrpSpPr>
              <a:grpSpLocks/>
            </p:cNvGrpSpPr>
            <p:nvPr/>
          </p:nvGrpSpPr>
          <p:grpSpPr bwMode="auto">
            <a:xfrm>
              <a:off x="3379" y="867"/>
              <a:ext cx="408" cy="408"/>
              <a:chOff x="1111" y="1026"/>
              <a:chExt cx="408" cy="408"/>
            </a:xfrm>
          </p:grpSpPr>
          <p:sp>
            <p:nvSpPr>
              <p:cNvPr id="491539" name="Oval 19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591" name="Text Box 20"/>
              <p:cNvSpPr txBox="1">
                <a:spLocks noChangeArrowheads="1"/>
              </p:cNvSpPr>
              <p:nvPr/>
            </p:nvSpPr>
            <p:spPr bwMode="auto">
              <a:xfrm>
                <a:off x="1257" y="1120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2534" name="Group 21"/>
            <p:cNvGrpSpPr>
              <a:grpSpLocks/>
            </p:cNvGrpSpPr>
            <p:nvPr/>
          </p:nvGrpSpPr>
          <p:grpSpPr bwMode="auto">
            <a:xfrm>
              <a:off x="703" y="1229"/>
              <a:ext cx="408" cy="408"/>
              <a:chOff x="1973" y="1162"/>
              <a:chExt cx="408" cy="408"/>
            </a:xfrm>
          </p:grpSpPr>
          <p:sp>
            <p:nvSpPr>
              <p:cNvPr id="491542" name="Oval 22"/>
              <p:cNvSpPr>
                <a:spLocks noChangeAspect="1" noChangeArrowheads="1"/>
              </p:cNvSpPr>
              <p:nvPr/>
            </p:nvSpPr>
            <p:spPr bwMode="auto">
              <a:xfrm>
                <a:off x="1973" y="1162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589" name="Text Box 23"/>
              <p:cNvSpPr txBox="1">
                <a:spLocks noChangeArrowheads="1"/>
              </p:cNvSpPr>
              <p:nvPr/>
            </p:nvSpPr>
            <p:spPr bwMode="auto">
              <a:xfrm>
                <a:off x="2119" y="1256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491544" name="Oval 24"/>
            <p:cNvSpPr>
              <a:spLocks noChangeArrowheads="1"/>
            </p:cNvSpPr>
            <p:nvPr/>
          </p:nvSpPr>
          <p:spPr bwMode="auto">
            <a:xfrm>
              <a:off x="339" y="102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545" name="Oval 25"/>
            <p:cNvSpPr>
              <a:spLocks noChangeArrowheads="1"/>
            </p:cNvSpPr>
            <p:nvPr/>
          </p:nvSpPr>
          <p:spPr bwMode="auto">
            <a:xfrm>
              <a:off x="339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546" name="Oval 26"/>
            <p:cNvSpPr>
              <a:spLocks noChangeArrowheads="1"/>
            </p:cNvSpPr>
            <p:nvPr/>
          </p:nvSpPr>
          <p:spPr bwMode="auto">
            <a:xfrm>
              <a:off x="861" y="102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538" name="AutoShape 29"/>
            <p:cNvCxnSpPr>
              <a:cxnSpLocks noChangeShapeType="1"/>
              <a:stCxn id="491546" idx="4"/>
              <a:endCxn id="491542" idx="0"/>
            </p:cNvCxnSpPr>
            <p:nvPr/>
          </p:nvCxnSpPr>
          <p:spPr bwMode="auto">
            <a:xfrm>
              <a:off x="907" y="1128"/>
              <a:ext cx="0" cy="8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551" name="Line 31"/>
            <p:cNvSpPr>
              <a:spLocks noChangeShapeType="1"/>
            </p:cNvSpPr>
            <p:nvPr/>
          </p:nvSpPr>
          <p:spPr bwMode="auto">
            <a:xfrm>
              <a:off x="2472" y="2478"/>
              <a:ext cx="0" cy="22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40" name="Text Box 32"/>
            <p:cNvSpPr txBox="1">
              <a:spLocks noChangeArrowheads="1"/>
            </p:cNvSpPr>
            <p:nvPr/>
          </p:nvSpPr>
          <p:spPr bwMode="auto">
            <a:xfrm>
              <a:off x="2245" y="2523"/>
              <a:ext cx="18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f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1" name="Text Box 33"/>
            <p:cNvSpPr txBox="1">
              <a:spLocks noChangeArrowheads="1"/>
            </p:cNvSpPr>
            <p:nvPr/>
          </p:nvSpPr>
          <p:spPr bwMode="auto">
            <a:xfrm>
              <a:off x="4379" y="1616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grpSp>
          <p:nvGrpSpPr>
            <p:cNvPr id="22542" name="Group 34"/>
            <p:cNvGrpSpPr>
              <a:grpSpLocks/>
            </p:cNvGrpSpPr>
            <p:nvPr/>
          </p:nvGrpSpPr>
          <p:grpSpPr bwMode="auto">
            <a:xfrm>
              <a:off x="1247" y="867"/>
              <a:ext cx="408" cy="408"/>
              <a:chOff x="1655" y="1389"/>
              <a:chExt cx="408" cy="408"/>
            </a:xfrm>
          </p:grpSpPr>
          <p:sp>
            <p:nvSpPr>
              <p:cNvPr id="491555" name="Oval 35"/>
              <p:cNvSpPr>
                <a:spLocks noChangeAspect="1" noChangeArrowheads="1"/>
              </p:cNvSpPr>
              <p:nvPr/>
            </p:nvSpPr>
            <p:spPr bwMode="auto">
              <a:xfrm>
                <a:off x="1655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587" name="Text Box 36"/>
              <p:cNvSpPr txBox="1">
                <a:spLocks noChangeArrowheads="1"/>
              </p:cNvSpPr>
              <p:nvPr/>
            </p:nvSpPr>
            <p:spPr bwMode="auto">
              <a:xfrm>
                <a:off x="1768" y="1483"/>
                <a:ext cx="18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22543" name="AutoShape 37"/>
            <p:cNvCxnSpPr>
              <a:cxnSpLocks noChangeShapeType="1"/>
              <a:stCxn id="491544" idx="6"/>
              <a:endCxn id="491546" idx="2"/>
            </p:cNvCxnSpPr>
            <p:nvPr/>
          </p:nvCxnSpPr>
          <p:spPr bwMode="auto">
            <a:xfrm>
              <a:off x="442" y="1071"/>
              <a:ext cx="407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4" name="AutoShape 38"/>
            <p:cNvCxnSpPr>
              <a:cxnSpLocks noChangeShapeType="1"/>
              <a:stCxn id="491546" idx="6"/>
              <a:endCxn id="491555" idx="2"/>
            </p:cNvCxnSpPr>
            <p:nvPr/>
          </p:nvCxnSpPr>
          <p:spPr bwMode="auto">
            <a:xfrm>
              <a:off x="964" y="1071"/>
              <a:ext cx="27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5" name="AutoShape 39"/>
            <p:cNvCxnSpPr>
              <a:cxnSpLocks noChangeShapeType="1"/>
              <a:stCxn id="491555" idx="6"/>
              <a:endCxn id="491539" idx="2"/>
            </p:cNvCxnSpPr>
            <p:nvPr/>
          </p:nvCxnSpPr>
          <p:spPr bwMode="auto">
            <a:xfrm>
              <a:off x="1667" y="1071"/>
              <a:ext cx="170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6" name="AutoShape 40"/>
            <p:cNvCxnSpPr>
              <a:cxnSpLocks noChangeShapeType="1"/>
              <a:stCxn id="491546" idx="0"/>
              <a:endCxn id="491555" idx="0"/>
            </p:cNvCxnSpPr>
            <p:nvPr/>
          </p:nvCxnSpPr>
          <p:spPr bwMode="auto">
            <a:xfrm rot="-5400000">
              <a:off x="1100" y="662"/>
              <a:ext cx="158" cy="544"/>
            </a:xfrm>
            <a:prstGeom prst="bentConnector3">
              <a:avLst>
                <a:gd name="adj1" fmla="val 183546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561" name="Oval 41"/>
            <p:cNvSpPr>
              <a:spLocks noChangeArrowheads="1"/>
            </p:cNvSpPr>
            <p:nvPr/>
          </p:nvSpPr>
          <p:spPr bwMode="auto">
            <a:xfrm>
              <a:off x="339" y="231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562" name="Oval 42"/>
            <p:cNvSpPr>
              <a:spLocks noChangeArrowheads="1"/>
            </p:cNvSpPr>
            <p:nvPr/>
          </p:nvSpPr>
          <p:spPr bwMode="auto">
            <a:xfrm>
              <a:off x="339" y="177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49" name="Text Box 47"/>
            <p:cNvSpPr txBox="1">
              <a:spLocks noChangeArrowheads="1"/>
            </p:cNvSpPr>
            <p:nvPr/>
          </p:nvSpPr>
          <p:spPr bwMode="auto">
            <a:xfrm>
              <a:off x="113" y="2621"/>
              <a:ext cx="15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2550" name="Text Box 48"/>
            <p:cNvSpPr txBox="1">
              <a:spLocks noChangeArrowheads="1"/>
            </p:cNvSpPr>
            <p:nvPr/>
          </p:nvSpPr>
          <p:spPr bwMode="auto">
            <a:xfrm>
              <a:off x="113" y="2168"/>
              <a:ext cx="1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51" name="Text Box 49"/>
            <p:cNvSpPr txBox="1">
              <a:spLocks noChangeArrowheads="1"/>
            </p:cNvSpPr>
            <p:nvPr/>
          </p:nvSpPr>
          <p:spPr bwMode="auto">
            <a:xfrm>
              <a:off x="113" y="1706"/>
              <a:ext cx="1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52" name="Text Box 50"/>
            <p:cNvSpPr txBox="1">
              <a:spLocks noChangeArrowheads="1"/>
            </p:cNvSpPr>
            <p:nvPr/>
          </p:nvSpPr>
          <p:spPr bwMode="auto">
            <a:xfrm>
              <a:off x="113" y="935"/>
              <a:ext cx="1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1573" name="Rectangle 53"/>
            <p:cNvSpPr>
              <a:spLocks noChangeArrowheads="1"/>
            </p:cNvSpPr>
            <p:nvPr/>
          </p:nvSpPr>
          <p:spPr bwMode="auto">
            <a:xfrm>
              <a:off x="4105" y="845"/>
              <a:ext cx="680" cy="172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2554" name="Group 54"/>
            <p:cNvGrpSpPr>
              <a:grpSpLocks/>
            </p:cNvGrpSpPr>
            <p:nvPr/>
          </p:nvGrpSpPr>
          <p:grpSpPr bwMode="auto">
            <a:xfrm>
              <a:off x="3379" y="1616"/>
              <a:ext cx="408" cy="408"/>
              <a:chOff x="1111" y="1026"/>
              <a:chExt cx="408" cy="408"/>
            </a:xfrm>
          </p:grpSpPr>
          <p:sp>
            <p:nvSpPr>
              <p:cNvPr id="491575" name="Oval 55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585" name="Text Box 56"/>
              <p:cNvSpPr txBox="1">
                <a:spLocks noChangeArrowheads="1"/>
              </p:cNvSpPr>
              <p:nvPr/>
            </p:nvSpPr>
            <p:spPr bwMode="auto">
              <a:xfrm>
                <a:off x="1257" y="1120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2555" name="Group 57"/>
            <p:cNvGrpSpPr>
              <a:grpSpLocks/>
            </p:cNvGrpSpPr>
            <p:nvPr/>
          </p:nvGrpSpPr>
          <p:grpSpPr bwMode="auto">
            <a:xfrm>
              <a:off x="3379" y="2160"/>
              <a:ext cx="408" cy="408"/>
              <a:chOff x="1111" y="1026"/>
              <a:chExt cx="408" cy="408"/>
            </a:xfrm>
          </p:grpSpPr>
          <p:sp>
            <p:nvSpPr>
              <p:cNvPr id="491578" name="Oval 58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583" name="Text Box 59"/>
              <p:cNvSpPr txBox="1">
                <a:spLocks noChangeArrowheads="1"/>
              </p:cNvSpPr>
              <p:nvPr/>
            </p:nvSpPr>
            <p:spPr bwMode="auto">
              <a:xfrm>
                <a:off x="1257" y="1120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2556" name="Group 60"/>
            <p:cNvGrpSpPr>
              <a:grpSpLocks/>
            </p:cNvGrpSpPr>
            <p:nvPr/>
          </p:nvGrpSpPr>
          <p:grpSpPr bwMode="auto">
            <a:xfrm>
              <a:off x="1973" y="1616"/>
              <a:ext cx="408" cy="408"/>
              <a:chOff x="1655" y="1389"/>
              <a:chExt cx="408" cy="408"/>
            </a:xfrm>
          </p:grpSpPr>
          <p:sp>
            <p:nvSpPr>
              <p:cNvPr id="491581" name="Oval 61"/>
              <p:cNvSpPr>
                <a:spLocks noChangeAspect="1" noChangeArrowheads="1"/>
              </p:cNvSpPr>
              <p:nvPr/>
            </p:nvSpPr>
            <p:spPr bwMode="auto">
              <a:xfrm>
                <a:off x="1655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581" name="Text Box 62"/>
              <p:cNvSpPr txBox="1">
                <a:spLocks noChangeArrowheads="1"/>
              </p:cNvSpPr>
              <p:nvPr/>
            </p:nvSpPr>
            <p:spPr bwMode="auto">
              <a:xfrm>
                <a:off x="1768" y="1483"/>
                <a:ext cx="18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grpSp>
          <p:nvGrpSpPr>
            <p:cNvPr id="22557" name="Group 63"/>
            <p:cNvGrpSpPr>
              <a:grpSpLocks/>
            </p:cNvGrpSpPr>
            <p:nvPr/>
          </p:nvGrpSpPr>
          <p:grpSpPr bwMode="auto">
            <a:xfrm>
              <a:off x="2699" y="2160"/>
              <a:ext cx="408" cy="408"/>
              <a:chOff x="1655" y="1389"/>
              <a:chExt cx="408" cy="408"/>
            </a:xfrm>
          </p:grpSpPr>
          <p:sp>
            <p:nvSpPr>
              <p:cNvPr id="491584" name="Oval 64"/>
              <p:cNvSpPr>
                <a:spLocks noChangeAspect="1" noChangeArrowheads="1"/>
              </p:cNvSpPr>
              <p:nvPr/>
            </p:nvSpPr>
            <p:spPr bwMode="auto">
              <a:xfrm>
                <a:off x="1655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579" name="Text Box 65"/>
              <p:cNvSpPr txBox="1">
                <a:spLocks noChangeArrowheads="1"/>
              </p:cNvSpPr>
              <p:nvPr/>
            </p:nvSpPr>
            <p:spPr bwMode="auto">
              <a:xfrm>
                <a:off x="1768" y="1483"/>
                <a:ext cx="18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22558" name="AutoShape 66"/>
            <p:cNvCxnSpPr>
              <a:cxnSpLocks noChangeShapeType="1"/>
              <a:stCxn id="491539" idx="6"/>
            </p:cNvCxnSpPr>
            <p:nvPr/>
          </p:nvCxnSpPr>
          <p:spPr bwMode="auto">
            <a:xfrm>
              <a:off x="3799" y="1071"/>
              <a:ext cx="30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9" name="AutoShape 67"/>
            <p:cNvCxnSpPr>
              <a:cxnSpLocks noChangeShapeType="1"/>
              <a:stCxn id="491575" idx="6"/>
            </p:cNvCxnSpPr>
            <p:nvPr/>
          </p:nvCxnSpPr>
          <p:spPr bwMode="auto">
            <a:xfrm>
              <a:off x="3799" y="1820"/>
              <a:ext cx="30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60" name="AutoShape 68"/>
            <p:cNvCxnSpPr>
              <a:cxnSpLocks noChangeShapeType="1"/>
              <a:stCxn id="491578" idx="6"/>
            </p:cNvCxnSpPr>
            <p:nvPr/>
          </p:nvCxnSpPr>
          <p:spPr bwMode="auto">
            <a:xfrm>
              <a:off x="3799" y="2364"/>
              <a:ext cx="30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61" name="AutoShape 69"/>
            <p:cNvCxnSpPr>
              <a:cxnSpLocks noChangeShapeType="1"/>
              <a:stCxn id="491575" idx="2"/>
              <a:endCxn id="491581" idx="6"/>
            </p:cNvCxnSpPr>
            <p:nvPr/>
          </p:nvCxnSpPr>
          <p:spPr bwMode="auto">
            <a:xfrm flipH="1">
              <a:off x="2393" y="1820"/>
              <a:ext cx="974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62" name="AutoShape 71"/>
            <p:cNvCxnSpPr>
              <a:cxnSpLocks noChangeShapeType="1"/>
              <a:stCxn id="491578" idx="2"/>
              <a:endCxn id="491584" idx="6"/>
            </p:cNvCxnSpPr>
            <p:nvPr/>
          </p:nvCxnSpPr>
          <p:spPr bwMode="auto">
            <a:xfrm flipH="1">
              <a:off x="3119" y="2364"/>
              <a:ext cx="24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593" name="Oval 73"/>
            <p:cNvSpPr>
              <a:spLocks noChangeArrowheads="1"/>
            </p:cNvSpPr>
            <p:nvPr/>
          </p:nvSpPr>
          <p:spPr bwMode="auto">
            <a:xfrm>
              <a:off x="2131" y="27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564" name="AutoShape 74"/>
            <p:cNvCxnSpPr>
              <a:cxnSpLocks noChangeShapeType="1"/>
              <a:stCxn id="491555" idx="4"/>
              <a:endCxn id="491593" idx="2"/>
            </p:cNvCxnSpPr>
            <p:nvPr/>
          </p:nvCxnSpPr>
          <p:spPr bwMode="auto">
            <a:xfrm rot="16200000" flipH="1">
              <a:off x="1008" y="1730"/>
              <a:ext cx="1554" cy="66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65" name="AutoShape 75"/>
            <p:cNvCxnSpPr>
              <a:cxnSpLocks noChangeShapeType="1"/>
              <a:stCxn id="491581" idx="4"/>
              <a:endCxn id="491593" idx="0"/>
            </p:cNvCxnSpPr>
            <p:nvPr/>
          </p:nvCxnSpPr>
          <p:spPr bwMode="auto">
            <a:xfrm>
              <a:off x="2177" y="2036"/>
              <a:ext cx="0" cy="74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66" name="AutoShape 76"/>
            <p:cNvCxnSpPr>
              <a:cxnSpLocks noChangeShapeType="1"/>
              <a:stCxn id="491593" idx="6"/>
              <a:endCxn id="491584" idx="4"/>
            </p:cNvCxnSpPr>
            <p:nvPr/>
          </p:nvCxnSpPr>
          <p:spPr bwMode="auto">
            <a:xfrm flipV="1">
              <a:off x="2234" y="2580"/>
              <a:ext cx="669" cy="26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597" name="Oval 77"/>
            <p:cNvSpPr>
              <a:spLocks noChangeArrowheads="1"/>
            </p:cNvSpPr>
            <p:nvPr/>
          </p:nvSpPr>
          <p:spPr bwMode="auto">
            <a:xfrm>
              <a:off x="1701" y="177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598" name="Oval 78"/>
            <p:cNvSpPr>
              <a:spLocks noChangeArrowheads="1"/>
            </p:cNvSpPr>
            <p:nvPr/>
          </p:nvSpPr>
          <p:spPr bwMode="auto">
            <a:xfrm>
              <a:off x="2426" y="231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569" name="AutoShape 79"/>
            <p:cNvCxnSpPr>
              <a:cxnSpLocks noChangeShapeType="1"/>
              <a:stCxn id="491581" idx="2"/>
              <a:endCxn id="491597" idx="6"/>
            </p:cNvCxnSpPr>
            <p:nvPr/>
          </p:nvCxnSpPr>
          <p:spPr bwMode="auto">
            <a:xfrm flipH="1">
              <a:off x="1804" y="1820"/>
              <a:ext cx="157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70" name="AutoShape 81"/>
            <p:cNvCxnSpPr>
              <a:cxnSpLocks noChangeShapeType="1"/>
              <a:stCxn id="491597" idx="0"/>
              <a:endCxn id="491581" idx="0"/>
            </p:cNvCxnSpPr>
            <p:nvPr/>
          </p:nvCxnSpPr>
          <p:spPr bwMode="auto">
            <a:xfrm rot="-5400000">
              <a:off x="1882" y="1469"/>
              <a:ext cx="159" cy="430"/>
            </a:xfrm>
            <a:prstGeom prst="bentConnector3">
              <a:avLst>
                <a:gd name="adj1" fmla="val 183019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71" name="AutoShape 82"/>
            <p:cNvCxnSpPr>
              <a:cxnSpLocks noChangeShapeType="1"/>
              <a:stCxn id="491584" idx="2"/>
              <a:endCxn id="491598" idx="6"/>
            </p:cNvCxnSpPr>
            <p:nvPr/>
          </p:nvCxnSpPr>
          <p:spPr bwMode="auto">
            <a:xfrm flipH="1">
              <a:off x="2529" y="2364"/>
              <a:ext cx="15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72" name="AutoShape 83"/>
            <p:cNvCxnSpPr>
              <a:cxnSpLocks noChangeShapeType="1"/>
              <a:stCxn id="491598" idx="2"/>
              <a:endCxn id="491561" idx="6"/>
            </p:cNvCxnSpPr>
            <p:nvPr/>
          </p:nvCxnSpPr>
          <p:spPr bwMode="auto">
            <a:xfrm flipH="1">
              <a:off x="442" y="2364"/>
              <a:ext cx="197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73" name="AutoShape 84"/>
            <p:cNvCxnSpPr>
              <a:cxnSpLocks noChangeShapeType="1"/>
              <a:stCxn id="491598" idx="0"/>
              <a:endCxn id="491584" idx="0"/>
            </p:cNvCxnSpPr>
            <p:nvPr/>
          </p:nvCxnSpPr>
          <p:spPr bwMode="auto">
            <a:xfrm rot="-5400000">
              <a:off x="2609" y="2011"/>
              <a:ext cx="158" cy="431"/>
            </a:xfrm>
            <a:prstGeom prst="bentConnector3">
              <a:avLst>
                <a:gd name="adj1" fmla="val 183546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605" name="Oval 85"/>
            <p:cNvSpPr>
              <a:spLocks noChangeArrowheads="1"/>
            </p:cNvSpPr>
            <p:nvPr/>
          </p:nvSpPr>
          <p:spPr bwMode="auto">
            <a:xfrm>
              <a:off x="861" y="177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575" name="AutoShape 86"/>
            <p:cNvCxnSpPr>
              <a:cxnSpLocks noChangeShapeType="1"/>
              <a:stCxn id="491597" idx="2"/>
              <a:endCxn id="491605" idx="6"/>
            </p:cNvCxnSpPr>
            <p:nvPr/>
          </p:nvCxnSpPr>
          <p:spPr bwMode="auto">
            <a:xfrm flipH="1">
              <a:off x="964" y="1821"/>
              <a:ext cx="72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76" name="AutoShape 87"/>
            <p:cNvCxnSpPr>
              <a:cxnSpLocks noChangeShapeType="1"/>
              <a:stCxn id="491605" idx="2"/>
              <a:endCxn id="491562" idx="6"/>
            </p:cNvCxnSpPr>
            <p:nvPr/>
          </p:nvCxnSpPr>
          <p:spPr bwMode="auto">
            <a:xfrm flipH="1">
              <a:off x="442" y="1821"/>
              <a:ext cx="407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77" name="AutoShape 88"/>
            <p:cNvCxnSpPr>
              <a:cxnSpLocks noChangeShapeType="1"/>
              <a:stCxn id="491542" idx="4"/>
              <a:endCxn id="491605" idx="0"/>
            </p:cNvCxnSpPr>
            <p:nvPr/>
          </p:nvCxnSpPr>
          <p:spPr bwMode="auto">
            <a:xfrm>
              <a:off x="907" y="1649"/>
              <a:ext cx="0" cy="11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2" grpId="0"/>
      <p:bldP spid="4915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3f nesymetrická zátěž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287338" y="1030288"/>
            <a:ext cx="3779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Jak lze určit 3f činný výkon?</a:t>
            </a:r>
          </a:p>
        </p:txBody>
      </p:sp>
      <p:graphicFrame>
        <p:nvGraphicFramePr>
          <p:cNvPr id="493573" name="Object 5"/>
          <p:cNvGraphicFramePr>
            <a:graphicFrameLocks noChangeAspect="1"/>
          </p:cNvGraphicFramePr>
          <p:nvPr/>
        </p:nvGraphicFramePr>
        <p:xfrm>
          <a:off x="4067175" y="981075"/>
          <a:ext cx="216058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" name="Rovnice" r:id="rId3" imgW="1054100" imgH="241300" progId="Equation.3">
                  <p:embed/>
                </p:oleObj>
              </mc:Choice>
              <mc:Fallback>
                <p:oleObj name="Rovnice" r:id="rId3" imgW="10541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981075"/>
                        <a:ext cx="2160588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575" name="Object 7"/>
          <p:cNvGraphicFramePr>
            <a:graphicFrameLocks noChangeAspect="1"/>
          </p:cNvGraphicFramePr>
          <p:nvPr/>
        </p:nvGraphicFramePr>
        <p:xfrm>
          <a:off x="2339975" y="1555750"/>
          <a:ext cx="27368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" name="Rovnice" r:id="rId5" imgW="1447800" imgH="241300" progId="Equation.3">
                  <p:embed/>
                </p:oleObj>
              </mc:Choice>
              <mc:Fallback>
                <p:oleObj name="Rovnice" r:id="rId5" imgW="14478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555750"/>
                        <a:ext cx="2736850" cy="455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576" name="Object 8"/>
          <p:cNvGraphicFramePr>
            <a:graphicFrameLocks noChangeAspect="1"/>
          </p:cNvGraphicFramePr>
          <p:nvPr/>
        </p:nvGraphicFramePr>
        <p:xfrm>
          <a:off x="7091363" y="1484313"/>
          <a:ext cx="18732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" name="Rovnice" r:id="rId7" imgW="1091726" imgH="304668" progId="Equation.3">
                  <p:embed/>
                </p:oleObj>
              </mc:Choice>
              <mc:Fallback>
                <p:oleObj name="Rovnice" r:id="rId7" imgW="1091726" imgH="30466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1484313"/>
                        <a:ext cx="1873250" cy="522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577" name="Object 9"/>
          <p:cNvGraphicFramePr>
            <a:graphicFrameLocks noChangeAspect="1"/>
          </p:cNvGraphicFramePr>
          <p:nvPr/>
        </p:nvGraphicFramePr>
        <p:xfrm>
          <a:off x="1331913" y="2082800"/>
          <a:ext cx="12271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7" name="Rovnice" r:id="rId9" imgW="749300" imgH="469900" progId="Equation.3">
                  <p:embed/>
                </p:oleObj>
              </mc:Choice>
              <mc:Fallback>
                <p:oleObj name="Rovnice" r:id="rId9" imgW="749300" imgH="469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82800"/>
                        <a:ext cx="1227137" cy="769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621" name="Rectangle 53"/>
          <p:cNvSpPr>
            <a:spLocks noChangeArrowheads="1"/>
          </p:cNvSpPr>
          <p:nvPr/>
        </p:nvSpPr>
        <p:spPr bwMode="auto">
          <a:xfrm>
            <a:off x="179388" y="1555750"/>
            <a:ext cx="2017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Zdánlivý výkon</a:t>
            </a:r>
          </a:p>
        </p:txBody>
      </p:sp>
      <p:sp>
        <p:nvSpPr>
          <p:cNvPr id="493622" name="Rectangle 54"/>
          <p:cNvSpPr>
            <a:spLocks noChangeArrowheads="1"/>
          </p:cNvSpPr>
          <p:nvPr/>
        </p:nvSpPr>
        <p:spPr bwMode="auto">
          <a:xfrm>
            <a:off x="5292725" y="1609725"/>
            <a:ext cx="1727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Jalový výkon</a:t>
            </a:r>
          </a:p>
        </p:txBody>
      </p:sp>
      <p:sp>
        <p:nvSpPr>
          <p:cNvPr id="493623" name="Rectangle 55"/>
          <p:cNvSpPr>
            <a:spLocks noChangeArrowheads="1"/>
          </p:cNvSpPr>
          <p:nvPr/>
        </p:nvSpPr>
        <p:spPr bwMode="auto">
          <a:xfrm>
            <a:off x="323850" y="2281238"/>
            <a:ext cx="86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Účiník</a:t>
            </a:r>
          </a:p>
        </p:txBody>
      </p:sp>
      <p:sp>
        <p:nvSpPr>
          <p:cNvPr id="493624" name="Rectangle 56"/>
          <p:cNvSpPr>
            <a:spLocks noChangeArrowheads="1"/>
          </p:cNvSpPr>
          <p:nvPr/>
        </p:nvSpPr>
        <p:spPr bwMode="auto">
          <a:xfrm>
            <a:off x="179388" y="2997200"/>
            <a:ext cx="87137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Příklad: Vypočítejte výkony a účiník při měření 3f spotřebiče. Naměřené hodnoty – P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= 400W, P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= 300W, P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= 350W, I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= 2A, I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= 1,5A, I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= 2,5 A, napětí zdroje je 400V. </a:t>
            </a:r>
          </a:p>
        </p:txBody>
      </p:sp>
      <p:sp>
        <p:nvSpPr>
          <p:cNvPr id="493625" name="Rectangle 57"/>
          <p:cNvSpPr>
            <a:spLocks noChangeArrowheads="1"/>
          </p:cNvSpPr>
          <p:nvPr/>
        </p:nvSpPr>
        <p:spPr bwMode="auto">
          <a:xfrm>
            <a:off x="250825" y="4149725"/>
            <a:ext cx="1944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3f činný výkon</a:t>
            </a:r>
          </a:p>
        </p:txBody>
      </p:sp>
      <p:graphicFrame>
        <p:nvGraphicFramePr>
          <p:cNvPr id="493626" name="Object 58"/>
          <p:cNvGraphicFramePr>
            <a:graphicFrameLocks noChangeAspect="1"/>
          </p:cNvGraphicFramePr>
          <p:nvPr/>
        </p:nvGraphicFramePr>
        <p:xfrm>
          <a:off x="2268538" y="4149725"/>
          <a:ext cx="50149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" name="Rovnice" r:id="rId11" imgW="2743200" imgH="241300" progId="Equation.3">
                  <p:embed/>
                </p:oleObj>
              </mc:Choice>
              <mc:Fallback>
                <p:oleObj name="Rovnice" r:id="rId11" imgW="2743200" imgH="2413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149725"/>
                        <a:ext cx="5014912" cy="441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627" name="Rectangle 59"/>
          <p:cNvSpPr>
            <a:spLocks noChangeArrowheads="1"/>
          </p:cNvSpPr>
          <p:nvPr/>
        </p:nvSpPr>
        <p:spPr bwMode="auto">
          <a:xfrm>
            <a:off x="250825" y="4797425"/>
            <a:ext cx="1944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Zdánlivý výkon</a:t>
            </a:r>
          </a:p>
        </p:txBody>
      </p:sp>
      <p:graphicFrame>
        <p:nvGraphicFramePr>
          <p:cNvPr id="493628" name="Object 60"/>
          <p:cNvGraphicFramePr>
            <a:graphicFrameLocks noChangeAspect="1"/>
          </p:cNvGraphicFramePr>
          <p:nvPr/>
        </p:nvGraphicFramePr>
        <p:xfrm>
          <a:off x="2268538" y="4652963"/>
          <a:ext cx="58324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9" name="Rovnice" r:id="rId13" imgW="3467100" imgH="419100" progId="Equation.3">
                  <p:embed/>
                </p:oleObj>
              </mc:Choice>
              <mc:Fallback>
                <p:oleObj name="Rovnice" r:id="rId13" imgW="3467100" imgH="4191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652963"/>
                        <a:ext cx="5832475" cy="7032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630" name="Rectangle 62"/>
          <p:cNvSpPr>
            <a:spLocks noChangeArrowheads="1"/>
          </p:cNvSpPr>
          <p:nvPr/>
        </p:nvSpPr>
        <p:spPr bwMode="auto">
          <a:xfrm>
            <a:off x="396875" y="5516563"/>
            <a:ext cx="1727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Jalový výkon</a:t>
            </a:r>
          </a:p>
        </p:txBody>
      </p:sp>
      <p:graphicFrame>
        <p:nvGraphicFramePr>
          <p:cNvPr id="493631" name="Object 63"/>
          <p:cNvGraphicFramePr>
            <a:graphicFrameLocks noChangeAspect="1"/>
          </p:cNvGraphicFramePr>
          <p:nvPr/>
        </p:nvGraphicFramePr>
        <p:xfrm>
          <a:off x="2268538" y="5419725"/>
          <a:ext cx="50530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" name="Rovnice" r:id="rId15" imgW="2946400" imgH="330200" progId="Equation.3">
                  <p:embed/>
                </p:oleObj>
              </mc:Choice>
              <mc:Fallback>
                <p:oleObj name="Rovnice" r:id="rId15" imgW="2946400" imgH="3302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419725"/>
                        <a:ext cx="5053012" cy="565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632" name="Rectangle 64"/>
          <p:cNvSpPr>
            <a:spLocks noChangeArrowheads="1"/>
          </p:cNvSpPr>
          <p:nvPr/>
        </p:nvSpPr>
        <p:spPr bwMode="auto">
          <a:xfrm>
            <a:off x="1258888" y="6219825"/>
            <a:ext cx="86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Účiník</a:t>
            </a:r>
          </a:p>
        </p:txBody>
      </p:sp>
      <p:graphicFrame>
        <p:nvGraphicFramePr>
          <p:cNvPr id="493633" name="Object 65"/>
          <p:cNvGraphicFramePr>
            <a:graphicFrameLocks noChangeAspect="1"/>
          </p:cNvGraphicFramePr>
          <p:nvPr/>
        </p:nvGraphicFramePr>
        <p:xfrm>
          <a:off x="2246313" y="6043613"/>
          <a:ext cx="2973387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1" name="Rovnice" r:id="rId17" imgW="1816100" imgH="469900" progId="Equation.3">
                  <p:embed/>
                </p:oleObj>
              </mc:Choice>
              <mc:Fallback>
                <p:oleObj name="Rovnice" r:id="rId17" imgW="1816100" imgH="46990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6043613"/>
                        <a:ext cx="2973387" cy="7699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3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3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3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3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3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Aronovo zapojení pro měření výkonů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179388" y="950913"/>
            <a:ext cx="88201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Aronovo zapojení lze použít v trojfázové síti pouze v případě, že není vyvedena pracovní nula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lze ho použít pro měření činného výkonu při obecné zátěži a k měření jalového výkonu v symetrické zátěži  </a:t>
            </a:r>
          </a:p>
        </p:txBody>
      </p:sp>
      <p:grpSp>
        <p:nvGrpSpPr>
          <p:cNvPr id="494660" name="Group 68"/>
          <p:cNvGrpSpPr>
            <a:grpSpLocks/>
          </p:cNvGrpSpPr>
          <p:nvPr/>
        </p:nvGrpSpPr>
        <p:grpSpPr bwMode="auto">
          <a:xfrm>
            <a:off x="395288" y="2997200"/>
            <a:ext cx="7416800" cy="3167063"/>
            <a:chOff x="249" y="1888"/>
            <a:chExt cx="4672" cy="1995"/>
          </a:xfrm>
        </p:grpSpPr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3515" y="1910"/>
              <a:ext cx="408" cy="408"/>
              <a:chOff x="1111" y="1026"/>
              <a:chExt cx="408" cy="408"/>
            </a:xfrm>
          </p:grpSpPr>
          <p:sp>
            <p:nvSpPr>
              <p:cNvPr id="494598" name="Oval 6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634" name="Text Box 7"/>
              <p:cNvSpPr txBox="1">
                <a:spLocks noChangeArrowheads="1"/>
              </p:cNvSpPr>
              <p:nvPr/>
            </p:nvSpPr>
            <p:spPr bwMode="auto">
              <a:xfrm>
                <a:off x="1257" y="1120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4582" name="Group 8"/>
            <p:cNvGrpSpPr>
              <a:grpSpLocks/>
            </p:cNvGrpSpPr>
            <p:nvPr/>
          </p:nvGrpSpPr>
          <p:grpSpPr bwMode="auto">
            <a:xfrm>
              <a:off x="839" y="2272"/>
              <a:ext cx="408" cy="408"/>
              <a:chOff x="1973" y="1162"/>
              <a:chExt cx="408" cy="408"/>
            </a:xfrm>
          </p:grpSpPr>
          <p:sp>
            <p:nvSpPr>
              <p:cNvPr id="494601" name="Oval 9"/>
              <p:cNvSpPr>
                <a:spLocks noChangeAspect="1" noChangeArrowheads="1"/>
              </p:cNvSpPr>
              <p:nvPr/>
            </p:nvSpPr>
            <p:spPr bwMode="auto">
              <a:xfrm>
                <a:off x="1973" y="1162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632" name="Text Box 10"/>
              <p:cNvSpPr txBox="1">
                <a:spLocks noChangeArrowheads="1"/>
              </p:cNvSpPr>
              <p:nvPr/>
            </p:nvSpPr>
            <p:spPr bwMode="auto">
              <a:xfrm>
                <a:off x="2119" y="1256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494603" name="Oval 11"/>
            <p:cNvSpPr>
              <a:spLocks noChangeArrowheads="1"/>
            </p:cNvSpPr>
            <p:nvPr/>
          </p:nvSpPr>
          <p:spPr bwMode="auto">
            <a:xfrm>
              <a:off x="475" y="206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4604" name="Oval 12"/>
            <p:cNvSpPr>
              <a:spLocks noChangeArrowheads="1"/>
            </p:cNvSpPr>
            <p:nvPr/>
          </p:nvSpPr>
          <p:spPr bwMode="auto">
            <a:xfrm>
              <a:off x="475" y="370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4605" name="Oval 13"/>
            <p:cNvSpPr>
              <a:spLocks noChangeArrowheads="1"/>
            </p:cNvSpPr>
            <p:nvPr/>
          </p:nvSpPr>
          <p:spPr bwMode="auto">
            <a:xfrm>
              <a:off x="997" y="206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586" name="AutoShape 14"/>
            <p:cNvCxnSpPr>
              <a:cxnSpLocks noChangeShapeType="1"/>
              <a:stCxn id="494605" idx="4"/>
              <a:endCxn id="494601" idx="0"/>
            </p:cNvCxnSpPr>
            <p:nvPr/>
          </p:nvCxnSpPr>
          <p:spPr bwMode="auto">
            <a:xfrm>
              <a:off x="1043" y="2171"/>
              <a:ext cx="0" cy="8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4607" name="Line 15"/>
            <p:cNvSpPr>
              <a:spLocks noChangeShapeType="1"/>
            </p:cNvSpPr>
            <p:nvPr/>
          </p:nvSpPr>
          <p:spPr bwMode="auto">
            <a:xfrm>
              <a:off x="1882" y="2976"/>
              <a:ext cx="0" cy="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88" name="Text Box 16"/>
            <p:cNvSpPr txBox="1">
              <a:spLocks noChangeArrowheads="1"/>
            </p:cNvSpPr>
            <p:nvPr/>
          </p:nvSpPr>
          <p:spPr bwMode="auto">
            <a:xfrm>
              <a:off x="1732" y="3067"/>
              <a:ext cx="15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24589" name="Text Box 17"/>
            <p:cNvSpPr txBox="1">
              <a:spLocks noChangeArrowheads="1"/>
            </p:cNvSpPr>
            <p:nvPr/>
          </p:nvSpPr>
          <p:spPr bwMode="auto">
            <a:xfrm>
              <a:off x="4515" y="2659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grpSp>
          <p:nvGrpSpPr>
            <p:cNvPr id="24590" name="Group 18"/>
            <p:cNvGrpSpPr>
              <a:grpSpLocks/>
            </p:cNvGrpSpPr>
            <p:nvPr/>
          </p:nvGrpSpPr>
          <p:grpSpPr bwMode="auto">
            <a:xfrm>
              <a:off x="1383" y="1910"/>
              <a:ext cx="408" cy="408"/>
              <a:chOff x="1655" y="1389"/>
              <a:chExt cx="408" cy="408"/>
            </a:xfrm>
          </p:grpSpPr>
          <p:sp>
            <p:nvSpPr>
              <p:cNvPr id="494611" name="Oval 19"/>
              <p:cNvSpPr>
                <a:spLocks noChangeAspect="1" noChangeArrowheads="1"/>
              </p:cNvSpPr>
              <p:nvPr/>
            </p:nvSpPr>
            <p:spPr bwMode="auto">
              <a:xfrm>
                <a:off x="1655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630" name="Text Box 20"/>
              <p:cNvSpPr txBox="1">
                <a:spLocks noChangeArrowheads="1"/>
              </p:cNvSpPr>
              <p:nvPr/>
            </p:nvSpPr>
            <p:spPr bwMode="auto">
              <a:xfrm>
                <a:off x="1768" y="1483"/>
                <a:ext cx="18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24591" name="AutoShape 21"/>
            <p:cNvCxnSpPr>
              <a:cxnSpLocks noChangeShapeType="1"/>
              <a:stCxn id="494603" idx="6"/>
              <a:endCxn id="494605" idx="2"/>
            </p:cNvCxnSpPr>
            <p:nvPr/>
          </p:nvCxnSpPr>
          <p:spPr bwMode="auto">
            <a:xfrm>
              <a:off x="578" y="2114"/>
              <a:ext cx="407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92" name="AutoShape 22"/>
            <p:cNvCxnSpPr>
              <a:cxnSpLocks noChangeShapeType="1"/>
              <a:stCxn id="494605" idx="6"/>
              <a:endCxn id="494611" idx="2"/>
            </p:cNvCxnSpPr>
            <p:nvPr/>
          </p:nvCxnSpPr>
          <p:spPr bwMode="auto">
            <a:xfrm>
              <a:off x="1100" y="2114"/>
              <a:ext cx="27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93" name="AutoShape 23"/>
            <p:cNvCxnSpPr>
              <a:cxnSpLocks noChangeShapeType="1"/>
              <a:stCxn id="494611" idx="6"/>
              <a:endCxn id="494598" idx="2"/>
            </p:cNvCxnSpPr>
            <p:nvPr/>
          </p:nvCxnSpPr>
          <p:spPr bwMode="auto">
            <a:xfrm>
              <a:off x="1803" y="2114"/>
              <a:ext cx="170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94" name="AutoShape 24"/>
            <p:cNvCxnSpPr>
              <a:cxnSpLocks noChangeShapeType="1"/>
              <a:stCxn id="494605" idx="0"/>
              <a:endCxn id="494611" idx="0"/>
            </p:cNvCxnSpPr>
            <p:nvPr/>
          </p:nvCxnSpPr>
          <p:spPr bwMode="auto">
            <a:xfrm rot="-5400000">
              <a:off x="1236" y="1705"/>
              <a:ext cx="158" cy="544"/>
            </a:xfrm>
            <a:prstGeom prst="bentConnector3">
              <a:avLst>
                <a:gd name="adj1" fmla="val 183546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4617" name="Oval 25"/>
            <p:cNvSpPr>
              <a:spLocks noChangeArrowheads="1"/>
            </p:cNvSpPr>
            <p:nvPr/>
          </p:nvSpPr>
          <p:spPr bwMode="auto">
            <a:xfrm>
              <a:off x="475" y="336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4618" name="Oval 26"/>
            <p:cNvSpPr>
              <a:spLocks noChangeArrowheads="1"/>
            </p:cNvSpPr>
            <p:nvPr/>
          </p:nvSpPr>
          <p:spPr bwMode="auto">
            <a:xfrm>
              <a:off x="475" y="281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97" name="Text Box 27"/>
            <p:cNvSpPr txBox="1">
              <a:spLocks noChangeArrowheads="1"/>
            </p:cNvSpPr>
            <p:nvPr/>
          </p:nvSpPr>
          <p:spPr bwMode="auto">
            <a:xfrm>
              <a:off x="249" y="3664"/>
              <a:ext cx="15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4598" name="Text Box 28"/>
            <p:cNvSpPr txBox="1">
              <a:spLocks noChangeArrowheads="1"/>
            </p:cNvSpPr>
            <p:nvPr/>
          </p:nvSpPr>
          <p:spPr bwMode="auto">
            <a:xfrm>
              <a:off x="249" y="3211"/>
              <a:ext cx="1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9" name="Text Box 29"/>
            <p:cNvSpPr txBox="1">
              <a:spLocks noChangeArrowheads="1"/>
            </p:cNvSpPr>
            <p:nvPr/>
          </p:nvSpPr>
          <p:spPr bwMode="auto">
            <a:xfrm>
              <a:off x="249" y="2749"/>
              <a:ext cx="1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00" name="Text Box 30"/>
            <p:cNvSpPr txBox="1">
              <a:spLocks noChangeArrowheads="1"/>
            </p:cNvSpPr>
            <p:nvPr/>
          </p:nvSpPr>
          <p:spPr bwMode="auto">
            <a:xfrm>
              <a:off x="249" y="1978"/>
              <a:ext cx="1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  <a:endParaRPr lang="cs-CZ" altLang="cs-CZ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4623" name="Rectangle 31"/>
            <p:cNvSpPr>
              <a:spLocks noChangeArrowheads="1"/>
            </p:cNvSpPr>
            <p:nvPr/>
          </p:nvSpPr>
          <p:spPr bwMode="auto">
            <a:xfrm>
              <a:off x="4241" y="1888"/>
              <a:ext cx="680" cy="172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4602" name="Group 32"/>
            <p:cNvGrpSpPr>
              <a:grpSpLocks/>
            </p:cNvGrpSpPr>
            <p:nvPr/>
          </p:nvGrpSpPr>
          <p:grpSpPr bwMode="auto">
            <a:xfrm>
              <a:off x="3515" y="2659"/>
              <a:ext cx="408" cy="408"/>
              <a:chOff x="1111" y="1026"/>
              <a:chExt cx="408" cy="408"/>
            </a:xfrm>
          </p:grpSpPr>
          <p:sp>
            <p:nvSpPr>
              <p:cNvPr id="494625" name="Oval 33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628" name="Text Box 34"/>
              <p:cNvSpPr txBox="1">
                <a:spLocks noChangeArrowheads="1"/>
              </p:cNvSpPr>
              <p:nvPr/>
            </p:nvSpPr>
            <p:spPr bwMode="auto">
              <a:xfrm>
                <a:off x="1257" y="1120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4603" name="Group 35"/>
            <p:cNvGrpSpPr>
              <a:grpSpLocks/>
            </p:cNvGrpSpPr>
            <p:nvPr/>
          </p:nvGrpSpPr>
          <p:grpSpPr bwMode="auto">
            <a:xfrm>
              <a:off x="3515" y="3203"/>
              <a:ext cx="408" cy="408"/>
              <a:chOff x="1111" y="1026"/>
              <a:chExt cx="408" cy="408"/>
            </a:xfrm>
          </p:grpSpPr>
          <p:sp>
            <p:nvSpPr>
              <p:cNvPr id="494628" name="Oval 36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626" name="Text Box 37"/>
              <p:cNvSpPr txBox="1">
                <a:spLocks noChangeArrowheads="1"/>
              </p:cNvSpPr>
              <p:nvPr/>
            </p:nvSpPr>
            <p:spPr bwMode="auto">
              <a:xfrm>
                <a:off x="1257" y="1120"/>
                <a:ext cx="1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4604" name="Group 38"/>
            <p:cNvGrpSpPr>
              <a:grpSpLocks/>
            </p:cNvGrpSpPr>
            <p:nvPr/>
          </p:nvGrpSpPr>
          <p:grpSpPr bwMode="auto">
            <a:xfrm>
              <a:off x="2109" y="2659"/>
              <a:ext cx="408" cy="408"/>
              <a:chOff x="1655" y="1389"/>
              <a:chExt cx="408" cy="408"/>
            </a:xfrm>
          </p:grpSpPr>
          <p:sp>
            <p:nvSpPr>
              <p:cNvPr id="494631" name="Oval 39"/>
              <p:cNvSpPr>
                <a:spLocks noChangeAspect="1" noChangeArrowheads="1"/>
              </p:cNvSpPr>
              <p:nvPr/>
            </p:nvSpPr>
            <p:spPr bwMode="auto">
              <a:xfrm>
                <a:off x="1655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624" name="Text Box 40"/>
              <p:cNvSpPr txBox="1">
                <a:spLocks noChangeArrowheads="1"/>
              </p:cNvSpPr>
              <p:nvPr/>
            </p:nvSpPr>
            <p:spPr bwMode="auto">
              <a:xfrm>
                <a:off x="1768" y="1483"/>
                <a:ext cx="18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24605" name="AutoShape 44"/>
            <p:cNvCxnSpPr>
              <a:cxnSpLocks noChangeShapeType="1"/>
              <a:stCxn id="494598" idx="6"/>
            </p:cNvCxnSpPr>
            <p:nvPr/>
          </p:nvCxnSpPr>
          <p:spPr bwMode="auto">
            <a:xfrm>
              <a:off x="3935" y="2114"/>
              <a:ext cx="30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6" name="AutoShape 45"/>
            <p:cNvCxnSpPr>
              <a:cxnSpLocks noChangeShapeType="1"/>
              <a:stCxn id="494625" idx="6"/>
            </p:cNvCxnSpPr>
            <p:nvPr/>
          </p:nvCxnSpPr>
          <p:spPr bwMode="auto">
            <a:xfrm>
              <a:off x="3935" y="2863"/>
              <a:ext cx="30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7" name="AutoShape 46"/>
            <p:cNvCxnSpPr>
              <a:cxnSpLocks noChangeShapeType="1"/>
              <a:stCxn id="494628" idx="6"/>
            </p:cNvCxnSpPr>
            <p:nvPr/>
          </p:nvCxnSpPr>
          <p:spPr bwMode="auto">
            <a:xfrm>
              <a:off x="3935" y="3407"/>
              <a:ext cx="30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8" name="AutoShape 47"/>
            <p:cNvCxnSpPr>
              <a:cxnSpLocks noChangeShapeType="1"/>
              <a:stCxn id="494625" idx="2"/>
              <a:endCxn id="494631" idx="6"/>
            </p:cNvCxnSpPr>
            <p:nvPr/>
          </p:nvCxnSpPr>
          <p:spPr bwMode="auto">
            <a:xfrm flipH="1">
              <a:off x="2529" y="2863"/>
              <a:ext cx="974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4641" name="Oval 49"/>
            <p:cNvSpPr>
              <a:spLocks noChangeArrowheads="1"/>
            </p:cNvSpPr>
            <p:nvPr/>
          </p:nvSpPr>
          <p:spPr bwMode="auto">
            <a:xfrm>
              <a:off x="2267" y="336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4645" name="Oval 53"/>
            <p:cNvSpPr>
              <a:spLocks noChangeArrowheads="1"/>
            </p:cNvSpPr>
            <p:nvPr/>
          </p:nvSpPr>
          <p:spPr bwMode="auto">
            <a:xfrm>
              <a:off x="1837" y="281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4646" name="Oval 54"/>
            <p:cNvSpPr>
              <a:spLocks noChangeArrowheads="1"/>
            </p:cNvSpPr>
            <p:nvPr/>
          </p:nvSpPr>
          <p:spPr bwMode="auto">
            <a:xfrm>
              <a:off x="1519" y="336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612" name="AutoShape 55"/>
            <p:cNvCxnSpPr>
              <a:cxnSpLocks noChangeShapeType="1"/>
              <a:stCxn id="494631" idx="2"/>
              <a:endCxn id="494645" idx="6"/>
            </p:cNvCxnSpPr>
            <p:nvPr/>
          </p:nvCxnSpPr>
          <p:spPr bwMode="auto">
            <a:xfrm flipH="1">
              <a:off x="1940" y="2863"/>
              <a:ext cx="157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13" name="AutoShape 56"/>
            <p:cNvCxnSpPr>
              <a:cxnSpLocks noChangeShapeType="1"/>
              <a:stCxn id="494645" idx="0"/>
              <a:endCxn id="494631" idx="0"/>
            </p:cNvCxnSpPr>
            <p:nvPr/>
          </p:nvCxnSpPr>
          <p:spPr bwMode="auto">
            <a:xfrm rot="-5400000">
              <a:off x="2018" y="2512"/>
              <a:ext cx="159" cy="430"/>
            </a:xfrm>
            <a:prstGeom prst="bentConnector3">
              <a:avLst>
                <a:gd name="adj1" fmla="val 183019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14" name="AutoShape 58"/>
            <p:cNvCxnSpPr>
              <a:cxnSpLocks noChangeShapeType="1"/>
              <a:stCxn id="494646" idx="2"/>
              <a:endCxn id="494617" idx="6"/>
            </p:cNvCxnSpPr>
            <p:nvPr/>
          </p:nvCxnSpPr>
          <p:spPr bwMode="auto">
            <a:xfrm flipH="1">
              <a:off x="578" y="3407"/>
              <a:ext cx="92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4652" name="Oval 60"/>
            <p:cNvSpPr>
              <a:spLocks noChangeArrowheads="1"/>
            </p:cNvSpPr>
            <p:nvPr/>
          </p:nvSpPr>
          <p:spPr bwMode="auto">
            <a:xfrm>
              <a:off x="997" y="281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616" name="AutoShape 61"/>
            <p:cNvCxnSpPr>
              <a:cxnSpLocks noChangeShapeType="1"/>
              <a:stCxn id="494645" idx="2"/>
              <a:endCxn id="494652" idx="6"/>
            </p:cNvCxnSpPr>
            <p:nvPr/>
          </p:nvCxnSpPr>
          <p:spPr bwMode="auto">
            <a:xfrm flipH="1">
              <a:off x="1100" y="2864"/>
              <a:ext cx="72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17" name="AutoShape 62"/>
            <p:cNvCxnSpPr>
              <a:cxnSpLocks noChangeShapeType="1"/>
              <a:stCxn id="494652" idx="2"/>
              <a:endCxn id="494618" idx="6"/>
            </p:cNvCxnSpPr>
            <p:nvPr/>
          </p:nvCxnSpPr>
          <p:spPr bwMode="auto">
            <a:xfrm flipH="1">
              <a:off x="578" y="2864"/>
              <a:ext cx="407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18" name="AutoShape 63"/>
            <p:cNvCxnSpPr>
              <a:cxnSpLocks noChangeShapeType="1"/>
              <a:stCxn id="494601" idx="4"/>
              <a:endCxn id="494652" idx="0"/>
            </p:cNvCxnSpPr>
            <p:nvPr/>
          </p:nvCxnSpPr>
          <p:spPr bwMode="auto">
            <a:xfrm>
              <a:off x="1043" y="2692"/>
              <a:ext cx="0" cy="11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19" name="AutoShape 64"/>
            <p:cNvCxnSpPr>
              <a:cxnSpLocks noChangeShapeType="1"/>
              <a:stCxn id="494611" idx="4"/>
              <a:endCxn id="494646" idx="0"/>
            </p:cNvCxnSpPr>
            <p:nvPr/>
          </p:nvCxnSpPr>
          <p:spPr bwMode="auto">
            <a:xfrm flipH="1">
              <a:off x="1565" y="2330"/>
              <a:ext cx="22" cy="101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20" name="AutoShape 65"/>
            <p:cNvCxnSpPr>
              <a:cxnSpLocks noChangeShapeType="1"/>
              <a:stCxn id="494646" idx="6"/>
              <a:endCxn id="494641" idx="2"/>
            </p:cNvCxnSpPr>
            <p:nvPr/>
          </p:nvCxnSpPr>
          <p:spPr bwMode="auto">
            <a:xfrm>
              <a:off x="1622" y="3407"/>
              <a:ext cx="633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21" name="AutoShape 66"/>
            <p:cNvCxnSpPr>
              <a:cxnSpLocks noChangeShapeType="1"/>
              <a:stCxn id="494631" idx="4"/>
              <a:endCxn id="494641" idx="0"/>
            </p:cNvCxnSpPr>
            <p:nvPr/>
          </p:nvCxnSpPr>
          <p:spPr bwMode="auto">
            <a:xfrm>
              <a:off x="2313" y="3079"/>
              <a:ext cx="0" cy="27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22" name="AutoShape 67"/>
            <p:cNvCxnSpPr>
              <a:cxnSpLocks noChangeShapeType="1"/>
              <a:stCxn id="494641" idx="6"/>
              <a:endCxn id="494628" idx="2"/>
            </p:cNvCxnSpPr>
            <p:nvPr/>
          </p:nvCxnSpPr>
          <p:spPr bwMode="auto">
            <a:xfrm flipV="1">
              <a:off x="2370" y="3407"/>
              <a:ext cx="1133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4" grpId="0"/>
      <p:bldP spid="4945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Aronovo zapojení pro měření výkonů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4859338" y="3500438"/>
            <a:ext cx="41052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Určení výkonu, fázorový diagram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fázory fázového napětí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fázory proudů (předpoklad symetrická obecná zátěž)</a:t>
            </a:r>
          </a:p>
        </p:txBody>
      </p:sp>
      <p:grpSp>
        <p:nvGrpSpPr>
          <p:cNvPr id="495730" name="Group 114"/>
          <p:cNvGrpSpPr>
            <a:grpSpLocks/>
          </p:cNvGrpSpPr>
          <p:nvPr/>
        </p:nvGrpSpPr>
        <p:grpSpPr bwMode="auto">
          <a:xfrm>
            <a:off x="3830638" y="1162050"/>
            <a:ext cx="5133975" cy="2554288"/>
            <a:chOff x="228" y="1888"/>
            <a:chExt cx="3234" cy="1609"/>
          </a:xfrm>
        </p:grpSpPr>
        <p:grpSp>
          <p:nvGrpSpPr>
            <p:cNvPr id="25652" name="Group 60"/>
            <p:cNvGrpSpPr>
              <a:grpSpLocks noChangeAspect="1"/>
            </p:cNvGrpSpPr>
            <p:nvPr/>
          </p:nvGrpSpPr>
          <p:grpSpPr bwMode="auto">
            <a:xfrm>
              <a:off x="2336" y="1906"/>
              <a:ext cx="327" cy="326"/>
              <a:chOff x="1111" y="1026"/>
              <a:chExt cx="408" cy="408"/>
            </a:xfrm>
          </p:grpSpPr>
          <p:sp>
            <p:nvSpPr>
              <p:cNvPr id="495677" name="Oval 61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5" name="Text Box 62"/>
              <p:cNvSpPr txBox="1">
                <a:spLocks noChangeAspect="1" noChangeArrowheads="1"/>
              </p:cNvSpPr>
              <p:nvPr/>
            </p:nvSpPr>
            <p:spPr bwMode="auto">
              <a:xfrm>
                <a:off x="1257" y="1104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5653" name="Group 63"/>
            <p:cNvGrpSpPr>
              <a:grpSpLocks noChangeAspect="1"/>
            </p:cNvGrpSpPr>
            <p:nvPr/>
          </p:nvGrpSpPr>
          <p:grpSpPr bwMode="auto">
            <a:xfrm>
              <a:off x="724" y="2195"/>
              <a:ext cx="326" cy="327"/>
              <a:chOff x="1973" y="1162"/>
              <a:chExt cx="408" cy="408"/>
            </a:xfrm>
          </p:grpSpPr>
          <p:sp>
            <p:nvSpPr>
              <p:cNvPr id="495680" name="Oval 64"/>
              <p:cNvSpPr>
                <a:spLocks noChangeAspect="1" noChangeArrowheads="1"/>
              </p:cNvSpPr>
              <p:nvPr/>
            </p:nvSpPr>
            <p:spPr bwMode="auto">
              <a:xfrm>
                <a:off x="1973" y="1162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3" name="Text Box 65"/>
              <p:cNvSpPr txBox="1">
                <a:spLocks noChangeAspect="1" noChangeArrowheads="1"/>
              </p:cNvSpPr>
              <p:nvPr/>
            </p:nvSpPr>
            <p:spPr bwMode="auto">
              <a:xfrm>
                <a:off x="2119" y="1241"/>
                <a:ext cx="116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495682" name="Oval 66"/>
            <p:cNvSpPr>
              <a:spLocks noChangeAspect="1" noChangeArrowheads="1"/>
            </p:cNvSpPr>
            <p:nvPr/>
          </p:nvSpPr>
          <p:spPr bwMode="auto">
            <a:xfrm>
              <a:off x="432" y="2032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5683" name="Oval 67"/>
            <p:cNvSpPr>
              <a:spLocks noChangeAspect="1" noChangeArrowheads="1"/>
            </p:cNvSpPr>
            <p:nvPr/>
          </p:nvSpPr>
          <p:spPr bwMode="auto">
            <a:xfrm>
              <a:off x="432" y="3340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5684" name="Oval 68"/>
            <p:cNvSpPr>
              <a:spLocks noChangeAspect="1" noChangeArrowheads="1"/>
            </p:cNvSpPr>
            <p:nvPr/>
          </p:nvSpPr>
          <p:spPr bwMode="auto">
            <a:xfrm>
              <a:off x="850" y="2032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657" name="AutoShape 69"/>
            <p:cNvCxnSpPr>
              <a:cxnSpLocks noChangeAspect="1" noChangeShapeType="1"/>
              <a:stCxn id="495684" idx="4"/>
              <a:endCxn id="495680" idx="0"/>
            </p:cNvCxnSpPr>
            <p:nvPr/>
          </p:nvCxnSpPr>
          <p:spPr bwMode="auto">
            <a:xfrm>
              <a:off x="887" y="2115"/>
              <a:ext cx="0" cy="7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5686" name="Line 70"/>
            <p:cNvSpPr>
              <a:spLocks noChangeAspect="1" noChangeShapeType="1"/>
            </p:cNvSpPr>
            <p:nvPr/>
          </p:nvSpPr>
          <p:spPr bwMode="auto">
            <a:xfrm>
              <a:off x="1559" y="2759"/>
              <a:ext cx="0" cy="29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59" name="Text Box 71"/>
            <p:cNvSpPr txBox="1">
              <a:spLocks noChangeAspect="1" noChangeArrowheads="1"/>
            </p:cNvSpPr>
            <p:nvPr/>
          </p:nvSpPr>
          <p:spPr bwMode="auto">
            <a:xfrm>
              <a:off x="1421" y="2819"/>
              <a:ext cx="13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25660" name="Text Box 72"/>
            <p:cNvSpPr txBox="1">
              <a:spLocks noChangeAspect="1" noChangeArrowheads="1"/>
            </p:cNvSpPr>
            <p:nvPr/>
          </p:nvSpPr>
          <p:spPr bwMode="auto">
            <a:xfrm>
              <a:off x="3120" y="2492"/>
              <a:ext cx="12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grpSp>
          <p:nvGrpSpPr>
            <p:cNvPr id="25661" name="Group 73"/>
            <p:cNvGrpSpPr>
              <a:grpSpLocks noChangeAspect="1"/>
            </p:cNvGrpSpPr>
            <p:nvPr/>
          </p:nvGrpSpPr>
          <p:grpSpPr bwMode="auto">
            <a:xfrm>
              <a:off x="1159" y="1906"/>
              <a:ext cx="327" cy="326"/>
              <a:chOff x="1655" y="1389"/>
              <a:chExt cx="408" cy="408"/>
            </a:xfrm>
          </p:grpSpPr>
          <p:sp>
            <p:nvSpPr>
              <p:cNvPr id="495690" name="Oval 74"/>
              <p:cNvSpPr>
                <a:spLocks noChangeAspect="1" noChangeArrowheads="1"/>
              </p:cNvSpPr>
              <p:nvPr/>
            </p:nvSpPr>
            <p:spPr bwMode="auto">
              <a:xfrm>
                <a:off x="1655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1" name="Text Box 75"/>
              <p:cNvSpPr txBox="1">
                <a:spLocks noChangeAspect="1" noChangeArrowheads="1"/>
              </p:cNvSpPr>
              <p:nvPr/>
            </p:nvSpPr>
            <p:spPr bwMode="auto">
              <a:xfrm>
                <a:off x="1769" y="1467"/>
                <a:ext cx="1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25662" name="AutoShape 76"/>
            <p:cNvCxnSpPr>
              <a:cxnSpLocks noChangeAspect="1" noChangeShapeType="1"/>
              <a:stCxn id="495682" idx="6"/>
              <a:endCxn id="495684" idx="2"/>
            </p:cNvCxnSpPr>
            <p:nvPr/>
          </p:nvCxnSpPr>
          <p:spPr bwMode="auto">
            <a:xfrm>
              <a:off x="515" y="2069"/>
              <a:ext cx="32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63" name="AutoShape 77"/>
            <p:cNvCxnSpPr>
              <a:cxnSpLocks noChangeAspect="1" noChangeShapeType="1"/>
              <a:stCxn id="495684" idx="6"/>
              <a:endCxn id="495690" idx="2"/>
            </p:cNvCxnSpPr>
            <p:nvPr/>
          </p:nvCxnSpPr>
          <p:spPr bwMode="auto">
            <a:xfrm>
              <a:off x="933" y="2069"/>
              <a:ext cx="217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64" name="AutoShape 78"/>
            <p:cNvCxnSpPr>
              <a:cxnSpLocks noChangeAspect="1" noChangeShapeType="1"/>
              <a:stCxn id="495690" idx="6"/>
              <a:endCxn id="495677" idx="2"/>
            </p:cNvCxnSpPr>
            <p:nvPr/>
          </p:nvCxnSpPr>
          <p:spPr bwMode="auto">
            <a:xfrm>
              <a:off x="1498" y="2069"/>
              <a:ext cx="82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65" name="AutoShape 79"/>
            <p:cNvCxnSpPr>
              <a:cxnSpLocks noChangeAspect="1" noChangeShapeType="1"/>
              <a:stCxn id="495684" idx="0"/>
              <a:endCxn id="495690" idx="0"/>
            </p:cNvCxnSpPr>
            <p:nvPr/>
          </p:nvCxnSpPr>
          <p:spPr bwMode="auto">
            <a:xfrm rot="-5400000">
              <a:off x="1042" y="1741"/>
              <a:ext cx="126" cy="436"/>
            </a:xfrm>
            <a:prstGeom prst="bentConnector3">
              <a:avLst>
                <a:gd name="adj1" fmla="val 183546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5696" name="Oval 80"/>
            <p:cNvSpPr>
              <a:spLocks noChangeAspect="1" noChangeArrowheads="1"/>
            </p:cNvSpPr>
            <p:nvPr/>
          </p:nvSpPr>
          <p:spPr bwMode="auto">
            <a:xfrm>
              <a:off x="432" y="3067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5697" name="Oval 81"/>
            <p:cNvSpPr>
              <a:spLocks noChangeAspect="1" noChangeArrowheads="1"/>
            </p:cNvSpPr>
            <p:nvPr/>
          </p:nvSpPr>
          <p:spPr bwMode="auto">
            <a:xfrm>
              <a:off x="432" y="2632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68" name="Text Box 82"/>
            <p:cNvSpPr txBox="1">
              <a:spLocks noChangeAspect="1" noChangeArrowheads="1"/>
            </p:cNvSpPr>
            <p:nvPr/>
          </p:nvSpPr>
          <p:spPr bwMode="auto">
            <a:xfrm>
              <a:off x="233" y="3297"/>
              <a:ext cx="13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5669" name="Text Box 83"/>
            <p:cNvSpPr txBox="1">
              <a:spLocks noChangeAspect="1" noChangeArrowheads="1"/>
            </p:cNvSpPr>
            <p:nvPr/>
          </p:nvSpPr>
          <p:spPr bwMode="auto">
            <a:xfrm>
              <a:off x="228" y="2934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  <a:endParaRPr lang="cs-CZ" altLang="cs-CZ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70" name="Text Box 84"/>
            <p:cNvSpPr txBox="1">
              <a:spLocks noChangeAspect="1" noChangeArrowheads="1"/>
            </p:cNvSpPr>
            <p:nvPr/>
          </p:nvSpPr>
          <p:spPr bwMode="auto">
            <a:xfrm>
              <a:off x="228" y="2565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  <a:endParaRPr lang="cs-CZ" altLang="cs-CZ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71" name="Text Box 85"/>
            <p:cNvSpPr txBox="1">
              <a:spLocks noChangeAspect="1" noChangeArrowheads="1"/>
            </p:cNvSpPr>
            <p:nvPr/>
          </p:nvSpPr>
          <p:spPr bwMode="auto">
            <a:xfrm>
              <a:off x="228" y="1947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  <a:endParaRPr lang="cs-CZ" altLang="cs-CZ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5702" name="Rectangle 86"/>
            <p:cNvSpPr>
              <a:spLocks noChangeAspect="1" noChangeArrowheads="1"/>
            </p:cNvSpPr>
            <p:nvPr/>
          </p:nvSpPr>
          <p:spPr bwMode="auto">
            <a:xfrm>
              <a:off x="2918" y="1888"/>
              <a:ext cx="544" cy="1379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5673" name="Group 87"/>
            <p:cNvGrpSpPr>
              <a:grpSpLocks noChangeAspect="1"/>
            </p:cNvGrpSpPr>
            <p:nvPr/>
          </p:nvGrpSpPr>
          <p:grpSpPr bwMode="auto">
            <a:xfrm>
              <a:off x="2336" y="2505"/>
              <a:ext cx="327" cy="327"/>
              <a:chOff x="1111" y="1026"/>
              <a:chExt cx="408" cy="408"/>
            </a:xfrm>
          </p:grpSpPr>
          <p:sp>
            <p:nvSpPr>
              <p:cNvPr id="495704" name="Oval 88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99" name="Text Box 89"/>
              <p:cNvSpPr txBox="1">
                <a:spLocks noChangeAspect="1" noChangeArrowheads="1"/>
              </p:cNvSpPr>
              <p:nvPr/>
            </p:nvSpPr>
            <p:spPr bwMode="auto">
              <a:xfrm>
                <a:off x="1257" y="1105"/>
                <a:ext cx="116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5674" name="Group 90"/>
            <p:cNvGrpSpPr>
              <a:grpSpLocks noChangeAspect="1"/>
            </p:cNvGrpSpPr>
            <p:nvPr/>
          </p:nvGrpSpPr>
          <p:grpSpPr bwMode="auto">
            <a:xfrm>
              <a:off x="2336" y="2941"/>
              <a:ext cx="327" cy="326"/>
              <a:chOff x="1111" y="1026"/>
              <a:chExt cx="408" cy="408"/>
            </a:xfrm>
          </p:grpSpPr>
          <p:sp>
            <p:nvSpPr>
              <p:cNvPr id="495707" name="Oval 91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97" name="Text Box 92"/>
              <p:cNvSpPr txBox="1">
                <a:spLocks noChangeAspect="1" noChangeArrowheads="1"/>
              </p:cNvSpPr>
              <p:nvPr/>
            </p:nvSpPr>
            <p:spPr bwMode="auto">
              <a:xfrm>
                <a:off x="1257" y="1104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5675" name="Group 93"/>
            <p:cNvGrpSpPr>
              <a:grpSpLocks noChangeAspect="1"/>
            </p:cNvGrpSpPr>
            <p:nvPr/>
          </p:nvGrpSpPr>
          <p:grpSpPr bwMode="auto">
            <a:xfrm>
              <a:off x="1740" y="2505"/>
              <a:ext cx="327" cy="327"/>
              <a:chOff x="1655" y="1389"/>
              <a:chExt cx="408" cy="408"/>
            </a:xfrm>
          </p:grpSpPr>
          <p:sp>
            <p:nvSpPr>
              <p:cNvPr id="495710" name="Oval 94"/>
              <p:cNvSpPr>
                <a:spLocks noChangeAspect="1" noChangeArrowheads="1"/>
              </p:cNvSpPr>
              <p:nvPr/>
            </p:nvSpPr>
            <p:spPr bwMode="auto">
              <a:xfrm>
                <a:off x="1655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95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1768" y="1468"/>
                <a:ext cx="181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25676" name="AutoShape 96"/>
            <p:cNvCxnSpPr>
              <a:cxnSpLocks noChangeAspect="1" noChangeShapeType="1"/>
              <a:stCxn id="495677" idx="6"/>
            </p:cNvCxnSpPr>
            <p:nvPr/>
          </p:nvCxnSpPr>
          <p:spPr bwMode="auto">
            <a:xfrm>
              <a:off x="2675" y="2069"/>
              <a:ext cx="24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77" name="AutoShape 97"/>
            <p:cNvCxnSpPr>
              <a:cxnSpLocks noChangeAspect="1" noChangeShapeType="1"/>
              <a:stCxn id="495704" idx="6"/>
            </p:cNvCxnSpPr>
            <p:nvPr/>
          </p:nvCxnSpPr>
          <p:spPr bwMode="auto">
            <a:xfrm>
              <a:off x="2675" y="2669"/>
              <a:ext cx="24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78" name="AutoShape 98"/>
            <p:cNvCxnSpPr>
              <a:cxnSpLocks noChangeAspect="1" noChangeShapeType="1"/>
              <a:stCxn id="495707" idx="6"/>
            </p:cNvCxnSpPr>
            <p:nvPr/>
          </p:nvCxnSpPr>
          <p:spPr bwMode="auto">
            <a:xfrm>
              <a:off x="2675" y="3104"/>
              <a:ext cx="24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79" name="AutoShape 99"/>
            <p:cNvCxnSpPr>
              <a:cxnSpLocks noChangeAspect="1" noChangeShapeType="1"/>
              <a:stCxn id="495704" idx="2"/>
              <a:endCxn id="495710" idx="6"/>
            </p:cNvCxnSpPr>
            <p:nvPr/>
          </p:nvCxnSpPr>
          <p:spPr bwMode="auto">
            <a:xfrm flipH="1">
              <a:off x="2079" y="2669"/>
              <a:ext cx="24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5716" name="Oval 100"/>
            <p:cNvSpPr>
              <a:spLocks noChangeAspect="1" noChangeArrowheads="1"/>
            </p:cNvSpPr>
            <p:nvPr/>
          </p:nvSpPr>
          <p:spPr bwMode="auto">
            <a:xfrm>
              <a:off x="1867" y="3068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5717" name="Oval 101"/>
            <p:cNvSpPr>
              <a:spLocks noChangeAspect="1" noChangeArrowheads="1"/>
            </p:cNvSpPr>
            <p:nvPr/>
          </p:nvSpPr>
          <p:spPr bwMode="auto">
            <a:xfrm>
              <a:off x="1523" y="2632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5718" name="Oval 102"/>
            <p:cNvSpPr>
              <a:spLocks noChangeAspect="1" noChangeArrowheads="1"/>
            </p:cNvSpPr>
            <p:nvPr/>
          </p:nvSpPr>
          <p:spPr bwMode="auto">
            <a:xfrm>
              <a:off x="1268" y="3067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683" name="AutoShape 103"/>
            <p:cNvCxnSpPr>
              <a:cxnSpLocks noChangeAspect="1" noChangeShapeType="1"/>
              <a:stCxn id="495710" idx="2"/>
              <a:endCxn id="495717" idx="6"/>
            </p:cNvCxnSpPr>
            <p:nvPr/>
          </p:nvCxnSpPr>
          <p:spPr bwMode="auto">
            <a:xfrm flipH="1">
              <a:off x="1605" y="2668"/>
              <a:ext cx="126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84" name="AutoShape 104"/>
            <p:cNvCxnSpPr>
              <a:cxnSpLocks noChangeAspect="1" noChangeShapeType="1"/>
              <a:stCxn id="495717" idx="0"/>
              <a:endCxn id="495710" idx="0"/>
            </p:cNvCxnSpPr>
            <p:nvPr/>
          </p:nvCxnSpPr>
          <p:spPr bwMode="auto">
            <a:xfrm rot="-5400000">
              <a:off x="1668" y="2388"/>
              <a:ext cx="127" cy="344"/>
            </a:xfrm>
            <a:prstGeom prst="bentConnector3">
              <a:avLst>
                <a:gd name="adj1" fmla="val 183019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85" name="AutoShape 105"/>
            <p:cNvCxnSpPr>
              <a:cxnSpLocks noChangeAspect="1" noChangeShapeType="1"/>
              <a:stCxn id="495718" idx="2"/>
              <a:endCxn id="495696" idx="6"/>
            </p:cNvCxnSpPr>
            <p:nvPr/>
          </p:nvCxnSpPr>
          <p:spPr bwMode="auto">
            <a:xfrm flipH="1">
              <a:off x="515" y="3104"/>
              <a:ext cx="74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5722" name="Oval 106"/>
            <p:cNvSpPr>
              <a:spLocks noChangeAspect="1" noChangeArrowheads="1"/>
            </p:cNvSpPr>
            <p:nvPr/>
          </p:nvSpPr>
          <p:spPr bwMode="auto">
            <a:xfrm>
              <a:off x="850" y="2632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687" name="AutoShape 107"/>
            <p:cNvCxnSpPr>
              <a:cxnSpLocks noChangeAspect="1" noChangeShapeType="1"/>
              <a:stCxn id="495717" idx="2"/>
              <a:endCxn id="495722" idx="6"/>
            </p:cNvCxnSpPr>
            <p:nvPr/>
          </p:nvCxnSpPr>
          <p:spPr bwMode="auto">
            <a:xfrm flipH="1">
              <a:off x="933" y="2669"/>
              <a:ext cx="58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88" name="AutoShape 108"/>
            <p:cNvCxnSpPr>
              <a:cxnSpLocks noChangeAspect="1" noChangeShapeType="1"/>
              <a:stCxn id="495722" idx="2"/>
              <a:endCxn id="495697" idx="6"/>
            </p:cNvCxnSpPr>
            <p:nvPr/>
          </p:nvCxnSpPr>
          <p:spPr bwMode="auto">
            <a:xfrm flipH="1">
              <a:off x="515" y="2669"/>
              <a:ext cx="32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89" name="AutoShape 109"/>
            <p:cNvCxnSpPr>
              <a:cxnSpLocks noChangeAspect="1" noChangeShapeType="1"/>
              <a:stCxn id="495680" idx="4"/>
              <a:endCxn id="495722" idx="0"/>
            </p:cNvCxnSpPr>
            <p:nvPr/>
          </p:nvCxnSpPr>
          <p:spPr bwMode="auto">
            <a:xfrm>
              <a:off x="887" y="2532"/>
              <a:ext cx="0" cy="9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90" name="AutoShape 110"/>
            <p:cNvCxnSpPr>
              <a:cxnSpLocks noChangeAspect="1" noChangeShapeType="1"/>
              <a:stCxn id="495690" idx="4"/>
              <a:endCxn id="495718" idx="0"/>
            </p:cNvCxnSpPr>
            <p:nvPr/>
          </p:nvCxnSpPr>
          <p:spPr bwMode="auto">
            <a:xfrm flipH="1">
              <a:off x="1305" y="2242"/>
              <a:ext cx="18" cy="81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91" name="AutoShape 111"/>
            <p:cNvCxnSpPr>
              <a:cxnSpLocks noChangeAspect="1" noChangeShapeType="1"/>
              <a:stCxn id="495718" idx="6"/>
              <a:endCxn id="495716" idx="2"/>
            </p:cNvCxnSpPr>
            <p:nvPr/>
          </p:nvCxnSpPr>
          <p:spPr bwMode="auto">
            <a:xfrm>
              <a:off x="1351" y="3104"/>
              <a:ext cx="506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92" name="AutoShape 112"/>
            <p:cNvCxnSpPr>
              <a:cxnSpLocks noChangeAspect="1" noChangeShapeType="1"/>
              <a:stCxn id="495710" idx="4"/>
              <a:endCxn id="495716" idx="0"/>
            </p:cNvCxnSpPr>
            <p:nvPr/>
          </p:nvCxnSpPr>
          <p:spPr bwMode="auto">
            <a:xfrm>
              <a:off x="1904" y="2841"/>
              <a:ext cx="0" cy="21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93" name="AutoShape 113"/>
            <p:cNvCxnSpPr>
              <a:cxnSpLocks noChangeAspect="1" noChangeShapeType="1"/>
              <a:stCxn id="495716" idx="6"/>
              <a:endCxn id="495707" idx="2"/>
            </p:cNvCxnSpPr>
            <p:nvPr/>
          </p:nvCxnSpPr>
          <p:spPr bwMode="auto">
            <a:xfrm flipV="1">
              <a:off x="1952" y="3104"/>
              <a:ext cx="372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5752" name="Group 136"/>
          <p:cNvGrpSpPr>
            <a:grpSpLocks/>
          </p:cNvGrpSpPr>
          <p:nvPr/>
        </p:nvGrpSpPr>
        <p:grpSpPr bwMode="auto">
          <a:xfrm>
            <a:off x="80963" y="2505075"/>
            <a:ext cx="2932112" cy="2736850"/>
            <a:chOff x="113" y="2205"/>
            <a:chExt cx="1847" cy="1724"/>
          </a:xfrm>
        </p:grpSpPr>
        <p:sp>
          <p:nvSpPr>
            <p:cNvPr id="25646" name="Text Box 118"/>
            <p:cNvSpPr txBox="1">
              <a:spLocks noChangeArrowheads="1"/>
            </p:cNvSpPr>
            <p:nvPr/>
          </p:nvSpPr>
          <p:spPr bwMode="auto">
            <a:xfrm>
              <a:off x="113" y="3710"/>
              <a:ext cx="24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W</a:t>
              </a:r>
            </a:p>
          </p:txBody>
        </p:sp>
        <p:sp>
          <p:nvSpPr>
            <p:cNvPr id="495731" name="Line 115"/>
            <p:cNvSpPr>
              <a:spLocks noChangeShapeType="1"/>
            </p:cNvSpPr>
            <p:nvPr/>
          </p:nvSpPr>
          <p:spPr bwMode="auto">
            <a:xfrm flipV="1">
              <a:off x="1058" y="2296"/>
              <a:ext cx="0" cy="95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5732" name="Line 116"/>
            <p:cNvSpPr>
              <a:spLocks noChangeShapeType="1"/>
            </p:cNvSpPr>
            <p:nvPr/>
          </p:nvSpPr>
          <p:spPr bwMode="auto">
            <a:xfrm rot="7200000" flipV="1">
              <a:off x="1473" y="2999"/>
              <a:ext cx="0" cy="95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5733" name="Line 117"/>
            <p:cNvSpPr>
              <a:spLocks noChangeShapeType="1"/>
            </p:cNvSpPr>
            <p:nvPr/>
          </p:nvSpPr>
          <p:spPr bwMode="auto">
            <a:xfrm rot="14400000" flipV="1">
              <a:off x="639" y="2999"/>
              <a:ext cx="0" cy="95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50" name="Text Box 119"/>
            <p:cNvSpPr txBox="1">
              <a:spLocks noChangeArrowheads="1"/>
            </p:cNvSpPr>
            <p:nvPr/>
          </p:nvSpPr>
          <p:spPr bwMode="auto">
            <a:xfrm>
              <a:off x="1746" y="3702"/>
              <a:ext cx="21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25651" name="Text Box 120"/>
            <p:cNvSpPr txBox="1">
              <a:spLocks noChangeArrowheads="1"/>
            </p:cNvSpPr>
            <p:nvPr/>
          </p:nvSpPr>
          <p:spPr bwMode="auto">
            <a:xfrm>
              <a:off x="801" y="2205"/>
              <a:ext cx="21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495754" name="Group 138"/>
          <p:cNvGrpSpPr>
            <a:grpSpLocks/>
          </p:cNvGrpSpPr>
          <p:nvPr/>
        </p:nvGrpSpPr>
        <p:grpSpPr bwMode="auto">
          <a:xfrm>
            <a:off x="657225" y="3225800"/>
            <a:ext cx="2046288" cy="2147888"/>
            <a:chOff x="476" y="2659"/>
            <a:chExt cx="1289" cy="1353"/>
          </a:xfrm>
        </p:grpSpPr>
        <p:sp>
          <p:nvSpPr>
            <p:cNvPr id="25640" name="Text Box 122"/>
            <p:cNvSpPr txBox="1">
              <a:spLocks noChangeArrowheads="1"/>
            </p:cNvSpPr>
            <p:nvPr/>
          </p:nvSpPr>
          <p:spPr bwMode="auto">
            <a:xfrm>
              <a:off x="476" y="2659"/>
              <a:ext cx="17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r>
                <a:rPr lang="cs-CZ" altLang="cs-CZ" sz="1800" b="1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W</a:t>
              </a:r>
            </a:p>
          </p:txBody>
        </p:sp>
        <p:sp>
          <p:nvSpPr>
            <p:cNvPr id="495742" name="Line 126"/>
            <p:cNvSpPr>
              <a:spLocks noChangeAspect="1" noChangeShapeType="1"/>
            </p:cNvSpPr>
            <p:nvPr/>
          </p:nvSpPr>
          <p:spPr bwMode="auto">
            <a:xfrm rot="4500000" flipV="1">
              <a:off x="1326" y="2892"/>
              <a:ext cx="0" cy="5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5743" name="Line 127"/>
            <p:cNvSpPr>
              <a:spLocks noChangeAspect="1" noChangeShapeType="1"/>
            </p:cNvSpPr>
            <p:nvPr/>
          </p:nvSpPr>
          <p:spPr bwMode="auto">
            <a:xfrm rot="11700000" flipV="1">
              <a:off x="984" y="3243"/>
              <a:ext cx="0" cy="5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5744" name="Line 128"/>
            <p:cNvSpPr>
              <a:spLocks noChangeAspect="1" noChangeShapeType="1"/>
            </p:cNvSpPr>
            <p:nvPr/>
          </p:nvSpPr>
          <p:spPr bwMode="auto">
            <a:xfrm rot="18900000" flipV="1">
              <a:off x="854" y="2759"/>
              <a:ext cx="0" cy="5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44" name="Text Box 131"/>
            <p:cNvSpPr txBox="1">
              <a:spLocks noChangeArrowheads="1"/>
            </p:cNvSpPr>
            <p:nvPr/>
          </p:nvSpPr>
          <p:spPr bwMode="auto">
            <a:xfrm>
              <a:off x="844" y="3793"/>
              <a:ext cx="15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r>
                <a:rPr lang="cs-CZ" altLang="cs-CZ" sz="1800" b="1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25645" name="Text Box 132"/>
            <p:cNvSpPr txBox="1">
              <a:spLocks noChangeArrowheads="1"/>
            </p:cNvSpPr>
            <p:nvPr/>
          </p:nvSpPr>
          <p:spPr bwMode="auto">
            <a:xfrm>
              <a:off x="1610" y="2976"/>
              <a:ext cx="15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r>
                <a:rPr lang="cs-CZ" altLang="cs-CZ" sz="1800" b="1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495756" name="Group 140"/>
          <p:cNvGrpSpPr>
            <a:grpSpLocks/>
          </p:cNvGrpSpPr>
          <p:nvPr/>
        </p:nvGrpSpPr>
        <p:grpSpPr bwMode="auto">
          <a:xfrm>
            <a:off x="1484313" y="1570038"/>
            <a:ext cx="1511300" cy="755650"/>
            <a:chOff x="997" y="1616"/>
            <a:chExt cx="952" cy="476"/>
          </a:xfrm>
        </p:grpSpPr>
        <p:sp>
          <p:nvSpPr>
            <p:cNvPr id="495749" name="Line 133"/>
            <p:cNvSpPr>
              <a:spLocks noChangeShapeType="1"/>
            </p:cNvSpPr>
            <p:nvPr/>
          </p:nvSpPr>
          <p:spPr bwMode="auto">
            <a:xfrm rot="3600000" flipV="1">
              <a:off x="1473" y="1616"/>
              <a:ext cx="0" cy="9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39" name="Text Box 139"/>
            <p:cNvSpPr txBox="1">
              <a:spLocks noChangeArrowheads="1"/>
            </p:cNvSpPr>
            <p:nvPr/>
          </p:nvSpPr>
          <p:spPr bwMode="auto">
            <a:xfrm>
              <a:off x="1565" y="1616"/>
              <a:ext cx="28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-U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495758" name="Group 142"/>
          <p:cNvGrpSpPr>
            <a:grpSpLocks/>
          </p:cNvGrpSpPr>
          <p:nvPr/>
        </p:nvGrpSpPr>
        <p:grpSpPr bwMode="auto">
          <a:xfrm>
            <a:off x="2222500" y="1779588"/>
            <a:ext cx="1087438" cy="2520950"/>
            <a:chOff x="1462" y="1748"/>
            <a:chExt cx="685" cy="1588"/>
          </a:xfrm>
        </p:grpSpPr>
        <p:sp>
          <p:nvSpPr>
            <p:cNvPr id="495740" name="Line 124"/>
            <p:cNvSpPr>
              <a:spLocks noChangeShapeType="1"/>
            </p:cNvSpPr>
            <p:nvPr/>
          </p:nvSpPr>
          <p:spPr bwMode="auto">
            <a:xfrm rot="1800000" flipV="1">
              <a:off x="1462" y="1748"/>
              <a:ext cx="0" cy="15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37" name="Text Box 141"/>
            <p:cNvSpPr txBox="1">
              <a:spLocks noChangeArrowheads="1"/>
            </p:cNvSpPr>
            <p:nvPr/>
          </p:nvSpPr>
          <p:spPr bwMode="auto">
            <a:xfrm>
              <a:off x="1837" y="1888"/>
              <a:ext cx="31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UW</a:t>
              </a:r>
            </a:p>
          </p:txBody>
        </p:sp>
      </p:grpSp>
      <p:grpSp>
        <p:nvGrpSpPr>
          <p:cNvPr id="495762" name="Group 146"/>
          <p:cNvGrpSpPr>
            <a:grpSpLocks/>
          </p:cNvGrpSpPr>
          <p:nvPr/>
        </p:nvGrpSpPr>
        <p:grpSpPr bwMode="auto">
          <a:xfrm>
            <a:off x="2746375" y="4162425"/>
            <a:ext cx="1754188" cy="358775"/>
            <a:chOff x="1792" y="3249"/>
            <a:chExt cx="1105" cy="226"/>
          </a:xfrm>
        </p:grpSpPr>
        <p:sp>
          <p:nvSpPr>
            <p:cNvPr id="495760" name="Line 144"/>
            <p:cNvSpPr>
              <a:spLocks noChangeShapeType="1"/>
            </p:cNvSpPr>
            <p:nvPr/>
          </p:nvSpPr>
          <p:spPr bwMode="auto">
            <a:xfrm rot="3600000" flipV="1">
              <a:off x="2268" y="2999"/>
              <a:ext cx="0" cy="9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35" name="Text Box 145"/>
            <p:cNvSpPr txBox="1">
              <a:spLocks noChangeArrowheads="1"/>
            </p:cNvSpPr>
            <p:nvPr/>
          </p:nvSpPr>
          <p:spPr bwMode="auto">
            <a:xfrm>
              <a:off x="2608" y="3249"/>
              <a:ext cx="28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-U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495767" name="Group 151"/>
          <p:cNvGrpSpPr>
            <a:grpSpLocks/>
          </p:cNvGrpSpPr>
          <p:nvPr/>
        </p:nvGrpSpPr>
        <p:grpSpPr bwMode="auto">
          <a:xfrm>
            <a:off x="1593850" y="3741738"/>
            <a:ext cx="2592388" cy="420687"/>
            <a:chOff x="1066" y="2984"/>
            <a:chExt cx="1633" cy="265"/>
          </a:xfrm>
        </p:grpSpPr>
        <p:sp>
          <p:nvSpPr>
            <p:cNvPr id="495751" name="Line 135"/>
            <p:cNvSpPr>
              <a:spLocks noChangeShapeType="1"/>
            </p:cNvSpPr>
            <p:nvPr/>
          </p:nvSpPr>
          <p:spPr bwMode="auto">
            <a:xfrm rot="5400000" flipV="1">
              <a:off x="1883" y="2434"/>
              <a:ext cx="0" cy="163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33" name="Text Box 150"/>
            <p:cNvSpPr txBox="1">
              <a:spLocks noChangeArrowheads="1"/>
            </p:cNvSpPr>
            <p:nvPr/>
          </p:nvSpPr>
          <p:spPr bwMode="auto">
            <a:xfrm>
              <a:off x="2276" y="2984"/>
              <a:ext cx="30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VW</a:t>
              </a:r>
            </a:p>
          </p:txBody>
        </p:sp>
      </p:grpSp>
      <p:grpSp>
        <p:nvGrpSpPr>
          <p:cNvPr id="495771" name="Group 155"/>
          <p:cNvGrpSpPr>
            <a:grpSpLocks/>
          </p:cNvGrpSpPr>
          <p:nvPr/>
        </p:nvGrpSpPr>
        <p:grpSpPr bwMode="auto">
          <a:xfrm>
            <a:off x="1593850" y="3657600"/>
            <a:ext cx="428625" cy="431800"/>
            <a:chOff x="1066" y="2931"/>
            <a:chExt cx="270" cy="272"/>
          </a:xfrm>
        </p:grpSpPr>
        <p:sp>
          <p:nvSpPr>
            <p:cNvPr id="25630" name="Text Box 137"/>
            <p:cNvSpPr txBox="1">
              <a:spLocks noChangeArrowheads="1"/>
            </p:cNvSpPr>
            <p:nvPr/>
          </p:nvSpPr>
          <p:spPr bwMode="auto">
            <a:xfrm>
              <a:off x="1166" y="2976"/>
              <a:ext cx="12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cs-CZ" altLang="cs-CZ" sz="1600" b="1" baseline="-25000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95768" name="Arc 152"/>
            <p:cNvSpPr>
              <a:spLocks/>
            </p:cNvSpPr>
            <p:nvPr/>
          </p:nvSpPr>
          <p:spPr bwMode="auto">
            <a:xfrm rot="-294833">
              <a:off x="1066" y="2931"/>
              <a:ext cx="270" cy="2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01"/>
                <a:gd name="T1" fmla="*/ 0 h 21600"/>
                <a:gd name="T2" fmla="*/ 21401 w 21401"/>
                <a:gd name="T3" fmla="*/ 18674 h 21600"/>
                <a:gd name="T4" fmla="*/ 0 w 214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01" h="21600" fill="none" extrusionOk="0">
                  <a:moveTo>
                    <a:pt x="-1" y="0"/>
                  </a:moveTo>
                  <a:cubicBezTo>
                    <a:pt x="10798" y="0"/>
                    <a:pt x="19938" y="7974"/>
                    <a:pt x="21400" y="18674"/>
                  </a:cubicBezTo>
                </a:path>
                <a:path w="21401" h="21600" stroke="0" extrusionOk="0">
                  <a:moveTo>
                    <a:pt x="-1" y="0"/>
                  </a:moveTo>
                  <a:cubicBezTo>
                    <a:pt x="10798" y="0"/>
                    <a:pt x="19938" y="7974"/>
                    <a:pt x="21400" y="186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5772" name="Group 156"/>
          <p:cNvGrpSpPr>
            <a:grpSpLocks/>
          </p:cNvGrpSpPr>
          <p:nvPr/>
        </p:nvGrpSpPr>
        <p:grpSpPr bwMode="auto">
          <a:xfrm>
            <a:off x="1519238" y="4305300"/>
            <a:ext cx="431800" cy="428625"/>
            <a:chOff x="1019" y="3339"/>
            <a:chExt cx="272" cy="270"/>
          </a:xfrm>
        </p:grpSpPr>
        <p:sp>
          <p:nvSpPr>
            <p:cNvPr id="25628" name="Text Box 153"/>
            <p:cNvSpPr txBox="1">
              <a:spLocks noChangeArrowheads="1"/>
            </p:cNvSpPr>
            <p:nvPr/>
          </p:nvSpPr>
          <p:spPr bwMode="auto">
            <a:xfrm>
              <a:off x="1066" y="3339"/>
              <a:ext cx="12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cs-CZ" altLang="cs-CZ" sz="1600" b="1" baseline="-25000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95770" name="Arc 154"/>
            <p:cNvSpPr>
              <a:spLocks/>
            </p:cNvSpPr>
            <p:nvPr/>
          </p:nvSpPr>
          <p:spPr bwMode="auto">
            <a:xfrm rot="7119040">
              <a:off x="1020" y="3338"/>
              <a:ext cx="270" cy="2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01"/>
                <a:gd name="T1" fmla="*/ 0 h 21600"/>
                <a:gd name="T2" fmla="*/ 21401 w 21401"/>
                <a:gd name="T3" fmla="*/ 18674 h 21600"/>
                <a:gd name="T4" fmla="*/ 0 w 214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01" h="21600" fill="none" extrusionOk="0">
                  <a:moveTo>
                    <a:pt x="-1" y="0"/>
                  </a:moveTo>
                  <a:cubicBezTo>
                    <a:pt x="10798" y="0"/>
                    <a:pt x="19938" y="7974"/>
                    <a:pt x="21400" y="18674"/>
                  </a:cubicBezTo>
                </a:path>
                <a:path w="21401" h="21600" stroke="0" extrusionOk="0">
                  <a:moveTo>
                    <a:pt x="-1" y="0"/>
                  </a:moveTo>
                  <a:cubicBezTo>
                    <a:pt x="10798" y="0"/>
                    <a:pt x="19938" y="7974"/>
                    <a:pt x="21400" y="186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5779" name="Group 163"/>
          <p:cNvGrpSpPr>
            <a:grpSpLocks/>
          </p:cNvGrpSpPr>
          <p:nvPr/>
        </p:nvGrpSpPr>
        <p:grpSpPr bwMode="auto">
          <a:xfrm>
            <a:off x="1638300" y="3078163"/>
            <a:ext cx="434975" cy="431800"/>
            <a:chOff x="1094" y="2566"/>
            <a:chExt cx="274" cy="272"/>
          </a:xfrm>
        </p:grpSpPr>
        <p:sp>
          <p:nvSpPr>
            <p:cNvPr id="25626" name="Text Box 157"/>
            <p:cNvSpPr txBox="1">
              <a:spLocks noChangeArrowheads="1"/>
            </p:cNvSpPr>
            <p:nvPr/>
          </p:nvSpPr>
          <p:spPr bwMode="auto">
            <a:xfrm>
              <a:off x="1101" y="2614"/>
              <a:ext cx="23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30</a:t>
              </a:r>
              <a:r>
                <a:rPr lang="cs-CZ" altLang="cs-CZ" sz="1600" b="1" baseline="30000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0</a:t>
              </a:r>
            </a:p>
          </p:txBody>
        </p:sp>
        <p:sp>
          <p:nvSpPr>
            <p:cNvPr id="495774" name="Arc 158"/>
            <p:cNvSpPr>
              <a:spLocks/>
            </p:cNvSpPr>
            <p:nvPr/>
          </p:nvSpPr>
          <p:spPr bwMode="auto">
            <a:xfrm rot="-928913">
              <a:off x="1094" y="2566"/>
              <a:ext cx="274" cy="272"/>
            </a:xfrm>
            <a:custGeom>
              <a:avLst/>
              <a:gdLst>
                <a:gd name="G0" fmla="+- 3078 0 0"/>
                <a:gd name="G1" fmla="+- 21600 0 0"/>
                <a:gd name="G2" fmla="+- 21600 0 0"/>
                <a:gd name="T0" fmla="*/ 0 w 21691"/>
                <a:gd name="T1" fmla="*/ 220 h 21600"/>
                <a:gd name="T2" fmla="*/ 21691 w 21691"/>
                <a:gd name="T3" fmla="*/ 10640 h 21600"/>
                <a:gd name="T4" fmla="*/ 3078 w 216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1" h="21600" fill="none" extrusionOk="0">
                  <a:moveTo>
                    <a:pt x="0" y="220"/>
                  </a:moveTo>
                  <a:cubicBezTo>
                    <a:pt x="1019" y="73"/>
                    <a:pt x="2048" y="0"/>
                    <a:pt x="3078" y="0"/>
                  </a:cubicBezTo>
                  <a:cubicBezTo>
                    <a:pt x="10728" y="0"/>
                    <a:pt x="17808" y="4047"/>
                    <a:pt x="21690" y="10640"/>
                  </a:cubicBezTo>
                </a:path>
                <a:path w="21691" h="21600" stroke="0" extrusionOk="0">
                  <a:moveTo>
                    <a:pt x="0" y="220"/>
                  </a:moveTo>
                  <a:cubicBezTo>
                    <a:pt x="1019" y="73"/>
                    <a:pt x="2048" y="0"/>
                    <a:pt x="3078" y="0"/>
                  </a:cubicBezTo>
                  <a:cubicBezTo>
                    <a:pt x="10728" y="0"/>
                    <a:pt x="17808" y="4047"/>
                    <a:pt x="21690" y="10640"/>
                  </a:cubicBezTo>
                  <a:lnTo>
                    <a:pt x="3078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5780" name="Group 164"/>
          <p:cNvGrpSpPr>
            <a:grpSpLocks/>
          </p:cNvGrpSpPr>
          <p:nvPr/>
        </p:nvGrpSpPr>
        <p:grpSpPr bwMode="auto">
          <a:xfrm>
            <a:off x="1816100" y="3535363"/>
            <a:ext cx="433388" cy="414337"/>
            <a:chOff x="1206" y="2854"/>
            <a:chExt cx="273" cy="261"/>
          </a:xfrm>
        </p:grpSpPr>
        <p:sp>
          <p:nvSpPr>
            <p:cNvPr id="25624" name="Text Box 159"/>
            <p:cNvSpPr txBox="1">
              <a:spLocks noChangeArrowheads="1"/>
            </p:cNvSpPr>
            <p:nvPr/>
          </p:nvSpPr>
          <p:spPr bwMode="auto">
            <a:xfrm>
              <a:off x="1292" y="2886"/>
              <a:ext cx="17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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495776" name="Arc 160"/>
            <p:cNvSpPr>
              <a:spLocks/>
            </p:cNvSpPr>
            <p:nvPr/>
          </p:nvSpPr>
          <p:spPr bwMode="auto">
            <a:xfrm rot="-705499">
              <a:off x="1206" y="2854"/>
              <a:ext cx="273" cy="261"/>
            </a:xfrm>
            <a:custGeom>
              <a:avLst/>
              <a:gdLst>
                <a:gd name="G0" fmla="+- 0 0 0"/>
                <a:gd name="G1" fmla="+- 19755 0 0"/>
                <a:gd name="G2" fmla="+- 21600 0 0"/>
                <a:gd name="T0" fmla="*/ 8735 w 21600"/>
                <a:gd name="T1" fmla="*/ 0 h 20694"/>
                <a:gd name="T2" fmla="*/ 21580 w 21600"/>
                <a:gd name="T3" fmla="*/ 20694 h 20694"/>
                <a:gd name="T4" fmla="*/ 0 w 21600"/>
                <a:gd name="T5" fmla="*/ 19755 h 20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694" fill="none" extrusionOk="0">
                  <a:moveTo>
                    <a:pt x="8734" y="0"/>
                  </a:moveTo>
                  <a:cubicBezTo>
                    <a:pt x="16555" y="3458"/>
                    <a:pt x="21600" y="11204"/>
                    <a:pt x="21600" y="19755"/>
                  </a:cubicBezTo>
                  <a:cubicBezTo>
                    <a:pt x="21600" y="20068"/>
                    <a:pt x="21593" y="20381"/>
                    <a:pt x="21579" y="20693"/>
                  </a:cubicBezTo>
                </a:path>
                <a:path w="21600" h="20694" stroke="0" extrusionOk="0">
                  <a:moveTo>
                    <a:pt x="8734" y="0"/>
                  </a:moveTo>
                  <a:cubicBezTo>
                    <a:pt x="16555" y="3458"/>
                    <a:pt x="21600" y="11204"/>
                    <a:pt x="21600" y="19755"/>
                  </a:cubicBezTo>
                  <a:cubicBezTo>
                    <a:pt x="21600" y="20068"/>
                    <a:pt x="21593" y="20381"/>
                    <a:pt x="21579" y="20693"/>
                  </a:cubicBezTo>
                  <a:lnTo>
                    <a:pt x="0" y="19755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5792" name="Group 176"/>
          <p:cNvGrpSpPr>
            <a:grpSpLocks/>
          </p:cNvGrpSpPr>
          <p:nvPr/>
        </p:nvGrpSpPr>
        <p:grpSpPr bwMode="auto">
          <a:xfrm>
            <a:off x="2339975" y="4221163"/>
            <a:ext cx="433388" cy="455612"/>
            <a:chOff x="1474" y="2659"/>
            <a:chExt cx="273" cy="287"/>
          </a:xfrm>
        </p:grpSpPr>
        <p:sp>
          <p:nvSpPr>
            <p:cNvPr id="25622" name="Text Box 166"/>
            <p:cNvSpPr txBox="1">
              <a:spLocks noChangeArrowheads="1"/>
            </p:cNvSpPr>
            <p:nvPr/>
          </p:nvSpPr>
          <p:spPr bwMode="auto">
            <a:xfrm>
              <a:off x="1474" y="2662"/>
              <a:ext cx="23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30</a:t>
              </a:r>
              <a:r>
                <a:rPr lang="cs-CZ" altLang="cs-CZ" sz="1600" b="1" baseline="30000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0</a:t>
              </a:r>
            </a:p>
          </p:txBody>
        </p:sp>
        <p:sp>
          <p:nvSpPr>
            <p:cNvPr id="495783" name="Arc 167"/>
            <p:cNvSpPr>
              <a:spLocks/>
            </p:cNvSpPr>
            <p:nvPr/>
          </p:nvSpPr>
          <p:spPr bwMode="auto">
            <a:xfrm rot="4688210">
              <a:off x="1468" y="2667"/>
              <a:ext cx="287" cy="272"/>
            </a:xfrm>
            <a:custGeom>
              <a:avLst/>
              <a:gdLst>
                <a:gd name="G0" fmla="+- 3078 0 0"/>
                <a:gd name="G1" fmla="+- 21600 0 0"/>
                <a:gd name="G2" fmla="+- 21600 0 0"/>
                <a:gd name="T0" fmla="*/ 0 w 22739"/>
                <a:gd name="T1" fmla="*/ 220 h 21600"/>
                <a:gd name="T2" fmla="*/ 22739 w 22739"/>
                <a:gd name="T3" fmla="*/ 12655 h 21600"/>
                <a:gd name="T4" fmla="*/ 3078 w 2273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21600" fill="none" extrusionOk="0">
                  <a:moveTo>
                    <a:pt x="0" y="220"/>
                  </a:moveTo>
                  <a:cubicBezTo>
                    <a:pt x="1019" y="73"/>
                    <a:pt x="2048" y="0"/>
                    <a:pt x="3078" y="0"/>
                  </a:cubicBezTo>
                  <a:cubicBezTo>
                    <a:pt x="11545" y="0"/>
                    <a:pt x="19232" y="4947"/>
                    <a:pt x="22738" y="12655"/>
                  </a:cubicBezTo>
                </a:path>
                <a:path w="22739" h="21600" stroke="0" extrusionOk="0">
                  <a:moveTo>
                    <a:pt x="0" y="220"/>
                  </a:moveTo>
                  <a:cubicBezTo>
                    <a:pt x="1019" y="73"/>
                    <a:pt x="2048" y="0"/>
                    <a:pt x="3078" y="0"/>
                  </a:cubicBezTo>
                  <a:cubicBezTo>
                    <a:pt x="11545" y="0"/>
                    <a:pt x="19232" y="4947"/>
                    <a:pt x="22738" y="12655"/>
                  </a:cubicBezTo>
                  <a:lnTo>
                    <a:pt x="3078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5791" name="Group 175"/>
          <p:cNvGrpSpPr>
            <a:grpSpLocks/>
          </p:cNvGrpSpPr>
          <p:nvPr/>
        </p:nvGrpSpPr>
        <p:grpSpPr bwMode="auto">
          <a:xfrm>
            <a:off x="1562100" y="4041775"/>
            <a:ext cx="717550" cy="989013"/>
            <a:chOff x="984" y="2546"/>
            <a:chExt cx="452" cy="623"/>
          </a:xfrm>
        </p:grpSpPr>
        <p:sp>
          <p:nvSpPr>
            <p:cNvPr id="25620" name="Text Box 161"/>
            <p:cNvSpPr txBox="1">
              <a:spLocks noChangeArrowheads="1"/>
            </p:cNvSpPr>
            <p:nvPr/>
          </p:nvSpPr>
          <p:spPr bwMode="auto">
            <a:xfrm>
              <a:off x="1094" y="2848"/>
              <a:ext cx="17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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495785" name="Arc 169"/>
            <p:cNvSpPr>
              <a:spLocks/>
            </p:cNvSpPr>
            <p:nvPr/>
          </p:nvSpPr>
          <p:spPr bwMode="auto">
            <a:xfrm rot="1059624" flipV="1">
              <a:off x="984" y="2546"/>
              <a:ext cx="452" cy="6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9701"/>
                <a:gd name="T2" fmla="*/ 20023 w 21600"/>
                <a:gd name="T3" fmla="*/ 29701 h 29701"/>
                <a:gd name="T4" fmla="*/ 0 w 21600"/>
                <a:gd name="T5" fmla="*/ 21600 h 29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70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376"/>
                    <a:pt x="21064" y="27127"/>
                    <a:pt x="20023" y="29701"/>
                  </a:cubicBezTo>
                </a:path>
                <a:path w="21600" h="2970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376"/>
                    <a:pt x="21064" y="27127"/>
                    <a:pt x="20023" y="2970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5788" name="Rectangle 172"/>
          <p:cNvSpPr>
            <a:spLocks noChangeArrowheads="1"/>
          </p:cNvSpPr>
          <p:nvPr/>
        </p:nvSpPr>
        <p:spPr bwMode="auto">
          <a:xfrm>
            <a:off x="3708400" y="4797425"/>
            <a:ext cx="5184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vyznačení fázového posunu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první wattmetr je připojen na sdružené napětí U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UW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95789" name="Rectangle 173"/>
          <p:cNvSpPr>
            <a:spLocks noChangeArrowheads="1"/>
          </p:cNvSpPr>
          <p:nvPr/>
        </p:nvSpPr>
        <p:spPr bwMode="auto">
          <a:xfrm>
            <a:off x="179388" y="5734050"/>
            <a:ext cx="67691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druhý wattmetr je připojen na sdružené napětí U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VW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úhel mezi napětím a proudem na prvním wattmetru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úhel mezi napětím a proudem na druhém wattmetru</a:t>
            </a:r>
          </a:p>
        </p:txBody>
      </p:sp>
      <p:pic>
        <p:nvPicPr>
          <p:cNvPr id="495790" name="Picture 174" descr="MC90043779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505450"/>
            <a:ext cx="15113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5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5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5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5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5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5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9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9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Aronovo zapojení pro měření výkonů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4570413" y="3771900"/>
            <a:ext cx="2881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odečtení úhlů 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a 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grpSp>
        <p:nvGrpSpPr>
          <p:cNvPr id="496644" name="Group 4"/>
          <p:cNvGrpSpPr>
            <a:grpSpLocks/>
          </p:cNvGrpSpPr>
          <p:nvPr/>
        </p:nvGrpSpPr>
        <p:grpSpPr bwMode="auto">
          <a:xfrm>
            <a:off x="3830638" y="1162050"/>
            <a:ext cx="5133975" cy="2554288"/>
            <a:chOff x="228" y="1888"/>
            <a:chExt cx="3234" cy="1609"/>
          </a:xfrm>
        </p:grpSpPr>
        <p:grpSp>
          <p:nvGrpSpPr>
            <p:cNvPr id="26679" name="Group 5"/>
            <p:cNvGrpSpPr>
              <a:grpSpLocks noChangeAspect="1"/>
            </p:cNvGrpSpPr>
            <p:nvPr/>
          </p:nvGrpSpPr>
          <p:grpSpPr bwMode="auto">
            <a:xfrm>
              <a:off x="2336" y="1906"/>
              <a:ext cx="327" cy="326"/>
              <a:chOff x="1111" y="1026"/>
              <a:chExt cx="408" cy="408"/>
            </a:xfrm>
          </p:grpSpPr>
          <p:sp>
            <p:nvSpPr>
              <p:cNvPr id="496646" name="Oval 6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732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1257" y="1104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6680" name="Group 8"/>
            <p:cNvGrpSpPr>
              <a:grpSpLocks noChangeAspect="1"/>
            </p:cNvGrpSpPr>
            <p:nvPr/>
          </p:nvGrpSpPr>
          <p:grpSpPr bwMode="auto">
            <a:xfrm>
              <a:off x="724" y="2195"/>
              <a:ext cx="326" cy="327"/>
              <a:chOff x="1973" y="1162"/>
              <a:chExt cx="408" cy="408"/>
            </a:xfrm>
          </p:grpSpPr>
          <p:sp>
            <p:nvSpPr>
              <p:cNvPr id="496649" name="Oval 9"/>
              <p:cNvSpPr>
                <a:spLocks noChangeAspect="1" noChangeArrowheads="1"/>
              </p:cNvSpPr>
              <p:nvPr/>
            </p:nvSpPr>
            <p:spPr bwMode="auto">
              <a:xfrm>
                <a:off x="1973" y="1162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730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2119" y="1241"/>
                <a:ext cx="116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496651" name="Oval 11"/>
            <p:cNvSpPr>
              <a:spLocks noChangeAspect="1" noChangeArrowheads="1"/>
            </p:cNvSpPr>
            <p:nvPr/>
          </p:nvSpPr>
          <p:spPr bwMode="auto">
            <a:xfrm>
              <a:off x="432" y="2032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6652" name="Oval 12"/>
            <p:cNvSpPr>
              <a:spLocks noChangeAspect="1" noChangeArrowheads="1"/>
            </p:cNvSpPr>
            <p:nvPr/>
          </p:nvSpPr>
          <p:spPr bwMode="auto">
            <a:xfrm>
              <a:off x="432" y="3340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6653" name="Oval 13"/>
            <p:cNvSpPr>
              <a:spLocks noChangeAspect="1" noChangeArrowheads="1"/>
            </p:cNvSpPr>
            <p:nvPr/>
          </p:nvSpPr>
          <p:spPr bwMode="auto">
            <a:xfrm>
              <a:off x="850" y="2032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6684" name="AutoShape 14"/>
            <p:cNvCxnSpPr>
              <a:cxnSpLocks noChangeAspect="1" noChangeShapeType="1"/>
              <a:stCxn id="496653" idx="4"/>
              <a:endCxn id="496649" idx="0"/>
            </p:cNvCxnSpPr>
            <p:nvPr/>
          </p:nvCxnSpPr>
          <p:spPr bwMode="auto">
            <a:xfrm>
              <a:off x="887" y="2115"/>
              <a:ext cx="0" cy="7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6655" name="Line 15"/>
            <p:cNvSpPr>
              <a:spLocks noChangeAspect="1" noChangeShapeType="1"/>
            </p:cNvSpPr>
            <p:nvPr/>
          </p:nvSpPr>
          <p:spPr bwMode="auto">
            <a:xfrm>
              <a:off x="1559" y="2759"/>
              <a:ext cx="0" cy="29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86" name="Text Box 16"/>
            <p:cNvSpPr txBox="1">
              <a:spLocks noChangeAspect="1" noChangeArrowheads="1"/>
            </p:cNvSpPr>
            <p:nvPr/>
          </p:nvSpPr>
          <p:spPr bwMode="auto">
            <a:xfrm>
              <a:off x="1421" y="2819"/>
              <a:ext cx="13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26687" name="Text Box 17"/>
            <p:cNvSpPr txBox="1">
              <a:spLocks noChangeAspect="1" noChangeArrowheads="1"/>
            </p:cNvSpPr>
            <p:nvPr/>
          </p:nvSpPr>
          <p:spPr bwMode="auto">
            <a:xfrm>
              <a:off x="3120" y="2492"/>
              <a:ext cx="12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grpSp>
          <p:nvGrpSpPr>
            <p:cNvPr id="26688" name="Group 18"/>
            <p:cNvGrpSpPr>
              <a:grpSpLocks noChangeAspect="1"/>
            </p:cNvGrpSpPr>
            <p:nvPr/>
          </p:nvGrpSpPr>
          <p:grpSpPr bwMode="auto">
            <a:xfrm>
              <a:off x="1159" y="1906"/>
              <a:ext cx="327" cy="326"/>
              <a:chOff x="1655" y="1389"/>
              <a:chExt cx="408" cy="408"/>
            </a:xfrm>
          </p:grpSpPr>
          <p:sp>
            <p:nvSpPr>
              <p:cNvPr id="496659" name="Oval 19"/>
              <p:cNvSpPr>
                <a:spLocks noChangeAspect="1" noChangeArrowheads="1"/>
              </p:cNvSpPr>
              <p:nvPr/>
            </p:nvSpPr>
            <p:spPr bwMode="auto">
              <a:xfrm>
                <a:off x="1655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728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769" y="1467"/>
                <a:ext cx="1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26689" name="AutoShape 21"/>
            <p:cNvCxnSpPr>
              <a:cxnSpLocks noChangeAspect="1" noChangeShapeType="1"/>
              <a:stCxn id="496651" idx="6"/>
              <a:endCxn id="496653" idx="2"/>
            </p:cNvCxnSpPr>
            <p:nvPr/>
          </p:nvCxnSpPr>
          <p:spPr bwMode="auto">
            <a:xfrm>
              <a:off x="515" y="2069"/>
              <a:ext cx="32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90" name="AutoShape 22"/>
            <p:cNvCxnSpPr>
              <a:cxnSpLocks noChangeAspect="1" noChangeShapeType="1"/>
              <a:stCxn id="496653" idx="6"/>
              <a:endCxn id="496659" idx="2"/>
            </p:cNvCxnSpPr>
            <p:nvPr/>
          </p:nvCxnSpPr>
          <p:spPr bwMode="auto">
            <a:xfrm>
              <a:off x="933" y="2069"/>
              <a:ext cx="217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91" name="AutoShape 23"/>
            <p:cNvCxnSpPr>
              <a:cxnSpLocks noChangeAspect="1" noChangeShapeType="1"/>
              <a:stCxn id="496659" idx="6"/>
              <a:endCxn id="496646" idx="2"/>
            </p:cNvCxnSpPr>
            <p:nvPr/>
          </p:nvCxnSpPr>
          <p:spPr bwMode="auto">
            <a:xfrm>
              <a:off x="1498" y="2069"/>
              <a:ext cx="82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92" name="AutoShape 24"/>
            <p:cNvCxnSpPr>
              <a:cxnSpLocks noChangeAspect="1" noChangeShapeType="1"/>
              <a:stCxn id="496653" idx="0"/>
              <a:endCxn id="496659" idx="0"/>
            </p:cNvCxnSpPr>
            <p:nvPr/>
          </p:nvCxnSpPr>
          <p:spPr bwMode="auto">
            <a:xfrm rot="-5400000">
              <a:off x="1042" y="1741"/>
              <a:ext cx="126" cy="436"/>
            </a:xfrm>
            <a:prstGeom prst="bentConnector3">
              <a:avLst>
                <a:gd name="adj1" fmla="val 183546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6665" name="Oval 25"/>
            <p:cNvSpPr>
              <a:spLocks noChangeAspect="1" noChangeArrowheads="1"/>
            </p:cNvSpPr>
            <p:nvPr/>
          </p:nvSpPr>
          <p:spPr bwMode="auto">
            <a:xfrm>
              <a:off x="432" y="3067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6666" name="Oval 26"/>
            <p:cNvSpPr>
              <a:spLocks noChangeAspect="1" noChangeArrowheads="1"/>
            </p:cNvSpPr>
            <p:nvPr/>
          </p:nvSpPr>
          <p:spPr bwMode="auto">
            <a:xfrm>
              <a:off x="432" y="2632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95" name="Text Box 27"/>
            <p:cNvSpPr txBox="1">
              <a:spLocks noChangeAspect="1" noChangeArrowheads="1"/>
            </p:cNvSpPr>
            <p:nvPr/>
          </p:nvSpPr>
          <p:spPr bwMode="auto">
            <a:xfrm>
              <a:off x="233" y="3297"/>
              <a:ext cx="13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6696" name="Text Box 28"/>
            <p:cNvSpPr txBox="1">
              <a:spLocks noChangeAspect="1" noChangeArrowheads="1"/>
            </p:cNvSpPr>
            <p:nvPr/>
          </p:nvSpPr>
          <p:spPr bwMode="auto">
            <a:xfrm>
              <a:off x="228" y="2934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  <a:endParaRPr lang="cs-CZ" altLang="cs-CZ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97" name="Text Box 29"/>
            <p:cNvSpPr txBox="1">
              <a:spLocks noChangeAspect="1" noChangeArrowheads="1"/>
            </p:cNvSpPr>
            <p:nvPr/>
          </p:nvSpPr>
          <p:spPr bwMode="auto">
            <a:xfrm>
              <a:off x="228" y="2565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  <a:endParaRPr lang="cs-CZ" altLang="cs-CZ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98" name="Text Box 30"/>
            <p:cNvSpPr txBox="1">
              <a:spLocks noChangeAspect="1" noChangeArrowheads="1"/>
            </p:cNvSpPr>
            <p:nvPr/>
          </p:nvSpPr>
          <p:spPr bwMode="auto">
            <a:xfrm>
              <a:off x="228" y="1947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  <a:endParaRPr lang="cs-CZ" altLang="cs-CZ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6671" name="Rectangle 31"/>
            <p:cNvSpPr>
              <a:spLocks noChangeAspect="1" noChangeArrowheads="1"/>
            </p:cNvSpPr>
            <p:nvPr/>
          </p:nvSpPr>
          <p:spPr bwMode="auto">
            <a:xfrm>
              <a:off x="2918" y="1888"/>
              <a:ext cx="544" cy="1379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6700" name="Group 32"/>
            <p:cNvGrpSpPr>
              <a:grpSpLocks noChangeAspect="1"/>
            </p:cNvGrpSpPr>
            <p:nvPr/>
          </p:nvGrpSpPr>
          <p:grpSpPr bwMode="auto">
            <a:xfrm>
              <a:off x="2336" y="2505"/>
              <a:ext cx="327" cy="327"/>
              <a:chOff x="1111" y="1026"/>
              <a:chExt cx="408" cy="408"/>
            </a:xfrm>
          </p:grpSpPr>
          <p:sp>
            <p:nvSpPr>
              <p:cNvPr id="496673" name="Oval 33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726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1257" y="1105"/>
                <a:ext cx="116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6701" name="Group 35"/>
            <p:cNvGrpSpPr>
              <a:grpSpLocks noChangeAspect="1"/>
            </p:cNvGrpSpPr>
            <p:nvPr/>
          </p:nvGrpSpPr>
          <p:grpSpPr bwMode="auto">
            <a:xfrm>
              <a:off x="2336" y="2941"/>
              <a:ext cx="327" cy="326"/>
              <a:chOff x="1111" y="1026"/>
              <a:chExt cx="408" cy="408"/>
            </a:xfrm>
          </p:grpSpPr>
          <p:sp>
            <p:nvSpPr>
              <p:cNvPr id="496676" name="Oval 36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724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1257" y="1104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6702" name="Group 38"/>
            <p:cNvGrpSpPr>
              <a:grpSpLocks noChangeAspect="1"/>
            </p:cNvGrpSpPr>
            <p:nvPr/>
          </p:nvGrpSpPr>
          <p:grpSpPr bwMode="auto">
            <a:xfrm>
              <a:off x="1740" y="2505"/>
              <a:ext cx="327" cy="327"/>
              <a:chOff x="1655" y="1389"/>
              <a:chExt cx="408" cy="408"/>
            </a:xfrm>
          </p:grpSpPr>
          <p:sp>
            <p:nvSpPr>
              <p:cNvPr id="496679" name="Oval 39"/>
              <p:cNvSpPr>
                <a:spLocks noChangeAspect="1" noChangeArrowheads="1"/>
              </p:cNvSpPr>
              <p:nvPr/>
            </p:nvSpPr>
            <p:spPr bwMode="auto">
              <a:xfrm>
                <a:off x="1655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722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768" y="1468"/>
                <a:ext cx="181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26703" name="AutoShape 41"/>
            <p:cNvCxnSpPr>
              <a:cxnSpLocks noChangeAspect="1" noChangeShapeType="1"/>
              <a:stCxn id="496646" idx="6"/>
            </p:cNvCxnSpPr>
            <p:nvPr/>
          </p:nvCxnSpPr>
          <p:spPr bwMode="auto">
            <a:xfrm>
              <a:off x="2675" y="2069"/>
              <a:ext cx="24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04" name="AutoShape 42"/>
            <p:cNvCxnSpPr>
              <a:cxnSpLocks noChangeAspect="1" noChangeShapeType="1"/>
              <a:stCxn id="496673" idx="6"/>
            </p:cNvCxnSpPr>
            <p:nvPr/>
          </p:nvCxnSpPr>
          <p:spPr bwMode="auto">
            <a:xfrm>
              <a:off x="2675" y="2669"/>
              <a:ext cx="24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05" name="AutoShape 43"/>
            <p:cNvCxnSpPr>
              <a:cxnSpLocks noChangeAspect="1" noChangeShapeType="1"/>
              <a:stCxn id="496676" idx="6"/>
            </p:cNvCxnSpPr>
            <p:nvPr/>
          </p:nvCxnSpPr>
          <p:spPr bwMode="auto">
            <a:xfrm>
              <a:off x="2675" y="3104"/>
              <a:ext cx="24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06" name="AutoShape 44"/>
            <p:cNvCxnSpPr>
              <a:cxnSpLocks noChangeAspect="1" noChangeShapeType="1"/>
              <a:stCxn id="496673" idx="2"/>
              <a:endCxn id="496679" idx="6"/>
            </p:cNvCxnSpPr>
            <p:nvPr/>
          </p:nvCxnSpPr>
          <p:spPr bwMode="auto">
            <a:xfrm flipH="1">
              <a:off x="2079" y="2669"/>
              <a:ext cx="24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6685" name="Oval 45"/>
            <p:cNvSpPr>
              <a:spLocks noChangeAspect="1" noChangeArrowheads="1"/>
            </p:cNvSpPr>
            <p:nvPr/>
          </p:nvSpPr>
          <p:spPr bwMode="auto">
            <a:xfrm>
              <a:off x="1867" y="3068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6686" name="Oval 46"/>
            <p:cNvSpPr>
              <a:spLocks noChangeAspect="1" noChangeArrowheads="1"/>
            </p:cNvSpPr>
            <p:nvPr/>
          </p:nvSpPr>
          <p:spPr bwMode="auto">
            <a:xfrm>
              <a:off x="1523" y="2632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6687" name="Oval 47"/>
            <p:cNvSpPr>
              <a:spLocks noChangeAspect="1" noChangeArrowheads="1"/>
            </p:cNvSpPr>
            <p:nvPr/>
          </p:nvSpPr>
          <p:spPr bwMode="auto">
            <a:xfrm>
              <a:off x="1268" y="3067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6710" name="AutoShape 48"/>
            <p:cNvCxnSpPr>
              <a:cxnSpLocks noChangeAspect="1" noChangeShapeType="1"/>
              <a:stCxn id="496679" idx="2"/>
              <a:endCxn id="496686" idx="6"/>
            </p:cNvCxnSpPr>
            <p:nvPr/>
          </p:nvCxnSpPr>
          <p:spPr bwMode="auto">
            <a:xfrm flipH="1">
              <a:off x="1605" y="2668"/>
              <a:ext cx="126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11" name="AutoShape 49"/>
            <p:cNvCxnSpPr>
              <a:cxnSpLocks noChangeAspect="1" noChangeShapeType="1"/>
              <a:stCxn id="496686" idx="0"/>
              <a:endCxn id="496679" idx="0"/>
            </p:cNvCxnSpPr>
            <p:nvPr/>
          </p:nvCxnSpPr>
          <p:spPr bwMode="auto">
            <a:xfrm rot="-5400000">
              <a:off x="1668" y="2388"/>
              <a:ext cx="127" cy="344"/>
            </a:xfrm>
            <a:prstGeom prst="bentConnector3">
              <a:avLst>
                <a:gd name="adj1" fmla="val 183019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12" name="AutoShape 50"/>
            <p:cNvCxnSpPr>
              <a:cxnSpLocks noChangeAspect="1" noChangeShapeType="1"/>
              <a:stCxn id="496687" idx="2"/>
              <a:endCxn id="496665" idx="6"/>
            </p:cNvCxnSpPr>
            <p:nvPr/>
          </p:nvCxnSpPr>
          <p:spPr bwMode="auto">
            <a:xfrm flipH="1">
              <a:off x="515" y="3104"/>
              <a:ext cx="74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6691" name="Oval 51"/>
            <p:cNvSpPr>
              <a:spLocks noChangeAspect="1" noChangeArrowheads="1"/>
            </p:cNvSpPr>
            <p:nvPr/>
          </p:nvSpPr>
          <p:spPr bwMode="auto">
            <a:xfrm>
              <a:off x="850" y="2632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6714" name="AutoShape 52"/>
            <p:cNvCxnSpPr>
              <a:cxnSpLocks noChangeAspect="1" noChangeShapeType="1"/>
              <a:stCxn id="496686" idx="2"/>
              <a:endCxn id="496691" idx="6"/>
            </p:cNvCxnSpPr>
            <p:nvPr/>
          </p:nvCxnSpPr>
          <p:spPr bwMode="auto">
            <a:xfrm flipH="1">
              <a:off x="933" y="2669"/>
              <a:ext cx="58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15" name="AutoShape 53"/>
            <p:cNvCxnSpPr>
              <a:cxnSpLocks noChangeAspect="1" noChangeShapeType="1"/>
              <a:stCxn id="496691" idx="2"/>
              <a:endCxn id="496666" idx="6"/>
            </p:cNvCxnSpPr>
            <p:nvPr/>
          </p:nvCxnSpPr>
          <p:spPr bwMode="auto">
            <a:xfrm flipH="1">
              <a:off x="515" y="2669"/>
              <a:ext cx="32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16" name="AutoShape 54"/>
            <p:cNvCxnSpPr>
              <a:cxnSpLocks noChangeAspect="1" noChangeShapeType="1"/>
              <a:stCxn id="496649" idx="4"/>
              <a:endCxn id="496691" idx="0"/>
            </p:cNvCxnSpPr>
            <p:nvPr/>
          </p:nvCxnSpPr>
          <p:spPr bwMode="auto">
            <a:xfrm>
              <a:off x="887" y="2532"/>
              <a:ext cx="0" cy="9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17" name="AutoShape 55"/>
            <p:cNvCxnSpPr>
              <a:cxnSpLocks noChangeAspect="1" noChangeShapeType="1"/>
              <a:stCxn id="496659" idx="4"/>
              <a:endCxn id="496687" idx="0"/>
            </p:cNvCxnSpPr>
            <p:nvPr/>
          </p:nvCxnSpPr>
          <p:spPr bwMode="auto">
            <a:xfrm flipH="1">
              <a:off x="1305" y="2242"/>
              <a:ext cx="18" cy="81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18" name="AutoShape 56"/>
            <p:cNvCxnSpPr>
              <a:cxnSpLocks noChangeAspect="1" noChangeShapeType="1"/>
              <a:stCxn id="496687" idx="6"/>
              <a:endCxn id="496685" idx="2"/>
            </p:cNvCxnSpPr>
            <p:nvPr/>
          </p:nvCxnSpPr>
          <p:spPr bwMode="auto">
            <a:xfrm>
              <a:off x="1351" y="3104"/>
              <a:ext cx="506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19" name="AutoShape 57"/>
            <p:cNvCxnSpPr>
              <a:cxnSpLocks noChangeAspect="1" noChangeShapeType="1"/>
              <a:stCxn id="496679" idx="4"/>
              <a:endCxn id="496685" idx="0"/>
            </p:cNvCxnSpPr>
            <p:nvPr/>
          </p:nvCxnSpPr>
          <p:spPr bwMode="auto">
            <a:xfrm>
              <a:off x="1904" y="2841"/>
              <a:ext cx="0" cy="21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20" name="AutoShape 58"/>
            <p:cNvCxnSpPr>
              <a:cxnSpLocks noChangeAspect="1" noChangeShapeType="1"/>
              <a:stCxn id="496685" idx="6"/>
              <a:endCxn id="496676" idx="2"/>
            </p:cNvCxnSpPr>
            <p:nvPr/>
          </p:nvCxnSpPr>
          <p:spPr bwMode="auto">
            <a:xfrm flipV="1">
              <a:off x="1952" y="3104"/>
              <a:ext cx="372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6754" name="Group 114"/>
          <p:cNvGrpSpPr>
            <a:grpSpLocks/>
          </p:cNvGrpSpPr>
          <p:nvPr/>
        </p:nvGrpSpPr>
        <p:grpSpPr bwMode="auto">
          <a:xfrm>
            <a:off x="80963" y="1570038"/>
            <a:ext cx="4419600" cy="3803650"/>
            <a:chOff x="51" y="989"/>
            <a:chExt cx="2784" cy="2396"/>
          </a:xfrm>
        </p:grpSpPr>
        <p:grpSp>
          <p:nvGrpSpPr>
            <p:cNvPr id="26635" name="Group 59"/>
            <p:cNvGrpSpPr>
              <a:grpSpLocks/>
            </p:cNvGrpSpPr>
            <p:nvPr/>
          </p:nvGrpSpPr>
          <p:grpSpPr bwMode="auto">
            <a:xfrm>
              <a:off x="51" y="1578"/>
              <a:ext cx="1847" cy="1724"/>
              <a:chOff x="113" y="2205"/>
              <a:chExt cx="1847" cy="1724"/>
            </a:xfrm>
          </p:grpSpPr>
          <p:sp>
            <p:nvSpPr>
              <p:cNvPr id="26673" name="Text Box 60"/>
              <p:cNvSpPr txBox="1">
                <a:spLocks noChangeArrowheads="1"/>
              </p:cNvSpPr>
              <p:nvPr/>
            </p:nvSpPr>
            <p:spPr bwMode="auto">
              <a:xfrm>
                <a:off x="113" y="3710"/>
                <a:ext cx="24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496701" name="Line 61"/>
              <p:cNvSpPr>
                <a:spLocks noChangeShapeType="1"/>
              </p:cNvSpPr>
              <p:nvPr/>
            </p:nvSpPr>
            <p:spPr bwMode="auto">
              <a:xfrm flipV="1">
                <a:off x="1058" y="2296"/>
                <a:ext cx="0" cy="95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6702" name="Line 62"/>
              <p:cNvSpPr>
                <a:spLocks noChangeShapeType="1"/>
              </p:cNvSpPr>
              <p:nvPr/>
            </p:nvSpPr>
            <p:spPr bwMode="auto">
              <a:xfrm rot="7200000" flipV="1">
                <a:off x="1473" y="2999"/>
                <a:ext cx="0" cy="95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6703" name="Line 63"/>
              <p:cNvSpPr>
                <a:spLocks noChangeShapeType="1"/>
              </p:cNvSpPr>
              <p:nvPr/>
            </p:nvSpPr>
            <p:spPr bwMode="auto">
              <a:xfrm rot="14400000" flipV="1">
                <a:off x="639" y="2999"/>
                <a:ext cx="0" cy="95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677" name="Text Box 64"/>
              <p:cNvSpPr txBox="1">
                <a:spLocks noChangeArrowheads="1"/>
              </p:cNvSpPr>
              <p:nvPr/>
            </p:nvSpPr>
            <p:spPr bwMode="auto">
              <a:xfrm>
                <a:off x="1746" y="3702"/>
                <a:ext cx="214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26678" name="Text Box 65"/>
              <p:cNvSpPr txBox="1">
                <a:spLocks noChangeArrowheads="1"/>
              </p:cNvSpPr>
              <p:nvPr/>
            </p:nvSpPr>
            <p:spPr bwMode="auto">
              <a:xfrm>
                <a:off x="801" y="2205"/>
                <a:ext cx="219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grpSp>
          <p:nvGrpSpPr>
            <p:cNvPr id="26636" name="Group 66"/>
            <p:cNvGrpSpPr>
              <a:grpSpLocks/>
            </p:cNvGrpSpPr>
            <p:nvPr/>
          </p:nvGrpSpPr>
          <p:grpSpPr bwMode="auto">
            <a:xfrm>
              <a:off x="414" y="2032"/>
              <a:ext cx="1289" cy="1353"/>
              <a:chOff x="476" y="2659"/>
              <a:chExt cx="1289" cy="1353"/>
            </a:xfrm>
          </p:grpSpPr>
          <p:sp>
            <p:nvSpPr>
              <p:cNvPr id="26667" name="Text Box 67"/>
              <p:cNvSpPr txBox="1">
                <a:spLocks noChangeArrowheads="1"/>
              </p:cNvSpPr>
              <p:nvPr/>
            </p:nvSpPr>
            <p:spPr bwMode="auto">
              <a:xfrm>
                <a:off x="476" y="2659"/>
                <a:ext cx="177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1800" b="1" baseline="-25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496708" name="Line 68"/>
              <p:cNvSpPr>
                <a:spLocks noChangeAspect="1" noChangeShapeType="1"/>
              </p:cNvSpPr>
              <p:nvPr/>
            </p:nvSpPr>
            <p:spPr bwMode="auto">
              <a:xfrm rot="4500000" flipV="1">
                <a:off x="1326" y="2892"/>
                <a:ext cx="0" cy="5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6709" name="Line 69"/>
              <p:cNvSpPr>
                <a:spLocks noChangeAspect="1" noChangeShapeType="1"/>
              </p:cNvSpPr>
              <p:nvPr/>
            </p:nvSpPr>
            <p:spPr bwMode="auto">
              <a:xfrm rot="11700000" flipV="1">
                <a:off x="984" y="3243"/>
                <a:ext cx="0" cy="5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6710" name="Line 70"/>
              <p:cNvSpPr>
                <a:spLocks noChangeAspect="1" noChangeShapeType="1"/>
              </p:cNvSpPr>
              <p:nvPr/>
            </p:nvSpPr>
            <p:spPr bwMode="auto">
              <a:xfrm rot="18900000" flipV="1">
                <a:off x="852" y="2759"/>
                <a:ext cx="0" cy="5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671" name="Text Box 71"/>
              <p:cNvSpPr txBox="1">
                <a:spLocks noChangeArrowheads="1"/>
              </p:cNvSpPr>
              <p:nvPr/>
            </p:nvSpPr>
            <p:spPr bwMode="auto">
              <a:xfrm>
                <a:off x="844" y="3793"/>
                <a:ext cx="15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1800" b="1" baseline="-25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26672" name="Text Box 72"/>
              <p:cNvSpPr txBox="1">
                <a:spLocks noChangeArrowheads="1"/>
              </p:cNvSpPr>
              <p:nvPr/>
            </p:nvSpPr>
            <p:spPr bwMode="auto">
              <a:xfrm>
                <a:off x="1610" y="2976"/>
                <a:ext cx="155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1800" b="1" baseline="-25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grpSp>
          <p:nvGrpSpPr>
            <p:cNvPr id="26637" name="Group 73"/>
            <p:cNvGrpSpPr>
              <a:grpSpLocks/>
            </p:cNvGrpSpPr>
            <p:nvPr/>
          </p:nvGrpSpPr>
          <p:grpSpPr bwMode="auto">
            <a:xfrm>
              <a:off x="935" y="989"/>
              <a:ext cx="952" cy="476"/>
              <a:chOff x="997" y="1616"/>
              <a:chExt cx="952" cy="476"/>
            </a:xfrm>
          </p:grpSpPr>
          <p:sp>
            <p:nvSpPr>
              <p:cNvPr id="496714" name="Line 74"/>
              <p:cNvSpPr>
                <a:spLocks noChangeShapeType="1"/>
              </p:cNvSpPr>
              <p:nvPr/>
            </p:nvSpPr>
            <p:spPr bwMode="auto">
              <a:xfrm rot="3600000" flipV="1">
                <a:off x="1473" y="1616"/>
                <a:ext cx="0" cy="9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666" name="Text Box 75"/>
              <p:cNvSpPr txBox="1">
                <a:spLocks noChangeArrowheads="1"/>
              </p:cNvSpPr>
              <p:nvPr/>
            </p:nvSpPr>
            <p:spPr bwMode="auto">
              <a:xfrm>
                <a:off x="1565" y="1616"/>
                <a:ext cx="289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-U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grpSp>
          <p:nvGrpSpPr>
            <p:cNvPr id="26638" name="Group 76"/>
            <p:cNvGrpSpPr>
              <a:grpSpLocks/>
            </p:cNvGrpSpPr>
            <p:nvPr/>
          </p:nvGrpSpPr>
          <p:grpSpPr bwMode="auto">
            <a:xfrm>
              <a:off x="1400" y="1121"/>
              <a:ext cx="685" cy="1588"/>
              <a:chOff x="1462" y="1748"/>
              <a:chExt cx="685" cy="1588"/>
            </a:xfrm>
          </p:grpSpPr>
          <p:sp>
            <p:nvSpPr>
              <p:cNvPr id="496717" name="Line 77"/>
              <p:cNvSpPr>
                <a:spLocks noChangeShapeType="1"/>
              </p:cNvSpPr>
              <p:nvPr/>
            </p:nvSpPr>
            <p:spPr bwMode="auto">
              <a:xfrm rot="1800000" flipV="1">
                <a:off x="1462" y="1748"/>
                <a:ext cx="0" cy="158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664" name="Text Box 78"/>
              <p:cNvSpPr txBox="1">
                <a:spLocks noChangeArrowheads="1"/>
              </p:cNvSpPr>
              <p:nvPr/>
            </p:nvSpPr>
            <p:spPr bwMode="auto">
              <a:xfrm>
                <a:off x="1837" y="1888"/>
                <a:ext cx="31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UW</a:t>
                </a:r>
              </a:p>
            </p:txBody>
          </p:sp>
        </p:grpSp>
        <p:grpSp>
          <p:nvGrpSpPr>
            <p:cNvPr id="26639" name="Group 79"/>
            <p:cNvGrpSpPr>
              <a:grpSpLocks/>
            </p:cNvGrpSpPr>
            <p:nvPr/>
          </p:nvGrpSpPr>
          <p:grpSpPr bwMode="auto">
            <a:xfrm>
              <a:off x="1730" y="2622"/>
              <a:ext cx="1105" cy="226"/>
              <a:chOff x="1792" y="3249"/>
              <a:chExt cx="1105" cy="226"/>
            </a:xfrm>
          </p:grpSpPr>
          <p:sp>
            <p:nvSpPr>
              <p:cNvPr id="496720" name="Line 80"/>
              <p:cNvSpPr>
                <a:spLocks noChangeShapeType="1"/>
              </p:cNvSpPr>
              <p:nvPr/>
            </p:nvSpPr>
            <p:spPr bwMode="auto">
              <a:xfrm rot="3600000" flipV="1">
                <a:off x="2268" y="2999"/>
                <a:ext cx="0" cy="9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662" name="Text Box 81"/>
              <p:cNvSpPr txBox="1">
                <a:spLocks noChangeArrowheads="1"/>
              </p:cNvSpPr>
              <p:nvPr/>
            </p:nvSpPr>
            <p:spPr bwMode="auto">
              <a:xfrm>
                <a:off x="2608" y="3249"/>
                <a:ext cx="289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-U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grpSp>
          <p:nvGrpSpPr>
            <p:cNvPr id="26640" name="Group 82"/>
            <p:cNvGrpSpPr>
              <a:grpSpLocks/>
            </p:cNvGrpSpPr>
            <p:nvPr/>
          </p:nvGrpSpPr>
          <p:grpSpPr bwMode="auto">
            <a:xfrm>
              <a:off x="1004" y="2357"/>
              <a:ext cx="1633" cy="265"/>
              <a:chOff x="1066" y="2984"/>
              <a:chExt cx="1633" cy="265"/>
            </a:xfrm>
          </p:grpSpPr>
          <p:sp>
            <p:nvSpPr>
              <p:cNvPr id="496723" name="Line 83"/>
              <p:cNvSpPr>
                <a:spLocks noChangeShapeType="1"/>
              </p:cNvSpPr>
              <p:nvPr/>
            </p:nvSpPr>
            <p:spPr bwMode="auto">
              <a:xfrm rot="5400000" flipV="1">
                <a:off x="1881" y="2432"/>
                <a:ext cx="0" cy="1633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660" name="Text Box 84"/>
              <p:cNvSpPr txBox="1">
                <a:spLocks noChangeArrowheads="1"/>
              </p:cNvSpPr>
              <p:nvPr/>
            </p:nvSpPr>
            <p:spPr bwMode="auto">
              <a:xfrm>
                <a:off x="2276" y="2984"/>
                <a:ext cx="305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VW</a:t>
                </a:r>
              </a:p>
            </p:txBody>
          </p:sp>
        </p:grpSp>
        <p:grpSp>
          <p:nvGrpSpPr>
            <p:cNvPr id="26641" name="Group 85"/>
            <p:cNvGrpSpPr>
              <a:grpSpLocks/>
            </p:cNvGrpSpPr>
            <p:nvPr/>
          </p:nvGrpSpPr>
          <p:grpSpPr bwMode="auto">
            <a:xfrm>
              <a:off x="1004" y="2304"/>
              <a:ext cx="270" cy="272"/>
              <a:chOff x="1066" y="2931"/>
              <a:chExt cx="270" cy="272"/>
            </a:xfrm>
          </p:grpSpPr>
          <p:sp>
            <p:nvSpPr>
              <p:cNvPr id="26657" name="Text Box 86"/>
              <p:cNvSpPr txBox="1">
                <a:spLocks noChangeArrowheads="1"/>
              </p:cNvSpPr>
              <p:nvPr/>
            </p:nvSpPr>
            <p:spPr bwMode="auto">
              <a:xfrm>
                <a:off x="1166" y="2976"/>
                <a:ext cx="123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</a:t>
                </a:r>
                <a:endPara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496727" name="Arc 87"/>
              <p:cNvSpPr>
                <a:spLocks/>
              </p:cNvSpPr>
              <p:nvPr/>
            </p:nvSpPr>
            <p:spPr bwMode="auto">
              <a:xfrm rot="-294833">
                <a:off x="1066" y="2931"/>
                <a:ext cx="270" cy="2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01"/>
                  <a:gd name="T1" fmla="*/ 0 h 21600"/>
                  <a:gd name="T2" fmla="*/ 21401 w 21401"/>
                  <a:gd name="T3" fmla="*/ 18674 h 21600"/>
                  <a:gd name="T4" fmla="*/ 0 w 214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01" h="21600" fill="none" extrusionOk="0">
                    <a:moveTo>
                      <a:pt x="-1" y="0"/>
                    </a:moveTo>
                    <a:cubicBezTo>
                      <a:pt x="10798" y="0"/>
                      <a:pt x="19938" y="7974"/>
                      <a:pt x="21400" y="18674"/>
                    </a:cubicBezTo>
                  </a:path>
                  <a:path w="21401" h="21600" stroke="0" extrusionOk="0">
                    <a:moveTo>
                      <a:pt x="-1" y="0"/>
                    </a:moveTo>
                    <a:cubicBezTo>
                      <a:pt x="10798" y="0"/>
                      <a:pt x="19938" y="7974"/>
                      <a:pt x="21400" y="186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642" name="Group 88"/>
            <p:cNvGrpSpPr>
              <a:grpSpLocks/>
            </p:cNvGrpSpPr>
            <p:nvPr/>
          </p:nvGrpSpPr>
          <p:grpSpPr bwMode="auto">
            <a:xfrm>
              <a:off x="957" y="2712"/>
              <a:ext cx="272" cy="270"/>
              <a:chOff x="1019" y="3339"/>
              <a:chExt cx="272" cy="270"/>
            </a:xfrm>
          </p:grpSpPr>
          <p:sp>
            <p:nvSpPr>
              <p:cNvPr id="26655" name="Text Box 89"/>
              <p:cNvSpPr txBox="1">
                <a:spLocks noChangeArrowheads="1"/>
              </p:cNvSpPr>
              <p:nvPr/>
            </p:nvSpPr>
            <p:spPr bwMode="auto">
              <a:xfrm>
                <a:off x="1066" y="3339"/>
                <a:ext cx="123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</a:t>
                </a:r>
                <a:endPara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496730" name="Arc 90"/>
              <p:cNvSpPr>
                <a:spLocks/>
              </p:cNvSpPr>
              <p:nvPr/>
            </p:nvSpPr>
            <p:spPr bwMode="auto">
              <a:xfrm rot="7119040">
                <a:off x="1020" y="3338"/>
                <a:ext cx="270" cy="2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01"/>
                  <a:gd name="T1" fmla="*/ 0 h 21600"/>
                  <a:gd name="T2" fmla="*/ 21401 w 21401"/>
                  <a:gd name="T3" fmla="*/ 18674 h 21600"/>
                  <a:gd name="T4" fmla="*/ 0 w 214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01" h="21600" fill="none" extrusionOk="0">
                    <a:moveTo>
                      <a:pt x="-1" y="0"/>
                    </a:moveTo>
                    <a:cubicBezTo>
                      <a:pt x="10798" y="0"/>
                      <a:pt x="19938" y="7974"/>
                      <a:pt x="21400" y="18674"/>
                    </a:cubicBezTo>
                  </a:path>
                  <a:path w="21401" h="21600" stroke="0" extrusionOk="0">
                    <a:moveTo>
                      <a:pt x="-1" y="0"/>
                    </a:moveTo>
                    <a:cubicBezTo>
                      <a:pt x="10798" y="0"/>
                      <a:pt x="19938" y="7974"/>
                      <a:pt x="21400" y="186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643" name="Group 91"/>
            <p:cNvGrpSpPr>
              <a:grpSpLocks/>
            </p:cNvGrpSpPr>
            <p:nvPr/>
          </p:nvGrpSpPr>
          <p:grpSpPr bwMode="auto">
            <a:xfrm>
              <a:off x="1032" y="1939"/>
              <a:ext cx="274" cy="272"/>
              <a:chOff x="1094" y="2566"/>
              <a:chExt cx="274" cy="272"/>
            </a:xfrm>
          </p:grpSpPr>
          <p:sp>
            <p:nvSpPr>
              <p:cNvPr id="26653" name="Text Box 92"/>
              <p:cNvSpPr txBox="1">
                <a:spLocks noChangeArrowheads="1"/>
              </p:cNvSpPr>
              <p:nvPr/>
            </p:nvSpPr>
            <p:spPr bwMode="auto">
              <a:xfrm>
                <a:off x="1101" y="2614"/>
                <a:ext cx="237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30</a:t>
                </a:r>
                <a:r>
                  <a:rPr lang="cs-CZ" altLang="cs-CZ" sz="1600" b="1" baseline="30000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0</a:t>
                </a:r>
              </a:p>
            </p:txBody>
          </p:sp>
          <p:sp>
            <p:nvSpPr>
              <p:cNvPr id="496733" name="Arc 93"/>
              <p:cNvSpPr>
                <a:spLocks/>
              </p:cNvSpPr>
              <p:nvPr/>
            </p:nvSpPr>
            <p:spPr bwMode="auto">
              <a:xfrm rot="-928913">
                <a:off x="1094" y="2566"/>
                <a:ext cx="274" cy="272"/>
              </a:xfrm>
              <a:custGeom>
                <a:avLst/>
                <a:gdLst>
                  <a:gd name="G0" fmla="+- 3078 0 0"/>
                  <a:gd name="G1" fmla="+- 21600 0 0"/>
                  <a:gd name="G2" fmla="+- 21600 0 0"/>
                  <a:gd name="T0" fmla="*/ 0 w 21691"/>
                  <a:gd name="T1" fmla="*/ 220 h 21600"/>
                  <a:gd name="T2" fmla="*/ 21691 w 21691"/>
                  <a:gd name="T3" fmla="*/ 10640 h 21600"/>
                  <a:gd name="T4" fmla="*/ 3078 w 2169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1" h="21600" fill="none" extrusionOk="0">
                    <a:moveTo>
                      <a:pt x="0" y="220"/>
                    </a:moveTo>
                    <a:cubicBezTo>
                      <a:pt x="1019" y="73"/>
                      <a:pt x="2048" y="0"/>
                      <a:pt x="3078" y="0"/>
                    </a:cubicBezTo>
                    <a:cubicBezTo>
                      <a:pt x="10728" y="0"/>
                      <a:pt x="17808" y="4047"/>
                      <a:pt x="21690" y="10640"/>
                    </a:cubicBezTo>
                  </a:path>
                  <a:path w="21691" h="21600" stroke="0" extrusionOk="0">
                    <a:moveTo>
                      <a:pt x="0" y="220"/>
                    </a:moveTo>
                    <a:cubicBezTo>
                      <a:pt x="1019" y="73"/>
                      <a:pt x="2048" y="0"/>
                      <a:pt x="3078" y="0"/>
                    </a:cubicBezTo>
                    <a:cubicBezTo>
                      <a:pt x="10728" y="0"/>
                      <a:pt x="17808" y="4047"/>
                      <a:pt x="21690" y="10640"/>
                    </a:cubicBezTo>
                    <a:lnTo>
                      <a:pt x="3078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644" name="Group 94"/>
            <p:cNvGrpSpPr>
              <a:grpSpLocks/>
            </p:cNvGrpSpPr>
            <p:nvPr/>
          </p:nvGrpSpPr>
          <p:grpSpPr bwMode="auto">
            <a:xfrm>
              <a:off x="1144" y="2227"/>
              <a:ext cx="273" cy="261"/>
              <a:chOff x="1206" y="2854"/>
              <a:chExt cx="273" cy="261"/>
            </a:xfrm>
          </p:grpSpPr>
          <p:sp>
            <p:nvSpPr>
              <p:cNvPr id="26651" name="Text Box 95"/>
              <p:cNvSpPr txBox="1">
                <a:spLocks noChangeArrowheads="1"/>
              </p:cNvSpPr>
              <p:nvPr/>
            </p:nvSpPr>
            <p:spPr bwMode="auto">
              <a:xfrm>
                <a:off x="1292" y="2886"/>
                <a:ext cx="17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</a:t>
                </a:r>
                <a:r>
                  <a:rPr lang="cs-CZ" altLang="cs-CZ" sz="1600" b="1" baseline="-25000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1</a:t>
                </a:r>
              </a:p>
            </p:txBody>
          </p:sp>
          <p:sp>
            <p:nvSpPr>
              <p:cNvPr id="496736" name="Arc 96"/>
              <p:cNvSpPr>
                <a:spLocks/>
              </p:cNvSpPr>
              <p:nvPr/>
            </p:nvSpPr>
            <p:spPr bwMode="auto">
              <a:xfrm rot="-705499">
                <a:off x="1206" y="2854"/>
                <a:ext cx="273" cy="261"/>
              </a:xfrm>
              <a:custGeom>
                <a:avLst/>
                <a:gdLst>
                  <a:gd name="G0" fmla="+- 0 0 0"/>
                  <a:gd name="G1" fmla="+- 19755 0 0"/>
                  <a:gd name="G2" fmla="+- 21600 0 0"/>
                  <a:gd name="T0" fmla="*/ 8735 w 21600"/>
                  <a:gd name="T1" fmla="*/ 0 h 20694"/>
                  <a:gd name="T2" fmla="*/ 21580 w 21600"/>
                  <a:gd name="T3" fmla="*/ 20694 h 20694"/>
                  <a:gd name="T4" fmla="*/ 0 w 21600"/>
                  <a:gd name="T5" fmla="*/ 19755 h 20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694" fill="none" extrusionOk="0">
                    <a:moveTo>
                      <a:pt x="8734" y="0"/>
                    </a:moveTo>
                    <a:cubicBezTo>
                      <a:pt x="16555" y="3458"/>
                      <a:pt x="21600" y="11204"/>
                      <a:pt x="21600" y="19755"/>
                    </a:cubicBezTo>
                    <a:cubicBezTo>
                      <a:pt x="21600" y="20068"/>
                      <a:pt x="21593" y="20381"/>
                      <a:pt x="21579" y="20693"/>
                    </a:cubicBezTo>
                  </a:path>
                  <a:path w="21600" h="20694" stroke="0" extrusionOk="0">
                    <a:moveTo>
                      <a:pt x="8734" y="0"/>
                    </a:moveTo>
                    <a:cubicBezTo>
                      <a:pt x="16555" y="3458"/>
                      <a:pt x="21600" y="11204"/>
                      <a:pt x="21600" y="19755"/>
                    </a:cubicBezTo>
                    <a:cubicBezTo>
                      <a:pt x="21600" y="20068"/>
                      <a:pt x="21593" y="20381"/>
                      <a:pt x="21579" y="20693"/>
                    </a:cubicBezTo>
                    <a:lnTo>
                      <a:pt x="0" y="19755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645" name="Group 113"/>
            <p:cNvGrpSpPr>
              <a:grpSpLocks/>
            </p:cNvGrpSpPr>
            <p:nvPr/>
          </p:nvGrpSpPr>
          <p:grpSpPr bwMode="auto">
            <a:xfrm>
              <a:off x="1367" y="2645"/>
              <a:ext cx="480" cy="274"/>
              <a:chOff x="1367" y="2645"/>
              <a:chExt cx="480" cy="274"/>
            </a:xfrm>
          </p:grpSpPr>
          <p:sp>
            <p:nvSpPr>
              <p:cNvPr id="26649" name="Text Box 98"/>
              <p:cNvSpPr txBox="1">
                <a:spLocks noChangeArrowheads="1"/>
              </p:cNvSpPr>
              <p:nvPr/>
            </p:nvSpPr>
            <p:spPr bwMode="auto">
              <a:xfrm>
                <a:off x="1610" y="2648"/>
                <a:ext cx="237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30</a:t>
                </a:r>
                <a:r>
                  <a:rPr lang="cs-CZ" altLang="cs-CZ" sz="1600" b="1" baseline="30000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0</a:t>
                </a:r>
              </a:p>
            </p:txBody>
          </p:sp>
          <p:sp>
            <p:nvSpPr>
              <p:cNvPr id="496739" name="Arc 99"/>
              <p:cNvSpPr>
                <a:spLocks/>
              </p:cNvSpPr>
              <p:nvPr/>
            </p:nvSpPr>
            <p:spPr bwMode="auto">
              <a:xfrm rot="4688210">
                <a:off x="1366" y="2646"/>
                <a:ext cx="274" cy="272"/>
              </a:xfrm>
              <a:custGeom>
                <a:avLst/>
                <a:gdLst>
                  <a:gd name="G0" fmla="+- 3078 0 0"/>
                  <a:gd name="G1" fmla="+- 21600 0 0"/>
                  <a:gd name="G2" fmla="+- 21600 0 0"/>
                  <a:gd name="T0" fmla="*/ 0 w 21691"/>
                  <a:gd name="T1" fmla="*/ 220 h 21600"/>
                  <a:gd name="T2" fmla="*/ 21691 w 21691"/>
                  <a:gd name="T3" fmla="*/ 10640 h 21600"/>
                  <a:gd name="T4" fmla="*/ 3078 w 2169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1" h="21600" fill="none" extrusionOk="0">
                    <a:moveTo>
                      <a:pt x="0" y="220"/>
                    </a:moveTo>
                    <a:cubicBezTo>
                      <a:pt x="1019" y="73"/>
                      <a:pt x="2048" y="0"/>
                      <a:pt x="3078" y="0"/>
                    </a:cubicBezTo>
                    <a:cubicBezTo>
                      <a:pt x="10728" y="0"/>
                      <a:pt x="17808" y="4047"/>
                      <a:pt x="21690" y="10640"/>
                    </a:cubicBezTo>
                  </a:path>
                  <a:path w="21691" h="21600" stroke="0" extrusionOk="0">
                    <a:moveTo>
                      <a:pt x="0" y="220"/>
                    </a:moveTo>
                    <a:cubicBezTo>
                      <a:pt x="1019" y="73"/>
                      <a:pt x="2048" y="0"/>
                      <a:pt x="3078" y="0"/>
                    </a:cubicBezTo>
                    <a:cubicBezTo>
                      <a:pt x="10728" y="0"/>
                      <a:pt x="17808" y="4047"/>
                      <a:pt x="21690" y="10640"/>
                    </a:cubicBezTo>
                    <a:lnTo>
                      <a:pt x="3078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646" name="Group 112"/>
            <p:cNvGrpSpPr>
              <a:grpSpLocks/>
            </p:cNvGrpSpPr>
            <p:nvPr/>
          </p:nvGrpSpPr>
          <p:grpSpPr bwMode="auto">
            <a:xfrm>
              <a:off x="984" y="2544"/>
              <a:ext cx="452" cy="626"/>
              <a:chOff x="984" y="2544"/>
              <a:chExt cx="452" cy="626"/>
            </a:xfrm>
          </p:grpSpPr>
          <p:sp>
            <p:nvSpPr>
              <p:cNvPr id="26647" name="Text Box 101"/>
              <p:cNvSpPr txBox="1">
                <a:spLocks noChangeArrowheads="1"/>
              </p:cNvSpPr>
              <p:nvPr/>
            </p:nvSpPr>
            <p:spPr bwMode="auto">
              <a:xfrm>
                <a:off x="1094" y="2848"/>
                <a:ext cx="17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</a:t>
                </a:r>
                <a:r>
                  <a:rPr lang="cs-CZ" altLang="cs-CZ" sz="1600" b="1" baseline="-25000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</a:p>
            </p:txBody>
          </p:sp>
          <p:sp>
            <p:nvSpPr>
              <p:cNvPr id="496742" name="Arc 102"/>
              <p:cNvSpPr>
                <a:spLocks/>
              </p:cNvSpPr>
              <p:nvPr/>
            </p:nvSpPr>
            <p:spPr bwMode="auto">
              <a:xfrm rot="1059624" flipV="1">
                <a:off x="984" y="2544"/>
                <a:ext cx="452" cy="6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9863"/>
                  <a:gd name="T2" fmla="*/ 19957 w 21600"/>
                  <a:gd name="T3" fmla="*/ 29863 h 29863"/>
                  <a:gd name="T4" fmla="*/ 0 w 21600"/>
                  <a:gd name="T5" fmla="*/ 21600 h 29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9863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435"/>
                      <a:pt x="21041" y="27243"/>
                      <a:pt x="19957" y="29863"/>
                    </a:cubicBezTo>
                  </a:path>
                  <a:path w="21600" h="29863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435"/>
                      <a:pt x="21041" y="27243"/>
                      <a:pt x="19957" y="2986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496747" name="Object 107"/>
          <p:cNvGraphicFramePr>
            <a:graphicFrameLocks noChangeAspect="1"/>
          </p:cNvGraphicFramePr>
          <p:nvPr/>
        </p:nvGraphicFramePr>
        <p:xfrm>
          <a:off x="7577138" y="3573463"/>
          <a:ext cx="12430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5" name="Rovnice" r:id="rId3" imgW="723586" imgH="457002" progId="Equation.3">
                  <p:embed/>
                </p:oleObj>
              </mc:Choice>
              <mc:Fallback>
                <p:oleObj name="Rovnice" r:id="rId3" imgW="723586" imgH="457002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38" y="3573463"/>
                        <a:ext cx="1243012" cy="784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6748" name="Rectangle 108"/>
          <p:cNvSpPr>
            <a:spLocks noChangeArrowheads="1"/>
          </p:cNvSpPr>
          <p:nvPr/>
        </p:nvSpPr>
        <p:spPr bwMode="auto">
          <a:xfrm>
            <a:off x="4572000" y="4491038"/>
            <a:ext cx="3816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výkon na prvním wattmetru</a:t>
            </a:r>
            <a:endParaRPr lang="cs-CZ" altLang="cs-CZ" sz="2000" b="1" baseline="-25000">
              <a:solidFill>
                <a:schemeClr val="bg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96749" name="Object 109"/>
          <p:cNvGraphicFramePr>
            <a:graphicFrameLocks noChangeAspect="1"/>
          </p:cNvGraphicFramePr>
          <p:nvPr/>
        </p:nvGraphicFramePr>
        <p:xfrm>
          <a:off x="4932363" y="4941888"/>
          <a:ext cx="281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6" name="Rovnice" r:id="rId5" imgW="1409088" imgH="215806" progId="Equation.3">
                  <p:embed/>
                </p:oleObj>
              </mc:Choice>
              <mc:Fallback>
                <p:oleObj name="Rovnice" r:id="rId5" imgW="1409088" imgH="215806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941888"/>
                        <a:ext cx="2819400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6750" name="Rectangle 110"/>
          <p:cNvSpPr>
            <a:spLocks noChangeArrowheads="1"/>
          </p:cNvSpPr>
          <p:nvPr/>
        </p:nvSpPr>
        <p:spPr bwMode="auto">
          <a:xfrm>
            <a:off x="3419475" y="5499100"/>
            <a:ext cx="3816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výkon na druhém wattmetru</a:t>
            </a:r>
            <a:endParaRPr lang="cs-CZ" altLang="cs-CZ" sz="2000" b="1" baseline="-25000">
              <a:solidFill>
                <a:schemeClr val="bg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96751" name="Object 111"/>
          <p:cNvGraphicFramePr>
            <a:graphicFrameLocks noChangeAspect="1"/>
          </p:cNvGraphicFramePr>
          <p:nvPr/>
        </p:nvGraphicFramePr>
        <p:xfrm>
          <a:off x="3779838" y="5876925"/>
          <a:ext cx="284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7" name="Rovnice" r:id="rId7" imgW="1422400" imgH="215900" progId="Equation.3">
                  <p:embed/>
                </p:oleObj>
              </mc:Choice>
              <mc:Fallback>
                <p:oleObj name="Rovnice" r:id="rId7" imgW="1422400" imgH="215900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876925"/>
                        <a:ext cx="2844800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Aronovo zapojení pro měření výkonů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97667" name="Rectangle 3"/>
          <p:cNvSpPr>
            <a:spLocks noChangeArrowheads="1"/>
          </p:cNvSpPr>
          <p:nvPr/>
        </p:nvSpPr>
        <p:spPr bwMode="auto">
          <a:xfrm>
            <a:off x="179388" y="981075"/>
            <a:ext cx="2881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matematická úprava</a:t>
            </a:r>
            <a:endParaRPr lang="cs-CZ" altLang="cs-CZ" sz="2000" b="1" baseline="-25000">
              <a:solidFill>
                <a:schemeClr val="bg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97770" name="Object 106"/>
          <p:cNvGraphicFramePr>
            <a:graphicFrameLocks noChangeAspect="1"/>
          </p:cNvGraphicFramePr>
          <p:nvPr/>
        </p:nvGraphicFramePr>
        <p:xfrm>
          <a:off x="468313" y="1339850"/>
          <a:ext cx="787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0" name="Rovnice" r:id="rId3" imgW="3937000" imgH="228600" progId="Equation.3">
                  <p:embed/>
                </p:oleObj>
              </mc:Choice>
              <mc:Fallback>
                <p:oleObj name="Rovnice" r:id="rId3" imgW="3937000" imgH="228600" progId="Equation.3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39850"/>
                        <a:ext cx="7874000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773" name="Object 109"/>
          <p:cNvGraphicFramePr>
            <a:graphicFrameLocks noChangeAspect="1"/>
          </p:cNvGraphicFramePr>
          <p:nvPr/>
        </p:nvGraphicFramePr>
        <p:xfrm>
          <a:off x="468313" y="1843088"/>
          <a:ext cx="789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1" name="Rovnice" r:id="rId5" imgW="3949700" imgH="228600" progId="Equation.3">
                  <p:embed/>
                </p:oleObj>
              </mc:Choice>
              <mc:Fallback>
                <p:oleObj name="Rovnice" r:id="rId5" imgW="3949700" imgH="228600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3088"/>
                        <a:ext cx="7899400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774" name="Rectangle 110"/>
          <p:cNvSpPr>
            <a:spLocks noChangeArrowheads="1"/>
          </p:cNvSpPr>
          <p:nvPr/>
        </p:nvSpPr>
        <p:spPr bwMode="auto">
          <a:xfrm>
            <a:off x="179388" y="2492375"/>
            <a:ext cx="2881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po dosazení</a:t>
            </a:r>
            <a:endParaRPr lang="cs-CZ" altLang="cs-CZ" sz="2000" b="1" baseline="-25000">
              <a:solidFill>
                <a:schemeClr val="bg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97775" name="Object 111"/>
          <p:cNvGraphicFramePr>
            <a:graphicFrameLocks noChangeAspect="1"/>
          </p:cNvGraphicFramePr>
          <p:nvPr/>
        </p:nvGraphicFramePr>
        <p:xfrm>
          <a:off x="468313" y="2852738"/>
          <a:ext cx="83518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2" name="Rovnice" r:id="rId7" imgW="4559300" imgH="431800" progId="Equation.3">
                  <p:embed/>
                </p:oleObj>
              </mc:Choice>
              <mc:Fallback>
                <p:oleObj name="Rovnice" r:id="rId7" imgW="4559300" imgH="431800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52738"/>
                        <a:ext cx="8351837" cy="790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776" name="Object 112"/>
          <p:cNvGraphicFramePr>
            <a:graphicFrameLocks noChangeAspect="1"/>
          </p:cNvGraphicFramePr>
          <p:nvPr/>
        </p:nvGraphicFramePr>
        <p:xfrm>
          <a:off x="457200" y="3717925"/>
          <a:ext cx="837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" name="Rovnice" r:id="rId9" imgW="4572000" imgH="431800" progId="Equation.3">
                  <p:embed/>
                </p:oleObj>
              </mc:Choice>
              <mc:Fallback>
                <p:oleObj name="Rovnice" r:id="rId9" imgW="4572000" imgH="431800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17925"/>
                        <a:ext cx="8374063" cy="790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777" name="Rectangle 113"/>
          <p:cNvSpPr>
            <a:spLocks noChangeArrowheads="1"/>
          </p:cNvSpPr>
          <p:nvPr/>
        </p:nvSpPr>
        <p:spPr bwMode="auto">
          <a:xfrm>
            <a:off x="179388" y="4652963"/>
            <a:ext cx="5256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pro součet výkonů na obou wattmetrech</a:t>
            </a:r>
            <a:endParaRPr lang="cs-CZ" altLang="cs-CZ" sz="2000" b="1" baseline="-25000">
              <a:solidFill>
                <a:schemeClr val="bg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97778" name="Object 114"/>
          <p:cNvGraphicFramePr>
            <a:graphicFrameLocks noChangeAspect="1"/>
          </p:cNvGraphicFramePr>
          <p:nvPr/>
        </p:nvGraphicFramePr>
        <p:xfrm>
          <a:off x="468313" y="5014913"/>
          <a:ext cx="6537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4" name="Rovnice" r:id="rId11" imgW="3568700" imgH="431800" progId="Equation.3">
                  <p:embed/>
                </p:oleObj>
              </mc:Choice>
              <mc:Fallback>
                <p:oleObj name="Rovnice" r:id="rId11" imgW="3568700" imgH="431800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014913"/>
                        <a:ext cx="6537325" cy="790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779" name="Rectangle 115"/>
          <p:cNvSpPr>
            <a:spLocks noChangeArrowheads="1"/>
          </p:cNvSpPr>
          <p:nvPr/>
        </p:nvSpPr>
        <p:spPr bwMode="auto">
          <a:xfrm>
            <a:off x="179388" y="5949950"/>
            <a:ext cx="871378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latin typeface="Arial" panose="020B0604020202020204" pitchFamily="34" charset="0"/>
              </a:rPr>
              <a:t>U Aronova zapojení je trojfázový výkon dán součtem výkonů obou wattmetrů</a:t>
            </a:r>
            <a:endParaRPr lang="cs-CZ" altLang="cs-CZ" sz="2200" b="1" u="sng" baseline="-25000">
              <a:solidFill>
                <a:schemeClr val="bg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7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7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Aronovo zapojení pro měření výkonů 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98801" name="Group 113"/>
          <p:cNvGrpSpPr>
            <a:grpSpLocks/>
          </p:cNvGrpSpPr>
          <p:nvPr/>
        </p:nvGrpSpPr>
        <p:grpSpPr bwMode="auto">
          <a:xfrm>
            <a:off x="0" y="981075"/>
            <a:ext cx="4419600" cy="3803650"/>
            <a:chOff x="0" y="618"/>
            <a:chExt cx="2784" cy="2396"/>
          </a:xfrm>
        </p:grpSpPr>
        <p:grpSp>
          <p:nvGrpSpPr>
            <p:cNvPr id="28682" name="Group 60"/>
            <p:cNvGrpSpPr>
              <a:grpSpLocks/>
            </p:cNvGrpSpPr>
            <p:nvPr/>
          </p:nvGrpSpPr>
          <p:grpSpPr bwMode="auto">
            <a:xfrm>
              <a:off x="0" y="1207"/>
              <a:ext cx="1847" cy="1724"/>
              <a:chOff x="113" y="2205"/>
              <a:chExt cx="1847" cy="1724"/>
            </a:xfrm>
          </p:grpSpPr>
          <p:sp>
            <p:nvSpPr>
              <p:cNvPr id="28720" name="Text Box 61"/>
              <p:cNvSpPr txBox="1">
                <a:spLocks noChangeArrowheads="1"/>
              </p:cNvSpPr>
              <p:nvPr/>
            </p:nvSpPr>
            <p:spPr bwMode="auto">
              <a:xfrm>
                <a:off x="113" y="3710"/>
                <a:ext cx="24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498750" name="Line 62"/>
              <p:cNvSpPr>
                <a:spLocks noChangeShapeType="1"/>
              </p:cNvSpPr>
              <p:nvPr/>
            </p:nvSpPr>
            <p:spPr bwMode="auto">
              <a:xfrm flipV="1">
                <a:off x="1058" y="2296"/>
                <a:ext cx="0" cy="95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8751" name="Line 63"/>
              <p:cNvSpPr>
                <a:spLocks noChangeShapeType="1"/>
              </p:cNvSpPr>
              <p:nvPr/>
            </p:nvSpPr>
            <p:spPr bwMode="auto">
              <a:xfrm rot="7200000" flipV="1">
                <a:off x="1473" y="2999"/>
                <a:ext cx="0" cy="95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8752" name="Line 64"/>
              <p:cNvSpPr>
                <a:spLocks noChangeShapeType="1"/>
              </p:cNvSpPr>
              <p:nvPr/>
            </p:nvSpPr>
            <p:spPr bwMode="auto">
              <a:xfrm rot="14400000" flipV="1">
                <a:off x="639" y="2999"/>
                <a:ext cx="0" cy="95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24" name="Text Box 65"/>
              <p:cNvSpPr txBox="1">
                <a:spLocks noChangeArrowheads="1"/>
              </p:cNvSpPr>
              <p:nvPr/>
            </p:nvSpPr>
            <p:spPr bwMode="auto">
              <a:xfrm>
                <a:off x="1746" y="3702"/>
                <a:ext cx="214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28725" name="Text Box 66"/>
              <p:cNvSpPr txBox="1">
                <a:spLocks noChangeArrowheads="1"/>
              </p:cNvSpPr>
              <p:nvPr/>
            </p:nvSpPr>
            <p:spPr bwMode="auto">
              <a:xfrm>
                <a:off x="801" y="2205"/>
                <a:ext cx="219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grpSp>
          <p:nvGrpSpPr>
            <p:cNvPr id="28683" name="Group 67"/>
            <p:cNvGrpSpPr>
              <a:grpSpLocks/>
            </p:cNvGrpSpPr>
            <p:nvPr/>
          </p:nvGrpSpPr>
          <p:grpSpPr bwMode="auto">
            <a:xfrm>
              <a:off x="363" y="1661"/>
              <a:ext cx="1289" cy="1353"/>
              <a:chOff x="476" y="2659"/>
              <a:chExt cx="1289" cy="1353"/>
            </a:xfrm>
          </p:grpSpPr>
          <p:sp>
            <p:nvSpPr>
              <p:cNvPr id="28714" name="Text Box 68"/>
              <p:cNvSpPr txBox="1">
                <a:spLocks noChangeArrowheads="1"/>
              </p:cNvSpPr>
              <p:nvPr/>
            </p:nvSpPr>
            <p:spPr bwMode="auto">
              <a:xfrm>
                <a:off x="476" y="2659"/>
                <a:ext cx="177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1800" b="1" baseline="-25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498757" name="Line 69"/>
              <p:cNvSpPr>
                <a:spLocks noChangeAspect="1" noChangeShapeType="1"/>
              </p:cNvSpPr>
              <p:nvPr/>
            </p:nvSpPr>
            <p:spPr bwMode="auto">
              <a:xfrm rot="4500000" flipV="1">
                <a:off x="1326" y="2892"/>
                <a:ext cx="0" cy="5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8758" name="Line 70"/>
              <p:cNvSpPr>
                <a:spLocks noChangeAspect="1" noChangeShapeType="1"/>
              </p:cNvSpPr>
              <p:nvPr/>
            </p:nvSpPr>
            <p:spPr bwMode="auto">
              <a:xfrm rot="11700000" flipV="1">
                <a:off x="984" y="3243"/>
                <a:ext cx="0" cy="5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8759" name="Line 71"/>
              <p:cNvSpPr>
                <a:spLocks noChangeAspect="1" noChangeShapeType="1"/>
              </p:cNvSpPr>
              <p:nvPr/>
            </p:nvSpPr>
            <p:spPr bwMode="auto">
              <a:xfrm rot="18900000" flipV="1">
                <a:off x="853" y="2760"/>
                <a:ext cx="0" cy="5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18" name="Text Box 72"/>
              <p:cNvSpPr txBox="1">
                <a:spLocks noChangeArrowheads="1"/>
              </p:cNvSpPr>
              <p:nvPr/>
            </p:nvSpPr>
            <p:spPr bwMode="auto">
              <a:xfrm>
                <a:off x="844" y="3793"/>
                <a:ext cx="15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1800" b="1" baseline="-25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28719" name="Text Box 73"/>
              <p:cNvSpPr txBox="1">
                <a:spLocks noChangeArrowheads="1"/>
              </p:cNvSpPr>
              <p:nvPr/>
            </p:nvSpPr>
            <p:spPr bwMode="auto">
              <a:xfrm>
                <a:off x="1610" y="2976"/>
                <a:ext cx="155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1800" b="1" baseline="-25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grpSp>
          <p:nvGrpSpPr>
            <p:cNvPr id="28684" name="Group 74"/>
            <p:cNvGrpSpPr>
              <a:grpSpLocks/>
            </p:cNvGrpSpPr>
            <p:nvPr/>
          </p:nvGrpSpPr>
          <p:grpSpPr bwMode="auto">
            <a:xfrm>
              <a:off x="884" y="618"/>
              <a:ext cx="952" cy="476"/>
              <a:chOff x="997" y="1616"/>
              <a:chExt cx="952" cy="476"/>
            </a:xfrm>
          </p:grpSpPr>
          <p:sp>
            <p:nvSpPr>
              <p:cNvPr id="498763" name="Line 75"/>
              <p:cNvSpPr>
                <a:spLocks noChangeShapeType="1"/>
              </p:cNvSpPr>
              <p:nvPr/>
            </p:nvSpPr>
            <p:spPr bwMode="auto">
              <a:xfrm rot="3600000" flipV="1">
                <a:off x="1473" y="1616"/>
                <a:ext cx="0" cy="9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13" name="Text Box 76"/>
              <p:cNvSpPr txBox="1">
                <a:spLocks noChangeArrowheads="1"/>
              </p:cNvSpPr>
              <p:nvPr/>
            </p:nvSpPr>
            <p:spPr bwMode="auto">
              <a:xfrm>
                <a:off x="1565" y="1616"/>
                <a:ext cx="289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-U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grpSp>
          <p:nvGrpSpPr>
            <p:cNvPr id="28685" name="Group 77"/>
            <p:cNvGrpSpPr>
              <a:grpSpLocks/>
            </p:cNvGrpSpPr>
            <p:nvPr/>
          </p:nvGrpSpPr>
          <p:grpSpPr bwMode="auto">
            <a:xfrm>
              <a:off x="1349" y="750"/>
              <a:ext cx="685" cy="1588"/>
              <a:chOff x="1462" y="1748"/>
              <a:chExt cx="685" cy="1588"/>
            </a:xfrm>
          </p:grpSpPr>
          <p:sp>
            <p:nvSpPr>
              <p:cNvPr id="498766" name="Line 78"/>
              <p:cNvSpPr>
                <a:spLocks noChangeShapeType="1"/>
              </p:cNvSpPr>
              <p:nvPr/>
            </p:nvSpPr>
            <p:spPr bwMode="auto">
              <a:xfrm rot="1800000" flipV="1">
                <a:off x="1462" y="1748"/>
                <a:ext cx="0" cy="158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11" name="Text Box 79"/>
              <p:cNvSpPr txBox="1">
                <a:spLocks noChangeArrowheads="1"/>
              </p:cNvSpPr>
              <p:nvPr/>
            </p:nvSpPr>
            <p:spPr bwMode="auto">
              <a:xfrm>
                <a:off x="1837" y="1888"/>
                <a:ext cx="31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UW</a:t>
                </a:r>
              </a:p>
            </p:txBody>
          </p:sp>
        </p:grpSp>
        <p:grpSp>
          <p:nvGrpSpPr>
            <p:cNvPr id="28686" name="Group 80"/>
            <p:cNvGrpSpPr>
              <a:grpSpLocks/>
            </p:cNvGrpSpPr>
            <p:nvPr/>
          </p:nvGrpSpPr>
          <p:grpSpPr bwMode="auto">
            <a:xfrm>
              <a:off x="1679" y="2251"/>
              <a:ext cx="1105" cy="226"/>
              <a:chOff x="1792" y="3249"/>
              <a:chExt cx="1105" cy="226"/>
            </a:xfrm>
          </p:grpSpPr>
          <p:sp>
            <p:nvSpPr>
              <p:cNvPr id="498769" name="Line 81"/>
              <p:cNvSpPr>
                <a:spLocks noChangeShapeType="1"/>
              </p:cNvSpPr>
              <p:nvPr/>
            </p:nvSpPr>
            <p:spPr bwMode="auto">
              <a:xfrm rot="3600000" flipV="1">
                <a:off x="2268" y="2999"/>
                <a:ext cx="0" cy="9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09" name="Text Box 82"/>
              <p:cNvSpPr txBox="1">
                <a:spLocks noChangeArrowheads="1"/>
              </p:cNvSpPr>
              <p:nvPr/>
            </p:nvSpPr>
            <p:spPr bwMode="auto">
              <a:xfrm>
                <a:off x="2608" y="3249"/>
                <a:ext cx="289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-U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grpSp>
          <p:nvGrpSpPr>
            <p:cNvPr id="28687" name="Group 83"/>
            <p:cNvGrpSpPr>
              <a:grpSpLocks/>
            </p:cNvGrpSpPr>
            <p:nvPr/>
          </p:nvGrpSpPr>
          <p:grpSpPr bwMode="auto">
            <a:xfrm>
              <a:off x="953" y="1986"/>
              <a:ext cx="1633" cy="265"/>
              <a:chOff x="1066" y="2984"/>
              <a:chExt cx="1633" cy="265"/>
            </a:xfrm>
          </p:grpSpPr>
          <p:sp>
            <p:nvSpPr>
              <p:cNvPr id="498772" name="Line 84"/>
              <p:cNvSpPr>
                <a:spLocks noChangeShapeType="1"/>
              </p:cNvSpPr>
              <p:nvPr/>
            </p:nvSpPr>
            <p:spPr bwMode="auto">
              <a:xfrm rot="5400000" flipV="1">
                <a:off x="1883" y="2433"/>
                <a:ext cx="0" cy="1633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07" name="Text Box 85"/>
              <p:cNvSpPr txBox="1">
                <a:spLocks noChangeArrowheads="1"/>
              </p:cNvSpPr>
              <p:nvPr/>
            </p:nvSpPr>
            <p:spPr bwMode="auto">
              <a:xfrm>
                <a:off x="2276" y="2984"/>
                <a:ext cx="305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VW</a:t>
                </a:r>
              </a:p>
            </p:txBody>
          </p:sp>
        </p:grpSp>
        <p:grpSp>
          <p:nvGrpSpPr>
            <p:cNvPr id="28688" name="Group 86"/>
            <p:cNvGrpSpPr>
              <a:grpSpLocks/>
            </p:cNvGrpSpPr>
            <p:nvPr/>
          </p:nvGrpSpPr>
          <p:grpSpPr bwMode="auto">
            <a:xfrm>
              <a:off x="953" y="1933"/>
              <a:ext cx="270" cy="272"/>
              <a:chOff x="1066" y="2931"/>
              <a:chExt cx="270" cy="272"/>
            </a:xfrm>
          </p:grpSpPr>
          <p:sp>
            <p:nvSpPr>
              <p:cNvPr id="28704" name="Text Box 87"/>
              <p:cNvSpPr txBox="1">
                <a:spLocks noChangeArrowheads="1"/>
              </p:cNvSpPr>
              <p:nvPr/>
            </p:nvSpPr>
            <p:spPr bwMode="auto">
              <a:xfrm>
                <a:off x="1166" y="2976"/>
                <a:ext cx="123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</a:t>
                </a:r>
                <a:endPara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498776" name="Arc 88"/>
              <p:cNvSpPr>
                <a:spLocks/>
              </p:cNvSpPr>
              <p:nvPr/>
            </p:nvSpPr>
            <p:spPr bwMode="auto">
              <a:xfrm rot="-294833">
                <a:off x="1066" y="2931"/>
                <a:ext cx="270" cy="2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01"/>
                  <a:gd name="T1" fmla="*/ 0 h 21600"/>
                  <a:gd name="T2" fmla="*/ 21401 w 21401"/>
                  <a:gd name="T3" fmla="*/ 18674 h 21600"/>
                  <a:gd name="T4" fmla="*/ 0 w 214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01" h="21600" fill="none" extrusionOk="0">
                    <a:moveTo>
                      <a:pt x="-1" y="0"/>
                    </a:moveTo>
                    <a:cubicBezTo>
                      <a:pt x="10798" y="0"/>
                      <a:pt x="19938" y="7974"/>
                      <a:pt x="21400" y="18674"/>
                    </a:cubicBezTo>
                  </a:path>
                  <a:path w="21401" h="21600" stroke="0" extrusionOk="0">
                    <a:moveTo>
                      <a:pt x="-1" y="0"/>
                    </a:moveTo>
                    <a:cubicBezTo>
                      <a:pt x="10798" y="0"/>
                      <a:pt x="19938" y="7974"/>
                      <a:pt x="21400" y="186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689" name="Group 89"/>
            <p:cNvGrpSpPr>
              <a:grpSpLocks/>
            </p:cNvGrpSpPr>
            <p:nvPr/>
          </p:nvGrpSpPr>
          <p:grpSpPr bwMode="auto">
            <a:xfrm>
              <a:off x="906" y="2341"/>
              <a:ext cx="272" cy="270"/>
              <a:chOff x="1019" y="3339"/>
              <a:chExt cx="272" cy="270"/>
            </a:xfrm>
          </p:grpSpPr>
          <p:sp>
            <p:nvSpPr>
              <p:cNvPr id="28702" name="Text Box 90"/>
              <p:cNvSpPr txBox="1">
                <a:spLocks noChangeArrowheads="1"/>
              </p:cNvSpPr>
              <p:nvPr/>
            </p:nvSpPr>
            <p:spPr bwMode="auto">
              <a:xfrm>
                <a:off x="1066" y="3339"/>
                <a:ext cx="123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</a:t>
                </a:r>
                <a:endPara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498779" name="Arc 91"/>
              <p:cNvSpPr>
                <a:spLocks/>
              </p:cNvSpPr>
              <p:nvPr/>
            </p:nvSpPr>
            <p:spPr bwMode="auto">
              <a:xfrm rot="7119040">
                <a:off x="1020" y="3338"/>
                <a:ext cx="270" cy="2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01"/>
                  <a:gd name="T1" fmla="*/ 0 h 21600"/>
                  <a:gd name="T2" fmla="*/ 21401 w 21401"/>
                  <a:gd name="T3" fmla="*/ 18674 h 21600"/>
                  <a:gd name="T4" fmla="*/ 0 w 214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01" h="21600" fill="none" extrusionOk="0">
                    <a:moveTo>
                      <a:pt x="-1" y="0"/>
                    </a:moveTo>
                    <a:cubicBezTo>
                      <a:pt x="10798" y="0"/>
                      <a:pt x="19938" y="7974"/>
                      <a:pt x="21400" y="18674"/>
                    </a:cubicBezTo>
                  </a:path>
                  <a:path w="21401" h="21600" stroke="0" extrusionOk="0">
                    <a:moveTo>
                      <a:pt x="-1" y="0"/>
                    </a:moveTo>
                    <a:cubicBezTo>
                      <a:pt x="10798" y="0"/>
                      <a:pt x="19938" y="7974"/>
                      <a:pt x="21400" y="186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690" name="Group 92"/>
            <p:cNvGrpSpPr>
              <a:grpSpLocks/>
            </p:cNvGrpSpPr>
            <p:nvPr/>
          </p:nvGrpSpPr>
          <p:grpSpPr bwMode="auto">
            <a:xfrm>
              <a:off x="981" y="1568"/>
              <a:ext cx="274" cy="272"/>
              <a:chOff x="1094" y="2566"/>
              <a:chExt cx="274" cy="272"/>
            </a:xfrm>
          </p:grpSpPr>
          <p:sp>
            <p:nvSpPr>
              <p:cNvPr id="28700" name="Text Box 93"/>
              <p:cNvSpPr txBox="1">
                <a:spLocks noChangeArrowheads="1"/>
              </p:cNvSpPr>
              <p:nvPr/>
            </p:nvSpPr>
            <p:spPr bwMode="auto">
              <a:xfrm>
                <a:off x="1101" y="2614"/>
                <a:ext cx="237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30</a:t>
                </a:r>
                <a:r>
                  <a:rPr lang="cs-CZ" altLang="cs-CZ" sz="1600" b="1" baseline="30000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0</a:t>
                </a:r>
              </a:p>
            </p:txBody>
          </p:sp>
          <p:sp>
            <p:nvSpPr>
              <p:cNvPr id="498782" name="Arc 94"/>
              <p:cNvSpPr>
                <a:spLocks/>
              </p:cNvSpPr>
              <p:nvPr/>
            </p:nvSpPr>
            <p:spPr bwMode="auto">
              <a:xfrm rot="-928913">
                <a:off x="1094" y="2566"/>
                <a:ext cx="274" cy="272"/>
              </a:xfrm>
              <a:custGeom>
                <a:avLst/>
                <a:gdLst>
                  <a:gd name="G0" fmla="+- 3078 0 0"/>
                  <a:gd name="G1" fmla="+- 21600 0 0"/>
                  <a:gd name="G2" fmla="+- 21600 0 0"/>
                  <a:gd name="T0" fmla="*/ 0 w 21691"/>
                  <a:gd name="T1" fmla="*/ 220 h 21600"/>
                  <a:gd name="T2" fmla="*/ 21691 w 21691"/>
                  <a:gd name="T3" fmla="*/ 10640 h 21600"/>
                  <a:gd name="T4" fmla="*/ 3078 w 2169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1" h="21600" fill="none" extrusionOk="0">
                    <a:moveTo>
                      <a:pt x="0" y="220"/>
                    </a:moveTo>
                    <a:cubicBezTo>
                      <a:pt x="1019" y="73"/>
                      <a:pt x="2048" y="0"/>
                      <a:pt x="3078" y="0"/>
                    </a:cubicBezTo>
                    <a:cubicBezTo>
                      <a:pt x="10728" y="0"/>
                      <a:pt x="17808" y="4047"/>
                      <a:pt x="21690" y="10640"/>
                    </a:cubicBezTo>
                  </a:path>
                  <a:path w="21691" h="21600" stroke="0" extrusionOk="0">
                    <a:moveTo>
                      <a:pt x="0" y="220"/>
                    </a:moveTo>
                    <a:cubicBezTo>
                      <a:pt x="1019" y="73"/>
                      <a:pt x="2048" y="0"/>
                      <a:pt x="3078" y="0"/>
                    </a:cubicBezTo>
                    <a:cubicBezTo>
                      <a:pt x="10728" y="0"/>
                      <a:pt x="17808" y="4047"/>
                      <a:pt x="21690" y="10640"/>
                    </a:cubicBezTo>
                    <a:lnTo>
                      <a:pt x="3078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691" name="Group 95"/>
            <p:cNvGrpSpPr>
              <a:grpSpLocks/>
            </p:cNvGrpSpPr>
            <p:nvPr/>
          </p:nvGrpSpPr>
          <p:grpSpPr bwMode="auto">
            <a:xfrm>
              <a:off x="1093" y="1856"/>
              <a:ext cx="273" cy="261"/>
              <a:chOff x="1206" y="2854"/>
              <a:chExt cx="273" cy="261"/>
            </a:xfrm>
          </p:grpSpPr>
          <p:sp>
            <p:nvSpPr>
              <p:cNvPr id="28698" name="Text Box 96"/>
              <p:cNvSpPr txBox="1">
                <a:spLocks noChangeArrowheads="1"/>
              </p:cNvSpPr>
              <p:nvPr/>
            </p:nvSpPr>
            <p:spPr bwMode="auto">
              <a:xfrm>
                <a:off x="1292" y="2886"/>
                <a:ext cx="17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</a:t>
                </a:r>
                <a:r>
                  <a:rPr lang="cs-CZ" altLang="cs-CZ" sz="1600" b="1" baseline="-25000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1</a:t>
                </a:r>
              </a:p>
            </p:txBody>
          </p:sp>
          <p:sp>
            <p:nvSpPr>
              <p:cNvPr id="498785" name="Arc 97"/>
              <p:cNvSpPr>
                <a:spLocks/>
              </p:cNvSpPr>
              <p:nvPr/>
            </p:nvSpPr>
            <p:spPr bwMode="auto">
              <a:xfrm rot="-705499">
                <a:off x="1206" y="2854"/>
                <a:ext cx="273" cy="261"/>
              </a:xfrm>
              <a:custGeom>
                <a:avLst/>
                <a:gdLst>
                  <a:gd name="G0" fmla="+- 0 0 0"/>
                  <a:gd name="G1" fmla="+- 19755 0 0"/>
                  <a:gd name="G2" fmla="+- 21600 0 0"/>
                  <a:gd name="T0" fmla="*/ 8735 w 21600"/>
                  <a:gd name="T1" fmla="*/ 0 h 20694"/>
                  <a:gd name="T2" fmla="*/ 21580 w 21600"/>
                  <a:gd name="T3" fmla="*/ 20694 h 20694"/>
                  <a:gd name="T4" fmla="*/ 0 w 21600"/>
                  <a:gd name="T5" fmla="*/ 19755 h 20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694" fill="none" extrusionOk="0">
                    <a:moveTo>
                      <a:pt x="8734" y="0"/>
                    </a:moveTo>
                    <a:cubicBezTo>
                      <a:pt x="16555" y="3458"/>
                      <a:pt x="21600" y="11204"/>
                      <a:pt x="21600" y="19755"/>
                    </a:cubicBezTo>
                    <a:cubicBezTo>
                      <a:pt x="21600" y="20068"/>
                      <a:pt x="21593" y="20381"/>
                      <a:pt x="21579" y="20693"/>
                    </a:cubicBezTo>
                  </a:path>
                  <a:path w="21600" h="20694" stroke="0" extrusionOk="0">
                    <a:moveTo>
                      <a:pt x="8734" y="0"/>
                    </a:moveTo>
                    <a:cubicBezTo>
                      <a:pt x="16555" y="3458"/>
                      <a:pt x="21600" y="11204"/>
                      <a:pt x="21600" y="19755"/>
                    </a:cubicBezTo>
                    <a:cubicBezTo>
                      <a:pt x="21600" y="20068"/>
                      <a:pt x="21593" y="20381"/>
                      <a:pt x="21579" y="20693"/>
                    </a:cubicBezTo>
                    <a:lnTo>
                      <a:pt x="0" y="19755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692" name="Group 111"/>
            <p:cNvGrpSpPr>
              <a:grpSpLocks/>
            </p:cNvGrpSpPr>
            <p:nvPr/>
          </p:nvGrpSpPr>
          <p:grpSpPr bwMode="auto">
            <a:xfrm>
              <a:off x="1316" y="2274"/>
              <a:ext cx="521" cy="274"/>
              <a:chOff x="1316" y="2274"/>
              <a:chExt cx="521" cy="274"/>
            </a:xfrm>
          </p:grpSpPr>
          <p:sp>
            <p:nvSpPr>
              <p:cNvPr id="28696" name="Text Box 99"/>
              <p:cNvSpPr txBox="1">
                <a:spLocks noChangeArrowheads="1"/>
              </p:cNvSpPr>
              <p:nvPr/>
            </p:nvSpPr>
            <p:spPr bwMode="auto">
              <a:xfrm>
                <a:off x="1600" y="2277"/>
                <a:ext cx="237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30</a:t>
                </a:r>
                <a:r>
                  <a:rPr lang="cs-CZ" altLang="cs-CZ" sz="1600" b="1" baseline="30000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0</a:t>
                </a:r>
              </a:p>
            </p:txBody>
          </p:sp>
          <p:sp>
            <p:nvSpPr>
              <p:cNvPr id="498788" name="Arc 100"/>
              <p:cNvSpPr>
                <a:spLocks/>
              </p:cNvSpPr>
              <p:nvPr/>
            </p:nvSpPr>
            <p:spPr bwMode="auto">
              <a:xfrm rot="4688210">
                <a:off x="1315" y="2275"/>
                <a:ext cx="274" cy="272"/>
              </a:xfrm>
              <a:custGeom>
                <a:avLst/>
                <a:gdLst>
                  <a:gd name="G0" fmla="+- 3078 0 0"/>
                  <a:gd name="G1" fmla="+- 21600 0 0"/>
                  <a:gd name="G2" fmla="+- 21600 0 0"/>
                  <a:gd name="T0" fmla="*/ 0 w 21691"/>
                  <a:gd name="T1" fmla="*/ 220 h 21600"/>
                  <a:gd name="T2" fmla="*/ 21691 w 21691"/>
                  <a:gd name="T3" fmla="*/ 10640 h 21600"/>
                  <a:gd name="T4" fmla="*/ 3078 w 2169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1" h="21600" fill="none" extrusionOk="0">
                    <a:moveTo>
                      <a:pt x="0" y="220"/>
                    </a:moveTo>
                    <a:cubicBezTo>
                      <a:pt x="1019" y="73"/>
                      <a:pt x="2048" y="0"/>
                      <a:pt x="3078" y="0"/>
                    </a:cubicBezTo>
                    <a:cubicBezTo>
                      <a:pt x="10728" y="0"/>
                      <a:pt x="17808" y="4047"/>
                      <a:pt x="21690" y="10640"/>
                    </a:cubicBezTo>
                  </a:path>
                  <a:path w="21691" h="21600" stroke="0" extrusionOk="0">
                    <a:moveTo>
                      <a:pt x="0" y="220"/>
                    </a:moveTo>
                    <a:cubicBezTo>
                      <a:pt x="1019" y="73"/>
                      <a:pt x="2048" y="0"/>
                      <a:pt x="3078" y="0"/>
                    </a:cubicBezTo>
                    <a:cubicBezTo>
                      <a:pt x="10728" y="0"/>
                      <a:pt x="17808" y="4047"/>
                      <a:pt x="21690" y="10640"/>
                    </a:cubicBezTo>
                    <a:lnTo>
                      <a:pt x="3078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693" name="Group 112"/>
            <p:cNvGrpSpPr>
              <a:grpSpLocks/>
            </p:cNvGrpSpPr>
            <p:nvPr/>
          </p:nvGrpSpPr>
          <p:grpSpPr bwMode="auto">
            <a:xfrm>
              <a:off x="933" y="2175"/>
              <a:ext cx="452" cy="624"/>
              <a:chOff x="933" y="2175"/>
              <a:chExt cx="452" cy="624"/>
            </a:xfrm>
          </p:grpSpPr>
          <p:sp>
            <p:nvSpPr>
              <p:cNvPr id="28694" name="Text Box 102"/>
              <p:cNvSpPr txBox="1">
                <a:spLocks noChangeArrowheads="1"/>
              </p:cNvSpPr>
              <p:nvPr/>
            </p:nvSpPr>
            <p:spPr bwMode="auto">
              <a:xfrm>
                <a:off x="1043" y="2477"/>
                <a:ext cx="17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</a:t>
                </a:r>
                <a:r>
                  <a:rPr lang="cs-CZ" altLang="cs-CZ" sz="1600" b="1" baseline="-25000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</a:p>
            </p:txBody>
          </p:sp>
          <p:sp>
            <p:nvSpPr>
              <p:cNvPr id="498791" name="Arc 103"/>
              <p:cNvSpPr>
                <a:spLocks/>
              </p:cNvSpPr>
              <p:nvPr/>
            </p:nvSpPr>
            <p:spPr bwMode="auto">
              <a:xfrm rot="1059624" flipV="1">
                <a:off x="933" y="2175"/>
                <a:ext cx="452" cy="6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9753"/>
                  <a:gd name="T2" fmla="*/ 20002 w 21600"/>
                  <a:gd name="T3" fmla="*/ 29753 h 29753"/>
                  <a:gd name="T4" fmla="*/ 0 w 21600"/>
                  <a:gd name="T5" fmla="*/ 21600 h 29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9753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395"/>
                      <a:pt x="21057" y="27164"/>
                      <a:pt x="20002" y="29753"/>
                    </a:cubicBezTo>
                  </a:path>
                  <a:path w="21600" h="29753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395"/>
                      <a:pt x="21057" y="27164"/>
                      <a:pt x="20002" y="2975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98793" name="Rectangle 105"/>
          <p:cNvSpPr>
            <a:spLocks noChangeArrowheads="1"/>
          </p:cNvSpPr>
          <p:nvPr/>
        </p:nvSpPr>
        <p:spPr bwMode="auto">
          <a:xfrm>
            <a:off x="4211638" y="1268413"/>
            <a:ext cx="3816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výkon na wattmetrech</a:t>
            </a:r>
            <a:endParaRPr lang="cs-CZ" altLang="cs-CZ" sz="2000" b="1" baseline="-25000">
              <a:solidFill>
                <a:schemeClr val="bg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98794" name="Object 106"/>
          <p:cNvGraphicFramePr>
            <a:graphicFrameLocks noChangeAspect="1"/>
          </p:cNvGraphicFramePr>
          <p:nvPr/>
        </p:nvGraphicFramePr>
        <p:xfrm>
          <a:off x="3492500" y="1773238"/>
          <a:ext cx="27209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" name="Rovnice" r:id="rId3" imgW="1409088" imgH="215806" progId="Equation.3">
                  <p:embed/>
                </p:oleObj>
              </mc:Choice>
              <mc:Fallback>
                <p:oleObj name="Rovnice" r:id="rId3" imgW="1409088" imgH="215806" progId="Equation.3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773238"/>
                        <a:ext cx="2720975" cy="4175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795" name="Rectangle 107"/>
          <p:cNvSpPr>
            <a:spLocks noChangeArrowheads="1"/>
          </p:cNvSpPr>
          <p:nvPr/>
        </p:nvSpPr>
        <p:spPr bwMode="auto">
          <a:xfrm>
            <a:off x="4572000" y="4097338"/>
            <a:ext cx="388778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Pro fázový posun  </a:t>
            </a:r>
            <a:r>
              <a:rPr lang="en-US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±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60</a:t>
            </a:r>
            <a:r>
              <a:rPr lang="cs-CZ" altLang="cs-CZ" sz="2000" b="1" baseline="30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je výchylka jednoho z wattmetrů záporná 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498796" name="Object 108"/>
          <p:cNvGraphicFramePr>
            <a:graphicFrameLocks noChangeAspect="1"/>
          </p:cNvGraphicFramePr>
          <p:nvPr/>
        </p:nvGraphicFramePr>
        <p:xfrm>
          <a:off x="6288088" y="1773238"/>
          <a:ext cx="27495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Rovnice" r:id="rId5" imgW="1422400" imgH="215900" progId="Equation.3">
                  <p:embed/>
                </p:oleObj>
              </mc:Choice>
              <mc:Fallback>
                <p:oleObj name="Rovnice" r:id="rId5" imgW="1422400" imgH="215900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1773238"/>
                        <a:ext cx="2749550" cy="4175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797" name="Rectangle 109"/>
          <p:cNvSpPr>
            <a:spLocks noChangeArrowheads="1"/>
          </p:cNvSpPr>
          <p:nvPr/>
        </p:nvSpPr>
        <p:spPr bwMode="auto">
          <a:xfrm>
            <a:off x="4500563" y="2817813"/>
            <a:ext cx="37449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Může být výkon na některém wattmetru záporný ? </a:t>
            </a:r>
            <a:endParaRPr lang="cs-CZ" altLang="cs-CZ" sz="2000" b="1" baseline="-25000">
              <a:solidFill>
                <a:schemeClr val="bg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498798" name="Rectangle 110"/>
          <p:cNvSpPr>
            <a:spLocks noChangeArrowheads="1"/>
          </p:cNvSpPr>
          <p:nvPr/>
        </p:nvSpPr>
        <p:spPr bwMode="auto">
          <a:xfrm>
            <a:off x="250825" y="5105400"/>
            <a:ext cx="8569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 daném případě se zamění přívody k jedné cívce wattmetru se zápornou výchylkou, výchylka pak bude kladná. Do výpočtu ji musíme dosazovat se záporným znaménkem.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8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8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1081088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Změna rozsahu voltmetru</a:t>
            </a:r>
            <a:r>
              <a:rPr lang="cs-CZ" altLang="cs-CZ" sz="40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br>
              <a:rPr lang="cs-CZ" altLang="cs-CZ" sz="40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8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- předřadný odpor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2916238" y="1484313"/>
            <a:ext cx="5834062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628650" indent="-6286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R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P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-	předřadný odpor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	-	je zapojen do série s měřící soustavou (voltmetrem)</a:t>
            </a:r>
          </a:p>
        </p:txBody>
      </p:sp>
      <p:grpSp>
        <p:nvGrpSpPr>
          <p:cNvPr id="470048" name="Group 32"/>
          <p:cNvGrpSpPr>
            <a:grpSpLocks/>
          </p:cNvGrpSpPr>
          <p:nvPr/>
        </p:nvGrpSpPr>
        <p:grpSpPr bwMode="auto">
          <a:xfrm>
            <a:off x="107950" y="1700213"/>
            <a:ext cx="2249488" cy="2089150"/>
            <a:chOff x="204" y="1253"/>
            <a:chExt cx="1417" cy="1316"/>
          </a:xfrm>
        </p:grpSpPr>
        <p:sp>
          <p:nvSpPr>
            <p:cNvPr id="470023" name="Rectangle 7"/>
            <p:cNvSpPr>
              <a:spLocks noChangeAspect="1" noChangeArrowheads="1"/>
            </p:cNvSpPr>
            <p:nvPr/>
          </p:nvSpPr>
          <p:spPr bwMode="auto">
            <a:xfrm>
              <a:off x="878" y="1480"/>
              <a:ext cx="147" cy="29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0024" name="Oval 8"/>
            <p:cNvSpPr>
              <a:spLocks noChangeArrowheads="1"/>
            </p:cNvSpPr>
            <p:nvPr/>
          </p:nvSpPr>
          <p:spPr bwMode="auto">
            <a:xfrm>
              <a:off x="793" y="1933"/>
              <a:ext cx="317" cy="31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0025" name="Rectangle 9"/>
            <p:cNvSpPr>
              <a:spLocks noChangeAspect="1" noChangeArrowheads="1"/>
            </p:cNvSpPr>
            <p:nvPr/>
          </p:nvSpPr>
          <p:spPr bwMode="auto">
            <a:xfrm>
              <a:off x="1474" y="1752"/>
              <a:ext cx="147" cy="29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0026" name="Oval 10"/>
            <p:cNvSpPr>
              <a:spLocks noChangeArrowheads="1"/>
            </p:cNvSpPr>
            <p:nvPr/>
          </p:nvSpPr>
          <p:spPr bwMode="auto">
            <a:xfrm>
              <a:off x="340" y="125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0027" name="Oval 11"/>
            <p:cNvSpPr>
              <a:spLocks noChangeArrowheads="1"/>
            </p:cNvSpPr>
            <p:nvPr/>
          </p:nvSpPr>
          <p:spPr bwMode="auto">
            <a:xfrm>
              <a:off x="906" y="1253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0028" name="Oval 12"/>
            <p:cNvSpPr>
              <a:spLocks noChangeArrowheads="1"/>
            </p:cNvSpPr>
            <p:nvPr/>
          </p:nvSpPr>
          <p:spPr bwMode="auto">
            <a:xfrm>
              <a:off x="906" y="2478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0029" name="Oval 13"/>
            <p:cNvSpPr>
              <a:spLocks noChangeArrowheads="1"/>
            </p:cNvSpPr>
            <p:nvPr/>
          </p:nvSpPr>
          <p:spPr bwMode="auto">
            <a:xfrm>
              <a:off x="340" y="247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138" name="AutoShape 14"/>
            <p:cNvCxnSpPr>
              <a:cxnSpLocks noChangeShapeType="1"/>
              <a:stCxn id="470026" idx="6"/>
              <a:endCxn id="470027" idx="2"/>
            </p:cNvCxnSpPr>
            <p:nvPr/>
          </p:nvCxnSpPr>
          <p:spPr bwMode="auto">
            <a:xfrm>
              <a:off x="443" y="1299"/>
              <a:ext cx="45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9" name="AutoShape 15"/>
            <p:cNvCxnSpPr>
              <a:cxnSpLocks noChangeShapeType="1"/>
              <a:stCxn id="470027" idx="4"/>
              <a:endCxn id="470023" idx="0"/>
            </p:cNvCxnSpPr>
            <p:nvPr/>
          </p:nvCxnSpPr>
          <p:spPr bwMode="auto">
            <a:xfrm>
              <a:off x="952" y="1356"/>
              <a:ext cx="0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0" name="AutoShape 16"/>
            <p:cNvCxnSpPr>
              <a:cxnSpLocks noChangeShapeType="1"/>
              <a:stCxn id="470023" idx="2"/>
              <a:endCxn id="470024" idx="0"/>
            </p:cNvCxnSpPr>
            <p:nvPr/>
          </p:nvCxnSpPr>
          <p:spPr bwMode="auto">
            <a:xfrm>
              <a:off x="952" y="1784"/>
              <a:ext cx="0" cy="13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1" name="AutoShape 17"/>
            <p:cNvCxnSpPr>
              <a:cxnSpLocks noChangeShapeType="1"/>
              <a:stCxn id="470024" idx="4"/>
              <a:endCxn id="470028" idx="0"/>
            </p:cNvCxnSpPr>
            <p:nvPr/>
          </p:nvCxnSpPr>
          <p:spPr bwMode="auto">
            <a:xfrm>
              <a:off x="952" y="2262"/>
              <a:ext cx="0" cy="20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2" name="AutoShape 18"/>
            <p:cNvCxnSpPr>
              <a:cxnSpLocks noChangeShapeType="1"/>
              <a:stCxn id="470028" idx="2"/>
              <a:endCxn id="470029" idx="6"/>
            </p:cNvCxnSpPr>
            <p:nvPr/>
          </p:nvCxnSpPr>
          <p:spPr bwMode="auto">
            <a:xfrm flipH="1">
              <a:off x="443" y="2524"/>
              <a:ext cx="45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3" name="AutoShape 19"/>
            <p:cNvCxnSpPr>
              <a:cxnSpLocks noChangeShapeType="1"/>
              <a:stCxn id="470027" idx="6"/>
              <a:endCxn id="470025" idx="0"/>
            </p:cNvCxnSpPr>
            <p:nvPr/>
          </p:nvCxnSpPr>
          <p:spPr bwMode="auto">
            <a:xfrm>
              <a:off x="1009" y="1299"/>
              <a:ext cx="539" cy="44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4" name="AutoShape 20"/>
            <p:cNvCxnSpPr>
              <a:cxnSpLocks noChangeShapeType="1"/>
              <a:stCxn id="470025" idx="2"/>
              <a:endCxn id="470028" idx="6"/>
            </p:cNvCxnSpPr>
            <p:nvPr/>
          </p:nvCxnSpPr>
          <p:spPr bwMode="auto">
            <a:xfrm rot="5400000">
              <a:off x="1045" y="2020"/>
              <a:ext cx="468" cy="5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45" name="Text Box 21"/>
            <p:cNvSpPr txBox="1">
              <a:spLocks noChangeArrowheads="1"/>
            </p:cNvSpPr>
            <p:nvPr/>
          </p:nvSpPr>
          <p:spPr bwMode="auto">
            <a:xfrm>
              <a:off x="521" y="1480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5146" name="Text Box 22"/>
            <p:cNvSpPr txBox="1">
              <a:spLocks noChangeArrowheads="1"/>
            </p:cNvSpPr>
            <p:nvPr/>
          </p:nvSpPr>
          <p:spPr bwMode="auto">
            <a:xfrm>
              <a:off x="204" y="1797"/>
              <a:ext cx="18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70039" name="Line 23"/>
            <p:cNvSpPr>
              <a:spLocks noChangeShapeType="1"/>
            </p:cNvSpPr>
            <p:nvPr/>
          </p:nvSpPr>
          <p:spPr bwMode="auto">
            <a:xfrm>
              <a:off x="385" y="1434"/>
              <a:ext cx="0" cy="9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8" name="Text Box 24"/>
            <p:cNvSpPr txBox="1">
              <a:spLocks noChangeArrowheads="1"/>
            </p:cNvSpPr>
            <p:nvPr/>
          </p:nvSpPr>
          <p:spPr bwMode="auto">
            <a:xfrm>
              <a:off x="1020" y="1525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5149" name="Text Box 25"/>
            <p:cNvSpPr txBox="1">
              <a:spLocks noChangeArrowheads="1"/>
            </p:cNvSpPr>
            <p:nvPr/>
          </p:nvSpPr>
          <p:spPr bwMode="auto">
            <a:xfrm>
              <a:off x="521" y="1979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5150" name="Text Box 26"/>
            <p:cNvSpPr txBox="1">
              <a:spLocks noChangeArrowheads="1"/>
            </p:cNvSpPr>
            <p:nvPr/>
          </p:nvSpPr>
          <p:spPr bwMode="auto">
            <a:xfrm>
              <a:off x="1292" y="1797"/>
              <a:ext cx="13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endParaRPr lang="cs-CZ" altLang="cs-CZ" sz="1800" b="1" baseline="-25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0043" name="Line 27"/>
            <p:cNvSpPr>
              <a:spLocks noChangeShapeType="1"/>
            </p:cNvSpPr>
            <p:nvPr/>
          </p:nvSpPr>
          <p:spPr bwMode="auto">
            <a:xfrm>
              <a:off x="748" y="1888"/>
              <a:ext cx="0" cy="4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0044" name="Line 28"/>
            <p:cNvSpPr>
              <a:spLocks noChangeShapeType="1"/>
            </p:cNvSpPr>
            <p:nvPr/>
          </p:nvSpPr>
          <p:spPr bwMode="auto">
            <a:xfrm>
              <a:off x="793" y="1434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3" name="Text Box 30"/>
            <p:cNvSpPr txBox="1">
              <a:spLocks noChangeArrowheads="1"/>
            </p:cNvSpPr>
            <p:nvPr/>
          </p:nvSpPr>
          <p:spPr bwMode="auto">
            <a:xfrm>
              <a:off x="1020" y="2205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I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470047" name="Line 31"/>
            <p:cNvSpPr>
              <a:spLocks noChangeShapeType="1"/>
            </p:cNvSpPr>
            <p:nvPr/>
          </p:nvSpPr>
          <p:spPr bwMode="auto">
            <a:xfrm>
              <a:off x="1020" y="2296"/>
              <a:ext cx="0" cy="18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0049" name="Rectangle 33"/>
          <p:cNvSpPr>
            <a:spLocks noChangeArrowheads="1"/>
          </p:cNvSpPr>
          <p:nvPr/>
        </p:nvSpPr>
        <p:spPr bwMode="auto">
          <a:xfrm>
            <a:off x="2916238" y="2636838"/>
            <a:ext cx="6084887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628650" indent="-6286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Odvození velikosti předřadného odporu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vstupní hodnoty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parametry měřící soustavy (voltmetru) – U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, R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V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celkové napětí - U</a:t>
            </a:r>
          </a:p>
        </p:txBody>
      </p:sp>
      <p:sp>
        <p:nvSpPr>
          <p:cNvPr id="470050" name="Rectangle 34"/>
          <p:cNvSpPr>
            <a:spLocks noChangeArrowheads="1"/>
          </p:cNvSpPr>
          <p:nvPr/>
        </p:nvSpPr>
        <p:spPr bwMode="auto">
          <a:xfrm>
            <a:off x="179388" y="4292600"/>
            <a:ext cx="87137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1.	Předřadný odpor a voltmetr jsou zapojeny sériově – proud oběma prvky je stejný. Podle Ohmova zákona platí:</a:t>
            </a:r>
          </a:p>
        </p:txBody>
      </p:sp>
      <p:graphicFrame>
        <p:nvGraphicFramePr>
          <p:cNvPr id="470051" name="Object 35"/>
          <p:cNvGraphicFramePr>
            <a:graphicFrameLocks noChangeAspect="1"/>
          </p:cNvGraphicFramePr>
          <p:nvPr/>
        </p:nvGraphicFramePr>
        <p:xfrm>
          <a:off x="6084888" y="4652963"/>
          <a:ext cx="15128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Rovnice" r:id="rId3" imgW="914400" imgH="431800" progId="Equation.3">
                  <p:embed/>
                </p:oleObj>
              </mc:Choice>
              <mc:Fallback>
                <p:oleObj name="Rovnice" r:id="rId3" imgW="914400" imgH="431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652963"/>
                        <a:ext cx="1512887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52" name="Rectangle 36"/>
          <p:cNvSpPr>
            <a:spLocks noChangeArrowheads="1"/>
          </p:cNvSpPr>
          <p:nvPr/>
        </p:nvSpPr>
        <p:spPr bwMode="auto">
          <a:xfrm>
            <a:off x="179388" y="5643563"/>
            <a:ext cx="3097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2.	Vyjádření odporu R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P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</p:txBody>
      </p:sp>
      <p:graphicFrame>
        <p:nvGraphicFramePr>
          <p:cNvPr id="470053" name="Object 37"/>
          <p:cNvGraphicFramePr>
            <a:graphicFrameLocks noChangeAspect="1"/>
          </p:cNvGraphicFramePr>
          <p:nvPr/>
        </p:nvGraphicFramePr>
        <p:xfrm>
          <a:off x="3203575" y="5445125"/>
          <a:ext cx="44148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Rovnice" r:id="rId5" imgW="2552700" imgH="431800" progId="Equation.3">
                  <p:embed/>
                </p:oleObj>
              </mc:Choice>
              <mc:Fallback>
                <p:oleObj name="Rovnice" r:id="rId5" imgW="2552700" imgH="431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445125"/>
                        <a:ext cx="4414838" cy="746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54" name="Rectangle 38"/>
          <p:cNvSpPr>
            <a:spLocks noChangeArrowheads="1"/>
          </p:cNvSpPr>
          <p:nvPr/>
        </p:nvSpPr>
        <p:spPr bwMode="auto">
          <a:xfrm>
            <a:off x="539750" y="6308725"/>
            <a:ext cx="4248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kde n je násobek zvýšení rozsahu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0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0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0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7207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99723" name="Rectangle 11"/>
          <p:cNvSpPr>
            <a:spLocks noChangeArrowheads="1"/>
          </p:cNvSpPr>
          <p:nvPr/>
        </p:nvSpPr>
        <p:spPr bwMode="auto">
          <a:xfrm>
            <a:off x="250825" y="981075"/>
            <a:ext cx="871378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Příklad: Vypočítejte výkony a účiník při měření 3f spotřebiče. Naměřené hodnoty (Aronovo zapojení) – P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= 700W, P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= - 300W, I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= 2A, I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= 1,5A, I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= 2,5 A, napětí zdroje je 400V. </a:t>
            </a:r>
          </a:p>
        </p:txBody>
      </p:sp>
      <p:sp>
        <p:nvSpPr>
          <p:cNvPr id="499724" name="Rectangle 12"/>
          <p:cNvSpPr>
            <a:spLocks noChangeArrowheads="1"/>
          </p:cNvSpPr>
          <p:nvPr/>
        </p:nvSpPr>
        <p:spPr bwMode="auto">
          <a:xfrm>
            <a:off x="250825" y="2133600"/>
            <a:ext cx="1944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3f činný výkon</a:t>
            </a:r>
          </a:p>
        </p:txBody>
      </p:sp>
      <p:graphicFrame>
        <p:nvGraphicFramePr>
          <p:cNvPr id="499725" name="Object 13"/>
          <p:cNvGraphicFramePr>
            <a:graphicFrameLocks noChangeAspect="1"/>
          </p:cNvGraphicFramePr>
          <p:nvPr/>
        </p:nvGraphicFramePr>
        <p:xfrm>
          <a:off x="2339975" y="2133600"/>
          <a:ext cx="37385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" name="Rovnice" r:id="rId3" imgW="2044700" imgH="241300" progId="Equation.3">
                  <p:embed/>
                </p:oleObj>
              </mc:Choice>
              <mc:Fallback>
                <p:oleObj name="Rovnice" r:id="rId3" imgW="20447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133600"/>
                        <a:ext cx="3738563" cy="441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26" name="Rectangle 14"/>
          <p:cNvSpPr>
            <a:spLocks noChangeArrowheads="1"/>
          </p:cNvSpPr>
          <p:nvPr/>
        </p:nvSpPr>
        <p:spPr bwMode="auto">
          <a:xfrm>
            <a:off x="322263" y="2781300"/>
            <a:ext cx="1944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Zdánlivý výkon</a:t>
            </a:r>
          </a:p>
        </p:txBody>
      </p:sp>
      <p:graphicFrame>
        <p:nvGraphicFramePr>
          <p:cNvPr id="499727" name="Object 15"/>
          <p:cNvGraphicFramePr>
            <a:graphicFrameLocks noChangeAspect="1"/>
          </p:cNvGraphicFramePr>
          <p:nvPr/>
        </p:nvGraphicFramePr>
        <p:xfrm>
          <a:off x="2339975" y="2636838"/>
          <a:ext cx="58324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" name="Rovnice" r:id="rId5" imgW="3467100" imgH="419100" progId="Equation.3">
                  <p:embed/>
                </p:oleObj>
              </mc:Choice>
              <mc:Fallback>
                <p:oleObj name="Rovnice" r:id="rId5" imgW="3467100" imgH="4191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636838"/>
                        <a:ext cx="5832475" cy="7032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28" name="Rectangle 16"/>
          <p:cNvSpPr>
            <a:spLocks noChangeArrowheads="1"/>
          </p:cNvSpPr>
          <p:nvPr/>
        </p:nvSpPr>
        <p:spPr bwMode="auto">
          <a:xfrm>
            <a:off x="468313" y="3536950"/>
            <a:ext cx="1727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Jalový výkon</a:t>
            </a:r>
          </a:p>
        </p:txBody>
      </p:sp>
      <p:graphicFrame>
        <p:nvGraphicFramePr>
          <p:cNvPr id="499729" name="Object 17"/>
          <p:cNvGraphicFramePr>
            <a:graphicFrameLocks noChangeAspect="1"/>
          </p:cNvGraphicFramePr>
          <p:nvPr/>
        </p:nvGraphicFramePr>
        <p:xfrm>
          <a:off x="2301875" y="3451225"/>
          <a:ext cx="5183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7" name="Rovnice" r:id="rId7" imgW="3022600" imgH="304800" progId="Equation.3">
                  <p:embed/>
                </p:oleObj>
              </mc:Choice>
              <mc:Fallback>
                <p:oleObj name="Rovnice" r:id="rId7" imgW="3022600" imgH="304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3451225"/>
                        <a:ext cx="5183188" cy="520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30" name="Rectangle 18"/>
          <p:cNvSpPr>
            <a:spLocks noChangeArrowheads="1"/>
          </p:cNvSpPr>
          <p:nvPr/>
        </p:nvSpPr>
        <p:spPr bwMode="auto">
          <a:xfrm>
            <a:off x="1331913" y="4292600"/>
            <a:ext cx="86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Účiník</a:t>
            </a:r>
          </a:p>
        </p:txBody>
      </p:sp>
      <p:graphicFrame>
        <p:nvGraphicFramePr>
          <p:cNvPr id="499731" name="Object 19"/>
          <p:cNvGraphicFramePr>
            <a:graphicFrameLocks noChangeAspect="1"/>
          </p:cNvGraphicFramePr>
          <p:nvPr/>
        </p:nvGraphicFramePr>
        <p:xfrm>
          <a:off x="2339975" y="4076700"/>
          <a:ext cx="297338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" name="Rovnice" r:id="rId9" imgW="1816100" imgH="469900" progId="Equation.3">
                  <p:embed/>
                </p:oleObj>
              </mc:Choice>
              <mc:Fallback>
                <p:oleObj name="Rovnice" r:id="rId9" imgW="1816100" imgH="4699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076700"/>
                        <a:ext cx="2973388" cy="769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32" name="Rectangle 20"/>
          <p:cNvSpPr>
            <a:spLocks noChangeArrowheads="1"/>
          </p:cNvSpPr>
          <p:nvPr/>
        </p:nvSpPr>
        <p:spPr bwMode="auto">
          <a:xfrm>
            <a:off x="323850" y="5013325"/>
            <a:ext cx="3240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Fázový posun - 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 = 73,22</a:t>
            </a:r>
            <a:r>
              <a:rPr lang="cs-CZ" altLang="cs-CZ" sz="2000" b="1" baseline="30000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9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9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3025" y="187325"/>
            <a:ext cx="9036050" cy="4333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9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jalového výkonu v 3f symetrické soustavě </a:t>
            </a:r>
            <a:endParaRPr lang="cs-CZ" altLang="cs-CZ" sz="29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3924300" y="3716338"/>
            <a:ext cx="50403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" panose="020B0604020202020204" pitchFamily="34" charset="0"/>
              </a:rPr>
              <a:t>Napěťová cívka wattmetru je zapojena do fází, ve kterých není proudová cívka</a:t>
            </a:r>
          </a:p>
        </p:txBody>
      </p:sp>
      <p:grpSp>
        <p:nvGrpSpPr>
          <p:cNvPr id="500871" name="Group 135"/>
          <p:cNvGrpSpPr>
            <a:grpSpLocks/>
          </p:cNvGrpSpPr>
          <p:nvPr/>
        </p:nvGrpSpPr>
        <p:grpSpPr bwMode="auto">
          <a:xfrm>
            <a:off x="415925" y="908050"/>
            <a:ext cx="2932113" cy="2736850"/>
            <a:chOff x="262" y="572"/>
            <a:chExt cx="1847" cy="1724"/>
          </a:xfrm>
        </p:grpSpPr>
        <p:grpSp>
          <p:nvGrpSpPr>
            <p:cNvPr id="30770" name="Group 126"/>
            <p:cNvGrpSpPr>
              <a:grpSpLocks/>
            </p:cNvGrpSpPr>
            <p:nvPr/>
          </p:nvGrpSpPr>
          <p:grpSpPr bwMode="auto">
            <a:xfrm>
              <a:off x="262" y="572"/>
              <a:ext cx="1847" cy="1724"/>
              <a:chOff x="262" y="572"/>
              <a:chExt cx="1847" cy="1724"/>
            </a:xfrm>
          </p:grpSpPr>
          <p:grpSp>
            <p:nvGrpSpPr>
              <p:cNvPr id="30774" name="Group 59"/>
              <p:cNvGrpSpPr>
                <a:grpSpLocks/>
              </p:cNvGrpSpPr>
              <p:nvPr/>
            </p:nvGrpSpPr>
            <p:grpSpPr bwMode="auto">
              <a:xfrm>
                <a:off x="262" y="572"/>
                <a:ext cx="1847" cy="1724"/>
                <a:chOff x="113" y="2205"/>
                <a:chExt cx="1847" cy="1724"/>
              </a:xfrm>
            </p:grpSpPr>
            <p:sp>
              <p:nvSpPr>
                <p:cNvPr id="3078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13" y="3710"/>
                  <a:ext cx="241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latin typeface="Arial" panose="020B0604020202020204" pitchFamily="34" charset="0"/>
                    </a:rPr>
                    <a:t>U</a:t>
                  </a:r>
                  <a:r>
                    <a:rPr lang="cs-CZ" altLang="cs-CZ" sz="1800" b="1" baseline="-25000">
                      <a:solidFill>
                        <a:schemeClr val="bg2"/>
                      </a:solidFill>
                      <a:latin typeface="Arial" panose="020B0604020202020204" pitchFamily="34" charset="0"/>
                    </a:rPr>
                    <a:t>W</a:t>
                  </a:r>
                </a:p>
              </p:txBody>
            </p:sp>
            <p:sp>
              <p:nvSpPr>
                <p:cNvPr id="50079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058" y="2296"/>
                  <a:ext cx="0" cy="95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arrow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/>
                  </a:pPr>
                  <a:endParaRPr lang="cs-CZ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0798" name="Line 62"/>
                <p:cNvSpPr>
                  <a:spLocks noChangeShapeType="1"/>
                </p:cNvSpPr>
                <p:nvPr/>
              </p:nvSpPr>
              <p:spPr bwMode="auto">
                <a:xfrm rot="7200000" flipV="1">
                  <a:off x="1473" y="2999"/>
                  <a:ext cx="0" cy="95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arrow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/>
                  </a:pPr>
                  <a:endParaRPr lang="cs-CZ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0799" name="Line 63"/>
                <p:cNvSpPr>
                  <a:spLocks noChangeShapeType="1"/>
                </p:cNvSpPr>
                <p:nvPr/>
              </p:nvSpPr>
              <p:spPr bwMode="auto">
                <a:xfrm rot="14400000" flipV="1">
                  <a:off x="639" y="2999"/>
                  <a:ext cx="0" cy="95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arrow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/>
                  </a:pPr>
                  <a:endParaRPr lang="cs-CZ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78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746" y="3702"/>
                  <a:ext cx="214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latin typeface="Arial" panose="020B0604020202020204" pitchFamily="34" charset="0"/>
                    </a:rPr>
                    <a:t>U</a:t>
                  </a:r>
                  <a:r>
                    <a:rPr lang="cs-CZ" altLang="cs-CZ" sz="1800" b="1" baseline="-25000">
                      <a:solidFill>
                        <a:schemeClr val="bg2"/>
                      </a:solidFill>
                      <a:latin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3078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01" y="2205"/>
                  <a:ext cx="219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latin typeface="Arial" panose="020B0604020202020204" pitchFamily="34" charset="0"/>
                    </a:rPr>
                    <a:t>U</a:t>
                  </a:r>
                  <a:r>
                    <a:rPr lang="cs-CZ" altLang="cs-CZ" sz="1800" b="1" baseline="-25000">
                      <a:solidFill>
                        <a:schemeClr val="bg2"/>
                      </a:solidFill>
                      <a:latin typeface="Arial" panose="020B0604020202020204" pitchFamily="34" charset="0"/>
                    </a:rPr>
                    <a:t>U</a:t>
                  </a:r>
                </a:p>
              </p:txBody>
            </p:sp>
          </p:grpSp>
          <p:grpSp>
            <p:nvGrpSpPr>
              <p:cNvPr id="30775" name="Group 123"/>
              <p:cNvGrpSpPr>
                <a:grpSpLocks/>
              </p:cNvGrpSpPr>
              <p:nvPr/>
            </p:nvGrpSpPr>
            <p:grpSpPr bwMode="auto">
              <a:xfrm>
                <a:off x="616" y="1125"/>
                <a:ext cx="1330" cy="1165"/>
                <a:chOff x="616" y="1125"/>
                <a:chExt cx="1330" cy="1165"/>
              </a:xfrm>
            </p:grpSpPr>
            <p:sp>
              <p:nvSpPr>
                <p:cNvPr id="30776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616" y="1125"/>
                  <a:ext cx="177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I</a:t>
                  </a:r>
                  <a:r>
                    <a:rPr lang="cs-CZ" altLang="cs-CZ" sz="1800" b="1" baseline="-2500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W</a:t>
                  </a:r>
                </a:p>
              </p:txBody>
            </p:sp>
            <p:sp>
              <p:nvSpPr>
                <p:cNvPr id="500804" name="Line 68"/>
                <p:cNvSpPr>
                  <a:spLocks noChangeAspect="1" noChangeShapeType="1"/>
                </p:cNvSpPr>
                <p:nvPr/>
              </p:nvSpPr>
              <p:spPr bwMode="auto">
                <a:xfrm rot="4500000" flipV="1">
                  <a:off x="1540" y="1181"/>
                  <a:ext cx="1" cy="68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med" len="lg"/>
                  <a:tailEnd type="triangl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/>
                  </a:pPr>
                  <a:endParaRPr lang="cs-CZ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0805" name="Line 69"/>
                <p:cNvSpPr>
                  <a:spLocks noChangeAspect="1" noChangeShapeType="1"/>
                </p:cNvSpPr>
                <p:nvPr/>
              </p:nvSpPr>
              <p:spPr bwMode="auto">
                <a:xfrm rot="11700000" flipV="1">
                  <a:off x="1116" y="1605"/>
                  <a:ext cx="1" cy="68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med" len="lg"/>
                  <a:tailEnd type="triangl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/>
                  </a:pPr>
                  <a:endParaRPr lang="cs-CZ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0806" name="Line 70"/>
                <p:cNvSpPr>
                  <a:spLocks noChangeAspect="1" noChangeShapeType="1"/>
                </p:cNvSpPr>
                <p:nvPr/>
              </p:nvSpPr>
              <p:spPr bwMode="auto">
                <a:xfrm rot="18900000" flipV="1">
                  <a:off x="963" y="1022"/>
                  <a:ext cx="1" cy="68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med" len="lg"/>
                  <a:tailEnd type="triangl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/>
                  </a:pPr>
                  <a:endParaRPr lang="cs-CZ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78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097" y="2069"/>
                  <a:ext cx="150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I</a:t>
                  </a:r>
                  <a:r>
                    <a:rPr lang="cs-CZ" altLang="cs-CZ" sz="1800" b="1" baseline="-2500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30781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791" y="1442"/>
                  <a:ext cx="155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I</a:t>
                  </a:r>
                  <a:r>
                    <a:rPr lang="cs-CZ" altLang="cs-CZ" sz="1800" b="1" baseline="-2500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U</a:t>
                  </a:r>
                </a:p>
              </p:txBody>
            </p:sp>
          </p:grpSp>
        </p:grpSp>
        <p:grpSp>
          <p:nvGrpSpPr>
            <p:cNvPr id="30771" name="Group 85"/>
            <p:cNvGrpSpPr>
              <a:grpSpLocks/>
            </p:cNvGrpSpPr>
            <p:nvPr/>
          </p:nvGrpSpPr>
          <p:grpSpPr bwMode="auto">
            <a:xfrm>
              <a:off x="1215" y="1298"/>
              <a:ext cx="270" cy="272"/>
              <a:chOff x="1066" y="2931"/>
              <a:chExt cx="270" cy="272"/>
            </a:xfrm>
          </p:grpSpPr>
          <p:sp>
            <p:nvSpPr>
              <p:cNvPr id="30772" name="Text Box 86"/>
              <p:cNvSpPr txBox="1">
                <a:spLocks noChangeArrowheads="1"/>
              </p:cNvSpPr>
              <p:nvPr/>
            </p:nvSpPr>
            <p:spPr bwMode="auto">
              <a:xfrm>
                <a:off x="1166" y="2976"/>
                <a:ext cx="123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</a:t>
                </a:r>
                <a:endPara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00823" name="Arc 87"/>
              <p:cNvSpPr>
                <a:spLocks/>
              </p:cNvSpPr>
              <p:nvPr/>
            </p:nvSpPr>
            <p:spPr bwMode="auto">
              <a:xfrm rot="-294833">
                <a:off x="1066" y="2931"/>
                <a:ext cx="270" cy="2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01"/>
                  <a:gd name="T1" fmla="*/ 0 h 21600"/>
                  <a:gd name="T2" fmla="*/ 21401 w 21401"/>
                  <a:gd name="T3" fmla="*/ 18674 h 21600"/>
                  <a:gd name="T4" fmla="*/ 0 w 2140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01" h="21600" fill="none" extrusionOk="0">
                    <a:moveTo>
                      <a:pt x="-1" y="0"/>
                    </a:moveTo>
                    <a:cubicBezTo>
                      <a:pt x="10798" y="0"/>
                      <a:pt x="19938" y="7974"/>
                      <a:pt x="21400" y="18674"/>
                    </a:cubicBezTo>
                  </a:path>
                  <a:path w="21401" h="21600" stroke="0" extrusionOk="0">
                    <a:moveTo>
                      <a:pt x="-1" y="0"/>
                    </a:moveTo>
                    <a:cubicBezTo>
                      <a:pt x="10798" y="0"/>
                      <a:pt x="19938" y="7974"/>
                      <a:pt x="21400" y="186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00839" name="Rectangle 103"/>
          <p:cNvSpPr>
            <a:spLocks noChangeArrowheads="1"/>
          </p:cNvSpPr>
          <p:nvPr/>
        </p:nvSpPr>
        <p:spPr bwMode="auto">
          <a:xfrm>
            <a:off x="395288" y="4508500"/>
            <a:ext cx="85693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" panose="020B0604020202020204" pitchFamily="34" charset="0"/>
              </a:rPr>
              <a:t>Fázorový diagram: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proudová cívka je připojena na fázi L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(I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U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)</a:t>
            </a:r>
            <a:endParaRPr lang="cs-CZ" altLang="cs-CZ" sz="2000" b="1" baseline="-250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napěťová cívka je připojena na sdružené napětí U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</a:rPr>
              <a:t>WV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výkon na wattmetru ?</a:t>
            </a:r>
          </a:p>
        </p:txBody>
      </p:sp>
      <p:sp>
        <p:nvSpPr>
          <p:cNvPr id="500860" name="Line 124"/>
          <p:cNvSpPr>
            <a:spLocks noChangeShapeType="1"/>
          </p:cNvSpPr>
          <p:nvPr/>
        </p:nvSpPr>
        <p:spPr bwMode="auto">
          <a:xfrm rot="10800000" flipH="1">
            <a:off x="647700" y="3284538"/>
            <a:ext cx="25558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0861" name="Line 125"/>
          <p:cNvSpPr>
            <a:spLocks noChangeShapeType="1"/>
          </p:cNvSpPr>
          <p:nvPr/>
        </p:nvSpPr>
        <p:spPr bwMode="auto">
          <a:xfrm>
            <a:off x="1908175" y="2565400"/>
            <a:ext cx="0" cy="71913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00870" name="Group 134"/>
          <p:cNvGrpSpPr>
            <a:grpSpLocks/>
          </p:cNvGrpSpPr>
          <p:nvPr/>
        </p:nvGrpSpPr>
        <p:grpSpPr bwMode="auto">
          <a:xfrm>
            <a:off x="3708400" y="1090613"/>
            <a:ext cx="5133975" cy="2554287"/>
            <a:chOff x="2336" y="687"/>
            <a:chExt cx="3234" cy="1609"/>
          </a:xfrm>
        </p:grpSpPr>
        <p:grpSp>
          <p:nvGrpSpPr>
            <p:cNvPr id="30732" name="Group 109"/>
            <p:cNvGrpSpPr>
              <a:grpSpLocks/>
            </p:cNvGrpSpPr>
            <p:nvPr/>
          </p:nvGrpSpPr>
          <p:grpSpPr bwMode="auto">
            <a:xfrm>
              <a:off x="3288" y="705"/>
              <a:ext cx="327" cy="326"/>
              <a:chOff x="3288" y="705"/>
              <a:chExt cx="327" cy="326"/>
            </a:xfrm>
          </p:grpSpPr>
          <p:sp>
            <p:nvSpPr>
              <p:cNvPr id="500742" name="Oval 6"/>
              <p:cNvSpPr>
                <a:spLocks noChangeAspect="1" noChangeArrowheads="1"/>
              </p:cNvSpPr>
              <p:nvPr/>
            </p:nvSpPr>
            <p:spPr bwMode="auto">
              <a:xfrm>
                <a:off x="3288" y="705"/>
                <a:ext cx="327" cy="326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769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3361" y="767"/>
                <a:ext cx="181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30733" name="Group 8"/>
            <p:cNvGrpSpPr>
              <a:grpSpLocks noChangeAspect="1"/>
            </p:cNvGrpSpPr>
            <p:nvPr/>
          </p:nvGrpSpPr>
          <p:grpSpPr bwMode="auto">
            <a:xfrm>
              <a:off x="2832" y="994"/>
              <a:ext cx="326" cy="327"/>
              <a:chOff x="1973" y="1162"/>
              <a:chExt cx="408" cy="408"/>
            </a:xfrm>
          </p:grpSpPr>
          <p:sp>
            <p:nvSpPr>
              <p:cNvPr id="500745" name="Oval 9"/>
              <p:cNvSpPr>
                <a:spLocks noChangeAspect="1" noChangeArrowheads="1"/>
              </p:cNvSpPr>
              <p:nvPr/>
            </p:nvSpPr>
            <p:spPr bwMode="auto">
              <a:xfrm>
                <a:off x="1973" y="1162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767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2119" y="1241"/>
                <a:ext cx="116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500747" name="Oval 11"/>
            <p:cNvSpPr>
              <a:spLocks noChangeAspect="1" noChangeArrowheads="1"/>
            </p:cNvSpPr>
            <p:nvPr/>
          </p:nvSpPr>
          <p:spPr bwMode="auto">
            <a:xfrm>
              <a:off x="2540" y="831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0748" name="Oval 12"/>
            <p:cNvSpPr>
              <a:spLocks noChangeAspect="1" noChangeArrowheads="1"/>
            </p:cNvSpPr>
            <p:nvPr/>
          </p:nvSpPr>
          <p:spPr bwMode="auto">
            <a:xfrm>
              <a:off x="2540" y="2139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0749" name="Oval 13"/>
            <p:cNvSpPr>
              <a:spLocks noChangeAspect="1" noChangeArrowheads="1"/>
            </p:cNvSpPr>
            <p:nvPr/>
          </p:nvSpPr>
          <p:spPr bwMode="auto">
            <a:xfrm>
              <a:off x="2958" y="831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737" name="AutoShape 14"/>
            <p:cNvCxnSpPr>
              <a:cxnSpLocks noChangeAspect="1" noChangeShapeType="1"/>
              <a:stCxn id="500749" idx="4"/>
              <a:endCxn id="500745" idx="0"/>
            </p:cNvCxnSpPr>
            <p:nvPr/>
          </p:nvCxnSpPr>
          <p:spPr bwMode="auto">
            <a:xfrm>
              <a:off x="2995" y="914"/>
              <a:ext cx="0" cy="7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0751" name="Line 15"/>
            <p:cNvSpPr>
              <a:spLocks noChangeAspect="1" noChangeShapeType="1"/>
            </p:cNvSpPr>
            <p:nvPr/>
          </p:nvSpPr>
          <p:spPr bwMode="auto">
            <a:xfrm>
              <a:off x="4286" y="1551"/>
              <a:ext cx="0" cy="29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39" name="Text Box 16"/>
            <p:cNvSpPr txBox="1">
              <a:spLocks noChangeAspect="1" noChangeArrowheads="1"/>
            </p:cNvSpPr>
            <p:nvPr/>
          </p:nvSpPr>
          <p:spPr bwMode="auto">
            <a:xfrm>
              <a:off x="4150" y="1570"/>
              <a:ext cx="13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0740" name="Text Box 17"/>
            <p:cNvSpPr txBox="1">
              <a:spLocks noChangeAspect="1" noChangeArrowheads="1"/>
            </p:cNvSpPr>
            <p:nvPr/>
          </p:nvSpPr>
          <p:spPr bwMode="auto">
            <a:xfrm>
              <a:off x="5228" y="1291"/>
              <a:ext cx="12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cxnSp>
          <p:nvCxnSpPr>
            <p:cNvPr id="30741" name="AutoShape 21"/>
            <p:cNvCxnSpPr>
              <a:cxnSpLocks noChangeAspect="1" noChangeShapeType="1"/>
              <a:stCxn id="500747" idx="6"/>
              <a:endCxn id="500749" idx="2"/>
            </p:cNvCxnSpPr>
            <p:nvPr/>
          </p:nvCxnSpPr>
          <p:spPr bwMode="auto">
            <a:xfrm>
              <a:off x="2623" y="868"/>
              <a:ext cx="32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0761" name="Oval 25"/>
            <p:cNvSpPr>
              <a:spLocks noChangeAspect="1" noChangeArrowheads="1"/>
            </p:cNvSpPr>
            <p:nvPr/>
          </p:nvSpPr>
          <p:spPr bwMode="auto">
            <a:xfrm>
              <a:off x="2540" y="1863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0762" name="Oval 26"/>
            <p:cNvSpPr>
              <a:spLocks noChangeAspect="1" noChangeArrowheads="1"/>
            </p:cNvSpPr>
            <p:nvPr/>
          </p:nvSpPr>
          <p:spPr bwMode="auto">
            <a:xfrm>
              <a:off x="2540" y="1441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44" name="Text Box 27"/>
            <p:cNvSpPr txBox="1">
              <a:spLocks noChangeAspect="1" noChangeArrowheads="1"/>
            </p:cNvSpPr>
            <p:nvPr/>
          </p:nvSpPr>
          <p:spPr bwMode="auto">
            <a:xfrm>
              <a:off x="2341" y="2096"/>
              <a:ext cx="13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 dirty="0">
                  <a:solidFill>
                    <a:schemeClr val="bg2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0745" name="Text Box 28"/>
            <p:cNvSpPr txBox="1">
              <a:spLocks noChangeAspect="1" noChangeArrowheads="1"/>
            </p:cNvSpPr>
            <p:nvPr/>
          </p:nvSpPr>
          <p:spPr bwMode="auto">
            <a:xfrm>
              <a:off x="2336" y="1733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  <a:endParaRPr lang="cs-CZ" altLang="cs-CZ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6" name="Text Box 29"/>
            <p:cNvSpPr txBox="1">
              <a:spLocks noChangeAspect="1" noChangeArrowheads="1"/>
            </p:cNvSpPr>
            <p:nvPr/>
          </p:nvSpPr>
          <p:spPr bwMode="auto">
            <a:xfrm>
              <a:off x="2336" y="1364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  <a:endParaRPr lang="cs-CZ" altLang="cs-CZ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7" name="Text Box 30"/>
            <p:cNvSpPr txBox="1">
              <a:spLocks noChangeAspect="1" noChangeArrowheads="1"/>
            </p:cNvSpPr>
            <p:nvPr/>
          </p:nvSpPr>
          <p:spPr bwMode="auto">
            <a:xfrm>
              <a:off x="2336" y="746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  <a:endParaRPr lang="cs-CZ" altLang="cs-CZ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0767" name="Rectangle 31"/>
            <p:cNvSpPr>
              <a:spLocks noChangeAspect="1" noChangeArrowheads="1"/>
            </p:cNvSpPr>
            <p:nvPr/>
          </p:nvSpPr>
          <p:spPr bwMode="auto">
            <a:xfrm>
              <a:off x="5026" y="687"/>
              <a:ext cx="544" cy="1379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0781" name="Oval 45"/>
            <p:cNvSpPr>
              <a:spLocks noChangeAspect="1" noChangeArrowheads="1"/>
            </p:cNvSpPr>
            <p:nvPr/>
          </p:nvSpPr>
          <p:spPr bwMode="auto">
            <a:xfrm>
              <a:off x="4077" y="1442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0782" name="Oval 46"/>
            <p:cNvSpPr>
              <a:spLocks noChangeAspect="1" noChangeArrowheads="1"/>
            </p:cNvSpPr>
            <p:nvPr/>
          </p:nvSpPr>
          <p:spPr bwMode="auto">
            <a:xfrm>
              <a:off x="4440" y="1863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0787" name="Oval 51"/>
            <p:cNvSpPr>
              <a:spLocks noChangeAspect="1" noChangeArrowheads="1"/>
            </p:cNvSpPr>
            <p:nvPr/>
          </p:nvSpPr>
          <p:spPr bwMode="auto">
            <a:xfrm>
              <a:off x="2958" y="1441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752" name="AutoShape 53"/>
            <p:cNvCxnSpPr>
              <a:cxnSpLocks noChangeAspect="1" noChangeShapeType="1"/>
              <a:stCxn id="500787" idx="2"/>
              <a:endCxn id="500762" idx="6"/>
            </p:cNvCxnSpPr>
            <p:nvPr/>
          </p:nvCxnSpPr>
          <p:spPr bwMode="auto">
            <a:xfrm flipH="1">
              <a:off x="2625" y="1478"/>
              <a:ext cx="32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3" name="AutoShape 54"/>
            <p:cNvCxnSpPr>
              <a:cxnSpLocks noChangeAspect="1" noChangeShapeType="1"/>
              <a:stCxn id="500745" idx="4"/>
              <a:endCxn id="500787" idx="0"/>
            </p:cNvCxnSpPr>
            <p:nvPr/>
          </p:nvCxnSpPr>
          <p:spPr bwMode="auto">
            <a:xfrm>
              <a:off x="2995" y="1333"/>
              <a:ext cx="0" cy="9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0754" name="Group 110"/>
            <p:cNvGrpSpPr>
              <a:grpSpLocks/>
            </p:cNvGrpSpPr>
            <p:nvPr/>
          </p:nvGrpSpPr>
          <p:grpSpPr bwMode="auto">
            <a:xfrm>
              <a:off x="3969" y="700"/>
              <a:ext cx="327" cy="326"/>
              <a:chOff x="3969" y="700"/>
              <a:chExt cx="327" cy="326"/>
            </a:xfrm>
          </p:grpSpPr>
          <p:sp>
            <p:nvSpPr>
              <p:cNvPr id="500843" name="Oval 107"/>
              <p:cNvSpPr>
                <a:spLocks noChangeAspect="1" noChangeArrowheads="1"/>
              </p:cNvSpPr>
              <p:nvPr/>
            </p:nvSpPr>
            <p:spPr bwMode="auto">
              <a:xfrm>
                <a:off x="3969" y="700"/>
                <a:ext cx="327" cy="326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765" name="Text Box 108"/>
              <p:cNvSpPr txBox="1">
                <a:spLocks noChangeAspect="1" noChangeArrowheads="1"/>
              </p:cNvSpPr>
              <p:nvPr/>
            </p:nvSpPr>
            <p:spPr bwMode="auto">
              <a:xfrm>
                <a:off x="4042" y="762"/>
                <a:ext cx="18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 dirty="0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30755" name="AutoShape 111"/>
            <p:cNvCxnSpPr>
              <a:cxnSpLocks noChangeShapeType="1"/>
              <a:stCxn id="500749" idx="6"/>
              <a:endCxn id="500742" idx="2"/>
            </p:cNvCxnSpPr>
            <p:nvPr/>
          </p:nvCxnSpPr>
          <p:spPr bwMode="auto">
            <a:xfrm>
              <a:off x="3043" y="868"/>
              <a:ext cx="23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6" name="AutoShape 112"/>
            <p:cNvCxnSpPr>
              <a:cxnSpLocks noChangeShapeType="1"/>
              <a:stCxn id="500742" idx="6"/>
              <a:endCxn id="500843" idx="2"/>
            </p:cNvCxnSpPr>
            <p:nvPr/>
          </p:nvCxnSpPr>
          <p:spPr bwMode="auto">
            <a:xfrm flipV="1">
              <a:off x="3627" y="863"/>
              <a:ext cx="330" cy="5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0849" name="Line 113"/>
            <p:cNvSpPr>
              <a:spLocks noChangeShapeType="1"/>
            </p:cNvSpPr>
            <p:nvPr/>
          </p:nvSpPr>
          <p:spPr bwMode="auto">
            <a:xfrm>
              <a:off x="4286" y="845"/>
              <a:ext cx="72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758" name="AutoShape 117"/>
            <p:cNvCxnSpPr>
              <a:cxnSpLocks noChangeShapeType="1"/>
              <a:stCxn id="500782" idx="0"/>
              <a:endCxn id="500843" idx="0"/>
            </p:cNvCxnSpPr>
            <p:nvPr/>
          </p:nvCxnSpPr>
          <p:spPr bwMode="auto">
            <a:xfrm rot="5400000" flipH="1">
              <a:off x="3723" y="1098"/>
              <a:ext cx="1163" cy="344"/>
            </a:xfrm>
            <a:prstGeom prst="bentConnector3">
              <a:avLst>
                <a:gd name="adj1" fmla="val 111352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9" name="AutoShape 118"/>
            <p:cNvCxnSpPr>
              <a:cxnSpLocks noChangeShapeType="1"/>
              <a:stCxn id="500781" idx="0"/>
              <a:endCxn id="500843" idx="4"/>
            </p:cNvCxnSpPr>
            <p:nvPr/>
          </p:nvCxnSpPr>
          <p:spPr bwMode="auto">
            <a:xfrm flipV="1">
              <a:off x="4114" y="1038"/>
              <a:ext cx="19" cy="39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60" name="AutoShape 127"/>
            <p:cNvCxnSpPr>
              <a:cxnSpLocks noChangeShapeType="1"/>
              <a:stCxn id="500787" idx="6"/>
              <a:endCxn id="500781" idx="2"/>
            </p:cNvCxnSpPr>
            <p:nvPr/>
          </p:nvCxnSpPr>
          <p:spPr bwMode="auto">
            <a:xfrm>
              <a:off x="3043" y="1478"/>
              <a:ext cx="1022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0864" name="Line 128"/>
            <p:cNvSpPr>
              <a:spLocks noChangeShapeType="1"/>
            </p:cNvSpPr>
            <p:nvPr/>
          </p:nvSpPr>
          <p:spPr bwMode="auto">
            <a:xfrm>
              <a:off x="4150" y="1480"/>
              <a:ext cx="86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762" name="AutoShape 129"/>
            <p:cNvCxnSpPr>
              <a:cxnSpLocks noChangeShapeType="1"/>
              <a:stCxn id="500761" idx="6"/>
              <a:endCxn id="500782" idx="2"/>
            </p:cNvCxnSpPr>
            <p:nvPr/>
          </p:nvCxnSpPr>
          <p:spPr bwMode="auto">
            <a:xfrm>
              <a:off x="2625" y="1900"/>
              <a:ext cx="180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0866" name="Line 130"/>
            <p:cNvSpPr>
              <a:spLocks noChangeShapeType="1"/>
            </p:cNvSpPr>
            <p:nvPr/>
          </p:nvSpPr>
          <p:spPr bwMode="auto">
            <a:xfrm>
              <a:off x="4513" y="1897"/>
              <a:ext cx="49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500867" name="Object 131"/>
          <p:cNvGraphicFramePr>
            <a:graphicFrameLocks noChangeAspect="1"/>
          </p:cNvGraphicFramePr>
          <p:nvPr/>
        </p:nvGraphicFramePr>
        <p:xfrm>
          <a:off x="3492500" y="5516563"/>
          <a:ext cx="30940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6" name="Rovnice" r:id="rId3" imgW="1802618" imgH="266584" progId="Equation.3">
                  <p:embed/>
                </p:oleObj>
              </mc:Choice>
              <mc:Fallback>
                <p:oleObj name="Rovnice" r:id="rId3" imgW="1802618" imgH="266584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16563"/>
                        <a:ext cx="3094038" cy="4556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0868" name="Rectangle 132"/>
          <p:cNvSpPr>
            <a:spLocks noChangeArrowheads="1"/>
          </p:cNvSpPr>
          <p:nvPr/>
        </p:nvSpPr>
        <p:spPr bwMode="auto">
          <a:xfrm>
            <a:off x="395288" y="5949950"/>
            <a:ext cx="1800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*	</a:t>
            </a:r>
            <a:r>
              <a:rPr lang="cs-CZ" altLang="cs-CZ" sz="2000" b="1">
                <a:solidFill>
                  <a:schemeClr val="bg2"/>
                </a:solidFill>
                <a:latin typeface="Comic Sans MS" panose="030F0702030302020204" pitchFamily="66" charset="0"/>
              </a:rPr>
              <a:t>po úpravě ?</a:t>
            </a:r>
          </a:p>
        </p:txBody>
      </p:sp>
      <p:graphicFrame>
        <p:nvGraphicFramePr>
          <p:cNvPr id="500869" name="Object 133"/>
          <p:cNvGraphicFramePr>
            <a:graphicFrameLocks noChangeAspect="1"/>
          </p:cNvGraphicFramePr>
          <p:nvPr/>
        </p:nvGraphicFramePr>
        <p:xfrm>
          <a:off x="2368550" y="6021388"/>
          <a:ext cx="3008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7" name="Rovnice" r:id="rId5" imgW="1675673" imgH="266584" progId="Equation.3">
                  <p:embed/>
                </p:oleObj>
              </mc:Choice>
              <mc:Fallback>
                <p:oleObj name="Rovnice" r:id="rId5" imgW="1675673" imgH="266584" progId="Equation.3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6021388"/>
                        <a:ext cx="3008313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0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3025" y="187325"/>
            <a:ext cx="9036050" cy="4333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90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jalového výkonu v 3f symetrické soustavě </a:t>
            </a:r>
          </a:p>
        </p:txBody>
      </p:sp>
      <p:sp>
        <p:nvSpPr>
          <p:cNvPr id="501783" name="Rectangle 23"/>
          <p:cNvSpPr>
            <a:spLocks noChangeArrowheads="1"/>
          </p:cNvSpPr>
          <p:nvPr/>
        </p:nvSpPr>
        <p:spPr bwMode="auto">
          <a:xfrm>
            <a:off x="395288" y="3933825"/>
            <a:ext cx="35290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latin typeface="Arial" panose="020B0604020202020204" pitchFamily="34" charset="0"/>
              </a:rPr>
              <a:t>Trojfázový jalový výkon </a:t>
            </a:r>
            <a:endParaRPr lang="cs-CZ" altLang="cs-CZ" sz="2200" b="1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01828" name="Group 68"/>
          <p:cNvGrpSpPr>
            <a:grpSpLocks/>
          </p:cNvGrpSpPr>
          <p:nvPr/>
        </p:nvGrpSpPr>
        <p:grpSpPr bwMode="auto">
          <a:xfrm>
            <a:off x="415925" y="908050"/>
            <a:ext cx="2932113" cy="2736850"/>
            <a:chOff x="262" y="572"/>
            <a:chExt cx="1847" cy="1724"/>
          </a:xfrm>
        </p:grpSpPr>
        <p:grpSp>
          <p:nvGrpSpPr>
            <p:cNvPr id="31792" name="Group 4"/>
            <p:cNvGrpSpPr>
              <a:grpSpLocks/>
            </p:cNvGrpSpPr>
            <p:nvPr/>
          </p:nvGrpSpPr>
          <p:grpSpPr bwMode="auto">
            <a:xfrm>
              <a:off x="262" y="572"/>
              <a:ext cx="1847" cy="1724"/>
              <a:chOff x="262" y="572"/>
              <a:chExt cx="1847" cy="1724"/>
            </a:xfrm>
          </p:grpSpPr>
          <p:grpSp>
            <p:nvGrpSpPr>
              <p:cNvPr id="31795" name="Group 5"/>
              <p:cNvGrpSpPr>
                <a:grpSpLocks/>
              </p:cNvGrpSpPr>
              <p:nvPr/>
            </p:nvGrpSpPr>
            <p:grpSpPr bwMode="auto">
              <a:xfrm>
                <a:off x="262" y="572"/>
                <a:ext cx="1847" cy="1724"/>
                <a:chOff x="262" y="572"/>
                <a:chExt cx="1847" cy="1724"/>
              </a:xfrm>
            </p:grpSpPr>
            <p:grpSp>
              <p:nvGrpSpPr>
                <p:cNvPr id="31799" name="Group 6"/>
                <p:cNvGrpSpPr>
                  <a:grpSpLocks/>
                </p:cNvGrpSpPr>
                <p:nvPr/>
              </p:nvGrpSpPr>
              <p:grpSpPr bwMode="auto">
                <a:xfrm>
                  <a:off x="262" y="572"/>
                  <a:ext cx="1847" cy="1724"/>
                  <a:chOff x="113" y="2205"/>
                  <a:chExt cx="1847" cy="1724"/>
                </a:xfrm>
              </p:grpSpPr>
              <p:sp>
                <p:nvSpPr>
                  <p:cNvPr id="3180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3710"/>
                    <a:ext cx="241" cy="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 type="none" w="med" len="lg"/>
                        <a:tailEnd type="none" w="med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marL="342900" indent="-3429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  <a:buFont typeface="Wingdings" panose="05000000000000000000" pitchFamily="2" charset="2"/>
                      <a:buNone/>
                    </a:pPr>
                    <a:r>
                      <a:rPr lang="cs-CZ" altLang="cs-CZ" sz="1800" b="1">
                        <a:solidFill>
                          <a:schemeClr val="bg2"/>
                        </a:solidFill>
                        <a:latin typeface="Arial" panose="020B0604020202020204" pitchFamily="34" charset="0"/>
                      </a:rPr>
                      <a:t>U</a:t>
                    </a:r>
                    <a:r>
                      <a:rPr lang="cs-CZ" altLang="cs-CZ" sz="1800" b="1" baseline="-25000">
                        <a:solidFill>
                          <a:schemeClr val="bg2"/>
                        </a:solidFill>
                        <a:latin typeface="Arial" panose="020B0604020202020204" pitchFamily="34" charset="0"/>
                      </a:rPr>
                      <a:t>W</a:t>
                    </a:r>
                  </a:p>
                </p:txBody>
              </p:sp>
              <p:sp>
                <p:nvSpPr>
                  <p:cNvPr id="50176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58" y="2296"/>
                    <a:ext cx="0" cy="95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med" len="lg"/>
                    <a:tailEnd type="arrow" w="sm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/>
                    </a:pPr>
                    <a:endParaRPr lang="cs-CZ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1769" name="Line 9"/>
                  <p:cNvSpPr>
                    <a:spLocks noChangeShapeType="1"/>
                  </p:cNvSpPr>
                  <p:nvPr/>
                </p:nvSpPr>
                <p:spPr bwMode="auto">
                  <a:xfrm rot="7200000" flipV="1">
                    <a:off x="1473" y="2999"/>
                    <a:ext cx="0" cy="95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med" len="lg"/>
                    <a:tailEnd type="arrow" w="sm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/>
                    </a:pPr>
                    <a:endParaRPr lang="cs-CZ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1770" name="Line 10"/>
                  <p:cNvSpPr>
                    <a:spLocks noChangeShapeType="1"/>
                  </p:cNvSpPr>
                  <p:nvPr/>
                </p:nvSpPr>
                <p:spPr bwMode="auto">
                  <a:xfrm rot="14400000" flipV="1">
                    <a:off x="639" y="2999"/>
                    <a:ext cx="0" cy="95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med" len="lg"/>
                    <a:tailEnd type="arrow" w="sm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/>
                    </a:pPr>
                    <a:endParaRPr lang="cs-CZ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181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6" y="3702"/>
                    <a:ext cx="214" cy="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 type="none" w="med" len="lg"/>
                        <a:tailEnd type="none" w="med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marL="342900" indent="-3429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  <a:buFont typeface="Wingdings" panose="05000000000000000000" pitchFamily="2" charset="2"/>
                      <a:buNone/>
                    </a:pPr>
                    <a:r>
                      <a:rPr lang="cs-CZ" altLang="cs-CZ" sz="1800" b="1">
                        <a:solidFill>
                          <a:schemeClr val="bg2"/>
                        </a:solidFill>
                        <a:latin typeface="Arial" panose="020B0604020202020204" pitchFamily="34" charset="0"/>
                      </a:rPr>
                      <a:t>U</a:t>
                    </a:r>
                    <a:r>
                      <a:rPr lang="cs-CZ" altLang="cs-CZ" sz="1800" b="1" baseline="-25000">
                        <a:solidFill>
                          <a:schemeClr val="bg2"/>
                        </a:solidFill>
                        <a:latin typeface="Arial" panose="020B0604020202020204" pitchFamily="34" charset="0"/>
                      </a:rPr>
                      <a:t>V</a:t>
                    </a:r>
                  </a:p>
                </p:txBody>
              </p:sp>
              <p:sp>
                <p:nvSpPr>
                  <p:cNvPr id="3181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" y="2205"/>
                    <a:ext cx="219" cy="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tx1"/>
                        </a:solidFill>
                        <a:miter lim="800000"/>
                        <a:headEnd type="none" w="med" len="lg"/>
                        <a:tailEnd type="none" w="med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marL="342900" indent="-3429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  <a:buFont typeface="Wingdings" panose="05000000000000000000" pitchFamily="2" charset="2"/>
                      <a:buNone/>
                    </a:pPr>
                    <a:r>
                      <a:rPr lang="cs-CZ" altLang="cs-CZ" sz="1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</a:rPr>
                      <a:t>U</a:t>
                    </a:r>
                    <a:r>
                      <a:rPr lang="cs-CZ" altLang="cs-CZ" sz="1800" b="1" baseline="-25000" dirty="0">
                        <a:solidFill>
                          <a:schemeClr val="bg2"/>
                        </a:solidFill>
                        <a:latin typeface="Arial" panose="020B0604020202020204" pitchFamily="34" charset="0"/>
                      </a:rPr>
                      <a:t>U</a:t>
                    </a:r>
                  </a:p>
                </p:txBody>
              </p:sp>
            </p:grpSp>
            <p:grpSp>
              <p:nvGrpSpPr>
                <p:cNvPr id="31800" name="Group 13"/>
                <p:cNvGrpSpPr>
                  <a:grpSpLocks/>
                </p:cNvGrpSpPr>
                <p:nvPr/>
              </p:nvGrpSpPr>
              <p:grpSpPr bwMode="auto">
                <a:xfrm>
                  <a:off x="616" y="1125"/>
                  <a:ext cx="1330" cy="1165"/>
                  <a:chOff x="616" y="1125"/>
                  <a:chExt cx="1330" cy="1165"/>
                </a:xfrm>
              </p:grpSpPr>
              <p:sp>
                <p:nvSpPr>
                  <p:cNvPr id="31801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6" y="1125"/>
                    <a:ext cx="177" cy="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 type="none" w="med" len="lg"/>
                        <a:tailEnd type="none" w="med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marL="342900" indent="-3429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  <a:buFont typeface="Wingdings" panose="05000000000000000000" pitchFamily="2" charset="2"/>
                      <a:buNone/>
                    </a:pPr>
                    <a:r>
                      <a:rPr lang="cs-CZ" altLang="cs-CZ" sz="18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I</a:t>
                    </a:r>
                    <a:r>
                      <a:rPr lang="cs-CZ" altLang="cs-CZ" sz="1800" b="1" baseline="-2500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W</a:t>
                    </a:r>
                  </a:p>
                </p:txBody>
              </p:sp>
              <p:sp>
                <p:nvSpPr>
                  <p:cNvPr id="501775" name="Line 15"/>
                  <p:cNvSpPr>
                    <a:spLocks noChangeAspect="1" noChangeShapeType="1"/>
                  </p:cNvSpPr>
                  <p:nvPr/>
                </p:nvSpPr>
                <p:spPr bwMode="auto">
                  <a:xfrm rot="4500000" flipV="1">
                    <a:off x="1540" y="1181"/>
                    <a:ext cx="1" cy="68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med" len="lg"/>
                    <a:tailEnd type="triangl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/>
                    </a:pPr>
                    <a:endParaRPr lang="cs-CZ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1776" name="Line 16"/>
                  <p:cNvSpPr>
                    <a:spLocks noChangeAspect="1" noChangeShapeType="1"/>
                  </p:cNvSpPr>
                  <p:nvPr/>
                </p:nvSpPr>
                <p:spPr bwMode="auto">
                  <a:xfrm rot="11700000" flipV="1">
                    <a:off x="1116" y="1605"/>
                    <a:ext cx="1" cy="68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med" len="lg"/>
                    <a:tailEnd type="triangl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/>
                    </a:pPr>
                    <a:endParaRPr lang="cs-CZ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1777" name="Line 17"/>
                  <p:cNvSpPr>
                    <a:spLocks noChangeAspect="1" noChangeShapeType="1"/>
                  </p:cNvSpPr>
                  <p:nvPr/>
                </p:nvSpPr>
                <p:spPr bwMode="auto">
                  <a:xfrm rot="18900000" flipV="1">
                    <a:off x="963" y="1022"/>
                    <a:ext cx="1" cy="68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med" len="lg"/>
                    <a:tailEnd type="triangl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r" eaLnBrk="1" hangingPunct="1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/>
                    </a:pPr>
                    <a:endParaRPr lang="cs-CZ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3180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7" y="2069"/>
                    <a:ext cx="150" cy="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 type="none" w="med" len="lg"/>
                        <a:tailEnd type="none" w="med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marL="342900" indent="-3429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  <a:buFont typeface="Wingdings" panose="05000000000000000000" pitchFamily="2" charset="2"/>
                      <a:buNone/>
                    </a:pPr>
                    <a:r>
                      <a:rPr lang="cs-CZ" altLang="cs-CZ" sz="18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I</a:t>
                    </a:r>
                    <a:r>
                      <a:rPr lang="cs-CZ" altLang="cs-CZ" sz="1800" b="1" baseline="-2500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V</a:t>
                    </a:r>
                  </a:p>
                </p:txBody>
              </p:sp>
              <p:sp>
                <p:nvSpPr>
                  <p:cNvPr id="31806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1" y="1442"/>
                    <a:ext cx="155" cy="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 type="none" w="med" len="lg"/>
                        <a:tailEnd type="none" w="med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>
                    <a:spAutoFit/>
                  </a:bodyPr>
                  <a:lstStyle>
                    <a:lvl1pPr marL="342900" indent="-3429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  <a:buFont typeface="Wingdings" panose="05000000000000000000" pitchFamily="2" charset="2"/>
                      <a:buNone/>
                    </a:pPr>
                    <a:r>
                      <a:rPr lang="cs-CZ" altLang="cs-CZ" sz="18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I</a:t>
                    </a:r>
                    <a:r>
                      <a:rPr lang="cs-CZ" altLang="cs-CZ" sz="1800" b="1" baseline="-2500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U</a:t>
                    </a:r>
                  </a:p>
                </p:txBody>
              </p:sp>
            </p:grpSp>
          </p:grpSp>
          <p:grpSp>
            <p:nvGrpSpPr>
              <p:cNvPr id="31796" name="Group 20"/>
              <p:cNvGrpSpPr>
                <a:grpSpLocks/>
              </p:cNvGrpSpPr>
              <p:nvPr/>
            </p:nvGrpSpPr>
            <p:grpSpPr bwMode="auto">
              <a:xfrm>
                <a:off x="1215" y="1298"/>
                <a:ext cx="270" cy="272"/>
                <a:chOff x="1066" y="2931"/>
                <a:chExt cx="270" cy="272"/>
              </a:xfrm>
            </p:grpSpPr>
            <p:sp>
              <p:nvSpPr>
                <p:cNvPr id="3179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66" y="2976"/>
                  <a:ext cx="123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600" b="1">
                      <a:solidFill>
                        <a:schemeClr val="bg2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</a:t>
                  </a:r>
                  <a:endParaRPr lang="cs-CZ" altLang="cs-CZ" sz="1600" b="1" baseline="-25000">
                    <a:solidFill>
                      <a:schemeClr val="bg2"/>
                    </a:solidFill>
                    <a:latin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501782" name="Arc 22"/>
                <p:cNvSpPr>
                  <a:spLocks/>
                </p:cNvSpPr>
                <p:nvPr/>
              </p:nvSpPr>
              <p:spPr bwMode="auto">
                <a:xfrm rot="-294833">
                  <a:off x="1066" y="2931"/>
                  <a:ext cx="270" cy="27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401"/>
                    <a:gd name="T1" fmla="*/ 0 h 21600"/>
                    <a:gd name="T2" fmla="*/ 21401 w 21401"/>
                    <a:gd name="T3" fmla="*/ 18674 h 21600"/>
                    <a:gd name="T4" fmla="*/ 0 w 2140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401" h="21600" fill="none" extrusionOk="0">
                      <a:moveTo>
                        <a:pt x="-1" y="0"/>
                      </a:moveTo>
                      <a:cubicBezTo>
                        <a:pt x="10798" y="0"/>
                        <a:pt x="19938" y="7974"/>
                        <a:pt x="21400" y="18674"/>
                      </a:cubicBezTo>
                    </a:path>
                    <a:path w="21401" h="21600" stroke="0" extrusionOk="0">
                      <a:moveTo>
                        <a:pt x="-1" y="0"/>
                      </a:moveTo>
                      <a:cubicBezTo>
                        <a:pt x="10798" y="0"/>
                        <a:pt x="19938" y="7974"/>
                        <a:pt x="21400" y="18674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/>
                  </a:pPr>
                  <a:endParaRPr lang="cs-CZ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501784" name="Line 24"/>
            <p:cNvSpPr>
              <a:spLocks noChangeShapeType="1"/>
            </p:cNvSpPr>
            <p:nvPr/>
          </p:nvSpPr>
          <p:spPr bwMode="auto">
            <a:xfrm rot="10800000" flipH="1">
              <a:off x="408" y="2069"/>
              <a:ext cx="161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785" name="Line 25"/>
            <p:cNvSpPr>
              <a:spLocks noChangeShapeType="1"/>
            </p:cNvSpPr>
            <p:nvPr/>
          </p:nvSpPr>
          <p:spPr bwMode="auto">
            <a:xfrm>
              <a:off x="1202" y="1616"/>
              <a:ext cx="0" cy="45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1786" name="Group 26"/>
          <p:cNvGrpSpPr>
            <a:grpSpLocks/>
          </p:cNvGrpSpPr>
          <p:nvPr/>
        </p:nvGrpSpPr>
        <p:grpSpPr bwMode="auto">
          <a:xfrm>
            <a:off x="3708400" y="1090613"/>
            <a:ext cx="5133975" cy="2554287"/>
            <a:chOff x="2336" y="687"/>
            <a:chExt cx="3234" cy="1609"/>
          </a:xfrm>
        </p:grpSpPr>
        <p:grpSp>
          <p:nvGrpSpPr>
            <p:cNvPr id="31754" name="Group 27"/>
            <p:cNvGrpSpPr>
              <a:grpSpLocks/>
            </p:cNvGrpSpPr>
            <p:nvPr/>
          </p:nvGrpSpPr>
          <p:grpSpPr bwMode="auto">
            <a:xfrm>
              <a:off x="3288" y="705"/>
              <a:ext cx="327" cy="326"/>
              <a:chOff x="3288" y="705"/>
              <a:chExt cx="327" cy="326"/>
            </a:xfrm>
          </p:grpSpPr>
          <p:sp>
            <p:nvSpPr>
              <p:cNvPr id="501788" name="Oval 28"/>
              <p:cNvSpPr>
                <a:spLocks noChangeAspect="1" noChangeArrowheads="1"/>
              </p:cNvSpPr>
              <p:nvPr/>
            </p:nvSpPr>
            <p:spPr bwMode="auto">
              <a:xfrm>
                <a:off x="3288" y="705"/>
                <a:ext cx="327" cy="326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91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3361" y="767"/>
                <a:ext cx="181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31755" name="Group 30"/>
            <p:cNvGrpSpPr>
              <a:grpSpLocks noChangeAspect="1"/>
            </p:cNvGrpSpPr>
            <p:nvPr/>
          </p:nvGrpSpPr>
          <p:grpSpPr bwMode="auto">
            <a:xfrm>
              <a:off x="2832" y="994"/>
              <a:ext cx="326" cy="327"/>
              <a:chOff x="1973" y="1162"/>
              <a:chExt cx="408" cy="408"/>
            </a:xfrm>
          </p:grpSpPr>
          <p:sp>
            <p:nvSpPr>
              <p:cNvPr id="501791" name="Oval 31"/>
              <p:cNvSpPr>
                <a:spLocks noChangeAspect="1" noChangeArrowheads="1"/>
              </p:cNvSpPr>
              <p:nvPr/>
            </p:nvSpPr>
            <p:spPr bwMode="auto">
              <a:xfrm>
                <a:off x="1973" y="1162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89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2119" y="1241"/>
                <a:ext cx="116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501793" name="Oval 33"/>
            <p:cNvSpPr>
              <a:spLocks noChangeAspect="1" noChangeArrowheads="1"/>
            </p:cNvSpPr>
            <p:nvPr/>
          </p:nvSpPr>
          <p:spPr bwMode="auto">
            <a:xfrm>
              <a:off x="2540" y="831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794" name="Oval 34"/>
            <p:cNvSpPr>
              <a:spLocks noChangeAspect="1" noChangeArrowheads="1"/>
            </p:cNvSpPr>
            <p:nvPr/>
          </p:nvSpPr>
          <p:spPr bwMode="auto">
            <a:xfrm>
              <a:off x="2540" y="2139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795" name="Oval 35"/>
            <p:cNvSpPr>
              <a:spLocks noChangeAspect="1" noChangeArrowheads="1"/>
            </p:cNvSpPr>
            <p:nvPr/>
          </p:nvSpPr>
          <p:spPr bwMode="auto">
            <a:xfrm>
              <a:off x="2958" y="831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759" name="AutoShape 36"/>
            <p:cNvCxnSpPr>
              <a:cxnSpLocks noChangeAspect="1" noChangeShapeType="1"/>
              <a:stCxn id="501795" idx="4"/>
              <a:endCxn id="501791" idx="0"/>
            </p:cNvCxnSpPr>
            <p:nvPr/>
          </p:nvCxnSpPr>
          <p:spPr bwMode="auto">
            <a:xfrm>
              <a:off x="2995" y="914"/>
              <a:ext cx="0" cy="7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1797" name="Line 37"/>
            <p:cNvSpPr>
              <a:spLocks noChangeAspect="1" noChangeShapeType="1"/>
            </p:cNvSpPr>
            <p:nvPr/>
          </p:nvSpPr>
          <p:spPr bwMode="auto">
            <a:xfrm>
              <a:off x="4286" y="1551"/>
              <a:ext cx="0" cy="29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61" name="Text Box 38"/>
            <p:cNvSpPr txBox="1">
              <a:spLocks noChangeAspect="1" noChangeArrowheads="1"/>
            </p:cNvSpPr>
            <p:nvPr/>
          </p:nvSpPr>
          <p:spPr bwMode="auto">
            <a:xfrm>
              <a:off x="4150" y="1570"/>
              <a:ext cx="13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1762" name="Text Box 39"/>
            <p:cNvSpPr txBox="1">
              <a:spLocks noChangeAspect="1" noChangeArrowheads="1"/>
            </p:cNvSpPr>
            <p:nvPr/>
          </p:nvSpPr>
          <p:spPr bwMode="auto">
            <a:xfrm>
              <a:off x="5228" y="1291"/>
              <a:ext cx="12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cxnSp>
          <p:nvCxnSpPr>
            <p:cNvPr id="31763" name="AutoShape 40"/>
            <p:cNvCxnSpPr>
              <a:cxnSpLocks noChangeAspect="1" noChangeShapeType="1"/>
              <a:stCxn id="501793" idx="6"/>
              <a:endCxn id="501795" idx="2"/>
            </p:cNvCxnSpPr>
            <p:nvPr/>
          </p:nvCxnSpPr>
          <p:spPr bwMode="auto">
            <a:xfrm>
              <a:off x="2623" y="868"/>
              <a:ext cx="32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1801" name="Oval 41"/>
            <p:cNvSpPr>
              <a:spLocks noChangeAspect="1" noChangeArrowheads="1"/>
            </p:cNvSpPr>
            <p:nvPr/>
          </p:nvSpPr>
          <p:spPr bwMode="auto">
            <a:xfrm>
              <a:off x="2540" y="1863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802" name="Oval 42"/>
            <p:cNvSpPr>
              <a:spLocks noChangeAspect="1" noChangeArrowheads="1"/>
            </p:cNvSpPr>
            <p:nvPr/>
          </p:nvSpPr>
          <p:spPr bwMode="auto">
            <a:xfrm>
              <a:off x="2540" y="1441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66" name="Text Box 43"/>
            <p:cNvSpPr txBox="1">
              <a:spLocks noChangeAspect="1" noChangeArrowheads="1"/>
            </p:cNvSpPr>
            <p:nvPr/>
          </p:nvSpPr>
          <p:spPr bwMode="auto">
            <a:xfrm>
              <a:off x="2341" y="2096"/>
              <a:ext cx="13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1767" name="Text Box 44"/>
            <p:cNvSpPr txBox="1">
              <a:spLocks noChangeAspect="1" noChangeArrowheads="1"/>
            </p:cNvSpPr>
            <p:nvPr/>
          </p:nvSpPr>
          <p:spPr bwMode="auto">
            <a:xfrm>
              <a:off x="2336" y="1733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  <a:endParaRPr lang="cs-CZ" altLang="cs-CZ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68" name="Text Box 45"/>
            <p:cNvSpPr txBox="1">
              <a:spLocks noChangeAspect="1" noChangeArrowheads="1"/>
            </p:cNvSpPr>
            <p:nvPr/>
          </p:nvSpPr>
          <p:spPr bwMode="auto">
            <a:xfrm>
              <a:off x="2336" y="1364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  <a:endParaRPr lang="cs-CZ" altLang="cs-CZ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69" name="Text Box 46"/>
            <p:cNvSpPr txBox="1">
              <a:spLocks noChangeAspect="1" noChangeArrowheads="1"/>
            </p:cNvSpPr>
            <p:nvPr/>
          </p:nvSpPr>
          <p:spPr bwMode="auto">
            <a:xfrm>
              <a:off x="2336" y="746"/>
              <a:ext cx="17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6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  <a:endParaRPr lang="cs-CZ" altLang="cs-CZ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1807" name="Rectangle 47"/>
            <p:cNvSpPr>
              <a:spLocks noChangeAspect="1" noChangeArrowheads="1"/>
            </p:cNvSpPr>
            <p:nvPr/>
          </p:nvSpPr>
          <p:spPr bwMode="auto">
            <a:xfrm>
              <a:off x="5026" y="687"/>
              <a:ext cx="544" cy="1379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808" name="Oval 48"/>
            <p:cNvSpPr>
              <a:spLocks noChangeAspect="1" noChangeArrowheads="1"/>
            </p:cNvSpPr>
            <p:nvPr/>
          </p:nvSpPr>
          <p:spPr bwMode="auto">
            <a:xfrm>
              <a:off x="4077" y="1442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809" name="Oval 49"/>
            <p:cNvSpPr>
              <a:spLocks noChangeAspect="1" noChangeArrowheads="1"/>
            </p:cNvSpPr>
            <p:nvPr/>
          </p:nvSpPr>
          <p:spPr bwMode="auto">
            <a:xfrm>
              <a:off x="4440" y="1863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810" name="Oval 50"/>
            <p:cNvSpPr>
              <a:spLocks noChangeAspect="1" noChangeArrowheads="1"/>
            </p:cNvSpPr>
            <p:nvPr/>
          </p:nvSpPr>
          <p:spPr bwMode="auto">
            <a:xfrm>
              <a:off x="2958" y="1441"/>
              <a:ext cx="73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774" name="AutoShape 51"/>
            <p:cNvCxnSpPr>
              <a:cxnSpLocks noChangeAspect="1" noChangeShapeType="1"/>
              <a:stCxn id="501810" idx="2"/>
              <a:endCxn id="501802" idx="6"/>
            </p:cNvCxnSpPr>
            <p:nvPr/>
          </p:nvCxnSpPr>
          <p:spPr bwMode="auto">
            <a:xfrm flipH="1">
              <a:off x="2625" y="1478"/>
              <a:ext cx="32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75" name="AutoShape 52"/>
            <p:cNvCxnSpPr>
              <a:cxnSpLocks noChangeAspect="1" noChangeShapeType="1"/>
              <a:stCxn id="501791" idx="4"/>
              <a:endCxn id="501810" idx="0"/>
            </p:cNvCxnSpPr>
            <p:nvPr/>
          </p:nvCxnSpPr>
          <p:spPr bwMode="auto">
            <a:xfrm>
              <a:off x="2995" y="1333"/>
              <a:ext cx="0" cy="9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1776" name="Group 53"/>
            <p:cNvGrpSpPr>
              <a:grpSpLocks/>
            </p:cNvGrpSpPr>
            <p:nvPr/>
          </p:nvGrpSpPr>
          <p:grpSpPr bwMode="auto">
            <a:xfrm>
              <a:off x="3969" y="700"/>
              <a:ext cx="327" cy="326"/>
              <a:chOff x="3969" y="700"/>
              <a:chExt cx="327" cy="326"/>
            </a:xfrm>
          </p:grpSpPr>
          <p:sp>
            <p:nvSpPr>
              <p:cNvPr id="501814" name="Oval 54"/>
              <p:cNvSpPr>
                <a:spLocks noChangeAspect="1" noChangeArrowheads="1"/>
              </p:cNvSpPr>
              <p:nvPr/>
            </p:nvSpPr>
            <p:spPr bwMode="auto">
              <a:xfrm>
                <a:off x="3969" y="700"/>
                <a:ext cx="327" cy="326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87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4042" y="762"/>
                <a:ext cx="18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31777" name="AutoShape 56"/>
            <p:cNvCxnSpPr>
              <a:cxnSpLocks noChangeShapeType="1"/>
              <a:stCxn id="501795" idx="6"/>
              <a:endCxn id="501788" idx="2"/>
            </p:cNvCxnSpPr>
            <p:nvPr/>
          </p:nvCxnSpPr>
          <p:spPr bwMode="auto">
            <a:xfrm>
              <a:off x="3043" y="868"/>
              <a:ext cx="23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78" name="AutoShape 57"/>
            <p:cNvCxnSpPr>
              <a:cxnSpLocks noChangeShapeType="1"/>
              <a:stCxn id="501788" idx="6"/>
              <a:endCxn id="501814" idx="2"/>
            </p:cNvCxnSpPr>
            <p:nvPr/>
          </p:nvCxnSpPr>
          <p:spPr bwMode="auto">
            <a:xfrm flipV="1">
              <a:off x="3627" y="863"/>
              <a:ext cx="330" cy="5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1818" name="Line 58"/>
            <p:cNvSpPr>
              <a:spLocks noChangeShapeType="1"/>
            </p:cNvSpPr>
            <p:nvPr/>
          </p:nvSpPr>
          <p:spPr bwMode="auto">
            <a:xfrm>
              <a:off x="4286" y="845"/>
              <a:ext cx="72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780" name="AutoShape 59"/>
            <p:cNvCxnSpPr>
              <a:cxnSpLocks noChangeShapeType="1"/>
              <a:stCxn id="501809" idx="0"/>
              <a:endCxn id="501814" idx="0"/>
            </p:cNvCxnSpPr>
            <p:nvPr/>
          </p:nvCxnSpPr>
          <p:spPr bwMode="auto">
            <a:xfrm rot="5400000" flipH="1">
              <a:off x="3723" y="1098"/>
              <a:ext cx="1163" cy="344"/>
            </a:xfrm>
            <a:prstGeom prst="bentConnector3">
              <a:avLst>
                <a:gd name="adj1" fmla="val 111352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81" name="AutoShape 60"/>
            <p:cNvCxnSpPr>
              <a:cxnSpLocks noChangeShapeType="1"/>
              <a:stCxn id="501808" idx="0"/>
              <a:endCxn id="501814" idx="4"/>
            </p:cNvCxnSpPr>
            <p:nvPr/>
          </p:nvCxnSpPr>
          <p:spPr bwMode="auto">
            <a:xfrm flipV="1">
              <a:off x="4114" y="1038"/>
              <a:ext cx="19" cy="39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82" name="AutoShape 61"/>
            <p:cNvCxnSpPr>
              <a:cxnSpLocks noChangeShapeType="1"/>
              <a:stCxn id="501810" idx="6"/>
              <a:endCxn id="501808" idx="2"/>
            </p:cNvCxnSpPr>
            <p:nvPr/>
          </p:nvCxnSpPr>
          <p:spPr bwMode="auto">
            <a:xfrm>
              <a:off x="3043" y="1478"/>
              <a:ext cx="1022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1822" name="Line 62"/>
            <p:cNvSpPr>
              <a:spLocks noChangeShapeType="1"/>
            </p:cNvSpPr>
            <p:nvPr/>
          </p:nvSpPr>
          <p:spPr bwMode="auto">
            <a:xfrm>
              <a:off x="4150" y="1480"/>
              <a:ext cx="86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784" name="AutoShape 63"/>
            <p:cNvCxnSpPr>
              <a:cxnSpLocks noChangeShapeType="1"/>
              <a:stCxn id="501801" idx="6"/>
              <a:endCxn id="501809" idx="2"/>
            </p:cNvCxnSpPr>
            <p:nvPr/>
          </p:nvCxnSpPr>
          <p:spPr bwMode="auto">
            <a:xfrm>
              <a:off x="2625" y="1900"/>
              <a:ext cx="180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1824" name="Line 64"/>
            <p:cNvSpPr>
              <a:spLocks noChangeShapeType="1"/>
            </p:cNvSpPr>
            <p:nvPr/>
          </p:nvSpPr>
          <p:spPr bwMode="auto">
            <a:xfrm>
              <a:off x="4513" y="1897"/>
              <a:ext cx="49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501827" name="Object 67"/>
          <p:cNvGraphicFramePr>
            <a:graphicFrameLocks noChangeAspect="1"/>
          </p:cNvGraphicFramePr>
          <p:nvPr/>
        </p:nvGraphicFramePr>
        <p:xfrm>
          <a:off x="395288" y="4406900"/>
          <a:ext cx="79200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" name="Rovnice" r:id="rId3" imgW="3467100" imgH="266700" progId="Equation.3">
                  <p:embed/>
                </p:oleObj>
              </mc:Choice>
              <mc:Fallback>
                <p:oleObj name="Rovnice" r:id="rId3" imgW="3467100" imgH="26670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406900"/>
                        <a:ext cx="7920037" cy="6064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9" name="Rectangle 69"/>
          <p:cNvSpPr>
            <a:spLocks noChangeArrowheads="1"/>
          </p:cNvSpPr>
          <p:nvPr/>
        </p:nvSpPr>
        <p:spPr bwMode="auto">
          <a:xfrm>
            <a:off x="395288" y="5253038"/>
            <a:ext cx="8208962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latin typeface="Arial" panose="020B0604020202020204" pitchFamily="34" charset="0"/>
              </a:rPr>
              <a:t>Jak určíme 3f jalový výkon po odečtení hodnoty z wattmetru  </a:t>
            </a:r>
            <a:endParaRPr lang="cs-CZ" altLang="cs-CZ" sz="2200" b="1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01830" name="Object 70"/>
          <p:cNvGraphicFramePr>
            <a:graphicFrameLocks noChangeAspect="1"/>
          </p:cNvGraphicFramePr>
          <p:nvPr/>
        </p:nvGraphicFramePr>
        <p:xfrm>
          <a:off x="468313" y="5734050"/>
          <a:ext cx="23844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2" name="Rovnice" r:id="rId5" imgW="825142" imgH="266584" progId="Equation.3">
                  <p:embed/>
                </p:oleObj>
              </mc:Choice>
              <mc:Fallback>
                <p:oleObj name="Rovnice" r:id="rId5" imgW="825142" imgH="266584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734050"/>
                        <a:ext cx="2384425" cy="766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32" name="Picture 72" descr="MC9004338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7340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19700" y="1052513"/>
            <a:ext cx="3455988" cy="4333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9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</a:t>
            </a:r>
            <a:endParaRPr lang="cs-CZ" altLang="cs-CZ" sz="29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250825" y="2636838"/>
            <a:ext cx="849788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Při daném zapojení byly naměřeny následující hodnoty: napětí 400V, proud 4A, jalový výkon 600 var. Vypočítejte všechny trojfázové výkony a účiník      </a:t>
            </a:r>
            <a:endParaRPr lang="cs-CZ" altLang="cs-CZ" sz="20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02810" name="Group 26"/>
          <p:cNvGrpSpPr>
            <a:grpSpLocks noChangeAspect="1"/>
          </p:cNvGrpSpPr>
          <p:nvPr/>
        </p:nvGrpSpPr>
        <p:grpSpPr bwMode="auto">
          <a:xfrm>
            <a:off x="607380" y="404813"/>
            <a:ext cx="4132895" cy="2058987"/>
            <a:chOff x="2314" y="687"/>
            <a:chExt cx="3256" cy="1622"/>
          </a:xfrm>
        </p:grpSpPr>
        <p:grpSp>
          <p:nvGrpSpPr>
            <p:cNvPr id="32781" name="Group 27"/>
            <p:cNvGrpSpPr>
              <a:grpSpLocks noChangeAspect="1"/>
            </p:cNvGrpSpPr>
            <p:nvPr/>
          </p:nvGrpSpPr>
          <p:grpSpPr bwMode="auto">
            <a:xfrm>
              <a:off x="3288" y="705"/>
              <a:ext cx="327" cy="326"/>
              <a:chOff x="3288" y="705"/>
              <a:chExt cx="327" cy="326"/>
            </a:xfrm>
          </p:grpSpPr>
          <p:sp>
            <p:nvSpPr>
              <p:cNvPr id="502812" name="Oval 28"/>
              <p:cNvSpPr>
                <a:spLocks noChangeAspect="1" noChangeArrowheads="1"/>
              </p:cNvSpPr>
              <p:nvPr/>
            </p:nvSpPr>
            <p:spPr bwMode="auto">
              <a:xfrm>
                <a:off x="3288" y="705"/>
                <a:ext cx="329" cy="326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18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3360" y="755"/>
                <a:ext cx="183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4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32782" name="Group 30"/>
            <p:cNvGrpSpPr>
              <a:grpSpLocks noChangeAspect="1"/>
            </p:cNvGrpSpPr>
            <p:nvPr/>
          </p:nvGrpSpPr>
          <p:grpSpPr bwMode="auto">
            <a:xfrm>
              <a:off x="2834" y="994"/>
              <a:ext cx="324" cy="329"/>
              <a:chOff x="1973" y="1160"/>
              <a:chExt cx="405" cy="410"/>
            </a:xfrm>
          </p:grpSpPr>
          <p:sp>
            <p:nvSpPr>
              <p:cNvPr id="502815" name="Oval 31"/>
              <p:cNvSpPr>
                <a:spLocks noChangeAspect="1" noChangeArrowheads="1"/>
              </p:cNvSpPr>
              <p:nvPr/>
            </p:nvSpPr>
            <p:spPr bwMode="auto">
              <a:xfrm>
                <a:off x="1973" y="1160"/>
                <a:ext cx="405" cy="41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16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2119" y="1224"/>
                <a:ext cx="116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4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sp>
          <p:nvSpPr>
            <p:cNvPr id="502817" name="Oval 33"/>
            <p:cNvSpPr>
              <a:spLocks noChangeAspect="1" noChangeArrowheads="1"/>
            </p:cNvSpPr>
            <p:nvPr/>
          </p:nvSpPr>
          <p:spPr bwMode="auto">
            <a:xfrm>
              <a:off x="2540" y="831"/>
              <a:ext cx="74" cy="74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18" name="Oval 34"/>
            <p:cNvSpPr>
              <a:spLocks noChangeAspect="1" noChangeArrowheads="1"/>
            </p:cNvSpPr>
            <p:nvPr/>
          </p:nvSpPr>
          <p:spPr bwMode="auto">
            <a:xfrm>
              <a:off x="2540" y="2139"/>
              <a:ext cx="74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19" name="Oval 35"/>
            <p:cNvSpPr>
              <a:spLocks noChangeAspect="1" noChangeArrowheads="1"/>
            </p:cNvSpPr>
            <p:nvPr/>
          </p:nvSpPr>
          <p:spPr bwMode="auto">
            <a:xfrm>
              <a:off x="2959" y="831"/>
              <a:ext cx="74" cy="74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786" name="AutoShape 36"/>
            <p:cNvCxnSpPr>
              <a:cxnSpLocks noChangeAspect="1" noChangeShapeType="1"/>
              <a:stCxn id="502819" idx="4"/>
              <a:endCxn id="502815" idx="0"/>
            </p:cNvCxnSpPr>
            <p:nvPr/>
          </p:nvCxnSpPr>
          <p:spPr bwMode="auto">
            <a:xfrm>
              <a:off x="2995" y="914"/>
              <a:ext cx="0" cy="7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2821" name="Line 37"/>
            <p:cNvSpPr>
              <a:spLocks noChangeAspect="1" noChangeShapeType="1"/>
            </p:cNvSpPr>
            <p:nvPr/>
          </p:nvSpPr>
          <p:spPr bwMode="auto">
            <a:xfrm>
              <a:off x="4286" y="1551"/>
              <a:ext cx="0" cy="29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788" name="Text Box 38"/>
            <p:cNvSpPr txBox="1">
              <a:spLocks noChangeAspect="1" noChangeArrowheads="1"/>
            </p:cNvSpPr>
            <p:nvPr/>
          </p:nvSpPr>
          <p:spPr bwMode="auto">
            <a:xfrm>
              <a:off x="4129" y="1557"/>
              <a:ext cx="15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4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2789" name="Text Box 39"/>
            <p:cNvSpPr txBox="1">
              <a:spLocks noChangeAspect="1" noChangeArrowheads="1"/>
            </p:cNvSpPr>
            <p:nvPr/>
          </p:nvSpPr>
          <p:spPr bwMode="auto">
            <a:xfrm>
              <a:off x="5210" y="1279"/>
              <a:ext cx="14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400" b="1">
                  <a:solidFill>
                    <a:schemeClr val="bg2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cxnSp>
          <p:nvCxnSpPr>
            <p:cNvPr id="32790" name="AutoShape 40"/>
            <p:cNvCxnSpPr>
              <a:cxnSpLocks noChangeAspect="1" noChangeShapeType="1"/>
              <a:stCxn id="502817" idx="6"/>
              <a:endCxn id="502819" idx="2"/>
            </p:cNvCxnSpPr>
            <p:nvPr/>
          </p:nvCxnSpPr>
          <p:spPr bwMode="auto">
            <a:xfrm>
              <a:off x="2623" y="868"/>
              <a:ext cx="32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2825" name="Oval 41"/>
            <p:cNvSpPr>
              <a:spLocks noChangeAspect="1" noChangeArrowheads="1"/>
            </p:cNvSpPr>
            <p:nvPr/>
          </p:nvSpPr>
          <p:spPr bwMode="auto">
            <a:xfrm>
              <a:off x="2540" y="1863"/>
              <a:ext cx="74" cy="75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26" name="Oval 42"/>
            <p:cNvSpPr>
              <a:spLocks noChangeAspect="1" noChangeArrowheads="1"/>
            </p:cNvSpPr>
            <p:nvPr/>
          </p:nvSpPr>
          <p:spPr bwMode="auto">
            <a:xfrm>
              <a:off x="2540" y="1441"/>
              <a:ext cx="74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793" name="Text Box 43"/>
            <p:cNvSpPr txBox="1">
              <a:spLocks noChangeAspect="1" noChangeArrowheads="1"/>
            </p:cNvSpPr>
            <p:nvPr/>
          </p:nvSpPr>
          <p:spPr bwMode="auto">
            <a:xfrm>
              <a:off x="2321" y="2083"/>
              <a:ext cx="15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400" b="1">
                  <a:solidFill>
                    <a:schemeClr val="bg2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32794" name="Text Box 44"/>
            <p:cNvSpPr txBox="1">
              <a:spLocks noChangeAspect="1" noChangeArrowheads="1"/>
            </p:cNvSpPr>
            <p:nvPr/>
          </p:nvSpPr>
          <p:spPr bwMode="auto">
            <a:xfrm>
              <a:off x="2314" y="1720"/>
              <a:ext cx="19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4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4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  <a:endParaRPr lang="cs-CZ" altLang="cs-CZ" sz="14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5" name="Text Box 45"/>
            <p:cNvSpPr txBox="1">
              <a:spLocks noChangeAspect="1" noChangeArrowheads="1"/>
            </p:cNvSpPr>
            <p:nvPr/>
          </p:nvSpPr>
          <p:spPr bwMode="auto">
            <a:xfrm>
              <a:off x="2314" y="1351"/>
              <a:ext cx="19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4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4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  <a:endParaRPr lang="cs-CZ" altLang="cs-CZ" sz="14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6" name="Text Box 46"/>
            <p:cNvSpPr txBox="1">
              <a:spLocks noChangeAspect="1" noChangeArrowheads="1"/>
            </p:cNvSpPr>
            <p:nvPr/>
          </p:nvSpPr>
          <p:spPr bwMode="auto">
            <a:xfrm>
              <a:off x="2314" y="732"/>
              <a:ext cx="19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400" b="1">
                  <a:solidFill>
                    <a:schemeClr val="bg2"/>
                  </a:solidFill>
                  <a:latin typeface="Arial" panose="020B0604020202020204" pitchFamily="34" charset="0"/>
                </a:rPr>
                <a:t>L</a:t>
              </a:r>
              <a:r>
                <a:rPr lang="cs-CZ" altLang="cs-CZ" sz="14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  <a:endParaRPr lang="cs-CZ" altLang="cs-CZ" sz="14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2831" name="Rectangle 47"/>
            <p:cNvSpPr>
              <a:spLocks noChangeAspect="1" noChangeArrowheads="1"/>
            </p:cNvSpPr>
            <p:nvPr/>
          </p:nvSpPr>
          <p:spPr bwMode="auto">
            <a:xfrm>
              <a:off x="5026" y="687"/>
              <a:ext cx="544" cy="1379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32" name="Oval 48"/>
            <p:cNvSpPr>
              <a:spLocks noChangeAspect="1" noChangeArrowheads="1"/>
            </p:cNvSpPr>
            <p:nvPr/>
          </p:nvSpPr>
          <p:spPr bwMode="auto">
            <a:xfrm>
              <a:off x="4077" y="1442"/>
              <a:ext cx="74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33" name="Oval 49"/>
            <p:cNvSpPr>
              <a:spLocks noChangeAspect="1" noChangeArrowheads="1"/>
            </p:cNvSpPr>
            <p:nvPr/>
          </p:nvSpPr>
          <p:spPr bwMode="auto">
            <a:xfrm>
              <a:off x="4439" y="1863"/>
              <a:ext cx="74" cy="75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34" name="Oval 50"/>
            <p:cNvSpPr>
              <a:spLocks noChangeAspect="1" noChangeArrowheads="1"/>
            </p:cNvSpPr>
            <p:nvPr/>
          </p:nvSpPr>
          <p:spPr bwMode="auto">
            <a:xfrm>
              <a:off x="2959" y="1441"/>
              <a:ext cx="74" cy="7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801" name="AutoShape 51"/>
            <p:cNvCxnSpPr>
              <a:cxnSpLocks noChangeAspect="1" noChangeShapeType="1"/>
              <a:stCxn id="502834" idx="2"/>
              <a:endCxn id="502826" idx="6"/>
            </p:cNvCxnSpPr>
            <p:nvPr/>
          </p:nvCxnSpPr>
          <p:spPr bwMode="auto">
            <a:xfrm flipH="1">
              <a:off x="2625" y="1478"/>
              <a:ext cx="32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02" name="AutoShape 52"/>
            <p:cNvCxnSpPr>
              <a:cxnSpLocks noChangeAspect="1" noChangeShapeType="1"/>
              <a:stCxn id="502815" idx="4"/>
              <a:endCxn id="502834" idx="0"/>
            </p:cNvCxnSpPr>
            <p:nvPr/>
          </p:nvCxnSpPr>
          <p:spPr bwMode="auto">
            <a:xfrm>
              <a:off x="2995" y="1333"/>
              <a:ext cx="0" cy="9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2803" name="Group 53"/>
            <p:cNvGrpSpPr>
              <a:grpSpLocks noChangeAspect="1"/>
            </p:cNvGrpSpPr>
            <p:nvPr/>
          </p:nvGrpSpPr>
          <p:grpSpPr bwMode="auto">
            <a:xfrm>
              <a:off x="3969" y="700"/>
              <a:ext cx="327" cy="326"/>
              <a:chOff x="3969" y="700"/>
              <a:chExt cx="327" cy="326"/>
            </a:xfrm>
          </p:grpSpPr>
          <p:sp>
            <p:nvSpPr>
              <p:cNvPr id="502838" name="Oval 54"/>
              <p:cNvSpPr>
                <a:spLocks noChangeAspect="1" noChangeArrowheads="1"/>
              </p:cNvSpPr>
              <p:nvPr/>
            </p:nvSpPr>
            <p:spPr bwMode="auto">
              <a:xfrm>
                <a:off x="3969" y="700"/>
                <a:ext cx="325" cy="326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14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4042" y="750"/>
                <a:ext cx="183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cs-CZ" altLang="cs-CZ" sz="14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cxnSp>
          <p:nvCxnSpPr>
            <p:cNvPr id="32804" name="AutoShape 56"/>
            <p:cNvCxnSpPr>
              <a:cxnSpLocks noChangeAspect="1" noChangeShapeType="1"/>
              <a:stCxn id="502819" idx="6"/>
              <a:endCxn id="502812" idx="2"/>
            </p:cNvCxnSpPr>
            <p:nvPr/>
          </p:nvCxnSpPr>
          <p:spPr bwMode="auto">
            <a:xfrm>
              <a:off x="3043" y="868"/>
              <a:ext cx="23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05" name="AutoShape 57"/>
            <p:cNvCxnSpPr>
              <a:cxnSpLocks noChangeAspect="1" noChangeShapeType="1"/>
              <a:stCxn id="502812" idx="6"/>
              <a:endCxn id="502838" idx="2"/>
            </p:cNvCxnSpPr>
            <p:nvPr/>
          </p:nvCxnSpPr>
          <p:spPr bwMode="auto">
            <a:xfrm flipV="1">
              <a:off x="3627" y="863"/>
              <a:ext cx="330" cy="5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2842" name="Line 58"/>
            <p:cNvSpPr>
              <a:spLocks noChangeAspect="1" noChangeShapeType="1"/>
            </p:cNvSpPr>
            <p:nvPr/>
          </p:nvSpPr>
          <p:spPr bwMode="auto">
            <a:xfrm>
              <a:off x="4286" y="845"/>
              <a:ext cx="7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807" name="AutoShape 59"/>
            <p:cNvCxnSpPr>
              <a:cxnSpLocks noChangeAspect="1" noChangeShapeType="1"/>
              <a:stCxn id="502833" idx="0"/>
              <a:endCxn id="502838" idx="0"/>
            </p:cNvCxnSpPr>
            <p:nvPr/>
          </p:nvCxnSpPr>
          <p:spPr bwMode="auto">
            <a:xfrm rot="5400000" flipH="1">
              <a:off x="3723" y="1098"/>
              <a:ext cx="1163" cy="344"/>
            </a:xfrm>
            <a:prstGeom prst="bentConnector3">
              <a:avLst>
                <a:gd name="adj1" fmla="val 111352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08" name="AutoShape 60"/>
            <p:cNvCxnSpPr>
              <a:cxnSpLocks noChangeAspect="1" noChangeShapeType="1"/>
              <a:stCxn id="502832" idx="0"/>
              <a:endCxn id="502838" idx="4"/>
            </p:cNvCxnSpPr>
            <p:nvPr/>
          </p:nvCxnSpPr>
          <p:spPr bwMode="auto">
            <a:xfrm flipV="1">
              <a:off x="4114" y="1038"/>
              <a:ext cx="19" cy="39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09" name="AutoShape 61"/>
            <p:cNvCxnSpPr>
              <a:cxnSpLocks noChangeAspect="1" noChangeShapeType="1"/>
              <a:stCxn id="502834" idx="6"/>
              <a:endCxn id="502832" idx="2"/>
            </p:cNvCxnSpPr>
            <p:nvPr/>
          </p:nvCxnSpPr>
          <p:spPr bwMode="auto">
            <a:xfrm>
              <a:off x="3043" y="1478"/>
              <a:ext cx="1022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2846" name="Line 62"/>
            <p:cNvSpPr>
              <a:spLocks noChangeAspect="1" noChangeShapeType="1"/>
            </p:cNvSpPr>
            <p:nvPr/>
          </p:nvSpPr>
          <p:spPr bwMode="auto">
            <a:xfrm>
              <a:off x="4150" y="1480"/>
              <a:ext cx="86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811" name="AutoShape 63"/>
            <p:cNvCxnSpPr>
              <a:cxnSpLocks noChangeAspect="1" noChangeShapeType="1"/>
              <a:stCxn id="502825" idx="6"/>
              <a:endCxn id="502833" idx="2"/>
            </p:cNvCxnSpPr>
            <p:nvPr/>
          </p:nvCxnSpPr>
          <p:spPr bwMode="auto">
            <a:xfrm>
              <a:off x="2625" y="1900"/>
              <a:ext cx="180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2848" name="Line 64"/>
            <p:cNvSpPr>
              <a:spLocks noChangeAspect="1" noChangeShapeType="1"/>
            </p:cNvSpPr>
            <p:nvPr/>
          </p:nvSpPr>
          <p:spPr bwMode="auto">
            <a:xfrm>
              <a:off x="4513" y="1898"/>
              <a:ext cx="49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2850" name="Rectangle 66"/>
          <p:cNvSpPr>
            <a:spLocks noChangeArrowheads="1"/>
          </p:cNvSpPr>
          <p:nvPr/>
        </p:nvSpPr>
        <p:spPr bwMode="auto">
          <a:xfrm>
            <a:off x="250825" y="3932238"/>
            <a:ext cx="3168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Trojfázový jalový výkon:  </a:t>
            </a:r>
            <a:endParaRPr lang="cs-CZ" altLang="cs-CZ" sz="2000" b="1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02851" name="Object 67"/>
          <p:cNvGraphicFramePr>
            <a:graphicFrameLocks noChangeAspect="1"/>
          </p:cNvGraphicFramePr>
          <p:nvPr/>
        </p:nvGraphicFramePr>
        <p:xfrm>
          <a:off x="3529013" y="3870325"/>
          <a:ext cx="39957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" name="Rovnice" r:id="rId3" imgW="2145369" imgH="266584" progId="Equation.3">
                  <p:embed/>
                </p:oleObj>
              </mc:Choice>
              <mc:Fallback>
                <p:oleObj name="Rovnice" r:id="rId3" imgW="2145369" imgH="266584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3870325"/>
                        <a:ext cx="3995737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853" name="Rectangle 69"/>
          <p:cNvSpPr>
            <a:spLocks noChangeArrowheads="1"/>
          </p:cNvSpPr>
          <p:nvPr/>
        </p:nvSpPr>
        <p:spPr bwMode="auto">
          <a:xfrm>
            <a:off x="179388" y="4562475"/>
            <a:ext cx="33131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Trojfázový zdánlivý výkon:  </a:t>
            </a:r>
            <a:endParaRPr lang="cs-CZ" altLang="cs-CZ" sz="2000" b="1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02854" name="Object 70"/>
          <p:cNvGraphicFramePr>
            <a:graphicFrameLocks noChangeAspect="1"/>
          </p:cNvGraphicFramePr>
          <p:nvPr/>
        </p:nvGraphicFramePr>
        <p:xfrm>
          <a:off x="3562350" y="4446588"/>
          <a:ext cx="46101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" name="Rovnice" r:id="rId5" imgW="2476500" imgH="266700" progId="Equation.3">
                  <p:embed/>
                </p:oleObj>
              </mc:Choice>
              <mc:Fallback>
                <p:oleObj name="Rovnice" r:id="rId5" imgW="2476500" imgH="26670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446588"/>
                        <a:ext cx="4610100" cy="4937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855" name="Rectangle 71"/>
          <p:cNvSpPr>
            <a:spLocks noChangeArrowheads="1"/>
          </p:cNvSpPr>
          <p:nvPr/>
        </p:nvSpPr>
        <p:spPr bwMode="auto">
          <a:xfrm>
            <a:off x="179388" y="5084763"/>
            <a:ext cx="33131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Trojfázový činný výkon:  </a:t>
            </a:r>
            <a:endParaRPr lang="cs-CZ" altLang="cs-CZ" sz="2000" b="1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02856" name="Object 72"/>
          <p:cNvGraphicFramePr>
            <a:graphicFrameLocks noChangeAspect="1"/>
          </p:cNvGraphicFramePr>
          <p:nvPr/>
        </p:nvGraphicFramePr>
        <p:xfrm>
          <a:off x="3563938" y="5022850"/>
          <a:ext cx="52260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7" name="Rovnice" r:id="rId7" imgW="2806700" imgH="304800" progId="Equation.3">
                  <p:embed/>
                </p:oleObj>
              </mc:Choice>
              <mc:Fallback>
                <p:oleObj name="Rovnice" r:id="rId7" imgW="2806700" imgH="30480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022850"/>
                        <a:ext cx="5226050" cy="565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857" name="Rectangle 73"/>
          <p:cNvSpPr>
            <a:spLocks noChangeArrowheads="1"/>
          </p:cNvSpPr>
          <p:nvPr/>
        </p:nvSpPr>
        <p:spPr bwMode="auto">
          <a:xfrm>
            <a:off x="2411413" y="5803900"/>
            <a:ext cx="1008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Účiník</a:t>
            </a:r>
            <a:endParaRPr lang="cs-CZ" altLang="cs-CZ" sz="2000" b="1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02858" name="Object 74"/>
          <p:cNvGraphicFramePr>
            <a:graphicFrameLocks noChangeAspect="1"/>
          </p:cNvGraphicFramePr>
          <p:nvPr/>
        </p:nvGraphicFramePr>
        <p:xfrm>
          <a:off x="3563938" y="5653088"/>
          <a:ext cx="305117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8" name="Rovnice" r:id="rId9" imgW="1638300" imgH="469900" progId="Equation.3">
                  <p:embed/>
                </p:oleObj>
              </mc:Choice>
              <mc:Fallback>
                <p:oleObj name="Rovnice" r:id="rId9" imgW="1638300" imgH="46990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653088"/>
                        <a:ext cx="3051175" cy="8715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2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2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463" y="187325"/>
            <a:ext cx="8820150" cy="4333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9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Energetická měření </a:t>
            </a:r>
            <a:endParaRPr lang="cs-CZ" altLang="cs-CZ" sz="29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3874" name="Rectangle 66"/>
          <p:cNvSpPr>
            <a:spLocks noChangeArrowheads="1"/>
          </p:cNvSpPr>
          <p:nvPr/>
        </p:nvSpPr>
        <p:spPr bwMode="auto">
          <a:xfrm>
            <a:off x="179388" y="765175"/>
            <a:ext cx="87137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Energetická měření slouží k základním měření pro revizi elektrického zařízení, která zajišťuje bezpečný provoz z pohledu ochrany před nebezpečným dotykem.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Pro revizní měření slouží speciální měřící přístroje, které mohou být i univerzální (měří několik kontrolovaných hodnot).</a:t>
            </a:r>
            <a:endParaRPr lang="cs-CZ" altLang="cs-CZ" sz="2000" b="1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503877" name="Rectangle 69"/>
          <p:cNvSpPr>
            <a:spLocks noRot="1" noChangeArrowheads="1"/>
          </p:cNvSpPr>
          <p:nvPr/>
        </p:nvSpPr>
        <p:spPr bwMode="auto">
          <a:xfrm>
            <a:off x="1042988" y="2492375"/>
            <a:ext cx="66246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9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odporu ochranného vodiče </a:t>
            </a:r>
            <a:endParaRPr lang="cs-CZ" altLang="cs-CZ" sz="29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3878" name="Rectangle 70"/>
          <p:cNvSpPr>
            <a:spLocks noChangeArrowheads="1"/>
          </p:cNvSpPr>
          <p:nvPr/>
        </p:nvSpPr>
        <p:spPr bwMode="auto">
          <a:xfrm>
            <a:off x="179388" y="3273425"/>
            <a:ext cx="8785225" cy="204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latin typeface="Arial" panose="020B0604020202020204" pitchFamily="34" charset="0"/>
              </a:rPr>
              <a:t>Význam měření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	Včasné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odpojení spotřebiče od zdroje v případě, že se na kostře spotřebiče objeví nebezpečné dotykové napětí. Rychlost odpojení je dána dostatečné velkým poruchovým proudem, jehož hodnota závisí na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odporu ochranného vodiče (napětí je dáno)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 b="1" u="sng" dirty="0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naměřený odpor musí být co nejmenší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  </a:t>
            </a:r>
            <a:endParaRPr lang="cs-CZ" altLang="cs-CZ" sz="20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03890" name="Picture 82" descr="MC90019774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97425"/>
            <a:ext cx="26638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3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3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3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3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3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3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3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/>
      <p:bldP spid="50387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6" name="Rectangle 4"/>
          <p:cNvSpPr>
            <a:spLocks noRot="1" noChangeArrowheads="1"/>
          </p:cNvSpPr>
          <p:nvPr/>
        </p:nvSpPr>
        <p:spPr bwMode="auto">
          <a:xfrm>
            <a:off x="1042988" y="188913"/>
            <a:ext cx="6624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9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odporu ochranného vodiče </a:t>
            </a:r>
            <a:endParaRPr lang="cs-CZ" altLang="cs-CZ" sz="29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4838" name="Rectangle 6"/>
          <p:cNvSpPr>
            <a:spLocks noChangeArrowheads="1"/>
          </p:cNvSpPr>
          <p:nvPr/>
        </p:nvSpPr>
        <p:spPr bwMode="auto">
          <a:xfrm>
            <a:off x="179388" y="765175"/>
            <a:ext cx="8783637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" panose="020B0604020202020204" pitchFamily="34" charset="0"/>
              </a:rPr>
              <a:t>Podmínky pro měření: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-	měření se provádí u spotřebičů třídy ochrany I (například pračka)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-	odpor ochranného vodiče se měří mezi ochrannou zdířkou vidlice a přístupnými vodivými částmi, na kterých se může objevit napětí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-	zkušební napětí je střídavé nebo  stejnosměrné (4-25) V, s minimálním proudem 200mA</a:t>
            </a:r>
            <a:endParaRPr lang="cs-CZ" altLang="cs-CZ" sz="2000" b="1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04840" name="Picture 8" descr="Obr. 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1"/>
          <a:stretch>
            <a:fillRect/>
          </a:stretch>
        </p:blipFill>
        <p:spPr bwMode="auto">
          <a:xfrm>
            <a:off x="4067175" y="2420938"/>
            <a:ext cx="4033838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73471" y="4581525"/>
            <a:ext cx="8963025" cy="10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1611313" indent="-16113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Požadované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hodnoty: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2000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0,2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	je-li délka přívodu kratší než 3m, 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na každé další 3m délky přívodu se přidává 0,1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, max. 1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504845" name="Picture 13" descr="576b-digiohm40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770188"/>
            <a:ext cx="2771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4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4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4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6" name="Rectangle 4"/>
          <p:cNvSpPr>
            <a:spLocks noRot="1" noChangeArrowheads="1"/>
          </p:cNvSpPr>
          <p:nvPr/>
        </p:nvSpPr>
        <p:spPr bwMode="auto">
          <a:xfrm>
            <a:off x="4557211" y="260648"/>
            <a:ext cx="3744416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9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odporu ochranného vodiče</a:t>
            </a:r>
            <a:endParaRPr lang="cs-CZ" altLang="cs-CZ" sz="2900" dirty="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9938" name="Picture 2" descr="Obr. 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6" y="44624"/>
            <a:ext cx="3528392" cy="34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Obr. 8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078" y="1916558"/>
            <a:ext cx="5246682" cy="36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Obr. 6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6" y="3506027"/>
            <a:ext cx="3528392" cy="33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0" name="Rectangle 4"/>
          <p:cNvSpPr>
            <a:spLocks noRot="1" noChangeArrowheads="1"/>
          </p:cNvSpPr>
          <p:nvPr/>
        </p:nvSpPr>
        <p:spPr bwMode="auto">
          <a:xfrm>
            <a:off x="1260475" y="260350"/>
            <a:ext cx="66246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izolačního odporu </a:t>
            </a:r>
            <a:endParaRPr lang="cs-CZ" altLang="cs-CZ" sz="36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5861" name="Rectangle 5"/>
          <p:cNvSpPr>
            <a:spLocks noChangeArrowheads="1"/>
          </p:cNvSpPr>
          <p:nvPr/>
        </p:nvSpPr>
        <p:spPr bwMode="auto">
          <a:xfrm>
            <a:off x="179388" y="990600"/>
            <a:ext cx="87852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" panose="020B0604020202020204" pitchFamily="34" charset="0"/>
              </a:rPr>
              <a:t>Význam měření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Kontroluje se schopnost izolace zabránit průniku nebezpečného napětí na části přístupné dotyku nebo zabránit nežádoucímu toku proudu mezi částmi elektrického zařízení s různým potenciálem.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 b="1" u="sng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naměřený odpor musí být co největší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Izolační odpor se měří u všech elektrických zařízeních</a:t>
            </a:r>
          </a:p>
        </p:txBody>
      </p:sp>
      <p:sp>
        <p:nvSpPr>
          <p:cNvPr id="505864" name="Rectangle 8"/>
          <p:cNvSpPr>
            <a:spLocks noChangeArrowheads="1"/>
          </p:cNvSpPr>
          <p:nvPr/>
        </p:nvSpPr>
        <p:spPr bwMode="auto">
          <a:xfrm>
            <a:off x="179388" y="3213100"/>
            <a:ext cx="8640762" cy="296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" panose="020B0604020202020204" pitchFamily="34" charset="0"/>
              </a:rPr>
              <a:t>Podmínky pro měření: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-	měří se vždy stejnosměrným proudem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-	zkušební napětí musí být větší než jmenovité napětí, nejméně 100V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-	doba měření je 5 – 10 sekund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-	při vyhodnocení se bere ohled na teplotě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-	zároveň se kontrolu vizuálně stav izolace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-	</a:t>
            </a:r>
            <a:r>
              <a:rPr lang="cs-CZ" altLang="cs-CZ" sz="2000" b="1" u="sng">
                <a:solidFill>
                  <a:schemeClr val="bg2"/>
                </a:solidFill>
                <a:latin typeface="Arial" panose="020B0604020202020204" pitchFamily="34" charset="0"/>
              </a:rPr>
              <a:t>pozor na zařízení s elektronikou 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cs-CZ" altLang="cs-CZ" sz="2000" b="1" u="sng">
                <a:solidFill>
                  <a:schemeClr val="bg2"/>
                </a:solidFill>
                <a:latin typeface="Arial" panose="020B0604020202020204" pitchFamily="34" charset="0"/>
              </a:rPr>
              <a:t>na zařízení s přepěťovými ochranami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05866" name="Picture 10" descr="Obr.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37063"/>
            <a:ext cx="3492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5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5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5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5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5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58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58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58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58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58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Rot="1" noChangeArrowheads="1"/>
          </p:cNvSpPr>
          <p:nvPr/>
        </p:nvSpPr>
        <p:spPr bwMode="auto">
          <a:xfrm>
            <a:off x="1010889" y="188442"/>
            <a:ext cx="675079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9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izolačního odporu </a:t>
            </a:r>
            <a:endParaRPr lang="cs-CZ" altLang="cs-CZ" sz="29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107505" y="764704"/>
            <a:ext cx="8879724" cy="148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1611313" indent="-16113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28686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Požadované hodnoty	-	</a:t>
            </a:r>
            <a:r>
              <a:rPr lang="cs-CZ" altLang="cs-CZ" sz="2000" b="1" u="sng">
                <a:solidFill>
                  <a:schemeClr val="bg2"/>
                </a:solidFill>
                <a:latin typeface="Arial" panose="020B0604020202020204" pitchFamily="34" charset="0"/>
              </a:rPr>
              <a:t>podle druhu izolace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 2M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	základní izolace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 5M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	přídavná izolace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 7M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	zesílení izolace (obdobná funkce jako základní + přídavná) </a:t>
            </a:r>
          </a:p>
        </p:txBody>
      </p:sp>
      <p:graphicFrame>
        <p:nvGraphicFramePr>
          <p:cNvPr id="50697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11700"/>
              </p:ext>
            </p:extLst>
          </p:nvPr>
        </p:nvGraphicFramePr>
        <p:xfrm>
          <a:off x="323850" y="2420938"/>
          <a:ext cx="8569325" cy="4298951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388">
                <a:tc row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Spotřebič třídy ochrany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Izolační odpor (M</a:t>
                      </a: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)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držených za provozu v ruce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ostatních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 row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tepelné spotřebiče s P</a:t>
                      </a:r>
                      <a:r>
                        <a:rPr kumimoji="0" lang="cs-CZ" altLang="cs-CZ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"/>
                        </a:rPr>
                        <a:t>≥</a:t>
                      </a: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3,5kW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II.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III.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225">
                <a:tc grid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Elektrické stroje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6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6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6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6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6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6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Rot="1" noChangeArrowheads="1"/>
          </p:cNvSpPr>
          <p:nvPr/>
        </p:nvSpPr>
        <p:spPr bwMode="auto">
          <a:xfrm>
            <a:off x="1042988" y="188913"/>
            <a:ext cx="6624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9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impedance smyčky </a:t>
            </a:r>
            <a:endParaRPr lang="cs-CZ" altLang="cs-CZ" sz="29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179388" y="765175"/>
            <a:ext cx="8713787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Při průrazu izolace se na vodivé kostře elektrického zařízení objeví nebezpečné dotykové napětí.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Při správném připojení ochranného vodiče se uzavře přes kostru – ochranný vodič – zdroj – fázový vodič poruchový proud, který musí způsobit v dostatečně rychlém čase odpojení zařízení od napájení 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poruchový proud musí být co největší  impedance popsaného obvodu co nejmenší.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endParaRPr lang="cs-CZ" altLang="cs-CZ" sz="20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10" name="Picture 32" descr="https://elektrika.cz/data/clanky/resolveUid/48b42645de2f6e27465c126bc4ba3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88" y="3032125"/>
            <a:ext cx="5616687" cy="35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964" name="Picture 36" descr="MC90005627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122663"/>
            <a:ext cx="175736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MC90028029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68312"/>
            <a:ext cx="2049647" cy="290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1081088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Změna rozsahu voltmetru</a:t>
            </a:r>
            <a:r>
              <a:rPr lang="cs-CZ" altLang="cs-CZ" sz="40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br>
              <a:rPr lang="cs-CZ" altLang="cs-CZ" sz="40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8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- předřadný odpor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2627313" y="1484313"/>
            <a:ext cx="63373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82563" indent="-18256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Vlastnosti a použití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předřadný odpor se používá nejčastěji v oblasti malého a nízkého napětí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lze ho použít ve střídavé i stejnosměrné soustavě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hodnota odporu je velká – řádově k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 - M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*	ztráty na odporu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 </a:t>
            </a:r>
          </a:p>
        </p:txBody>
      </p:sp>
      <p:grpSp>
        <p:nvGrpSpPr>
          <p:cNvPr id="471044" name="Group 4"/>
          <p:cNvGrpSpPr>
            <a:grpSpLocks/>
          </p:cNvGrpSpPr>
          <p:nvPr/>
        </p:nvGrpSpPr>
        <p:grpSpPr bwMode="auto">
          <a:xfrm>
            <a:off x="107950" y="1700213"/>
            <a:ext cx="2249488" cy="2089150"/>
            <a:chOff x="204" y="1253"/>
            <a:chExt cx="1417" cy="1316"/>
          </a:xfrm>
        </p:grpSpPr>
        <p:sp>
          <p:nvSpPr>
            <p:cNvPr id="471045" name="Rectangle 5"/>
            <p:cNvSpPr>
              <a:spLocks noChangeAspect="1" noChangeArrowheads="1"/>
            </p:cNvSpPr>
            <p:nvPr/>
          </p:nvSpPr>
          <p:spPr bwMode="auto">
            <a:xfrm>
              <a:off x="878" y="1480"/>
              <a:ext cx="147" cy="29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46" name="Oval 6"/>
            <p:cNvSpPr>
              <a:spLocks noChangeArrowheads="1"/>
            </p:cNvSpPr>
            <p:nvPr/>
          </p:nvSpPr>
          <p:spPr bwMode="auto">
            <a:xfrm>
              <a:off x="793" y="1933"/>
              <a:ext cx="317" cy="31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47" name="Rectangle 7"/>
            <p:cNvSpPr>
              <a:spLocks noChangeAspect="1" noChangeArrowheads="1"/>
            </p:cNvSpPr>
            <p:nvPr/>
          </p:nvSpPr>
          <p:spPr bwMode="auto">
            <a:xfrm>
              <a:off x="1474" y="1752"/>
              <a:ext cx="147" cy="29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48" name="Oval 8"/>
            <p:cNvSpPr>
              <a:spLocks noChangeArrowheads="1"/>
            </p:cNvSpPr>
            <p:nvPr/>
          </p:nvSpPr>
          <p:spPr bwMode="auto">
            <a:xfrm>
              <a:off x="340" y="125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49" name="Oval 9"/>
            <p:cNvSpPr>
              <a:spLocks noChangeArrowheads="1"/>
            </p:cNvSpPr>
            <p:nvPr/>
          </p:nvSpPr>
          <p:spPr bwMode="auto">
            <a:xfrm>
              <a:off x="906" y="1253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50" name="Oval 10"/>
            <p:cNvSpPr>
              <a:spLocks noChangeArrowheads="1"/>
            </p:cNvSpPr>
            <p:nvPr/>
          </p:nvSpPr>
          <p:spPr bwMode="auto">
            <a:xfrm>
              <a:off x="906" y="2478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51" name="Oval 11"/>
            <p:cNvSpPr>
              <a:spLocks noChangeArrowheads="1"/>
            </p:cNvSpPr>
            <p:nvPr/>
          </p:nvSpPr>
          <p:spPr bwMode="auto">
            <a:xfrm>
              <a:off x="340" y="247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186" name="AutoShape 12"/>
            <p:cNvCxnSpPr>
              <a:cxnSpLocks noChangeShapeType="1"/>
              <a:stCxn id="471048" idx="6"/>
              <a:endCxn id="471049" idx="2"/>
            </p:cNvCxnSpPr>
            <p:nvPr/>
          </p:nvCxnSpPr>
          <p:spPr bwMode="auto">
            <a:xfrm>
              <a:off x="443" y="1299"/>
              <a:ext cx="45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87" name="AutoShape 13"/>
            <p:cNvCxnSpPr>
              <a:cxnSpLocks noChangeShapeType="1"/>
              <a:stCxn id="471049" idx="4"/>
              <a:endCxn id="471045" idx="0"/>
            </p:cNvCxnSpPr>
            <p:nvPr/>
          </p:nvCxnSpPr>
          <p:spPr bwMode="auto">
            <a:xfrm>
              <a:off x="952" y="1356"/>
              <a:ext cx="0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88" name="AutoShape 14"/>
            <p:cNvCxnSpPr>
              <a:cxnSpLocks noChangeShapeType="1"/>
              <a:stCxn id="471045" idx="2"/>
              <a:endCxn id="471046" idx="0"/>
            </p:cNvCxnSpPr>
            <p:nvPr/>
          </p:nvCxnSpPr>
          <p:spPr bwMode="auto">
            <a:xfrm>
              <a:off x="952" y="1784"/>
              <a:ext cx="0" cy="13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89" name="AutoShape 15"/>
            <p:cNvCxnSpPr>
              <a:cxnSpLocks noChangeShapeType="1"/>
              <a:stCxn id="471046" idx="4"/>
              <a:endCxn id="471050" idx="0"/>
            </p:cNvCxnSpPr>
            <p:nvPr/>
          </p:nvCxnSpPr>
          <p:spPr bwMode="auto">
            <a:xfrm>
              <a:off x="952" y="2262"/>
              <a:ext cx="0" cy="20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90" name="AutoShape 16"/>
            <p:cNvCxnSpPr>
              <a:cxnSpLocks noChangeShapeType="1"/>
              <a:stCxn id="471050" idx="2"/>
              <a:endCxn id="471051" idx="6"/>
            </p:cNvCxnSpPr>
            <p:nvPr/>
          </p:nvCxnSpPr>
          <p:spPr bwMode="auto">
            <a:xfrm flipH="1">
              <a:off x="443" y="2524"/>
              <a:ext cx="45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91" name="AutoShape 17"/>
            <p:cNvCxnSpPr>
              <a:cxnSpLocks noChangeShapeType="1"/>
              <a:stCxn id="471049" idx="6"/>
              <a:endCxn id="471047" idx="0"/>
            </p:cNvCxnSpPr>
            <p:nvPr/>
          </p:nvCxnSpPr>
          <p:spPr bwMode="auto">
            <a:xfrm>
              <a:off x="1009" y="1299"/>
              <a:ext cx="539" cy="44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92" name="AutoShape 18"/>
            <p:cNvCxnSpPr>
              <a:cxnSpLocks noChangeShapeType="1"/>
              <a:stCxn id="471047" idx="2"/>
              <a:endCxn id="471050" idx="6"/>
            </p:cNvCxnSpPr>
            <p:nvPr/>
          </p:nvCxnSpPr>
          <p:spPr bwMode="auto">
            <a:xfrm rot="5400000">
              <a:off x="1045" y="2020"/>
              <a:ext cx="468" cy="5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93" name="Text Box 19"/>
            <p:cNvSpPr txBox="1">
              <a:spLocks noChangeArrowheads="1"/>
            </p:cNvSpPr>
            <p:nvPr/>
          </p:nvSpPr>
          <p:spPr bwMode="auto">
            <a:xfrm>
              <a:off x="521" y="1480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6194" name="Text Box 20"/>
            <p:cNvSpPr txBox="1">
              <a:spLocks noChangeArrowheads="1"/>
            </p:cNvSpPr>
            <p:nvPr/>
          </p:nvSpPr>
          <p:spPr bwMode="auto">
            <a:xfrm>
              <a:off x="204" y="1797"/>
              <a:ext cx="18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71061" name="Line 21"/>
            <p:cNvSpPr>
              <a:spLocks noChangeShapeType="1"/>
            </p:cNvSpPr>
            <p:nvPr/>
          </p:nvSpPr>
          <p:spPr bwMode="auto">
            <a:xfrm>
              <a:off x="385" y="1434"/>
              <a:ext cx="0" cy="9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96" name="Text Box 22"/>
            <p:cNvSpPr txBox="1">
              <a:spLocks noChangeArrowheads="1"/>
            </p:cNvSpPr>
            <p:nvPr/>
          </p:nvSpPr>
          <p:spPr bwMode="auto">
            <a:xfrm>
              <a:off x="1020" y="1525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6197" name="Text Box 23"/>
            <p:cNvSpPr txBox="1">
              <a:spLocks noChangeArrowheads="1"/>
            </p:cNvSpPr>
            <p:nvPr/>
          </p:nvSpPr>
          <p:spPr bwMode="auto">
            <a:xfrm>
              <a:off x="521" y="1979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6198" name="Text Box 24"/>
            <p:cNvSpPr txBox="1">
              <a:spLocks noChangeArrowheads="1"/>
            </p:cNvSpPr>
            <p:nvPr/>
          </p:nvSpPr>
          <p:spPr bwMode="auto">
            <a:xfrm>
              <a:off x="1292" y="1797"/>
              <a:ext cx="13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endParaRPr lang="cs-CZ" altLang="cs-CZ" sz="1800" b="1" baseline="-25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1065" name="Line 25"/>
            <p:cNvSpPr>
              <a:spLocks noChangeShapeType="1"/>
            </p:cNvSpPr>
            <p:nvPr/>
          </p:nvSpPr>
          <p:spPr bwMode="auto">
            <a:xfrm>
              <a:off x="748" y="1888"/>
              <a:ext cx="0" cy="4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66" name="Line 26"/>
            <p:cNvSpPr>
              <a:spLocks noChangeShapeType="1"/>
            </p:cNvSpPr>
            <p:nvPr/>
          </p:nvSpPr>
          <p:spPr bwMode="auto">
            <a:xfrm>
              <a:off x="793" y="1434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01" name="Text Box 27"/>
            <p:cNvSpPr txBox="1">
              <a:spLocks noChangeArrowheads="1"/>
            </p:cNvSpPr>
            <p:nvPr/>
          </p:nvSpPr>
          <p:spPr bwMode="auto">
            <a:xfrm>
              <a:off x="1020" y="2205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I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471068" name="Line 28"/>
            <p:cNvSpPr>
              <a:spLocks noChangeShapeType="1"/>
            </p:cNvSpPr>
            <p:nvPr/>
          </p:nvSpPr>
          <p:spPr bwMode="auto">
            <a:xfrm>
              <a:off x="1020" y="2296"/>
              <a:ext cx="0" cy="18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471075" name="Object 35"/>
          <p:cNvGraphicFramePr>
            <a:graphicFrameLocks noChangeAspect="1"/>
          </p:cNvGraphicFramePr>
          <p:nvPr/>
        </p:nvGraphicFramePr>
        <p:xfrm>
          <a:off x="5003800" y="3284538"/>
          <a:ext cx="9366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Rovnice" r:id="rId3" imgW="622300" imgH="457200" progId="Equation.3">
                  <p:embed/>
                </p:oleObj>
              </mc:Choice>
              <mc:Fallback>
                <p:oleObj name="Rovnice" r:id="rId3" imgW="622300" imgH="4572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284538"/>
                        <a:ext cx="936625" cy="688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05" name="Group 65"/>
          <p:cNvGrpSpPr>
            <a:grpSpLocks/>
          </p:cNvGrpSpPr>
          <p:nvPr/>
        </p:nvGrpSpPr>
        <p:grpSpPr bwMode="auto">
          <a:xfrm>
            <a:off x="179388" y="4148138"/>
            <a:ext cx="5002212" cy="2520950"/>
            <a:chOff x="113" y="2523"/>
            <a:chExt cx="3151" cy="1588"/>
          </a:xfrm>
        </p:grpSpPr>
        <p:sp>
          <p:nvSpPr>
            <p:cNvPr id="471076" name="Oval 36"/>
            <p:cNvSpPr>
              <a:spLocks noChangeArrowheads="1"/>
            </p:cNvSpPr>
            <p:nvPr/>
          </p:nvSpPr>
          <p:spPr bwMode="auto">
            <a:xfrm>
              <a:off x="475" y="3793"/>
              <a:ext cx="318" cy="31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77" name="Rectangle 37"/>
            <p:cNvSpPr>
              <a:spLocks noChangeArrowheads="1"/>
            </p:cNvSpPr>
            <p:nvPr/>
          </p:nvSpPr>
          <p:spPr bwMode="auto">
            <a:xfrm>
              <a:off x="2517" y="3180"/>
              <a:ext cx="318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78" name="Rectangle 38"/>
            <p:cNvSpPr>
              <a:spLocks noChangeArrowheads="1"/>
            </p:cNvSpPr>
            <p:nvPr/>
          </p:nvSpPr>
          <p:spPr bwMode="auto">
            <a:xfrm rot="5400000">
              <a:off x="1065" y="3566"/>
              <a:ext cx="318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79" name="Rectangle 39"/>
            <p:cNvSpPr>
              <a:spLocks noChangeArrowheads="1"/>
            </p:cNvSpPr>
            <p:nvPr/>
          </p:nvSpPr>
          <p:spPr bwMode="auto">
            <a:xfrm>
              <a:off x="1565" y="3181"/>
              <a:ext cx="318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81" name="Oval 41"/>
            <p:cNvSpPr>
              <a:spLocks noChangeArrowheads="1"/>
            </p:cNvSpPr>
            <p:nvPr/>
          </p:nvSpPr>
          <p:spPr bwMode="auto">
            <a:xfrm>
              <a:off x="113" y="277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82" name="Oval 42"/>
            <p:cNvSpPr>
              <a:spLocks noChangeArrowheads="1"/>
            </p:cNvSpPr>
            <p:nvPr/>
          </p:nvSpPr>
          <p:spPr bwMode="auto">
            <a:xfrm>
              <a:off x="1178" y="277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83" name="Oval 43"/>
            <p:cNvSpPr>
              <a:spLocks noChangeArrowheads="1"/>
            </p:cNvSpPr>
            <p:nvPr/>
          </p:nvSpPr>
          <p:spPr bwMode="auto">
            <a:xfrm>
              <a:off x="1178" y="3203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84" name="Oval 44"/>
            <p:cNvSpPr>
              <a:spLocks noChangeArrowheads="1"/>
            </p:cNvSpPr>
            <p:nvPr/>
          </p:nvSpPr>
          <p:spPr bwMode="auto">
            <a:xfrm>
              <a:off x="2109" y="277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085" name="Oval 45"/>
            <p:cNvSpPr>
              <a:spLocks noChangeArrowheads="1"/>
            </p:cNvSpPr>
            <p:nvPr/>
          </p:nvSpPr>
          <p:spPr bwMode="auto">
            <a:xfrm>
              <a:off x="3107" y="277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161" name="AutoShape 46"/>
            <p:cNvCxnSpPr>
              <a:cxnSpLocks noChangeShapeType="1"/>
              <a:stCxn id="471081" idx="4"/>
              <a:endCxn id="471076" idx="2"/>
            </p:cNvCxnSpPr>
            <p:nvPr/>
          </p:nvCxnSpPr>
          <p:spPr bwMode="auto">
            <a:xfrm rot="16200000" flipH="1">
              <a:off x="-228" y="3262"/>
              <a:ext cx="1077" cy="30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62" name="AutoShape 47"/>
            <p:cNvCxnSpPr>
              <a:cxnSpLocks noChangeShapeType="1"/>
              <a:stCxn id="471076" idx="6"/>
              <a:endCxn id="471078" idx="3"/>
            </p:cNvCxnSpPr>
            <p:nvPr/>
          </p:nvCxnSpPr>
          <p:spPr bwMode="auto">
            <a:xfrm flipV="1">
              <a:off x="805" y="3805"/>
              <a:ext cx="419" cy="14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63" name="AutoShape 48"/>
            <p:cNvCxnSpPr>
              <a:cxnSpLocks noChangeShapeType="1"/>
              <a:stCxn id="471078" idx="1"/>
              <a:endCxn id="471083" idx="4"/>
            </p:cNvCxnSpPr>
            <p:nvPr/>
          </p:nvCxnSpPr>
          <p:spPr bwMode="auto">
            <a:xfrm flipV="1">
              <a:off x="1224" y="3306"/>
              <a:ext cx="0" cy="15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64" name="AutoShape 49"/>
            <p:cNvCxnSpPr>
              <a:cxnSpLocks noChangeShapeType="1"/>
              <a:stCxn id="471083" idx="0"/>
              <a:endCxn id="471082" idx="4"/>
            </p:cNvCxnSpPr>
            <p:nvPr/>
          </p:nvCxnSpPr>
          <p:spPr bwMode="auto">
            <a:xfrm flipV="1">
              <a:off x="1224" y="2876"/>
              <a:ext cx="0" cy="315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090" name="Oval 50"/>
            <p:cNvSpPr>
              <a:spLocks noChangeArrowheads="1"/>
            </p:cNvSpPr>
            <p:nvPr/>
          </p:nvSpPr>
          <p:spPr bwMode="auto">
            <a:xfrm>
              <a:off x="2109" y="3203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166" name="AutoShape 51"/>
            <p:cNvCxnSpPr>
              <a:cxnSpLocks noChangeShapeType="1"/>
              <a:stCxn id="471083" idx="6"/>
              <a:endCxn id="471079" idx="1"/>
            </p:cNvCxnSpPr>
            <p:nvPr/>
          </p:nvCxnSpPr>
          <p:spPr bwMode="auto">
            <a:xfrm>
              <a:off x="1281" y="3249"/>
              <a:ext cx="27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67" name="AutoShape 52"/>
            <p:cNvCxnSpPr>
              <a:cxnSpLocks noChangeShapeType="1"/>
              <a:stCxn id="471079" idx="3"/>
              <a:endCxn id="471090" idx="2"/>
            </p:cNvCxnSpPr>
            <p:nvPr/>
          </p:nvCxnSpPr>
          <p:spPr bwMode="auto">
            <a:xfrm>
              <a:off x="1895" y="3249"/>
              <a:ext cx="20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68" name="AutoShape 53"/>
            <p:cNvCxnSpPr>
              <a:cxnSpLocks noChangeShapeType="1"/>
              <a:stCxn id="471084" idx="4"/>
              <a:endCxn id="471090" idx="0"/>
            </p:cNvCxnSpPr>
            <p:nvPr/>
          </p:nvCxnSpPr>
          <p:spPr bwMode="auto">
            <a:xfrm>
              <a:off x="2155" y="2876"/>
              <a:ext cx="0" cy="315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69" name="AutoShape 54"/>
            <p:cNvCxnSpPr>
              <a:cxnSpLocks noChangeShapeType="1"/>
              <a:stCxn id="471090" idx="6"/>
              <a:endCxn id="471077" idx="1"/>
            </p:cNvCxnSpPr>
            <p:nvPr/>
          </p:nvCxnSpPr>
          <p:spPr bwMode="auto">
            <a:xfrm flipV="1">
              <a:off x="2212" y="3248"/>
              <a:ext cx="293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70" name="AutoShape 55"/>
            <p:cNvCxnSpPr>
              <a:cxnSpLocks noChangeShapeType="1"/>
              <a:stCxn id="471077" idx="3"/>
              <a:endCxn id="471085" idx="4"/>
            </p:cNvCxnSpPr>
            <p:nvPr/>
          </p:nvCxnSpPr>
          <p:spPr bwMode="auto">
            <a:xfrm flipV="1">
              <a:off x="2847" y="2875"/>
              <a:ext cx="306" cy="37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71" name="Text Box 57"/>
            <p:cNvSpPr txBox="1">
              <a:spLocks noChangeArrowheads="1"/>
            </p:cNvSpPr>
            <p:nvPr/>
          </p:nvSpPr>
          <p:spPr bwMode="auto">
            <a:xfrm>
              <a:off x="2562" y="2931"/>
              <a:ext cx="26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P3</a:t>
              </a:r>
            </a:p>
          </p:txBody>
        </p:sp>
        <p:sp>
          <p:nvSpPr>
            <p:cNvPr id="6172" name="Text Box 58"/>
            <p:cNvSpPr txBox="1">
              <a:spLocks noChangeArrowheads="1"/>
            </p:cNvSpPr>
            <p:nvPr/>
          </p:nvSpPr>
          <p:spPr bwMode="auto">
            <a:xfrm>
              <a:off x="534" y="3475"/>
              <a:ext cx="21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6173" name="Text Box 59"/>
            <p:cNvSpPr txBox="1">
              <a:spLocks noChangeArrowheads="1"/>
            </p:cNvSpPr>
            <p:nvPr/>
          </p:nvSpPr>
          <p:spPr bwMode="auto">
            <a:xfrm>
              <a:off x="1292" y="3521"/>
              <a:ext cx="26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P1</a:t>
              </a:r>
            </a:p>
          </p:txBody>
        </p:sp>
        <p:sp>
          <p:nvSpPr>
            <p:cNvPr id="6174" name="Text Box 60"/>
            <p:cNvSpPr txBox="1">
              <a:spLocks noChangeArrowheads="1"/>
            </p:cNvSpPr>
            <p:nvPr/>
          </p:nvSpPr>
          <p:spPr bwMode="auto">
            <a:xfrm>
              <a:off x="1565" y="2931"/>
              <a:ext cx="26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P2</a:t>
              </a:r>
            </a:p>
          </p:txBody>
        </p:sp>
        <p:sp>
          <p:nvSpPr>
            <p:cNvPr id="6175" name="Text Box 61"/>
            <p:cNvSpPr txBox="1">
              <a:spLocks noChangeArrowheads="1"/>
            </p:cNvSpPr>
            <p:nvPr/>
          </p:nvSpPr>
          <p:spPr bwMode="auto">
            <a:xfrm>
              <a:off x="113" y="2531"/>
              <a:ext cx="13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+</a:t>
              </a:r>
              <a:endParaRPr lang="cs-CZ" altLang="cs-CZ" sz="1800" b="1" baseline="-25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6" name="Text Box 62"/>
            <p:cNvSpPr txBox="1">
              <a:spLocks noChangeArrowheads="1"/>
            </p:cNvSpPr>
            <p:nvPr/>
          </p:nvSpPr>
          <p:spPr bwMode="auto">
            <a:xfrm>
              <a:off x="1111" y="2523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77" name="Text Box 63"/>
            <p:cNvSpPr txBox="1">
              <a:spLocks noChangeArrowheads="1"/>
            </p:cNvSpPr>
            <p:nvPr/>
          </p:nvSpPr>
          <p:spPr bwMode="auto">
            <a:xfrm>
              <a:off x="2064" y="2523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78" name="Text Box 64"/>
            <p:cNvSpPr txBox="1">
              <a:spLocks noChangeArrowheads="1"/>
            </p:cNvSpPr>
            <p:nvPr/>
          </p:nvSpPr>
          <p:spPr bwMode="auto">
            <a:xfrm>
              <a:off x="3061" y="2523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71106" name="Rectangle 66"/>
          <p:cNvSpPr>
            <a:spLocks noChangeArrowheads="1"/>
          </p:cNvSpPr>
          <p:nvPr/>
        </p:nvSpPr>
        <p:spPr bwMode="auto">
          <a:xfrm>
            <a:off x="3492500" y="5805488"/>
            <a:ext cx="3889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Zapojení předřadných odporů v měřícím přístroji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Rot="1" noChangeArrowheads="1"/>
          </p:cNvSpPr>
          <p:nvPr/>
        </p:nvSpPr>
        <p:spPr bwMode="auto">
          <a:xfrm>
            <a:off x="1042987" y="96378"/>
            <a:ext cx="5113189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9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impedance smyčky </a:t>
            </a:r>
            <a:endParaRPr lang="cs-CZ" altLang="cs-CZ" sz="2900" dirty="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9955" name="Rectangle 3"/>
          <p:cNvSpPr>
            <a:spLocks noChangeArrowheads="1"/>
          </p:cNvSpPr>
          <p:nvPr/>
        </p:nvSpPr>
        <p:spPr bwMode="auto">
          <a:xfrm>
            <a:off x="137156" y="3110944"/>
            <a:ext cx="8713787" cy="204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latin typeface="Arial" panose="020B0604020202020204" pitchFamily="34" charset="0"/>
              </a:rPr>
              <a:t>Uvedený výpočet nerespektuje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1.	Měření se provádí většinou u nezatíženého obvodu, kdy je teplota vodiče shodná s teplotou okolí (přibližně 20</a:t>
            </a:r>
            <a:r>
              <a:rPr lang="cs-CZ" altLang="cs-CZ" sz="2000" b="1" baseline="30000" dirty="0">
                <a:solidFill>
                  <a:schemeClr val="bg2"/>
                </a:solidFill>
                <a:latin typeface="Arial" panose="020B0604020202020204" pitchFamily="34" charset="0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C). Provozní teplota vodiče je ale vyšší, okolo 50</a:t>
            </a:r>
            <a:r>
              <a:rPr lang="cs-CZ" altLang="cs-CZ" sz="2000" b="1" baseline="30000" dirty="0">
                <a:solidFill>
                  <a:schemeClr val="bg2"/>
                </a:solidFill>
                <a:latin typeface="Arial" panose="020B0604020202020204" pitchFamily="34" charset="0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C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vyšší odpor vodiče.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2.	Zejména u starších rozvodů se můžou v průběhu času zvýšit přechodové odpory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099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800408"/>
              </p:ext>
            </p:extLst>
          </p:nvPr>
        </p:nvGraphicFramePr>
        <p:xfrm>
          <a:off x="6896860" y="5145952"/>
          <a:ext cx="1871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Rovnice" r:id="rId3" imgW="876300" imgH="431800" progId="Equation.3">
                  <p:embed/>
                </p:oleObj>
              </mc:Choice>
              <mc:Fallback>
                <p:oleObj name="Rovnice" r:id="rId3" imgW="8763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860" y="5145952"/>
                        <a:ext cx="1871663" cy="923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158076" y="5263787"/>
            <a:ext cx="6612894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Proto se zpřísňuje požadavek naměřené hodnoty a pak musí platit: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9966" name="Rectangle 14"/>
          <p:cNvSpPr>
            <a:spLocks noChangeArrowheads="1"/>
          </p:cNvSpPr>
          <p:nvPr/>
        </p:nvSpPr>
        <p:spPr bwMode="auto">
          <a:xfrm>
            <a:off x="717486" y="6285443"/>
            <a:ext cx="7815573" cy="3804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Vypočítejte impedanci pro jistič (pojistku)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16A a chránič 30mA 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2129871" y="664975"/>
            <a:ext cx="4248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Pro impedanci musí obecně platit: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1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563756"/>
              </p:ext>
            </p:extLst>
          </p:nvPr>
        </p:nvGraphicFramePr>
        <p:xfrm>
          <a:off x="6599865" y="68004"/>
          <a:ext cx="1933194" cy="126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Rovnice" r:id="rId5" imgW="660113" imgH="431613" progId="Equation.3">
                  <p:embed/>
                </p:oleObj>
              </mc:Choice>
              <mc:Fallback>
                <p:oleObj name="Rovnice" r:id="rId5" imgW="660113" imgH="431613" progId="Equation.3">
                  <p:embed/>
                  <p:pic>
                    <p:nvPicPr>
                      <p:cNvPr id="50896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865" y="68004"/>
                        <a:ext cx="1933194" cy="126510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304097" y="1141589"/>
            <a:ext cx="86423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074738" indent="-1074738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349726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34972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349726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34972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34972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34972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34972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34972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34972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kde	U</a:t>
            </a:r>
            <a:r>
              <a:rPr lang="cs-CZ" altLang="cs-CZ" sz="2000" b="1" baseline="-25000" dirty="0">
                <a:solidFill>
                  <a:schemeClr val="bg2"/>
                </a:solidFill>
                <a:latin typeface="Arial" panose="020B0604020202020204" pitchFamily="34" charset="0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 	je fázové napětí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cs-CZ" altLang="cs-CZ" sz="2000" b="1" dirty="0" err="1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latin typeface="Arial" panose="020B0604020202020204" pitchFamily="34" charset="0"/>
              </a:rPr>
              <a:t>a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 	je proud, který způsobí rozpojení obvodu v dostatečně rychlém čase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		jističe	</a:t>
            </a:r>
            <a:r>
              <a:rPr lang="cs-CZ" altLang="cs-CZ" sz="2000" b="1" dirty="0" err="1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latin typeface="Arial" panose="020B0604020202020204" pitchFamily="34" charset="0"/>
              </a:rPr>
              <a:t>a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 = 5*</a:t>
            </a:r>
            <a:r>
              <a:rPr lang="cs-CZ" altLang="cs-CZ" sz="2000" b="1" dirty="0" err="1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latin typeface="Arial" panose="020B0604020202020204" pitchFamily="34" charset="0"/>
              </a:rPr>
              <a:t>nj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		pojistky	</a:t>
            </a:r>
            <a:r>
              <a:rPr lang="cs-CZ" altLang="cs-CZ" sz="2000" b="1" dirty="0" err="1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latin typeface="Arial" panose="020B0604020202020204" pitchFamily="34" charset="0"/>
              </a:rPr>
              <a:t>a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 = 8*</a:t>
            </a:r>
            <a:r>
              <a:rPr lang="cs-CZ" altLang="cs-CZ" sz="2000" b="1" dirty="0" err="1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latin typeface="Arial" panose="020B0604020202020204" pitchFamily="34" charset="0"/>
              </a:rPr>
              <a:t>np</a:t>
            </a:r>
            <a:endParaRPr lang="cs-CZ" altLang="cs-CZ" sz="2000" b="1" baseline="-250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		proudové chrániče	</a:t>
            </a:r>
            <a:r>
              <a:rPr lang="cs-CZ" altLang="cs-CZ" sz="2000" b="1" dirty="0" err="1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latin typeface="Arial" panose="020B0604020202020204" pitchFamily="34" charset="0"/>
              </a:rPr>
              <a:t>a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</a:rPr>
              <a:t> = 30 mA</a:t>
            </a:r>
            <a:endParaRPr lang="cs-CZ" altLang="cs-CZ" sz="2000" b="1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15" name="Picture 50" descr="0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06" y="1985927"/>
            <a:ext cx="1415572" cy="106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4" grpId="0"/>
      <p:bldP spid="5099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Rot="1" noChangeArrowheads="1"/>
          </p:cNvSpPr>
          <p:nvPr/>
        </p:nvSpPr>
        <p:spPr bwMode="auto">
          <a:xfrm>
            <a:off x="1042988" y="188913"/>
            <a:ext cx="6624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9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přechodových odporů </a:t>
            </a:r>
            <a:endParaRPr lang="cs-CZ" altLang="cs-CZ" sz="29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179388" y="765175"/>
            <a:ext cx="87137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 pohledu ochrany před nebezpečným dotykem se přechodové odpory měří mezi svorkou přívodu ochranného vodiče a kostrou spotřebiče. Pro měření se používají přístroje, které jsou schopny měřit velmi malé odpory. </a:t>
            </a:r>
          </a:p>
        </p:txBody>
      </p:sp>
      <p:sp>
        <p:nvSpPr>
          <p:cNvPr id="510986" name="Rectangle 10"/>
          <p:cNvSpPr>
            <a:spLocks noChangeArrowheads="1"/>
          </p:cNvSpPr>
          <p:nvPr/>
        </p:nvSpPr>
        <p:spPr bwMode="auto">
          <a:xfrm>
            <a:off x="179388" y="2205038"/>
            <a:ext cx="8713787" cy="32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Zásady pro měření: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*	zkušební napětí je stejnosměrné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*	před měření se odpojí elektrické zařízení od zdroje a demontuje se kryt přívodu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*	přívod PE je připojen na svorkovnici zařízení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*	provede se několik měření proti různým částem kostry elektrického zařízení, nejlépe na šroubky, nýty…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*	nemá smysl měřit na kostře, která je natřena. Odpor je velký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*	pro vyhodnocení se využije nejhorší hodnota (největší odpor)</a:t>
            </a:r>
          </a:p>
        </p:txBody>
      </p:sp>
      <p:sp>
        <p:nvSpPr>
          <p:cNvPr id="510987" name="Rectangle 11"/>
          <p:cNvSpPr>
            <a:spLocks noChangeArrowheads="1"/>
          </p:cNvSpPr>
          <p:nvPr/>
        </p:nvSpPr>
        <p:spPr bwMode="auto">
          <a:xfrm>
            <a:off x="250825" y="5589588"/>
            <a:ext cx="871378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3525" indent="-2635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Vyhodnocení měření:</a:t>
            </a:r>
            <a:endParaRPr lang="cs-CZ" altLang="cs-CZ" sz="20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Dovolená hodnota přechodového odporu je 0,1 </a:t>
            </a:r>
            <a:r>
              <a:rPr lang="cs-CZ" altLang="cs-CZ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.</a:t>
            </a:r>
            <a:r>
              <a:rPr lang="cs-CZ" altLang="cs-CZ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cs-CZ" altLang="cs-CZ" sz="22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0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0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0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0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0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0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0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0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Rot="1" noChangeArrowheads="1"/>
          </p:cNvSpPr>
          <p:nvPr/>
        </p:nvSpPr>
        <p:spPr bwMode="auto">
          <a:xfrm>
            <a:off x="1042988" y="188913"/>
            <a:ext cx="6624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9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na chrániči </a:t>
            </a:r>
            <a:endParaRPr lang="cs-CZ" altLang="cs-CZ" sz="29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179388" y="620688"/>
            <a:ext cx="87137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Hlavní význam chrániče je v rychlém odpojení od zdroje při průrazu napětí na kostru spotřebiče. Pro měření slouží speciální testery chráničů, které mohou mít i více funkcí </a:t>
            </a:r>
          </a:p>
        </p:txBody>
      </p:sp>
      <p:sp>
        <p:nvSpPr>
          <p:cNvPr id="512006" name="Rectangle 6"/>
          <p:cNvSpPr>
            <a:spLocks noChangeArrowheads="1"/>
          </p:cNvSpPr>
          <p:nvPr/>
        </p:nvSpPr>
        <p:spPr bwMode="auto">
          <a:xfrm>
            <a:off x="160232" y="1700808"/>
            <a:ext cx="8876264" cy="505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Postup pro měření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1.	</a:t>
            </a:r>
            <a:r>
              <a:rPr lang="cs-CZ" altLang="cs-CZ" sz="2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Kontrola funkčnosti chrániče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Na chrániči je testovací tlačítko, které simuluje poruchu. Chránič musí vypnout. Doporučená doba kontroly je jednou za rok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2.	</a:t>
            </a:r>
            <a:r>
              <a:rPr lang="cs-CZ" altLang="cs-CZ" sz="2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Kontrola správnosti zapojení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zásuvky (je-li tato funkce na měřícím přístroji)</a:t>
            </a:r>
            <a:endParaRPr lang="cs-CZ" altLang="cs-CZ" sz="2000" b="1" u="sng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Tester ukáže, zda je zásuvka správně zapojena, případně analyzuje chybu v zapojení. Doporučená kontrola po novém zapojení každé zásuvky a při neznámém zapojení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3.	</a:t>
            </a:r>
            <a:r>
              <a:rPr lang="cs-CZ" altLang="cs-CZ" sz="2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Kontrola rychlosti zapůsobení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*	na chrániči se odečte vybavovací proud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*	na chrániči se nastaví 50% vybavovacího proudu – chránič nesmí 	vypnout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*	na chrániči se nastaví 100% vybavovacího proudu – chránič 	musí vypnout v maximálním čase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300ms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2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2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2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0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20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5900" y="115888"/>
            <a:ext cx="8748588" cy="841147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- průběh rozdílového proudu</a:t>
            </a:r>
            <a:endParaRPr lang="cs-CZ" altLang="cs-CZ" sz="36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15900" y="880149"/>
            <a:ext cx="8928100" cy="11191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715963" indent="-715963" defTabSz="1166813"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 defTabSz="1166813"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 defTabSz="1166813"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166813"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166813"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166813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166813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166813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166813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1338" indent="-541338">
              <a:tabLst>
                <a:tab pos="722313" algn="l"/>
                <a:tab pos="3946525" algn="l"/>
                <a:tab pos="5738813" algn="l"/>
              </a:tabLst>
            </a:pPr>
            <a:r>
              <a:rPr lang="cs-CZ" altLang="cs-CZ" sz="2400" b="1" dirty="0">
                <a:solidFill>
                  <a:srgbClr val="000000"/>
                </a:solidFill>
                <a:cs typeface="Arial" panose="020B0604020202020204" pitchFamily="34" charset="0"/>
              </a:rPr>
              <a:t>AC </a:t>
            </a:r>
            <a:r>
              <a:rPr lang="cs-CZ" altLang="cs-CZ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-	</a:t>
            </a:r>
            <a:r>
              <a:rPr lang="cs-CZ" altLang="cs-CZ" sz="24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reaguje pouze na </a:t>
            </a:r>
            <a:r>
              <a:rPr lang="cs-CZ" altLang="cs-CZ" sz="2400" b="1" u="sng" dirty="0">
                <a:solidFill>
                  <a:srgbClr val="000000"/>
                </a:solidFill>
                <a:cs typeface="Arial" panose="020B0604020202020204" pitchFamily="34" charset="0"/>
              </a:rPr>
              <a:t>střídavé rozdílové proudy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541338" indent="-541338">
              <a:tabLst>
                <a:tab pos="722313" algn="l"/>
                <a:tab pos="3946525" algn="l"/>
                <a:tab pos="5738813" algn="l"/>
              </a:tabLst>
            </a:pP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	klasické 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střídavé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sítě	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	–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označení</a:t>
            </a:r>
          </a:p>
          <a:p>
            <a:pPr marL="541338" indent="-541338">
              <a:tabLst>
                <a:tab pos="722313" algn="l"/>
                <a:tab pos="3946525" algn="l"/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Běžné zásuvky pro spotřebiče bez elektronické regulace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900" y="1988840"/>
            <a:ext cx="8928100" cy="8113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2313" indent="-722313">
              <a:tabLst>
                <a:tab pos="541338" algn="l"/>
                <a:tab pos="5738813" algn="l"/>
              </a:tabLst>
            </a:pPr>
            <a:r>
              <a:rPr lang="cs-CZ" altLang="cs-CZ" sz="2400" b="1" dirty="0">
                <a:solidFill>
                  <a:srgbClr val="000000"/>
                </a:solidFill>
                <a:cs typeface="Arial" panose="020B0604020202020204" pitchFamily="34" charset="0"/>
              </a:rPr>
              <a:t>A 	- </a:t>
            </a:r>
            <a:r>
              <a:rPr lang="cs-CZ" altLang="cs-CZ" sz="2400" b="1" u="sng" dirty="0">
                <a:solidFill>
                  <a:srgbClr val="000000"/>
                </a:solidFill>
                <a:cs typeface="Arial" panose="020B0604020202020204" pitchFamily="34" charset="0"/>
              </a:rPr>
              <a:t>reaguje na střídavé a pulsující </a:t>
            </a:r>
            <a:r>
              <a:rPr lang="cs-CZ" altLang="cs-CZ" sz="24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stejnosměrné rozdílové proudy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(spotřebič odebírá ze sítě i stejnosměrnou složku)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1052736"/>
            <a:ext cx="1214437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2768601"/>
            <a:ext cx="121443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62631" y="3467163"/>
            <a:ext cx="8928100" cy="11806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1688" indent="-801688">
              <a:tabLst>
                <a:tab pos="541338" algn="l"/>
                <a:tab pos="573881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B </a:t>
            </a:r>
            <a:r>
              <a:rPr lang="cs-CZ" altLang="cs-CZ" sz="24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	</a:t>
            </a:r>
            <a:r>
              <a:rPr lang="cs-CZ" altLang="cs-CZ" sz="24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reaguje </a:t>
            </a:r>
            <a:r>
              <a:rPr lang="cs-CZ" altLang="cs-CZ" sz="2400" b="1" u="sng" dirty="0">
                <a:solidFill>
                  <a:srgbClr val="000000"/>
                </a:solidFill>
                <a:cs typeface="Arial" panose="020B0604020202020204" pitchFamily="34" charset="0"/>
              </a:rPr>
              <a:t>na </a:t>
            </a:r>
            <a:r>
              <a:rPr lang="cs-CZ" altLang="cs-CZ" sz="24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střídavé, pulsující stejnosměrné rozdílové proudy a nepřerušované stejnosměrné rozdílové proudy</a:t>
            </a:r>
            <a:r>
              <a:rPr lang="cs-CZ" altLang="cs-CZ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(spotřebič odebírá ze sítě i stejnosměrnou složku)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176" y="4586609"/>
            <a:ext cx="2104312" cy="585229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2571" y="2855321"/>
            <a:ext cx="7001717" cy="380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2313" indent="-722313">
              <a:tabLst>
                <a:tab pos="541338" algn="l"/>
                <a:tab pos="5738813" algn="l"/>
              </a:tabLst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Jednofázové spotřebiče s elektronickou regulací -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6366" y="4674325"/>
            <a:ext cx="6661385" cy="380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1688" indent="-801688">
              <a:tabLst>
                <a:tab pos="541338" algn="l"/>
                <a:tab pos="5738813" algn="l"/>
              </a:tabLst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Trojfázové spotřebiče s elektronickou regulací -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0404" y="5200868"/>
            <a:ext cx="7847980" cy="4420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1688" indent="-801688">
              <a:tabLst>
                <a:tab pos="541338" algn="l"/>
                <a:tab pos="573881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B+	-	do frekvence 20 kHz, pro protipožární ochranu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80404" y="5651261"/>
            <a:ext cx="7631956" cy="8113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38263" indent="-1338263">
              <a:tabLst>
                <a:tab pos="1077913" algn="l"/>
                <a:tab pos="5738813" algn="l"/>
              </a:tabLst>
            </a:pPr>
            <a:r>
              <a:rPr lang="cs-CZ" altLang="cs-CZ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Bfq</a:t>
            </a:r>
            <a:r>
              <a:rPr lang="cs-CZ" altLang="cs-CZ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(U)	- 	průmyslové aplikace s frekvenčními měniči, do frekvence 20 kHz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5373216"/>
            <a:ext cx="1296144" cy="13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Porovnání </a:t>
            </a:r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proudových chráničů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268760"/>
            <a:ext cx="895633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15888"/>
            <a:ext cx="8770460" cy="705444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podle časového působení</a:t>
            </a:r>
            <a:endParaRPr lang="cs-CZ" altLang="cs-CZ" sz="32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95536" y="1280839"/>
            <a:ext cx="8928100" cy="1919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1338" indent="-541338">
              <a:tabLst>
                <a:tab pos="271463" algn="l"/>
                <a:tab pos="6005513" algn="l"/>
              </a:tabLst>
            </a:pPr>
            <a:endParaRPr lang="cs-CZ" altLang="cs-CZ" sz="2000" b="1" dirty="0" smtClean="0"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5900" y="1052736"/>
            <a:ext cx="8928100" cy="22271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1688" indent="-801688">
              <a:tabLst>
                <a:tab pos="541338" algn="l"/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-	okamžité	bez označení</a:t>
            </a:r>
          </a:p>
          <a:p>
            <a:pPr marL="801688" indent="-801688">
              <a:spcBef>
                <a:spcPts val="1200"/>
              </a:spcBef>
              <a:tabLst>
                <a:tab pos="541338" algn="l"/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G	-	zařízení s krátkodobými chybovými proudy, </a:t>
            </a:r>
          </a:p>
          <a:p>
            <a:pPr marL="801688" indent="-801688">
              <a:spcBef>
                <a:spcPts val="0"/>
              </a:spcBef>
              <a:tabLst>
                <a:tab pos="541338" algn="l"/>
                <a:tab pos="5738813" algn="l"/>
              </a:tabLst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zpoždění  do 10 ms</a:t>
            </a:r>
          </a:p>
          <a:p>
            <a:pPr marL="801688" indent="-801688">
              <a:spcBef>
                <a:spcPts val="1200"/>
              </a:spcBef>
              <a:tabLst>
                <a:tab pos="541338" algn="l"/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	-	selektivní</a:t>
            </a:r>
          </a:p>
          <a:p>
            <a:pPr marL="801688" indent="-801688">
              <a:spcBef>
                <a:spcPts val="0"/>
              </a:spcBef>
              <a:tabLst>
                <a:tab pos="541338" algn="l"/>
                <a:tab pos="5738813" algn="l"/>
              </a:tabLst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selektivní řazení proudových chráničů,</a:t>
            </a:r>
          </a:p>
          <a:p>
            <a:pPr marL="801688" indent="-801688">
              <a:spcBef>
                <a:spcPts val="0"/>
              </a:spcBef>
              <a:tabLst>
                <a:tab pos="541338" algn="l"/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zpoždění 40 ms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12828"/>
          <a:stretch/>
        </p:blipFill>
        <p:spPr>
          <a:xfrm>
            <a:off x="6552220" y="1412776"/>
            <a:ext cx="720080" cy="7363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220" y="2276872"/>
            <a:ext cx="792088" cy="6919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293096"/>
            <a:ext cx="8770460" cy="2160732"/>
          </a:xfrm>
          <a:prstGeom prst="rect">
            <a:avLst/>
          </a:prstGeom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215900" y="3459189"/>
            <a:ext cx="8604572" cy="7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Doby vypnutí nezpožděného chrániče</a:t>
            </a:r>
            <a:endParaRPr lang="cs-CZ" altLang="cs-CZ" sz="24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15888"/>
            <a:ext cx="8770460" cy="705444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Vypínací charakteristiky a selektivita</a:t>
            </a:r>
            <a:endParaRPr lang="cs-CZ" altLang="cs-CZ" sz="32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95536" y="1280839"/>
            <a:ext cx="8928100" cy="1919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1338" indent="-541338">
              <a:tabLst>
                <a:tab pos="271463" algn="l"/>
                <a:tab pos="6005513" algn="l"/>
              </a:tabLst>
            </a:pPr>
            <a:endParaRPr lang="cs-CZ" altLang="cs-CZ" sz="2000" b="1" dirty="0" smtClean="0"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1733"/>
            <a:ext cx="8496944" cy="59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6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</p:spPr>
        <p:txBody>
          <a:bodyPr lIns="36000" tIns="36000" rIns="36000" bIns="36000"/>
          <a:lstStyle/>
          <a:p>
            <a:pPr eaLnBrk="1" hangingPunct="1">
              <a:defRPr/>
            </a:pPr>
            <a:r>
              <a:rPr lang="cs-CZ" altLang="cs-CZ" u="sng" smtClean="0">
                <a:solidFill>
                  <a:schemeClr val="bg2"/>
                </a:solidFill>
                <a:effectLst/>
              </a:rPr>
              <a:t>Materiály</a:t>
            </a:r>
          </a:p>
        </p:txBody>
      </p:sp>
      <p:sp>
        <p:nvSpPr>
          <p:cNvPr id="41987" name="Text Box 24"/>
          <p:cNvSpPr txBox="1">
            <a:spLocks noChangeArrowheads="1"/>
          </p:cNvSpPr>
          <p:nvPr/>
        </p:nvSpPr>
        <p:spPr bwMode="auto">
          <a:xfrm>
            <a:off x="250825" y="1412875"/>
            <a:ext cx="907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latin typeface="Comic Sans MS" panose="030F0702030302020204" pitchFamily="66" charset="0"/>
            </a:endParaRPr>
          </a:p>
        </p:txBody>
      </p:sp>
      <p:sp>
        <p:nvSpPr>
          <p:cNvPr id="41988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42486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68613" indent="-28686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04800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3227388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3406775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3586163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4043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4500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4957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5414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Comic Sans MS" panose="030F0702030302020204" pitchFamily="66" charset="0"/>
              </a:rPr>
              <a:t>Vydavatelství BEN	Elektrotechnická měření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Comic Sans MS" panose="030F0702030302020204" pitchFamily="66" charset="0"/>
              </a:rPr>
              <a:t>Milan Adámek	Měření elektrických veličin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Comic Sans MS" panose="030F0702030302020204" pitchFamily="66" charset="0"/>
              </a:rPr>
              <a:t>Jan Vaňuš	Měření izolačních stavů elektrických spotřebičů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Comic Sans MS" panose="030F0702030302020204" pitchFamily="66" charset="0"/>
              </a:rPr>
              <a:t>časopis Elektro	Měření při revizích el. zařízení	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bg2"/>
                </a:solidFill>
                <a:hlinkClick r:id="rId2"/>
              </a:rPr>
              <a:t>http://elektronika01.blogspot.com/</a:t>
            </a:r>
            <a:r>
              <a:rPr lang="cs-CZ" altLang="cs-CZ" sz="2800">
                <a:solidFill>
                  <a:schemeClr val="bg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1081088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Změna rozsahu voltmetru</a:t>
            </a:r>
            <a:r>
              <a:rPr lang="cs-CZ" altLang="cs-CZ" sz="40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br>
              <a:rPr lang="cs-CZ" altLang="cs-CZ" sz="40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8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- předřadný odpor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2916238" y="1412875"/>
            <a:ext cx="58324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Příklad: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Vypočítejte předřadný odpor pro měření napětí 50V na voltmetru s rozsahem 30V a vnitřním odporem 20k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/V.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  </a:t>
            </a:r>
          </a:p>
        </p:txBody>
      </p:sp>
      <p:grpSp>
        <p:nvGrpSpPr>
          <p:cNvPr id="472068" name="Group 4"/>
          <p:cNvGrpSpPr>
            <a:grpSpLocks/>
          </p:cNvGrpSpPr>
          <p:nvPr/>
        </p:nvGrpSpPr>
        <p:grpSpPr bwMode="auto">
          <a:xfrm>
            <a:off x="107950" y="1700213"/>
            <a:ext cx="2249488" cy="2089150"/>
            <a:chOff x="204" y="1253"/>
            <a:chExt cx="1417" cy="1316"/>
          </a:xfrm>
        </p:grpSpPr>
        <p:sp>
          <p:nvSpPr>
            <p:cNvPr id="472069" name="Rectangle 5"/>
            <p:cNvSpPr>
              <a:spLocks noChangeAspect="1" noChangeArrowheads="1"/>
            </p:cNvSpPr>
            <p:nvPr/>
          </p:nvSpPr>
          <p:spPr bwMode="auto">
            <a:xfrm>
              <a:off x="878" y="1480"/>
              <a:ext cx="147" cy="29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2070" name="Oval 6"/>
            <p:cNvSpPr>
              <a:spLocks noChangeArrowheads="1"/>
            </p:cNvSpPr>
            <p:nvPr/>
          </p:nvSpPr>
          <p:spPr bwMode="auto">
            <a:xfrm>
              <a:off x="793" y="1933"/>
              <a:ext cx="317" cy="31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2071" name="Rectangle 7"/>
            <p:cNvSpPr>
              <a:spLocks noChangeAspect="1" noChangeArrowheads="1"/>
            </p:cNvSpPr>
            <p:nvPr/>
          </p:nvSpPr>
          <p:spPr bwMode="auto">
            <a:xfrm>
              <a:off x="1474" y="1752"/>
              <a:ext cx="147" cy="29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2072" name="Oval 8"/>
            <p:cNvSpPr>
              <a:spLocks noChangeArrowheads="1"/>
            </p:cNvSpPr>
            <p:nvPr/>
          </p:nvSpPr>
          <p:spPr bwMode="auto">
            <a:xfrm>
              <a:off x="340" y="125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2073" name="Oval 9"/>
            <p:cNvSpPr>
              <a:spLocks noChangeArrowheads="1"/>
            </p:cNvSpPr>
            <p:nvPr/>
          </p:nvSpPr>
          <p:spPr bwMode="auto">
            <a:xfrm>
              <a:off x="906" y="1253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2074" name="Oval 10"/>
            <p:cNvSpPr>
              <a:spLocks noChangeArrowheads="1"/>
            </p:cNvSpPr>
            <p:nvPr/>
          </p:nvSpPr>
          <p:spPr bwMode="auto">
            <a:xfrm>
              <a:off x="906" y="2478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2075" name="Oval 11"/>
            <p:cNvSpPr>
              <a:spLocks noChangeArrowheads="1"/>
            </p:cNvSpPr>
            <p:nvPr/>
          </p:nvSpPr>
          <p:spPr bwMode="auto">
            <a:xfrm>
              <a:off x="340" y="247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190" name="AutoShape 12"/>
            <p:cNvCxnSpPr>
              <a:cxnSpLocks noChangeShapeType="1"/>
              <a:stCxn id="472072" idx="6"/>
              <a:endCxn id="472073" idx="2"/>
            </p:cNvCxnSpPr>
            <p:nvPr/>
          </p:nvCxnSpPr>
          <p:spPr bwMode="auto">
            <a:xfrm>
              <a:off x="443" y="1299"/>
              <a:ext cx="45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1" name="AutoShape 13"/>
            <p:cNvCxnSpPr>
              <a:cxnSpLocks noChangeShapeType="1"/>
              <a:stCxn id="472073" idx="4"/>
              <a:endCxn id="472069" idx="0"/>
            </p:cNvCxnSpPr>
            <p:nvPr/>
          </p:nvCxnSpPr>
          <p:spPr bwMode="auto">
            <a:xfrm>
              <a:off x="952" y="1356"/>
              <a:ext cx="0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2" name="AutoShape 14"/>
            <p:cNvCxnSpPr>
              <a:cxnSpLocks noChangeShapeType="1"/>
              <a:stCxn id="472069" idx="2"/>
              <a:endCxn id="472070" idx="0"/>
            </p:cNvCxnSpPr>
            <p:nvPr/>
          </p:nvCxnSpPr>
          <p:spPr bwMode="auto">
            <a:xfrm>
              <a:off x="952" y="1784"/>
              <a:ext cx="0" cy="137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3" name="AutoShape 15"/>
            <p:cNvCxnSpPr>
              <a:cxnSpLocks noChangeShapeType="1"/>
              <a:stCxn id="472070" idx="4"/>
              <a:endCxn id="472074" idx="0"/>
            </p:cNvCxnSpPr>
            <p:nvPr/>
          </p:nvCxnSpPr>
          <p:spPr bwMode="auto">
            <a:xfrm>
              <a:off x="952" y="2262"/>
              <a:ext cx="0" cy="20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4" name="AutoShape 16"/>
            <p:cNvCxnSpPr>
              <a:cxnSpLocks noChangeShapeType="1"/>
              <a:stCxn id="472074" idx="2"/>
              <a:endCxn id="472075" idx="6"/>
            </p:cNvCxnSpPr>
            <p:nvPr/>
          </p:nvCxnSpPr>
          <p:spPr bwMode="auto">
            <a:xfrm flipH="1">
              <a:off x="443" y="2524"/>
              <a:ext cx="45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5" name="AutoShape 17"/>
            <p:cNvCxnSpPr>
              <a:cxnSpLocks noChangeShapeType="1"/>
              <a:stCxn id="472073" idx="6"/>
              <a:endCxn id="472071" idx="0"/>
            </p:cNvCxnSpPr>
            <p:nvPr/>
          </p:nvCxnSpPr>
          <p:spPr bwMode="auto">
            <a:xfrm>
              <a:off x="1009" y="1299"/>
              <a:ext cx="539" cy="44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6" name="AutoShape 18"/>
            <p:cNvCxnSpPr>
              <a:cxnSpLocks noChangeShapeType="1"/>
              <a:stCxn id="472071" idx="2"/>
              <a:endCxn id="472074" idx="6"/>
            </p:cNvCxnSpPr>
            <p:nvPr/>
          </p:nvCxnSpPr>
          <p:spPr bwMode="auto">
            <a:xfrm rot="5400000">
              <a:off x="1045" y="2020"/>
              <a:ext cx="468" cy="5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97" name="Text Box 19"/>
            <p:cNvSpPr txBox="1">
              <a:spLocks noChangeArrowheads="1"/>
            </p:cNvSpPr>
            <p:nvPr/>
          </p:nvSpPr>
          <p:spPr bwMode="auto">
            <a:xfrm>
              <a:off x="521" y="1480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7198" name="Text Box 20"/>
            <p:cNvSpPr txBox="1">
              <a:spLocks noChangeArrowheads="1"/>
            </p:cNvSpPr>
            <p:nvPr/>
          </p:nvSpPr>
          <p:spPr bwMode="auto">
            <a:xfrm>
              <a:off x="204" y="1797"/>
              <a:ext cx="18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72085" name="Line 21"/>
            <p:cNvSpPr>
              <a:spLocks noChangeShapeType="1"/>
            </p:cNvSpPr>
            <p:nvPr/>
          </p:nvSpPr>
          <p:spPr bwMode="auto">
            <a:xfrm>
              <a:off x="385" y="1434"/>
              <a:ext cx="0" cy="9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0" name="Text Box 22"/>
            <p:cNvSpPr txBox="1">
              <a:spLocks noChangeArrowheads="1"/>
            </p:cNvSpPr>
            <p:nvPr/>
          </p:nvSpPr>
          <p:spPr bwMode="auto">
            <a:xfrm>
              <a:off x="1020" y="1525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7201" name="Text Box 23"/>
            <p:cNvSpPr txBox="1">
              <a:spLocks noChangeArrowheads="1"/>
            </p:cNvSpPr>
            <p:nvPr/>
          </p:nvSpPr>
          <p:spPr bwMode="auto">
            <a:xfrm>
              <a:off x="521" y="1979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7202" name="Text Box 24"/>
            <p:cNvSpPr txBox="1">
              <a:spLocks noChangeArrowheads="1"/>
            </p:cNvSpPr>
            <p:nvPr/>
          </p:nvSpPr>
          <p:spPr bwMode="auto">
            <a:xfrm>
              <a:off x="1292" y="1797"/>
              <a:ext cx="13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endParaRPr lang="cs-CZ" altLang="cs-CZ" sz="1800" b="1" baseline="-25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2089" name="Line 25"/>
            <p:cNvSpPr>
              <a:spLocks noChangeShapeType="1"/>
            </p:cNvSpPr>
            <p:nvPr/>
          </p:nvSpPr>
          <p:spPr bwMode="auto">
            <a:xfrm>
              <a:off x="748" y="1888"/>
              <a:ext cx="0" cy="4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2090" name="Line 26"/>
            <p:cNvSpPr>
              <a:spLocks noChangeShapeType="1"/>
            </p:cNvSpPr>
            <p:nvPr/>
          </p:nvSpPr>
          <p:spPr bwMode="auto">
            <a:xfrm>
              <a:off x="793" y="1434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5" name="Text Box 27"/>
            <p:cNvSpPr txBox="1">
              <a:spLocks noChangeArrowheads="1"/>
            </p:cNvSpPr>
            <p:nvPr/>
          </p:nvSpPr>
          <p:spPr bwMode="auto">
            <a:xfrm>
              <a:off x="1020" y="2205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I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472092" name="Line 28"/>
            <p:cNvSpPr>
              <a:spLocks noChangeShapeType="1"/>
            </p:cNvSpPr>
            <p:nvPr/>
          </p:nvSpPr>
          <p:spPr bwMode="auto">
            <a:xfrm>
              <a:off x="1020" y="2296"/>
              <a:ext cx="0" cy="18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2123" name="Rectangle 59"/>
          <p:cNvSpPr>
            <a:spLocks noChangeArrowheads="1"/>
          </p:cNvSpPr>
          <p:nvPr/>
        </p:nvSpPr>
        <p:spPr bwMode="auto">
          <a:xfrm>
            <a:off x="2916238" y="2852738"/>
            <a:ext cx="338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odporu voltmetru:</a:t>
            </a:r>
          </a:p>
        </p:txBody>
      </p:sp>
      <p:graphicFrame>
        <p:nvGraphicFramePr>
          <p:cNvPr id="472124" name="Object 60"/>
          <p:cNvGraphicFramePr>
            <a:graphicFrameLocks noChangeAspect="1"/>
          </p:cNvGraphicFramePr>
          <p:nvPr/>
        </p:nvGraphicFramePr>
        <p:xfrm>
          <a:off x="5076825" y="3213100"/>
          <a:ext cx="38020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Rovnice" r:id="rId3" imgW="1943100" imgH="228600" progId="Equation.3">
                  <p:embed/>
                </p:oleObj>
              </mc:Choice>
              <mc:Fallback>
                <p:oleObj name="Rovnice" r:id="rId3" imgW="1943100" imgH="2286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213100"/>
                        <a:ext cx="3802063" cy="447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125" name="Rectangle 61"/>
          <p:cNvSpPr>
            <a:spLocks noChangeArrowheads="1"/>
          </p:cNvSpPr>
          <p:nvPr/>
        </p:nvSpPr>
        <p:spPr bwMode="auto">
          <a:xfrm>
            <a:off x="179388" y="4005263"/>
            <a:ext cx="360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proudu voltmetrem:</a:t>
            </a:r>
          </a:p>
        </p:txBody>
      </p:sp>
      <p:graphicFrame>
        <p:nvGraphicFramePr>
          <p:cNvPr id="472126" name="Object 62"/>
          <p:cNvGraphicFramePr>
            <a:graphicFrameLocks noChangeAspect="1"/>
          </p:cNvGraphicFramePr>
          <p:nvPr/>
        </p:nvGraphicFramePr>
        <p:xfrm>
          <a:off x="3779838" y="3789363"/>
          <a:ext cx="23764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Rovnice" r:id="rId5" imgW="1435100" imgH="431800" progId="Equation.3">
                  <p:embed/>
                </p:oleObj>
              </mc:Choice>
              <mc:Fallback>
                <p:oleObj name="Rovnice" r:id="rId5" imgW="1435100" imgH="4318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789363"/>
                        <a:ext cx="2376487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127" name="Rectangle 63"/>
          <p:cNvSpPr>
            <a:spLocks noChangeArrowheads="1"/>
          </p:cNvSpPr>
          <p:nvPr/>
        </p:nvSpPr>
        <p:spPr bwMode="auto">
          <a:xfrm>
            <a:off x="179388" y="4652963"/>
            <a:ext cx="48974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napětí na předřadném odporu:</a:t>
            </a:r>
          </a:p>
        </p:txBody>
      </p:sp>
      <p:graphicFrame>
        <p:nvGraphicFramePr>
          <p:cNvPr id="472128" name="Object 64"/>
          <p:cNvGraphicFramePr>
            <a:graphicFrameLocks noChangeAspect="1"/>
          </p:cNvGraphicFramePr>
          <p:nvPr/>
        </p:nvGraphicFramePr>
        <p:xfrm>
          <a:off x="5119688" y="4581525"/>
          <a:ext cx="34845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Rovnice" r:id="rId7" imgW="1816100" imgH="228600" progId="Equation.3">
                  <p:embed/>
                </p:oleObj>
              </mc:Choice>
              <mc:Fallback>
                <p:oleObj name="Rovnice" r:id="rId7" imgW="1816100" imgH="2286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4581525"/>
                        <a:ext cx="3484562" cy="439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129" name="Rectangle 65"/>
          <p:cNvSpPr>
            <a:spLocks noChangeArrowheads="1"/>
          </p:cNvSpPr>
          <p:nvPr/>
        </p:nvSpPr>
        <p:spPr bwMode="auto">
          <a:xfrm>
            <a:off x="179388" y="5300663"/>
            <a:ext cx="3816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předřadného odporu:</a:t>
            </a:r>
          </a:p>
        </p:txBody>
      </p:sp>
      <p:graphicFrame>
        <p:nvGraphicFramePr>
          <p:cNvPr id="472130" name="Object 66"/>
          <p:cNvGraphicFramePr>
            <a:graphicFrameLocks noChangeAspect="1"/>
          </p:cNvGraphicFramePr>
          <p:nvPr/>
        </p:nvGraphicFramePr>
        <p:xfrm>
          <a:off x="4025900" y="5084763"/>
          <a:ext cx="2460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Rovnice" r:id="rId9" imgW="1485900" imgH="431800" progId="Equation.3">
                  <p:embed/>
                </p:oleObj>
              </mc:Choice>
              <mc:Fallback>
                <p:oleObj name="Rovnice" r:id="rId9" imgW="1485900" imgH="4318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5084763"/>
                        <a:ext cx="2460625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131" name="Rectangle 67"/>
          <p:cNvSpPr>
            <a:spLocks noChangeArrowheads="1"/>
          </p:cNvSpPr>
          <p:nvPr/>
        </p:nvSpPr>
        <p:spPr bwMode="auto">
          <a:xfrm>
            <a:off x="179388" y="6165850"/>
            <a:ext cx="4752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ztrát na předřadném odporu:</a:t>
            </a:r>
          </a:p>
        </p:txBody>
      </p:sp>
      <p:graphicFrame>
        <p:nvGraphicFramePr>
          <p:cNvPr id="472132" name="Object 68"/>
          <p:cNvGraphicFramePr>
            <a:graphicFrameLocks noChangeAspect="1"/>
          </p:cNvGraphicFramePr>
          <p:nvPr/>
        </p:nvGraphicFramePr>
        <p:xfrm>
          <a:off x="4932363" y="5949950"/>
          <a:ext cx="24606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Rovnice" r:id="rId11" imgW="1485900" imgH="457200" progId="Equation.3">
                  <p:embed/>
                </p:oleObj>
              </mc:Choice>
              <mc:Fallback>
                <p:oleObj name="Rovnice" r:id="rId11" imgW="1485900" imgH="45720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949950"/>
                        <a:ext cx="2460625" cy="755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2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2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2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32138" y="187325"/>
            <a:ext cx="5903912" cy="720725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Kapacitní dělič</a:t>
            </a:r>
            <a:endParaRPr lang="cs-CZ" altLang="cs-CZ" sz="280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2771775" y="1196975"/>
            <a:ext cx="259238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82563" indent="-18256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Odvození 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Určení kapacity C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2m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</p:txBody>
      </p:sp>
      <p:graphicFrame>
        <p:nvGraphicFramePr>
          <p:cNvPr id="477213" name="Object 29"/>
          <p:cNvGraphicFramePr>
            <a:graphicFrameLocks noChangeAspect="1"/>
          </p:cNvGraphicFramePr>
          <p:nvPr/>
        </p:nvGraphicFramePr>
        <p:xfrm>
          <a:off x="5435600" y="1412875"/>
          <a:ext cx="2016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Rovnice" r:id="rId3" imgW="901309" imgH="228501" progId="Equation.3">
                  <p:embed/>
                </p:oleObj>
              </mc:Choice>
              <mc:Fallback>
                <p:oleObj name="Rovnice" r:id="rId3" imgW="901309" imgH="228501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412875"/>
                        <a:ext cx="2016125" cy="511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242" name="Rectangle 58"/>
          <p:cNvSpPr>
            <a:spLocks noChangeArrowheads="1"/>
          </p:cNvSpPr>
          <p:nvPr/>
        </p:nvSpPr>
        <p:spPr bwMode="auto">
          <a:xfrm>
            <a:off x="2268538" y="4392613"/>
            <a:ext cx="669607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Pro měření je třeba použít elektrostatický voltmetr, který má kapacitní charakter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Použití – základní měření napětí v soustavě vn a vvn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Příklad – kapacitní dělič pro vn, kapacity 120pF/100nF</a:t>
            </a:r>
          </a:p>
        </p:txBody>
      </p:sp>
      <p:grpSp>
        <p:nvGrpSpPr>
          <p:cNvPr id="477272" name="Group 88"/>
          <p:cNvGrpSpPr>
            <a:grpSpLocks/>
          </p:cNvGrpSpPr>
          <p:nvPr/>
        </p:nvGrpSpPr>
        <p:grpSpPr bwMode="auto">
          <a:xfrm>
            <a:off x="250825" y="333375"/>
            <a:ext cx="2305050" cy="2447925"/>
            <a:chOff x="22" y="255"/>
            <a:chExt cx="1452" cy="1542"/>
          </a:xfrm>
        </p:grpSpPr>
        <p:sp>
          <p:nvSpPr>
            <p:cNvPr id="477192" name="Oval 8"/>
            <p:cNvSpPr>
              <a:spLocks noChangeArrowheads="1"/>
            </p:cNvSpPr>
            <p:nvPr/>
          </p:nvSpPr>
          <p:spPr bwMode="auto">
            <a:xfrm>
              <a:off x="204" y="43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193" name="Oval 9"/>
            <p:cNvSpPr>
              <a:spLocks noChangeArrowheads="1"/>
            </p:cNvSpPr>
            <p:nvPr/>
          </p:nvSpPr>
          <p:spPr bwMode="auto">
            <a:xfrm>
              <a:off x="748" y="99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194" name="Oval 10"/>
            <p:cNvSpPr>
              <a:spLocks noChangeArrowheads="1"/>
            </p:cNvSpPr>
            <p:nvPr/>
          </p:nvSpPr>
          <p:spPr bwMode="auto">
            <a:xfrm>
              <a:off x="1383" y="981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195" name="Oval 11"/>
            <p:cNvSpPr>
              <a:spLocks noChangeArrowheads="1"/>
            </p:cNvSpPr>
            <p:nvPr/>
          </p:nvSpPr>
          <p:spPr bwMode="auto">
            <a:xfrm>
              <a:off x="1383" y="43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08" name="Text Box 19"/>
            <p:cNvSpPr txBox="1">
              <a:spLocks noChangeArrowheads="1"/>
            </p:cNvSpPr>
            <p:nvPr/>
          </p:nvSpPr>
          <p:spPr bwMode="auto">
            <a:xfrm>
              <a:off x="930" y="1570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8209" name="Text Box 20"/>
            <p:cNvSpPr txBox="1">
              <a:spLocks noChangeArrowheads="1"/>
            </p:cNvSpPr>
            <p:nvPr/>
          </p:nvSpPr>
          <p:spPr bwMode="auto">
            <a:xfrm>
              <a:off x="748" y="255"/>
              <a:ext cx="18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77205" name="Line 21"/>
            <p:cNvSpPr>
              <a:spLocks noChangeShapeType="1"/>
            </p:cNvSpPr>
            <p:nvPr/>
          </p:nvSpPr>
          <p:spPr bwMode="auto">
            <a:xfrm rot="16200000">
              <a:off x="862" y="6"/>
              <a:ext cx="0" cy="9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1" name="Text Box 24"/>
            <p:cNvSpPr txBox="1">
              <a:spLocks noChangeArrowheads="1"/>
            </p:cNvSpPr>
            <p:nvPr/>
          </p:nvSpPr>
          <p:spPr bwMode="auto">
            <a:xfrm>
              <a:off x="385" y="663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>
                  <a:solidFill>
                    <a:schemeClr val="bg2"/>
                  </a:solidFill>
                  <a:latin typeface="Arial" panose="020B0604020202020204" pitchFamily="34" charset="0"/>
                </a:rPr>
                <a:t>C</a:t>
              </a:r>
              <a:r>
                <a:rPr lang="cs-CZ" altLang="cs-CZ" sz="1800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77210" name="Line 26"/>
            <p:cNvSpPr>
              <a:spLocks noChangeShapeType="1"/>
            </p:cNvSpPr>
            <p:nvPr/>
          </p:nvSpPr>
          <p:spPr bwMode="auto">
            <a:xfrm rot="16200000">
              <a:off x="1088" y="1366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3" name="Text Box 27"/>
            <p:cNvSpPr txBox="1">
              <a:spLocks noChangeArrowheads="1"/>
            </p:cNvSpPr>
            <p:nvPr/>
          </p:nvSpPr>
          <p:spPr bwMode="auto">
            <a:xfrm>
              <a:off x="22" y="572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Q</a:t>
              </a:r>
              <a:endParaRPr lang="cs-CZ" altLang="cs-CZ" sz="1800" b="1" baseline="-25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7212" name="Line 28"/>
            <p:cNvSpPr>
              <a:spLocks noChangeShapeType="1"/>
            </p:cNvSpPr>
            <p:nvPr/>
          </p:nvSpPr>
          <p:spPr bwMode="auto">
            <a:xfrm>
              <a:off x="158" y="799"/>
              <a:ext cx="0" cy="18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44" name="Line 60"/>
            <p:cNvSpPr>
              <a:spLocks noChangeShapeType="1"/>
            </p:cNvSpPr>
            <p:nvPr/>
          </p:nvSpPr>
          <p:spPr bwMode="auto">
            <a:xfrm>
              <a:off x="475" y="935"/>
              <a:ext cx="0" cy="9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45" name="Line 61"/>
            <p:cNvSpPr>
              <a:spLocks noChangeShapeType="1"/>
            </p:cNvSpPr>
            <p:nvPr/>
          </p:nvSpPr>
          <p:spPr bwMode="auto">
            <a:xfrm>
              <a:off x="475" y="1026"/>
              <a:ext cx="0" cy="9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46" name="Line 62"/>
            <p:cNvSpPr>
              <a:spLocks noChangeShapeType="1"/>
            </p:cNvSpPr>
            <p:nvPr/>
          </p:nvSpPr>
          <p:spPr bwMode="auto">
            <a:xfrm>
              <a:off x="521" y="935"/>
              <a:ext cx="0" cy="9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47" name="Line 63"/>
            <p:cNvSpPr>
              <a:spLocks noChangeShapeType="1"/>
            </p:cNvSpPr>
            <p:nvPr/>
          </p:nvSpPr>
          <p:spPr bwMode="auto">
            <a:xfrm>
              <a:off x="521" y="1026"/>
              <a:ext cx="0" cy="9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48" name="Line 64"/>
            <p:cNvSpPr>
              <a:spLocks noChangeShapeType="1"/>
            </p:cNvSpPr>
            <p:nvPr/>
          </p:nvSpPr>
          <p:spPr bwMode="auto">
            <a:xfrm>
              <a:off x="1065" y="935"/>
              <a:ext cx="0" cy="9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49" name="Line 65"/>
            <p:cNvSpPr>
              <a:spLocks noChangeShapeType="1"/>
            </p:cNvSpPr>
            <p:nvPr/>
          </p:nvSpPr>
          <p:spPr bwMode="auto">
            <a:xfrm>
              <a:off x="1065" y="1026"/>
              <a:ext cx="0" cy="9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50" name="Line 66"/>
            <p:cNvSpPr>
              <a:spLocks noChangeShapeType="1"/>
            </p:cNvSpPr>
            <p:nvPr/>
          </p:nvSpPr>
          <p:spPr bwMode="auto">
            <a:xfrm>
              <a:off x="1111" y="935"/>
              <a:ext cx="0" cy="9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51" name="Line 67"/>
            <p:cNvSpPr>
              <a:spLocks noChangeShapeType="1"/>
            </p:cNvSpPr>
            <p:nvPr/>
          </p:nvSpPr>
          <p:spPr bwMode="auto">
            <a:xfrm>
              <a:off x="1111" y="1026"/>
              <a:ext cx="0" cy="9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52" name="Line 68"/>
            <p:cNvSpPr>
              <a:spLocks noChangeShapeType="1"/>
            </p:cNvSpPr>
            <p:nvPr/>
          </p:nvSpPr>
          <p:spPr bwMode="auto">
            <a:xfrm>
              <a:off x="1065" y="1344"/>
              <a:ext cx="0" cy="9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53" name="Line 69"/>
            <p:cNvSpPr>
              <a:spLocks noChangeShapeType="1"/>
            </p:cNvSpPr>
            <p:nvPr/>
          </p:nvSpPr>
          <p:spPr bwMode="auto">
            <a:xfrm>
              <a:off x="1065" y="1435"/>
              <a:ext cx="0" cy="9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54" name="Line 70"/>
            <p:cNvSpPr>
              <a:spLocks noChangeShapeType="1"/>
            </p:cNvSpPr>
            <p:nvPr/>
          </p:nvSpPr>
          <p:spPr bwMode="auto">
            <a:xfrm>
              <a:off x="1111" y="1344"/>
              <a:ext cx="0" cy="9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55" name="Line 71"/>
            <p:cNvSpPr>
              <a:spLocks noChangeShapeType="1"/>
            </p:cNvSpPr>
            <p:nvPr/>
          </p:nvSpPr>
          <p:spPr bwMode="auto">
            <a:xfrm>
              <a:off x="1111" y="1435"/>
              <a:ext cx="0" cy="91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227" name="AutoShape 72"/>
            <p:cNvCxnSpPr>
              <a:cxnSpLocks noChangeShapeType="1"/>
              <a:stCxn id="477192" idx="4"/>
              <a:endCxn id="477244" idx="1"/>
            </p:cNvCxnSpPr>
            <p:nvPr/>
          </p:nvCxnSpPr>
          <p:spPr bwMode="auto">
            <a:xfrm rot="16200000" flipH="1">
              <a:off x="111" y="678"/>
              <a:ext cx="503" cy="225"/>
            </a:xfrm>
            <a:prstGeom prst="bentConnector3">
              <a:avLst>
                <a:gd name="adj1" fmla="val 101986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28" name="AutoShape 73"/>
            <p:cNvCxnSpPr>
              <a:cxnSpLocks noChangeShapeType="1"/>
              <a:stCxn id="477246" idx="1"/>
              <a:endCxn id="477193" idx="2"/>
            </p:cNvCxnSpPr>
            <p:nvPr/>
          </p:nvCxnSpPr>
          <p:spPr bwMode="auto">
            <a:xfrm>
              <a:off x="521" y="1042"/>
              <a:ext cx="215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29" name="AutoShape 75"/>
            <p:cNvCxnSpPr>
              <a:cxnSpLocks noChangeShapeType="1"/>
              <a:stCxn id="477248" idx="1"/>
              <a:endCxn id="477193" idx="6"/>
            </p:cNvCxnSpPr>
            <p:nvPr/>
          </p:nvCxnSpPr>
          <p:spPr bwMode="auto">
            <a:xfrm flipH="1">
              <a:off x="851" y="1042"/>
              <a:ext cx="214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30" name="AutoShape 77"/>
            <p:cNvCxnSpPr>
              <a:cxnSpLocks noChangeShapeType="1"/>
              <a:stCxn id="477253" idx="0"/>
              <a:endCxn id="477193" idx="4"/>
            </p:cNvCxnSpPr>
            <p:nvPr/>
          </p:nvCxnSpPr>
          <p:spPr bwMode="auto">
            <a:xfrm rot="5400000" flipH="1">
              <a:off x="770" y="1124"/>
              <a:ext cx="319" cy="271"/>
            </a:xfrm>
            <a:prstGeom prst="bentConnector3">
              <a:avLst>
                <a:gd name="adj1" fmla="val -8153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7266" name="Line 82"/>
            <p:cNvSpPr>
              <a:spLocks noChangeShapeType="1"/>
            </p:cNvSpPr>
            <p:nvPr/>
          </p:nvSpPr>
          <p:spPr bwMode="auto">
            <a:xfrm>
              <a:off x="1111" y="1031"/>
              <a:ext cx="27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232" name="AutoShape 83"/>
            <p:cNvCxnSpPr>
              <a:cxnSpLocks noChangeShapeType="1"/>
              <a:stCxn id="477254" idx="1"/>
              <a:endCxn id="477194" idx="4"/>
            </p:cNvCxnSpPr>
            <p:nvPr/>
          </p:nvCxnSpPr>
          <p:spPr bwMode="auto">
            <a:xfrm rot="5400000" flipH="1" flipV="1">
              <a:off x="1086" y="1109"/>
              <a:ext cx="367" cy="318"/>
            </a:xfrm>
            <a:prstGeom prst="bentConnector3">
              <a:avLst>
                <a:gd name="adj1" fmla="val -546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33" name="AutoShape 84"/>
            <p:cNvCxnSpPr>
              <a:cxnSpLocks noChangeShapeType="1"/>
              <a:stCxn id="477195" idx="4"/>
              <a:endCxn id="477194" idx="0"/>
            </p:cNvCxnSpPr>
            <p:nvPr/>
          </p:nvCxnSpPr>
          <p:spPr bwMode="auto">
            <a:xfrm>
              <a:off x="1429" y="539"/>
              <a:ext cx="0" cy="43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34" name="Text Box 85"/>
            <p:cNvSpPr txBox="1">
              <a:spLocks noChangeArrowheads="1"/>
            </p:cNvSpPr>
            <p:nvPr/>
          </p:nvSpPr>
          <p:spPr bwMode="auto">
            <a:xfrm>
              <a:off x="975" y="663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8235" name="Text Box 86"/>
            <p:cNvSpPr txBox="1">
              <a:spLocks noChangeArrowheads="1"/>
            </p:cNvSpPr>
            <p:nvPr/>
          </p:nvSpPr>
          <p:spPr bwMode="auto">
            <a:xfrm>
              <a:off x="975" y="1117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C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477273" name="Rectangle 89"/>
          <p:cNvSpPr>
            <a:spLocks noChangeArrowheads="1"/>
          </p:cNvSpPr>
          <p:nvPr/>
        </p:nvSpPr>
        <p:spPr bwMode="auto">
          <a:xfrm>
            <a:off x="2627313" y="2187575"/>
            <a:ext cx="21605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82563" indent="-18256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náboje:</a:t>
            </a:r>
          </a:p>
        </p:txBody>
      </p:sp>
      <p:graphicFrame>
        <p:nvGraphicFramePr>
          <p:cNvPr id="477274" name="Object 90"/>
          <p:cNvGraphicFramePr>
            <a:graphicFrameLocks noChangeAspect="1"/>
          </p:cNvGraphicFramePr>
          <p:nvPr/>
        </p:nvGraphicFramePr>
        <p:xfrm>
          <a:off x="4859338" y="2133600"/>
          <a:ext cx="34734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Rovnice" r:id="rId5" imgW="1752600" imgH="228600" progId="Equation.3">
                  <p:embed/>
                </p:oleObj>
              </mc:Choice>
              <mc:Fallback>
                <p:oleObj name="Rovnice" r:id="rId5" imgW="1752600" imgH="22860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133600"/>
                        <a:ext cx="3473450" cy="452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275" name="Rectangle 91"/>
          <p:cNvSpPr>
            <a:spLocks noChangeArrowheads="1"/>
          </p:cNvSpPr>
          <p:nvPr/>
        </p:nvSpPr>
        <p:spPr bwMode="auto">
          <a:xfrm>
            <a:off x="2339975" y="2781300"/>
            <a:ext cx="1584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82563" indent="-18256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Výpočet C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</p:txBody>
      </p:sp>
      <p:graphicFrame>
        <p:nvGraphicFramePr>
          <p:cNvPr id="477276" name="Object 92"/>
          <p:cNvGraphicFramePr>
            <a:graphicFrameLocks noChangeAspect="1"/>
          </p:cNvGraphicFramePr>
          <p:nvPr/>
        </p:nvGraphicFramePr>
        <p:xfrm>
          <a:off x="2268538" y="3213100"/>
          <a:ext cx="67691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Rovnice" r:id="rId7" imgW="4597400" imgH="622300" progId="Equation.3">
                  <p:embed/>
                </p:oleObj>
              </mc:Choice>
              <mc:Fallback>
                <p:oleObj name="Rovnice" r:id="rId7" imgW="4597400" imgH="622300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213100"/>
                        <a:ext cx="6769100" cy="912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7278" name="Picture 94" descr="kpb_intra_1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13100"/>
            <a:ext cx="20002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7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7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7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7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7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7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7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865188"/>
          </a:xfrm>
        </p:spPr>
        <p:txBody>
          <a:bodyPr/>
          <a:lstStyle/>
          <a:p>
            <a:pPr eaLnBrk="1" hangingPunct="1"/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proudu</a:t>
            </a:r>
            <a:endParaRPr lang="cs-CZ" altLang="cs-CZ" sz="4000" u="sng" dirty="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251520" y="1125538"/>
            <a:ext cx="8784530" cy="315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628650" indent="-6286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tabLst/>
            </a:pP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Při měření proudu vznikají ve vodičích měřícího systému tepelné ztráty, které ovlivňují přesnost měření. Snížení proudu lze provést přímo v měřícím přístroji (střední proudy), nebo pomocným zařízením, které není přímou součástí měřícího přístroje (velké proudy).</a:t>
            </a:r>
          </a:p>
          <a:p>
            <a:pPr marL="0" indent="0" eaLnBrk="1" hangingPunct="1">
              <a:buFont typeface="Wingdings" panose="05000000000000000000" pitchFamily="2" charset="2"/>
              <a:buNone/>
              <a:tabLst/>
            </a:pPr>
            <a:r>
              <a:rPr lang="cs-CZ" altLang="cs-CZ" sz="2000" b="1" u="sng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Možností snížení proudu:</a:t>
            </a:r>
          </a:p>
          <a:p>
            <a:pPr marL="0" indent="0" eaLnBrk="1" hangingPunct="1">
              <a:buFont typeface="Wingdings" panose="05000000000000000000" pitchFamily="2" charset="2"/>
              <a:buNone/>
              <a:tabLst>
                <a:tab pos="26828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-	bočník </a:t>
            </a:r>
          </a:p>
          <a:p>
            <a:pPr marL="0" indent="0" eaLnBrk="1" hangingPunct="1">
              <a:buFont typeface="Wingdings" panose="05000000000000000000" pitchFamily="2" charset="2"/>
              <a:buNone/>
              <a:tabLst>
                <a:tab pos="26828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-	přístrojový (měřící) transformátor proudu (pouze střídavý proud)</a:t>
            </a:r>
          </a:p>
          <a:p>
            <a:pPr marL="0" indent="0" eaLnBrk="1" hangingPunct="1">
              <a:buNone/>
              <a:tabLst>
                <a:tab pos="26828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-	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Arial Unicode MS" panose="020B0604020202020204" pitchFamily="34" charset="-128"/>
              </a:rPr>
              <a:t>Rogowského</a:t>
            </a: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latin typeface="Arial Unicode MS" panose="020B0604020202020204" pitchFamily="34" charset="-128"/>
              </a:rPr>
              <a:t>cívka (pouze střídavý proud</a:t>
            </a: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)</a:t>
            </a:r>
          </a:p>
          <a:p>
            <a:pPr marL="0" indent="0" eaLnBrk="1" hangingPunct="1">
              <a:buNone/>
              <a:tabLst>
                <a:tab pos="26828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-	využití 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Arial Unicode MS" panose="020B0604020202020204" pitchFamily="34" charset="-128"/>
              </a:rPr>
              <a:t>Hallova</a:t>
            </a: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 jevu (pouze stejnosměrný proud)</a:t>
            </a:r>
            <a:endParaRPr lang="cs-CZ" altLang="cs-CZ" sz="2000" b="1" dirty="0">
              <a:solidFill>
                <a:schemeClr val="bg2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39938" name="Picture 2" descr="Praktické měření klešťovým ampérmetr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2" t="40807" r="3734" b="28052"/>
          <a:stretch/>
        </p:blipFill>
        <p:spPr bwMode="auto">
          <a:xfrm>
            <a:off x="107504" y="4437112"/>
            <a:ext cx="3744416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s://pajtech.cz/images/10393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95602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4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865188"/>
          </a:xfrm>
        </p:spPr>
        <p:txBody>
          <a:bodyPr/>
          <a:lstStyle/>
          <a:p>
            <a:pPr eaLnBrk="1" hangingPunct="1"/>
            <a:r>
              <a:rPr lang="cs-CZ" altLang="cs-CZ" sz="3600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Rogowského</a:t>
            </a:r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cívka</a:t>
            </a:r>
            <a:endParaRPr lang="cs-CZ" altLang="cs-CZ" sz="4000" u="sng" dirty="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251520" y="1125538"/>
            <a:ext cx="8784530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628650" indent="-6286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tabLst/>
            </a:pP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Konstrukce a princip: cívka je navinuta na nemagnetické jádro. Při průchodu proudu se v cívce indukuje napětí, které protlačí proud. Odpor měřící soustavy je velký, procházející proud je malý. </a:t>
            </a:r>
            <a:endParaRPr lang="cs-CZ" altLang="cs-CZ" sz="2000" b="1" dirty="0">
              <a:solidFill>
                <a:schemeClr val="bg2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40964" name="Picture 4" descr="https://upload.wikimedia.org/wikipedia/commons/thumb/b/b8/Rogowskis_coil.png/220px-Rogowskis_co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30" y="1844824"/>
            <a:ext cx="2005366" cy="25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2194596"/>
            <a:ext cx="374441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628650" indent="-6286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tabLst/>
            </a:pP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Velikost indukovaného napětí:</a:t>
            </a:r>
            <a:endParaRPr lang="cs-CZ" altLang="cs-CZ" sz="2000" b="1" dirty="0">
              <a:solidFill>
                <a:schemeClr val="bg2"/>
              </a:solidFill>
              <a:latin typeface="Arial Unicode MS" panose="020B060402020202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139952" y="2194596"/>
                <a:ext cx="23546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94596"/>
                <a:ext cx="2354619" cy="369332"/>
              </a:xfrm>
              <a:prstGeom prst="rect">
                <a:avLst/>
              </a:prstGeom>
              <a:blipFill>
                <a:blip r:embed="rId3"/>
                <a:stretch>
                  <a:fillRect l="-1036" t="-1639" r="-4145" b="-327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66" name="Picture 6" descr="https://automatizace.hw.cz/files/images/admin/rogovsky_smallporovnani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5" y="2625483"/>
            <a:ext cx="3779912" cy="23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1519" y="5013176"/>
            <a:ext cx="5904657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628650" indent="-6286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tabLst/>
            </a:pP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Protože je jádro nemagnetické, je závislost B=f(H) lineární. Potom je vlastní indukčnost cívky: </a:t>
            </a:r>
            <a:endParaRPr lang="cs-CZ" altLang="cs-CZ" sz="2000" b="1" dirty="0">
              <a:solidFill>
                <a:schemeClr val="bg2"/>
              </a:solidFill>
              <a:latin typeface="Arial Unicode MS" panose="020B060402020202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086595" y="4773102"/>
                <a:ext cx="2245423" cy="84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595" y="4773102"/>
                <a:ext cx="2245423" cy="848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51965" y="5779838"/>
            <a:ext cx="8712523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628650" indent="-6286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tabLst/>
            </a:pPr>
            <a:r>
              <a:rPr lang="cs-CZ" altLang="cs-CZ" sz="2000" b="1" dirty="0" smtClean="0">
                <a:solidFill>
                  <a:schemeClr val="bg2"/>
                </a:solidFill>
                <a:latin typeface="Arial Unicode MS" panose="020B0604020202020204" pitchFamily="34" charset="-128"/>
              </a:rPr>
              <a:t>Hlavní výhodou je široký rozsah měření (proudy, frekvence), jednoduchá konstrukce, dostatečná přesnost pro běžná provozní měření.</a:t>
            </a:r>
            <a:endParaRPr lang="cs-CZ" altLang="cs-CZ" sz="2000" b="1" dirty="0">
              <a:solidFill>
                <a:schemeClr val="bg2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0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7325"/>
            <a:ext cx="8856662" cy="865188"/>
          </a:xfrm>
        </p:spPr>
        <p:txBody>
          <a:bodyPr/>
          <a:lstStyle/>
          <a:p>
            <a:pPr eaLnBrk="1" hangingPunct="1"/>
            <a:r>
              <a:rPr lang="cs-CZ" altLang="cs-CZ" sz="36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Změna rozsahu ampérmetru</a:t>
            </a:r>
            <a:r>
              <a:rPr lang="cs-CZ" altLang="cs-CZ" sz="40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2800" u="sng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- bočník</a:t>
            </a:r>
            <a:endParaRPr lang="cs-CZ" altLang="cs-CZ" sz="4000" u="sng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3779838" y="1125538"/>
            <a:ext cx="43211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628650" indent="-6286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R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B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 -	bočník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	-	je zapojen paralelně s měřící soustavou (ampérmetrem)</a:t>
            </a:r>
          </a:p>
        </p:txBody>
      </p:sp>
      <p:sp>
        <p:nvSpPr>
          <p:cNvPr id="478237" name="Rectangle 29"/>
          <p:cNvSpPr>
            <a:spLocks noChangeArrowheads="1"/>
          </p:cNvSpPr>
          <p:nvPr/>
        </p:nvSpPr>
        <p:spPr bwMode="auto">
          <a:xfrm>
            <a:off x="3563938" y="2205038"/>
            <a:ext cx="5472112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628650" indent="-6286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latin typeface="Arial Unicode MS" panose="020B0604020202020204" pitchFamily="34" charset="-128"/>
              </a:rPr>
              <a:t>Odvození velikosti bočníku:</a:t>
            </a:r>
            <a:endParaRPr lang="cs-CZ" altLang="cs-CZ" sz="2000" b="1">
              <a:solidFill>
                <a:schemeClr val="bg2"/>
              </a:solidFill>
              <a:latin typeface="Arial Unicode MS" panose="020B060402020202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vstupní hodnoty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parametry měřící soustavy (ampérmetru) – I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A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, R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*	celkový proud - I</a:t>
            </a:r>
          </a:p>
        </p:txBody>
      </p:sp>
      <p:sp>
        <p:nvSpPr>
          <p:cNvPr id="478238" name="Rectangle 30"/>
          <p:cNvSpPr>
            <a:spLocks noChangeArrowheads="1"/>
          </p:cNvSpPr>
          <p:nvPr/>
        </p:nvSpPr>
        <p:spPr bwMode="auto">
          <a:xfrm>
            <a:off x="179388" y="4221163"/>
            <a:ext cx="87137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1.	Bočník a ampérmetr jsou zapojeny paralelně – napětí na obou prvcích je stejné. Podle Ohmova zákona platí:</a:t>
            </a:r>
          </a:p>
        </p:txBody>
      </p:sp>
      <p:graphicFrame>
        <p:nvGraphicFramePr>
          <p:cNvPr id="478239" name="Object 31"/>
          <p:cNvGraphicFramePr>
            <a:graphicFrameLocks noChangeAspect="1"/>
          </p:cNvGraphicFramePr>
          <p:nvPr/>
        </p:nvGraphicFramePr>
        <p:xfrm>
          <a:off x="6227763" y="4641850"/>
          <a:ext cx="28082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Rovnice" r:id="rId3" imgW="1371600" imgH="215900" progId="Equation.3">
                  <p:embed/>
                </p:oleObj>
              </mc:Choice>
              <mc:Fallback>
                <p:oleObj name="Rovnice" r:id="rId3" imgW="1371600" imgH="2159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641850"/>
                        <a:ext cx="2808287" cy="4429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40" name="Rectangle 32"/>
          <p:cNvSpPr>
            <a:spLocks noChangeArrowheads="1"/>
          </p:cNvSpPr>
          <p:nvPr/>
        </p:nvSpPr>
        <p:spPr bwMode="auto">
          <a:xfrm>
            <a:off x="179388" y="5084763"/>
            <a:ext cx="3097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2.	Vyjádření odporu R</a:t>
            </a:r>
            <a:r>
              <a:rPr lang="cs-CZ" altLang="cs-CZ" sz="2000" b="1" baseline="-25000">
                <a:solidFill>
                  <a:schemeClr val="bg2"/>
                </a:solidFill>
                <a:latin typeface="Arial Unicode MS" panose="020B0604020202020204" pitchFamily="34" charset="-128"/>
              </a:rPr>
              <a:t>B</a:t>
            </a: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:</a:t>
            </a:r>
          </a:p>
        </p:txBody>
      </p:sp>
      <p:graphicFrame>
        <p:nvGraphicFramePr>
          <p:cNvPr id="478241" name="Object 33"/>
          <p:cNvGraphicFramePr>
            <a:graphicFrameLocks noChangeAspect="1"/>
          </p:cNvGraphicFramePr>
          <p:nvPr/>
        </p:nvGraphicFramePr>
        <p:xfrm>
          <a:off x="3276600" y="5157788"/>
          <a:ext cx="49625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Rovnice" r:id="rId5" imgW="2870200" imgH="622300" progId="Equation.3">
                  <p:embed/>
                </p:oleObj>
              </mc:Choice>
              <mc:Fallback>
                <p:oleObj name="Rovnice" r:id="rId5" imgW="2870200" imgH="6223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57788"/>
                        <a:ext cx="4962525" cy="1076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42" name="Rectangle 34"/>
          <p:cNvSpPr>
            <a:spLocks noChangeArrowheads="1"/>
          </p:cNvSpPr>
          <p:nvPr/>
        </p:nvSpPr>
        <p:spPr bwMode="auto">
          <a:xfrm>
            <a:off x="539750" y="6308725"/>
            <a:ext cx="4248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870325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4278313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46863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5094288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5551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6008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6465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69230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latin typeface="Arial Unicode MS" panose="020B0604020202020204" pitchFamily="34" charset="-128"/>
              </a:rPr>
              <a:t>kde n je násobek zvýšení rozsahu</a:t>
            </a:r>
          </a:p>
        </p:txBody>
      </p:sp>
      <p:grpSp>
        <p:nvGrpSpPr>
          <p:cNvPr id="478259" name="Group 51"/>
          <p:cNvGrpSpPr>
            <a:grpSpLocks/>
          </p:cNvGrpSpPr>
          <p:nvPr/>
        </p:nvGrpSpPr>
        <p:grpSpPr bwMode="auto">
          <a:xfrm>
            <a:off x="180975" y="1195388"/>
            <a:ext cx="3167063" cy="2593975"/>
            <a:chOff x="68" y="753"/>
            <a:chExt cx="1995" cy="1634"/>
          </a:xfrm>
        </p:grpSpPr>
        <p:sp>
          <p:nvSpPr>
            <p:cNvPr id="478213" name="Rectangle 5"/>
            <p:cNvSpPr>
              <a:spLocks noChangeAspect="1" noChangeArrowheads="1"/>
            </p:cNvSpPr>
            <p:nvPr/>
          </p:nvSpPr>
          <p:spPr bwMode="auto">
            <a:xfrm rot="5400000">
              <a:off x="1072" y="954"/>
              <a:ext cx="147" cy="29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8214" name="Oval 6"/>
            <p:cNvSpPr>
              <a:spLocks noChangeArrowheads="1"/>
            </p:cNvSpPr>
            <p:nvPr/>
          </p:nvSpPr>
          <p:spPr bwMode="auto">
            <a:xfrm>
              <a:off x="975" y="1344"/>
              <a:ext cx="317" cy="31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8215" name="Rectangle 7"/>
            <p:cNvSpPr>
              <a:spLocks noChangeAspect="1" noChangeArrowheads="1"/>
            </p:cNvSpPr>
            <p:nvPr/>
          </p:nvSpPr>
          <p:spPr bwMode="auto">
            <a:xfrm>
              <a:off x="1746" y="1525"/>
              <a:ext cx="147" cy="292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8216" name="Oval 8"/>
            <p:cNvSpPr>
              <a:spLocks noChangeArrowheads="1"/>
            </p:cNvSpPr>
            <p:nvPr/>
          </p:nvSpPr>
          <p:spPr bwMode="auto">
            <a:xfrm>
              <a:off x="204" y="105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8217" name="Oval 9"/>
            <p:cNvSpPr>
              <a:spLocks noChangeArrowheads="1"/>
            </p:cNvSpPr>
            <p:nvPr/>
          </p:nvSpPr>
          <p:spPr bwMode="auto">
            <a:xfrm>
              <a:off x="1429" y="1053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8218" name="Oval 10"/>
            <p:cNvSpPr>
              <a:spLocks noChangeArrowheads="1"/>
            </p:cNvSpPr>
            <p:nvPr/>
          </p:nvSpPr>
          <p:spPr bwMode="auto">
            <a:xfrm>
              <a:off x="567" y="1054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8219" name="Oval 11"/>
            <p:cNvSpPr>
              <a:spLocks noChangeArrowheads="1"/>
            </p:cNvSpPr>
            <p:nvPr/>
          </p:nvSpPr>
          <p:spPr bwMode="auto">
            <a:xfrm>
              <a:off x="204" y="229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4" name="Text Box 20"/>
            <p:cNvSpPr txBox="1">
              <a:spLocks noChangeArrowheads="1"/>
            </p:cNvSpPr>
            <p:nvPr/>
          </p:nvSpPr>
          <p:spPr bwMode="auto">
            <a:xfrm>
              <a:off x="68" y="1615"/>
              <a:ext cx="18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478229" name="Line 21"/>
            <p:cNvSpPr>
              <a:spLocks noChangeShapeType="1"/>
            </p:cNvSpPr>
            <p:nvPr/>
          </p:nvSpPr>
          <p:spPr bwMode="auto">
            <a:xfrm>
              <a:off x="249" y="1252"/>
              <a:ext cx="0" cy="9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6" name="Text Box 22"/>
            <p:cNvSpPr txBox="1">
              <a:spLocks noChangeArrowheads="1"/>
            </p:cNvSpPr>
            <p:nvPr/>
          </p:nvSpPr>
          <p:spPr bwMode="auto">
            <a:xfrm>
              <a:off x="1020" y="754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9237" name="Text Box 23"/>
            <p:cNvSpPr txBox="1">
              <a:spLocks noChangeArrowheads="1"/>
            </p:cNvSpPr>
            <p:nvPr/>
          </p:nvSpPr>
          <p:spPr bwMode="auto">
            <a:xfrm>
              <a:off x="975" y="1933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9238" name="Text Box 24"/>
            <p:cNvSpPr txBox="1">
              <a:spLocks noChangeArrowheads="1"/>
            </p:cNvSpPr>
            <p:nvPr/>
          </p:nvSpPr>
          <p:spPr bwMode="auto">
            <a:xfrm>
              <a:off x="1927" y="1570"/>
              <a:ext cx="13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endParaRPr lang="cs-CZ" altLang="cs-CZ" sz="1800" b="1" baseline="-250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8233" name="Line 25"/>
            <p:cNvSpPr>
              <a:spLocks noChangeShapeType="1"/>
            </p:cNvSpPr>
            <p:nvPr/>
          </p:nvSpPr>
          <p:spPr bwMode="auto">
            <a:xfrm rot="16200000">
              <a:off x="1112" y="1706"/>
              <a:ext cx="0" cy="4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cs-CZ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240" name="Group 43"/>
            <p:cNvGrpSpPr>
              <a:grpSpLocks/>
            </p:cNvGrpSpPr>
            <p:nvPr/>
          </p:nvGrpSpPr>
          <p:grpSpPr bwMode="auto">
            <a:xfrm>
              <a:off x="657" y="1162"/>
              <a:ext cx="228" cy="273"/>
              <a:chOff x="1292" y="1842"/>
              <a:chExt cx="228" cy="273"/>
            </a:xfrm>
          </p:grpSpPr>
          <p:sp>
            <p:nvSpPr>
              <p:cNvPr id="9255" name="Text Box 27"/>
              <p:cNvSpPr txBox="1">
                <a:spLocks noChangeArrowheads="1"/>
              </p:cNvSpPr>
              <p:nvPr/>
            </p:nvSpPr>
            <p:spPr bwMode="auto">
              <a:xfrm>
                <a:off x="1292" y="184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78236" name="Line 28"/>
              <p:cNvSpPr>
                <a:spLocks noChangeShapeType="1"/>
              </p:cNvSpPr>
              <p:nvPr/>
            </p:nvSpPr>
            <p:spPr bwMode="auto">
              <a:xfrm rot="16200000">
                <a:off x="1429" y="2024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9241" name="AutoShape 36"/>
            <p:cNvCxnSpPr>
              <a:cxnSpLocks noChangeShapeType="1"/>
              <a:stCxn id="478216" idx="6"/>
              <a:endCxn id="478218" idx="2"/>
            </p:cNvCxnSpPr>
            <p:nvPr/>
          </p:nvCxnSpPr>
          <p:spPr bwMode="auto">
            <a:xfrm>
              <a:off x="307" y="1100"/>
              <a:ext cx="24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42" name="AutoShape 37"/>
            <p:cNvCxnSpPr>
              <a:cxnSpLocks noChangeShapeType="1"/>
              <a:stCxn id="478218" idx="6"/>
              <a:endCxn id="478213" idx="2"/>
            </p:cNvCxnSpPr>
            <p:nvPr/>
          </p:nvCxnSpPr>
          <p:spPr bwMode="auto">
            <a:xfrm flipV="1">
              <a:off x="670" y="1099"/>
              <a:ext cx="319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43" name="AutoShape 38"/>
            <p:cNvCxnSpPr>
              <a:cxnSpLocks noChangeShapeType="1"/>
              <a:stCxn id="478213" idx="0"/>
              <a:endCxn id="478217" idx="2"/>
            </p:cNvCxnSpPr>
            <p:nvPr/>
          </p:nvCxnSpPr>
          <p:spPr bwMode="auto">
            <a:xfrm>
              <a:off x="1305" y="1099"/>
              <a:ext cx="11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44" name="AutoShape 39"/>
            <p:cNvCxnSpPr>
              <a:cxnSpLocks noChangeShapeType="1"/>
              <a:stCxn id="478217" idx="6"/>
              <a:endCxn id="478215" idx="0"/>
            </p:cNvCxnSpPr>
            <p:nvPr/>
          </p:nvCxnSpPr>
          <p:spPr bwMode="auto">
            <a:xfrm>
              <a:off x="1532" y="1099"/>
              <a:ext cx="288" cy="41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45" name="AutoShape 40"/>
            <p:cNvCxnSpPr>
              <a:cxnSpLocks noChangeShapeType="1"/>
              <a:stCxn id="478215" idx="2"/>
              <a:endCxn id="478219" idx="6"/>
            </p:cNvCxnSpPr>
            <p:nvPr/>
          </p:nvCxnSpPr>
          <p:spPr bwMode="auto">
            <a:xfrm rot="5400000">
              <a:off x="807" y="1329"/>
              <a:ext cx="513" cy="151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46" name="AutoShape 41"/>
            <p:cNvCxnSpPr>
              <a:cxnSpLocks noChangeShapeType="1"/>
              <a:stCxn id="478218" idx="4"/>
              <a:endCxn id="478214" idx="2"/>
            </p:cNvCxnSpPr>
            <p:nvPr/>
          </p:nvCxnSpPr>
          <p:spPr bwMode="auto">
            <a:xfrm rot="16200000" flipH="1">
              <a:off x="615" y="1155"/>
              <a:ext cx="346" cy="35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47" name="AutoShape 42"/>
            <p:cNvCxnSpPr>
              <a:cxnSpLocks noChangeShapeType="1"/>
              <a:stCxn id="478217" idx="4"/>
              <a:endCxn id="478214" idx="6"/>
            </p:cNvCxnSpPr>
            <p:nvPr/>
          </p:nvCxnSpPr>
          <p:spPr bwMode="auto">
            <a:xfrm rot="5400000">
              <a:off x="1216" y="1244"/>
              <a:ext cx="347" cy="17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48" name="Group 44"/>
            <p:cNvGrpSpPr>
              <a:grpSpLocks/>
            </p:cNvGrpSpPr>
            <p:nvPr/>
          </p:nvGrpSpPr>
          <p:grpSpPr bwMode="auto">
            <a:xfrm>
              <a:off x="703" y="754"/>
              <a:ext cx="228" cy="273"/>
              <a:chOff x="1292" y="1842"/>
              <a:chExt cx="228" cy="273"/>
            </a:xfrm>
          </p:grpSpPr>
          <p:sp>
            <p:nvSpPr>
              <p:cNvPr id="9253" name="Text Box 45"/>
              <p:cNvSpPr txBox="1">
                <a:spLocks noChangeArrowheads="1"/>
              </p:cNvSpPr>
              <p:nvPr/>
            </p:nvSpPr>
            <p:spPr bwMode="auto">
              <a:xfrm>
                <a:off x="1292" y="184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78254" name="Line 46"/>
              <p:cNvSpPr>
                <a:spLocks noChangeShapeType="1"/>
              </p:cNvSpPr>
              <p:nvPr/>
            </p:nvSpPr>
            <p:spPr bwMode="auto">
              <a:xfrm rot="16200000">
                <a:off x="1429" y="2024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249" name="Text Box 47"/>
            <p:cNvSpPr txBox="1">
              <a:spLocks noChangeArrowheads="1"/>
            </p:cNvSpPr>
            <p:nvPr/>
          </p:nvSpPr>
          <p:spPr bwMode="auto">
            <a:xfrm>
              <a:off x="1020" y="1661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latin typeface="Arial" panose="020B0604020202020204" pitchFamily="34" charset="0"/>
                </a:rPr>
                <a:t>R</a:t>
              </a:r>
              <a:r>
                <a:rPr lang="cs-CZ" altLang="cs-CZ" sz="1800" b="1" baseline="-250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grpSp>
          <p:nvGrpSpPr>
            <p:cNvPr id="9250" name="Group 48"/>
            <p:cNvGrpSpPr>
              <a:grpSpLocks/>
            </p:cNvGrpSpPr>
            <p:nvPr/>
          </p:nvGrpSpPr>
          <p:grpSpPr bwMode="auto">
            <a:xfrm>
              <a:off x="295" y="753"/>
              <a:ext cx="228" cy="273"/>
              <a:chOff x="1292" y="1842"/>
              <a:chExt cx="228" cy="273"/>
            </a:xfrm>
          </p:grpSpPr>
          <p:sp>
            <p:nvSpPr>
              <p:cNvPr id="9251" name="Text Box 49"/>
              <p:cNvSpPr txBox="1">
                <a:spLocks noChangeArrowheads="1"/>
              </p:cNvSpPr>
              <p:nvPr/>
            </p:nvSpPr>
            <p:spPr bwMode="auto">
              <a:xfrm>
                <a:off x="1292" y="1842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478258" name="Line 50"/>
              <p:cNvSpPr>
                <a:spLocks noChangeShapeType="1"/>
              </p:cNvSpPr>
              <p:nvPr/>
            </p:nvSpPr>
            <p:spPr bwMode="auto">
              <a:xfrm rot="16200000">
                <a:off x="1429" y="2024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cs-CZ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8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8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8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8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8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8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/>
    </p:bld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lg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lg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12545</TotalTime>
  <Words>3578</Words>
  <Application>Microsoft Office PowerPoint</Application>
  <PresentationFormat>Předvádění na obrazovce (4:3)</PresentationFormat>
  <Paragraphs>588</Paragraphs>
  <Slides>47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6" baseType="lpstr">
      <vt:lpstr>Arial</vt:lpstr>
      <vt:lpstr>Arial Unicode MS</vt:lpstr>
      <vt:lpstr>Cambria Math</vt:lpstr>
      <vt:lpstr>Comic Sans MS</vt:lpstr>
      <vt:lpstr>Garamond</vt:lpstr>
      <vt:lpstr>Symbol</vt:lpstr>
      <vt:lpstr>Wingdings</vt:lpstr>
      <vt:lpstr>Proudění</vt:lpstr>
      <vt:lpstr>Rovnice</vt:lpstr>
      <vt:lpstr>Elektrotechnická  měření Měření elektrických veličin</vt:lpstr>
      <vt:lpstr>Měření elektrického napětí a proudu  Změna rozsahu voltmetru a ampérmetru</vt:lpstr>
      <vt:lpstr>Změna rozsahu voltmetru  - předřadný odpor</vt:lpstr>
      <vt:lpstr>Změna rozsahu voltmetru  - předřadný odpor</vt:lpstr>
      <vt:lpstr>Změna rozsahu voltmetru  - předřadný odpor</vt:lpstr>
      <vt:lpstr>Kapacitní dělič</vt:lpstr>
      <vt:lpstr>Měření proudu</vt:lpstr>
      <vt:lpstr>Rogowského cívka</vt:lpstr>
      <vt:lpstr>Změna rozsahu ampérmetru - bočník</vt:lpstr>
      <vt:lpstr>Změna rozsahu ampérmetru - bočník</vt:lpstr>
      <vt:lpstr>Změna rozsahu ampérmetru - bočník</vt:lpstr>
      <vt:lpstr>Příklad- bočník</vt:lpstr>
      <vt:lpstr>Měření výkonu</vt:lpstr>
      <vt:lpstr>Analogový wattmetr </vt:lpstr>
      <vt:lpstr>Analogový wattmetr </vt:lpstr>
      <vt:lpstr>Zapojení wattmetru </vt:lpstr>
      <vt:lpstr>Zapojení wattmetru </vt:lpstr>
      <vt:lpstr>Příklad </vt:lpstr>
      <vt:lpstr>Měření 3f činného výkonu </vt:lpstr>
      <vt:lpstr>3f symetrická zátěž – 4 vodiče </vt:lpstr>
      <vt:lpstr>3f symetrická zátěž – 3 vodiče </vt:lpstr>
      <vt:lpstr>3f nesymetrická zátěž</vt:lpstr>
      <vt:lpstr>3f nesymetrická zátěž – 3 vodiče </vt:lpstr>
      <vt:lpstr>3f nesymetrická zátěž</vt:lpstr>
      <vt:lpstr>Aronovo zapojení pro měření výkonů </vt:lpstr>
      <vt:lpstr>Aronovo zapojení pro měření výkonů </vt:lpstr>
      <vt:lpstr>Aronovo zapojení pro měření výkonů </vt:lpstr>
      <vt:lpstr>Aronovo zapojení pro měření výkonů </vt:lpstr>
      <vt:lpstr>Aronovo zapojení pro měření výkonů </vt:lpstr>
      <vt:lpstr>Příklad</vt:lpstr>
      <vt:lpstr>Měření jalového výkonu v 3f symetrické soustavě </vt:lpstr>
      <vt:lpstr>Měření jalového výkonu v 3f symetrické soustavě </vt:lpstr>
      <vt:lpstr>Příklad </vt:lpstr>
      <vt:lpstr>Energetická měření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Rozdělení - průběh rozdílového proudu</vt:lpstr>
      <vt:lpstr>Porovnání proudových chráničů</vt:lpstr>
      <vt:lpstr>Rozdělení podle časového působení</vt:lpstr>
      <vt:lpstr>Vypínací charakteristiky a selektivita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1310</cp:revision>
  <dcterms:created xsi:type="dcterms:W3CDTF">2006-07-11T07:50:54Z</dcterms:created>
  <dcterms:modified xsi:type="dcterms:W3CDTF">2024-04-22T09:30:21Z</dcterms:modified>
</cp:coreProperties>
</file>