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67"/>
  </p:notesMasterIdLst>
  <p:sldIdLst>
    <p:sldId id="256" r:id="rId2"/>
    <p:sldId id="290" r:id="rId3"/>
    <p:sldId id="291" r:id="rId4"/>
    <p:sldId id="341" r:id="rId5"/>
    <p:sldId id="292" r:id="rId6"/>
    <p:sldId id="333" r:id="rId7"/>
    <p:sldId id="293" r:id="rId8"/>
    <p:sldId id="294" r:id="rId9"/>
    <p:sldId id="257" r:id="rId10"/>
    <p:sldId id="280" r:id="rId11"/>
    <p:sldId id="281" r:id="rId12"/>
    <p:sldId id="282" r:id="rId13"/>
    <p:sldId id="296" r:id="rId14"/>
    <p:sldId id="297" r:id="rId15"/>
    <p:sldId id="299" r:id="rId16"/>
    <p:sldId id="301" r:id="rId17"/>
    <p:sldId id="298" r:id="rId18"/>
    <p:sldId id="300" r:id="rId19"/>
    <p:sldId id="295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28" r:id="rId36"/>
    <p:sldId id="311" r:id="rId37"/>
    <p:sldId id="312" r:id="rId38"/>
    <p:sldId id="313" r:id="rId39"/>
    <p:sldId id="329" r:id="rId40"/>
    <p:sldId id="314" r:id="rId41"/>
    <p:sldId id="315" r:id="rId42"/>
    <p:sldId id="316" r:id="rId43"/>
    <p:sldId id="317" r:id="rId44"/>
    <p:sldId id="337" r:id="rId45"/>
    <p:sldId id="338" r:id="rId46"/>
    <p:sldId id="339" r:id="rId47"/>
    <p:sldId id="340" r:id="rId48"/>
    <p:sldId id="325" r:id="rId49"/>
    <p:sldId id="318" r:id="rId50"/>
    <p:sldId id="319" r:id="rId51"/>
    <p:sldId id="330" r:id="rId52"/>
    <p:sldId id="320" r:id="rId53"/>
    <p:sldId id="321" r:id="rId54"/>
    <p:sldId id="322" r:id="rId55"/>
    <p:sldId id="331" r:id="rId56"/>
    <p:sldId id="323" r:id="rId57"/>
    <p:sldId id="326" r:id="rId58"/>
    <p:sldId id="332" r:id="rId59"/>
    <p:sldId id="327" r:id="rId60"/>
    <p:sldId id="342" r:id="rId61"/>
    <p:sldId id="343" r:id="rId62"/>
    <p:sldId id="334" r:id="rId63"/>
    <p:sldId id="335" r:id="rId64"/>
    <p:sldId id="336" r:id="rId65"/>
    <p:sldId id="279" r:id="rId66"/>
  </p:sldIdLst>
  <p:sldSz cx="9144000" cy="6858000" type="screen4x3"/>
  <p:notesSz cx="6858000" cy="9144000"/>
  <p:defaultTextStyle>
    <a:defPPr>
      <a:defRPr lang="cs-CZ"/>
    </a:defPPr>
    <a:lvl1pPr algn="r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buChar char="n"/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itchFamily="18" charset="0"/>
        <a:ea typeface="+mn-ea"/>
        <a:cs typeface="+mn-cs"/>
      </a:defRPr>
    </a:lvl1pPr>
    <a:lvl2pPr marL="457200" algn="r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buChar char="n"/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itchFamily="18" charset="0"/>
        <a:ea typeface="+mn-ea"/>
        <a:cs typeface="+mn-cs"/>
      </a:defRPr>
    </a:lvl2pPr>
    <a:lvl3pPr marL="914400" algn="r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buChar char="n"/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itchFamily="18" charset="0"/>
        <a:ea typeface="+mn-ea"/>
        <a:cs typeface="+mn-cs"/>
      </a:defRPr>
    </a:lvl3pPr>
    <a:lvl4pPr marL="1371600" algn="r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buChar char="n"/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itchFamily="18" charset="0"/>
        <a:ea typeface="+mn-ea"/>
        <a:cs typeface="+mn-cs"/>
      </a:defRPr>
    </a:lvl4pPr>
    <a:lvl5pPr marL="1828800" algn="r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buChar char="n"/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9E"/>
    <a:srgbClr val="00FF00"/>
    <a:srgbClr val="FF6600"/>
    <a:srgbClr val="0033CC"/>
    <a:srgbClr val="EAEAEA"/>
    <a:srgbClr val="FF9900"/>
    <a:srgbClr val="99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2" autoAdjust="0"/>
    <p:restoredTop sz="94624" autoAdjust="0"/>
  </p:normalViewPr>
  <p:slideViewPr>
    <p:cSldViewPr>
      <p:cViewPr varScale="1">
        <p:scale>
          <a:sx n="102" d="100"/>
          <a:sy n="102" d="100"/>
        </p:scale>
        <p:origin x="174" y="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29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1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EEDCB-D518-4CA5-BD28-5FBEB07CE7D7}" type="datetimeFigureOut">
              <a:rPr lang="cs-CZ" smtClean="0"/>
              <a:t>19.02.2024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84DAA-FC6F-4D4A-94A1-8A79482E3C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84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84DAA-FC6F-4D4A-94A1-8A79482E3CFB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047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84DAA-FC6F-4D4A-94A1-8A79482E3CFB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79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88067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806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6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8073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8074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807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8807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88077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8078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8079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EC2D6A-742D-4268-AB4C-98FA2FAEE5D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5B7E4C-1924-4B69-90FE-0C4658ADD63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326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0C051D-CB78-4B13-B44D-50F60044A6F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557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509B08-842B-458C-A17E-B19B07102114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266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E80D67A-3958-4FD7-AF91-DB835764638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7182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C44FB7-6D0B-4A80-A86B-0AC6DA5AFE81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932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BAB05F-F90E-4280-A2DF-5F9D8F7231AA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750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940345-AFA5-4FA2-A088-ADE2C5AF515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048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96085E-2EB2-4A49-937F-F2143B283CF9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546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A426E5-91D0-4310-B7DC-47E19057ABD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0260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2B4D92-8738-4268-985F-DAAF0B789B8D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463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</a:defRPr>
            </a:lvl1pPr>
          </a:lstStyle>
          <a:p>
            <a:fld id="{7782086F-E8E3-4C1F-BFCB-9BE421BBE31F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8704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8704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704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704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704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704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705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705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705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70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8705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870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oleObject" Target="../embeddings/oleObject7.bin"/><Relationship Id="rId7" Type="http://schemas.openxmlformats.org/officeDocument/2006/relationships/hyperlink" Target="http://www.tipa.eu/fotocache/bigorig/02220193.jpg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jpeg"/><Relationship Id="rId5" Type="http://schemas.openxmlformats.org/officeDocument/2006/relationships/hyperlink" Target="http://www.tipa.eu/fotocache/bigorig/02220286.jpg" TargetMode="Externa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9.wmf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hyperlink" Target="http://www.dnaelektro.cz/images-maxi/120905_BB_00_FB.EPS.jpg" TargetMode="Externa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1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oleObject" Target="../embeddings/oleObject21.bin"/><Relationship Id="rId7" Type="http://schemas.openxmlformats.org/officeDocument/2006/relationships/hyperlink" Target="http://www.dnaelektro.cz/images-maxi/134937_BB_00_FB.EPS.jpg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5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9.wmf"/><Relationship Id="rId9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4.wmf"/><Relationship Id="rId11" Type="http://schemas.openxmlformats.org/officeDocument/2006/relationships/image" Target="../media/image47.png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3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3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3.jpeg"/><Relationship Id="rId4" Type="http://schemas.openxmlformats.org/officeDocument/2006/relationships/image" Target="../media/image52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5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4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2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61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74.wmf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46.bin"/><Relationship Id="rId9" Type="http://schemas.openxmlformats.org/officeDocument/2006/relationships/image" Target="../media/image77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image" Target="../media/image83.wmf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85.wmf"/><Relationship Id="rId10" Type="http://schemas.openxmlformats.org/officeDocument/2006/relationships/image" Target="../media/image88.png"/><Relationship Id="rId4" Type="http://schemas.openxmlformats.org/officeDocument/2006/relationships/oleObject" Target="../embeddings/oleObject49.bin"/><Relationship Id="rId9" Type="http://schemas.openxmlformats.org/officeDocument/2006/relationships/image" Target="../media/image8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oleObject" Target="../embeddings/oleObject53.bin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94.wmf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image" Target="../media/image101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56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elektronika01.blogspot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1441450"/>
          </a:xfrm>
          <a:solidFill>
            <a:schemeClr val="tx1">
              <a:alpha val="60001"/>
            </a:schemeClr>
          </a:solidFill>
        </p:spPr>
        <p:txBody>
          <a:bodyPr/>
          <a:lstStyle/>
          <a:p>
            <a:r>
              <a:rPr lang="cs-CZ" altLang="cs-CZ" sz="5400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Elektrotechnická  měření</a:t>
            </a:r>
            <a:br>
              <a:rPr lang="cs-CZ" altLang="cs-CZ" sz="5400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 sz="3200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Základní měření a analogové přístroje</a:t>
            </a:r>
          </a:p>
        </p:txBody>
      </p:sp>
      <p:pic>
        <p:nvPicPr>
          <p:cNvPr id="2056" name="Picture 8" descr="1646b-190-204-hlav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"/>
          <a:stretch>
            <a:fillRect/>
          </a:stretch>
        </p:blipFill>
        <p:spPr bwMode="auto">
          <a:xfrm>
            <a:off x="3748088" y="1628775"/>
            <a:ext cx="5145087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873b-amprobe-37xp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2352675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925" y="44450"/>
            <a:ext cx="7559675" cy="719138"/>
          </a:xfrm>
        </p:spPr>
        <p:txBody>
          <a:bodyPr/>
          <a:lstStyle/>
          <a:p>
            <a:r>
              <a:rPr lang="cs-CZ" altLang="cs-CZ" sz="4000" u="sng">
                <a:solidFill>
                  <a:schemeClr val="bg2"/>
                </a:solidFill>
                <a:effectLst/>
                <a:latin typeface="Comic Sans MS" pitchFamily="66" charset="0"/>
              </a:rPr>
              <a:t>Přesnost měření</a:t>
            </a:r>
            <a:endParaRPr lang="cs-CZ" altLang="cs-CZ" sz="40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11651" name="Rectangle 3"/>
          <p:cNvSpPr>
            <a:spLocks noChangeArrowheads="1"/>
          </p:cNvSpPr>
          <p:nvPr/>
        </p:nvSpPr>
        <p:spPr bwMode="auto">
          <a:xfrm>
            <a:off x="539750" y="830263"/>
            <a:ext cx="561657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7429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143000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002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cs-CZ" altLang="cs-CZ" sz="24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Rozdělení podle charakteru chyb  </a:t>
            </a:r>
          </a:p>
        </p:txBody>
      </p:sp>
      <p:sp>
        <p:nvSpPr>
          <p:cNvPr id="411653" name="Rectangle 5"/>
          <p:cNvSpPr>
            <a:spLocks noChangeArrowheads="1"/>
          </p:cNvSpPr>
          <p:nvPr/>
        </p:nvSpPr>
        <p:spPr bwMode="auto">
          <a:xfrm>
            <a:off x="179388" y="1484313"/>
            <a:ext cx="8785225" cy="486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354013" indent="-354013"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1. 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Systematické (soustavné) chyby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	</a:t>
            </a:r>
            <a:r>
              <a:rPr lang="cs-CZ" altLang="cs-CZ" sz="1900" b="1">
                <a:solidFill>
                  <a:schemeClr val="bg2"/>
                </a:solidFill>
                <a:effectLst/>
                <a:latin typeface="Arial Unicode MS" pitchFamily="34" charset="-128"/>
              </a:rPr>
              <a:t>jsou chyby, které se při daném měření vyskytují pravidelně a počet opakovaných měření nemá na přesnost vliv.</a:t>
            </a:r>
          </a:p>
          <a:p>
            <a:pPr>
              <a:buFont typeface="Wingdings" pitchFamily="2" charset="2"/>
              <a:buNone/>
            </a:pPr>
            <a:r>
              <a:rPr lang="cs-CZ" altLang="cs-CZ" sz="1900" b="1">
                <a:solidFill>
                  <a:schemeClr val="bg2"/>
                </a:solidFill>
                <a:effectLst/>
                <a:latin typeface="Arial Unicode MS" pitchFamily="34" charset="-128"/>
              </a:rPr>
              <a:t>	Jaké chyby lze zařadit do této skupiny?</a:t>
            </a:r>
          </a:p>
          <a:p>
            <a:pPr>
              <a:buFont typeface="Wingdings" pitchFamily="2" charset="2"/>
              <a:buNone/>
            </a:pPr>
            <a:r>
              <a:rPr lang="cs-CZ" altLang="cs-CZ" sz="1900" b="1">
                <a:solidFill>
                  <a:schemeClr val="bg2"/>
                </a:solidFill>
                <a:effectLst/>
                <a:latin typeface="Arial Unicode MS" pitchFamily="34" charset="-128"/>
              </a:rPr>
              <a:t>	Chyba měřící metody, částečně chyba pozorovatele a částečně i chyba měřících přístrojů    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Chybu lze alespoň částečně opravit 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2.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Nahodilé chyby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jsou chyby, které se vyskytují zcela nepravidelně, jejich výskyt je náhodný.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Jaké chyby lze zařadit do této skupiny?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Částečně chybu měřících přístrojů a pozorovatele, vliv okolí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Chybu lze opravit větším počtem stejných měření. Z naměřených hodnot vyloučit značně odlišné, z ostatních vypočítat průměrnou hodnotu.</a:t>
            </a:r>
          </a:p>
        </p:txBody>
      </p:sp>
      <p:pic>
        <p:nvPicPr>
          <p:cNvPr id="411655" name="Picture 7" descr="MC900412628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88913"/>
            <a:ext cx="2159000" cy="13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1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1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1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1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11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1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16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16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16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16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16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2775" y="117475"/>
            <a:ext cx="7559675" cy="719138"/>
          </a:xfrm>
        </p:spPr>
        <p:txBody>
          <a:bodyPr/>
          <a:lstStyle/>
          <a:p>
            <a:r>
              <a:rPr lang="cs-CZ" altLang="cs-CZ" sz="4000" u="sng">
                <a:solidFill>
                  <a:schemeClr val="bg2"/>
                </a:solidFill>
                <a:effectLst/>
                <a:latin typeface="Comic Sans MS" pitchFamily="66" charset="0"/>
              </a:rPr>
              <a:t>Přesnost měření</a:t>
            </a:r>
            <a:endParaRPr lang="cs-CZ" altLang="cs-CZ" sz="40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12679" name="Group 7"/>
          <p:cNvGrpSpPr>
            <a:grpSpLocks/>
          </p:cNvGrpSpPr>
          <p:nvPr/>
        </p:nvGrpSpPr>
        <p:grpSpPr bwMode="auto">
          <a:xfrm>
            <a:off x="34925" y="981075"/>
            <a:ext cx="9036050" cy="5610225"/>
            <a:chOff x="22" y="618"/>
            <a:chExt cx="5692" cy="3534"/>
          </a:xfrm>
        </p:grpSpPr>
        <p:pic>
          <p:nvPicPr>
            <p:cNvPr id="412678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618"/>
              <a:ext cx="5692" cy="35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bg2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2676" name="Rectangle 4"/>
            <p:cNvSpPr>
              <a:spLocks noChangeArrowheads="1"/>
            </p:cNvSpPr>
            <p:nvPr/>
          </p:nvSpPr>
          <p:spPr bwMode="auto">
            <a:xfrm>
              <a:off x="567" y="1162"/>
              <a:ext cx="2313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>
              <a:spAutoFit/>
            </a:bodyPr>
            <a:lstStyle>
              <a:lvl1pPr algn="l">
                <a:tabLst>
                  <a:tab pos="2873375" algn="l"/>
                  <a:tab pos="3051175" algn="l"/>
                </a:tabLst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defRPr>
              </a:lvl1pPr>
              <a:lvl2pPr marL="827088" indent="-285750" algn="l">
                <a:buClr>
                  <a:schemeClr val="accent2"/>
                </a:buClr>
                <a:tabLst>
                  <a:tab pos="2873375" algn="l"/>
                  <a:tab pos="3051175" algn="l"/>
                </a:tabLst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defRPr>
              </a:lvl2pPr>
              <a:lvl3pPr marL="1235075" indent="-228600" algn="l">
                <a:buClr>
                  <a:schemeClr val="tx2"/>
                </a:buClr>
                <a:tabLst>
                  <a:tab pos="2873375" algn="l"/>
                  <a:tab pos="3051175" algn="l"/>
                </a:tabLst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defRPr>
              </a:lvl3pPr>
              <a:lvl4pPr marL="1643063" indent="-228600" algn="l">
                <a:buClr>
                  <a:schemeClr val="accent2"/>
                </a:buClr>
                <a:tabLst>
                  <a:tab pos="2873375" algn="l"/>
                  <a:tab pos="3051175" algn="l"/>
                </a:tabLst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defRPr>
              </a:lvl4pPr>
              <a:lvl5pPr marL="2057400" indent="-228600" algn="l">
                <a:tabLst>
                  <a:tab pos="2873375" algn="l"/>
                  <a:tab pos="3051175" algn="l"/>
                </a:tabLst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>
                  <a:tab pos="2873375" algn="l"/>
                  <a:tab pos="3051175" algn="l"/>
                </a:tabLst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>
                  <a:tab pos="2873375" algn="l"/>
                  <a:tab pos="3051175" algn="l"/>
                </a:tabLst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>
                  <a:tab pos="2873375" algn="l"/>
                  <a:tab pos="3051175" algn="l"/>
                </a:tabLst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>
                  <a:tab pos="2873375" algn="l"/>
                  <a:tab pos="3051175" algn="l"/>
                </a:tabLst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defRPr>
              </a:lvl9pPr>
            </a:lstStyle>
            <a:p>
              <a:pPr>
                <a:buFont typeface="Wingdings" pitchFamily="2" charset="2"/>
                <a:buNone/>
              </a:pPr>
              <a:r>
                <a:rPr lang="cs-CZ" altLang="cs-CZ" sz="1600" b="1">
                  <a:solidFill>
                    <a:schemeClr val="bg2"/>
                  </a:solidFill>
                  <a:effectLst/>
                  <a:latin typeface="Arial Unicode MS" pitchFamily="34" charset="-128"/>
                </a:rPr>
                <a:t>Nahodilé chyby měření - aproximace (proložení) naměřených hodnot  </a:t>
              </a:r>
              <a:endParaRPr lang="cs-CZ" altLang="cs-CZ" sz="1600" b="1" u="sng">
                <a:solidFill>
                  <a:schemeClr val="bg2"/>
                </a:solidFill>
                <a:effectLst/>
                <a:latin typeface="Arial Unicode MS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2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2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2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2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2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8820150" cy="504825"/>
          </a:xfrm>
        </p:spPr>
        <p:txBody>
          <a:bodyPr/>
          <a:lstStyle/>
          <a:p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Chyby měření – chyby metody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179388" y="981075"/>
            <a:ext cx="8713787" cy="142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Chyba měřící metody je dána zpravidla vlastní spotřebou měřících přístrojů (přístroje potřebují určitou energii k vyjádření naměřené hodnoty).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Nejčastěji vzniká v obvodech s více přístroji, které se vzájemně ovlivňují.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u="sng" dirty="0">
                <a:solidFill>
                  <a:schemeClr val="bg2"/>
                </a:solidFill>
                <a:effectLst/>
                <a:latin typeface="Arial Unicode MS" pitchFamily="34" charset="-128"/>
              </a:rPr>
              <a:t>Chybu měřící metody lze eliminovat výpočtem</a:t>
            </a:r>
          </a:p>
        </p:txBody>
      </p:sp>
      <p:sp>
        <p:nvSpPr>
          <p:cNvPr id="413704" name="Rectangle 8"/>
          <p:cNvSpPr>
            <a:spLocks noRot="1" noChangeArrowheads="1"/>
          </p:cNvSpPr>
          <p:nvPr/>
        </p:nvSpPr>
        <p:spPr bwMode="auto">
          <a:xfrm>
            <a:off x="179388" y="3211513"/>
            <a:ext cx="882015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>
                <a:solidFill>
                  <a:schemeClr val="bg2"/>
                </a:solidFill>
                <a:effectLst/>
                <a:latin typeface="Comic Sans MS" pitchFamily="66" charset="0"/>
              </a:rPr>
              <a:t>Měření odporů </a:t>
            </a:r>
            <a:r>
              <a:rPr lang="cs-CZ" altLang="cs-CZ" sz="3600" u="sng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- I</a:t>
            </a:r>
            <a:r>
              <a:rPr lang="cs-CZ" altLang="cs-CZ" sz="3600" u="sng" dirty="0">
                <a:solidFill>
                  <a:schemeClr val="bg2"/>
                </a:solidFill>
                <a:effectLst/>
                <a:latin typeface="Comic Sans MS" pitchFamily="66" charset="0"/>
              </a:rPr>
              <a:t>. 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13705" name="Rectangle 9"/>
          <p:cNvSpPr>
            <a:spLocks noChangeArrowheads="1"/>
          </p:cNvSpPr>
          <p:nvPr/>
        </p:nvSpPr>
        <p:spPr bwMode="auto">
          <a:xfrm>
            <a:off x="179388" y="4029075"/>
            <a:ext cx="878522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354013" indent="-354013" algn="l">
              <a:tabLst>
                <a:tab pos="2416175" algn="l"/>
                <a:tab pos="2597150" algn="l"/>
                <a:tab pos="2957513" algn="l"/>
                <a:tab pos="3138488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416175" algn="l"/>
                <a:tab pos="2597150" algn="l"/>
                <a:tab pos="2957513" algn="l"/>
                <a:tab pos="3138488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416175" algn="l"/>
                <a:tab pos="2597150" algn="l"/>
                <a:tab pos="2957513" algn="l"/>
                <a:tab pos="3138488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416175" algn="l"/>
                <a:tab pos="2597150" algn="l"/>
                <a:tab pos="2957513" algn="l"/>
                <a:tab pos="313848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416175" algn="l"/>
                <a:tab pos="2597150" algn="l"/>
                <a:tab pos="2957513" algn="l"/>
                <a:tab pos="313848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416175" algn="l"/>
                <a:tab pos="2597150" algn="l"/>
                <a:tab pos="2957513" algn="l"/>
                <a:tab pos="313848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416175" algn="l"/>
                <a:tab pos="2597150" algn="l"/>
                <a:tab pos="2957513" algn="l"/>
                <a:tab pos="313848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416175" algn="l"/>
                <a:tab pos="2597150" algn="l"/>
                <a:tab pos="2957513" algn="l"/>
                <a:tab pos="313848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416175" algn="l"/>
                <a:tab pos="2597150" algn="l"/>
                <a:tab pos="2957513" algn="l"/>
                <a:tab pos="313848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Obecně lze změřit odpor: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a)	přímou metodou 		-	přístroj ukáže přímo naměřenou hodnotu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b)	nepřímou metodou	-	naměříme napětí a proud a odpor vypočítáme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Odpory lze orientačně rozdělit podle jejich velikosti: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a)	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malé 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odpory	-	do 1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 (propustný stav diody, přechodový odpor)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b)	střední odpory	-	od 1  do 100 k 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c)	velké odpory	-	nad 100 k (izolační odpor, závěrný stav diody)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3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3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3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3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3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37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3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37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37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137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698" grpId="0"/>
      <p:bldP spid="4137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8820150" cy="504825"/>
          </a:xfrm>
        </p:spPr>
        <p:txBody>
          <a:bodyPr/>
          <a:lstStyle/>
          <a:p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Měření odporů nepřímou metodou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28035" name="Rectangle 3"/>
          <p:cNvSpPr>
            <a:spLocks noChangeArrowheads="1"/>
          </p:cNvSpPr>
          <p:nvPr/>
        </p:nvSpPr>
        <p:spPr bwMode="auto">
          <a:xfrm>
            <a:off x="179388" y="981075"/>
            <a:ext cx="8713787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Nepřímá metoda využívá pro výpočet Ohmův zákon.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Odpor vypočítáme z naměřeného napětí na voltmetru U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V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a proudu na ampérmetru I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A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.</a:t>
            </a:r>
          </a:p>
        </p:txBody>
      </p:sp>
      <p:sp>
        <p:nvSpPr>
          <p:cNvPr id="428037" name="Rectangle 5"/>
          <p:cNvSpPr>
            <a:spLocks noChangeArrowheads="1"/>
          </p:cNvSpPr>
          <p:nvPr/>
        </p:nvSpPr>
        <p:spPr bwMode="auto">
          <a:xfrm>
            <a:off x="179388" y="2781300"/>
            <a:ext cx="878522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45085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27088" indent="-285750" algn="l">
              <a:buClr>
                <a:schemeClr val="accent2"/>
              </a:buClr>
              <a:tabLst>
                <a:tab pos="45085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35075" indent="-228600" algn="l">
              <a:buClr>
                <a:schemeClr val="tx2"/>
              </a:buClr>
              <a:tabLst>
                <a:tab pos="45085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43063" indent="-228600" algn="l">
              <a:buClr>
                <a:schemeClr val="accent2"/>
              </a:buClr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Při současném použití ampérmetru a voltmetru vzniká chyba měřící metody. Proto rozlišujeme zapojení: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a)	pro malé odpory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b)	pro velké odpory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Při běžném měření a správném zapojení není třeba chybu měřící metody eliminovat. Chyba je zanedbatelná </a:t>
            </a:r>
            <a:endParaRPr lang="cs-CZ" altLang="cs-CZ" sz="2000" b="1" dirty="0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28038" name="Object 6"/>
          <p:cNvGraphicFramePr>
            <a:graphicFrameLocks noChangeAspect="1"/>
          </p:cNvGraphicFramePr>
          <p:nvPr/>
        </p:nvGraphicFramePr>
        <p:xfrm>
          <a:off x="2411413" y="1773238"/>
          <a:ext cx="1081087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110" name="Rovnice" r:id="rId3" imgW="596880" imgH="431640" progId="Equation.3">
                  <p:embed/>
                </p:oleObj>
              </mc:Choice>
              <mc:Fallback>
                <p:oleObj name="Rovnice" r:id="rId3" imgW="59688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773238"/>
                        <a:ext cx="1081087" cy="78263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8040" name="Picture 8" descr="Odpor   1K5 TR524   8W   DOPRODEJ">
            <a:hlinkClick r:id="rId5" tooltip="Odpor   1K5 TR524   8W   DOPRODEJ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0" b="35863"/>
          <a:stretch>
            <a:fillRect/>
          </a:stretch>
        </p:blipFill>
        <p:spPr bwMode="auto">
          <a:xfrm>
            <a:off x="395288" y="5173663"/>
            <a:ext cx="32400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8042" name="Picture 10" descr="Odpor   1K8 TR510   6W   DOPRODEJ">
            <a:hlinkClick r:id="rId7" tooltip="Odpor   1K8 TR510   6W   DOPRODEJ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0" b="35863"/>
          <a:stretch>
            <a:fillRect/>
          </a:stretch>
        </p:blipFill>
        <p:spPr bwMode="auto">
          <a:xfrm>
            <a:off x="5148263" y="5195888"/>
            <a:ext cx="316865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8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8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8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8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8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8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8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8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8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8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8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8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8820150" cy="504825"/>
          </a:xfrm>
        </p:spPr>
        <p:txBody>
          <a:bodyPr/>
          <a:lstStyle/>
          <a:p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Zapojení pro malé odpory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29060" name="Rectangle 4"/>
          <p:cNvSpPr>
            <a:spLocks noChangeArrowheads="1"/>
          </p:cNvSpPr>
          <p:nvPr/>
        </p:nvSpPr>
        <p:spPr bwMode="auto">
          <a:xfrm>
            <a:off x="4427538" y="1196975"/>
            <a:ext cx="45370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45085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27088" indent="-285750" algn="l">
              <a:buClr>
                <a:schemeClr val="accent2"/>
              </a:buClr>
              <a:tabLst>
                <a:tab pos="45085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35075" indent="-228600" algn="l">
              <a:buClr>
                <a:schemeClr val="tx2"/>
              </a:buClr>
              <a:tabLst>
                <a:tab pos="45085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43063" indent="-228600" algn="l">
              <a:buClr>
                <a:schemeClr val="accent2"/>
              </a:buClr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Jak lze vypočítat hodnotu odporu ?</a:t>
            </a:r>
          </a:p>
        </p:txBody>
      </p:sp>
      <p:graphicFrame>
        <p:nvGraphicFramePr>
          <p:cNvPr id="429061" name="Object 5"/>
          <p:cNvGraphicFramePr>
            <a:graphicFrameLocks noChangeAspect="1"/>
          </p:cNvGraphicFramePr>
          <p:nvPr/>
        </p:nvGraphicFramePr>
        <p:xfrm>
          <a:off x="5940425" y="1844675"/>
          <a:ext cx="11525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70" name="Rovnice" r:id="rId3" imgW="507960" imgH="431640" progId="Equation.3">
                  <p:embed/>
                </p:oleObj>
              </mc:Choice>
              <mc:Fallback>
                <p:oleObj name="Rovnice" r:id="rId3" imgW="50796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1844675"/>
                        <a:ext cx="1152525" cy="9794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29097" name="Group 41"/>
          <p:cNvGrpSpPr>
            <a:grpSpLocks/>
          </p:cNvGrpSpPr>
          <p:nvPr/>
        </p:nvGrpSpPr>
        <p:grpSpPr bwMode="auto">
          <a:xfrm>
            <a:off x="323850" y="1125538"/>
            <a:ext cx="3910013" cy="1908175"/>
            <a:chOff x="204" y="709"/>
            <a:chExt cx="2463" cy="1202"/>
          </a:xfrm>
        </p:grpSpPr>
        <p:grpSp>
          <p:nvGrpSpPr>
            <p:cNvPr id="429069" name="Group 13"/>
            <p:cNvGrpSpPr>
              <a:grpSpLocks/>
            </p:cNvGrpSpPr>
            <p:nvPr/>
          </p:nvGrpSpPr>
          <p:grpSpPr bwMode="auto">
            <a:xfrm>
              <a:off x="794" y="709"/>
              <a:ext cx="408" cy="408"/>
              <a:chOff x="1111" y="1026"/>
              <a:chExt cx="408" cy="408"/>
            </a:xfrm>
          </p:grpSpPr>
          <p:sp>
            <p:nvSpPr>
              <p:cNvPr id="429064" name="Oval 8"/>
              <p:cNvSpPr>
                <a:spLocks noChangeAspect="1" noChangeArrowheads="1"/>
              </p:cNvSpPr>
              <p:nvPr/>
            </p:nvSpPr>
            <p:spPr bwMode="auto">
              <a:xfrm>
                <a:off x="1111" y="1026"/>
                <a:ext cx="408" cy="408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29065" name="Text Box 9"/>
              <p:cNvSpPr txBox="1">
                <a:spLocks noChangeArrowheads="1"/>
              </p:cNvSpPr>
              <p:nvPr/>
            </p:nvSpPr>
            <p:spPr bwMode="auto">
              <a:xfrm>
                <a:off x="1257" y="1120"/>
                <a:ext cx="116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ctr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  <a:buFont typeface="Wingdings" pitchFamily="2" charset="2"/>
                  <a:buNone/>
                </a:pPr>
                <a:r>
                  <a:rPr lang="cs-CZ" altLang="cs-CZ" sz="1800" b="1">
                    <a:solidFill>
                      <a:schemeClr val="bg2"/>
                    </a:solidFill>
                    <a:effectLst/>
                  </a:rPr>
                  <a:t>A</a:t>
                </a:r>
              </a:p>
            </p:txBody>
          </p:sp>
        </p:grpSp>
        <p:grpSp>
          <p:nvGrpSpPr>
            <p:cNvPr id="429070" name="Group 14"/>
            <p:cNvGrpSpPr>
              <a:grpSpLocks/>
            </p:cNvGrpSpPr>
            <p:nvPr/>
          </p:nvGrpSpPr>
          <p:grpSpPr bwMode="auto">
            <a:xfrm>
              <a:off x="1610" y="1071"/>
              <a:ext cx="408" cy="408"/>
              <a:chOff x="1973" y="1162"/>
              <a:chExt cx="408" cy="408"/>
            </a:xfrm>
          </p:grpSpPr>
          <p:sp>
            <p:nvSpPr>
              <p:cNvPr id="429067" name="Oval 11"/>
              <p:cNvSpPr>
                <a:spLocks noChangeAspect="1" noChangeArrowheads="1"/>
              </p:cNvSpPr>
              <p:nvPr/>
            </p:nvSpPr>
            <p:spPr bwMode="auto">
              <a:xfrm>
                <a:off x="1973" y="1162"/>
                <a:ext cx="408" cy="408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29068" name="Text Box 12"/>
              <p:cNvSpPr txBox="1">
                <a:spLocks noChangeArrowheads="1"/>
              </p:cNvSpPr>
              <p:nvPr/>
            </p:nvSpPr>
            <p:spPr bwMode="auto">
              <a:xfrm>
                <a:off x="2119" y="1256"/>
                <a:ext cx="116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ctr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  <a:buFont typeface="Wingdings" pitchFamily="2" charset="2"/>
                  <a:buNone/>
                </a:pPr>
                <a:r>
                  <a:rPr lang="cs-CZ" altLang="cs-CZ" sz="1800" b="1">
                    <a:solidFill>
                      <a:schemeClr val="bg2"/>
                    </a:solidFill>
                    <a:effectLst/>
                  </a:rPr>
                  <a:t>V</a:t>
                </a:r>
              </a:p>
            </p:txBody>
          </p:sp>
        </p:grpSp>
        <p:sp>
          <p:nvSpPr>
            <p:cNvPr id="429071" name="Rectangle 15"/>
            <p:cNvSpPr>
              <a:spLocks noChangeArrowheads="1"/>
            </p:cNvSpPr>
            <p:nvPr/>
          </p:nvSpPr>
          <p:spPr bwMode="auto">
            <a:xfrm>
              <a:off x="2336" y="1071"/>
              <a:ext cx="159" cy="340"/>
            </a:xfrm>
            <a:prstGeom prst="rect">
              <a:avLst/>
            </a:prstGeom>
            <a:noFill/>
            <a:ln w="38100" algn="ctr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9072" name="Oval 16"/>
            <p:cNvSpPr>
              <a:spLocks noChangeArrowheads="1"/>
            </p:cNvSpPr>
            <p:nvPr/>
          </p:nvSpPr>
          <p:spPr bwMode="auto">
            <a:xfrm>
              <a:off x="204" y="867"/>
              <a:ext cx="91" cy="91"/>
            </a:xfrm>
            <a:prstGeom prst="ellipse">
              <a:avLst/>
            </a:prstGeom>
            <a:noFill/>
            <a:ln w="38100" algn="ctr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9073" name="Oval 17"/>
            <p:cNvSpPr>
              <a:spLocks noChangeArrowheads="1"/>
            </p:cNvSpPr>
            <p:nvPr/>
          </p:nvSpPr>
          <p:spPr bwMode="auto">
            <a:xfrm>
              <a:off x="204" y="1820"/>
              <a:ext cx="91" cy="91"/>
            </a:xfrm>
            <a:prstGeom prst="ellipse">
              <a:avLst/>
            </a:prstGeom>
            <a:noFill/>
            <a:ln w="38100" algn="ctr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9074" name="Oval 18"/>
            <p:cNvSpPr>
              <a:spLocks noChangeArrowheads="1"/>
            </p:cNvSpPr>
            <p:nvPr/>
          </p:nvSpPr>
          <p:spPr bwMode="auto">
            <a:xfrm>
              <a:off x="1768" y="867"/>
              <a:ext cx="91" cy="91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9075" name="Oval 19"/>
            <p:cNvSpPr>
              <a:spLocks noChangeArrowheads="1"/>
            </p:cNvSpPr>
            <p:nvPr/>
          </p:nvSpPr>
          <p:spPr bwMode="auto">
            <a:xfrm>
              <a:off x="1769" y="1820"/>
              <a:ext cx="91" cy="91"/>
            </a:xfrm>
            <a:prstGeom prst="ellipse">
              <a:avLst/>
            </a:prstGeom>
            <a:solidFill>
              <a:schemeClr val="bg2"/>
            </a:solidFill>
            <a:ln w="38100" algn="ctr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cxnSp>
          <p:nvCxnSpPr>
            <p:cNvPr id="429076" name="AutoShape 20"/>
            <p:cNvCxnSpPr>
              <a:cxnSpLocks noChangeShapeType="1"/>
              <a:stCxn id="429072" idx="6"/>
              <a:endCxn id="429064" idx="2"/>
            </p:cNvCxnSpPr>
            <p:nvPr/>
          </p:nvCxnSpPr>
          <p:spPr bwMode="auto">
            <a:xfrm>
              <a:off x="307" y="913"/>
              <a:ext cx="475" cy="0"/>
            </a:xfrm>
            <a:prstGeom prst="straightConnector1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9077" name="AutoShape 21"/>
            <p:cNvCxnSpPr>
              <a:cxnSpLocks noChangeShapeType="1"/>
              <a:stCxn id="429073" idx="6"/>
              <a:endCxn id="429075" idx="2"/>
            </p:cNvCxnSpPr>
            <p:nvPr/>
          </p:nvCxnSpPr>
          <p:spPr bwMode="auto">
            <a:xfrm>
              <a:off x="307" y="1866"/>
              <a:ext cx="1450" cy="0"/>
            </a:xfrm>
            <a:prstGeom prst="straightConnector1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9078" name="AutoShape 22"/>
            <p:cNvCxnSpPr>
              <a:cxnSpLocks noChangeShapeType="1"/>
              <a:stCxn id="429064" idx="6"/>
              <a:endCxn id="429074" idx="2"/>
            </p:cNvCxnSpPr>
            <p:nvPr/>
          </p:nvCxnSpPr>
          <p:spPr bwMode="auto">
            <a:xfrm>
              <a:off x="1214" y="913"/>
              <a:ext cx="542" cy="0"/>
            </a:xfrm>
            <a:prstGeom prst="straightConnector1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9079" name="AutoShape 23"/>
            <p:cNvCxnSpPr>
              <a:cxnSpLocks noChangeShapeType="1"/>
              <a:stCxn id="429074" idx="4"/>
              <a:endCxn id="429067" idx="0"/>
            </p:cNvCxnSpPr>
            <p:nvPr/>
          </p:nvCxnSpPr>
          <p:spPr bwMode="auto">
            <a:xfrm>
              <a:off x="1814" y="970"/>
              <a:ext cx="0" cy="89"/>
            </a:xfrm>
            <a:prstGeom prst="straightConnector1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9080" name="AutoShape 24"/>
            <p:cNvCxnSpPr>
              <a:cxnSpLocks noChangeShapeType="1"/>
              <a:stCxn id="429067" idx="4"/>
              <a:endCxn id="429075" idx="0"/>
            </p:cNvCxnSpPr>
            <p:nvPr/>
          </p:nvCxnSpPr>
          <p:spPr bwMode="auto">
            <a:xfrm>
              <a:off x="1814" y="1491"/>
              <a:ext cx="1" cy="317"/>
            </a:xfrm>
            <a:prstGeom prst="straightConnector1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9081" name="AutoShape 25"/>
            <p:cNvCxnSpPr>
              <a:cxnSpLocks noChangeShapeType="1"/>
              <a:stCxn id="429074" idx="6"/>
              <a:endCxn id="429071" idx="0"/>
            </p:cNvCxnSpPr>
            <p:nvPr/>
          </p:nvCxnSpPr>
          <p:spPr bwMode="auto">
            <a:xfrm>
              <a:off x="1871" y="913"/>
              <a:ext cx="545" cy="146"/>
            </a:xfrm>
            <a:prstGeom prst="bentConnector2">
              <a:avLst/>
            </a:prstGeom>
            <a:noFill/>
            <a:ln w="38100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9082" name="AutoShape 26"/>
            <p:cNvCxnSpPr>
              <a:cxnSpLocks noChangeShapeType="1"/>
              <a:stCxn id="429071" idx="2"/>
              <a:endCxn id="429075" idx="6"/>
            </p:cNvCxnSpPr>
            <p:nvPr/>
          </p:nvCxnSpPr>
          <p:spPr bwMode="auto">
            <a:xfrm rot="5400000">
              <a:off x="1922" y="1373"/>
              <a:ext cx="443" cy="544"/>
            </a:xfrm>
            <a:prstGeom prst="bentConnector2">
              <a:avLst/>
            </a:prstGeom>
            <a:noFill/>
            <a:ln w="38100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9083" name="Line 27"/>
            <p:cNvSpPr>
              <a:spLocks noChangeShapeType="1"/>
            </p:cNvSpPr>
            <p:nvPr/>
          </p:nvSpPr>
          <p:spPr bwMode="auto">
            <a:xfrm>
              <a:off x="249" y="1048"/>
              <a:ext cx="0" cy="68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9084" name="Text Box 28"/>
            <p:cNvSpPr txBox="1">
              <a:spLocks noChangeArrowheads="1"/>
            </p:cNvSpPr>
            <p:nvPr/>
          </p:nvSpPr>
          <p:spPr bwMode="auto">
            <a:xfrm>
              <a:off x="295" y="1275"/>
              <a:ext cx="1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U</a:t>
              </a:r>
            </a:p>
          </p:txBody>
        </p:sp>
        <p:sp>
          <p:nvSpPr>
            <p:cNvPr id="429087" name="Text Box 31"/>
            <p:cNvSpPr txBox="1">
              <a:spLocks noChangeArrowheads="1"/>
            </p:cNvSpPr>
            <p:nvPr/>
          </p:nvSpPr>
          <p:spPr bwMode="auto">
            <a:xfrm>
              <a:off x="2517" y="1117"/>
              <a:ext cx="1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R</a:t>
              </a:r>
            </a:p>
          </p:txBody>
        </p:sp>
      </p:grpSp>
      <p:sp>
        <p:nvSpPr>
          <p:cNvPr id="429089" name="Line 33"/>
          <p:cNvSpPr>
            <a:spLocks noChangeShapeType="1"/>
          </p:cNvSpPr>
          <p:nvPr/>
        </p:nvSpPr>
        <p:spPr bwMode="auto">
          <a:xfrm>
            <a:off x="468313" y="1196975"/>
            <a:ext cx="57785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9090" name="Rectangle 34"/>
          <p:cNvSpPr>
            <a:spLocks noChangeArrowheads="1"/>
          </p:cNvSpPr>
          <p:nvPr/>
        </p:nvSpPr>
        <p:spPr bwMode="auto">
          <a:xfrm>
            <a:off x="179388" y="3213100"/>
            <a:ext cx="85693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63182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27088" indent="-285750" algn="l">
              <a:buClr>
                <a:schemeClr val="accent2"/>
              </a:buClr>
              <a:tabLst>
                <a:tab pos="63182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35075" indent="-228600" algn="l">
              <a:buClr>
                <a:schemeClr val="tx2"/>
              </a:buClr>
              <a:tabLst>
                <a:tab pos="63182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43063" indent="-228600" algn="l">
              <a:buClr>
                <a:schemeClr val="accent2"/>
              </a:buClr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Voltmetr měří napětí U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, ampérmetr proud I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A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. Jsou údaje napětí a proudu na přístrojích shodné s hodnotami na rezistoru ?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 …	ano, platí U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= U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A … ne, ampérmetr měří proud, který je dán součtem proudu na  voltmetru a rezistoru – I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A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= I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+ I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 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 </a:t>
            </a:r>
            <a:r>
              <a:rPr lang="cs-CZ" altLang="cs-CZ" sz="2000" b="1" u="sng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chyba měřící metody</a:t>
            </a:r>
            <a:endParaRPr lang="cs-CZ" altLang="cs-CZ" sz="2000" b="1" u="sng" baseline="-25000" dirty="0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sp>
        <p:nvSpPr>
          <p:cNvPr id="429092" name="Line 36"/>
          <p:cNvSpPr>
            <a:spLocks noChangeShapeType="1"/>
          </p:cNvSpPr>
          <p:nvPr/>
        </p:nvSpPr>
        <p:spPr bwMode="auto">
          <a:xfrm rot="5400000">
            <a:off x="2483644" y="2637632"/>
            <a:ext cx="433387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9093" name="Line 37"/>
          <p:cNvSpPr>
            <a:spLocks noChangeShapeType="1"/>
          </p:cNvSpPr>
          <p:nvPr/>
        </p:nvSpPr>
        <p:spPr bwMode="auto">
          <a:xfrm rot="5400000">
            <a:off x="3491706" y="2637632"/>
            <a:ext cx="433387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9094" name="Text Box 38"/>
          <p:cNvSpPr txBox="1">
            <a:spLocks noChangeArrowheads="1"/>
          </p:cNvSpPr>
          <p:nvPr/>
        </p:nvSpPr>
        <p:spPr bwMode="auto">
          <a:xfrm>
            <a:off x="539750" y="777875"/>
            <a:ext cx="2460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1800" b="1">
                <a:solidFill>
                  <a:schemeClr val="bg2"/>
                </a:solidFill>
                <a:effectLst/>
              </a:rPr>
              <a:t>I</a:t>
            </a:r>
            <a:r>
              <a:rPr lang="cs-CZ" altLang="cs-CZ" sz="1800" b="1" baseline="-25000">
                <a:solidFill>
                  <a:schemeClr val="bg2"/>
                </a:solidFill>
                <a:effectLst/>
              </a:rPr>
              <a:t>A</a:t>
            </a:r>
          </a:p>
        </p:txBody>
      </p:sp>
      <p:sp>
        <p:nvSpPr>
          <p:cNvPr id="429095" name="Text Box 39"/>
          <p:cNvSpPr txBox="1">
            <a:spLocks noChangeArrowheads="1"/>
          </p:cNvSpPr>
          <p:nvPr/>
        </p:nvSpPr>
        <p:spPr bwMode="auto">
          <a:xfrm>
            <a:off x="2389188" y="2420938"/>
            <a:ext cx="23812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1800" b="1" dirty="0">
                <a:solidFill>
                  <a:schemeClr val="bg2"/>
                </a:solidFill>
                <a:effectLst/>
              </a:rPr>
              <a:t>I</a:t>
            </a:r>
            <a:r>
              <a:rPr lang="cs-CZ" altLang="cs-CZ" sz="1800" b="1" baseline="-25000" dirty="0">
                <a:solidFill>
                  <a:schemeClr val="bg2"/>
                </a:solidFill>
                <a:effectLst/>
              </a:rPr>
              <a:t>V</a:t>
            </a:r>
          </a:p>
        </p:txBody>
      </p:sp>
      <p:sp>
        <p:nvSpPr>
          <p:cNvPr id="429096" name="Text Box 40"/>
          <p:cNvSpPr txBox="1">
            <a:spLocks noChangeArrowheads="1"/>
          </p:cNvSpPr>
          <p:nvPr/>
        </p:nvSpPr>
        <p:spPr bwMode="auto">
          <a:xfrm>
            <a:off x="3389313" y="2349500"/>
            <a:ext cx="24606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1800" b="1">
                <a:solidFill>
                  <a:schemeClr val="bg2"/>
                </a:solidFill>
                <a:effectLst/>
              </a:rPr>
              <a:t>I</a:t>
            </a:r>
            <a:r>
              <a:rPr lang="cs-CZ" altLang="cs-CZ" sz="1800" b="1" baseline="-25000">
                <a:solidFill>
                  <a:schemeClr val="bg2"/>
                </a:solidFill>
                <a:effectLst/>
              </a:rPr>
              <a:t>R</a:t>
            </a:r>
          </a:p>
        </p:txBody>
      </p:sp>
      <p:sp>
        <p:nvSpPr>
          <p:cNvPr id="429098" name="Line 42"/>
          <p:cNvSpPr>
            <a:spLocks noChangeShapeType="1"/>
          </p:cNvSpPr>
          <p:nvPr/>
        </p:nvSpPr>
        <p:spPr bwMode="auto">
          <a:xfrm>
            <a:off x="3635375" y="1628775"/>
            <a:ext cx="0" cy="71913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med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9099" name="Text Box 43"/>
          <p:cNvSpPr txBox="1">
            <a:spLocks noChangeArrowheads="1"/>
          </p:cNvSpPr>
          <p:nvPr/>
        </p:nvSpPr>
        <p:spPr bwMode="auto">
          <a:xfrm>
            <a:off x="3287713" y="1773238"/>
            <a:ext cx="347662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1800" b="1">
                <a:solidFill>
                  <a:schemeClr val="bg2"/>
                </a:solidFill>
                <a:effectLst/>
              </a:rPr>
              <a:t>U</a:t>
            </a:r>
            <a:r>
              <a:rPr lang="cs-CZ" altLang="cs-CZ" sz="1800" b="1" baseline="-25000">
                <a:solidFill>
                  <a:schemeClr val="bg2"/>
                </a:solidFill>
                <a:effectLst/>
              </a:rPr>
              <a:t>R</a:t>
            </a:r>
          </a:p>
        </p:txBody>
      </p:sp>
      <p:sp>
        <p:nvSpPr>
          <p:cNvPr id="429100" name="Line 44"/>
          <p:cNvSpPr>
            <a:spLocks noChangeShapeType="1"/>
          </p:cNvSpPr>
          <p:nvPr/>
        </p:nvSpPr>
        <p:spPr bwMode="auto">
          <a:xfrm>
            <a:off x="2339975" y="1700213"/>
            <a:ext cx="0" cy="71913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med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9101" name="Text Box 45"/>
          <p:cNvSpPr txBox="1">
            <a:spLocks noChangeArrowheads="1"/>
          </p:cNvSpPr>
          <p:nvPr/>
        </p:nvSpPr>
        <p:spPr bwMode="auto">
          <a:xfrm>
            <a:off x="2000250" y="1844675"/>
            <a:ext cx="3397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1800" b="1" dirty="0">
                <a:solidFill>
                  <a:schemeClr val="bg2"/>
                </a:solidFill>
                <a:effectLst/>
              </a:rPr>
              <a:t>U</a:t>
            </a:r>
            <a:r>
              <a:rPr lang="cs-CZ" altLang="cs-CZ" sz="1800" b="1" baseline="-25000" dirty="0">
                <a:solidFill>
                  <a:schemeClr val="bg2"/>
                </a:solidFill>
                <a:effectLst/>
              </a:rPr>
              <a:t>V</a:t>
            </a:r>
          </a:p>
        </p:txBody>
      </p:sp>
      <p:sp>
        <p:nvSpPr>
          <p:cNvPr id="429102" name="Rectangle 46"/>
          <p:cNvSpPr>
            <a:spLocks noChangeArrowheads="1"/>
          </p:cNvSpPr>
          <p:nvPr/>
        </p:nvSpPr>
        <p:spPr bwMode="auto">
          <a:xfrm>
            <a:off x="250825" y="5157788"/>
            <a:ext cx="856932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416175" indent="-2416175" algn="l">
              <a:tabLst>
                <a:tab pos="631825" algn="l"/>
                <a:tab pos="2416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881313" indent="-285750" algn="l">
              <a:buClr>
                <a:schemeClr val="accent2"/>
              </a:buClr>
              <a:tabLst>
                <a:tab pos="631825" algn="l"/>
                <a:tab pos="2416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3289300" indent="-228600" algn="l">
              <a:buClr>
                <a:schemeClr val="tx2"/>
              </a:buClr>
              <a:tabLst>
                <a:tab pos="631825" algn="l"/>
                <a:tab pos="2416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3697288" indent="-228600" algn="l">
              <a:buClr>
                <a:schemeClr val="accent2"/>
              </a:buClr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4105275" indent="-228600" algn="l"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62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5019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5476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9340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Za jakého předpokladu bude chyba nejmenší ?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Je-li  I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</a:t>
            </a:r>
            <a:r>
              <a:rPr lang="en-US" altLang="cs-CZ" sz="2000" b="1">
                <a:solidFill>
                  <a:schemeClr val="bg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»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I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V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	kdy je tato podmínka splněna ?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Je-li R </a:t>
            </a:r>
            <a:r>
              <a:rPr lang="en-US" altLang="cs-CZ" sz="2000" b="1">
                <a:solidFill>
                  <a:schemeClr val="bg2"/>
                </a:solidFill>
                <a:effectLst/>
                <a:latin typeface="Arial" charset="0"/>
                <a:cs typeface="Arial" charset="0"/>
                <a:sym typeface="Symbol" pitchFamily="18" charset="2"/>
              </a:rPr>
              <a:t>«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R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V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 protože odpor voltmetru je velký, 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měřený odpor musí být malý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9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9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9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9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9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9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2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2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9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9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2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29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2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29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29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9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58" grpId="0"/>
      <p:bldP spid="429089" grpId="0" animBg="1"/>
      <p:bldP spid="429092" grpId="0" animBg="1"/>
      <p:bldP spid="429093" grpId="0" animBg="1"/>
      <p:bldP spid="429094" grpId="0"/>
      <p:bldP spid="429095" grpId="0"/>
      <p:bldP spid="429096" grpId="0"/>
      <p:bldP spid="429098" grpId="0" animBg="1"/>
      <p:bldP spid="429099" grpId="0"/>
      <p:bldP spid="429100" grpId="0" animBg="1"/>
      <p:bldP spid="4291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4463" y="188913"/>
            <a:ext cx="8820150" cy="647700"/>
          </a:xfrm>
        </p:spPr>
        <p:txBody>
          <a:bodyPr/>
          <a:lstStyle/>
          <a:p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Kompenzace chyby metody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4427538" y="1196975"/>
            <a:ext cx="453707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45085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27088" indent="-285750" algn="l">
              <a:buClr>
                <a:schemeClr val="accent2"/>
              </a:buClr>
              <a:tabLst>
                <a:tab pos="45085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35075" indent="-228600" algn="l">
              <a:buClr>
                <a:schemeClr val="tx2"/>
              </a:buClr>
              <a:tabLst>
                <a:tab pos="45085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43063" indent="-228600" algn="l">
              <a:buClr>
                <a:schemeClr val="accent2"/>
              </a:buClr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200" b="1">
                <a:solidFill>
                  <a:schemeClr val="bg2"/>
                </a:solidFill>
                <a:effectLst/>
                <a:latin typeface="Comic Sans MS" pitchFamily="66" charset="0"/>
                <a:sym typeface="Symbol" pitchFamily="18" charset="2"/>
              </a:rPr>
              <a:t>Napětí na odporu ?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2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U</a:t>
            </a:r>
            <a:r>
              <a:rPr lang="cs-CZ" altLang="cs-CZ" sz="22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r>
              <a:rPr lang="cs-CZ" altLang="cs-CZ" sz="22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= U</a:t>
            </a:r>
            <a:r>
              <a:rPr lang="cs-CZ" altLang="cs-CZ" sz="22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</a:t>
            </a:r>
            <a:r>
              <a:rPr lang="cs-CZ" altLang="cs-CZ" sz="22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2200" b="1">
                <a:solidFill>
                  <a:schemeClr val="bg2"/>
                </a:solidFill>
                <a:effectLst/>
                <a:latin typeface="Comic Sans MS" pitchFamily="66" charset="0"/>
                <a:sym typeface="Symbol" pitchFamily="18" charset="2"/>
              </a:rPr>
              <a:t>Proud na odporu ?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2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I</a:t>
            </a:r>
            <a:r>
              <a:rPr lang="cs-CZ" altLang="cs-CZ" sz="22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r>
              <a:rPr lang="cs-CZ" altLang="cs-CZ" sz="22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= I</a:t>
            </a:r>
            <a:r>
              <a:rPr lang="cs-CZ" altLang="cs-CZ" sz="22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A</a:t>
            </a:r>
            <a:r>
              <a:rPr lang="cs-CZ" altLang="cs-CZ" sz="22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– I</a:t>
            </a:r>
            <a:r>
              <a:rPr lang="cs-CZ" altLang="cs-CZ" sz="22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</a:t>
            </a:r>
            <a:endParaRPr lang="cs-CZ" altLang="cs-CZ" sz="2200" b="1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31108" name="Object 4"/>
          <p:cNvGraphicFramePr>
            <a:graphicFrameLocks noChangeAspect="1"/>
          </p:cNvGraphicFramePr>
          <p:nvPr/>
        </p:nvGraphicFramePr>
        <p:xfrm>
          <a:off x="7740650" y="2781300"/>
          <a:ext cx="11525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52" name="Rovnice" r:id="rId3" imgW="507960" imgH="431640" progId="Equation.3">
                  <p:embed/>
                </p:oleObj>
              </mc:Choice>
              <mc:Fallback>
                <p:oleObj name="Rovnice" r:id="rId3" imgW="50796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2781300"/>
                        <a:ext cx="1152525" cy="9794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1132" name="Rectangle 28"/>
          <p:cNvSpPr>
            <a:spLocks noChangeArrowheads="1"/>
          </p:cNvSpPr>
          <p:nvPr/>
        </p:nvSpPr>
        <p:spPr bwMode="auto">
          <a:xfrm>
            <a:off x="4425950" y="3124200"/>
            <a:ext cx="32416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63182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27088" indent="-285750" algn="l">
              <a:buClr>
                <a:schemeClr val="accent2"/>
              </a:buClr>
              <a:tabLst>
                <a:tab pos="63182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35075" indent="-228600" algn="l">
              <a:buClr>
                <a:schemeClr val="tx2"/>
              </a:buClr>
              <a:tabLst>
                <a:tab pos="63182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43063" indent="-228600" algn="l">
              <a:buClr>
                <a:schemeClr val="accent2"/>
              </a:buClr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Výpočet odporu rezistoru</a:t>
            </a:r>
            <a:endParaRPr lang="cs-CZ" altLang="cs-CZ" sz="2000" b="1" u="sng" baseline="-25000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pSp>
        <p:nvGrpSpPr>
          <p:cNvPr id="431143" name="Group 39"/>
          <p:cNvGrpSpPr>
            <a:grpSpLocks/>
          </p:cNvGrpSpPr>
          <p:nvPr/>
        </p:nvGrpSpPr>
        <p:grpSpPr bwMode="auto">
          <a:xfrm>
            <a:off x="323850" y="777875"/>
            <a:ext cx="3910013" cy="2255838"/>
            <a:chOff x="204" y="490"/>
            <a:chExt cx="2463" cy="1421"/>
          </a:xfrm>
        </p:grpSpPr>
        <p:grpSp>
          <p:nvGrpSpPr>
            <p:cNvPr id="431109" name="Group 5"/>
            <p:cNvGrpSpPr>
              <a:grpSpLocks/>
            </p:cNvGrpSpPr>
            <p:nvPr/>
          </p:nvGrpSpPr>
          <p:grpSpPr bwMode="auto">
            <a:xfrm>
              <a:off x="204" y="709"/>
              <a:ext cx="2463" cy="1202"/>
              <a:chOff x="204" y="709"/>
              <a:chExt cx="2463" cy="1202"/>
            </a:xfrm>
          </p:grpSpPr>
          <p:grpSp>
            <p:nvGrpSpPr>
              <p:cNvPr id="431110" name="Group 6"/>
              <p:cNvGrpSpPr>
                <a:grpSpLocks/>
              </p:cNvGrpSpPr>
              <p:nvPr/>
            </p:nvGrpSpPr>
            <p:grpSpPr bwMode="auto">
              <a:xfrm>
                <a:off x="794" y="709"/>
                <a:ext cx="408" cy="408"/>
                <a:chOff x="1111" y="1026"/>
                <a:chExt cx="408" cy="408"/>
              </a:xfrm>
            </p:grpSpPr>
            <p:sp>
              <p:nvSpPr>
                <p:cNvPr id="431111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111" y="1026"/>
                  <a:ext cx="408" cy="408"/>
                </a:xfrm>
                <a:prstGeom prst="ellipse">
                  <a:avLst/>
                </a:prstGeom>
                <a:noFill/>
                <a:ln w="38100" algn="ctr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3111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257" y="1120"/>
                  <a:ext cx="116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algn="ctr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 anchor="ctr">
                  <a:spAutoFit/>
                </a:bodyPr>
                <a:lstStyle>
                  <a:lvl1pPr marL="342900" indent="-342900"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20000"/>
                    </a:spcBef>
                    <a:buFont typeface="Wingdings" pitchFamily="2" charset="2"/>
                    <a:buNone/>
                  </a:pPr>
                  <a:r>
                    <a:rPr lang="cs-CZ" altLang="cs-CZ" sz="1800" b="1">
                      <a:solidFill>
                        <a:schemeClr val="bg2"/>
                      </a:solidFill>
                      <a:effectLst/>
                    </a:rPr>
                    <a:t>A</a:t>
                  </a:r>
                </a:p>
              </p:txBody>
            </p:sp>
          </p:grpSp>
          <p:grpSp>
            <p:nvGrpSpPr>
              <p:cNvPr id="431113" name="Group 9"/>
              <p:cNvGrpSpPr>
                <a:grpSpLocks/>
              </p:cNvGrpSpPr>
              <p:nvPr/>
            </p:nvGrpSpPr>
            <p:grpSpPr bwMode="auto">
              <a:xfrm>
                <a:off x="1610" y="1071"/>
                <a:ext cx="408" cy="408"/>
                <a:chOff x="1973" y="1162"/>
                <a:chExt cx="408" cy="408"/>
              </a:xfrm>
            </p:grpSpPr>
            <p:sp>
              <p:nvSpPr>
                <p:cNvPr id="431114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162"/>
                  <a:ext cx="408" cy="408"/>
                </a:xfrm>
                <a:prstGeom prst="ellipse">
                  <a:avLst/>
                </a:prstGeom>
                <a:noFill/>
                <a:ln w="38100" algn="ctr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3111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119" y="1256"/>
                  <a:ext cx="116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algn="ctr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 anchor="ctr">
                  <a:spAutoFit/>
                </a:bodyPr>
                <a:lstStyle>
                  <a:lvl1pPr marL="342900" indent="-342900"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20000"/>
                    </a:spcBef>
                    <a:buFont typeface="Wingdings" pitchFamily="2" charset="2"/>
                    <a:buNone/>
                  </a:pPr>
                  <a:r>
                    <a:rPr lang="cs-CZ" altLang="cs-CZ" sz="1800" b="1">
                      <a:solidFill>
                        <a:schemeClr val="bg2"/>
                      </a:solidFill>
                      <a:effectLst/>
                    </a:rPr>
                    <a:t>V</a:t>
                  </a:r>
                </a:p>
              </p:txBody>
            </p:sp>
          </p:grpSp>
          <p:sp>
            <p:nvSpPr>
              <p:cNvPr id="431116" name="Rectangle 12"/>
              <p:cNvSpPr>
                <a:spLocks noChangeArrowheads="1"/>
              </p:cNvSpPr>
              <p:nvPr/>
            </p:nvSpPr>
            <p:spPr bwMode="auto">
              <a:xfrm>
                <a:off x="2336" y="1071"/>
                <a:ext cx="159" cy="340"/>
              </a:xfrm>
              <a:prstGeom prst="rect">
                <a:avLst/>
              </a:prstGeom>
              <a:noFill/>
              <a:ln w="38100" algn="ctr">
                <a:solidFill>
                  <a:schemeClr val="bg2"/>
                </a:solidFill>
                <a:miter lim="800000"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1117" name="Oval 13"/>
              <p:cNvSpPr>
                <a:spLocks noChangeArrowheads="1"/>
              </p:cNvSpPr>
              <p:nvPr/>
            </p:nvSpPr>
            <p:spPr bwMode="auto">
              <a:xfrm>
                <a:off x="204" y="867"/>
                <a:ext cx="91" cy="91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1118" name="Oval 14"/>
              <p:cNvSpPr>
                <a:spLocks noChangeArrowheads="1"/>
              </p:cNvSpPr>
              <p:nvPr/>
            </p:nvSpPr>
            <p:spPr bwMode="auto">
              <a:xfrm>
                <a:off x="204" y="1820"/>
                <a:ext cx="91" cy="91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1119" name="Oval 15"/>
              <p:cNvSpPr>
                <a:spLocks noChangeArrowheads="1"/>
              </p:cNvSpPr>
              <p:nvPr/>
            </p:nvSpPr>
            <p:spPr bwMode="auto">
              <a:xfrm>
                <a:off x="1768" y="867"/>
                <a:ext cx="91" cy="91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1120" name="Oval 16"/>
              <p:cNvSpPr>
                <a:spLocks noChangeArrowheads="1"/>
              </p:cNvSpPr>
              <p:nvPr/>
            </p:nvSpPr>
            <p:spPr bwMode="auto">
              <a:xfrm>
                <a:off x="1769" y="1820"/>
                <a:ext cx="91" cy="91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31121" name="AutoShape 17"/>
              <p:cNvCxnSpPr>
                <a:cxnSpLocks noChangeShapeType="1"/>
                <a:stCxn id="431117" idx="6"/>
                <a:endCxn id="431111" idx="2"/>
              </p:cNvCxnSpPr>
              <p:nvPr/>
            </p:nvCxnSpPr>
            <p:spPr bwMode="auto">
              <a:xfrm>
                <a:off x="307" y="913"/>
                <a:ext cx="475" cy="0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1122" name="AutoShape 18"/>
              <p:cNvCxnSpPr>
                <a:cxnSpLocks noChangeShapeType="1"/>
                <a:stCxn id="431118" idx="6"/>
                <a:endCxn id="431120" idx="2"/>
              </p:cNvCxnSpPr>
              <p:nvPr/>
            </p:nvCxnSpPr>
            <p:spPr bwMode="auto">
              <a:xfrm>
                <a:off x="307" y="1866"/>
                <a:ext cx="1450" cy="0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1123" name="AutoShape 19"/>
              <p:cNvCxnSpPr>
                <a:cxnSpLocks noChangeShapeType="1"/>
                <a:stCxn id="431111" idx="6"/>
                <a:endCxn id="431119" idx="2"/>
              </p:cNvCxnSpPr>
              <p:nvPr/>
            </p:nvCxnSpPr>
            <p:spPr bwMode="auto">
              <a:xfrm>
                <a:off x="1214" y="913"/>
                <a:ext cx="542" cy="0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1124" name="AutoShape 20"/>
              <p:cNvCxnSpPr>
                <a:cxnSpLocks noChangeShapeType="1"/>
                <a:stCxn id="431119" idx="4"/>
                <a:endCxn id="431114" idx="0"/>
              </p:cNvCxnSpPr>
              <p:nvPr/>
            </p:nvCxnSpPr>
            <p:spPr bwMode="auto">
              <a:xfrm>
                <a:off x="1814" y="970"/>
                <a:ext cx="0" cy="89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1125" name="AutoShape 21"/>
              <p:cNvCxnSpPr>
                <a:cxnSpLocks noChangeShapeType="1"/>
                <a:stCxn id="431114" idx="4"/>
                <a:endCxn id="431120" idx="0"/>
              </p:cNvCxnSpPr>
              <p:nvPr/>
            </p:nvCxnSpPr>
            <p:spPr bwMode="auto">
              <a:xfrm>
                <a:off x="1814" y="1491"/>
                <a:ext cx="1" cy="317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1126" name="AutoShape 22"/>
              <p:cNvCxnSpPr>
                <a:cxnSpLocks noChangeShapeType="1"/>
                <a:stCxn id="431119" idx="6"/>
                <a:endCxn id="431116" idx="0"/>
              </p:cNvCxnSpPr>
              <p:nvPr/>
            </p:nvCxnSpPr>
            <p:spPr bwMode="auto">
              <a:xfrm>
                <a:off x="1871" y="913"/>
                <a:ext cx="545" cy="146"/>
              </a:xfrm>
              <a:prstGeom prst="bentConnector2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1127" name="AutoShape 23"/>
              <p:cNvCxnSpPr>
                <a:cxnSpLocks noChangeShapeType="1"/>
                <a:stCxn id="431116" idx="2"/>
                <a:endCxn id="431120" idx="6"/>
              </p:cNvCxnSpPr>
              <p:nvPr/>
            </p:nvCxnSpPr>
            <p:spPr bwMode="auto">
              <a:xfrm rot="5400000">
                <a:off x="1922" y="1373"/>
                <a:ext cx="443" cy="544"/>
              </a:xfrm>
              <a:prstGeom prst="bentConnector2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31128" name="Line 24"/>
              <p:cNvSpPr>
                <a:spLocks noChangeShapeType="1"/>
              </p:cNvSpPr>
              <p:nvPr/>
            </p:nvSpPr>
            <p:spPr bwMode="auto">
              <a:xfrm>
                <a:off x="249" y="1048"/>
                <a:ext cx="0" cy="68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1129" name="Text Box 25"/>
              <p:cNvSpPr txBox="1">
                <a:spLocks noChangeArrowheads="1"/>
              </p:cNvSpPr>
              <p:nvPr/>
            </p:nvSpPr>
            <p:spPr bwMode="auto">
              <a:xfrm>
                <a:off x="295" y="1275"/>
                <a:ext cx="150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cs-CZ" altLang="cs-CZ" sz="1800" b="1">
                    <a:solidFill>
                      <a:schemeClr val="bg2"/>
                    </a:solidFill>
                    <a:effectLst/>
                  </a:rPr>
                  <a:t>U</a:t>
                </a:r>
              </a:p>
            </p:txBody>
          </p:sp>
          <p:sp>
            <p:nvSpPr>
              <p:cNvPr id="431130" name="Text Box 26"/>
              <p:cNvSpPr txBox="1">
                <a:spLocks noChangeArrowheads="1"/>
              </p:cNvSpPr>
              <p:nvPr/>
            </p:nvSpPr>
            <p:spPr bwMode="auto">
              <a:xfrm>
                <a:off x="2517" y="1117"/>
                <a:ext cx="150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cs-CZ" altLang="cs-CZ" sz="1800" b="1">
                    <a:solidFill>
                      <a:schemeClr val="bg2"/>
                    </a:solidFill>
                    <a:effectLst/>
                  </a:rPr>
                  <a:t>R</a:t>
                </a:r>
              </a:p>
            </p:txBody>
          </p:sp>
        </p:grpSp>
        <p:sp>
          <p:nvSpPr>
            <p:cNvPr id="431131" name="Line 27"/>
            <p:cNvSpPr>
              <a:spLocks noChangeShapeType="1"/>
            </p:cNvSpPr>
            <p:nvPr/>
          </p:nvSpPr>
          <p:spPr bwMode="auto">
            <a:xfrm>
              <a:off x="295" y="754"/>
              <a:ext cx="364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1133" name="Line 29"/>
            <p:cNvSpPr>
              <a:spLocks noChangeShapeType="1"/>
            </p:cNvSpPr>
            <p:nvPr/>
          </p:nvSpPr>
          <p:spPr bwMode="auto">
            <a:xfrm rot="5400000">
              <a:off x="1564" y="1662"/>
              <a:ext cx="27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1134" name="Line 30"/>
            <p:cNvSpPr>
              <a:spLocks noChangeShapeType="1"/>
            </p:cNvSpPr>
            <p:nvPr/>
          </p:nvSpPr>
          <p:spPr bwMode="auto">
            <a:xfrm rot="5400000">
              <a:off x="2199" y="1662"/>
              <a:ext cx="27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1135" name="Text Box 31"/>
            <p:cNvSpPr txBox="1">
              <a:spLocks noChangeArrowheads="1"/>
            </p:cNvSpPr>
            <p:nvPr/>
          </p:nvSpPr>
          <p:spPr bwMode="auto">
            <a:xfrm>
              <a:off x="340" y="490"/>
              <a:ext cx="15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I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A</a:t>
              </a:r>
            </a:p>
          </p:txBody>
        </p:sp>
        <p:sp>
          <p:nvSpPr>
            <p:cNvPr id="431136" name="Text Box 32"/>
            <p:cNvSpPr txBox="1">
              <a:spLocks noChangeArrowheads="1"/>
            </p:cNvSpPr>
            <p:nvPr/>
          </p:nvSpPr>
          <p:spPr bwMode="auto">
            <a:xfrm>
              <a:off x="1505" y="1525"/>
              <a:ext cx="1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I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V</a:t>
              </a:r>
            </a:p>
          </p:txBody>
        </p:sp>
        <p:sp>
          <p:nvSpPr>
            <p:cNvPr id="431137" name="Text Box 33"/>
            <p:cNvSpPr txBox="1">
              <a:spLocks noChangeArrowheads="1"/>
            </p:cNvSpPr>
            <p:nvPr/>
          </p:nvSpPr>
          <p:spPr bwMode="auto">
            <a:xfrm>
              <a:off x="2135" y="1480"/>
              <a:ext cx="15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I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R</a:t>
              </a:r>
            </a:p>
          </p:txBody>
        </p:sp>
        <p:sp>
          <p:nvSpPr>
            <p:cNvPr id="431138" name="Line 34"/>
            <p:cNvSpPr>
              <a:spLocks noChangeShapeType="1"/>
            </p:cNvSpPr>
            <p:nvPr/>
          </p:nvSpPr>
          <p:spPr bwMode="auto">
            <a:xfrm>
              <a:off x="2290" y="1026"/>
              <a:ext cx="0" cy="45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1139" name="Text Box 35"/>
            <p:cNvSpPr txBox="1">
              <a:spLocks noChangeArrowheads="1"/>
            </p:cNvSpPr>
            <p:nvPr/>
          </p:nvSpPr>
          <p:spPr bwMode="auto">
            <a:xfrm>
              <a:off x="2071" y="1117"/>
              <a:ext cx="21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U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R</a:t>
              </a:r>
            </a:p>
          </p:txBody>
        </p:sp>
        <p:sp>
          <p:nvSpPr>
            <p:cNvPr id="431140" name="Line 36"/>
            <p:cNvSpPr>
              <a:spLocks noChangeShapeType="1"/>
            </p:cNvSpPr>
            <p:nvPr/>
          </p:nvSpPr>
          <p:spPr bwMode="auto">
            <a:xfrm>
              <a:off x="1474" y="1071"/>
              <a:ext cx="0" cy="45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1141" name="Text Box 37"/>
            <p:cNvSpPr txBox="1">
              <a:spLocks noChangeArrowheads="1"/>
            </p:cNvSpPr>
            <p:nvPr/>
          </p:nvSpPr>
          <p:spPr bwMode="auto">
            <a:xfrm>
              <a:off x="1260" y="1162"/>
              <a:ext cx="21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U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V</a:t>
              </a:r>
            </a:p>
          </p:txBody>
        </p:sp>
      </p:grpSp>
      <p:sp>
        <p:nvSpPr>
          <p:cNvPr id="431142" name="Rectangle 38"/>
          <p:cNvSpPr>
            <a:spLocks noChangeArrowheads="1"/>
          </p:cNvSpPr>
          <p:nvPr/>
        </p:nvSpPr>
        <p:spPr bwMode="auto">
          <a:xfrm>
            <a:off x="323850" y="3500438"/>
            <a:ext cx="172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416175" indent="-2416175" algn="l">
              <a:tabLst>
                <a:tab pos="631825" algn="l"/>
                <a:tab pos="2416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881313" indent="-285750" algn="l">
              <a:buClr>
                <a:schemeClr val="accent2"/>
              </a:buClr>
              <a:tabLst>
                <a:tab pos="631825" algn="l"/>
                <a:tab pos="2416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3289300" indent="-228600" algn="l">
              <a:buClr>
                <a:schemeClr val="tx2"/>
              </a:buClr>
              <a:tabLst>
                <a:tab pos="631825" algn="l"/>
                <a:tab pos="2416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3697288" indent="-228600" algn="l">
              <a:buClr>
                <a:schemeClr val="accent2"/>
              </a:buClr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4105275" indent="-228600" algn="l"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62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5019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5476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9340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Po dosazení</a:t>
            </a:r>
            <a:endParaRPr lang="cs-CZ" altLang="cs-CZ" sz="2000" b="1" u="sng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431144" name="Object 40"/>
          <p:cNvGraphicFramePr>
            <a:graphicFrameLocks noChangeAspect="1"/>
          </p:cNvGraphicFramePr>
          <p:nvPr/>
        </p:nvGraphicFramePr>
        <p:xfrm>
          <a:off x="2124075" y="3716338"/>
          <a:ext cx="3313113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53" name="Rovnice" r:id="rId5" imgW="1777680" imgH="622080" progId="Equation.3">
                  <p:embed/>
                </p:oleObj>
              </mc:Choice>
              <mc:Fallback>
                <p:oleObj name="Rovnice" r:id="rId5" imgW="1777680" imgH="62208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716338"/>
                        <a:ext cx="3313113" cy="11604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1146" name="Rectangle 42"/>
          <p:cNvSpPr>
            <a:spLocks noChangeArrowheads="1"/>
          </p:cNvSpPr>
          <p:nvPr/>
        </p:nvSpPr>
        <p:spPr bwMode="auto">
          <a:xfrm>
            <a:off x="252413" y="5084763"/>
            <a:ext cx="64071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881313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3289300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3697288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4105275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62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5019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5476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9340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Vnitřní odpor voltmetru R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je dán měrným vnitřním odporem R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iV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a měřícím rozsahem U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.</a:t>
            </a:r>
            <a:endParaRPr lang="cs-CZ" altLang="cs-CZ" sz="2000" b="1" u="sng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431147" name="Object 43"/>
          <p:cNvGraphicFramePr>
            <a:graphicFrameLocks noChangeAspect="1"/>
          </p:cNvGraphicFramePr>
          <p:nvPr/>
        </p:nvGraphicFramePr>
        <p:xfrm>
          <a:off x="4040188" y="5838825"/>
          <a:ext cx="254793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54" name="Rovnice" r:id="rId7" imgW="850680" imgH="228600" progId="Equation.3">
                  <p:embed/>
                </p:oleObj>
              </mc:Choice>
              <mc:Fallback>
                <p:oleObj name="Rovnice" r:id="rId7" imgW="850680" imgH="228600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188" y="5838825"/>
                        <a:ext cx="2547937" cy="6858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1150" name="Picture 46" descr="amp2010_x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076700"/>
            <a:ext cx="1738313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1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1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1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1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1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1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1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1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1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1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1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4463" y="188913"/>
            <a:ext cx="3779837" cy="647700"/>
          </a:xfrm>
        </p:spPr>
        <p:txBody>
          <a:bodyPr/>
          <a:lstStyle/>
          <a:p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Příklad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34179" name="Rectangle 3"/>
          <p:cNvSpPr>
            <a:spLocks noChangeArrowheads="1"/>
          </p:cNvSpPr>
          <p:nvPr/>
        </p:nvSpPr>
        <p:spPr bwMode="auto">
          <a:xfrm>
            <a:off x="4284663" y="476250"/>
            <a:ext cx="4679950" cy="244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45085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27088" indent="-285750" algn="l">
              <a:buClr>
                <a:schemeClr val="accent2"/>
              </a:buClr>
              <a:tabLst>
                <a:tab pos="45085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35075" indent="-228600" algn="l">
              <a:buClr>
                <a:schemeClr val="tx2"/>
              </a:buClr>
              <a:tabLst>
                <a:tab pos="45085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43063" indent="-228600" algn="l">
              <a:buClr>
                <a:schemeClr val="accent2"/>
              </a:buClr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2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Pro měření odporu 200 k byla použita nevhodná metoda. Údaje na přístrojích U</a:t>
            </a:r>
            <a:r>
              <a:rPr lang="cs-CZ" altLang="cs-CZ" sz="2200" b="1" baseline="-2500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V</a:t>
            </a:r>
            <a:r>
              <a:rPr lang="cs-CZ" altLang="cs-CZ" sz="22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= 20V, rozsah na voltmetru 25 V, Vnitřní odpor voltmetru je 20k/V. Vypočítejte naměřenou hodnotu odporu a proveďte korekci.</a:t>
            </a:r>
          </a:p>
        </p:txBody>
      </p:sp>
      <p:graphicFrame>
        <p:nvGraphicFramePr>
          <p:cNvPr id="434180" name="Object 4"/>
          <p:cNvGraphicFramePr>
            <a:graphicFrameLocks noChangeAspect="1"/>
          </p:cNvGraphicFramePr>
          <p:nvPr/>
        </p:nvGraphicFramePr>
        <p:xfrm>
          <a:off x="4295775" y="3068638"/>
          <a:ext cx="3948113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96" name="Rovnice" r:id="rId3" imgW="1993680" imgH="228600" progId="Equation.3">
                  <p:embed/>
                </p:oleObj>
              </mc:Choice>
              <mc:Fallback>
                <p:oleObj name="Rovnice" r:id="rId3" imgW="199368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5775" y="3068638"/>
                        <a:ext cx="3948113" cy="4508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4181" name="Rectangle 5"/>
          <p:cNvSpPr>
            <a:spLocks noChangeArrowheads="1"/>
          </p:cNvSpPr>
          <p:nvPr/>
        </p:nvSpPr>
        <p:spPr bwMode="auto">
          <a:xfrm>
            <a:off x="1112838" y="3122613"/>
            <a:ext cx="30988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63182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27088" indent="-285750" algn="l">
              <a:buClr>
                <a:schemeClr val="accent2"/>
              </a:buClr>
              <a:tabLst>
                <a:tab pos="63182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35075" indent="-228600" algn="l">
              <a:buClr>
                <a:schemeClr val="tx2"/>
              </a:buClr>
              <a:tabLst>
                <a:tab pos="63182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43063" indent="-228600" algn="l">
              <a:buClr>
                <a:schemeClr val="accent2"/>
              </a:buClr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r"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Vnitřní odpor voltmetru:</a:t>
            </a:r>
            <a:endParaRPr lang="cs-CZ" altLang="cs-CZ" sz="2000" b="1" u="sng" baseline="-25000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pSp>
        <p:nvGrpSpPr>
          <p:cNvPr id="434182" name="Group 6"/>
          <p:cNvGrpSpPr>
            <a:grpSpLocks/>
          </p:cNvGrpSpPr>
          <p:nvPr/>
        </p:nvGrpSpPr>
        <p:grpSpPr bwMode="auto">
          <a:xfrm>
            <a:off x="250825" y="620713"/>
            <a:ext cx="3910013" cy="2255837"/>
            <a:chOff x="204" y="490"/>
            <a:chExt cx="2463" cy="1421"/>
          </a:xfrm>
        </p:grpSpPr>
        <p:grpSp>
          <p:nvGrpSpPr>
            <p:cNvPr id="434183" name="Group 7"/>
            <p:cNvGrpSpPr>
              <a:grpSpLocks/>
            </p:cNvGrpSpPr>
            <p:nvPr/>
          </p:nvGrpSpPr>
          <p:grpSpPr bwMode="auto">
            <a:xfrm>
              <a:off x="204" y="709"/>
              <a:ext cx="2463" cy="1202"/>
              <a:chOff x="204" y="709"/>
              <a:chExt cx="2463" cy="1202"/>
            </a:xfrm>
          </p:grpSpPr>
          <p:grpSp>
            <p:nvGrpSpPr>
              <p:cNvPr id="434184" name="Group 8"/>
              <p:cNvGrpSpPr>
                <a:grpSpLocks/>
              </p:cNvGrpSpPr>
              <p:nvPr/>
            </p:nvGrpSpPr>
            <p:grpSpPr bwMode="auto">
              <a:xfrm>
                <a:off x="794" y="709"/>
                <a:ext cx="408" cy="408"/>
                <a:chOff x="1111" y="1026"/>
                <a:chExt cx="408" cy="408"/>
              </a:xfrm>
            </p:grpSpPr>
            <p:sp>
              <p:nvSpPr>
                <p:cNvPr id="434185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111" y="1026"/>
                  <a:ext cx="408" cy="408"/>
                </a:xfrm>
                <a:prstGeom prst="ellipse">
                  <a:avLst/>
                </a:prstGeom>
                <a:noFill/>
                <a:ln w="38100" algn="ctr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3418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257" y="1120"/>
                  <a:ext cx="116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algn="ctr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 anchor="ctr">
                  <a:spAutoFit/>
                </a:bodyPr>
                <a:lstStyle>
                  <a:lvl1pPr marL="342900" indent="-342900"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20000"/>
                    </a:spcBef>
                    <a:buFont typeface="Wingdings" pitchFamily="2" charset="2"/>
                    <a:buNone/>
                  </a:pPr>
                  <a:r>
                    <a:rPr lang="cs-CZ" altLang="cs-CZ" sz="1800" b="1">
                      <a:solidFill>
                        <a:schemeClr val="bg2"/>
                      </a:solidFill>
                      <a:effectLst/>
                    </a:rPr>
                    <a:t>A</a:t>
                  </a:r>
                </a:p>
              </p:txBody>
            </p:sp>
          </p:grpSp>
          <p:grpSp>
            <p:nvGrpSpPr>
              <p:cNvPr id="434187" name="Group 11"/>
              <p:cNvGrpSpPr>
                <a:grpSpLocks/>
              </p:cNvGrpSpPr>
              <p:nvPr/>
            </p:nvGrpSpPr>
            <p:grpSpPr bwMode="auto">
              <a:xfrm>
                <a:off x="1610" y="1071"/>
                <a:ext cx="408" cy="408"/>
                <a:chOff x="1973" y="1162"/>
                <a:chExt cx="408" cy="408"/>
              </a:xfrm>
            </p:grpSpPr>
            <p:sp>
              <p:nvSpPr>
                <p:cNvPr id="434188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162"/>
                  <a:ext cx="408" cy="408"/>
                </a:xfrm>
                <a:prstGeom prst="ellipse">
                  <a:avLst/>
                </a:prstGeom>
                <a:noFill/>
                <a:ln w="38100" algn="ctr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3418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119" y="1256"/>
                  <a:ext cx="116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algn="ctr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 anchor="ctr">
                  <a:spAutoFit/>
                </a:bodyPr>
                <a:lstStyle>
                  <a:lvl1pPr marL="342900" indent="-342900"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20000"/>
                    </a:spcBef>
                    <a:buFont typeface="Wingdings" pitchFamily="2" charset="2"/>
                    <a:buNone/>
                  </a:pPr>
                  <a:r>
                    <a:rPr lang="cs-CZ" altLang="cs-CZ" sz="1800" b="1">
                      <a:solidFill>
                        <a:schemeClr val="bg2"/>
                      </a:solidFill>
                      <a:effectLst/>
                    </a:rPr>
                    <a:t>V</a:t>
                  </a:r>
                </a:p>
              </p:txBody>
            </p:sp>
          </p:grpSp>
          <p:sp>
            <p:nvSpPr>
              <p:cNvPr id="434190" name="Rectangle 14"/>
              <p:cNvSpPr>
                <a:spLocks noChangeArrowheads="1"/>
              </p:cNvSpPr>
              <p:nvPr/>
            </p:nvSpPr>
            <p:spPr bwMode="auto">
              <a:xfrm>
                <a:off x="2336" y="1071"/>
                <a:ext cx="159" cy="340"/>
              </a:xfrm>
              <a:prstGeom prst="rect">
                <a:avLst/>
              </a:prstGeom>
              <a:noFill/>
              <a:ln w="38100" algn="ctr">
                <a:solidFill>
                  <a:schemeClr val="bg2"/>
                </a:solidFill>
                <a:miter lim="800000"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4191" name="Oval 15"/>
              <p:cNvSpPr>
                <a:spLocks noChangeArrowheads="1"/>
              </p:cNvSpPr>
              <p:nvPr/>
            </p:nvSpPr>
            <p:spPr bwMode="auto">
              <a:xfrm>
                <a:off x="204" y="867"/>
                <a:ext cx="91" cy="91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4192" name="Oval 16"/>
              <p:cNvSpPr>
                <a:spLocks noChangeArrowheads="1"/>
              </p:cNvSpPr>
              <p:nvPr/>
            </p:nvSpPr>
            <p:spPr bwMode="auto">
              <a:xfrm>
                <a:off x="204" y="1820"/>
                <a:ext cx="91" cy="91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4193" name="Oval 17"/>
              <p:cNvSpPr>
                <a:spLocks noChangeArrowheads="1"/>
              </p:cNvSpPr>
              <p:nvPr/>
            </p:nvSpPr>
            <p:spPr bwMode="auto">
              <a:xfrm>
                <a:off x="1768" y="867"/>
                <a:ext cx="91" cy="91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4194" name="Oval 18"/>
              <p:cNvSpPr>
                <a:spLocks noChangeArrowheads="1"/>
              </p:cNvSpPr>
              <p:nvPr/>
            </p:nvSpPr>
            <p:spPr bwMode="auto">
              <a:xfrm>
                <a:off x="1769" y="1820"/>
                <a:ext cx="91" cy="91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34195" name="AutoShape 19"/>
              <p:cNvCxnSpPr>
                <a:cxnSpLocks noChangeShapeType="1"/>
                <a:stCxn id="434191" idx="6"/>
                <a:endCxn id="434185" idx="2"/>
              </p:cNvCxnSpPr>
              <p:nvPr/>
            </p:nvCxnSpPr>
            <p:spPr bwMode="auto">
              <a:xfrm>
                <a:off x="307" y="913"/>
                <a:ext cx="475" cy="0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4196" name="AutoShape 20"/>
              <p:cNvCxnSpPr>
                <a:cxnSpLocks noChangeShapeType="1"/>
                <a:stCxn id="434192" idx="6"/>
                <a:endCxn id="434194" idx="2"/>
              </p:cNvCxnSpPr>
              <p:nvPr/>
            </p:nvCxnSpPr>
            <p:spPr bwMode="auto">
              <a:xfrm>
                <a:off x="307" y="1866"/>
                <a:ext cx="1450" cy="0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4197" name="AutoShape 21"/>
              <p:cNvCxnSpPr>
                <a:cxnSpLocks noChangeShapeType="1"/>
                <a:stCxn id="434185" idx="6"/>
                <a:endCxn id="434193" idx="2"/>
              </p:cNvCxnSpPr>
              <p:nvPr/>
            </p:nvCxnSpPr>
            <p:spPr bwMode="auto">
              <a:xfrm>
                <a:off x="1214" y="913"/>
                <a:ext cx="542" cy="0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4198" name="AutoShape 22"/>
              <p:cNvCxnSpPr>
                <a:cxnSpLocks noChangeShapeType="1"/>
                <a:stCxn id="434193" idx="4"/>
                <a:endCxn id="434188" idx="0"/>
              </p:cNvCxnSpPr>
              <p:nvPr/>
            </p:nvCxnSpPr>
            <p:spPr bwMode="auto">
              <a:xfrm>
                <a:off x="1814" y="970"/>
                <a:ext cx="0" cy="89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4199" name="AutoShape 23"/>
              <p:cNvCxnSpPr>
                <a:cxnSpLocks noChangeShapeType="1"/>
                <a:stCxn id="434188" idx="4"/>
                <a:endCxn id="434194" idx="0"/>
              </p:cNvCxnSpPr>
              <p:nvPr/>
            </p:nvCxnSpPr>
            <p:spPr bwMode="auto">
              <a:xfrm>
                <a:off x="1814" y="1491"/>
                <a:ext cx="1" cy="317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4200" name="AutoShape 24"/>
              <p:cNvCxnSpPr>
                <a:cxnSpLocks noChangeShapeType="1"/>
                <a:stCxn id="434193" idx="6"/>
                <a:endCxn id="434190" idx="0"/>
              </p:cNvCxnSpPr>
              <p:nvPr/>
            </p:nvCxnSpPr>
            <p:spPr bwMode="auto">
              <a:xfrm>
                <a:off x="1871" y="913"/>
                <a:ext cx="545" cy="146"/>
              </a:xfrm>
              <a:prstGeom prst="bentConnector2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4201" name="AutoShape 25"/>
              <p:cNvCxnSpPr>
                <a:cxnSpLocks noChangeShapeType="1"/>
                <a:stCxn id="434190" idx="2"/>
                <a:endCxn id="434194" idx="6"/>
              </p:cNvCxnSpPr>
              <p:nvPr/>
            </p:nvCxnSpPr>
            <p:spPr bwMode="auto">
              <a:xfrm rot="5400000">
                <a:off x="1922" y="1373"/>
                <a:ext cx="443" cy="544"/>
              </a:xfrm>
              <a:prstGeom prst="bentConnector2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34202" name="Line 26"/>
              <p:cNvSpPr>
                <a:spLocks noChangeShapeType="1"/>
              </p:cNvSpPr>
              <p:nvPr/>
            </p:nvSpPr>
            <p:spPr bwMode="auto">
              <a:xfrm>
                <a:off x="249" y="1048"/>
                <a:ext cx="0" cy="68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4203" name="Text Box 27"/>
              <p:cNvSpPr txBox="1">
                <a:spLocks noChangeArrowheads="1"/>
              </p:cNvSpPr>
              <p:nvPr/>
            </p:nvSpPr>
            <p:spPr bwMode="auto">
              <a:xfrm>
                <a:off x="295" y="1275"/>
                <a:ext cx="150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cs-CZ" altLang="cs-CZ" sz="1800" b="1">
                    <a:solidFill>
                      <a:schemeClr val="bg2"/>
                    </a:solidFill>
                    <a:effectLst/>
                  </a:rPr>
                  <a:t>U</a:t>
                </a:r>
              </a:p>
            </p:txBody>
          </p:sp>
          <p:sp>
            <p:nvSpPr>
              <p:cNvPr id="434204" name="Text Box 28"/>
              <p:cNvSpPr txBox="1">
                <a:spLocks noChangeArrowheads="1"/>
              </p:cNvSpPr>
              <p:nvPr/>
            </p:nvSpPr>
            <p:spPr bwMode="auto">
              <a:xfrm>
                <a:off x="2517" y="1117"/>
                <a:ext cx="150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cs-CZ" altLang="cs-CZ" sz="1800" b="1">
                    <a:solidFill>
                      <a:schemeClr val="bg2"/>
                    </a:solidFill>
                    <a:effectLst/>
                  </a:rPr>
                  <a:t>R</a:t>
                </a:r>
              </a:p>
            </p:txBody>
          </p:sp>
        </p:grpSp>
        <p:sp>
          <p:nvSpPr>
            <p:cNvPr id="434205" name="Line 29"/>
            <p:cNvSpPr>
              <a:spLocks noChangeShapeType="1"/>
            </p:cNvSpPr>
            <p:nvPr/>
          </p:nvSpPr>
          <p:spPr bwMode="auto">
            <a:xfrm>
              <a:off x="295" y="754"/>
              <a:ext cx="364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4206" name="Line 30"/>
            <p:cNvSpPr>
              <a:spLocks noChangeShapeType="1"/>
            </p:cNvSpPr>
            <p:nvPr/>
          </p:nvSpPr>
          <p:spPr bwMode="auto">
            <a:xfrm rot="5400000">
              <a:off x="1564" y="1662"/>
              <a:ext cx="27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4207" name="Line 31"/>
            <p:cNvSpPr>
              <a:spLocks noChangeShapeType="1"/>
            </p:cNvSpPr>
            <p:nvPr/>
          </p:nvSpPr>
          <p:spPr bwMode="auto">
            <a:xfrm rot="5400000">
              <a:off x="2199" y="1662"/>
              <a:ext cx="273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4208" name="Text Box 32"/>
            <p:cNvSpPr txBox="1">
              <a:spLocks noChangeArrowheads="1"/>
            </p:cNvSpPr>
            <p:nvPr/>
          </p:nvSpPr>
          <p:spPr bwMode="auto">
            <a:xfrm>
              <a:off x="340" y="490"/>
              <a:ext cx="15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I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A</a:t>
              </a:r>
            </a:p>
          </p:txBody>
        </p:sp>
        <p:sp>
          <p:nvSpPr>
            <p:cNvPr id="434209" name="Text Box 33"/>
            <p:cNvSpPr txBox="1">
              <a:spLocks noChangeArrowheads="1"/>
            </p:cNvSpPr>
            <p:nvPr/>
          </p:nvSpPr>
          <p:spPr bwMode="auto">
            <a:xfrm>
              <a:off x="1505" y="1525"/>
              <a:ext cx="1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I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V</a:t>
              </a:r>
            </a:p>
          </p:txBody>
        </p:sp>
        <p:sp>
          <p:nvSpPr>
            <p:cNvPr id="434210" name="Text Box 34"/>
            <p:cNvSpPr txBox="1">
              <a:spLocks noChangeArrowheads="1"/>
            </p:cNvSpPr>
            <p:nvPr/>
          </p:nvSpPr>
          <p:spPr bwMode="auto">
            <a:xfrm>
              <a:off x="2135" y="1480"/>
              <a:ext cx="15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I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R</a:t>
              </a:r>
            </a:p>
          </p:txBody>
        </p:sp>
        <p:sp>
          <p:nvSpPr>
            <p:cNvPr id="434211" name="Line 35"/>
            <p:cNvSpPr>
              <a:spLocks noChangeShapeType="1"/>
            </p:cNvSpPr>
            <p:nvPr/>
          </p:nvSpPr>
          <p:spPr bwMode="auto">
            <a:xfrm>
              <a:off x="2290" y="1026"/>
              <a:ext cx="0" cy="45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4212" name="Text Box 36"/>
            <p:cNvSpPr txBox="1">
              <a:spLocks noChangeArrowheads="1"/>
            </p:cNvSpPr>
            <p:nvPr/>
          </p:nvSpPr>
          <p:spPr bwMode="auto">
            <a:xfrm>
              <a:off x="2071" y="1117"/>
              <a:ext cx="21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U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R</a:t>
              </a:r>
            </a:p>
          </p:txBody>
        </p:sp>
        <p:sp>
          <p:nvSpPr>
            <p:cNvPr id="434213" name="Line 37"/>
            <p:cNvSpPr>
              <a:spLocks noChangeShapeType="1"/>
            </p:cNvSpPr>
            <p:nvPr/>
          </p:nvSpPr>
          <p:spPr bwMode="auto">
            <a:xfrm>
              <a:off x="1474" y="1071"/>
              <a:ext cx="0" cy="45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4214" name="Text Box 38"/>
            <p:cNvSpPr txBox="1">
              <a:spLocks noChangeArrowheads="1"/>
            </p:cNvSpPr>
            <p:nvPr/>
          </p:nvSpPr>
          <p:spPr bwMode="auto">
            <a:xfrm>
              <a:off x="1260" y="1162"/>
              <a:ext cx="21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U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V</a:t>
              </a:r>
            </a:p>
          </p:txBody>
        </p:sp>
      </p:grpSp>
      <p:sp>
        <p:nvSpPr>
          <p:cNvPr id="434220" name="Rectangle 44"/>
          <p:cNvSpPr>
            <a:spLocks noChangeArrowheads="1"/>
          </p:cNvSpPr>
          <p:nvPr/>
        </p:nvSpPr>
        <p:spPr bwMode="auto">
          <a:xfrm>
            <a:off x="1547813" y="3933825"/>
            <a:ext cx="2663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63182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27088" indent="-285750" algn="l">
              <a:buClr>
                <a:schemeClr val="accent2"/>
              </a:buClr>
              <a:tabLst>
                <a:tab pos="63182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35075" indent="-228600" algn="l">
              <a:buClr>
                <a:schemeClr val="tx2"/>
              </a:buClr>
              <a:tabLst>
                <a:tab pos="63182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43063" indent="-228600" algn="l">
              <a:buClr>
                <a:schemeClr val="accent2"/>
              </a:buClr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r"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Údaj na ampérmetru:</a:t>
            </a:r>
            <a:endParaRPr lang="cs-CZ" altLang="cs-CZ" sz="2000" b="1" u="sng" baseline="-25000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34221" name="Object 45"/>
          <p:cNvGraphicFramePr>
            <a:graphicFrameLocks noChangeAspect="1"/>
          </p:cNvGraphicFramePr>
          <p:nvPr/>
        </p:nvGraphicFramePr>
        <p:xfrm>
          <a:off x="4294188" y="3573463"/>
          <a:ext cx="4673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97" name="Rovnice" r:id="rId5" imgW="2717640" imgH="622080" progId="Equation.3">
                  <p:embed/>
                </p:oleObj>
              </mc:Choice>
              <mc:Fallback>
                <p:oleObj name="Rovnice" r:id="rId5" imgW="2717640" imgH="622080" progId="Equation.3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4188" y="3573463"/>
                        <a:ext cx="4673600" cy="10668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4222" name="Rectangle 46"/>
          <p:cNvSpPr>
            <a:spLocks noChangeArrowheads="1"/>
          </p:cNvSpPr>
          <p:nvPr/>
        </p:nvSpPr>
        <p:spPr bwMode="auto">
          <a:xfrm>
            <a:off x="1547813" y="4851400"/>
            <a:ext cx="2663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63182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27088" indent="-285750" algn="l">
              <a:buClr>
                <a:schemeClr val="accent2"/>
              </a:buClr>
              <a:tabLst>
                <a:tab pos="63182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35075" indent="-228600" algn="l">
              <a:buClr>
                <a:schemeClr val="tx2"/>
              </a:buClr>
              <a:tabLst>
                <a:tab pos="63182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43063" indent="-228600" algn="l">
              <a:buClr>
                <a:schemeClr val="accent2"/>
              </a:buClr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r"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Vypočtený odpor:</a:t>
            </a:r>
            <a:endParaRPr lang="cs-CZ" altLang="cs-CZ" sz="2000" b="1" u="sng" baseline="-25000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34223" name="Object 47"/>
          <p:cNvGraphicFramePr>
            <a:graphicFrameLocks noChangeAspect="1"/>
          </p:cNvGraphicFramePr>
          <p:nvPr/>
        </p:nvGraphicFramePr>
        <p:xfrm>
          <a:off x="4300538" y="4724400"/>
          <a:ext cx="28638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98" name="Rovnice" r:id="rId7" imgW="1726920" imgH="431640" progId="Equation.3">
                  <p:embed/>
                </p:oleObj>
              </mc:Choice>
              <mc:Fallback>
                <p:oleObj name="Rovnice" r:id="rId7" imgW="1726920" imgH="431640" progId="Equation.3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0538" y="4724400"/>
                        <a:ext cx="2863850" cy="7143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4224" name="Rectangle 48"/>
          <p:cNvSpPr>
            <a:spLocks noChangeArrowheads="1"/>
          </p:cNvSpPr>
          <p:nvPr/>
        </p:nvSpPr>
        <p:spPr bwMode="auto">
          <a:xfrm>
            <a:off x="2916238" y="5876925"/>
            <a:ext cx="12239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63182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27088" indent="-285750" algn="l">
              <a:buClr>
                <a:schemeClr val="accent2"/>
              </a:buClr>
              <a:tabLst>
                <a:tab pos="63182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35075" indent="-228600" algn="l">
              <a:buClr>
                <a:schemeClr val="tx2"/>
              </a:buClr>
              <a:tabLst>
                <a:tab pos="63182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43063" indent="-228600" algn="l">
              <a:buClr>
                <a:schemeClr val="accent2"/>
              </a:buClr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r"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Korekce:</a:t>
            </a:r>
            <a:endParaRPr lang="cs-CZ" altLang="cs-CZ" sz="2000" b="1" u="sng" baseline="-25000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34226" name="Object 50"/>
          <p:cNvGraphicFramePr>
            <a:graphicFrameLocks noChangeAspect="1"/>
          </p:cNvGraphicFramePr>
          <p:nvPr/>
        </p:nvGraphicFramePr>
        <p:xfrm>
          <a:off x="4284663" y="5516563"/>
          <a:ext cx="4092575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99" name="Rovnice" r:id="rId9" imgW="2197080" imgH="622080" progId="Equation.3">
                  <p:embed/>
                </p:oleObj>
              </mc:Choice>
              <mc:Fallback>
                <p:oleObj name="Rovnice" r:id="rId9" imgW="2197080" imgH="622080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5516563"/>
                        <a:ext cx="4092575" cy="11604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4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4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4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4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4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4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4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4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4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34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4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4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8820150" cy="504825"/>
          </a:xfrm>
        </p:spPr>
        <p:txBody>
          <a:bodyPr/>
          <a:lstStyle/>
          <a:p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Zapojení pro velké odpory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graphicFrame>
        <p:nvGraphicFramePr>
          <p:cNvPr id="430084" name="Object 4"/>
          <p:cNvGraphicFramePr>
            <a:graphicFrameLocks noChangeAspect="1"/>
          </p:cNvGraphicFramePr>
          <p:nvPr/>
        </p:nvGraphicFramePr>
        <p:xfrm>
          <a:off x="5940425" y="1341438"/>
          <a:ext cx="1152525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91" name="Rovnice" r:id="rId3" imgW="507960" imgH="431640" progId="Equation.3">
                  <p:embed/>
                </p:oleObj>
              </mc:Choice>
              <mc:Fallback>
                <p:oleObj name="Rovnice" r:id="rId3" imgW="50796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1341438"/>
                        <a:ext cx="1152525" cy="97948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07" name="Line 27"/>
          <p:cNvSpPr>
            <a:spLocks noChangeShapeType="1"/>
          </p:cNvSpPr>
          <p:nvPr/>
        </p:nvSpPr>
        <p:spPr bwMode="auto">
          <a:xfrm>
            <a:off x="1762125" y="1341438"/>
            <a:ext cx="57785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08" name="Rectangle 28"/>
          <p:cNvSpPr>
            <a:spLocks noChangeArrowheads="1"/>
          </p:cNvSpPr>
          <p:nvPr/>
        </p:nvSpPr>
        <p:spPr bwMode="auto">
          <a:xfrm>
            <a:off x="179388" y="3213100"/>
            <a:ext cx="85693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63182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27088" indent="-285750" algn="l">
              <a:buClr>
                <a:schemeClr val="accent2"/>
              </a:buClr>
              <a:tabLst>
                <a:tab pos="63182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35075" indent="-228600" algn="l">
              <a:buClr>
                <a:schemeClr val="tx2"/>
              </a:buClr>
              <a:tabLst>
                <a:tab pos="63182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43063" indent="-228600" algn="l">
              <a:buClr>
                <a:schemeClr val="accent2"/>
              </a:buClr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Voltmetr měří napětí U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, ampérmetr proud I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A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. Jsou údaje napětí a proudu na přístrojích shodné s hodnotami na rezistoru ?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 …	ne, voltmetr měří napětí, které je dáno součtem napětí na ampérmetru a na rezistoru U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= U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+ U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A 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 </a:t>
            </a:r>
            <a:r>
              <a:rPr lang="cs-CZ" altLang="cs-CZ" sz="2000" b="1" u="sng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chyba měřící metody</a:t>
            </a:r>
            <a:endParaRPr lang="cs-CZ" altLang="cs-CZ" sz="2000" b="1" baseline="-25000" dirty="0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A … ano, platí I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A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= I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endParaRPr lang="cs-CZ" altLang="cs-CZ" sz="2000" b="1" u="sng" dirty="0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sp>
        <p:nvSpPr>
          <p:cNvPr id="430110" name="Line 30"/>
          <p:cNvSpPr>
            <a:spLocks noChangeShapeType="1"/>
          </p:cNvSpPr>
          <p:nvPr/>
        </p:nvSpPr>
        <p:spPr bwMode="auto">
          <a:xfrm rot="5400000">
            <a:off x="3491706" y="2637632"/>
            <a:ext cx="43338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11" name="Text Box 31"/>
          <p:cNvSpPr txBox="1">
            <a:spLocks noChangeArrowheads="1"/>
          </p:cNvSpPr>
          <p:nvPr/>
        </p:nvSpPr>
        <p:spPr bwMode="auto">
          <a:xfrm>
            <a:off x="1833563" y="920750"/>
            <a:ext cx="24606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1800" b="1">
                <a:solidFill>
                  <a:schemeClr val="bg2"/>
                </a:solidFill>
                <a:effectLst/>
              </a:rPr>
              <a:t>I</a:t>
            </a:r>
            <a:r>
              <a:rPr lang="cs-CZ" altLang="cs-CZ" sz="1800" b="1" baseline="-25000">
                <a:solidFill>
                  <a:schemeClr val="bg2"/>
                </a:solidFill>
                <a:effectLst/>
              </a:rPr>
              <a:t>A</a:t>
            </a:r>
          </a:p>
        </p:txBody>
      </p:sp>
      <p:sp>
        <p:nvSpPr>
          <p:cNvPr id="430113" name="Text Box 33"/>
          <p:cNvSpPr txBox="1">
            <a:spLocks noChangeArrowheads="1"/>
          </p:cNvSpPr>
          <p:nvPr/>
        </p:nvSpPr>
        <p:spPr bwMode="auto">
          <a:xfrm>
            <a:off x="3389313" y="2349500"/>
            <a:ext cx="24606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1800" b="1" dirty="0">
                <a:solidFill>
                  <a:schemeClr val="bg2"/>
                </a:solidFill>
                <a:effectLst/>
              </a:rPr>
              <a:t>I</a:t>
            </a:r>
            <a:r>
              <a:rPr lang="cs-CZ" altLang="cs-CZ" sz="1800" b="1" baseline="-25000" dirty="0">
                <a:solidFill>
                  <a:schemeClr val="bg2"/>
                </a:solidFill>
                <a:effectLst/>
              </a:rPr>
              <a:t>R</a:t>
            </a:r>
          </a:p>
        </p:txBody>
      </p:sp>
      <p:sp>
        <p:nvSpPr>
          <p:cNvPr id="430114" name="Line 34"/>
          <p:cNvSpPr>
            <a:spLocks noChangeShapeType="1"/>
          </p:cNvSpPr>
          <p:nvPr/>
        </p:nvSpPr>
        <p:spPr bwMode="auto">
          <a:xfrm>
            <a:off x="3635375" y="1628775"/>
            <a:ext cx="0" cy="71913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med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15" name="Text Box 35"/>
          <p:cNvSpPr txBox="1">
            <a:spLocks noChangeArrowheads="1"/>
          </p:cNvSpPr>
          <p:nvPr/>
        </p:nvSpPr>
        <p:spPr bwMode="auto">
          <a:xfrm>
            <a:off x="3287713" y="1773238"/>
            <a:ext cx="347662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1800" b="1">
                <a:solidFill>
                  <a:schemeClr val="bg2"/>
                </a:solidFill>
                <a:effectLst/>
              </a:rPr>
              <a:t>U</a:t>
            </a:r>
            <a:r>
              <a:rPr lang="cs-CZ" altLang="cs-CZ" sz="1800" b="1" baseline="-25000">
                <a:solidFill>
                  <a:schemeClr val="bg2"/>
                </a:solidFill>
                <a:effectLst/>
              </a:rPr>
              <a:t>R</a:t>
            </a:r>
          </a:p>
        </p:txBody>
      </p:sp>
      <p:sp>
        <p:nvSpPr>
          <p:cNvPr id="430116" name="Line 36"/>
          <p:cNvSpPr>
            <a:spLocks noChangeShapeType="1"/>
          </p:cNvSpPr>
          <p:nvPr/>
        </p:nvSpPr>
        <p:spPr bwMode="auto">
          <a:xfrm>
            <a:off x="1835150" y="1700213"/>
            <a:ext cx="0" cy="71913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med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17" name="Text Box 37"/>
          <p:cNvSpPr txBox="1">
            <a:spLocks noChangeArrowheads="1"/>
          </p:cNvSpPr>
          <p:nvPr/>
        </p:nvSpPr>
        <p:spPr bwMode="auto">
          <a:xfrm>
            <a:off x="1835150" y="1844675"/>
            <a:ext cx="3397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1800" b="1">
                <a:solidFill>
                  <a:schemeClr val="bg2"/>
                </a:solidFill>
                <a:effectLst/>
              </a:rPr>
              <a:t>U</a:t>
            </a:r>
            <a:r>
              <a:rPr lang="cs-CZ" altLang="cs-CZ" sz="1800" b="1" baseline="-25000">
                <a:solidFill>
                  <a:schemeClr val="bg2"/>
                </a:solidFill>
                <a:effectLst/>
              </a:rPr>
              <a:t>V</a:t>
            </a:r>
          </a:p>
        </p:txBody>
      </p:sp>
      <p:sp>
        <p:nvSpPr>
          <p:cNvPr id="430118" name="Rectangle 38"/>
          <p:cNvSpPr>
            <a:spLocks noChangeArrowheads="1"/>
          </p:cNvSpPr>
          <p:nvPr/>
        </p:nvSpPr>
        <p:spPr bwMode="auto">
          <a:xfrm>
            <a:off x="250825" y="5157788"/>
            <a:ext cx="856932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416175" indent="-2416175" algn="l">
              <a:tabLst>
                <a:tab pos="631825" algn="l"/>
                <a:tab pos="2416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881313" indent="-285750" algn="l">
              <a:buClr>
                <a:schemeClr val="accent2"/>
              </a:buClr>
              <a:tabLst>
                <a:tab pos="631825" algn="l"/>
                <a:tab pos="2416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3289300" indent="-228600" algn="l">
              <a:buClr>
                <a:schemeClr val="tx2"/>
              </a:buClr>
              <a:tabLst>
                <a:tab pos="631825" algn="l"/>
                <a:tab pos="2416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3697288" indent="-228600" algn="l">
              <a:buClr>
                <a:schemeClr val="accent2"/>
              </a:buClr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4105275" indent="-228600" algn="l"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62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5019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5476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9340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Za jakého předpokladu bude chyba nejmenší ?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Je-li  U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</a:t>
            </a:r>
            <a:r>
              <a:rPr lang="en-US" altLang="cs-CZ" sz="2000" b="1">
                <a:solidFill>
                  <a:schemeClr val="bg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»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U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A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	kdy je tato podmínka splněna ?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Je-li R </a:t>
            </a:r>
            <a:r>
              <a:rPr lang="en-US" altLang="cs-CZ" sz="2000" b="1">
                <a:solidFill>
                  <a:schemeClr val="bg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»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R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A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 protože odpor ampérmetru je malý, 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měřený odpor musí být velký</a:t>
            </a:r>
          </a:p>
        </p:txBody>
      </p:sp>
      <p:grpSp>
        <p:nvGrpSpPr>
          <p:cNvPr id="430121" name="Group 41"/>
          <p:cNvGrpSpPr>
            <a:grpSpLocks/>
          </p:cNvGrpSpPr>
          <p:nvPr/>
        </p:nvGrpSpPr>
        <p:grpSpPr bwMode="auto">
          <a:xfrm>
            <a:off x="323850" y="1125538"/>
            <a:ext cx="3910013" cy="1908175"/>
            <a:chOff x="204" y="709"/>
            <a:chExt cx="2463" cy="1202"/>
          </a:xfrm>
        </p:grpSpPr>
        <p:grpSp>
          <p:nvGrpSpPr>
            <p:cNvPr id="430120" name="Group 40"/>
            <p:cNvGrpSpPr>
              <a:grpSpLocks/>
            </p:cNvGrpSpPr>
            <p:nvPr/>
          </p:nvGrpSpPr>
          <p:grpSpPr bwMode="auto">
            <a:xfrm>
              <a:off x="204" y="709"/>
              <a:ext cx="2463" cy="1202"/>
              <a:chOff x="204" y="709"/>
              <a:chExt cx="2463" cy="1202"/>
            </a:xfrm>
          </p:grpSpPr>
          <p:grpSp>
            <p:nvGrpSpPr>
              <p:cNvPr id="430086" name="Group 6"/>
              <p:cNvGrpSpPr>
                <a:grpSpLocks/>
              </p:cNvGrpSpPr>
              <p:nvPr/>
            </p:nvGrpSpPr>
            <p:grpSpPr bwMode="auto">
              <a:xfrm>
                <a:off x="1519" y="709"/>
                <a:ext cx="408" cy="408"/>
                <a:chOff x="1111" y="1026"/>
                <a:chExt cx="408" cy="408"/>
              </a:xfrm>
            </p:grpSpPr>
            <p:sp>
              <p:nvSpPr>
                <p:cNvPr id="430087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111" y="1026"/>
                  <a:ext cx="408" cy="408"/>
                </a:xfrm>
                <a:prstGeom prst="ellipse">
                  <a:avLst/>
                </a:prstGeom>
                <a:noFill/>
                <a:ln w="38100" algn="ctr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3008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257" y="1120"/>
                  <a:ext cx="116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algn="ctr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 anchor="ctr">
                  <a:spAutoFit/>
                </a:bodyPr>
                <a:lstStyle>
                  <a:lvl1pPr marL="342900" indent="-342900"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20000"/>
                    </a:spcBef>
                    <a:buFont typeface="Wingdings" pitchFamily="2" charset="2"/>
                    <a:buNone/>
                  </a:pPr>
                  <a:r>
                    <a:rPr lang="cs-CZ" altLang="cs-CZ" sz="1800" b="1">
                      <a:solidFill>
                        <a:schemeClr val="bg2"/>
                      </a:solidFill>
                      <a:effectLst/>
                    </a:rPr>
                    <a:t>A</a:t>
                  </a:r>
                </a:p>
              </p:txBody>
            </p:sp>
          </p:grpSp>
          <p:grpSp>
            <p:nvGrpSpPr>
              <p:cNvPr id="430089" name="Group 9"/>
              <p:cNvGrpSpPr>
                <a:grpSpLocks/>
              </p:cNvGrpSpPr>
              <p:nvPr/>
            </p:nvGrpSpPr>
            <p:grpSpPr bwMode="auto">
              <a:xfrm>
                <a:off x="658" y="1071"/>
                <a:ext cx="408" cy="408"/>
                <a:chOff x="1973" y="1162"/>
                <a:chExt cx="408" cy="408"/>
              </a:xfrm>
            </p:grpSpPr>
            <p:sp>
              <p:nvSpPr>
                <p:cNvPr id="430090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162"/>
                  <a:ext cx="408" cy="408"/>
                </a:xfrm>
                <a:prstGeom prst="ellipse">
                  <a:avLst/>
                </a:prstGeom>
                <a:noFill/>
                <a:ln w="38100" algn="ctr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3009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119" y="1256"/>
                  <a:ext cx="116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algn="ctr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 anchor="ctr">
                  <a:spAutoFit/>
                </a:bodyPr>
                <a:lstStyle>
                  <a:lvl1pPr marL="342900" indent="-342900"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20000"/>
                    </a:spcBef>
                    <a:buFont typeface="Wingdings" pitchFamily="2" charset="2"/>
                    <a:buNone/>
                  </a:pPr>
                  <a:r>
                    <a:rPr lang="cs-CZ" altLang="cs-CZ" sz="1800" b="1">
                      <a:solidFill>
                        <a:schemeClr val="bg2"/>
                      </a:solidFill>
                      <a:effectLst/>
                    </a:rPr>
                    <a:t>V</a:t>
                  </a:r>
                </a:p>
              </p:txBody>
            </p:sp>
          </p:grpSp>
          <p:sp>
            <p:nvSpPr>
              <p:cNvPr id="430092" name="Rectangle 12"/>
              <p:cNvSpPr>
                <a:spLocks noChangeArrowheads="1"/>
              </p:cNvSpPr>
              <p:nvPr/>
            </p:nvSpPr>
            <p:spPr bwMode="auto">
              <a:xfrm>
                <a:off x="2336" y="1071"/>
                <a:ext cx="159" cy="340"/>
              </a:xfrm>
              <a:prstGeom prst="rect">
                <a:avLst/>
              </a:prstGeom>
              <a:noFill/>
              <a:ln w="38100" algn="ctr">
                <a:solidFill>
                  <a:schemeClr val="bg2"/>
                </a:solidFill>
                <a:miter lim="800000"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0093" name="Oval 13"/>
              <p:cNvSpPr>
                <a:spLocks noChangeArrowheads="1"/>
              </p:cNvSpPr>
              <p:nvPr/>
            </p:nvSpPr>
            <p:spPr bwMode="auto">
              <a:xfrm>
                <a:off x="204" y="867"/>
                <a:ext cx="91" cy="91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0094" name="Oval 14"/>
              <p:cNvSpPr>
                <a:spLocks noChangeArrowheads="1"/>
              </p:cNvSpPr>
              <p:nvPr/>
            </p:nvSpPr>
            <p:spPr bwMode="auto">
              <a:xfrm>
                <a:off x="204" y="1820"/>
                <a:ext cx="91" cy="91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0095" name="Oval 15"/>
              <p:cNvSpPr>
                <a:spLocks noChangeArrowheads="1"/>
              </p:cNvSpPr>
              <p:nvPr/>
            </p:nvSpPr>
            <p:spPr bwMode="auto">
              <a:xfrm>
                <a:off x="816" y="867"/>
                <a:ext cx="91" cy="91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0096" name="Oval 16"/>
              <p:cNvSpPr>
                <a:spLocks noChangeArrowheads="1"/>
              </p:cNvSpPr>
              <p:nvPr/>
            </p:nvSpPr>
            <p:spPr bwMode="auto">
              <a:xfrm>
                <a:off x="817" y="1820"/>
                <a:ext cx="91" cy="91"/>
              </a:xfrm>
              <a:prstGeom prst="ellipse">
                <a:avLst/>
              </a:prstGeom>
              <a:solidFill>
                <a:schemeClr val="bg2"/>
              </a:solidFill>
              <a:ln w="38100" algn="ctr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30097" name="AutoShape 17"/>
              <p:cNvCxnSpPr>
                <a:cxnSpLocks noChangeShapeType="1"/>
                <a:stCxn id="430093" idx="6"/>
                <a:endCxn id="430087" idx="2"/>
              </p:cNvCxnSpPr>
              <p:nvPr/>
            </p:nvCxnSpPr>
            <p:spPr bwMode="auto">
              <a:xfrm>
                <a:off x="307" y="913"/>
                <a:ext cx="1200" cy="0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0098" name="AutoShape 18"/>
              <p:cNvCxnSpPr>
                <a:cxnSpLocks noChangeShapeType="1"/>
                <a:stCxn id="430094" idx="6"/>
                <a:endCxn id="430096" idx="2"/>
              </p:cNvCxnSpPr>
              <p:nvPr/>
            </p:nvCxnSpPr>
            <p:spPr bwMode="auto">
              <a:xfrm>
                <a:off x="307" y="1866"/>
                <a:ext cx="498" cy="0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0100" name="AutoShape 20"/>
              <p:cNvCxnSpPr>
                <a:cxnSpLocks noChangeShapeType="1"/>
                <a:stCxn id="430095" idx="4"/>
                <a:endCxn id="430090" idx="0"/>
              </p:cNvCxnSpPr>
              <p:nvPr/>
            </p:nvCxnSpPr>
            <p:spPr bwMode="auto">
              <a:xfrm>
                <a:off x="862" y="970"/>
                <a:ext cx="0" cy="89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0101" name="AutoShape 21"/>
              <p:cNvCxnSpPr>
                <a:cxnSpLocks noChangeShapeType="1"/>
                <a:stCxn id="430090" idx="4"/>
                <a:endCxn id="430096" idx="0"/>
              </p:cNvCxnSpPr>
              <p:nvPr/>
            </p:nvCxnSpPr>
            <p:spPr bwMode="auto">
              <a:xfrm>
                <a:off x="862" y="1491"/>
                <a:ext cx="1" cy="317"/>
              </a:xfrm>
              <a:prstGeom prst="straightConnector1">
                <a:avLst/>
              </a:prstGeom>
              <a:noFill/>
              <a:ln w="381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0103" name="AutoShape 23"/>
              <p:cNvCxnSpPr>
                <a:cxnSpLocks noChangeShapeType="1"/>
                <a:stCxn id="430092" idx="2"/>
                <a:endCxn id="430096" idx="6"/>
              </p:cNvCxnSpPr>
              <p:nvPr/>
            </p:nvCxnSpPr>
            <p:spPr bwMode="auto">
              <a:xfrm rot="5400000">
                <a:off x="1446" y="897"/>
                <a:ext cx="443" cy="1496"/>
              </a:xfrm>
              <a:prstGeom prst="bentConnector2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30104" name="Line 24"/>
              <p:cNvSpPr>
                <a:spLocks noChangeShapeType="1"/>
              </p:cNvSpPr>
              <p:nvPr/>
            </p:nvSpPr>
            <p:spPr bwMode="auto">
              <a:xfrm>
                <a:off x="249" y="1048"/>
                <a:ext cx="0" cy="68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0105" name="Text Box 25"/>
              <p:cNvSpPr txBox="1">
                <a:spLocks noChangeArrowheads="1"/>
              </p:cNvSpPr>
              <p:nvPr/>
            </p:nvSpPr>
            <p:spPr bwMode="auto">
              <a:xfrm>
                <a:off x="295" y="1275"/>
                <a:ext cx="150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cs-CZ" altLang="cs-CZ" sz="1800" b="1">
                    <a:solidFill>
                      <a:schemeClr val="bg2"/>
                    </a:solidFill>
                    <a:effectLst/>
                  </a:rPr>
                  <a:t>U</a:t>
                </a:r>
              </a:p>
            </p:txBody>
          </p:sp>
          <p:sp>
            <p:nvSpPr>
              <p:cNvPr id="430106" name="Text Box 26"/>
              <p:cNvSpPr txBox="1">
                <a:spLocks noChangeArrowheads="1"/>
              </p:cNvSpPr>
              <p:nvPr/>
            </p:nvSpPr>
            <p:spPr bwMode="auto">
              <a:xfrm>
                <a:off x="2517" y="1117"/>
                <a:ext cx="150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tx1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cs-CZ" altLang="cs-CZ" sz="1800" b="1">
                    <a:solidFill>
                      <a:schemeClr val="bg2"/>
                    </a:solidFill>
                    <a:effectLst/>
                  </a:rPr>
                  <a:t>R</a:t>
                </a:r>
              </a:p>
            </p:txBody>
          </p:sp>
        </p:grpSp>
        <p:cxnSp>
          <p:nvCxnSpPr>
            <p:cNvPr id="430119" name="AutoShape 39"/>
            <p:cNvCxnSpPr>
              <a:cxnSpLocks noChangeShapeType="1"/>
              <a:stCxn id="430087" idx="6"/>
              <a:endCxn id="430092" idx="0"/>
            </p:cNvCxnSpPr>
            <p:nvPr/>
          </p:nvCxnSpPr>
          <p:spPr bwMode="auto">
            <a:xfrm>
              <a:off x="1939" y="913"/>
              <a:ext cx="477" cy="146"/>
            </a:xfrm>
            <a:prstGeom prst="bentConnector2">
              <a:avLst/>
            </a:prstGeom>
            <a:noFill/>
            <a:ln w="38100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30122" name="Line 42"/>
          <p:cNvSpPr>
            <a:spLocks noChangeShapeType="1"/>
          </p:cNvSpPr>
          <p:nvPr/>
        </p:nvSpPr>
        <p:spPr bwMode="auto">
          <a:xfrm rot="16200000">
            <a:off x="2699544" y="1485106"/>
            <a:ext cx="0" cy="71913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med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0123" name="Text Box 43"/>
          <p:cNvSpPr txBox="1">
            <a:spLocks noChangeArrowheads="1"/>
          </p:cNvSpPr>
          <p:nvPr/>
        </p:nvSpPr>
        <p:spPr bwMode="auto">
          <a:xfrm>
            <a:off x="2568575" y="1844675"/>
            <a:ext cx="3476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1800" b="1">
                <a:solidFill>
                  <a:schemeClr val="bg2"/>
                </a:solidFill>
                <a:effectLst/>
              </a:rPr>
              <a:t>U</a:t>
            </a:r>
            <a:r>
              <a:rPr lang="cs-CZ" altLang="cs-CZ" sz="1800" b="1" baseline="-25000">
                <a:solidFill>
                  <a:schemeClr val="bg2"/>
                </a:solidFill>
                <a:effectLst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0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0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0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3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3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0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0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0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30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0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0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0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0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0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0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30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30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3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30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82" grpId="0"/>
      <p:bldP spid="430107" grpId="0" animBg="1"/>
      <p:bldP spid="430110" grpId="0" animBg="1"/>
      <p:bldP spid="430111" grpId="0"/>
      <p:bldP spid="430113" grpId="0"/>
      <p:bldP spid="430114" grpId="0" animBg="1"/>
      <p:bldP spid="430115" grpId="0"/>
      <p:bldP spid="430116" grpId="0" animBg="1"/>
      <p:bldP spid="430117" grpId="0"/>
      <p:bldP spid="430122" grpId="0" animBg="1"/>
      <p:bldP spid="430122" grpId="1" animBg="1"/>
      <p:bldP spid="430123" grpId="0"/>
      <p:bldP spid="4301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8820150" cy="504825"/>
          </a:xfrm>
        </p:spPr>
        <p:txBody>
          <a:bodyPr/>
          <a:lstStyle/>
          <a:p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Zapojení pro velké odpory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graphicFrame>
        <p:nvGraphicFramePr>
          <p:cNvPr id="432131" name="Object 3"/>
          <p:cNvGraphicFramePr>
            <a:graphicFrameLocks noChangeAspect="1"/>
          </p:cNvGraphicFramePr>
          <p:nvPr/>
        </p:nvGraphicFramePr>
        <p:xfrm>
          <a:off x="7524750" y="1484313"/>
          <a:ext cx="1152525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308" name="Rovnice" r:id="rId3" imgW="507960" imgH="431640" progId="Equation.3">
                  <p:embed/>
                </p:oleObj>
              </mc:Choice>
              <mc:Fallback>
                <p:oleObj name="Rovnice" r:id="rId3" imgW="50796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1484313"/>
                        <a:ext cx="1152525" cy="97948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2166" name="Group 38"/>
          <p:cNvGrpSpPr>
            <a:grpSpLocks/>
          </p:cNvGrpSpPr>
          <p:nvPr/>
        </p:nvGrpSpPr>
        <p:grpSpPr bwMode="auto">
          <a:xfrm>
            <a:off x="323850" y="920750"/>
            <a:ext cx="3910013" cy="2112963"/>
            <a:chOff x="204" y="580"/>
            <a:chExt cx="2463" cy="1331"/>
          </a:xfrm>
        </p:grpSpPr>
        <p:sp>
          <p:nvSpPr>
            <p:cNvPr id="432132" name="Line 4"/>
            <p:cNvSpPr>
              <a:spLocks noChangeShapeType="1"/>
            </p:cNvSpPr>
            <p:nvPr/>
          </p:nvSpPr>
          <p:spPr bwMode="auto">
            <a:xfrm>
              <a:off x="1110" y="845"/>
              <a:ext cx="364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2134" name="Line 6"/>
            <p:cNvSpPr>
              <a:spLocks noChangeShapeType="1"/>
            </p:cNvSpPr>
            <p:nvPr/>
          </p:nvSpPr>
          <p:spPr bwMode="auto">
            <a:xfrm rot="5400000">
              <a:off x="2199" y="1662"/>
              <a:ext cx="273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2135" name="Text Box 7"/>
            <p:cNvSpPr txBox="1">
              <a:spLocks noChangeArrowheads="1"/>
            </p:cNvSpPr>
            <p:nvPr/>
          </p:nvSpPr>
          <p:spPr bwMode="auto">
            <a:xfrm>
              <a:off x="1155" y="580"/>
              <a:ext cx="15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I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A</a:t>
              </a:r>
            </a:p>
          </p:txBody>
        </p:sp>
        <p:sp>
          <p:nvSpPr>
            <p:cNvPr id="432136" name="Text Box 8"/>
            <p:cNvSpPr txBox="1">
              <a:spLocks noChangeArrowheads="1"/>
            </p:cNvSpPr>
            <p:nvPr/>
          </p:nvSpPr>
          <p:spPr bwMode="auto">
            <a:xfrm>
              <a:off x="2135" y="1480"/>
              <a:ext cx="15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I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R</a:t>
              </a:r>
            </a:p>
          </p:txBody>
        </p:sp>
        <p:sp>
          <p:nvSpPr>
            <p:cNvPr id="432137" name="Line 9"/>
            <p:cNvSpPr>
              <a:spLocks noChangeShapeType="1"/>
            </p:cNvSpPr>
            <p:nvPr/>
          </p:nvSpPr>
          <p:spPr bwMode="auto">
            <a:xfrm>
              <a:off x="2290" y="1026"/>
              <a:ext cx="0" cy="45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2138" name="Text Box 10"/>
            <p:cNvSpPr txBox="1">
              <a:spLocks noChangeArrowheads="1"/>
            </p:cNvSpPr>
            <p:nvPr/>
          </p:nvSpPr>
          <p:spPr bwMode="auto">
            <a:xfrm>
              <a:off x="2071" y="1117"/>
              <a:ext cx="21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U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R</a:t>
              </a:r>
            </a:p>
          </p:txBody>
        </p:sp>
        <p:sp>
          <p:nvSpPr>
            <p:cNvPr id="432139" name="Line 11"/>
            <p:cNvSpPr>
              <a:spLocks noChangeShapeType="1"/>
            </p:cNvSpPr>
            <p:nvPr/>
          </p:nvSpPr>
          <p:spPr bwMode="auto">
            <a:xfrm>
              <a:off x="1156" y="1071"/>
              <a:ext cx="0" cy="45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2140" name="Text Box 12"/>
            <p:cNvSpPr txBox="1">
              <a:spLocks noChangeArrowheads="1"/>
            </p:cNvSpPr>
            <p:nvPr/>
          </p:nvSpPr>
          <p:spPr bwMode="auto">
            <a:xfrm>
              <a:off x="1156" y="1162"/>
              <a:ext cx="214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U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V</a:t>
              </a:r>
            </a:p>
          </p:txBody>
        </p:sp>
        <p:grpSp>
          <p:nvGrpSpPr>
            <p:cNvPr id="432142" name="Group 14"/>
            <p:cNvGrpSpPr>
              <a:grpSpLocks/>
            </p:cNvGrpSpPr>
            <p:nvPr/>
          </p:nvGrpSpPr>
          <p:grpSpPr bwMode="auto">
            <a:xfrm>
              <a:off x="204" y="709"/>
              <a:ext cx="2463" cy="1202"/>
              <a:chOff x="204" y="709"/>
              <a:chExt cx="2463" cy="1202"/>
            </a:xfrm>
          </p:grpSpPr>
          <p:grpSp>
            <p:nvGrpSpPr>
              <p:cNvPr id="432143" name="Group 15"/>
              <p:cNvGrpSpPr>
                <a:grpSpLocks/>
              </p:cNvGrpSpPr>
              <p:nvPr/>
            </p:nvGrpSpPr>
            <p:grpSpPr bwMode="auto">
              <a:xfrm>
                <a:off x="204" y="709"/>
                <a:ext cx="2463" cy="1202"/>
                <a:chOff x="204" y="709"/>
                <a:chExt cx="2463" cy="1202"/>
              </a:xfrm>
            </p:grpSpPr>
            <p:grpSp>
              <p:nvGrpSpPr>
                <p:cNvPr id="432144" name="Group 16"/>
                <p:cNvGrpSpPr>
                  <a:grpSpLocks/>
                </p:cNvGrpSpPr>
                <p:nvPr/>
              </p:nvGrpSpPr>
              <p:grpSpPr bwMode="auto">
                <a:xfrm>
                  <a:off x="1519" y="709"/>
                  <a:ext cx="408" cy="408"/>
                  <a:chOff x="1111" y="1026"/>
                  <a:chExt cx="408" cy="408"/>
                </a:xfrm>
              </p:grpSpPr>
              <p:sp>
                <p:nvSpPr>
                  <p:cNvPr id="432145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11" y="1026"/>
                    <a:ext cx="408" cy="408"/>
                  </a:xfrm>
                  <a:prstGeom prst="ellipse">
                    <a:avLst/>
                  </a:prstGeom>
                  <a:noFill/>
                  <a:ln w="38100" algn="ctr">
                    <a:solidFill>
                      <a:schemeClr val="bg2"/>
                    </a:solidFill>
                    <a:round/>
                    <a:headEnd type="none" w="med" len="lg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432146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57" y="1120"/>
                    <a:ext cx="116" cy="21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tx1"/>
                        </a:solidFill>
                        <a:miter lim="800000"/>
                        <a:headEnd type="none" w="med" len="lg"/>
                        <a:tailEnd type="none" w="med" len="lg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36000" rIns="36000" bIns="36000" anchor="ctr">
                    <a:spAutoFit/>
                  </a:bodyPr>
                  <a:lstStyle>
                    <a:lvl1pPr marL="342900" indent="-342900" algn="l">
                      <a:spcBef>
                        <a:spcPct val="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algn="l">
                      <a:spcBef>
                        <a:spcPct val="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algn="l">
                      <a:spcBef>
                        <a:spcPct val="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algn="l">
                      <a:spcBef>
                        <a:spcPct val="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algn="l">
                      <a:spcBef>
                        <a:spcPct val="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>
                      <a:spcBef>
                        <a:spcPct val="20000"/>
                      </a:spcBef>
                      <a:buFont typeface="Wingdings" pitchFamily="2" charset="2"/>
                      <a:buNone/>
                    </a:pPr>
                    <a:r>
                      <a:rPr lang="cs-CZ" altLang="cs-CZ" sz="1800" b="1">
                        <a:solidFill>
                          <a:schemeClr val="bg2"/>
                        </a:solidFill>
                        <a:effectLst/>
                      </a:rPr>
                      <a:t>A</a:t>
                    </a:r>
                  </a:p>
                </p:txBody>
              </p:sp>
            </p:grpSp>
            <p:grpSp>
              <p:nvGrpSpPr>
                <p:cNvPr id="432147" name="Group 19"/>
                <p:cNvGrpSpPr>
                  <a:grpSpLocks/>
                </p:cNvGrpSpPr>
                <p:nvPr/>
              </p:nvGrpSpPr>
              <p:grpSpPr bwMode="auto">
                <a:xfrm>
                  <a:off x="658" y="1071"/>
                  <a:ext cx="408" cy="408"/>
                  <a:chOff x="1973" y="1162"/>
                  <a:chExt cx="408" cy="408"/>
                </a:xfrm>
              </p:grpSpPr>
              <p:sp>
                <p:nvSpPr>
                  <p:cNvPr id="432148" name="Oval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73" y="1162"/>
                    <a:ext cx="408" cy="408"/>
                  </a:xfrm>
                  <a:prstGeom prst="ellipse">
                    <a:avLst/>
                  </a:prstGeom>
                  <a:noFill/>
                  <a:ln w="38100" algn="ctr">
                    <a:solidFill>
                      <a:schemeClr val="bg2"/>
                    </a:solidFill>
                    <a:round/>
                    <a:headEnd type="none" w="med" len="lg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432149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19" y="1256"/>
                    <a:ext cx="116" cy="21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 algn="ctr">
                        <a:solidFill>
                          <a:schemeClr val="tx1"/>
                        </a:solidFill>
                        <a:miter lim="800000"/>
                        <a:headEnd type="none" w="med" len="lg"/>
                        <a:tailEnd type="none" w="med" len="lg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36000" rIns="36000" bIns="36000" anchor="ctr">
                    <a:spAutoFit/>
                  </a:bodyPr>
                  <a:lstStyle>
                    <a:lvl1pPr marL="342900" indent="-342900" algn="l">
                      <a:spcBef>
                        <a:spcPct val="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algn="l">
                      <a:spcBef>
                        <a:spcPct val="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algn="l">
                      <a:spcBef>
                        <a:spcPct val="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algn="l">
                      <a:spcBef>
                        <a:spcPct val="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algn="l">
                      <a:spcBef>
                        <a:spcPct val="0"/>
                      </a:spcBef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>
                      <a:spcBef>
                        <a:spcPct val="20000"/>
                      </a:spcBef>
                      <a:buFont typeface="Wingdings" pitchFamily="2" charset="2"/>
                      <a:buNone/>
                    </a:pPr>
                    <a:r>
                      <a:rPr lang="cs-CZ" altLang="cs-CZ" sz="1800" b="1">
                        <a:solidFill>
                          <a:schemeClr val="bg2"/>
                        </a:solidFill>
                        <a:effectLst/>
                      </a:rPr>
                      <a:t>V</a:t>
                    </a:r>
                  </a:p>
                </p:txBody>
              </p:sp>
            </p:grpSp>
            <p:sp>
              <p:nvSpPr>
                <p:cNvPr id="432150" name="Rectangle 22"/>
                <p:cNvSpPr>
                  <a:spLocks noChangeArrowheads="1"/>
                </p:cNvSpPr>
                <p:nvPr/>
              </p:nvSpPr>
              <p:spPr bwMode="auto">
                <a:xfrm>
                  <a:off x="2336" y="1071"/>
                  <a:ext cx="159" cy="340"/>
                </a:xfrm>
                <a:prstGeom prst="rect">
                  <a:avLst/>
                </a:prstGeom>
                <a:noFill/>
                <a:ln w="38100" algn="ctr">
                  <a:solidFill>
                    <a:schemeClr val="bg2"/>
                  </a:solidFill>
                  <a:miter lim="800000"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32151" name="Oval 23"/>
                <p:cNvSpPr>
                  <a:spLocks noChangeArrowheads="1"/>
                </p:cNvSpPr>
                <p:nvPr/>
              </p:nvSpPr>
              <p:spPr bwMode="auto">
                <a:xfrm>
                  <a:off x="204" y="867"/>
                  <a:ext cx="91" cy="91"/>
                </a:xfrm>
                <a:prstGeom prst="ellipse">
                  <a:avLst/>
                </a:prstGeom>
                <a:noFill/>
                <a:ln w="38100" algn="ctr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32152" name="Oval 24"/>
                <p:cNvSpPr>
                  <a:spLocks noChangeArrowheads="1"/>
                </p:cNvSpPr>
                <p:nvPr/>
              </p:nvSpPr>
              <p:spPr bwMode="auto">
                <a:xfrm>
                  <a:off x="204" y="1820"/>
                  <a:ext cx="91" cy="91"/>
                </a:xfrm>
                <a:prstGeom prst="ellipse">
                  <a:avLst/>
                </a:prstGeom>
                <a:noFill/>
                <a:ln w="38100" algn="ctr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32153" name="Oval 25"/>
                <p:cNvSpPr>
                  <a:spLocks noChangeArrowheads="1"/>
                </p:cNvSpPr>
                <p:nvPr/>
              </p:nvSpPr>
              <p:spPr bwMode="auto">
                <a:xfrm>
                  <a:off x="816" y="867"/>
                  <a:ext cx="91" cy="91"/>
                </a:xfrm>
                <a:prstGeom prst="ellipse">
                  <a:avLst/>
                </a:prstGeom>
                <a:solidFill>
                  <a:schemeClr val="bg2"/>
                </a:solidFill>
                <a:ln w="38100" algn="ctr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32154" name="Oval 26"/>
                <p:cNvSpPr>
                  <a:spLocks noChangeArrowheads="1"/>
                </p:cNvSpPr>
                <p:nvPr/>
              </p:nvSpPr>
              <p:spPr bwMode="auto">
                <a:xfrm>
                  <a:off x="817" y="1820"/>
                  <a:ext cx="91" cy="91"/>
                </a:xfrm>
                <a:prstGeom prst="ellipse">
                  <a:avLst/>
                </a:prstGeom>
                <a:solidFill>
                  <a:schemeClr val="bg2"/>
                </a:solidFill>
                <a:ln w="38100" algn="ctr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cxnSp>
              <p:nvCxnSpPr>
                <p:cNvPr id="432155" name="AutoShape 27"/>
                <p:cNvCxnSpPr>
                  <a:cxnSpLocks noChangeShapeType="1"/>
                  <a:stCxn id="432151" idx="6"/>
                  <a:endCxn id="432145" idx="2"/>
                </p:cNvCxnSpPr>
                <p:nvPr/>
              </p:nvCxnSpPr>
              <p:spPr bwMode="auto">
                <a:xfrm>
                  <a:off x="307" y="913"/>
                  <a:ext cx="1200" cy="0"/>
                </a:xfrm>
                <a:prstGeom prst="straightConnector1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2156" name="AutoShape 28"/>
                <p:cNvCxnSpPr>
                  <a:cxnSpLocks noChangeShapeType="1"/>
                  <a:stCxn id="432152" idx="6"/>
                  <a:endCxn id="432154" idx="2"/>
                </p:cNvCxnSpPr>
                <p:nvPr/>
              </p:nvCxnSpPr>
              <p:spPr bwMode="auto">
                <a:xfrm>
                  <a:off x="307" y="1866"/>
                  <a:ext cx="498" cy="0"/>
                </a:xfrm>
                <a:prstGeom prst="straightConnector1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2157" name="AutoShape 29"/>
                <p:cNvCxnSpPr>
                  <a:cxnSpLocks noChangeShapeType="1"/>
                  <a:stCxn id="432153" idx="4"/>
                  <a:endCxn id="432148" idx="0"/>
                </p:cNvCxnSpPr>
                <p:nvPr/>
              </p:nvCxnSpPr>
              <p:spPr bwMode="auto">
                <a:xfrm>
                  <a:off x="862" y="970"/>
                  <a:ext cx="0" cy="89"/>
                </a:xfrm>
                <a:prstGeom prst="straightConnector1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2158" name="AutoShape 30"/>
                <p:cNvCxnSpPr>
                  <a:cxnSpLocks noChangeShapeType="1"/>
                  <a:stCxn id="432148" idx="4"/>
                  <a:endCxn id="432154" idx="0"/>
                </p:cNvCxnSpPr>
                <p:nvPr/>
              </p:nvCxnSpPr>
              <p:spPr bwMode="auto">
                <a:xfrm>
                  <a:off x="862" y="1491"/>
                  <a:ext cx="1" cy="317"/>
                </a:xfrm>
                <a:prstGeom prst="straightConnector1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2159" name="AutoShape 31"/>
                <p:cNvCxnSpPr>
                  <a:cxnSpLocks noChangeShapeType="1"/>
                  <a:stCxn id="432150" idx="2"/>
                  <a:endCxn id="432154" idx="6"/>
                </p:cNvCxnSpPr>
                <p:nvPr/>
              </p:nvCxnSpPr>
              <p:spPr bwMode="auto">
                <a:xfrm rot="5400000">
                  <a:off x="1446" y="897"/>
                  <a:ext cx="443" cy="1496"/>
                </a:xfrm>
                <a:prstGeom prst="bentConnector2">
                  <a:avLst/>
                </a:prstGeom>
                <a:noFill/>
                <a:ln w="38100">
                  <a:solidFill>
                    <a:schemeClr val="bg2"/>
                  </a:solidFill>
                  <a:miter lim="800000"/>
                  <a:headEnd type="none" w="med" len="lg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32160" name="Line 32"/>
                <p:cNvSpPr>
                  <a:spLocks noChangeShapeType="1"/>
                </p:cNvSpPr>
                <p:nvPr/>
              </p:nvSpPr>
              <p:spPr bwMode="auto">
                <a:xfrm>
                  <a:off x="249" y="1048"/>
                  <a:ext cx="0" cy="681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 type="none" w="med" len="lg"/>
                  <a:tailEnd type="arrow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3216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95" y="1275"/>
                  <a:ext cx="150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algn="ctr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 anchor="ctr">
                  <a:spAutoFit/>
                </a:bodyPr>
                <a:lstStyle>
                  <a:lvl1pPr marL="342900" indent="-342900"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>
                    <a:spcBef>
                      <a:spcPct val="50000"/>
                    </a:spcBef>
                    <a:buFont typeface="Wingdings" pitchFamily="2" charset="2"/>
                    <a:buNone/>
                  </a:pPr>
                  <a:r>
                    <a:rPr lang="cs-CZ" altLang="cs-CZ" sz="1800" b="1">
                      <a:solidFill>
                        <a:schemeClr val="bg2"/>
                      </a:solidFill>
                      <a:effectLst/>
                    </a:rPr>
                    <a:t>U</a:t>
                  </a:r>
                </a:p>
              </p:txBody>
            </p:sp>
            <p:sp>
              <p:nvSpPr>
                <p:cNvPr id="43216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517" y="1117"/>
                  <a:ext cx="150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algn="ctr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36000" rIns="36000" bIns="36000" anchor="ctr">
                  <a:spAutoFit/>
                </a:bodyPr>
                <a:lstStyle>
                  <a:lvl1pPr marL="342900" indent="-342900"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algn="l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>
                    <a:spcBef>
                      <a:spcPct val="50000"/>
                    </a:spcBef>
                    <a:buFont typeface="Wingdings" pitchFamily="2" charset="2"/>
                    <a:buNone/>
                  </a:pPr>
                  <a:r>
                    <a:rPr lang="cs-CZ" altLang="cs-CZ" sz="1800" b="1">
                      <a:solidFill>
                        <a:schemeClr val="bg2"/>
                      </a:solidFill>
                      <a:effectLst/>
                    </a:rPr>
                    <a:t>R</a:t>
                  </a:r>
                </a:p>
              </p:txBody>
            </p:sp>
          </p:grpSp>
          <p:cxnSp>
            <p:nvCxnSpPr>
              <p:cNvPr id="432163" name="AutoShape 35"/>
              <p:cNvCxnSpPr>
                <a:cxnSpLocks noChangeShapeType="1"/>
                <a:stCxn id="432145" idx="6"/>
                <a:endCxn id="432150" idx="0"/>
              </p:cNvCxnSpPr>
              <p:nvPr/>
            </p:nvCxnSpPr>
            <p:spPr bwMode="auto">
              <a:xfrm>
                <a:off x="1939" y="913"/>
                <a:ext cx="477" cy="146"/>
              </a:xfrm>
              <a:prstGeom prst="bentConnector2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32164" name="Line 36"/>
            <p:cNvSpPr>
              <a:spLocks noChangeShapeType="1"/>
            </p:cNvSpPr>
            <p:nvPr/>
          </p:nvSpPr>
          <p:spPr bwMode="auto">
            <a:xfrm rot="16200000">
              <a:off x="1701" y="935"/>
              <a:ext cx="0" cy="45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2165" name="Text Box 37"/>
            <p:cNvSpPr txBox="1">
              <a:spLocks noChangeArrowheads="1"/>
            </p:cNvSpPr>
            <p:nvPr/>
          </p:nvSpPr>
          <p:spPr bwMode="auto">
            <a:xfrm>
              <a:off x="1618" y="1162"/>
              <a:ext cx="21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 b="1">
                  <a:solidFill>
                    <a:schemeClr val="bg2"/>
                  </a:solidFill>
                  <a:effectLst/>
                </a:rPr>
                <a:t>U</a:t>
              </a:r>
              <a:r>
                <a:rPr lang="cs-CZ" altLang="cs-CZ" sz="1800" b="1" baseline="-25000">
                  <a:solidFill>
                    <a:schemeClr val="bg2"/>
                  </a:solidFill>
                  <a:effectLst/>
                </a:rPr>
                <a:t>A</a:t>
              </a:r>
            </a:p>
          </p:txBody>
        </p:sp>
      </p:grpSp>
      <p:sp>
        <p:nvSpPr>
          <p:cNvPr id="432167" name="Rectangle 39"/>
          <p:cNvSpPr>
            <a:spLocks noChangeArrowheads="1"/>
          </p:cNvSpPr>
          <p:nvPr/>
        </p:nvSpPr>
        <p:spPr bwMode="auto">
          <a:xfrm>
            <a:off x="4427538" y="1125538"/>
            <a:ext cx="453707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45085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27088" indent="-285750" algn="l">
              <a:buClr>
                <a:schemeClr val="accent2"/>
              </a:buClr>
              <a:tabLst>
                <a:tab pos="45085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35075" indent="-228600" algn="l">
              <a:buClr>
                <a:schemeClr val="tx2"/>
              </a:buClr>
              <a:tabLst>
                <a:tab pos="45085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43063" indent="-228600" algn="l">
              <a:buClr>
                <a:schemeClr val="accent2"/>
              </a:buClr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508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200" b="1">
                <a:solidFill>
                  <a:schemeClr val="bg2"/>
                </a:solidFill>
                <a:effectLst/>
                <a:latin typeface="Comic Sans MS" pitchFamily="66" charset="0"/>
                <a:sym typeface="Symbol" pitchFamily="18" charset="2"/>
              </a:rPr>
              <a:t>Napětí na odporu ?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2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U</a:t>
            </a:r>
            <a:r>
              <a:rPr lang="cs-CZ" altLang="cs-CZ" sz="22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r>
              <a:rPr lang="cs-CZ" altLang="cs-CZ" sz="22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= U</a:t>
            </a:r>
            <a:r>
              <a:rPr lang="cs-CZ" altLang="cs-CZ" sz="22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</a:t>
            </a:r>
            <a:r>
              <a:rPr lang="cs-CZ" altLang="cs-CZ" sz="22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- U</a:t>
            </a:r>
            <a:r>
              <a:rPr lang="cs-CZ" altLang="cs-CZ" sz="22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A</a:t>
            </a:r>
            <a:r>
              <a:rPr lang="cs-CZ" altLang="cs-CZ" sz="22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2200" b="1">
                <a:solidFill>
                  <a:schemeClr val="bg2"/>
                </a:solidFill>
                <a:effectLst/>
                <a:latin typeface="Comic Sans MS" pitchFamily="66" charset="0"/>
                <a:sym typeface="Symbol" pitchFamily="18" charset="2"/>
              </a:rPr>
              <a:t>Proud na odporu ?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2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I</a:t>
            </a:r>
            <a:r>
              <a:rPr lang="cs-CZ" altLang="cs-CZ" sz="22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r>
              <a:rPr lang="cs-CZ" altLang="cs-CZ" sz="22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= I</a:t>
            </a:r>
            <a:r>
              <a:rPr lang="cs-CZ" altLang="cs-CZ" sz="22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A</a:t>
            </a:r>
            <a:endParaRPr lang="cs-CZ" altLang="cs-CZ" sz="2200" b="1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sp>
        <p:nvSpPr>
          <p:cNvPr id="432168" name="Rectangle 40"/>
          <p:cNvSpPr>
            <a:spLocks noChangeArrowheads="1"/>
          </p:cNvSpPr>
          <p:nvPr/>
        </p:nvSpPr>
        <p:spPr bwMode="auto">
          <a:xfrm>
            <a:off x="250825" y="3284538"/>
            <a:ext cx="1727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416175" indent="-2416175" algn="l">
              <a:tabLst>
                <a:tab pos="631825" algn="l"/>
                <a:tab pos="2416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881313" indent="-285750" algn="l">
              <a:buClr>
                <a:schemeClr val="accent2"/>
              </a:buClr>
              <a:tabLst>
                <a:tab pos="631825" algn="l"/>
                <a:tab pos="2416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3289300" indent="-228600" algn="l">
              <a:buClr>
                <a:schemeClr val="tx2"/>
              </a:buClr>
              <a:tabLst>
                <a:tab pos="631825" algn="l"/>
                <a:tab pos="2416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3697288" indent="-228600" algn="l">
              <a:buClr>
                <a:schemeClr val="accent2"/>
              </a:buClr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4105275" indent="-228600" algn="l"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62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5019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5476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9340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31825" algn="l"/>
                <a:tab pos="2416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Po dosazení</a:t>
            </a:r>
            <a:endParaRPr lang="cs-CZ" altLang="cs-CZ" sz="2000" b="1" u="sng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432169" name="Object 41"/>
          <p:cNvGraphicFramePr>
            <a:graphicFrameLocks noChangeAspect="1"/>
          </p:cNvGraphicFramePr>
          <p:nvPr/>
        </p:nvGraphicFramePr>
        <p:xfrm>
          <a:off x="1908175" y="3284538"/>
          <a:ext cx="4392613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309" name="Rovnice" r:id="rId5" imgW="2120760" imgH="431640" progId="Equation.3">
                  <p:embed/>
                </p:oleObj>
              </mc:Choice>
              <mc:Fallback>
                <p:oleObj name="Rovnice" r:id="rId5" imgW="2120760" imgH="43164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3284538"/>
                        <a:ext cx="4392613" cy="8953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170" name="Rectangle 42"/>
          <p:cNvSpPr>
            <a:spLocks noChangeArrowheads="1"/>
          </p:cNvSpPr>
          <p:nvPr/>
        </p:nvSpPr>
        <p:spPr bwMode="auto">
          <a:xfrm>
            <a:off x="144463" y="4746625"/>
            <a:ext cx="65881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881313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3289300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3697288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4105275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62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5019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5476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9340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Vnitřní odpor ampérmetru R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A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je dán měrným vnitřním odporem R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iA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a měřícím rozsahem I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. V praxi je ale většinou nutné odpor ampérmetru změřit</a:t>
            </a:r>
            <a:endParaRPr lang="cs-CZ" altLang="cs-CZ" sz="2000" b="1" u="sng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pic>
        <p:nvPicPr>
          <p:cNvPr id="432173" name="Picture 45" descr="Analogový vestavný měřící přístroj 72, 45 až 55 H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8" t="9694" r="28271" b="28583"/>
          <a:stretch>
            <a:fillRect/>
          </a:stretch>
        </p:blipFill>
        <p:spPr bwMode="auto">
          <a:xfrm>
            <a:off x="6877050" y="4005263"/>
            <a:ext cx="2116138" cy="2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2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2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2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2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2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2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2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2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2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2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2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2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4338" y="260350"/>
            <a:ext cx="8820150" cy="504825"/>
          </a:xfrm>
        </p:spPr>
        <p:txBody>
          <a:bodyPr/>
          <a:lstStyle/>
          <a:p>
            <a:r>
              <a:rPr lang="cs-CZ" altLang="cs-CZ" sz="3600" u="sng" dirty="0">
                <a:solidFill>
                  <a:srgbClr val="000000"/>
                </a:solidFill>
                <a:effectLst/>
                <a:latin typeface="Comic Sans MS" pitchFamily="66" charset="0"/>
              </a:rPr>
              <a:t>Chyby měření – analogové přístroje</a:t>
            </a:r>
            <a:endParaRPr lang="cs-CZ" altLang="cs-CZ" sz="3600" dirty="0"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427011" name="Rectangle 3"/>
          <p:cNvSpPr>
            <a:spLocks noChangeArrowheads="1"/>
          </p:cNvSpPr>
          <p:nvPr/>
        </p:nvSpPr>
        <p:spPr bwMode="auto">
          <a:xfrm>
            <a:off x="179388" y="1196975"/>
            <a:ext cx="6192837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354013" indent="-354013"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200" b="1" u="sng">
                <a:solidFill>
                  <a:srgbClr val="000000"/>
                </a:solidFill>
                <a:effectLst/>
                <a:latin typeface="Arial Unicode MS" pitchFamily="34" charset="-128"/>
              </a:rPr>
              <a:t>Příčiny chyb analogových přístrojů</a:t>
            </a:r>
            <a:r>
              <a:rPr lang="cs-CZ" altLang="cs-CZ" sz="2200" b="1">
                <a:solidFill>
                  <a:srgbClr val="000000"/>
                </a:solidFill>
                <a:effectLst/>
                <a:latin typeface="Arial Unicode MS" pitchFamily="34" charset="-128"/>
              </a:rPr>
              <a:t>: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rgbClr val="000000"/>
                </a:solidFill>
                <a:effectLst/>
                <a:latin typeface="Arial Unicode MS" pitchFamily="34" charset="-128"/>
              </a:rPr>
              <a:t>*	nepřesnost výroby a kalibrace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rgbClr val="000000"/>
                </a:solidFill>
                <a:effectLst/>
                <a:latin typeface="Arial Unicode MS" pitchFamily="34" charset="-128"/>
              </a:rPr>
              <a:t>*	rušivé síly a momenty (mechanické vlivy)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rgbClr val="000000"/>
                </a:solidFill>
                <a:effectLst/>
                <a:latin typeface="Arial Unicode MS" pitchFamily="34" charset="-128"/>
              </a:rPr>
              <a:t>*	vnitřní rušivá magnetická a elektrická pole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rgbClr val="000000"/>
                </a:solidFill>
                <a:effectLst/>
                <a:latin typeface="Arial Unicode MS" pitchFamily="34" charset="-128"/>
              </a:rPr>
              <a:t>*	oteplení v důsledku vlastní spotřeby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rgbClr val="000000"/>
                </a:solidFill>
                <a:effectLst/>
                <a:latin typeface="Arial Unicode MS" pitchFamily="34" charset="-128"/>
              </a:rPr>
              <a:t>*	stárnutí materiálu, změna parametrů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rgbClr val="000000"/>
                </a:solidFill>
                <a:effectLst/>
                <a:latin typeface="Arial Unicode MS" pitchFamily="34" charset="-128"/>
              </a:rPr>
              <a:t>*	opotřebení</a:t>
            </a:r>
            <a:endParaRPr lang="cs-CZ" altLang="cs-CZ" sz="2000" b="1" u="sng">
              <a:solidFill>
                <a:srgbClr val="000000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427012" name="Picture 4" descr="Weigel W35C 50/5A měřicí rozvaděčový přístroj | DNA Elektro.cz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1052513"/>
            <a:ext cx="2109787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013" name="Rectangle 5"/>
          <p:cNvSpPr>
            <a:spLocks noRot="1" noChangeArrowheads="1"/>
          </p:cNvSpPr>
          <p:nvPr/>
        </p:nvSpPr>
        <p:spPr bwMode="auto">
          <a:xfrm>
            <a:off x="107950" y="3860800"/>
            <a:ext cx="88201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>
                <a:solidFill>
                  <a:srgbClr val="000000"/>
                </a:solidFill>
                <a:effectLst/>
                <a:latin typeface="Comic Sans MS" pitchFamily="66" charset="0"/>
              </a:rPr>
              <a:t>Absolutní a relativní chyba</a:t>
            </a:r>
            <a:endParaRPr lang="cs-CZ" altLang="cs-CZ" sz="3600" dirty="0"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395288" y="4437063"/>
            <a:ext cx="84248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354013" indent="-354013"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Absolutní chyba je dána rozdílem naměřené a skutečné hodnoty:</a:t>
            </a:r>
            <a:endParaRPr lang="cs-CZ" altLang="cs-CZ" sz="2000" b="1" u="sng" dirty="0">
              <a:solidFill>
                <a:schemeClr val="bg2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427015" name="Object 7"/>
          <p:cNvGraphicFramePr>
            <a:graphicFrameLocks noChangeAspect="1"/>
          </p:cNvGraphicFramePr>
          <p:nvPr/>
        </p:nvGraphicFramePr>
        <p:xfrm>
          <a:off x="250825" y="4941888"/>
          <a:ext cx="20478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51" name="Rovnice" r:id="rId5" imgW="927000" imgH="228600" progId="Equation.3">
                  <p:embed/>
                </p:oleObj>
              </mc:Choice>
              <mc:Fallback>
                <p:oleObj name="Rovnice" r:id="rId5" imgW="9270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941888"/>
                        <a:ext cx="2047875" cy="5048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7016" name="Rectangle 8"/>
          <p:cNvSpPr>
            <a:spLocks noChangeArrowheads="1"/>
          </p:cNvSpPr>
          <p:nvPr/>
        </p:nvSpPr>
        <p:spPr bwMode="auto">
          <a:xfrm>
            <a:off x="2627313" y="4941888"/>
            <a:ext cx="6192837" cy="142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722313" algn="l"/>
                <a:tab pos="152400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722313" algn="l"/>
                <a:tab pos="152400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722313" algn="l"/>
                <a:tab pos="152400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rgbClr val="000000"/>
                </a:solidFill>
                <a:effectLst/>
                <a:latin typeface="Arial Unicode MS" pitchFamily="34" charset="-128"/>
              </a:rPr>
              <a:t>kde	X</a:t>
            </a:r>
            <a:r>
              <a:rPr lang="cs-CZ" altLang="cs-CZ" sz="2000" b="1" baseline="-25000">
                <a:solidFill>
                  <a:srgbClr val="000000"/>
                </a:solidFill>
                <a:effectLst/>
                <a:latin typeface="Arial Unicode MS" pitchFamily="34" charset="-128"/>
              </a:rPr>
              <a:t>N</a:t>
            </a:r>
            <a:r>
              <a:rPr lang="cs-CZ" altLang="cs-CZ" sz="2000" b="1">
                <a:solidFill>
                  <a:srgbClr val="000000"/>
                </a:solidFill>
                <a:effectLst/>
                <a:latin typeface="Arial Unicode MS" pitchFamily="34" charset="-128"/>
              </a:rPr>
              <a:t> … 	naměřená hodnota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rgbClr val="000000"/>
                </a:solidFill>
                <a:effectLst/>
                <a:latin typeface="Arial Unicode MS" pitchFamily="34" charset="-128"/>
              </a:rPr>
              <a:t>	X</a:t>
            </a:r>
            <a:r>
              <a:rPr lang="cs-CZ" altLang="cs-CZ" sz="2000" b="1" baseline="-25000">
                <a:solidFill>
                  <a:srgbClr val="000000"/>
                </a:solidFill>
                <a:effectLst/>
                <a:latin typeface="Arial Unicode MS" pitchFamily="34" charset="-128"/>
              </a:rPr>
              <a:t>S</a:t>
            </a:r>
            <a:r>
              <a:rPr lang="cs-CZ" altLang="cs-CZ" sz="2000" b="1">
                <a:solidFill>
                  <a:srgbClr val="000000"/>
                </a:solidFill>
                <a:effectLst/>
                <a:latin typeface="Arial Unicode MS" pitchFamily="34" charset="-128"/>
              </a:rPr>
              <a:t> … 	skutečná hodnota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rgbClr val="000000"/>
                </a:solidFill>
                <a:effectLst/>
                <a:latin typeface="Arial Unicode MS" pitchFamily="34" charset="-128"/>
              </a:rPr>
              <a:t>Pozn. u konkrétní veličiny se místo X píše daný symbol, pro rezistor -   </a:t>
            </a:r>
            <a:endParaRPr lang="cs-CZ" altLang="cs-CZ" sz="2000" b="1" u="sng">
              <a:solidFill>
                <a:srgbClr val="000000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427017" name="Object 9"/>
          <p:cNvGraphicFramePr>
            <a:graphicFrameLocks noChangeAspect="1"/>
          </p:cNvGraphicFramePr>
          <p:nvPr/>
        </p:nvGraphicFramePr>
        <p:xfrm>
          <a:off x="5903913" y="6092825"/>
          <a:ext cx="24130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52" name="Rovnice" r:id="rId7" imgW="1091880" imgH="228600" progId="Equation.3">
                  <p:embed/>
                </p:oleObj>
              </mc:Choice>
              <mc:Fallback>
                <p:oleObj name="Rovnice" r:id="rId7" imgW="109188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3913" y="6092825"/>
                        <a:ext cx="2413000" cy="5048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7018" name="Picture 10" descr="MPR 120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589588"/>
            <a:ext cx="1347788" cy="10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7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7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7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7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7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7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7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7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7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7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27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7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27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7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7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7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7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7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0" grpId="0"/>
      <p:bldP spid="4270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58888" y="187325"/>
            <a:ext cx="7162800" cy="1081088"/>
          </a:xfrm>
        </p:spPr>
        <p:txBody>
          <a:bodyPr/>
          <a:lstStyle/>
          <a:p>
            <a:r>
              <a:rPr lang="cs-CZ" altLang="cs-CZ" sz="4000" u="sng">
                <a:solidFill>
                  <a:schemeClr val="bg2"/>
                </a:solidFill>
                <a:effectLst/>
                <a:latin typeface="Comic Sans MS" pitchFamily="66" charset="0"/>
              </a:rPr>
              <a:t>Měření základních veličin 1</a:t>
            </a:r>
            <a:br>
              <a:rPr lang="cs-CZ" altLang="cs-CZ" sz="4000" u="sng">
                <a:solidFill>
                  <a:schemeClr val="bg2"/>
                </a:solidFill>
                <a:effectLst/>
                <a:latin typeface="Comic Sans MS" pitchFamily="66" charset="0"/>
              </a:rPr>
            </a:br>
            <a:r>
              <a:rPr lang="cs-CZ" altLang="cs-CZ" sz="2800" u="sng">
                <a:solidFill>
                  <a:schemeClr val="bg2"/>
                </a:solidFill>
                <a:effectLst/>
                <a:latin typeface="Comic Sans MS" pitchFamily="66" charset="0"/>
              </a:rPr>
              <a:t>příprava na praktické měření</a:t>
            </a:r>
            <a:endParaRPr lang="cs-CZ" altLang="cs-CZ" sz="28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835150" y="1412875"/>
            <a:ext cx="604996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7429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143000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002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cs-CZ" altLang="cs-CZ" sz="2400" b="1" u="sng" dirty="0">
                <a:solidFill>
                  <a:schemeClr val="bg2"/>
                </a:solidFill>
                <a:effectLst/>
                <a:latin typeface="Arial Unicode MS" pitchFamily="34" charset="-128"/>
              </a:rPr>
              <a:t>Základní rozdělení přístrojů  </a:t>
            </a:r>
          </a:p>
        </p:txBody>
      </p:sp>
      <p:sp>
        <p:nvSpPr>
          <p:cNvPr id="421892" name="Rectangle 4"/>
          <p:cNvSpPr>
            <a:spLocks noChangeArrowheads="1"/>
          </p:cNvSpPr>
          <p:nvPr/>
        </p:nvSpPr>
        <p:spPr bwMode="auto">
          <a:xfrm>
            <a:off x="179388" y="1916113"/>
            <a:ext cx="8785225" cy="327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3321050" indent="-3321050" algn="l">
              <a:tabLst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tabLst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tabLst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Přístroje lze rozdělit podle několika hledisek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1. Podle principu	-	analogové (elektromechanický princip)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- 	digitální (analogový signál se převádí pomocí A/D převodníku na digitální)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2. Podle funkce	-	jednoúčelové (jedna veličina, jeden rozsah)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-	universální (více veličin a rozsahů)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3. Podle přesnosti	-	orientační (malá přesnost)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-	provozní (střední přesnost)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-	laboratorní (velké přesnost)</a:t>
            </a:r>
          </a:p>
        </p:txBody>
      </p:sp>
      <p:sp>
        <p:nvSpPr>
          <p:cNvPr id="421895" name="Rectangle 7"/>
          <p:cNvSpPr>
            <a:spLocks noChangeArrowheads="1"/>
          </p:cNvSpPr>
          <p:nvPr/>
        </p:nvSpPr>
        <p:spPr bwMode="auto">
          <a:xfrm>
            <a:off x="179388" y="5300663"/>
            <a:ext cx="7129462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Další rozdělení je závislé na měřené veličině a způsobu měření (pravdivostní, klešťové, bezdotykové, zapisovací, s výstupem k dalšímu zpracování, rozváděčové přístroje, automatické přepínání rozsahu, analyzátory, …) </a:t>
            </a:r>
          </a:p>
        </p:txBody>
      </p:sp>
      <p:pic>
        <p:nvPicPr>
          <p:cNvPr id="421898" name="Picture 10" descr="979b-acd14trms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3" y="4076700"/>
            <a:ext cx="1258887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1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1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1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1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1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1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1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1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1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1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1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1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1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89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5" name="Rectangle 5"/>
          <p:cNvSpPr>
            <a:spLocks noRot="1" noChangeArrowheads="1"/>
          </p:cNvSpPr>
          <p:nvPr/>
        </p:nvSpPr>
        <p:spPr bwMode="auto">
          <a:xfrm>
            <a:off x="0" y="188913"/>
            <a:ext cx="88201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Absolutní a relativní chyba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14726" name="Rectangle 6"/>
          <p:cNvSpPr>
            <a:spLocks noChangeArrowheads="1"/>
          </p:cNvSpPr>
          <p:nvPr/>
        </p:nvSpPr>
        <p:spPr bwMode="auto">
          <a:xfrm>
            <a:off x="323850" y="836613"/>
            <a:ext cx="84248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Relativní chyba je absolutní chyba vztažená na skutečnou hodnotu. Udává se v procentech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414727" name="Object 7"/>
          <p:cNvGraphicFramePr>
            <a:graphicFrameLocks noChangeAspect="1"/>
          </p:cNvGraphicFramePr>
          <p:nvPr/>
        </p:nvGraphicFramePr>
        <p:xfrm>
          <a:off x="684213" y="1557338"/>
          <a:ext cx="3254375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38" name="Rovnice" r:id="rId3" imgW="1473120" imgH="431640" progId="Equation.3">
                  <p:embed/>
                </p:oleObj>
              </mc:Choice>
              <mc:Fallback>
                <p:oleObj name="Rovnice" r:id="rId3" imgW="1473120" imgH="431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57338"/>
                        <a:ext cx="3254375" cy="95408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4728" name="Rectangle 8"/>
          <p:cNvSpPr>
            <a:spLocks noChangeArrowheads="1"/>
          </p:cNvSpPr>
          <p:nvPr/>
        </p:nvSpPr>
        <p:spPr bwMode="auto">
          <a:xfrm>
            <a:off x="250825" y="3357563"/>
            <a:ext cx="8713788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722313" algn="l"/>
                <a:tab pos="152400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722313" algn="l"/>
                <a:tab pos="152400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722313" algn="l"/>
                <a:tab pos="152400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Příklad: Odpor rezistoru měřeným běžným ohmmetrem je 21,8k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. Při měření přesným přístrojem byla naměřena hodnota 22,9k. Vypočítejte absolutní a relativní chybu ohmmetru (hodnotu naměřenou přesným přístrojem uvažujeme jako skutečnou). 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14729" name="Object 9"/>
          <p:cNvGraphicFramePr>
            <a:graphicFrameLocks noChangeAspect="1"/>
          </p:cNvGraphicFramePr>
          <p:nvPr/>
        </p:nvGraphicFramePr>
        <p:xfrm>
          <a:off x="1692275" y="4941888"/>
          <a:ext cx="5256213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39" name="Rovnice" r:id="rId5" imgW="2234880" imgH="228600" progId="Equation.3">
                  <p:embed/>
                </p:oleObj>
              </mc:Choice>
              <mc:Fallback>
                <p:oleObj name="Rovnice" r:id="rId5" imgW="223488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4941888"/>
                        <a:ext cx="5256213" cy="5365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4733" name="Picture 13" descr="PR??STROJ Voltcraft 15 A | DNA Elektro.cz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268413"/>
            <a:ext cx="2449512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4734" name="Object 14"/>
          <p:cNvGraphicFramePr>
            <a:graphicFrameLocks noChangeAspect="1"/>
          </p:cNvGraphicFramePr>
          <p:nvPr/>
        </p:nvGraphicFramePr>
        <p:xfrm>
          <a:off x="1692275" y="5734050"/>
          <a:ext cx="5256213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40" name="Rovnice" r:id="rId9" imgW="3073320" imgH="431640" progId="Equation.3">
                  <p:embed/>
                </p:oleObj>
              </mc:Choice>
              <mc:Fallback>
                <p:oleObj name="Rovnice" r:id="rId9" imgW="3073320" imgH="4316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734050"/>
                        <a:ext cx="5256213" cy="7381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4736" name="Rectangle 16"/>
          <p:cNvSpPr>
            <a:spLocks noChangeArrowheads="1"/>
          </p:cNvSpPr>
          <p:nvPr/>
        </p:nvSpPr>
        <p:spPr bwMode="auto">
          <a:xfrm>
            <a:off x="179388" y="5013325"/>
            <a:ext cx="14398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722313" algn="l"/>
                <a:tab pos="152400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722313" algn="l"/>
                <a:tab pos="152400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722313" algn="l"/>
                <a:tab pos="152400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Výpočet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4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4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4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4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4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14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4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4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4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4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4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Rot="1" noChangeArrowheads="1"/>
          </p:cNvSpPr>
          <p:nvPr/>
        </p:nvSpPr>
        <p:spPr bwMode="auto">
          <a:xfrm>
            <a:off x="0" y="188913"/>
            <a:ext cx="88201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>
                <a:solidFill>
                  <a:schemeClr val="bg2"/>
                </a:solidFill>
                <a:effectLst/>
                <a:latin typeface="Comic Sans MS" pitchFamily="66" charset="0"/>
              </a:rPr>
              <a:t>Třída přesnosti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15747" name="Rectangle 3"/>
          <p:cNvSpPr>
            <a:spLocks noChangeArrowheads="1"/>
          </p:cNvSpPr>
          <p:nvPr/>
        </p:nvSpPr>
        <p:spPr bwMode="auto">
          <a:xfrm>
            <a:off x="323850" y="836613"/>
            <a:ext cx="8424863" cy="138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U každého analogového přístroje je udána jeho přesnost, která zanáší do měření určitou chybu. – </a:t>
            </a:r>
            <a:r>
              <a:rPr lang="cs-CZ" altLang="cs-CZ" sz="22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třída přesnosti - </a:t>
            </a:r>
            <a:r>
              <a:rPr lang="cs-CZ" altLang="cs-CZ" sz="2200" b="1" u="sng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</a:t>
            </a:r>
            <a:r>
              <a:rPr lang="cs-CZ" altLang="cs-CZ" sz="2200" b="1" u="sng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TP</a:t>
            </a:r>
            <a:r>
              <a:rPr lang="cs-CZ" altLang="cs-CZ" sz="2200" b="1" u="sng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.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Třída přesnosti je definována jako maximální relativní chyba při plné výchylce přístroje  </a:t>
            </a:r>
          </a:p>
        </p:txBody>
      </p:sp>
      <p:graphicFrame>
        <p:nvGraphicFramePr>
          <p:cNvPr id="415748" name="Object 4"/>
          <p:cNvGraphicFramePr>
            <a:graphicFrameLocks noChangeAspect="1"/>
          </p:cNvGraphicFramePr>
          <p:nvPr/>
        </p:nvGraphicFramePr>
        <p:xfrm>
          <a:off x="2916238" y="2060575"/>
          <a:ext cx="216058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21" name="Rovnice" r:id="rId3" imgW="1104840" imgH="457200" progId="Equation.3">
                  <p:embed/>
                </p:oleObj>
              </mc:Choice>
              <mc:Fallback>
                <p:oleObj name="Rovnice" r:id="rId3" imgW="110484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060575"/>
                        <a:ext cx="2160587" cy="8953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5749" name="Rectangle 5"/>
          <p:cNvSpPr>
            <a:spLocks noChangeArrowheads="1"/>
          </p:cNvSpPr>
          <p:nvPr/>
        </p:nvSpPr>
        <p:spPr bwMode="auto">
          <a:xfrm>
            <a:off x="107950" y="3141663"/>
            <a:ext cx="89281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722313" algn="l"/>
                <a:tab pos="152400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722313" algn="l"/>
                <a:tab pos="152400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722313" algn="l"/>
                <a:tab pos="152400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kde 	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∆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m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 …	maximální absolutní chyba přístroje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	X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R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 …	největší hodnota 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měřícího 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rozsahu (zpravidla měřící rozsah)</a:t>
            </a:r>
            <a:endParaRPr lang="cs-CZ" altLang="cs-CZ" sz="2000" b="1" u="sng" dirty="0">
              <a:solidFill>
                <a:schemeClr val="bg2"/>
              </a:solidFill>
              <a:effectLst/>
              <a:latin typeface="Arial" charset="0"/>
              <a:cs typeface="Arial" charset="0"/>
              <a:sym typeface="Symbol" pitchFamily="18" charset="2"/>
            </a:endParaRPr>
          </a:p>
        </p:txBody>
      </p:sp>
      <p:sp>
        <p:nvSpPr>
          <p:cNvPr id="415753" name="Rectangle 9"/>
          <p:cNvSpPr>
            <a:spLocks noChangeArrowheads="1"/>
          </p:cNvSpPr>
          <p:nvPr/>
        </p:nvSpPr>
        <p:spPr bwMode="auto">
          <a:xfrm>
            <a:off x="323850" y="4089400"/>
            <a:ext cx="8640763" cy="253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180975" algn="l"/>
                <a:tab pos="722313" algn="l"/>
                <a:tab pos="152400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180975" algn="l"/>
                <a:tab pos="722313" algn="l"/>
                <a:tab pos="152400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180975" algn="l"/>
                <a:tab pos="722313" algn="l"/>
                <a:tab pos="152400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 dirty="0">
                <a:solidFill>
                  <a:schemeClr val="bg2"/>
                </a:solidFill>
                <a:effectLst/>
                <a:latin typeface="Arial Unicode MS" pitchFamily="34" charset="-128"/>
              </a:rPr>
              <a:t>Řada hodnot třídy přesnosti je dána normou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1">
                    <a:lumMod val="75000"/>
                  </a:schemeClr>
                </a:solidFill>
                <a:effectLst/>
                <a:latin typeface="Arial Unicode MS" pitchFamily="34" charset="-128"/>
              </a:rPr>
              <a:t>0,05 – 0,1 – 0,2 – 0,5 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-</a:t>
            </a:r>
            <a:r>
              <a:rPr lang="cs-CZ" altLang="cs-CZ" sz="2000" b="1" dirty="0">
                <a:solidFill>
                  <a:srgbClr val="FF9933"/>
                </a:solidFill>
                <a:effectLst/>
                <a:latin typeface="Arial Unicode MS" pitchFamily="34" charset="-128"/>
              </a:rPr>
              <a:t>1 – 1,5 – 2,5</a:t>
            </a:r>
            <a:r>
              <a:rPr lang="cs-CZ" altLang="cs-CZ" sz="2000" b="1" dirty="0">
                <a:effectLst/>
                <a:latin typeface="Arial Unicode MS" pitchFamily="34" charset="-128"/>
              </a:rPr>
              <a:t> 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-</a:t>
            </a:r>
            <a:r>
              <a:rPr lang="cs-CZ" altLang="cs-CZ" sz="2000" b="1" dirty="0">
                <a:effectLst/>
                <a:latin typeface="Arial Unicode MS" pitchFamily="34" charset="-128"/>
              </a:rPr>
              <a:t> 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</a:rPr>
              <a:t>5</a:t>
            </a:r>
            <a:r>
              <a:rPr lang="cs-CZ" altLang="cs-CZ" sz="2000" b="1" dirty="0">
                <a:effectLst/>
                <a:latin typeface="Arial Unicode MS" pitchFamily="34" charset="-128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1">
                    <a:lumMod val="75000"/>
                  </a:schemeClr>
                </a:solidFill>
                <a:effectLst/>
                <a:latin typeface="Arial Unicode MS" pitchFamily="34" charset="-128"/>
                <a:sym typeface="Symbol" pitchFamily="18" charset="2"/>
              </a:rPr>
              <a:t>*	laboratorní přístroje (pro velmi přesná měření)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rgbClr val="FF9933"/>
                </a:solidFill>
                <a:effectLst/>
                <a:latin typeface="Arial Unicode MS" pitchFamily="34" charset="-128"/>
                <a:sym typeface="Symbol" pitchFamily="18" charset="2"/>
              </a:rPr>
              <a:t>*	provozní přístroje (běžná měření)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sym typeface="Symbol" pitchFamily="18" charset="2"/>
              </a:rPr>
              <a:t>*	orientační přístroje (slouží zejména jako detekce veličiny)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Zejména u přesnějších přístrojů znamená každý stupeň třídy přesnosti  dvojnásobnou cenu.  TP je udána na stupnici přístroje a v manuálu.</a:t>
            </a:r>
          </a:p>
        </p:txBody>
      </p:sp>
      <p:pic>
        <p:nvPicPr>
          <p:cNvPr id="415754" name="Picture 10" descr="MC900055081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005263"/>
            <a:ext cx="8286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5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5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5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5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5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15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5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57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Rot="1" noChangeArrowheads="1"/>
          </p:cNvSpPr>
          <p:nvPr/>
        </p:nvSpPr>
        <p:spPr bwMode="auto">
          <a:xfrm>
            <a:off x="0" y="188913"/>
            <a:ext cx="88201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Třída přesnosti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16771" name="Rectangle 3"/>
          <p:cNvSpPr>
            <a:spLocks noChangeArrowheads="1"/>
          </p:cNvSpPr>
          <p:nvPr/>
        </p:nvSpPr>
        <p:spPr bwMode="auto">
          <a:xfrm>
            <a:off x="323850" y="836613"/>
            <a:ext cx="84248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Při znalosti TP lze určit absolutní chybu přístroje na daném měřícím rozsahu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16772" name="Object 4"/>
          <p:cNvGraphicFramePr>
            <a:graphicFrameLocks noChangeAspect="1"/>
          </p:cNvGraphicFramePr>
          <p:nvPr/>
        </p:nvGraphicFramePr>
        <p:xfrm>
          <a:off x="1763713" y="1268413"/>
          <a:ext cx="198755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85" name="Rovnice" r:id="rId3" imgW="1015920" imgH="393480" progId="Equation.3">
                  <p:embed/>
                </p:oleObj>
              </mc:Choice>
              <mc:Fallback>
                <p:oleObj name="Rovnice" r:id="rId3" imgW="101592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268413"/>
                        <a:ext cx="1987550" cy="76993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773" name="Rectangle 5"/>
          <p:cNvSpPr>
            <a:spLocks noChangeArrowheads="1"/>
          </p:cNvSpPr>
          <p:nvPr/>
        </p:nvSpPr>
        <p:spPr bwMode="auto">
          <a:xfrm>
            <a:off x="1763713" y="2708275"/>
            <a:ext cx="45370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722313" algn="l"/>
                <a:tab pos="152400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722313" algn="l"/>
                <a:tab pos="152400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722313" algn="l"/>
                <a:tab pos="152400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kde 	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X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M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 …	naměřená hodnota</a:t>
            </a:r>
            <a:endParaRPr lang="cs-CZ" altLang="cs-CZ" sz="2000" b="1" u="sng">
              <a:solidFill>
                <a:schemeClr val="bg2"/>
              </a:solidFill>
              <a:effectLst/>
              <a:latin typeface="Arial" charset="0"/>
              <a:cs typeface="Arial" charset="0"/>
              <a:sym typeface="Symbol" pitchFamily="18" charset="2"/>
            </a:endParaRPr>
          </a:p>
        </p:txBody>
      </p:sp>
      <p:sp>
        <p:nvSpPr>
          <p:cNvPr id="416774" name="Rectangle 6"/>
          <p:cNvSpPr>
            <a:spLocks noChangeArrowheads="1"/>
          </p:cNvSpPr>
          <p:nvPr/>
        </p:nvSpPr>
        <p:spPr bwMode="auto">
          <a:xfrm>
            <a:off x="107950" y="3141663"/>
            <a:ext cx="40322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180975" algn="l"/>
                <a:tab pos="722313" algn="l"/>
                <a:tab pos="152400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180975" algn="l"/>
                <a:tab pos="722313" algn="l"/>
                <a:tab pos="152400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180975" algn="l"/>
                <a:tab pos="722313" algn="l"/>
                <a:tab pos="152400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Proveďte dosazení a upravte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:</a:t>
            </a:r>
          </a:p>
        </p:txBody>
      </p:sp>
      <p:sp>
        <p:nvSpPr>
          <p:cNvPr id="416776" name="Rectangle 8"/>
          <p:cNvSpPr>
            <a:spLocks noChangeArrowheads="1"/>
          </p:cNvSpPr>
          <p:nvPr/>
        </p:nvSpPr>
        <p:spPr bwMode="auto">
          <a:xfrm>
            <a:off x="2339753" y="2133600"/>
            <a:ext cx="3961036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Relativní chyba 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naměřené hodnoty</a:t>
            </a:r>
            <a:endParaRPr lang="cs-CZ" altLang="cs-CZ" sz="2000" b="1" u="sng" dirty="0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16777" name="Object 9"/>
          <p:cNvGraphicFramePr>
            <a:graphicFrameLocks noChangeAspect="1"/>
          </p:cNvGraphicFramePr>
          <p:nvPr/>
        </p:nvGraphicFramePr>
        <p:xfrm>
          <a:off x="6370638" y="1700213"/>
          <a:ext cx="223678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86" name="Rovnice" r:id="rId5" imgW="1143000" imgH="431640" progId="Equation.3">
                  <p:embed/>
                </p:oleObj>
              </mc:Choice>
              <mc:Fallback>
                <p:oleObj name="Rovnice" r:id="rId5" imgW="114300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0638" y="1700213"/>
                        <a:ext cx="2236787" cy="8445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6778" name="Object 10"/>
          <p:cNvGraphicFramePr>
            <a:graphicFrameLocks noChangeAspect="1"/>
          </p:cNvGraphicFramePr>
          <p:nvPr/>
        </p:nvGraphicFramePr>
        <p:xfrm>
          <a:off x="2747963" y="3663950"/>
          <a:ext cx="608806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87" name="Rovnice" r:id="rId7" imgW="3111480" imgH="431640" progId="Equation.3">
                  <p:embed/>
                </p:oleObj>
              </mc:Choice>
              <mc:Fallback>
                <p:oleObj name="Rovnice" r:id="rId7" imgW="311148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963" y="3663950"/>
                        <a:ext cx="6088062" cy="8445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782" name="Rectangle 14"/>
          <p:cNvSpPr>
            <a:spLocks noChangeArrowheads="1"/>
          </p:cNvSpPr>
          <p:nvPr/>
        </p:nvSpPr>
        <p:spPr bwMode="auto">
          <a:xfrm>
            <a:off x="250825" y="4940300"/>
            <a:ext cx="8497888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180975" algn="l"/>
                <a:tab pos="722313" algn="l"/>
                <a:tab pos="152400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180975" algn="l"/>
                <a:tab pos="722313" algn="l"/>
                <a:tab pos="152400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180975" algn="l"/>
                <a:tab pos="722313" algn="l"/>
                <a:tab pos="152400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0975" algn="l"/>
                <a:tab pos="722313" algn="l"/>
                <a:tab pos="152400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Comic Sans MS" pitchFamily="66" charset="0"/>
              </a:rPr>
              <a:t>Jak se mění absolutní a relativní chyba se změnou výchylky ?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Absolutní chyba je na celé stupnici daného rozsahu konstantní, relativní chyba se s klesající výchylkou zvyšuje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 při měření používáme takové přístroje a měřící rozsahy, aby výchylka byla co největší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  </a:t>
            </a:r>
            <a:endParaRPr lang="cs-CZ" altLang="cs-CZ" sz="2000" b="1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pic>
        <p:nvPicPr>
          <p:cNvPr id="416783" name="Picture 15" descr="MC900358523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27438"/>
            <a:ext cx="1887538" cy="11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6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6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6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6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6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6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6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6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6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6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16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6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6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Rot="1" noChangeArrowheads="1"/>
          </p:cNvSpPr>
          <p:nvPr/>
        </p:nvSpPr>
        <p:spPr bwMode="auto">
          <a:xfrm>
            <a:off x="0" y="188913"/>
            <a:ext cx="88201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Třída přesnosti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17795" name="Rectangle 3"/>
          <p:cNvSpPr>
            <a:spLocks noChangeArrowheads="1"/>
          </p:cNvSpPr>
          <p:nvPr/>
        </p:nvSpPr>
        <p:spPr bwMode="auto">
          <a:xfrm>
            <a:off x="323850" y="836613"/>
            <a:ext cx="8424863" cy="6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Příklad: Analogový voltmetr má měřící rozsah 50 V a třídu přesnosti 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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TP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= 1,5. Vypočítejte absolutní a relativní chybu při napětí 50V, 30V a 10V.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 </a:t>
            </a:r>
            <a:endParaRPr lang="cs-CZ" altLang="cs-CZ" sz="2000" b="1" u="sng" dirty="0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17796" name="Object 4"/>
          <p:cNvGraphicFramePr>
            <a:graphicFrameLocks noChangeAspect="1"/>
          </p:cNvGraphicFramePr>
          <p:nvPr/>
        </p:nvGraphicFramePr>
        <p:xfrm>
          <a:off x="3924300" y="2349500"/>
          <a:ext cx="4695825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79" name="Rovnice" r:id="rId3" imgW="2400120" imgH="393480" progId="Equation.3">
                  <p:embed/>
                </p:oleObj>
              </mc:Choice>
              <mc:Fallback>
                <p:oleObj name="Rovnice" r:id="rId3" imgW="240012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349500"/>
                        <a:ext cx="4695825" cy="76993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7804" name="Rectangle 12"/>
          <p:cNvSpPr>
            <a:spLocks noChangeArrowheads="1"/>
          </p:cNvSpPr>
          <p:nvPr/>
        </p:nvSpPr>
        <p:spPr bwMode="auto">
          <a:xfrm>
            <a:off x="322263" y="1916113"/>
            <a:ext cx="84264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Absolutní chyba je stejná pro všechna napětí: 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sp>
        <p:nvSpPr>
          <p:cNvPr id="417805" name="Rectangle 13"/>
          <p:cNvSpPr>
            <a:spLocks noChangeArrowheads="1"/>
          </p:cNvSpPr>
          <p:nvPr/>
        </p:nvSpPr>
        <p:spPr bwMode="auto">
          <a:xfrm>
            <a:off x="250825" y="3500438"/>
            <a:ext cx="4465638" cy="111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Relativní chyba je dána výchylkou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pro U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M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= 50 V platí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což odpovídá definici TP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17806" name="Object 14"/>
          <p:cNvGraphicFramePr>
            <a:graphicFrameLocks noChangeAspect="1"/>
          </p:cNvGraphicFramePr>
          <p:nvPr/>
        </p:nvGraphicFramePr>
        <p:xfrm>
          <a:off x="4860925" y="3592513"/>
          <a:ext cx="41751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80" name="Rovnice" r:id="rId5" imgW="2133360" imgH="431640" progId="Equation.3">
                  <p:embed/>
                </p:oleObj>
              </mc:Choice>
              <mc:Fallback>
                <p:oleObj name="Rovnice" r:id="rId5" imgW="2133360" imgH="4316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25" y="3592513"/>
                        <a:ext cx="4175125" cy="8445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7807" name="Rectangle 15"/>
          <p:cNvSpPr>
            <a:spLocks noChangeArrowheads="1"/>
          </p:cNvSpPr>
          <p:nvPr/>
        </p:nvSpPr>
        <p:spPr bwMode="auto">
          <a:xfrm>
            <a:off x="1979613" y="4851400"/>
            <a:ext cx="25923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pro U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M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= 30 V platí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17808" name="Object 16"/>
          <p:cNvGraphicFramePr>
            <a:graphicFrameLocks noChangeAspect="1"/>
          </p:cNvGraphicFramePr>
          <p:nvPr/>
        </p:nvGraphicFramePr>
        <p:xfrm>
          <a:off x="4859338" y="4541838"/>
          <a:ext cx="4160837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81" name="Rovnice" r:id="rId7" imgW="2158920" imgH="431640" progId="Equation.3">
                  <p:embed/>
                </p:oleObj>
              </mc:Choice>
              <mc:Fallback>
                <p:oleObj name="Rovnice" r:id="rId7" imgW="2158920" imgH="4316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4541838"/>
                        <a:ext cx="4160837" cy="8318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7809" name="Rectangle 17"/>
          <p:cNvSpPr>
            <a:spLocks noChangeArrowheads="1"/>
          </p:cNvSpPr>
          <p:nvPr/>
        </p:nvSpPr>
        <p:spPr bwMode="auto">
          <a:xfrm>
            <a:off x="1979613" y="5643563"/>
            <a:ext cx="25923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pro U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M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= 10 V platí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17810" name="Object 18"/>
          <p:cNvGraphicFramePr>
            <a:graphicFrameLocks noChangeAspect="1"/>
          </p:cNvGraphicFramePr>
          <p:nvPr/>
        </p:nvGraphicFramePr>
        <p:xfrm>
          <a:off x="4879975" y="5483225"/>
          <a:ext cx="415607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82" name="Rovnice" r:id="rId9" imgW="2158920" imgH="431640" progId="Equation.3">
                  <p:embed/>
                </p:oleObj>
              </mc:Choice>
              <mc:Fallback>
                <p:oleObj name="Rovnice" r:id="rId9" imgW="2158920" imgH="43164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975" y="5483225"/>
                        <a:ext cx="4156075" cy="8318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7814" name="Picture 22" descr="MC900432526[1]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52963"/>
            <a:ext cx="1782762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7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7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17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7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7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7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7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7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7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7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7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7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7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7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7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Rot="1" noChangeArrowheads="1"/>
          </p:cNvSpPr>
          <p:nvPr/>
        </p:nvSpPr>
        <p:spPr bwMode="auto">
          <a:xfrm>
            <a:off x="0" y="188913"/>
            <a:ext cx="88201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Chyby digitálních přístrojů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323850" y="836613"/>
            <a:ext cx="842486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Přesnost digitálního přístroje je dána zejména použitým A/D převodníkem (převádí analogovou hodnotu na digitální). 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Na rozdíl od analogových přístrojů je přesnost definována pouze v manuálu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.  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18820" name="Object 4"/>
          <p:cNvGraphicFramePr>
            <a:graphicFrameLocks noChangeAspect="1"/>
          </p:cNvGraphicFramePr>
          <p:nvPr/>
        </p:nvGraphicFramePr>
        <p:xfrm>
          <a:off x="2195513" y="2414588"/>
          <a:ext cx="215900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03" name="Rovnice" r:id="rId3" imgW="914400" imgH="215640" progId="Equation.3">
                  <p:embed/>
                </p:oleObj>
              </mc:Choice>
              <mc:Fallback>
                <p:oleObj name="Rovnice" r:id="rId3" imgW="9144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2414588"/>
                        <a:ext cx="2159000" cy="50958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21" name="Rectangle 5"/>
          <p:cNvSpPr>
            <a:spLocks noChangeArrowheads="1"/>
          </p:cNvSpPr>
          <p:nvPr/>
        </p:nvSpPr>
        <p:spPr bwMode="auto">
          <a:xfrm>
            <a:off x="322263" y="1916113"/>
            <a:ext cx="84264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Přesnost digitálního přístroje se udává ve tvaru (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jednotlivé členy nelze sčítat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): 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sp>
        <p:nvSpPr>
          <p:cNvPr id="418822" name="Rectangle 6"/>
          <p:cNvSpPr>
            <a:spLocks noChangeArrowheads="1"/>
          </p:cNvSpPr>
          <p:nvPr/>
        </p:nvSpPr>
        <p:spPr bwMode="auto">
          <a:xfrm>
            <a:off x="250825" y="3117850"/>
            <a:ext cx="8497888" cy="241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1252538" indent="-1252538" algn="l">
              <a:tabLst>
                <a:tab pos="541338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898650" indent="-285750" algn="l">
              <a:buClr>
                <a:schemeClr val="accent2"/>
              </a:buClr>
              <a:tabLst>
                <a:tab pos="541338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2306638" indent="-228600" algn="l">
              <a:buClr>
                <a:schemeClr val="tx2"/>
              </a:buClr>
              <a:tabLst>
                <a:tab pos="541338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714625" indent="-228600" algn="l">
              <a:buClr>
                <a:schemeClr val="accent2"/>
              </a:buClr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3122613" indent="-228600" algn="l"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579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4037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4494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9514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kde	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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1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…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chyba z naměřené hodnoty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– je v celém měřícím rozsahu konstantní, může mít index rdg (reading – čtení)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	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…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chyba z měřícího rozsahu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– může mít index FS (full scale – plný rozsah)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	d …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chyba udaná v počtu digitů (jednotek) posledního místa displeje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– může mít index dig.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	Přepočet na 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závisí na počtu zobrazovaných míst displeje.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sp>
        <p:nvSpPr>
          <p:cNvPr id="418829" name="Rectangle 13"/>
          <p:cNvSpPr>
            <a:spLocks noChangeArrowheads="1"/>
          </p:cNvSpPr>
          <p:nvPr/>
        </p:nvSpPr>
        <p:spPr bwMode="auto">
          <a:xfrm>
            <a:off x="4498975" y="2468563"/>
            <a:ext cx="7921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effectLst/>
                <a:latin typeface="Arial Unicode MS" pitchFamily="34" charset="-128"/>
              </a:rPr>
              <a:t>nebo</a:t>
            </a:r>
            <a:endParaRPr lang="cs-CZ" altLang="cs-CZ" sz="2000" b="1" u="sng"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18830" name="Object 14"/>
          <p:cNvGraphicFramePr>
            <a:graphicFrameLocks noChangeAspect="1"/>
          </p:cNvGraphicFramePr>
          <p:nvPr/>
        </p:nvGraphicFramePr>
        <p:xfrm>
          <a:off x="5302250" y="2414588"/>
          <a:ext cx="227965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04" name="Rovnice" r:id="rId5" imgW="965160" imgH="215640" progId="Equation.3">
                  <p:embed/>
                </p:oleObj>
              </mc:Choice>
              <mc:Fallback>
                <p:oleObj name="Rovnice" r:id="rId5" imgW="965160" imgH="2156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0" y="2414588"/>
                        <a:ext cx="2279650" cy="50958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8831" name="Object 15"/>
          <p:cNvGraphicFramePr>
            <a:graphicFrameLocks noChangeAspect="1"/>
          </p:cNvGraphicFramePr>
          <p:nvPr/>
        </p:nvGraphicFramePr>
        <p:xfrm>
          <a:off x="6527800" y="5524500"/>
          <a:ext cx="1860550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05" name="Rovnice" r:id="rId7" imgW="787320" imgH="393480" progId="Equation.3">
                  <p:embed/>
                </p:oleObj>
              </mc:Choice>
              <mc:Fallback>
                <p:oleObj name="Rovnice" r:id="rId7" imgW="787320" imgH="39348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5524500"/>
                        <a:ext cx="1860550" cy="9286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32" name="Rectangle 16"/>
          <p:cNvSpPr>
            <a:spLocks noChangeArrowheads="1"/>
          </p:cNvSpPr>
          <p:nvPr/>
        </p:nvSpPr>
        <p:spPr bwMode="auto">
          <a:xfrm>
            <a:off x="250825" y="5516563"/>
            <a:ext cx="5113338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1252538" indent="-1252538" algn="l">
              <a:tabLst>
                <a:tab pos="541338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898650" indent="-285750" algn="l">
              <a:buClr>
                <a:schemeClr val="accent2"/>
              </a:buClr>
              <a:tabLst>
                <a:tab pos="541338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2306638" indent="-228600" algn="l">
              <a:buClr>
                <a:schemeClr val="tx2"/>
              </a:buClr>
              <a:tabLst>
                <a:tab pos="541338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714625" indent="-228600" algn="l">
              <a:buClr>
                <a:schemeClr val="accent2"/>
              </a:buClr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3122613" indent="-228600" algn="l"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579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4037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4494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9514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kde A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…	maximální počet indikovaných jednotek na displeji 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sp>
        <p:nvSpPr>
          <p:cNvPr id="418833" name="Rectangle 17"/>
          <p:cNvSpPr>
            <a:spLocks noChangeArrowheads="1"/>
          </p:cNvSpPr>
          <p:nvPr/>
        </p:nvSpPr>
        <p:spPr bwMode="auto">
          <a:xfrm>
            <a:off x="179388" y="6364288"/>
            <a:ext cx="42862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1252538" indent="-1252538" algn="l">
              <a:tabLst>
                <a:tab pos="541338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898650" indent="-285750" algn="l">
              <a:buClr>
                <a:schemeClr val="accent2"/>
              </a:buClr>
              <a:tabLst>
                <a:tab pos="541338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2306638" indent="-228600" algn="l">
              <a:buClr>
                <a:schemeClr val="tx2"/>
              </a:buClr>
              <a:tabLst>
                <a:tab pos="541338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714625" indent="-228600" algn="l">
              <a:buClr>
                <a:schemeClr val="accent2"/>
              </a:buClr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3122613" indent="-228600" algn="l"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579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4037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4494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9514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Příklad: 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18834" name="Object 18"/>
          <p:cNvGraphicFramePr>
            <a:graphicFrameLocks noChangeAspect="1"/>
          </p:cNvGraphicFramePr>
          <p:nvPr/>
        </p:nvGraphicFramePr>
        <p:xfrm>
          <a:off x="1406525" y="6237288"/>
          <a:ext cx="2878138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06" name="Rovnice" r:id="rId9" imgW="1218960" imgH="241200" progId="Equation.3">
                  <p:embed/>
                </p:oleObj>
              </mc:Choice>
              <mc:Fallback>
                <p:oleObj name="Rovnice" r:id="rId9" imgW="1218960" imgH="241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525" y="6237288"/>
                        <a:ext cx="2878138" cy="56991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8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8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8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8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8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18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8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8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8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8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8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8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8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8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8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8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8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8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8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8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Rot="1" noChangeArrowheads="1"/>
          </p:cNvSpPr>
          <p:nvPr/>
        </p:nvSpPr>
        <p:spPr bwMode="auto">
          <a:xfrm>
            <a:off x="1081088" y="188913"/>
            <a:ext cx="70199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Chyby digitálních přístrojů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19843" name="Rectangle 3"/>
          <p:cNvSpPr>
            <a:spLocks noChangeArrowheads="1"/>
          </p:cNvSpPr>
          <p:nvPr/>
        </p:nvSpPr>
        <p:spPr bwMode="auto">
          <a:xfrm>
            <a:off x="179388" y="4149725"/>
            <a:ext cx="41036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Výpočet celkové relativní chyby: 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19849" name="Object 9"/>
          <p:cNvGraphicFramePr>
            <a:graphicFrameLocks noChangeAspect="1"/>
          </p:cNvGraphicFramePr>
          <p:nvPr/>
        </p:nvGraphicFramePr>
        <p:xfrm>
          <a:off x="4427538" y="4221163"/>
          <a:ext cx="2592387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4" name="Rovnice" r:id="rId3" imgW="1358640" imgH="431640" progId="Equation.3">
                  <p:embed/>
                </p:oleObj>
              </mc:Choice>
              <mc:Fallback>
                <p:oleObj name="Rovnice" r:id="rId3" imgW="135864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4221163"/>
                        <a:ext cx="2592387" cy="8223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53" name="Rectangle 13"/>
          <p:cNvSpPr>
            <a:spLocks noChangeArrowheads="1"/>
          </p:cNvSpPr>
          <p:nvPr/>
        </p:nvSpPr>
        <p:spPr bwMode="auto">
          <a:xfrm>
            <a:off x="250825" y="5229225"/>
            <a:ext cx="6913563" cy="142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361950" indent="-361950" algn="l">
              <a:tabLst>
                <a:tab pos="541338" algn="l"/>
                <a:tab pos="134302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170113" indent="-285750" algn="l">
              <a:buClr>
                <a:schemeClr val="accent2"/>
              </a:buClr>
              <a:tabLst>
                <a:tab pos="541338" algn="l"/>
                <a:tab pos="134302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2578100" indent="-228600" algn="l">
              <a:buClr>
                <a:schemeClr val="tx2"/>
              </a:buClr>
              <a:tabLst>
                <a:tab pos="541338" algn="l"/>
                <a:tab pos="134302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986088" indent="-228600" algn="l">
              <a:buClr>
                <a:schemeClr val="accent2"/>
              </a:buClr>
              <a:tabLst>
                <a:tab pos="541338" algn="l"/>
                <a:tab pos="13430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3394075" indent="-228600" algn="l">
              <a:tabLst>
                <a:tab pos="541338" algn="l"/>
                <a:tab pos="13430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8512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13430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4308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13430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4765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13430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222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134302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kde	X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R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…	hodnota měřícího rozsahu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	X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M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…	měřená hodnota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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i u digitálního přístroje je nutné nastavit nejmenší možný rozsah !!!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 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pic>
        <p:nvPicPr>
          <p:cNvPr id="419855" name="Picture 15" descr="349b-mic4070d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76700"/>
            <a:ext cx="1538288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56" name="Rectangle 16"/>
          <p:cNvSpPr>
            <a:spLocks noChangeArrowheads="1"/>
          </p:cNvSpPr>
          <p:nvPr/>
        </p:nvSpPr>
        <p:spPr bwMode="auto">
          <a:xfrm>
            <a:off x="179388" y="1096963"/>
            <a:ext cx="8569325" cy="290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170113" indent="-285750" algn="l">
              <a:buClr>
                <a:schemeClr val="accent2"/>
              </a:buClr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2578100" indent="-228600" algn="l">
              <a:buClr>
                <a:schemeClr val="tx2"/>
              </a:buClr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986088" indent="-228600" algn="l">
              <a:buClr>
                <a:schemeClr val="accent2"/>
              </a:buClr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3394075" indent="-228600" algn="l"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8512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4308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4765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222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Výpočet maximálního počtu indikovaných jednotek na displeji je dán plným číslem a případným zlomkem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*	plné číslo znamená rozsah číslic 0 – 9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*	zlomek znamená omezený rozsah číslic	0, 1	údaj 	½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					0, 1,2,3	údaj	¾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Příklady: 	displej	3</a:t>
            </a:r>
            <a:r>
              <a:rPr lang="en-US" altLang="cs-CZ" sz="2000" b="1">
                <a:solidFill>
                  <a:schemeClr val="bg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½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	maximální údaj na displeji 	1999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	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	4</a:t>
            </a:r>
            <a:r>
              <a:rPr lang="en-US" altLang="cs-CZ" sz="2000" b="1">
                <a:solidFill>
                  <a:schemeClr val="bg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¾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		39999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		5			99999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9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9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9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9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98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98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9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9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9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19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19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9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Rot="1" noChangeArrowheads="1"/>
          </p:cNvSpPr>
          <p:nvPr/>
        </p:nvSpPr>
        <p:spPr bwMode="auto">
          <a:xfrm>
            <a:off x="1081088" y="188913"/>
            <a:ext cx="70199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Chyby digitálních přístrojů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20867" name="Rectangle 3"/>
          <p:cNvSpPr>
            <a:spLocks noChangeArrowheads="1"/>
          </p:cNvSpPr>
          <p:nvPr/>
        </p:nvSpPr>
        <p:spPr bwMode="auto">
          <a:xfrm>
            <a:off x="179388" y="3284538"/>
            <a:ext cx="83534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Výpočet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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2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(maximální údaj na displeji je 19999, maximální počet jednotek je 20000)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: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20868" name="Object 4"/>
          <p:cNvGraphicFramePr>
            <a:graphicFrameLocks noChangeAspect="1"/>
          </p:cNvGraphicFramePr>
          <p:nvPr/>
        </p:nvGraphicFramePr>
        <p:xfrm>
          <a:off x="5795963" y="1484313"/>
          <a:ext cx="266382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14" name="Rovnice" r:id="rId3" imgW="1193760" imgH="241200" progId="Equation.3">
                  <p:embed/>
                </p:oleObj>
              </mc:Choice>
              <mc:Fallback>
                <p:oleObj name="Rovnice" r:id="rId3" imgW="11937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1484313"/>
                        <a:ext cx="2663825" cy="5381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869" name="Rectangle 5"/>
          <p:cNvSpPr>
            <a:spLocks noChangeArrowheads="1"/>
          </p:cNvSpPr>
          <p:nvPr/>
        </p:nvSpPr>
        <p:spPr bwMode="auto">
          <a:xfrm>
            <a:off x="4787900" y="4365625"/>
            <a:ext cx="43338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361950" indent="-361950" algn="l">
              <a:tabLst>
                <a:tab pos="541338" algn="l"/>
                <a:tab pos="2065338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170113" indent="-285750" algn="l">
              <a:buClr>
                <a:schemeClr val="accent2"/>
              </a:buClr>
              <a:tabLst>
                <a:tab pos="541338" algn="l"/>
                <a:tab pos="2065338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2578100" indent="-228600" algn="l">
              <a:buClr>
                <a:schemeClr val="tx2"/>
              </a:buClr>
              <a:tabLst>
                <a:tab pos="541338" algn="l"/>
                <a:tab pos="2065338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986088" indent="-228600" algn="l">
              <a:buClr>
                <a:schemeClr val="accent2"/>
              </a:buClr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3394075" indent="-228600" algn="l"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8512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4308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4765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222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effectLst/>
                <a:latin typeface="Arial Unicode MS" pitchFamily="34" charset="-128"/>
              </a:rPr>
              <a:t>I</a:t>
            </a:r>
            <a:r>
              <a:rPr lang="cs-CZ" altLang="cs-CZ" sz="2000" b="1" baseline="-25000">
                <a:effectLst/>
                <a:latin typeface="Arial Unicode MS" pitchFamily="34" charset="-128"/>
              </a:rPr>
              <a:t>a</a:t>
            </a:r>
            <a:r>
              <a:rPr lang="cs-CZ" altLang="cs-CZ" sz="2000" b="1">
                <a:effectLst/>
                <a:latin typeface="Arial Unicode MS" pitchFamily="34" charset="-128"/>
              </a:rPr>
              <a:t>:</a:t>
            </a:r>
            <a:endParaRPr lang="cs-CZ" altLang="cs-CZ" sz="2000" b="1" u="sng">
              <a:effectLst/>
              <a:latin typeface="Arial Unicode MS" pitchFamily="34" charset="-128"/>
              <a:sym typeface="Symbol" pitchFamily="18" charset="2"/>
            </a:endParaRPr>
          </a:p>
        </p:txBody>
      </p:sp>
      <p:sp>
        <p:nvSpPr>
          <p:cNvPr id="420871" name="Rectangle 7"/>
          <p:cNvSpPr>
            <a:spLocks noChangeArrowheads="1"/>
          </p:cNvSpPr>
          <p:nvPr/>
        </p:nvSpPr>
        <p:spPr bwMode="auto">
          <a:xfrm>
            <a:off x="179388" y="1096963"/>
            <a:ext cx="85693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170113" indent="-285750" algn="l">
              <a:buClr>
                <a:schemeClr val="accent2"/>
              </a:buClr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2578100" indent="-228600" algn="l">
              <a:buClr>
                <a:schemeClr val="tx2"/>
              </a:buClr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986088" indent="-228600" algn="l">
              <a:buClr>
                <a:schemeClr val="accent2"/>
              </a:buClr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3394075" indent="-228600" algn="l"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8512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4308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4765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222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71463" algn="l"/>
                <a:tab pos="1343025" algn="l"/>
                <a:tab pos="2246313" algn="l"/>
                <a:tab pos="3138488" algn="l"/>
                <a:tab pos="5294313" algn="l"/>
                <a:tab pos="6637338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Příklad: Digitální multimetr s displejem 4</a:t>
            </a:r>
            <a:r>
              <a:rPr lang="en-US" altLang="cs-CZ" sz="2000" b="1">
                <a:solidFill>
                  <a:schemeClr val="bg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½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má v manuálu uvedenou přesnost pro měření proudu na rozsahu 2 A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:</a:t>
            </a:r>
          </a:p>
        </p:txBody>
      </p:sp>
      <p:sp>
        <p:nvSpPr>
          <p:cNvPr id="420872" name="Rectangle 8"/>
          <p:cNvSpPr>
            <a:spLocks noChangeArrowheads="1"/>
          </p:cNvSpPr>
          <p:nvPr/>
        </p:nvSpPr>
        <p:spPr bwMode="auto">
          <a:xfrm>
            <a:off x="250825" y="2349500"/>
            <a:ext cx="85693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61950" algn="l"/>
                <a:tab pos="2246313" algn="l"/>
                <a:tab pos="735965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170113" indent="-285750" algn="l">
              <a:buClr>
                <a:schemeClr val="accent2"/>
              </a:buClr>
              <a:tabLst>
                <a:tab pos="361950" algn="l"/>
                <a:tab pos="2246313" algn="l"/>
                <a:tab pos="735965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2578100" indent="-228600" algn="l">
              <a:buClr>
                <a:schemeClr val="tx2"/>
              </a:buClr>
              <a:tabLst>
                <a:tab pos="361950" algn="l"/>
                <a:tab pos="2246313" algn="l"/>
                <a:tab pos="735965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986088" indent="-228600" algn="l">
              <a:buClr>
                <a:schemeClr val="accent2"/>
              </a:buClr>
              <a:tabLst>
                <a:tab pos="361950" algn="l"/>
                <a:tab pos="2246313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3394075" indent="-228600" algn="l">
              <a:tabLst>
                <a:tab pos="361950" algn="l"/>
                <a:tab pos="2246313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8512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61950" algn="l"/>
                <a:tab pos="2246313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4308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61950" algn="l"/>
                <a:tab pos="2246313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4765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61950" algn="l"/>
                <a:tab pos="2246313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222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61950" algn="l"/>
                <a:tab pos="2246313" algn="l"/>
                <a:tab pos="7359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Vypočítejte relativní přesnost při odečtené hodnotě proudu: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a)	I = 1,5626 A, b) 	I = 0,1645 A a pro b) při snížení rozsahu na 200mA</a:t>
            </a:r>
            <a:endParaRPr lang="cs-CZ" altLang="cs-CZ" sz="2000" b="1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20873" name="Object 9"/>
          <p:cNvGraphicFramePr>
            <a:graphicFrameLocks noChangeAspect="1"/>
          </p:cNvGraphicFramePr>
          <p:nvPr/>
        </p:nvGraphicFramePr>
        <p:xfrm>
          <a:off x="250825" y="4076700"/>
          <a:ext cx="396081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15" name="Rovnice" r:id="rId5" imgW="2209680" imgH="393480" progId="Equation.3">
                  <p:embed/>
                </p:oleObj>
              </mc:Choice>
              <mc:Fallback>
                <p:oleObj name="Rovnice" r:id="rId5" imgW="220968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076700"/>
                        <a:ext cx="3960813" cy="7048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874" name="Object 10"/>
          <p:cNvGraphicFramePr>
            <a:graphicFrameLocks noChangeAspect="1"/>
          </p:cNvGraphicFramePr>
          <p:nvPr/>
        </p:nvGraphicFramePr>
        <p:xfrm>
          <a:off x="5148263" y="4076700"/>
          <a:ext cx="3816350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16" name="Rovnice" r:id="rId7" imgW="2171520" imgH="419040" progId="Equation.3">
                  <p:embed/>
                </p:oleObj>
              </mc:Choice>
              <mc:Fallback>
                <p:oleObj name="Rovnice" r:id="rId7" imgW="217152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076700"/>
                        <a:ext cx="3816350" cy="73501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875" name="Rectangle 11"/>
          <p:cNvSpPr>
            <a:spLocks noChangeArrowheads="1"/>
          </p:cNvSpPr>
          <p:nvPr/>
        </p:nvSpPr>
        <p:spPr bwMode="auto">
          <a:xfrm>
            <a:off x="4787900" y="5211763"/>
            <a:ext cx="4318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361950" indent="-361950" algn="l">
              <a:tabLst>
                <a:tab pos="541338" algn="l"/>
                <a:tab pos="2065338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170113" indent="-285750" algn="l">
              <a:buClr>
                <a:schemeClr val="accent2"/>
              </a:buClr>
              <a:tabLst>
                <a:tab pos="541338" algn="l"/>
                <a:tab pos="2065338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2578100" indent="-228600" algn="l">
              <a:buClr>
                <a:schemeClr val="tx2"/>
              </a:buClr>
              <a:tabLst>
                <a:tab pos="541338" algn="l"/>
                <a:tab pos="2065338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986088" indent="-228600" algn="l">
              <a:buClr>
                <a:schemeClr val="accent2"/>
              </a:buClr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3394075" indent="-228600" algn="l"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8512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4308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4765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222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effectLst/>
                <a:latin typeface="Arial Unicode MS" pitchFamily="34" charset="-128"/>
              </a:rPr>
              <a:t>I</a:t>
            </a:r>
            <a:r>
              <a:rPr lang="cs-CZ" altLang="cs-CZ" sz="2000" b="1" baseline="-25000">
                <a:effectLst/>
                <a:latin typeface="Arial Unicode MS" pitchFamily="34" charset="-128"/>
              </a:rPr>
              <a:t>b</a:t>
            </a:r>
            <a:r>
              <a:rPr lang="cs-CZ" altLang="cs-CZ" sz="2000" b="1">
                <a:effectLst/>
                <a:latin typeface="Arial Unicode MS" pitchFamily="34" charset="-128"/>
              </a:rPr>
              <a:t>:</a:t>
            </a:r>
            <a:endParaRPr lang="cs-CZ" altLang="cs-CZ" sz="2000" b="1" u="sng"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20876" name="Object 12"/>
          <p:cNvGraphicFramePr>
            <a:graphicFrameLocks noChangeAspect="1"/>
          </p:cNvGraphicFramePr>
          <p:nvPr/>
        </p:nvGraphicFramePr>
        <p:xfrm>
          <a:off x="5148263" y="5008563"/>
          <a:ext cx="3816350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17" name="Rovnice" r:id="rId9" imgW="2197080" imgH="419040" progId="Equation.3">
                  <p:embed/>
                </p:oleObj>
              </mc:Choice>
              <mc:Fallback>
                <p:oleObj name="Rovnice" r:id="rId9" imgW="2197080" imgH="419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5008563"/>
                        <a:ext cx="3816350" cy="72548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877" name="Rectangle 13"/>
          <p:cNvSpPr>
            <a:spLocks noChangeArrowheads="1"/>
          </p:cNvSpPr>
          <p:nvPr/>
        </p:nvSpPr>
        <p:spPr bwMode="auto">
          <a:xfrm>
            <a:off x="179388" y="5949950"/>
            <a:ext cx="4824412" cy="65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541338" algn="l"/>
                <a:tab pos="2065338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2170113" indent="-285750" algn="l">
              <a:buClr>
                <a:schemeClr val="accent2"/>
              </a:buClr>
              <a:tabLst>
                <a:tab pos="541338" algn="l"/>
                <a:tab pos="2065338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2578100" indent="-228600" algn="l">
              <a:buClr>
                <a:schemeClr val="tx2"/>
              </a:buClr>
              <a:tabLst>
                <a:tab pos="541338" algn="l"/>
                <a:tab pos="2065338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986088" indent="-228600" algn="l">
              <a:buClr>
                <a:schemeClr val="accent2"/>
              </a:buClr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3394075" indent="-228600" algn="l"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8512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43084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47656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5222875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541338" algn="l"/>
                <a:tab pos="206533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1900" b="1">
                <a:solidFill>
                  <a:schemeClr val="bg2"/>
                </a:solidFill>
                <a:effectLst/>
                <a:latin typeface="Arial Unicode MS" pitchFamily="34" charset="-128"/>
              </a:rPr>
              <a:t>Při snížení rozsahu v druhém případě na 200 mA je odečtená hodnota 164,53 mA</a:t>
            </a:r>
            <a:endParaRPr lang="cs-CZ" altLang="cs-CZ" sz="19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20878" name="Object 14"/>
          <p:cNvGraphicFramePr>
            <a:graphicFrameLocks noChangeAspect="1"/>
          </p:cNvGraphicFramePr>
          <p:nvPr/>
        </p:nvGraphicFramePr>
        <p:xfrm>
          <a:off x="5159375" y="5942013"/>
          <a:ext cx="37941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18" name="Rovnice" r:id="rId11" imgW="2184120" imgH="419040" progId="Equation.3">
                  <p:embed/>
                </p:oleObj>
              </mc:Choice>
              <mc:Fallback>
                <p:oleObj name="Rovnice" r:id="rId11" imgW="2184120" imgH="4190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75" y="5942013"/>
                        <a:ext cx="3794125" cy="7270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0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0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0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0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0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0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0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0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0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0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0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0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0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0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0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0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0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0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0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Rot="1" noChangeArrowheads="1"/>
          </p:cNvSpPr>
          <p:nvPr/>
        </p:nvSpPr>
        <p:spPr bwMode="auto">
          <a:xfrm>
            <a:off x="179388" y="115888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Ověřování měřících přístrojů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35203" name="Rectangle 3"/>
          <p:cNvSpPr>
            <a:spLocks noChangeArrowheads="1"/>
          </p:cNvSpPr>
          <p:nvPr/>
        </p:nvSpPr>
        <p:spPr bwMode="auto">
          <a:xfrm>
            <a:off x="323850" y="908050"/>
            <a:ext cx="8496300" cy="241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Ověřování (cejchování) měřícího přístroje umožňuje kontrolovat, zda přístroj vyhovuje předepsané přesnosti.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Při ověřování se používá přesný přístroj (etalon) a měřený přístroj.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Přesný přístroj by měl mít alespoň o dva stupně vyšší přesnost než měřený přístroj (u analogových přístrojů).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Průběh měření (vnější podmínky, požadavky, postupy, …) jsou zpracovány příslušnými normami a předpisy. </a:t>
            </a:r>
            <a:endParaRPr lang="cs-CZ" altLang="cs-CZ" sz="2000" b="1" u="sng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sp>
        <p:nvSpPr>
          <p:cNvPr id="435210" name="Rectangle 10"/>
          <p:cNvSpPr>
            <a:spLocks noChangeArrowheads="1"/>
          </p:cNvSpPr>
          <p:nvPr/>
        </p:nvSpPr>
        <p:spPr bwMode="auto">
          <a:xfrm>
            <a:off x="322263" y="3429000"/>
            <a:ext cx="3457575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9875" indent="-26987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200" b="1" u="sng">
                <a:solidFill>
                  <a:schemeClr val="bg2"/>
                </a:solidFill>
                <a:effectLst/>
                <a:latin typeface="Arial" charset="0"/>
              </a:rPr>
              <a:t>Postup a vyhodnocení</a:t>
            </a:r>
            <a:r>
              <a:rPr lang="cs-CZ" altLang="cs-CZ" sz="2200" b="1">
                <a:solidFill>
                  <a:schemeClr val="bg2"/>
                </a:solidFill>
                <a:effectLst/>
                <a:latin typeface="Arial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1.	Výpočet absolutní chyby</a:t>
            </a:r>
          </a:p>
        </p:txBody>
      </p:sp>
      <p:graphicFrame>
        <p:nvGraphicFramePr>
          <p:cNvPr id="435212" name="Object 12"/>
          <p:cNvGraphicFramePr>
            <a:graphicFrameLocks noChangeAspect="1"/>
          </p:cNvGraphicFramePr>
          <p:nvPr/>
        </p:nvGraphicFramePr>
        <p:xfrm>
          <a:off x="3748088" y="3716338"/>
          <a:ext cx="20478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388" name="Rovnice" r:id="rId3" imgW="927000" imgH="228600" progId="Equation.3">
                  <p:embed/>
                </p:oleObj>
              </mc:Choice>
              <mc:Fallback>
                <p:oleObj name="Rovnice" r:id="rId3" imgW="92700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8088" y="3716338"/>
                        <a:ext cx="2047875" cy="5048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5213" name="Rectangle 13"/>
          <p:cNvSpPr>
            <a:spLocks noChangeArrowheads="1"/>
          </p:cNvSpPr>
          <p:nvPr/>
        </p:nvSpPr>
        <p:spPr bwMode="auto">
          <a:xfrm>
            <a:off x="323850" y="4346575"/>
            <a:ext cx="6264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9875" indent="-26987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2.	Výpočet korekce pro předepsaný počet hodnot (měření)</a:t>
            </a:r>
          </a:p>
        </p:txBody>
      </p:sp>
      <p:graphicFrame>
        <p:nvGraphicFramePr>
          <p:cNvPr id="435214" name="Object 14"/>
          <p:cNvGraphicFramePr>
            <a:graphicFrameLocks noChangeAspect="1"/>
          </p:cNvGraphicFramePr>
          <p:nvPr/>
        </p:nvGraphicFramePr>
        <p:xfrm>
          <a:off x="6516688" y="4365625"/>
          <a:ext cx="15144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389" name="Rovnice" r:id="rId5" imgW="685800" imgH="215640" progId="Equation.3">
                  <p:embed/>
                </p:oleObj>
              </mc:Choice>
              <mc:Fallback>
                <p:oleObj name="Rovnice" r:id="rId5" imgW="685800" imgH="2156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4365625"/>
                        <a:ext cx="1514475" cy="4762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5215" name="Rectangle 15"/>
          <p:cNvSpPr>
            <a:spLocks noChangeArrowheads="1"/>
          </p:cNvSpPr>
          <p:nvPr/>
        </p:nvSpPr>
        <p:spPr bwMode="auto">
          <a:xfrm>
            <a:off x="323850" y="5122863"/>
            <a:ext cx="35274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9875" indent="-26987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3.	Sestavení korekční křivky</a:t>
            </a:r>
          </a:p>
        </p:txBody>
      </p:sp>
      <p:grpSp>
        <p:nvGrpSpPr>
          <p:cNvPr id="435251" name="Group 51"/>
          <p:cNvGrpSpPr>
            <a:grpSpLocks/>
          </p:cNvGrpSpPr>
          <p:nvPr/>
        </p:nvGrpSpPr>
        <p:grpSpPr bwMode="auto">
          <a:xfrm>
            <a:off x="1960563" y="5445125"/>
            <a:ext cx="6572250" cy="1223963"/>
            <a:chOff x="520" y="3430"/>
            <a:chExt cx="4140" cy="771"/>
          </a:xfrm>
        </p:grpSpPr>
        <p:sp>
          <p:nvSpPr>
            <p:cNvPr id="435216" name="Line 16"/>
            <p:cNvSpPr>
              <a:spLocks noChangeShapeType="1"/>
            </p:cNvSpPr>
            <p:nvPr/>
          </p:nvSpPr>
          <p:spPr bwMode="auto">
            <a:xfrm>
              <a:off x="748" y="3521"/>
              <a:ext cx="0" cy="63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5217" name="Line 17"/>
            <p:cNvSpPr>
              <a:spLocks noChangeShapeType="1"/>
            </p:cNvSpPr>
            <p:nvPr/>
          </p:nvSpPr>
          <p:spPr bwMode="auto">
            <a:xfrm>
              <a:off x="748" y="3838"/>
              <a:ext cx="3403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5219" name="Text Box 19"/>
            <p:cNvSpPr txBox="1">
              <a:spLocks noChangeArrowheads="1"/>
            </p:cNvSpPr>
            <p:nvPr/>
          </p:nvSpPr>
          <p:spPr bwMode="auto">
            <a:xfrm>
              <a:off x="4091" y="3884"/>
              <a:ext cx="56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>
                  <a:solidFill>
                    <a:schemeClr val="bg2"/>
                  </a:solidFill>
                  <a:effectLst/>
                  <a:sym typeface="Symbol" pitchFamily="18" charset="2"/>
                </a:rPr>
                <a:t> (dílky)</a:t>
              </a:r>
            </a:p>
          </p:txBody>
        </p:sp>
        <p:grpSp>
          <p:nvGrpSpPr>
            <p:cNvPr id="435222" name="Group 22"/>
            <p:cNvGrpSpPr>
              <a:grpSpLocks/>
            </p:cNvGrpSpPr>
            <p:nvPr/>
          </p:nvGrpSpPr>
          <p:grpSpPr bwMode="auto">
            <a:xfrm>
              <a:off x="3152" y="3430"/>
              <a:ext cx="90" cy="90"/>
              <a:chOff x="4830" y="2251"/>
              <a:chExt cx="90" cy="90"/>
            </a:xfrm>
          </p:grpSpPr>
          <p:sp>
            <p:nvSpPr>
              <p:cNvPr id="435220" name="Line 20"/>
              <p:cNvSpPr>
                <a:spLocks noChangeShapeType="1"/>
              </p:cNvSpPr>
              <p:nvPr/>
            </p:nvSpPr>
            <p:spPr bwMode="auto">
              <a:xfrm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5221" name="Line 21"/>
              <p:cNvSpPr>
                <a:spLocks noChangeShapeType="1"/>
              </p:cNvSpPr>
              <p:nvPr/>
            </p:nvSpPr>
            <p:spPr bwMode="auto">
              <a:xfrm rot="5400000"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35223" name="Group 23"/>
            <p:cNvGrpSpPr>
              <a:grpSpLocks/>
            </p:cNvGrpSpPr>
            <p:nvPr/>
          </p:nvGrpSpPr>
          <p:grpSpPr bwMode="auto">
            <a:xfrm>
              <a:off x="2744" y="4020"/>
              <a:ext cx="90" cy="90"/>
              <a:chOff x="4830" y="2251"/>
              <a:chExt cx="90" cy="90"/>
            </a:xfrm>
          </p:grpSpPr>
          <p:sp>
            <p:nvSpPr>
              <p:cNvPr id="435224" name="Line 24"/>
              <p:cNvSpPr>
                <a:spLocks noChangeShapeType="1"/>
              </p:cNvSpPr>
              <p:nvPr/>
            </p:nvSpPr>
            <p:spPr bwMode="auto">
              <a:xfrm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5225" name="Line 25"/>
              <p:cNvSpPr>
                <a:spLocks noChangeShapeType="1"/>
              </p:cNvSpPr>
              <p:nvPr/>
            </p:nvSpPr>
            <p:spPr bwMode="auto">
              <a:xfrm rot="5400000"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35226" name="Group 26"/>
            <p:cNvGrpSpPr>
              <a:grpSpLocks/>
            </p:cNvGrpSpPr>
            <p:nvPr/>
          </p:nvGrpSpPr>
          <p:grpSpPr bwMode="auto">
            <a:xfrm>
              <a:off x="2336" y="3657"/>
              <a:ext cx="90" cy="90"/>
              <a:chOff x="4830" y="2251"/>
              <a:chExt cx="90" cy="90"/>
            </a:xfrm>
          </p:grpSpPr>
          <p:sp>
            <p:nvSpPr>
              <p:cNvPr id="435227" name="Line 27"/>
              <p:cNvSpPr>
                <a:spLocks noChangeShapeType="1"/>
              </p:cNvSpPr>
              <p:nvPr/>
            </p:nvSpPr>
            <p:spPr bwMode="auto">
              <a:xfrm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5228" name="Line 28"/>
              <p:cNvSpPr>
                <a:spLocks noChangeShapeType="1"/>
              </p:cNvSpPr>
              <p:nvPr/>
            </p:nvSpPr>
            <p:spPr bwMode="auto">
              <a:xfrm rot="5400000"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35232" name="Group 32"/>
            <p:cNvGrpSpPr>
              <a:grpSpLocks/>
            </p:cNvGrpSpPr>
            <p:nvPr/>
          </p:nvGrpSpPr>
          <p:grpSpPr bwMode="auto">
            <a:xfrm>
              <a:off x="1520" y="3974"/>
              <a:ext cx="90" cy="90"/>
              <a:chOff x="4830" y="2251"/>
              <a:chExt cx="90" cy="90"/>
            </a:xfrm>
          </p:grpSpPr>
          <p:sp>
            <p:nvSpPr>
              <p:cNvPr id="435233" name="Line 33"/>
              <p:cNvSpPr>
                <a:spLocks noChangeShapeType="1"/>
              </p:cNvSpPr>
              <p:nvPr/>
            </p:nvSpPr>
            <p:spPr bwMode="auto">
              <a:xfrm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5234" name="Line 34"/>
              <p:cNvSpPr>
                <a:spLocks noChangeShapeType="1"/>
              </p:cNvSpPr>
              <p:nvPr/>
            </p:nvSpPr>
            <p:spPr bwMode="auto">
              <a:xfrm rot="5400000"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35235" name="Group 35"/>
            <p:cNvGrpSpPr>
              <a:grpSpLocks/>
            </p:cNvGrpSpPr>
            <p:nvPr/>
          </p:nvGrpSpPr>
          <p:grpSpPr bwMode="auto">
            <a:xfrm>
              <a:off x="1111" y="3657"/>
              <a:ext cx="90" cy="90"/>
              <a:chOff x="4830" y="2251"/>
              <a:chExt cx="90" cy="90"/>
            </a:xfrm>
          </p:grpSpPr>
          <p:sp>
            <p:nvSpPr>
              <p:cNvPr id="435236" name="Line 36"/>
              <p:cNvSpPr>
                <a:spLocks noChangeShapeType="1"/>
              </p:cNvSpPr>
              <p:nvPr/>
            </p:nvSpPr>
            <p:spPr bwMode="auto">
              <a:xfrm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5237" name="Line 37"/>
              <p:cNvSpPr>
                <a:spLocks noChangeShapeType="1"/>
              </p:cNvSpPr>
              <p:nvPr/>
            </p:nvSpPr>
            <p:spPr bwMode="auto">
              <a:xfrm rot="5400000"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35239" name="Group 39"/>
            <p:cNvGrpSpPr>
              <a:grpSpLocks/>
            </p:cNvGrpSpPr>
            <p:nvPr/>
          </p:nvGrpSpPr>
          <p:grpSpPr bwMode="auto">
            <a:xfrm>
              <a:off x="3560" y="3612"/>
              <a:ext cx="90" cy="90"/>
              <a:chOff x="4830" y="2251"/>
              <a:chExt cx="90" cy="90"/>
            </a:xfrm>
          </p:grpSpPr>
          <p:sp>
            <p:nvSpPr>
              <p:cNvPr id="435240" name="Line 40"/>
              <p:cNvSpPr>
                <a:spLocks noChangeShapeType="1"/>
              </p:cNvSpPr>
              <p:nvPr/>
            </p:nvSpPr>
            <p:spPr bwMode="auto">
              <a:xfrm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5241" name="Line 41"/>
              <p:cNvSpPr>
                <a:spLocks noChangeShapeType="1"/>
              </p:cNvSpPr>
              <p:nvPr/>
            </p:nvSpPr>
            <p:spPr bwMode="auto">
              <a:xfrm rot="5400000"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435242" name="Text Box 42"/>
            <p:cNvSpPr txBox="1">
              <a:spLocks noChangeArrowheads="1"/>
            </p:cNvSpPr>
            <p:nvPr/>
          </p:nvSpPr>
          <p:spPr bwMode="auto">
            <a:xfrm rot="16200000">
              <a:off x="332" y="3754"/>
              <a:ext cx="575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600" dirty="0">
                  <a:solidFill>
                    <a:schemeClr val="bg2"/>
                  </a:solidFill>
                  <a:effectLst/>
                  <a:sym typeface="Symbol" pitchFamily="18" charset="2"/>
                </a:rPr>
                <a:t>X</a:t>
              </a:r>
              <a:r>
                <a:rPr lang="cs-CZ" altLang="cs-CZ" sz="1600" baseline="-25000" dirty="0">
                  <a:solidFill>
                    <a:schemeClr val="bg2"/>
                  </a:solidFill>
                  <a:effectLst/>
                  <a:sym typeface="Symbol" pitchFamily="18" charset="2"/>
                </a:rPr>
                <a:t>K</a:t>
              </a:r>
              <a:r>
                <a:rPr lang="cs-CZ" altLang="cs-CZ" sz="1600" dirty="0">
                  <a:solidFill>
                    <a:schemeClr val="bg2"/>
                  </a:solidFill>
                  <a:effectLst/>
                  <a:sym typeface="Symbol" pitchFamily="18" charset="2"/>
                </a:rPr>
                <a:t> (dílky)</a:t>
              </a:r>
            </a:p>
          </p:txBody>
        </p:sp>
        <p:sp>
          <p:nvSpPr>
            <p:cNvPr id="435243" name="Line 43"/>
            <p:cNvSpPr>
              <a:spLocks noChangeShapeType="1"/>
            </p:cNvSpPr>
            <p:nvPr/>
          </p:nvSpPr>
          <p:spPr bwMode="auto">
            <a:xfrm>
              <a:off x="1156" y="3793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5244" name="Line 44"/>
            <p:cNvSpPr>
              <a:spLocks noChangeShapeType="1"/>
            </p:cNvSpPr>
            <p:nvPr/>
          </p:nvSpPr>
          <p:spPr bwMode="auto">
            <a:xfrm>
              <a:off x="1565" y="3793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5245" name="Line 45"/>
            <p:cNvSpPr>
              <a:spLocks noChangeShapeType="1"/>
            </p:cNvSpPr>
            <p:nvPr/>
          </p:nvSpPr>
          <p:spPr bwMode="auto">
            <a:xfrm>
              <a:off x="1973" y="3793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5246" name="Line 46"/>
            <p:cNvSpPr>
              <a:spLocks noChangeShapeType="1"/>
            </p:cNvSpPr>
            <p:nvPr/>
          </p:nvSpPr>
          <p:spPr bwMode="auto">
            <a:xfrm>
              <a:off x="2381" y="3793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5247" name="Line 47"/>
            <p:cNvSpPr>
              <a:spLocks noChangeShapeType="1"/>
            </p:cNvSpPr>
            <p:nvPr/>
          </p:nvSpPr>
          <p:spPr bwMode="auto">
            <a:xfrm>
              <a:off x="2789" y="3793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5248" name="Line 48"/>
            <p:cNvSpPr>
              <a:spLocks noChangeShapeType="1"/>
            </p:cNvSpPr>
            <p:nvPr/>
          </p:nvSpPr>
          <p:spPr bwMode="auto">
            <a:xfrm>
              <a:off x="3198" y="3793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5249" name="Line 49"/>
            <p:cNvSpPr>
              <a:spLocks noChangeShapeType="1"/>
            </p:cNvSpPr>
            <p:nvPr/>
          </p:nvSpPr>
          <p:spPr bwMode="auto">
            <a:xfrm>
              <a:off x="3606" y="3793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5250" name="Freeform 50"/>
            <p:cNvSpPr>
              <a:spLocks/>
            </p:cNvSpPr>
            <p:nvPr/>
          </p:nvSpPr>
          <p:spPr bwMode="auto">
            <a:xfrm>
              <a:off x="748" y="3475"/>
              <a:ext cx="2858" cy="726"/>
            </a:xfrm>
            <a:custGeom>
              <a:avLst/>
              <a:gdLst>
                <a:gd name="T0" fmla="*/ 0 w 2858"/>
                <a:gd name="T1" fmla="*/ 363 h 726"/>
                <a:gd name="T2" fmla="*/ 408 w 2858"/>
                <a:gd name="T3" fmla="*/ 227 h 726"/>
                <a:gd name="T4" fmla="*/ 817 w 2858"/>
                <a:gd name="T5" fmla="*/ 545 h 726"/>
                <a:gd name="T6" fmla="*/ 1225 w 2858"/>
                <a:gd name="T7" fmla="*/ 726 h 726"/>
                <a:gd name="T8" fmla="*/ 1633 w 2858"/>
                <a:gd name="T9" fmla="*/ 227 h 726"/>
                <a:gd name="T10" fmla="*/ 2041 w 2858"/>
                <a:gd name="T11" fmla="*/ 590 h 726"/>
                <a:gd name="T12" fmla="*/ 2450 w 2858"/>
                <a:gd name="T13" fmla="*/ 0 h 726"/>
                <a:gd name="T14" fmla="*/ 2858 w 2858"/>
                <a:gd name="T15" fmla="*/ 18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58" h="726">
                  <a:moveTo>
                    <a:pt x="0" y="363"/>
                  </a:moveTo>
                  <a:lnTo>
                    <a:pt x="408" y="227"/>
                  </a:lnTo>
                  <a:lnTo>
                    <a:pt x="817" y="545"/>
                  </a:lnTo>
                  <a:lnTo>
                    <a:pt x="1225" y="726"/>
                  </a:lnTo>
                  <a:lnTo>
                    <a:pt x="1633" y="227"/>
                  </a:lnTo>
                  <a:lnTo>
                    <a:pt x="2041" y="590"/>
                  </a:lnTo>
                  <a:lnTo>
                    <a:pt x="2450" y="0"/>
                  </a:lnTo>
                  <a:lnTo>
                    <a:pt x="2858" y="182"/>
                  </a:lnTo>
                </a:path>
              </a:pathLst>
            </a:custGeom>
            <a:noFill/>
            <a:ln w="38100" cap="flat" cmpd="sng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pic>
        <p:nvPicPr>
          <p:cNvPr id="435253" name="Picture 53" descr="MC90043381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2997200"/>
            <a:ext cx="1287462" cy="128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5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5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5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5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5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5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5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5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5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5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5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35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5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5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35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Rot="1" noChangeArrowheads="1"/>
          </p:cNvSpPr>
          <p:nvPr/>
        </p:nvSpPr>
        <p:spPr bwMode="auto">
          <a:xfrm>
            <a:off x="179388" y="115888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Ověřování měřících přístrojů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36228" name="Rectangle 4"/>
          <p:cNvSpPr>
            <a:spLocks noChangeArrowheads="1"/>
          </p:cNvSpPr>
          <p:nvPr/>
        </p:nvSpPr>
        <p:spPr bwMode="auto">
          <a:xfrm>
            <a:off x="323850" y="908050"/>
            <a:ext cx="568801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9875" indent="-26987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4.	Zjistíme maximální hodnotu korekce – X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Kmax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36230" name="Rectangle 6"/>
          <p:cNvSpPr>
            <a:spLocks noChangeArrowheads="1"/>
          </p:cNvSpPr>
          <p:nvPr/>
        </p:nvSpPr>
        <p:spPr bwMode="auto">
          <a:xfrm>
            <a:off x="323850" y="3068638"/>
            <a:ext cx="324008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9875" indent="-26987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5.	Výpočet relativní chyby</a:t>
            </a:r>
          </a:p>
        </p:txBody>
      </p:sp>
      <p:grpSp>
        <p:nvGrpSpPr>
          <p:cNvPr id="436268" name="Group 44"/>
          <p:cNvGrpSpPr>
            <a:grpSpLocks/>
          </p:cNvGrpSpPr>
          <p:nvPr/>
        </p:nvGrpSpPr>
        <p:grpSpPr bwMode="auto">
          <a:xfrm>
            <a:off x="1085850" y="1485900"/>
            <a:ext cx="6529388" cy="1366838"/>
            <a:chOff x="684" y="1344"/>
            <a:chExt cx="4113" cy="861"/>
          </a:xfrm>
        </p:grpSpPr>
        <p:sp>
          <p:nvSpPr>
            <p:cNvPr id="436234" name="Line 10"/>
            <p:cNvSpPr>
              <a:spLocks noChangeShapeType="1"/>
            </p:cNvSpPr>
            <p:nvPr/>
          </p:nvSpPr>
          <p:spPr bwMode="auto">
            <a:xfrm>
              <a:off x="885" y="1344"/>
              <a:ext cx="0" cy="86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6235" name="Line 11"/>
            <p:cNvSpPr>
              <a:spLocks noChangeShapeType="1"/>
            </p:cNvSpPr>
            <p:nvPr/>
          </p:nvSpPr>
          <p:spPr bwMode="auto">
            <a:xfrm>
              <a:off x="885" y="1797"/>
              <a:ext cx="3403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6236" name="Text Box 12"/>
            <p:cNvSpPr txBox="1">
              <a:spLocks noChangeArrowheads="1"/>
            </p:cNvSpPr>
            <p:nvPr/>
          </p:nvSpPr>
          <p:spPr bwMode="auto">
            <a:xfrm>
              <a:off x="4228" y="1843"/>
              <a:ext cx="569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800">
                  <a:solidFill>
                    <a:schemeClr val="bg2"/>
                  </a:solidFill>
                  <a:effectLst/>
                  <a:sym typeface="Symbol" pitchFamily="18" charset="2"/>
                </a:rPr>
                <a:t> (dílky)</a:t>
              </a:r>
            </a:p>
          </p:txBody>
        </p:sp>
        <p:grpSp>
          <p:nvGrpSpPr>
            <p:cNvPr id="436237" name="Group 13"/>
            <p:cNvGrpSpPr>
              <a:grpSpLocks/>
            </p:cNvGrpSpPr>
            <p:nvPr/>
          </p:nvGrpSpPr>
          <p:grpSpPr bwMode="auto">
            <a:xfrm>
              <a:off x="3289" y="1389"/>
              <a:ext cx="90" cy="90"/>
              <a:chOff x="4830" y="2251"/>
              <a:chExt cx="90" cy="90"/>
            </a:xfrm>
          </p:grpSpPr>
          <p:sp>
            <p:nvSpPr>
              <p:cNvPr id="436238" name="Line 14"/>
              <p:cNvSpPr>
                <a:spLocks noChangeShapeType="1"/>
              </p:cNvSpPr>
              <p:nvPr/>
            </p:nvSpPr>
            <p:spPr bwMode="auto">
              <a:xfrm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6239" name="Line 15"/>
              <p:cNvSpPr>
                <a:spLocks noChangeShapeType="1"/>
              </p:cNvSpPr>
              <p:nvPr/>
            </p:nvSpPr>
            <p:spPr bwMode="auto">
              <a:xfrm rot="5400000"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36240" name="Group 16"/>
            <p:cNvGrpSpPr>
              <a:grpSpLocks/>
            </p:cNvGrpSpPr>
            <p:nvPr/>
          </p:nvGrpSpPr>
          <p:grpSpPr bwMode="auto">
            <a:xfrm>
              <a:off x="2881" y="1979"/>
              <a:ext cx="90" cy="90"/>
              <a:chOff x="4830" y="2251"/>
              <a:chExt cx="90" cy="90"/>
            </a:xfrm>
          </p:grpSpPr>
          <p:sp>
            <p:nvSpPr>
              <p:cNvPr id="436241" name="Line 17"/>
              <p:cNvSpPr>
                <a:spLocks noChangeShapeType="1"/>
              </p:cNvSpPr>
              <p:nvPr/>
            </p:nvSpPr>
            <p:spPr bwMode="auto">
              <a:xfrm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6242" name="Line 18"/>
              <p:cNvSpPr>
                <a:spLocks noChangeShapeType="1"/>
              </p:cNvSpPr>
              <p:nvPr/>
            </p:nvSpPr>
            <p:spPr bwMode="auto">
              <a:xfrm rot="5400000"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36243" name="Group 19"/>
            <p:cNvGrpSpPr>
              <a:grpSpLocks/>
            </p:cNvGrpSpPr>
            <p:nvPr/>
          </p:nvGrpSpPr>
          <p:grpSpPr bwMode="auto">
            <a:xfrm>
              <a:off x="2473" y="1616"/>
              <a:ext cx="90" cy="90"/>
              <a:chOff x="4830" y="2251"/>
              <a:chExt cx="90" cy="90"/>
            </a:xfrm>
          </p:grpSpPr>
          <p:sp>
            <p:nvSpPr>
              <p:cNvPr id="436244" name="Line 20"/>
              <p:cNvSpPr>
                <a:spLocks noChangeShapeType="1"/>
              </p:cNvSpPr>
              <p:nvPr/>
            </p:nvSpPr>
            <p:spPr bwMode="auto">
              <a:xfrm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6245" name="Line 21"/>
              <p:cNvSpPr>
                <a:spLocks noChangeShapeType="1"/>
              </p:cNvSpPr>
              <p:nvPr/>
            </p:nvSpPr>
            <p:spPr bwMode="auto">
              <a:xfrm rot="5400000"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36246" name="Group 22"/>
            <p:cNvGrpSpPr>
              <a:grpSpLocks/>
            </p:cNvGrpSpPr>
            <p:nvPr/>
          </p:nvGrpSpPr>
          <p:grpSpPr bwMode="auto">
            <a:xfrm>
              <a:off x="1657" y="1933"/>
              <a:ext cx="90" cy="90"/>
              <a:chOff x="4830" y="2251"/>
              <a:chExt cx="90" cy="90"/>
            </a:xfrm>
          </p:grpSpPr>
          <p:sp>
            <p:nvSpPr>
              <p:cNvPr id="436247" name="Line 23"/>
              <p:cNvSpPr>
                <a:spLocks noChangeShapeType="1"/>
              </p:cNvSpPr>
              <p:nvPr/>
            </p:nvSpPr>
            <p:spPr bwMode="auto">
              <a:xfrm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6248" name="Line 24"/>
              <p:cNvSpPr>
                <a:spLocks noChangeShapeType="1"/>
              </p:cNvSpPr>
              <p:nvPr/>
            </p:nvSpPr>
            <p:spPr bwMode="auto">
              <a:xfrm rot="5400000"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36249" name="Group 25"/>
            <p:cNvGrpSpPr>
              <a:grpSpLocks/>
            </p:cNvGrpSpPr>
            <p:nvPr/>
          </p:nvGrpSpPr>
          <p:grpSpPr bwMode="auto">
            <a:xfrm>
              <a:off x="1248" y="1616"/>
              <a:ext cx="90" cy="90"/>
              <a:chOff x="4830" y="2251"/>
              <a:chExt cx="90" cy="90"/>
            </a:xfrm>
          </p:grpSpPr>
          <p:sp>
            <p:nvSpPr>
              <p:cNvPr id="436250" name="Line 26"/>
              <p:cNvSpPr>
                <a:spLocks noChangeShapeType="1"/>
              </p:cNvSpPr>
              <p:nvPr/>
            </p:nvSpPr>
            <p:spPr bwMode="auto">
              <a:xfrm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6251" name="Line 27"/>
              <p:cNvSpPr>
                <a:spLocks noChangeShapeType="1"/>
              </p:cNvSpPr>
              <p:nvPr/>
            </p:nvSpPr>
            <p:spPr bwMode="auto">
              <a:xfrm rot="5400000"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36252" name="Group 28"/>
            <p:cNvGrpSpPr>
              <a:grpSpLocks/>
            </p:cNvGrpSpPr>
            <p:nvPr/>
          </p:nvGrpSpPr>
          <p:grpSpPr bwMode="auto">
            <a:xfrm>
              <a:off x="3697" y="1571"/>
              <a:ext cx="90" cy="90"/>
              <a:chOff x="4830" y="2251"/>
              <a:chExt cx="90" cy="90"/>
            </a:xfrm>
          </p:grpSpPr>
          <p:sp>
            <p:nvSpPr>
              <p:cNvPr id="436253" name="Line 29"/>
              <p:cNvSpPr>
                <a:spLocks noChangeShapeType="1"/>
              </p:cNvSpPr>
              <p:nvPr/>
            </p:nvSpPr>
            <p:spPr bwMode="auto">
              <a:xfrm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436254" name="Line 30"/>
              <p:cNvSpPr>
                <a:spLocks noChangeShapeType="1"/>
              </p:cNvSpPr>
              <p:nvPr/>
            </p:nvSpPr>
            <p:spPr bwMode="auto">
              <a:xfrm rot="5400000">
                <a:off x="4875" y="2251"/>
                <a:ext cx="0" cy="9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436255" name="Text Box 31"/>
            <p:cNvSpPr txBox="1">
              <a:spLocks noChangeArrowheads="1"/>
            </p:cNvSpPr>
            <p:nvPr/>
          </p:nvSpPr>
          <p:spPr bwMode="auto">
            <a:xfrm rot="16200000">
              <a:off x="496" y="1713"/>
              <a:ext cx="575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1600">
                  <a:solidFill>
                    <a:schemeClr val="bg2"/>
                  </a:solidFill>
                  <a:effectLst/>
                  <a:sym typeface="Symbol" pitchFamily="18" charset="2"/>
                </a:rPr>
                <a:t>X</a:t>
              </a:r>
              <a:r>
                <a:rPr lang="cs-CZ" altLang="cs-CZ" sz="1600" baseline="-25000">
                  <a:solidFill>
                    <a:schemeClr val="bg2"/>
                  </a:solidFill>
                  <a:effectLst/>
                  <a:sym typeface="Symbol" pitchFamily="18" charset="2"/>
                </a:rPr>
                <a:t>K</a:t>
              </a:r>
              <a:r>
                <a:rPr lang="cs-CZ" altLang="cs-CZ" sz="1600">
                  <a:solidFill>
                    <a:schemeClr val="bg2"/>
                  </a:solidFill>
                  <a:effectLst/>
                  <a:sym typeface="Symbol" pitchFamily="18" charset="2"/>
                </a:rPr>
                <a:t> (dílky)</a:t>
              </a:r>
            </a:p>
          </p:txBody>
        </p:sp>
        <p:sp>
          <p:nvSpPr>
            <p:cNvPr id="436256" name="Line 32"/>
            <p:cNvSpPr>
              <a:spLocks noChangeShapeType="1"/>
            </p:cNvSpPr>
            <p:nvPr/>
          </p:nvSpPr>
          <p:spPr bwMode="auto">
            <a:xfrm>
              <a:off x="1293" y="1752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6257" name="Line 33"/>
            <p:cNvSpPr>
              <a:spLocks noChangeShapeType="1"/>
            </p:cNvSpPr>
            <p:nvPr/>
          </p:nvSpPr>
          <p:spPr bwMode="auto">
            <a:xfrm>
              <a:off x="1702" y="1752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6258" name="Line 34"/>
            <p:cNvSpPr>
              <a:spLocks noChangeShapeType="1"/>
            </p:cNvSpPr>
            <p:nvPr/>
          </p:nvSpPr>
          <p:spPr bwMode="auto">
            <a:xfrm>
              <a:off x="2110" y="1752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6259" name="Line 35"/>
            <p:cNvSpPr>
              <a:spLocks noChangeShapeType="1"/>
            </p:cNvSpPr>
            <p:nvPr/>
          </p:nvSpPr>
          <p:spPr bwMode="auto">
            <a:xfrm>
              <a:off x="2518" y="1752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6260" name="Line 36"/>
            <p:cNvSpPr>
              <a:spLocks noChangeShapeType="1"/>
            </p:cNvSpPr>
            <p:nvPr/>
          </p:nvSpPr>
          <p:spPr bwMode="auto">
            <a:xfrm>
              <a:off x="2926" y="1752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6261" name="Line 37"/>
            <p:cNvSpPr>
              <a:spLocks noChangeShapeType="1"/>
            </p:cNvSpPr>
            <p:nvPr/>
          </p:nvSpPr>
          <p:spPr bwMode="auto">
            <a:xfrm>
              <a:off x="3335" y="1752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6262" name="Line 38"/>
            <p:cNvSpPr>
              <a:spLocks noChangeShapeType="1"/>
            </p:cNvSpPr>
            <p:nvPr/>
          </p:nvSpPr>
          <p:spPr bwMode="auto">
            <a:xfrm>
              <a:off x="3743" y="1752"/>
              <a:ext cx="0" cy="91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36263" name="Freeform 39"/>
            <p:cNvSpPr>
              <a:spLocks/>
            </p:cNvSpPr>
            <p:nvPr/>
          </p:nvSpPr>
          <p:spPr bwMode="auto">
            <a:xfrm>
              <a:off x="885" y="1434"/>
              <a:ext cx="2858" cy="726"/>
            </a:xfrm>
            <a:custGeom>
              <a:avLst/>
              <a:gdLst>
                <a:gd name="T0" fmla="*/ 0 w 2858"/>
                <a:gd name="T1" fmla="*/ 363 h 726"/>
                <a:gd name="T2" fmla="*/ 408 w 2858"/>
                <a:gd name="T3" fmla="*/ 227 h 726"/>
                <a:gd name="T4" fmla="*/ 817 w 2858"/>
                <a:gd name="T5" fmla="*/ 545 h 726"/>
                <a:gd name="T6" fmla="*/ 1225 w 2858"/>
                <a:gd name="T7" fmla="*/ 726 h 726"/>
                <a:gd name="T8" fmla="*/ 1633 w 2858"/>
                <a:gd name="T9" fmla="*/ 227 h 726"/>
                <a:gd name="T10" fmla="*/ 2041 w 2858"/>
                <a:gd name="T11" fmla="*/ 590 h 726"/>
                <a:gd name="T12" fmla="*/ 2450 w 2858"/>
                <a:gd name="T13" fmla="*/ 0 h 726"/>
                <a:gd name="T14" fmla="*/ 2858 w 2858"/>
                <a:gd name="T15" fmla="*/ 18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58" h="726">
                  <a:moveTo>
                    <a:pt x="0" y="363"/>
                  </a:moveTo>
                  <a:lnTo>
                    <a:pt x="408" y="227"/>
                  </a:lnTo>
                  <a:lnTo>
                    <a:pt x="817" y="545"/>
                  </a:lnTo>
                  <a:lnTo>
                    <a:pt x="1225" y="726"/>
                  </a:lnTo>
                  <a:lnTo>
                    <a:pt x="1633" y="227"/>
                  </a:lnTo>
                  <a:lnTo>
                    <a:pt x="2041" y="590"/>
                  </a:lnTo>
                  <a:lnTo>
                    <a:pt x="2450" y="0"/>
                  </a:lnTo>
                  <a:lnTo>
                    <a:pt x="2858" y="182"/>
                  </a:lnTo>
                </a:path>
              </a:pathLst>
            </a:custGeom>
            <a:noFill/>
            <a:ln w="38100" cap="flat" cmpd="sng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sp>
        <p:nvSpPr>
          <p:cNvPr id="436265" name="Line 41"/>
          <p:cNvSpPr>
            <a:spLocks noChangeShapeType="1"/>
          </p:cNvSpPr>
          <p:nvPr/>
        </p:nvSpPr>
        <p:spPr bwMode="auto">
          <a:xfrm>
            <a:off x="1403350" y="1628775"/>
            <a:ext cx="3889375" cy="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6267" name="Text Box 43"/>
          <p:cNvSpPr txBox="1">
            <a:spLocks noChangeArrowheads="1"/>
          </p:cNvSpPr>
          <p:nvPr/>
        </p:nvSpPr>
        <p:spPr bwMode="auto">
          <a:xfrm>
            <a:off x="755650" y="1341438"/>
            <a:ext cx="614363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cs-CZ" altLang="cs-CZ" sz="1800">
                <a:solidFill>
                  <a:schemeClr val="bg2"/>
                </a:solidFill>
                <a:effectLst/>
                <a:sym typeface="Symbol" pitchFamily="18" charset="2"/>
              </a:rPr>
              <a:t>X</a:t>
            </a:r>
            <a:r>
              <a:rPr lang="cs-CZ" altLang="cs-CZ" sz="1800" baseline="-25000">
                <a:solidFill>
                  <a:schemeClr val="bg2"/>
                </a:solidFill>
                <a:effectLst/>
                <a:sym typeface="Symbol" pitchFamily="18" charset="2"/>
              </a:rPr>
              <a:t>Kmax</a:t>
            </a:r>
            <a:endParaRPr lang="cs-CZ" altLang="cs-CZ" sz="1800">
              <a:solidFill>
                <a:schemeClr val="bg2"/>
              </a:solidFill>
              <a:effectLst/>
              <a:sym typeface="Symbol" pitchFamily="18" charset="2"/>
            </a:endParaRPr>
          </a:p>
        </p:txBody>
      </p:sp>
      <p:graphicFrame>
        <p:nvGraphicFramePr>
          <p:cNvPr id="436269" name="Object 45"/>
          <p:cNvGraphicFramePr>
            <a:graphicFrameLocks noChangeAspect="1"/>
          </p:cNvGraphicFramePr>
          <p:nvPr/>
        </p:nvGraphicFramePr>
        <p:xfrm>
          <a:off x="3563938" y="2997200"/>
          <a:ext cx="2376487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409" name="Rovnice" r:id="rId3" imgW="1269720" imgH="457200" progId="Equation.3">
                  <p:embed/>
                </p:oleObj>
              </mc:Choice>
              <mc:Fallback>
                <p:oleObj name="Rovnice" r:id="rId3" imgW="1269720" imgH="457200" progId="Equation.3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997200"/>
                        <a:ext cx="2376487" cy="85566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6270" name="Rectangle 46"/>
          <p:cNvSpPr>
            <a:spLocks noChangeArrowheads="1"/>
          </p:cNvSpPr>
          <p:nvPr/>
        </p:nvSpPr>
        <p:spPr bwMode="auto">
          <a:xfrm>
            <a:off x="323850" y="4059238"/>
            <a:ext cx="85693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9875" indent="-26987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6.	Porovnání s přesností přístroje</a:t>
            </a:r>
            <a:r>
              <a:rPr lang="en-US" altLang="cs-CZ" sz="2000" b="1">
                <a:solidFill>
                  <a:schemeClr val="bg2"/>
                </a:solidFill>
                <a:effectLst/>
                <a:latin typeface="Arial" charset="0"/>
              </a:rPr>
              <a:t>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-</a:t>
            </a:r>
            <a:r>
              <a:rPr lang="en-US" altLang="cs-CZ" sz="2000" b="1">
                <a:solidFill>
                  <a:schemeClr val="bg2"/>
                </a:solidFill>
                <a:effectLst/>
                <a:latin typeface="Arial" charset="0"/>
              </a:rPr>
              <a:t>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u analogového přístroje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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TP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</a:t>
            </a:r>
            <a:r>
              <a:rPr lang="en-US" altLang="cs-CZ" sz="2000" b="1">
                <a:solidFill>
                  <a:schemeClr val="bg2"/>
                </a:solidFill>
                <a:effectLst/>
                <a:latin typeface="Arial" charset="0"/>
              </a:rPr>
              <a:t>&gt;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</a:t>
            </a:r>
            <a:r>
              <a:rPr lang="en-US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X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36271" name="Rectangle 47"/>
          <p:cNvSpPr>
            <a:spLocks noChangeArrowheads="1"/>
          </p:cNvSpPr>
          <p:nvPr/>
        </p:nvSpPr>
        <p:spPr bwMode="auto">
          <a:xfrm>
            <a:off x="323850" y="4508500"/>
            <a:ext cx="85693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Příklad: Proveďte vyhodnocení cejchování voltmetru, je-li U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Kmax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= 1,1V na měřícím rozsahu 60 V, je-li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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TP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= 1,5%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 </a:t>
            </a:r>
          </a:p>
        </p:txBody>
      </p:sp>
      <p:graphicFrame>
        <p:nvGraphicFramePr>
          <p:cNvPr id="436272" name="Object 48"/>
          <p:cNvGraphicFramePr>
            <a:graphicFrameLocks noChangeAspect="1"/>
          </p:cNvGraphicFramePr>
          <p:nvPr/>
        </p:nvGraphicFramePr>
        <p:xfrm>
          <a:off x="4572000" y="5237163"/>
          <a:ext cx="4491038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410" name="Rovnice" r:id="rId5" imgW="2400120" imgH="457200" progId="Equation.3">
                  <p:embed/>
                </p:oleObj>
              </mc:Choice>
              <mc:Fallback>
                <p:oleObj name="Rovnice" r:id="rId5" imgW="2400120" imgH="457200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237163"/>
                        <a:ext cx="4491038" cy="8556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6274" name="Rectangle 50"/>
          <p:cNvSpPr>
            <a:spLocks noChangeArrowheads="1"/>
          </p:cNvSpPr>
          <p:nvPr/>
        </p:nvSpPr>
        <p:spPr bwMode="auto">
          <a:xfrm>
            <a:off x="179388" y="6291263"/>
            <a:ext cx="88566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9875" indent="-26987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Vyhodnocení – 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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TP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</a:t>
            </a:r>
            <a:r>
              <a:rPr lang="en-US" altLang="cs-CZ" sz="2000" b="1">
                <a:solidFill>
                  <a:schemeClr val="bg2"/>
                </a:solidFill>
                <a:effectLst/>
                <a:latin typeface="Arial" charset="0"/>
              </a:rPr>
              <a:t>&gt;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</a:t>
            </a:r>
            <a:r>
              <a:rPr lang="en-US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X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neplatí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 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přístroj na daném rozsahu nevyhovuje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6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6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3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6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6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6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6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6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6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6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6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6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36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6" grpId="0"/>
      <p:bldP spid="436265" grpId="0" animBg="1"/>
      <p:bldP spid="43626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Rot="1" noChangeArrowheads="1"/>
          </p:cNvSpPr>
          <p:nvPr/>
        </p:nvSpPr>
        <p:spPr bwMode="auto">
          <a:xfrm>
            <a:off x="179388" y="115888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>
                <a:solidFill>
                  <a:schemeClr val="bg2"/>
                </a:solidFill>
                <a:effectLst/>
                <a:latin typeface="Comic Sans MS" pitchFamily="66" charset="0"/>
              </a:rPr>
              <a:t>Analogové měřící přístroje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180975" y="908050"/>
            <a:ext cx="8783638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Jsou to přístroje, které mají elektromechanické ústrojí a využívají magnetické, tepelné a dynamické účinky elektrického proudu.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Hlavní částí je měřící ústrojí, které převádí měřenou elektrickou veličinu na výchylku ukazatele.    </a:t>
            </a:r>
          </a:p>
        </p:txBody>
      </p:sp>
      <p:sp>
        <p:nvSpPr>
          <p:cNvPr id="437291" name="Rectangle 43"/>
          <p:cNvSpPr>
            <a:spLocks noRot="1" noChangeArrowheads="1"/>
          </p:cNvSpPr>
          <p:nvPr/>
        </p:nvSpPr>
        <p:spPr bwMode="auto">
          <a:xfrm>
            <a:off x="144463" y="2492375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>
                <a:solidFill>
                  <a:schemeClr val="bg2"/>
                </a:solidFill>
                <a:effectLst/>
                <a:latin typeface="Comic Sans MS" pitchFamily="66" charset="0"/>
              </a:rPr>
              <a:t>Měřící ústrojí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37292" name="Rectangle 44"/>
          <p:cNvSpPr>
            <a:spLocks noChangeArrowheads="1"/>
          </p:cNvSpPr>
          <p:nvPr/>
        </p:nvSpPr>
        <p:spPr bwMode="auto">
          <a:xfrm>
            <a:off x="180975" y="3213100"/>
            <a:ext cx="8783638" cy="204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Měřící ústrojí se skládá z pevné a pohyblivé části, ukazatele a číselníku. Pohyblivá část bývá otočná a je pevně spojena s ukazatelem.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Síly, které působí na pohyblivou část jsou vyvolány měřenou veličinou a vytváří 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pohybový moment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– M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p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Aby došlo k ustálení výchylky přístroji, působí na pohyblivou část 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direktivní moment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M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d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. </a:t>
            </a:r>
          </a:p>
        </p:txBody>
      </p:sp>
      <p:pic>
        <p:nvPicPr>
          <p:cNvPr id="437293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941888"/>
            <a:ext cx="3254375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7294" name="Rectangle 46"/>
          <p:cNvSpPr>
            <a:spLocks noChangeArrowheads="1"/>
          </p:cNvSpPr>
          <p:nvPr/>
        </p:nvSpPr>
        <p:spPr bwMode="auto">
          <a:xfrm>
            <a:off x="179388" y="5516563"/>
            <a:ext cx="3744912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Pro ustálení výchylky musí platit </a:t>
            </a:r>
          </a:p>
          <a:p>
            <a:pPr algn="ctr">
              <a:buFont typeface="Wingdings" pitchFamily="2" charset="2"/>
              <a:buNone/>
            </a:pPr>
            <a:r>
              <a:rPr lang="cs-CZ" altLang="cs-CZ" sz="2400" b="1">
                <a:solidFill>
                  <a:schemeClr val="bg2"/>
                </a:solidFill>
                <a:effectLst/>
                <a:latin typeface="Arial" charset="0"/>
              </a:rPr>
              <a:t>M</a:t>
            </a:r>
            <a:r>
              <a:rPr lang="cs-CZ" altLang="cs-CZ" sz="2400" b="1" baseline="-25000">
                <a:solidFill>
                  <a:schemeClr val="bg2"/>
                </a:solidFill>
                <a:effectLst/>
                <a:latin typeface="Arial" charset="0"/>
              </a:rPr>
              <a:t>p</a:t>
            </a:r>
            <a:r>
              <a:rPr lang="cs-CZ" altLang="cs-CZ" sz="2400" b="1">
                <a:solidFill>
                  <a:schemeClr val="bg2"/>
                </a:solidFill>
                <a:effectLst/>
                <a:latin typeface="Arial" charset="0"/>
              </a:rPr>
              <a:t> + M</a:t>
            </a:r>
            <a:r>
              <a:rPr lang="cs-CZ" altLang="cs-CZ" sz="2400" b="1" baseline="-25000">
                <a:solidFill>
                  <a:schemeClr val="bg2"/>
                </a:solidFill>
                <a:effectLst/>
                <a:latin typeface="Arial" charset="0"/>
              </a:rPr>
              <a:t>d</a:t>
            </a:r>
            <a:r>
              <a:rPr lang="cs-CZ" altLang="cs-CZ" sz="2400" b="1">
                <a:solidFill>
                  <a:schemeClr val="bg2"/>
                </a:solidFill>
                <a:effectLst/>
                <a:latin typeface="Arial" charset="0"/>
              </a:rPr>
              <a:t>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7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7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7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7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7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7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7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37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37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50" grpId="0"/>
      <p:bldP spid="4372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187325"/>
            <a:ext cx="6985000" cy="720725"/>
          </a:xfrm>
        </p:spPr>
        <p:txBody>
          <a:bodyPr/>
          <a:lstStyle/>
          <a:p>
            <a:r>
              <a:rPr lang="cs-CZ" altLang="cs-CZ" sz="4000" u="sng">
                <a:solidFill>
                  <a:schemeClr val="bg2"/>
                </a:solidFill>
                <a:effectLst/>
                <a:latin typeface="Comic Sans MS" pitchFamily="66" charset="0"/>
              </a:rPr>
              <a:t>Měření napětí</a:t>
            </a:r>
            <a:endParaRPr lang="cs-CZ" altLang="cs-CZ" sz="28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179388" y="1125538"/>
            <a:ext cx="7129462" cy="142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tabLst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tabLst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Napětí měříme pomocí voltmetru – V</a:t>
            </a:r>
          </a:p>
          <a:p>
            <a:pPr algn="ctr"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Comic Sans MS" pitchFamily="66" charset="0"/>
              </a:rPr>
              <a:t>Jak zapojujeme voltmetr a jaká je jeho základní vlastnost ?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Voltmetr zapojujeme vždy 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paralelně k měřenému zařízení.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22917" name="Rectangle 5"/>
          <p:cNvSpPr>
            <a:spLocks noChangeArrowheads="1"/>
          </p:cNvSpPr>
          <p:nvPr/>
        </p:nvSpPr>
        <p:spPr bwMode="auto">
          <a:xfrm>
            <a:off x="3851275" y="2852738"/>
            <a:ext cx="51117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Vnitřní odpor voltmetru – R</a:t>
            </a:r>
            <a:r>
              <a:rPr lang="cs-CZ" altLang="cs-CZ" sz="2000" b="1" u="sng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v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je velký. Jeho velikost je dána principem voltmetru a velikostí měřeného napětí. Obecně platí, že čím vyšší měřené napětí, tím vyšší vnitřní odpor voltmetru.</a:t>
            </a:r>
          </a:p>
        </p:txBody>
      </p:sp>
      <p:grpSp>
        <p:nvGrpSpPr>
          <p:cNvPr id="422936" name="Group 24"/>
          <p:cNvGrpSpPr>
            <a:grpSpLocks/>
          </p:cNvGrpSpPr>
          <p:nvPr/>
        </p:nvGrpSpPr>
        <p:grpSpPr bwMode="auto">
          <a:xfrm>
            <a:off x="107950" y="2781300"/>
            <a:ext cx="3457575" cy="1728788"/>
            <a:chOff x="158" y="2069"/>
            <a:chExt cx="2178" cy="1089"/>
          </a:xfrm>
        </p:grpSpPr>
        <p:sp>
          <p:nvSpPr>
            <p:cNvPr id="422919" name="Oval 7"/>
            <p:cNvSpPr>
              <a:spLocks noChangeAspect="1" noChangeArrowheads="1"/>
            </p:cNvSpPr>
            <p:nvPr/>
          </p:nvSpPr>
          <p:spPr bwMode="auto">
            <a:xfrm>
              <a:off x="431" y="2410"/>
              <a:ext cx="408" cy="408"/>
            </a:xfrm>
            <a:prstGeom prst="ellipse">
              <a:avLst/>
            </a:prstGeom>
            <a:noFill/>
            <a:ln w="38100" algn="ctr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2921" name="Oval 9"/>
            <p:cNvSpPr>
              <a:spLocks noChangeAspect="1" noChangeArrowheads="1"/>
            </p:cNvSpPr>
            <p:nvPr/>
          </p:nvSpPr>
          <p:spPr bwMode="auto">
            <a:xfrm>
              <a:off x="1292" y="2410"/>
              <a:ext cx="408" cy="408"/>
            </a:xfrm>
            <a:prstGeom prst="ellipse">
              <a:avLst/>
            </a:prstGeom>
            <a:noFill/>
            <a:ln w="38100" algn="ctr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cs-CZ" altLang="cs-CZ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</a:t>
              </a:r>
            </a:p>
          </p:txBody>
        </p:sp>
        <p:sp>
          <p:nvSpPr>
            <p:cNvPr id="422922" name="Rectangle 10"/>
            <p:cNvSpPr>
              <a:spLocks noChangeAspect="1" noChangeArrowheads="1"/>
            </p:cNvSpPr>
            <p:nvPr/>
          </p:nvSpPr>
          <p:spPr bwMode="auto">
            <a:xfrm>
              <a:off x="2200" y="2478"/>
              <a:ext cx="136" cy="272"/>
            </a:xfrm>
            <a:prstGeom prst="rect">
              <a:avLst/>
            </a:prstGeom>
            <a:noFill/>
            <a:ln w="38100" algn="ctr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2923" name="Oval 11"/>
            <p:cNvSpPr>
              <a:spLocks noChangeAspect="1" noChangeArrowheads="1"/>
            </p:cNvSpPr>
            <p:nvPr/>
          </p:nvSpPr>
          <p:spPr bwMode="auto">
            <a:xfrm>
              <a:off x="1450" y="2069"/>
              <a:ext cx="91" cy="91"/>
            </a:xfrm>
            <a:prstGeom prst="ellipse">
              <a:avLst/>
            </a:prstGeom>
            <a:noFill/>
            <a:ln w="38100" algn="ctr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2924" name="Oval 12"/>
            <p:cNvSpPr>
              <a:spLocks noChangeAspect="1" noChangeArrowheads="1"/>
            </p:cNvSpPr>
            <p:nvPr/>
          </p:nvSpPr>
          <p:spPr bwMode="auto">
            <a:xfrm>
              <a:off x="1450" y="3067"/>
              <a:ext cx="91" cy="91"/>
            </a:xfrm>
            <a:prstGeom prst="ellipse">
              <a:avLst/>
            </a:prstGeom>
            <a:noFill/>
            <a:ln w="38100" algn="ctr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cxnSp>
          <p:nvCxnSpPr>
            <p:cNvPr id="422925" name="AutoShape 13"/>
            <p:cNvCxnSpPr>
              <a:cxnSpLocks noChangeShapeType="1"/>
              <a:stCxn id="422919" idx="0"/>
              <a:endCxn id="422923" idx="2"/>
            </p:cNvCxnSpPr>
            <p:nvPr/>
          </p:nvCxnSpPr>
          <p:spPr bwMode="auto">
            <a:xfrm rot="16200000">
              <a:off x="895" y="1855"/>
              <a:ext cx="283" cy="803"/>
            </a:xfrm>
            <a:prstGeom prst="bentConnector2">
              <a:avLst/>
            </a:prstGeom>
            <a:noFill/>
            <a:ln w="38100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2926" name="AutoShape 14"/>
            <p:cNvCxnSpPr>
              <a:cxnSpLocks noChangeShapeType="1"/>
              <a:stCxn id="422923" idx="6"/>
              <a:endCxn id="422922" idx="0"/>
            </p:cNvCxnSpPr>
            <p:nvPr/>
          </p:nvCxnSpPr>
          <p:spPr bwMode="auto">
            <a:xfrm>
              <a:off x="1553" y="2115"/>
              <a:ext cx="715" cy="351"/>
            </a:xfrm>
            <a:prstGeom prst="bentConnector2">
              <a:avLst/>
            </a:prstGeom>
            <a:noFill/>
            <a:ln w="38100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2927" name="AutoShape 15"/>
            <p:cNvCxnSpPr>
              <a:cxnSpLocks noChangeShapeType="1"/>
              <a:stCxn id="422919" idx="4"/>
              <a:endCxn id="422924" idx="2"/>
            </p:cNvCxnSpPr>
            <p:nvPr/>
          </p:nvCxnSpPr>
          <p:spPr bwMode="auto">
            <a:xfrm rot="16200000" flipH="1">
              <a:off x="895" y="2570"/>
              <a:ext cx="283" cy="803"/>
            </a:xfrm>
            <a:prstGeom prst="bentConnector2">
              <a:avLst/>
            </a:prstGeom>
            <a:noFill/>
            <a:ln w="38100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2929" name="AutoShape 17"/>
            <p:cNvCxnSpPr>
              <a:cxnSpLocks noChangeShapeType="1"/>
              <a:stCxn id="422924" idx="6"/>
              <a:endCxn id="422922" idx="2"/>
            </p:cNvCxnSpPr>
            <p:nvPr/>
          </p:nvCxnSpPr>
          <p:spPr bwMode="auto">
            <a:xfrm flipV="1">
              <a:off x="1553" y="2762"/>
              <a:ext cx="715" cy="351"/>
            </a:xfrm>
            <a:prstGeom prst="bentConnector2">
              <a:avLst/>
            </a:prstGeom>
            <a:noFill/>
            <a:ln w="38100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2930" name="AutoShape 18"/>
            <p:cNvCxnSpPr>
              <a:cxnSpLocks noChangeShapeType="1"/>
              <a:stCxn id="422923" idx="4"/>
              <a:endCxn id="422921" idx="0"/>
            </p:cNvCxnSpPr>
            <p:nvPr/>
          </p:nvCxnSpPr>
          <p:spPr bwMode="auto">
            <a:xfrm>
              <a:off x="1496" y="2172"/>
              <a:ext cx="0" cy="226"/>
            </a:xfrm>
            <a:prstGeom prst="straightConnector1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2931" name="AutoShape 19"/>
            <p:cNvCxnSpPr>
              <a:cxnSpLocks noChangeShapeType="1"/>
              <a:stCxn id="422921" idx="4"/>
              <a:endCxn id="422924" idx="0"/>
            </p:cNvCxnSpPr>
            <p:nvPr/>
          </p:nvCxnSpPr>
          <p:spPr bwMode="auto">
            <a:xfrm>
              <a:off x="1496" y="2830"/>
              <a:ext cx="0" cy="225"/>
            </a:xfrm>
            <a:prstGeom prst="straightConnector1">
              <a:avLst/>
            </a:prstGeom>
            <a:noFill/>
            <a:ln w="38100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2932" name="Line 20"/>
            <p:cNvSpPr>
              <a:spLocks noChangeShapeType="1"/>
            </p:cNvSpPr>
            <p:nvPr/>
          </p:nvSpPr>
          <p:spPr bwMode="auto">
            <a:xfrm>
              <a:off x="340" y="2341"/>
              <a:ext cx="0" cy="59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2934" name="Text Box 22"/>
            <p:cNvSpPr txBox="1">
              <a:spLocks noChangeArrowheads="1"/>
            </p:cNvSpPr>
            <p:nvPr/>
          </p:nvSpPr>
          <p:spPr bwMode="auto">
            <a:xfrm>
              <a:off x="158" y="2478"/>
              <a:ext cx="162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</a:t>
              </a:r>
            </a:p>
          </p:txBody>
        </p:sp>
        <p:sp>
          <p:nvSpPr>
            <p:cNvPr id="422935" name="Text Box 23"/>
            <p:cNvSpPr txBox="1">
              <a:spLocks noChangeArrowheads="1"/>
            </p:cNvSpPr>
            <p:nvPr/>
          </p:nvSpPr>
          <p:spPr bwMode="auto">
            <a:xfrm>
              <a:off x="1973" y="2512"/>
              <a:ext cx="162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</a:t>
              </a:r>
            </a:p>
          </p:txBody>
        </p:sp>
      </p:grpSp>
      <p:sp>
        <p:nvSpPr>
          <p:cNvPr id="422937" name="Rectangle 25"/>
          <p:cNvSpPr>
            <a:spLocks noChangeArrowheads="1"/>
          </p:cNvSpPr>
          <p:nvPr/>
        </p:nvSpPr>
        <p:spPr bwMode="auto">
          <a:xfrm>
            <a:off x="179388" y="4868863"/>
            <a:ext cx="8785225" cy="173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180975" indent="-18097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 dirty="0">
                <a:solidFill>
                  <a:schemeClr val="bg2"/>
                </a:solidFill>
                <a:effectLst/>
                <a:latin typeface="Arial Unicode MS" pitchFamily="34" charset="-128"/>
              </a:rPr>
              <a:t>Vyjádření vnitřního odpor voltmetru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-	celková hodnota </a:t>
            </a:r>
            <a:r>
              <a:rPr lang="cs-CZ" altLang="cs-CZ" sz="2000" b="1" dirty="0" err="1">
                <a:solidFill>
                  <a:schemeClr val="bg2"/>
                </a:solidFill>
                <a:effectLst/>
                <a:latin typeface="Arial Unicode MS" pitchFamily="34" charset="-128"/>
              </a:rPr>
              <a:t>R</a:t>
            </a:r>
            <a:r>
              <a:rPr lang="cs-CZ" altLang="cs-CZ" sz="2000" b="1" baseline="-25000" dirty="0" err="1">
                <a:solidFill>
                  <a:schemeClr val="bg2"/>
                </a:solidFill>
                <a:effectLst/>
                <a:latin typeface="Arial Unicode MS" pitchFamily="34" charset="-128"/>
              </a:rPr>
              <a:t>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 (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) 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– u jednoúčelových voltmetrů (např. </a:t>
            </a:r>
            <a:r>
              <a:rPr lang="cs-CZ" altLang="cs-CZ" sz="2000" b="1" dirty="0" err="1">
                <a:solidFill>
                  <a:schemeClr val="bg2"/>
                </a:solidFill>
                <a:effectLst/>
                <a:latin typeface="Arial Unicode MS" pitchFamily="34" charset="-128"/>
              </a:rPr>
              <a:t>R</a:t>
            </a:r>
            <a:r>
              <a:rPr lang="cs-CZ" altLang="cs-CZ" sz="2000" b="1" baseline="-25000" dirty="0" err="1">
                <a:solidFill>
                  <a:schemeClr val="bg2"/>
                </a:solidFill>
                <a:effectLst/>
                <a:latin typeface="Arial Unicode MS" pitchFamily="34" charset="-128"/>
              </a:rPr>
              <a:t>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 = 1M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)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-	měrný vnitřní odpor </a:t>
            </a:r>
            <a:r>
              <a:rPr lang="cs-CZ" altLang="cs-CZ" sz="2000" b="1" dirty="0" err="1">
                <a:solidFill>
                  <a:schemeClr val="bg2"/>
                </a:solidFill>
                <a:effectLst/>
                <a:latin typeface="Arial Unicode MS" pitchFamily="34" charset="-128"/>
              </a:rPr>
              <a:t>R</a:t>
            </a:r>
            <a:r>
              <a:rPr lang="cs-CZ" altLang="cs-CZ" sz="2000" b="1" baseline="-25000" dirty="0" err="1">
                <a:solidFill>
                  <a:schemeClr val="bg2"/>
                </a:solidFill>
                <a:effectLst/>
                <a:latin typeface="Arial Unicode MS" pitchFamily="34" charset="-128"/>
              </a:rPr>
              <a:t>iv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 (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/V) – u universálních voltmetrů </a:t>
            </a:r>
            <a:r>
              <a:rPr lang="cs-CZ" altLang="cs-CZ" sz="18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(</a:t>
            </a:r>
            <a:r>
              <a:rPr lang="cs-CZ" altLang="cs-CZ" sz="1800" b="1" dirty="0" err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R</a:t>
            </a:r>
            <a:r>
              <a:rPr lang="cs-CZ" altLang="cs-CZ" sz="1800" b="1" baseline="-25000" dirty="0" err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iv</a:t>
            </a:r>
            <a:r>
              <a:rPr lang="cs-CZ" altLang="cs-CZ" sz="18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= 20k/V).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Celkový vnitřní odpor je dán součinem měrné hodnoty vnitřního odporu a měřícího rozsahu.</a:t>
            </a:r>
            <a:endParaRPr lang="cs-CZ" altLang="cs-CZ" sz="2000" b="1" dirty="0">
              <a:solidFill>
                <a:schemeClr val="bg2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422938" name="Picture 26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115888"/>
            <a:ext cx="1752600" cy="244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2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2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2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2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2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2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2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2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2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22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2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6" name="Rectangle 4"/>
          <p:cNvSpPr>
            <a:spLocks noRot="1" noChangeArrowheads="1"/>
          </p:cNvSpPr>
          <p:nvPr/>
        </p:nvSpPr>
        <p:spPr bwMode="auto">
          <a:xfrm>
            <a:off x="4500563" y="404813"/>
            <a:ext cx="44640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Měřící ústrojí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38277" name="Rectangle 5"/>
          <p:cNvSpPr>
            <a:spLocks noChangeArrowheads="1"/>
          </p:cNvSpPr>
          <p:nvPr/>
        </p:nvSpPr>
        <p:spPr bwMode="auto">
          <a:xfrm>
            <a:off x="4643438" y="1268413"/>
            <a:ext cx="4249737" cy="235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628650" indent="-628650" algn="l">
              <a:tabLst>
                <a:tab pos="446088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446088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446088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44608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44608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4608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4608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4608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446088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M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p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	-	pohybový moment nezávisí na výchylce ukazatele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M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d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	-	direktivní moment s rostoucí výchylkou ukazatele se zvyšuje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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x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-	ustálení výchylky – naměřená hodnota</a:t>
            </a:r>
          </a:p>
        </p:txBody>
      </p:sp>
      <p:grpSp>
        <p:nvGrpSpPr>
          <p:cNvPr id="438296" name="Group 24"/>
          <p:cNvGrpSpPr>
            <a:grpSpLocks/>
          </p:cNvGrpSpPr>
          <p:nvPr/>
        </p:nvGrpSpPr>
        <p:grpSpPr bwMode="auto">
          <a:xfrm>
            <a:off x="107950" y="765175"/>
            <a:ext cx="3960813" cy="2881313"/>
            <a:chOff x="68" y="799"/>
            <a:chExt cx="2495" cy="1815"/>
          </a:xfrm>
        </p:grpSpPr>
        <p:sp>
          <p:nvSpPr>
            <p:cNvPr id="438279" name="Freeform 7"/>
            <p:cNvSpPr>
              <a:spLocks/>
            </p:cNvSpPr>
            <p:nvPr/>
          </p:nvSpPr>
          <p:spPr bwMode="auto">
            <a:xfrm>
              <a:off x="295" y="845"/>
              <a:ext cx="2268" cy="1452"/>
            </a:xfrm>
            <a:custGeom>
              <a:avLst/>
              <a:gdLst>
                <a:gd name="T0" fmla="*/ 0 w 2268"/>
                <a:gd name="T1" fmla="*/ 0 h 1452"/>
                <a:gd name="T2" fmla="*/ 0 w 2268"/>
                <a:gd name="T3" fmla="*/ 1452 h 1452"/>
                <a:gd name="T4" fmla="*/ 2268 w 2268"/>
                <a:gd name="T5" fmla="*/ 1452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8" h="1452">
                  <a:moveTo>
                    <a:pt x="0" y="0"/>
                  </a:moveTo>
                  <a:lnTo>
                    <a:pt x="0" y="1452"/>
                  </a:lnTo>
                  <a:lnTo>
                    <a:pt x="2268" y="1452"/>
                  </a:lnTo>
                </a:path>
              </a:pathLst>
            </a:custGeom>
            <a:noFill/>
            <a:ln w="12700" cap="flat" cmpd="sng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86" name="Text Box 14"/>
            <p:cNvSpPr txBox="1">
              <a:spLocks noChangeArrowheads="1"/>
            </p:cNvSpPr>
            <p:nvPr/>
          </p:nvSpPr>
          <p:spPr bwMode="auto">
            <a:xfrm>
              <a:off x="68" y="799"/>
              <a:ext cx="179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2000" b="1">
                  <a:solidFill>
                    <a:schemeClr val="bg2"/>
                  </a:solidFill>
                  <a:effectLst/>
                </a:rPr>
                <a:t>M</a:t>
              </a:r>
            </a:p>
          </p:txBody>
        </p:sp>
        <p:sp>
          <p:nvSpPr>
            <p:cNvPr id="438290" name="Text Box 18"/>
            <p:cNvSpPr txBox="1">
              <a:spLocks noChangeArrowheads="1"/>
            </p:cNvSpPr>
            <p:nvPr/>
          </p:nvSpPr>
          <p:spPr bwMode="auto">
            <a:xfrm>
              <a:off x="2416" y="2376"/>
              <a:ext cx="147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2000" b="1" dirty="0">
                  <a:solidFill>
                    <a:schemeClr val="bg2"/>
                  </a:solidFill>
                  <a:effectLst/>
                  <a:sym typeface="Symbol" pitchFamily="18" charset="2"/>
                </a:rPr>
                <a:t></a:t>
              </a:r>
            </a:p>
          </p:txBody>
        </p:sp>
      </p:grpSp>
      <p:grpSp>
        <p:nvGrpSpPr>
          <p:cNvPr id="438297" name="Group 25"/>
          <p:cNvGrpSpPr>
            <a:grpSpLocks/>
          </p:cNvGrpSpPr>
          <p:nvPr/>
        </p:nvGrpSpPr>
        <p:grpSpPr bwMode="auto">
          <a:xfrm>
            <a:off x="468313" y="981075"/>
            <a:ext cx="3887787" cy="381000"/>
            <a:chOff x="295" y="935"/>
            <a:chExt cx="2449" cy="240"/>
          </a:xfrm>
        </p:grpSpPr>
        <p:sp>
          <p:nvSpPr>
            <p:cNvPr id="438291" name="Line 19"/>
            <p:cNvSpPr>
              <a:spLocks noChangeShapeType="1"/>
            </p:cNvSpPr>
            <p:nvPr/>
          </p:nvSpPr>
          <p:spPr bwMode="auto">
            <a:xfrm>
              <a:off x="295" y="1071"/>
              <a:ext cx="2177" cy="0"/>
            </a:xfrm>
            <a:prstGeom prst="line">
              <a:avLst/>
            </a:prstGeom>
            <a:noFill/>
            <a:ln w="63500">
              <a:solidFill>
                <a:schemeClr val="bg1">
                  <a:lumMod val="75000"/>
                </a:schemeClr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92" name="Text Box 20"/>
            <p:cNvSpPr txBox="1">
              <a:spLocks noChangeArrowheads="1"/>
            </p:cNvSpPr>
            <p:nvPr/>
          </p:nvSpPr>
          <p:spPr bwMode="auto">
            <a:xfrm>
              <a:off x="2498" y="935"/>
              <a:ext cx="24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2000" b="1" dirty="0">
                  <a:solidFill>
                    <a:schemeClr val="bg1">
                      <a:lumMod val="75000"/>
                    </a:schemeClr>
                  </a:solidFill>
                  <a:effectLst/>
                </a:rPr>
                <a:t>M</a:t>
              </a:r>
              <a:r>
                <a:rPr lang="cs-CZ" altLang="cs-CZ" sz="2000" b="1" baseline="-25000" dirty="0">
                  <a:solidFill>
                    <a:schemeClr val="bg1">
                      <a:lumMod val="75000"/>
                    </a:schemeClr>
                  </a:solidFill>
                  <a:effectLst/>
                </a:rPr>
                <a:t>p</a:t>
              </a:r>
            </a:p>
          </p:txBody>
        </p:sp>
      </p:grpSp>
      <p:grpSp>
        <p:nvGrpSpPr>
          <p:cNvPr id="438298" name="Group 26"/>
          <p:cNvGrpSpPr>
            <a:grpSpLocks/>
          </p:cNvGrpSpPr>
          <p:nvPr/>
        </p:nvGrpSpPr>
        <p:grpSpPr bwMode="auto">
          <a:xfrm>
            <a:off x="468313" y="404813"/>
            <a:ext cx="3841750" cy="2736850"/>
            <a:chOff x="295" y="572"/>
            <a:chExt cx="2420" cy="1724"/>
          </a:xfrm>
        </p:grpSpPr>
        <p:sp>
          <p:nvSpPr>
            <p:cNvPr id="438293" name="Line 21"/>
            <p:cNvSpPr>
              <a:spLocks noChangeShapeType="1"/>
            </p:cNvSpPr>
            <p:nvPr/>
          </p:nvSpPr>
          <p:spPr bwMode="auto">
            <a:xfrm flipV="1">
              <a:off x="295" y="709"/>
              <a:ext cx="2131" cy="1587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94" name="Text Box 22"/>
            <p:cNvSpPr txBox="1">
              <a:spLocks noChangeArrowheads="1"/>
            </p:cNvSpPr>
            <p:nvPr/>
          </p:nvSpPr>
          <p:spPr bwMode="auto">
            <a:xfrm>
              <a:off x="2469" y="572"/>
              <a:ext cx="24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2000" b="1" dirty="0" err="1">
                  <a:solidFill>
                    <a:srgbClr val="FF0000"/>
                  </a:solidFill>
                  <a:effectLst/>
                </a:rPr>
                <a:t>M</a:t>
              </a:r>
              <a:r>
                <a:rPr lang="cs-CZ" altLang="cs-CZ" sz="2000" b="1" baseline="-25000" dirty="0" err="1">
                  <a:solidFill>
                    <a:srgbClr val="FF0000"/>
                  </a:solidFill>
                  <a:effectLst/>
                </a:rPr>
                <a:t>d</a:t>
              </a:r>
              <a:endParaRPr lang="cs-CZ" altLang="cs-CZ" sz="2000" b="1" baseline="-25000" dirty="0"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438300" name="Group 28"/>
          <p:cNvGrpSpPr>
            <a:grpSpLocks/>
          </p:cNvGrpSpPr>
          <p:nvPr/>
        </p:nvGrpSpPr>
        <p:grpSpPr bwMode="auto">
          <a:xfrm>
            <a:off x="2892425" y="1196975"/>
            <a:ext cx="328613" cy="2397125"/>
            <a:chOff x="1822" y="1071"/>
            <a:chExt cx="207" cy="1510"/>
          </a:xfrm>
        </p:grpSpPr>
        <p:sp>
          <p:nvSpPr>
            <p:cNvPr id="438295" name="Text Box 23"/>
            <p:cNvSpPr txBox="1">
              <a:spLocks noChangeArrowheads="1"/>
            </p:cNvSpPr>
            <p:nvPr/>
          </p:nvSpPr>
          <p:spPr bwMode="auto">
            <a:xfrm>
              <a:off x="1822" y="2341"/>
              <a:ext cx="207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2000" b="1" dirty="0">
                  <a:solidFill>
                    <a:schemeClr val="bg2"/>
                  </a:solidFill>
                  <a:effectLst/>
                  <a:sym typeface="Symbol" pitchFamily="18" charset="2"/>
                </a:rPr>
                <a:t></a:t>
              </a:r>
              <a:r>
                <a:rPr lang="cs-CZ" altLang="cs-CZ" sz="2000" b="1" baseline="-25000" dirty="0">
                  <a:solidFill>
                    <a:schemeClr val="bg2"/>
                  </a:solidFill>
                  <a:effectLst/>
                  <a:sym typeface="Symbol" pitchFamily="18" charset="2"/>
                </a:rPr>
                <a:t>x</a:t>
              </a:r>
            </a:p>
          </p:txBody>
        </p:sp>
        <p:sp>
          <p:nvSpPr>
            <p:cNvPr id="438299" name="Line 27"/>
            <p:cNvSpPr>
              <a:spLocks noChangeShapeType="1"/>
            </p:cNvSpPr>
            <p:nvPr/>
          </p:nvSpPr>
          <p:spPr bwMode="auto">
            <a:xfrm>
              <a:off x="1949" y="1071"/>
              <a:ext cx="0" cy="127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dash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38301" name="Rectangle 29"/>
          <p:cNvSpPr>
            <a:spLocks noChangeArrowheads="1"/>
          </p:cNvSpPr>
          <p:nvPr/>
        </p:nvSpPr>
        <p:spPr bwMode="auto">
          <a:xfrm>
            <a:off x="468313" y="3716338"/>
            <a:ext cx="8424862" cy="302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cs-CZ" altLang="cs-CZ" sz="2400" b="1" u="sng">
                <a:solidFill>
                  <a:schemeClr val="bg2"/>
                </a:solidFill>
                <a:effectLst/>
                <a:latin typeface="Arial" charset="0"/>
              </a:rPr>
              <a:t>Rozdělení analogových přístrojů podle měřícího ústrojí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-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magnetoelektrický systém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– měření napětí a proudu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Provozní, laboratorní a rozváděčové přístroje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-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elektrodynamický a ferodynamický systém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– měření výkonu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Wattmetry - laboratorní a rozváděčové přístroje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-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indukční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– měření elektrické práce (postupný útlum)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Elektroměry – domovní, rozváděčové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Ostatní systémy jsou v současné době v útlumu a nepoužívají se.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8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8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8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8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8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8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8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8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8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38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38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8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38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8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8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8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38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8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27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14" name="Picture 18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1079500"/>
            <a:ext cx="4784725" cy="552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9298" name="Rectangle 2"/>
          <p:cNvSpPr>
            <a:spLocks noRot="1" noChangeArrowheads="1"/>
          </p:cNvSpPr>
          <p:nvPr/>
        </p:nvSpPr>
        <p:spPr bwMode="auto">
          <a:xfrm>
            <a:off x="468313" y="188913"/>
            <a:ext cx="82089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Ukazatele analogových přístrojů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39299" name="Rectangle 3"/>
          <p:cNvSpPr>
            <a:spLocks noChangeArrowheads="1"/>
          </p:cNvSpPr>
          <p:nvPr/>
        </p:nvSpPr>
        <p:spPr bwMode="auto">
          <a:xfrm>
            <a:off x="179388" y="1079500"/>
            <a:ext cx="5761037" cy="2227139"/>
          </a:xfrm>
          <a:prstGeom prst="rect">
            <a:avLst/>
          </a:prstGeom>
          <a:noFill/>
          <a:ln>
            <a:noFill/>
          </a:ln>
          <a:effectLst/>
        </p:spPr>
        <p:txBody>
          <a:bodyPr lIns="36000" tIns="36000" rIns="36000" bIns="36000">
            <a:spAutoFit/>
          </a:bodyPr>
          <a:lstStyle>
            <a:lvl1pPr algn="l">
              <a:tabLst>
                <a:tab pos="18256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18256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18256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18256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18256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256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256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256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256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Přesnost měření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poloha – dbát na určenou polohu přístroje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ložiska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stálost materiálů (pružina, ložiska)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mechanické provedení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tlumení</a:t>
            </a:r>
          </a:p>
        </p:txBody>
      </p:sp>
      <p:sp>
        <p:nvSpPr>
          <p:cNvPr id="439315" name="Rectangle 19"/>
          <p:cNvSpPr>
            <a:spLocks noChangeArrowheads="1"/>
          </p:cNvSpPr>
          <p:nvPr/>
        </p:nvSpPr>
        <p:spPr bwMode="auto">
          <a:xfrm>
            <a:off x="179388" y="3429000"/>
            <a:ext cx="4105275" cy="1292225"/>
          </a:xfrm>
          <a:prstGeom prst="rect">
            <a:avLst/>
          </a:prstGeom>
          <a:noFill/>
          <a:ln>
            <a:noFill/>
          </a:ln>
          <a:effectLst/>
        </p:spPr>
        <p:txBody>
          <a:bodyPr lIns="36000" tIns="36000" rIns="36000" bIns="36000">
            <a:spAutoFit/>
          </a:bodyPr>
          <a:lstStyle>
            <a:lvl1pPr algn="l">
              <a:tabLst>
                <a:tab pos="18256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18256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18256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18256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18256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256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256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256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256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Mechanická soustava je citlivá na mechanické otřesy, proto je základním požadavkem pro měření opatrné zacházení.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pic>
        <p:nvPicPr>
          <p:cNvPr id="439317" name="Picture 21" descr="MC900287266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941888"/>
            <a:ext cx="2165350" cy="168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9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9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9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9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9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9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9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9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9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9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9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9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9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9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298" grpId="0"/>
      <p:bldP spid="4393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Rot="1" noChangeArrowheads="1"/>
          </p:cNvSpPr>
          <p:nvPr/>
        </p:nvSpPr>
        <p:spPr bwMode="auto">
          <a:xfrm>
            <a:off x="179388" y="115888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Tlumení otočného ústrojí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40323" name="Rectangle 3"/>
          <p:cNvSpPr>
            <a:spLocks noChangeArrowheads="1"/>
          </p:cNvSpPr>
          <p:nvPr/>
        </p:nvSpPr>
        <p:spPr bwMode="auto">
          <a:xfrm>
            <a:off x="180975" y="908050"/>
            <a:ext cx="87836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Při změně měřené veličiny (pohybového momentu) se vytvoří kmitavá soustava. Vzhledem k požadavku kvalitních ložisek, trvá ustálení výchylky dlouhou dobu.  </a:t>
            </a:r>
          </a:p>
        </p:txBody>
      </p:sp>
      <p:pic>
        <p:nvPicPr>
          <p:cNvPr id="4403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92313"/>
            <a:ext cx="5503863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29" name="Rectangle 9"/>
          <p:cNvSpPr>
            <a:spLocks noChangeArrowheads="1"/>
          </p:cNvSpPr>
          <p:nvPr/>
        </p:nvSpPr>
        <p:spPr bwMode="auto">
          <a:xfrm>
            <a:off x="395288" y="5694363"/>
            <a:ext cx="5040312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Možnosti tlumení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tlumení na principu vířivých proudů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vzduchové tlumení</a:t>
            </a:r>
          </a:p>
        </p:txBody>
      </p:sp>
      <p:pic>
        <p:nvPicPr>
          <p:cNvPr id="4403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916113"/>
            <a:ext cx="3276600" cy="21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076700"/>
            <a:ext cx="3275012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0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0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0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0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0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0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0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0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Rot="1" noChangeArrowheads="1"/>
          </p:cNvSpPr>
          <p:nvPr/>
        </p:nvSpPr>
        <p:spPr bwMode="auto">
          <a:xfrm>
            <a:off x="179388" y="115888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Uložení otočného ústrojí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41347" name="Rectangle 3"/>
          <p:cNvSpPr>
            <a:spLocks noChangeArrowheads="1"/>
          </p:cNvSpPr>
          <p:nvPr/>
        </p:nvSpPr>
        <p:spPr bwMode="auto">
          <a:xfrm>
            <a:off x="180975" y="908050"/>
            <a:ext cx="8278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5401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35401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35401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Uložení otočného ústrojí patří k hlavním požadavkům pro přesnost měření:</a:t>
            </a:r>
          </a:p>
        </p:txBody>
      </p:sp>
      <p:pic>
        <p:nvPicPr>
          <p:cNvPr id="4413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68638"/>
            <a:ext cx="3673475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1355" name="Group 11"/>
          <p:cNvGrpSpPr>
            <a:grpSpLocks/>
          </p:cNvGrpSpPr>
          <p:nvPr/>
        </p:nvGrpSpPr>
        <p:grpSpPr bwMode="auto">
          <a:xfrm>
            <a:off x="5580063" y="1412875"/>
            <a:ext cx="3313112" cy="5400675"/>
            <a:chOff x="3243" y="164"/>
            <a:chExt cx="2217" cy="4076"/>
          </a:xfrm>
        </p:grpSpPr>
        <p:pic>
          <p:nvPicPr>
            <p:cNvPr id="44135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64"/>
              <a:ext cx="2217" cy="4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1354" name="Rectangle 10"/>
            <p:cNvSpPr>
              <a:spLocks noChangeArrowheads="1"/>
            </p:cNvSpPr>
            <p:nvPr/>
          </p:nvSpPr>
          <p:spPr bwMode="auto">
            <a:xfrm>
              <a:off x="3243" y="3831"/>
              <a:ext cx="227" cy="409"/>
            </a:xfrm>
            <a:prstGeom prst="rect">
              <a:avLst/>
            </a:prstGeom>
            <a:solidFill>
              <a:schemeClr val="tx1"/>
            </a:solidFill>
            <a:ln w="12700" algn="ctr">
              <a:solidFill>
                <a:schemeClr val="tx1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41356" name="Rectangle 12"/>
          <p:cNvSpPr>
            <a:spLocks noChangeArrowheads="1"/>
          </p:cNvSpPr>
          <p:nvPr/>
        </p:nvSpPr>
        <p:spPr bwMode="auto">
          <a:xfrm>
            <a:off x="179388" y="1628775"/>
            <a:ext cx="5256212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446088" indent="-446088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151188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3559175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3967163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4375150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83235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528955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574675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20395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a)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ložiskové kameny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– uložení pro běžné přístroje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b)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dvojité závěsové uložení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– přesné laboratorní přístroje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1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1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1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1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1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Rot="1" noChangeArrowheads="1"/>
          </p:cNvSpPr>
          <p:nvPr/>
        </p:nvSpPr>
        <p:spPr bwMode="auto">
          <a:xfrm>
            <a:off x="179388" y="115888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Číselník a stupnice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42371" name="Rectangle 3"/>
          <p:cNvSpPr>
            <a:spLocks noChangeArrowheads="1"/>
          </p:cNvSpPr>
          <p:nvPr/>
        </p:nvSpPr>
        <p:spPr bwMode="auto">
          <a:xfrm>
            <a:off x="180975" y="908050"/>
            <a:ext cx="8278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5401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35401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35401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Číselník obsahuje stupnici a předepsané značky (technické údaje pro měření a vyhodnocení měření). </a:t>
            </a:r>
          </a:p>
        </p:txBody>
      </p:sp>
      <p:pic>
        <p:nvPicPr>
          <p:cNvPr id="4423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8856662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2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2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37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Rot="1" noChangeArrowheads="1"/>
          </p:cNvSpPr>
          <p:nvPr/>
        </p:nvSpPr>
        <p:spPr bwMode="auto">
          <a:xfrm>
            <a:off x="179388" y="260350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400" u="sng">
                <a:solidFill>
                  <a:schemeClr val="bg2"/>
                </a:solidFill>
                <a:effectLst/>
                <a:latin typeface="Comic Sans MS" pitchFamily="66" charset="0"/>
              </a:rPr>
              <a:t>Značky měřících přístrojů </a:t>
            </a:r>
            <a:endParaRPr lang="cs-CZ" altLang="cs-CZ" sz="34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pic>
        <p:nvPicPr>
          <p:cNvPr id="4638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2513"/>
            <a:ext cx="6853238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Rot="1" noChangeArrowheads="1"/>
          </p:cNvSpPr>
          <p:nvPr/>
        </p:nvSpPr>
        <p:spPr bwMode="auto">
          <a:xfrm>
            <a:off x="179388" y="115888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Magnetoelektrická soustava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44419" name="Rectangle 3"/>
          <p:cNvSpPr>
            <a:spLocks noChangeArrowheads="1"/>
          </p:cNvSpPr>
          <p:nvPr/>
        </p:nvSpPr>
        <p:spPr bwMode="auto">
          <a:xfrm>
            <a:off x="180975" y="908050"/>
            <a:ext cx="8712200" cy="17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5401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35401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35401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Soustava je nejvíce využívána u analogových přístrojů pro měření napětí a proudu.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Pracuje na principu silových účinků dvou magnetických polí: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a)	konstantní pole - trvalý magnet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b)	proměnné pole – cívka, kterou prochází měřený proud   </a:t>
            </a:r>
            <a:endParaRPr lang="cs-CZ" altLang="cs-CZ" sz="20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sp>
        <p:nvSpPr>
          <p:cNvPr id="444423" name="Rectangle 7"/>
          <p:cNvSpPr>
            <a:spLocks noChangeArrowheads="1"/>
          </p:cNvSpPr>
          <p:nvPr/>
        </p:nvSpPr>
        <p:spPr bwMode="auto">
          <a:xfrm>
            <a:off x="179388" y="2924175"/>
            <a:ext cx="482441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5401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35401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35401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Konstrukce (moderní konstrukce jsou odlišné, základní princip je ale stejný) :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pic>
        <p:nvPicPr>
          <p:cNvPr id="4444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294063"/>
            <a:ext cx="4105275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44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3716338"/>
            <a:ext cx="27876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4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4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4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4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4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4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Rot="1" noChangeArrowheads="1"/>
          </p:cNvSpPr>
          <p:nvPr/>
        </p:nvSpPr>
        <p:spPr bwMode="auto">
          <a:xfrm>
            <a:off x="179388" y="115888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Magnetoelektrická soustava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45443" name="Rectangle 3"/>
          <p:cNvSpPr>
            <a:spLocks noChangeArrowheads="1"/>
          </p:cNvSpPr>
          <p:nvPr/>
        </p:nvSpPr>
        <p:spPr bwMode="auto">
          <a:xfrm>
            <a:off x="180975" y="908050"/>
            <a:ext cx="53276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5401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35401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35401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Silové účinky magnetického pole na jeden vodič: 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pic>
        <p:nvPicPr>
          <p:cNvPr id="445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836613"/>
            <a:ext cx="3127375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45447" name="Object 7"/>
          <p:cNvGraphicFramePr>
            <a:graphicFrameLocks noChangeAspect="1"/>
          </p:cNvGraphicFramePr>
          <p:nvPr/>
        </p:nvGraphicFramePr>
        <p:xfrm>
          <a:off x="1095375" y="1292225"/>
          <a:ext cx="2036763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652" name="Rovnice" r:id="rId4" imgW="774360" imgH="215640" progId="Equation.3">
                  <p:embed/>
                </p:oleObj>
              </mc:Choice>
              <mc:Fallback>
                <p:oleObj name="Rovnice" r:id="rId4" imgW="774360" imgH="215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75" y="1292225"/>
                        <a:ext cx="2036763" cy="56673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5448" name="Rectangle 8"/>
          <p:cNvSpPr>
            <a:spLocks noChangeArrowheads="1"/>
          </p:cNvSpPr>
          <p:nvPr/>
        </p:nvSpPr>
        <p:spPr bwMode="auto">
          <a:xfrm>
            <a:off x="180975" y="2025650"/>
            <a:ext cx="244633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5401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35401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35401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Pro N závitů cívky: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445449" name="Object 9"/>
          <p:cNvGraphicFramePr>
            <a:graphicFrameLocks noChangeAspect="1"/>
          </p:cNvGraphicFramePr>
          <p:nvPr/>
        </p:nvGraphicFramePr>
        <p:xfrm>
          <a:off x="2555875" y="1989138"/>
          <a:ext cx="260350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653" name="Rovnice" r:id="rId6" imgW="990360" imgH="177480" progId="Equation.3">
                  <p:embed/>
                </p:oleObj>
              </mc:Choice>
              <mc:Fallback>
                <p:oleObj name="Rovnice" r:id="rId6" imgW="990360" imgH="177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989138"/>
                        <a:ext cx="2603500" cy="4667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5450" name="Rectangle 10"/>
          <p:cNvSpPr>
            <a:spLocks noChangeArrowheads="1"/>
          </p:cNvSpPr>
          <p:nvPr/>
        </p:nvSpPr>
        <p:spPr bwMode="auto">
          <a:xfrm>
            <a:off x="179388" y="2763838"/>
            <a:ext cx="5400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5401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35401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35401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Moment je úměrný síle. Pro trvalý magnet je B = konst.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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445451" name="Object 11"/>
          <p:cNvGraphicFramePr>
            <a:graphicFrameLocks noChangeAspect="1"/>
          </p:cNvGraphicFramePr>
          <p:nvPr/>
        </p:nvGraphicFramePr>
        <p:xfrm>
          <a:off x="1835150" y="3141663"/>
          <a:ext cx="165735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654" name="Rovnice" r:id="rId8" imgW="622080" imgH="177480" progId="Equation.3">
                  <p:embed/>
                </p:oleObj>
              </mc:Choice>
              <mc:Fallback>
                <p:oleObj name="Rovnice" r:id="rId8" imgW="622080" imgH="1774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141663"/>
                        <a:ext cx="1657350" cy="4730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5452" name="Rectangle 12"/>
          <p:cNvSpPr>
            <a:spLocks noChangeArrowheads="1"/>
          </p:cNvSpPr>
          <p:nvPr/>
        </p:nvSpPr>
        <p:spPr bwMode="auto">
          <a:xfrm>
            <a:off x="107950" y="3898900"/>
            <a:ext cx="54006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5401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35401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35401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Pohybový moment je přímo úměrný velikost procházejícího proudu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 stupnice přístroje bude rovnoměrná.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sp>
        <p:nvSpPr>
          <p:cNvPr id="445453" name="Rectangle 13"/>
          <p:cNvSpPr>
            <a:spLocks noChangeArrowheads="1"/>
          </p:cNvSpPr>
          <p:nvPr/>
        </p:nvSpPr>
        <p:spPr bwMode="auto">
          <a:xfrm>
            <a:off x="179388" y="5033963"/>
            <a:ext cx="8713787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5401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35401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35401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Lze přímo využít soustavu i pro měření střídavých veličin ?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Nikoliv, směr síly (momentu) se neustále mění, výchylka přístroje by byla při síťové frekvenci nulová.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5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5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5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5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5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5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5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5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5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45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5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45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45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5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Rot="1" noChangeArrowheads="1"/>
          </p:cNvSpPr>
          <p:nvPr/>
        </p:nvSpPr>
        <p:spPr bwMode="auto">
          <a:xfrm>
            <a:off x="179388" y="115888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Magnetoelektrická soustava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252413" y="2708275"/>
            <a:ext cx="40322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přívodní vodiče k cívce jsou zároveň pružinou, která vytváří direktivní  moment</a:t>
            </a:r>
          </a:p>
        </p:txBody>
      </p:sp>
      <p:pic>
        <p:nvPicPr>
          <p:cNvPr id="44647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565400"/>
            <a:ext cx="4608512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6478" name="Rectangle 14"/>
          <p:cNvSpPr>
            <a:spLocks noChangeArrowheads="1"/>
          </p:cNvSpPr>
          <p:nvPr/>
        </p:nvSpPr>
        <p:spPr bwMode="auto">
          <a:xfrm>
            <a:off x="250825" y="908050"/>
            <a:ext cx="86423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Konstrukce: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tlumení je magnetické (rušení hlavního pole je zanedbatelné) - cívka je navinuta na tenkém hliníkovém rámečku, ve kterém se při pohybu indukují proudy, které svým magnetickým polem působí proti hlavnímu poli.  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pic>
        <p:nvPicPr>
          <p:cNvPr id="446480" name="Picture 16" descr="eaton_z-mg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89363"/>
            <a:ext cx="2735262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6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6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46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6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6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6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6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6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9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6838"/>
            <a:ext cx="539115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4898" name="Rectangle 2"/>
          <p:cNvSpPr>
            <a:spLocks noRot="1" noChangeArrowheads="1"/>
          </p:cNvSpPr>
          <p:nvPr/>
        </p:nvSpPr>
        <p:spPr bwMode="auto">
          <a:xfrm>
            <a:off x="3851275" y="549275"/>
            <a:ext cx="5041900" cy="115093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200" u="sng">
                <a:solidFill>
                  <a:schemeClr val="bg2"/>
                </a:solidFill>
                <a:effectLst/>
                <a:latin typeface="Comic Sans MS" pitchFamily="66" charset="0"/>
              </a:rPr>
              <a:t>Magnetoelektrická soustava - konstrukce  </a:t>
            </a:r>
            <a:endParaRPr lang="cs-CZ" altLang="cs-CZ" sz="32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4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4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4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8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187325"/>
            <a:ext cx="6985000" cy="720725"/>
          </a:xfrm>
        </p:spPr>
        <p:txBody>
          <a:bodyPr/>
          <a:lstStyle/>
          <a:p>
            <a:r>
              <a:rPr lang="cs-CZ" altLang="cs-CZ" sz="4000" u="sng">
                <a:solidFill>
                  <a:schemeClr val="bg2"/>
                </a:solidFill>
                <a:effectLst/>
                <a:latin typeface="Comic Sans MS" pitchFamily="66" charset="0"/>
              </a:rPr>
              <a:t>Měření napětí</a:t>
            </a:r>
            <a:endParaRPr lang="cs-CZ" altLang="cs-CZ" sz="28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22937" name="Rectangle 25"/>
          <p:cNvSpPr>
            <a:spLocks noChangeArrowheads="1"/>
          </p:cNvSpPr>
          <p:nvPr/>
        </p:nvSpPr>
        <p:spPr bwMode="auto">
          <a:xfrm>
            <a:off x="179388" y="1124744"/>
            <a:ext cx="8785225" cy="222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180975" indent="-18097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Příklad: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Voltmetr má vnitřní odpor 5k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  <a:sym typeface="Symbol" panose="05050102010706020507" pitchFamily="18" charset="2"/>
              </a:rPr>
              <a:t>/V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Vypočítejte celkový odpor voltmetru na rozsahu 200V a 50mV.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U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R1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 = R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iV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 * U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R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 = 5*10</a:t>
            </a:r>
            <a:r>
              <a:rPr lang="cs-CZ" altLang="cs-CZ" sz="2000" b="1" baseline="30000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3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 * 200 = 1M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  <a:sym typeface="Symbol" panose="05050102010706020507" pitchFamily="18" charset="2"/>
              </a:rPr>
              <a:t></a:t>
            </a:r>
          </a:p>
          <a:p>
            <a:pPr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  <a:sym typeface="Symbol" panose="05050102010706020507" pitchFamily="18" charset="2"/>
              </a:rPr>
              <a:t>U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 Unicode MS" pitchFamily="34" charset="-128"/>
                <a:sym typeface="Symbol" panose="05050102010706020507" pitchFamily="18" charset="2"/>
              </a:rPr>
              <a:t>R2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  <a:sym typeface="Symbol" panose="05050102010706020507" pitchFamily="18" charset="2"/>
              </a:rPr>
              <a:t> = 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R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</a:rPr>
              <a:t>iV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 * U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 Unicode MS" pitchFamily="34" charset="-128"/>
              </a:rPr>
              <a:t>R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 = 5*10</a:t>
            </a:r>
            <a:r>
              <a:rPr lang="cs-CZ" altLang="cs-CZ" sz="2000" b="1" baseline="30000" dirty="0">
                <a:solidFill>
                  <a:schemeClr val="bg2"/>
                </a:solidFill>
                <a:effectLst/>
                <a:latin typeface="Arial Unicode MS" pitchFamily="34" charset="-128"/>
              </a:rPr>
              <a:t>3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 * 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50*10</a:t>
            </a:r>
            <a:r>
              <a:rPr lang="cs-CZ" altLang="cs-CZ" sz="2000" b="1" baseline="30000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-3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  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= 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</a:rPr>
              <a:t>250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  <a:sym typeface="Symbol" panose="05050102010706020507" pitchFamily="18" charset="2"/>
              </a:rPr>
              <a:t></a:t>
            </a:r>
          </a:p>
          <a:p>
            <a:pPr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 Unicode MS" pitchFamily="34" charset="-128"/>
                <a:sym typeface="Symbol" panose="05050102010706020507" pitchFamily="18" charset="2"/>
              </a:rPr>
              <a:t>→ </a:t>
            </a:r>
            <a:r>
              <a:rPr lang="cs-CZ" altLang="cs-CZ" sz="2000" b="1" u="sng" dirty="0" smtClean="0">
                <a:solidFill>
                  <a:schemeClr val="bg2"/>
                </a:solidFill>
                <a:effectLst/>
                <a:latin typeface="Arial Unicode MS" pitchFamily="34" charset="-128"/>
                <a:sym typeface="Symbol" panose="05050102010706020507" pitchFamily="18" charset="2"/>
              </a:rPr>
              <a:t>na malém rozsahu je i odpor voltmetru relativně malý.</a:t>
            </a:r>
            <a:endParaRPr lang="cs-CZ" altLang="cs-CZ" sz="2000" b="1" u="sng" dirty="0">
              <a:solidFill>
                <a:schemeClr val="bg2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123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2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2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2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2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29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2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Rot="1" noChangeArrowheads="1"/>
          </p:cNvSpPr>
          <p:nvPr/>
        </p:nvSpPr>
        <p:spPr bwMode="auto">
          <a:xfrm>
            <a:off x="179388" y="115888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>
                <a:solidFill>
                  <a:schemeClr val="bg2"/>
                </a:solidFill>
                <a:effectLst/>
                <a:latin typeface="Comic Sans MS" pitchFamily="66" charset="0"/>
              </a:rPr>
              <a:t>Magnetoelektrická soustava  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47492" name="Rectangle 4"/>
          <p:cNvSpPr>
            <a:spLocks noChangeArrowheads="1"/>
          </p:cNvSpPr>
          <p:nvPr/>
        </p:nvSpPr>
        <p:spPr bwMode="auto">
          <a:xfrm>
            <a:off x="179388" y="981075"/>
            <a:ext cx="8783637" cy="358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Vlastnosti: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*	používají se pro měření stejnosměrného napětí a proudu v širokém rozsahu hodnot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*	třída přesnosti až 0,1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*	malé vlastní spotřeba (R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" charset="0"/>
              </a:rPr>
              <a:t>iV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 je okolo 20k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/V)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velký vliv okolní teploty (změna odporu vodiče)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vliv vnějších polí je zanedbatelný (přístroj pracuje v vlastním silným polem)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vliv magnetického pole na okolní přístroje je velký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u rozváděčových přístrojů ovlivňuje plech rozváděče přesnost </a:t>
            </a:r>
          </a:p>
        </p:txBody>
      </p:sp>
      <p:pic>
        <p:nvPicPr>
          <p:cNvPr id="447494" name="Picture 6" descr="05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24388"/>
            <a:ext cx="3762375" cy="21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4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41838"/>
            <a:ext cx="33385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7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7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7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7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7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7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47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7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474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74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7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Rot="1" noChangeArrowheads="1"/>
          </p:cNvSpPr>
          <p:nvPr/>
        </p:nvSpPr>
        <p:spPr bwMode="auto">
          <a:xfrm>
            <a:off x="323850" y="115888"/>
            <a:ext cx="8675688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Magnetoelektrická soustava s usměrňovačem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179388" y="1628775"/>
            <a:ext cx="8783637" cy="142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Soustava byla nejrozšířenější pro měření napětí a proudu, neumožňuje ale přímé měření střídavých veličin.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Jak lze doplnit přístroj, aby bylo možné měřit i střídavé průběhy ?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na vstup soustavy je zapojen usměrňovač. 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pic>
        <p:nvPicPr>
          <p:cNvPr id="4485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275013"/>
            <a:ext cx="5472112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8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8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8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8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Rot="1" noChangeArrowheads="1"/>
          </p:cNvSpPr>
          <p:nvPr/>
        </p:nvSpPr>
        <p:spPr bwMode="auto">
          <a:xfrm>
            <a:off x="323850" y="115888"/>
            <a:ext cx="8675688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Magnetoelektrická soustava s usměrňovačem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auto">
          <a:xfrm>
            <a:off x="179388" y="1484313"/>
            <a:ext cx="87852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Zapojení: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dvoucestný usměrňovač, sestavený ze čtyř diod – můstkové zapojení  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pic>
        <p:nvPicPr>
          <p:cNvPr id="4495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71725"/>
            <a:ext cx="87852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9543" name="Rectangle 7"/>
          <p:cNvSpPr>
            <a:spLocks noChangeArrowheads="1"/>
          </p:cNvSpPr>
          <p:nvPr/>
        </p:nvSpPr>
        <p:spPr bwMode="auto">
          <a:xfrm>
            <a:off x="179388" y="4365625"/>
            <a:ext cx="8856662" cy="241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Vlastnosti: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přístroj měří střední hodnotu, stupnice je kalibrována na efektivní hodnotu.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nelineární VA usměrňovače způsobí nelineární stupnici. Lze částečně potlačit direktivním momentem.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přesnost měření je ovlivněna zejména u velmi malých hodnot (prahové napětí).    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9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9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9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9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9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9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9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49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95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95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3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Rot="1" noChangeArrowheads="1"/>
          </p:cNvSpPr>
          <p:nvPr/>
        </p:nvSpPr>
        <p:spPr bwMode="auto">
          <a:xfrm>
            <a:off x="323850" y="115888"/>
            <a:ext cx="8675688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Magnetoelektrická soustava s usměrňovačem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51589" name="Rectangle 5"/>
          <p:cNvSpPr>
            <a:spLocks noChangeArrowheads="1"/>
          </p:cNvSpPr>
          <p:nvPr/>
        </p:nvSpPr>
        <p:spPr bwMode="auto">
          <a:xfrm>
            <a:off x="107950" y="1412875"/>
            <a:ext cx="8856663" cy="148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Vlastnosti: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mají nižší přesnost (zhruba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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TP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= 1 a více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kmitočtový rozsah 20 Hz – 20 kHz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 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lze použít pouze pro harmonické průběhy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	 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pic>
        <p:nvPicPr>
          <p:cNvPr id="4515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3"/>
          <a:stretch>
            <a:fillRect/>
          </a:stretch>
        </p:blipFill>
        <p:spPr bwMode="auto">
          <a:xfrm>
            <a:off x="5580063" y="1639888"/>
            <a:ext cx="345598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1591" name="Rectangle 7"/>
          <p:cNvSpPr>
            <a:spLocks noChangeArrowheads="1"/>
          </p:cNvSpPr>
          <p:nvPr/>
        </p:nvSpPr>
        <p:spPr bwMode="auto">
          <a:xfrm>
            <a:off x="107950" y="3213100"/>
            <a:ext cx="8856663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Přepočet efektivní a střední hodnoty pro dvojpulsní průběh: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Efektivní hodnota harmonického průběhu: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451592" name="Object 8"/>
          <p:cNvGraphicFramePr>
            <a:graphicFrameLocks noChangeAspect="1"/>
          </p:cNvGraphicFramePr>
          <p:nvPr/>
        </p:nvGraphicFramePr>
        <p:xfrm>
          <a:off x="5435600" y="3644900"/>
          <a:ext cx="936625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97" name="Rovnice" r:id="rId4" imgW="533160" imgH="419040" progId="Equation.3">
                  <p:embed/>
                </p:oleObj>
              </mc:Choice>
              <mc:Fallback>
                <p:oleObj name="Rovnice" r:id="rId4" imgW="53316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3644900"/>
                        <a:ext cx="936625" cy="73501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593" name="Rectangle 9"/>
          <p:cNvSpPr>
            <a:spLocks noChangeArrowheads="1"/>
          </p:cNvSpPr>
          <p:nvPr/>
        </p:nvSpPr>
        <p:spPr bwMode="auto">
          <a:xfrm>
            <a:off x="107950" y="4627563"/>
            <a:ext cx="48958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Střední hodnota dvojpulsního průběhu: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451594" name="Object 10"/>
          <p:cNvGraphicFramePr>
            <a:graphicFrameLocks noChangeAspect="1"/>
          </p:cNvGraphicFramePr>
          <p:nvPr/>
        </p:nvGraphicFramePr>
        <p:xfrm>
          <a:off x="5076825" y="4645025"/>
          <a:ext cx="1439863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98" name="Rovnice" r:id="rId6" imgW="863280" imgH="393480" progId="Equation.3">
                  <p:embed/>
                </p:oleObj>
              </mc:Choice>
              <mc:Fallback>
                <p:oleObj name="Rovnice" r:id="rId6" imgW="863280" imgH="3934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4645025"/>
                        <a:ext cx="1439863" cy="65563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595" name="Rectangle 11"/>
          <p:cNvSpPr>
            <a:spLocks noChangeArrowheads="1"/>
          </p:cNvSpPr>
          <p:nvPr/>
        </p:nvSpPr>
        <p:spPr bwMode="auto">
          <a:xfrm>
            <a:off x="179388" y="5481638"/>
            <a:ext cx="13684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Výsledek: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45159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725546"/>
              </p:ext>
            </p:extLst>
          </p:nvPr>
        </p:nvGraphicFramePr>
        <p:xfrm>
          <a:off x="1511300" y="5283200"/>
          <a:ext cx="22320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99" name="Rovnice" r:id="rId8" imgW="1587240" imgH="419040" progId="Equation.3">
                  <p:embed/>
                </p:oleObj>
              </mc:Choice>
              <mc:Fallback>
                <p:oleObj name="Rovnice" r:id="rId8" imgW="1587240" imgH="419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1300" y="5283200"/>
                        <a:ext cx="2232025" cy="58896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597" name="Rectangle 13"/>
          <p:cNvSpPr>
            <a:spLocks noChangeArrowheads="1"/>
          </p:cNvSpPr>
          <p:nvPr/>
        </p:nvSpPr>
        <p:spPr bwMode="auto">
          <a:xfrm>
            <a:off x="179388" y="6075363"/>
            <a:ext cx="87852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kde k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v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je činitel tvaru, který závisí na průběhu měřené veličiny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 magnetoelektrickou soustavu nelze použít pro neharmonické průběhy</a:t>
            </a:r>
          </a:p>
        </p:txBody>
      </p:sp>
      <p:pic>
        <p:nvPicPr>
          <p:cNvPr id="451598" name="Picture 14" descr="MC900442128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292600"/>
            <a:ext cx="15843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1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1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1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1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51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1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1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1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1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1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51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1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1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1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1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1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51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1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1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Rot="1" noChangeArrowheads="1"/>
          </p:cNvSpPr>
          <p:nvPr/>
        </p:nvSpPr>
        <p:spPr bwMode="auto">
          <a:xfrm>
            <a:off x="2520726" y="331912"/>
            <a:ext cx="6443762" cy="93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Operační zesilovače (OZ)  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51589" name="Rectangle 5"/>
          <p:cNvSpPr>
            <a:spLocks noChangeArrowheads="1"/>
          </p:cNvSpPr>
          <p:nvPr/>
        </p:nvSpPr>
        <p:spPr bwMode="auto">
          <a:xfrm>
            <a:off x="161882" y="1628800"/>
            <a:ext cx="8856663" cy="99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2000" b="1" i="1" dirty="0" smtClean="0">
                <a:solidFill>
                  <a:schemeClr val="bg2"/>
                </a:solidFill>
                <a:effectLst/>
                <a:latin typeface="Arial" charset="0"/>
              </a:rPr>
              <a:t>U novějších analogových přístrojů a u digitálních přístrojů se používají operační zesilovače. Podrobná teorie operačního zesilovače je v rámci jiných předmětů. Zde jsou jen základy a možnosti využití.</a:t>
            </a:r>
            <a:endParaRPr lang="cs-CZ" altLang="cs-CZ" sz="2000" b="1" i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pic>
        <p:nvPicPr>
          <p:cNvPr id="463876" name="Picture 4" descr="OperaÄnÃ­ zesilovaÄ LM741 DIP8 TEXAS INSTRUMEN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61882" y="2708920"/>
            <a:ext cx="8856663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Operační zesilovač je zesilovač s velkým napěťovým zesílením </a:t>
            </a:r>
            <a:endParaRPr lang="cs-CZ" altLang="cs-CZ" sz="20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3995936" y="3212976"/>
            <a:ext cx="4968552" cy="216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Základní pojmy:</a:t>
            </a:r>
          </a:p>
          <a:p>
            <a:pPr marL="803275" indent="-803275">
              <a:buFont typeface="Wingdings" pitchFamily="2" charset="2"/>
              <a:buNone/>
              <a:tabLst>
                <a:tab pos="176213" algn="l"/>
                <a:tab pos="534988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*	U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</a:rPr>
              <a:t>Z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 - napájení (do daných zapojení se většinou nekreslí)</a:t>
            </a:r>
          </a:p>
          <a:p>
            <a:pPr marL="803275" indent="-803275">
              <a:buFont typeface="Wingdings" pitchFamily="2" charset="2"/>
              <a:buNone/>
              <a:tabLst>
                <a:tab pos="176213" algn="l"/>
                <a:tab pos="534988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U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0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-	výstupní napětí OZ</a:t>
            </a:r>
          </a:p>
          <a:p>
            <a:pPr marL="803275" indent="-803275">
              <a:buFont typeface="Wingdings" pitchFamily="2" charset="2"/>
              <a:buNone/>
              <a:tabLst>
                <a:tab pos="176213" algn="l"/>
                <a:tab pos="534988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U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D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-	vstupní napětí OZ (U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D 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= U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1P 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- U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1N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)</a:t>
            </a:r>
          </a:p>
          <a:p>
            <a:pPr marL="803275" indent="-803275">
              <a:buFont typeface="Wingdings" pitchFamily="2" charset="2"/>
              <a:buNone/>
              <a:tabLst>
                <a:tab pos="176213" algn="l"/>
                <a:tab pos="534988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A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U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-	napěťové zesílení OZ </a:t>
            </a:r>
            <a:endParaRPr lang="cs-CZ" altLang="cs-CZ" sz="20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grpSp>
        <p:nvGrpSpPr>
          <p:cNvPr id="451591" name="Skupina 451590"/>
          <p:cNvGrpSpPr/>
          <p:nvPr/>
        </p:nvGrpSpPr>
        <p:grpSpPr>
          <a:xfrm>
            <a:off x="467544" y="3723978"/>
            <a:ext cx="3352725" cy="2729358"/>
            <a:chOff x="467544" y="3723978"/>
            <a:chExt cx="3352725" cy="2729358"/>
          </a:xfrm>
        </p:grpSpPr>
        <p:sp>
          <p:nvSpPr>
            <p:cNvPr id="7" name="Rovnoramenný trojúhelník 6"/>
            <p:cNvSpPr/>
            <p:nvPr/>
          </p:nvSpPr>
          <p:spPr bwMode="auto">
            <a:xfrm rot="5400000">
              <a:off x="1475656" y="4178452"/>
              <a:ext cx="1440160" cy="1152128"/>
            </a:xfrm>
            <a:prstGeom prst="triangle">
              <a:avLst/>
            </a:prstGeom>
            <a:ln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1658675" y="4324374"/>
              <a:ext cx="288032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2000" b="1" dirty="0" smtClean="0">
                  <a:solidFill>
                    <a:srgbClr val="000000"/>
                  </a:solidFill>
                  <a:effectLst/>
                </a:rPr>
                <a:t>+</a:t>
              </a:r>
              <a:endParaRPr lang="cs-CZ" sz="2000" b="1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673699" y="4815792"/>
              <a:ext cx="252028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2000" b="1" dirty="0" smtClean="0">
                  <a:solidFill>
                    <a:srgbClr val="000000"/>
                  </a:solidFill>
                  <a:effectLst/>
                </a:rPr>
                <a:t>-</a:t>
              </a:r>
              <a:endParaRPr lang="cs-CZ" sz="2000" b="1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4" name="Ovál 3"/>
            <p:cNvSpPr/>
            <p:nvPr/>
          </p:nvSpPr>
          <p:spPr bwMode="auto">
            <a:xfrm>
              <a:off x="3325719" y="4682508"/>
              <a:ext cx="144016" cy="144016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1" name="Ovál 20"/>
            <p:cNvSpPr/>
            <p:nvPr/>
          </p:nvSpPr>
          <p:spPr bwMode="auto">
            <a:xfrm>
              <a:off x="1223628" y="4970074"/>
              <a:ext cx="144016" cy="144016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23" name="Přímá spojnice 22"/>
            <p:cNvCxnSpPr/>
            <p:nvPr/>
          </p:nvCxnSpPr>
          <p:spPr bwMode="auto">
            <a:xfrm>
              <a:off x="467544" y="6239764"/>
              <a:ext cx="3240360" cy="0"/>
            </a:xfrm>
            <a:prstGeom prst="line">
              <a:avLst/>
            </a:prstGeom>
            <a:ln w="19050">
              <a:headEnd type="none" w="med" len="lg"/>
              <a:tailEnd type="none" w="med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/>
            <p:nvPr/>
          </p:nvCxnSpPr>
          <p:spPr bwMode="auto">
            <a:xfrm>
              <a:off x="1295636" y="5186098"/>
              <a:ext cx="0" cy="1053666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/>
            <p:cNvCxnSpPr/>
            <p:nvPr/>
          </p:nvCxnSpPr>
          <p:spPr bwMode="auto">
            <a:xfrm>
              <a:off x="899592" y="4655588"/>
              <a:ext cx="0" cy="1584176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/>
            <p:cNvCxnSpPr/>
            <p:nvPr/>
          </p:nvCxnSpPr>
          <p:spPr bwMode="auto">
            <a:xfrm>
              <a:off x="1295636" y="4511572"/>
              <a:ext cx="0" cy="432048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Ovál 19"/>
            <p:cNvSpPr/>
            <p:nvPr/>
          </p:nvSpPr>
          <p:spPr bwMode="auto">
            <a:xfrm>
              <a:off x="827584" y="4439564"/>
              <a:ext cx="144016" cy="144016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3370198" y="5355500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0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467544" y="5123524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1P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926585" y="5429564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1N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899592" y="4574350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D</a:t>
              </a:r>
            </a:p>
          </p:txBody>
        </p:sp>
        <p:cxnSp>
          <p:nvCxnSpPr>
            <p:cNvPr id="41" name="Přímá spojnice 40"/>
            <p:cNvCxnSpPr>
              <a:stCxn id="20" idx="6"/>
            </p:cNvCxnSpPr>
            <p:nvPr/>
          </p:nvCxnSpPr>
          <p:spPr bwMode="auto">
            <a:xfrm>
              <a:off x="971600" y="4511572"/>
              <a:ext cx="648072" cy="0"/>
            </a:xfrm>
            <a:prstGeom prst="line">
              <a:avLst/>
            </a:prstGeom>
            <a:ln w="19050">
              <a:headEnd type="none" w="med" len="lg"/>
              <a:tailEnd type="none" w="med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>
              <a:stCxn id="21" idx="6"/>
            </p:cNvCxnSpPr>
            <p:nvPr/>
          </p:nvCxnSpPr>
          <p:spPr bwMode="auto">
            <a:xfrm>
              <a:off x="1367644" y="5042082"/>
              <a:ext cx="252028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Přímá spojnice 47"/>
            <p:cNvCxnSpPr>
              <a:stCxn id="4" idx="2"/>
              <a:endCxn id="7" idx="0"/>
            </p:cNvCxnSpPr>
            <p:nvPr/>
          </p:nvCxnSpPr>
          <p:spPr bwMode="auto">
            <a:xfrm flipH="1">
              <a:off x="2771800" y="4754516"/>
              <a:ext cx="553919" cy="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Přímá spojnice se šipkou 51"/>
            <p:cNvCxnSpPr/>
            <p:nvPr/>
          </p:nvCxnSpPr>
          <p:spPr bwMode="auto">
            <a:xfrm>
              <a:off x="3397727" y="4943620"/>
              <a:ext cx="0" cy="1251522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Ovál 54"/>
            <p:cNvSpPr/>
            <p:nvPr/>
          </p:nvSpPr>
          <p:spPr bwMode="auto">
            <a:xfrm>
              <a:off x="2110294" y="3789040"/>
              <a:ext cx="144016" cy="144016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56" name="Přímá spojnice 55"/>
            <p:cNvCxnSpPr/>
            <p:nvPr/>
          </p:nvCxnSpPr>
          <p:spPr bwMode="auto">
            <a:xfrm flipH="1">
              <a:off x="2173166" y="3933056"/>
              <a:ext cx="18272" cy="46142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Ovál 63"/>
            <p:cNvSpPr/>
            <p:nvPr/>
          </p:nvSpPr>
          <p:spPr bwMode="auto">
            <a:xfrm>
              <a:off x="2110294" y="5696054"/>
              <a:ext cx="144016" cy="144016"/>
            </a:xfrm>
            <a:prstGeom prst="ellipse">
              <a:avLst/>
            </a:prstGeom>
            <a:noFill/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451584" name="Přímá spojnice 451583"/>
            <p:cNvCxnSpPr/>
            <p:nvPr/>
          </p:nvCxnSpPr>
          <p:spPr bwMode="auto">
            <a:xfrm>
              <a:off x="2051720" y="6453336"/>
              <a:ext cx="288032" cy="0"/>
            </a:xfrm>
            <a:prstGeom prst="line">
              <a:avLst/>
            </a:prstGeom>
            <a:noFill/>
            <a:ln w="3810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1587" name="Přímá spojnice 451586"/>
            <p:cNvCxnSpPr/>
            <p:nvPr/>
          </p:nvCxnSpPr>
          <p:spPr bwMode="auto">
            <a:xfrm flipH="1">
              <a:off x="2175585" y="5114556"/>
              <a:ext cx="13434" cy="581498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1590" name="Přímá spojnice 451589"/>
            <p:cNvCxnSpPr/>
            <p:nvPr/>
          </p:nvCxnSpPr>
          <p:spPr bwMode="auto">
            <a:xfrm flipV="1">
              <a:off x="2189019" y="6239764"/>
              <a:ext cx="0" cy="213572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TextovéPole 72"/>
            <p:cNvSpPr txBox="1"/>
            <p:nvPr/>
          </p:nvSpPr>
          <p:spPr>
            <a:xfrm>
              <a:off x="2295690" y="3723978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+ U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Z</a:t>
              </a:r>
            </a:p>
          </p:txBody>
        </p:sp>
        <p:sp>
          <p:nvSpPr>
            <p:cNvPr id="74" name="TextovéPole 73"/>
            <p:cNvSpPr txBox="1"/>
            <p:nvPr/>
          </p:nvSpPr>
          <p:spPr>
            <a:xfrm>
              <a:off x="2293418" y="5605039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- U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Z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1592" name="TextovéPole 451591"/>
              <p:cNvSpPr txBox="1"/>
              <p:nvPr/>
            </p:nvSpPr>
            <p:spPr>
              <a:xfrm>
                <a:off x="3770106" y="5385408"/>
                <a:ext cx="1810006" cy="5638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b="1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b="1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cs-CZ" sz="1800" b="1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𝑼</m:t>
                          </m:r>
                        </m:sub>
                      </m:sSub>
                      <m:r>
                        <a:rPr lang="cs-CZ" sz="1800" b="1" i="1" smtClean="0">
                          <a:solidFill>
                            <a:schemeClr val="bg2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800" b="1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800" b="1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1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cs-CZ" sz="1800" b="1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800" b="1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1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cs-CZ" sz="1800" b="1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1800" b="1" i="1" dirty="0">
                  <a:effectLst/>
                </a:endParaRPr>
              </a:p>
            </p:txBody>
          </p:sp>
        </mc:Choice>
        <mc:Fallback xmlns="">
          <p:sp>
            <p:nvSpPr>
              <p:cNvPr id="451592" name="TextovéPole 4515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106" y="5385408"/>
                <a:ext cx="1810006" cy="5638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94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1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1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1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1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6" grpId="0"/>
      <p:bldP spid="45159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Rot="1" noChangeArrowheads="1"/>
          </p:cNvSpPr>
          <p:nvPr/>
        </p:nvSpPr>
        <p:spPr bwMode="auto">
          <a:xfrm>
            <a:off x="2520726" y="331912"/>
            <a:ext cx="6443762" cy="93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Operační zesilovače (OZ)  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pic>
        <p:nvPicPr>
          <p:cNvPr id="463876" name="Picture 4" descr="OperaÄnÃ­ zesilovaÄ LM741 DIP8 TEXAS INSTRUMEN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1591" name="Skupina 451590"/>
          <p:cNvGrpSpPr/>
          <p:nvPr/>
        </p:nvGrpSpPr>
        <p:grpSpPr>
          <a:xfrm>
            <a:off x="179512" y="2924944"/>
            <a:ext cx="3352725" cy="2729358"/>
            <a:chOff x="467544" y="3723978"/>
            <a:chExt cx="3352725" cy="2729358"/>
          </a:xfrm>
        </p:grpSpPr>
        <p:sp>
          <p:nvSpPr>
            <p:cNvPr id="7" name="Rovnoramenný trojúhelník 6"/>
            <p:cNvSpPr/>
            <p:nvPr/>
          </p:nvSpPr>
          <p:spPr bwMode="auto">
            <a:xfrm rot="5400000">
              <a:off x="1475656" y="4178452"/>
              <a:ext cx="1440160" cy="1152128"/>
            </a:xfrm>
            <a:prstGeom prst="triangle">
              <a:avLst/>
            </a:prstGeom>
            <a:ln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1658675" y="4324374"/>
              <a:ext cx="288032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2000" b="1" dirty="0" smtClean="0">
                  <a:solidFill>
                    <a:srgbClr val="000000"/>
                  </a:solidFill>
                  <a:effectLst/>
                </a:rPr>
                <a:t>+</a:t>
              </a:r>
              <a:endParaRPr lang="cs-CZ" sz="2000" b="1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673699" y="4815792"/>
              <a:ext cx="252028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2000" b="1" dirty="0" smtClean="0">
                  <a:solidFill>
                    <a:srgbClr val="000000"/>
                  </a:solidFill>
                  <a:effectLst/>
                </a:rPr>
                <a:t>-</a:t>
              </a:r>
              <a:endParaRPr lang="cs-CZ" sz="2000" b="1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4" name="Ovál 3"/>
            <p:cNvSpPr/>
            <p:nvPr/>
          </p:nvSpPr>
          <p:spPr bwMode="auto">
            <a:xfrm>
              <a:off x="3325719" y="4682508"/>
              <a:ext cx="144016" cy="144016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1" name="Ovál 20"/>
            <p:cNvSpPr/>
            <p:nvPr/>
          </p:nvSpPr>
          <p:spPr bwMode="auto">
            <a:xfrm>
              <a:off x="1223628" y="4970074"/>
              <a:ext cx="144016" cy="144016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23" name="Přímá spojnice 22"/>
            <p:cNvCxnSpPr/>
            <p:nvPr/>
          </p:nvCxnSpPr>
          <p:spPr bwMode="auto">
            <a:xfrm>
              <a:off x="467544" y="6239764"/>
              <a:ext cx="3240360" cy="0"/>
            </a:xfrm>
            <a:prstGeom prst="line">
              <a:avLst/>
            </a:prstGeom>
            <a:ln w="19050">
              <a:headEnd type="none" w="med" len="lg"/>
              <a:tailEnd type="none" w="med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/>
            <p:nvPr/>
          </p:nvCxnSpPr>
          <p:spPr bwMode="auto">
            <a:xfrm>
              <a:off x="1295636" y="5186098"/>
              <a:ext cx="0" cy="1053666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/>
            <p:cNvCxnSpPr/>
            <p:nvPr/>
          </p:nvCxnSpPr>
          <p:spPr bwMode="auto">
            <a:xfrm>
              <a:off x="899592" y="4655588"/>
              <a:ext cx="0" cy="1584176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/>
            <p:cNvCxnSpPr/>
            <p:nvPr/>
          </p:nvCxnSpPr>
          <p:spPr bwMode="auto">
            <a:xfrm>
              <a:off x="1295636" y="4511572"/>
              <a:ext cx="0" cy="432048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Ovál 19"/>
            <p:cNvSpPr/>
            <p:nvPr/>
          </p:nvSpPr>
          <p:spPr bwMode="auto">
            <a:xfrm>
              <a:off x="827584" y="4439564"/>
              <a:ext cx="144016" cy="144016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3370198" y="5355500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0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467544" y="5123524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1P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926585" y="5429564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1N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899592" y="4574350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D</a:t>
              </a:r>
            </a:p>
          </p:txBody>
        </p:sp>
        <p:cxnSp>
          <p:nvCxnSpPr>
            <p:cNvPr id="41" name="Přímá spojnice 40"/>
            <p:cNvCxnSpPr>
              <a:stCxn id="20" idx="6"/>
            </p:cNvCxnSpPr>
            <p:nvPr/>
          </p:nvCxnSpPr>
          <p:spPr bwMode="auto">
            <a:xfrm>
              <a:off x="971600" y="4511572"/>
              <a:ext cx="648072" cy="0"/>
            </a:xfrm>
            <a:prstGeom prst="line">
              <a:avLst/>
            </a:prstGeom>
            <a:ln w="19050">
              <a:headEnd type="none" w="med" len="lg"/>
              <a:tailEnd type="none" w="med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>
              <a:stCxn id="21" idx="6"/>
            </p:cNvCxnSpPr>
            <p:nvPr/>
          </p:nvCxnSpPr>
          <p:spPr bwMode="auto">
            <a:xfrm>
              <a:off x="1367644" y="5042082"/>
              <a:ext cx="252028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Přímá spojnice 47"/>
            <p:cNvCxnSpPr>
              <a:stCxn id="4" idx="2"/>
              <a:endCxn id="7" idx="0"/>
            </p:cNvCxnSpPr>
            <p:nvPr/>
          </p:nvCxnSpPr>
          <p:spPr bwMode="auto">
            <a:xfrm flipH="1">
              <a:off x="2771800" y="4754516"/>
              <a:ext cx="553919" cy="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Přímá spojnice se šipkou 51"/>
            <p:cNvCxnSpPr/>
            <p:nvPr/>
          </p:nvCxnSpPr>
          <p:spPr bwMode="auto">
            <a:xfrm>
              <a:off x="3397727" y="4943620"/>
              <a:ext cx="0" cy="1251522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Ovál 54"/>
            <p:cNvSpPr/>
            <p:nvPr/>
          </p:nvSpPr>
          <p:spPr bwMode="auto">
            <a:xfrm>
              <a:off x="2110294" y="3789040"/>
              <a:ext cx="144016" cy="144016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56" name="Přímá spojnice 55"/>
            <p:cNvCxnSpPr/>
            <p:nvPr/>
          </p:nvCxnSpPr>
          <p:spPr bwMode="auto">
            <a:xfrm flipH="1">
              <a:off x="2173166" y="3933056"/>
              <a:ext cx="18272" cy="46142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Ovál 63"/>
            <p:cNvSpPr/>
            <p:nvPr/>
          </p:nvSpPr>
          <p:spPr bwMode="auto">
            <a:xfrm>
              <a:off x="2110294" y="5696054"/>
              <a:ext cx="144016" cy="144016"/>
            </a:xfrm>
            <a:prstGeom prst="ellipse">
              <a:avLst/>
            </a:prstGeom>
            <a:noFill/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451584" name="Přímá spojnice 451583"/>
            <p:cNvCxnSpPr/>
            <p:nvPr/>
          </p:nvCxnSpPr>
          <p:spPr bwMode="auto">
            <a:xfrm>
              <a:off x="2051720" y="6453336"/>
              <a:ext cx="288032" cy="0"/>
            </a:xfrm>
            <a:prstGeom prst="line">
              <a:avLst/>
            </a:prstGeom>
            <a:noFill/>
            <a:ln w="3810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1587" name="Přímá spojnice 451586"/>
            <p:cNvCxnSpPr/>
            <p:nvPr/>
          </p:nvCxnSpPr>
          <p:spPr bwMode="auto">
            <a:xfrm flipH="1">
              <a:off x="2175585" y="5114556"/>
              <a:ext cx="13434" cy="581498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1590" name="Přímá spojnice 451589"/>
            <p:cNvCxnSpPr/>
            <p:nvPr/>
          </p:nvCxnSpPr>
          <p:spPr bwMode="auto">
            <a:xfrm flipV="1">
              <a:off x="2189019" y="6239764"/>
              <a:ext cx="0" cy="213572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TextovéPole 72"/>
            <p:cNvSpPr txBox="1"/>
            <p:nvPr/>
          </p:nvSpPr>
          <p:spPr>
            <a:xfrm>
              <a:off x="2295690" y="3723978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+ U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Z</a:t>
              </a:r>
            </a:p>
          </p:txBody>
        </p:sp>
        <p:sp>
          <p:nvSpPr>
            <p:cNvPr id="74" name="TextovéPole 73"/>
            <p:cNvSpPr txBox="1"/>
            <p:nvPr/>
          </p:nvSpPr>
          <p:spPr>
            <a:xfrm>
              <a:off x="2293418" y="5605039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- U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Z</a:t>
              </a:r>
            </a:p>
          </p:txBody>
        </p:sp>
      </p:grpSp>
      <p:sp>
        <p:nvSpPr>
          <p:cNvPr id="77" name="Rectangle 5"/>
          <p:cNvSpPr>
            <a:spLocks noChangeArrowheads="1"/>
          </p:cNvSpPr>
          <p:nvPr/>
        </p:nvSpPr>
        <p:spPr bwMode="auto">
          <a:xfrm>
            <a:off x="179512" y="1529787"/>
            <a:ext cx="8856663" cy="136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OZ se používají v obvodech s uzavřenou zpětnovazební smyčkou.</a:t>
            </a:r>
          </a:p>
          <a:p>
            <a:pPr marL="0" indent="0"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Pro přibližné odvození zesílení uzavřené smyčky (A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ZV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) zpětnovazebního obvodu se uvažuje OZ jako ideální - U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1P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= U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1N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, A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U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→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∞, I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1P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=I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1N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=0, </a:t>
            </a:r>
            <a:r>
              <a:rPr lang="cs-CZ" altLang="cs-CZ" sz="2000" b="1" dirty="0" err="1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R</a:t>
            </a:r>
            <a:r>
              <a:rPr lang="cs-CZ" altLang="cs-CZ" sz="2000" b="1" baseline="-25000" dirty="0" err="1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→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∞, R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= 0.</a:t>
            </a:r>
            <a:endParaRPr lang="cs-CZ" altLang="cs-CZ" sz="20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635897" y="2878777"/>
            <a:ext cx="5328591" cy="395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cs-CZ" altLang="cs-CZ" sz="2400" b="1" u="sng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Měřící zesilovače: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Použití zejména pro měření velmi malých hodnot napětí a proudů, kdy je nutné vstupní signál zesílit.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Podmínkou je, aby OZ minimálně ovlivnil měřený signál (přesnost měření).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sz="2000" b="1" u="sng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Základní typy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:</a:t>
            </a:r>
          </a:p>
          <a:p>
            <a:pPr marL="266700" indent="-26670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U/U zesilovač </a:t>
            </a:r>
            <a:r>
              <a:rPr lang="cs-CZ" altLang="cs-CZ" sz="18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- napětím řízený zdroj napětí</a:t>
            </a:r>
          </a:p>
          <a:p>
            <a:pPr marL="266700" indent="-26670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U/I zesilovač </a:t>
            </a:r>
            <a:r>
              <a:rPr lang="cs-CZ" altLang="cs-CZ" sz="18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- napětím řízený zdroj proudu</a:t>
            </a:r>
          </a:p>
          <a:p>
            <a:pPr marL="266700" indent="-26670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I/U zesilovač </a:t>
            </a:r>
            <a:r>
              <a:rPr lang="cs-CZ" altLang="cs-CZ" sz="18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- proudem řízený zdroj napětí</a:t>
            </a:r>
          </a:p>
          <a:p>
            <a:pPr marL="266700" indent="-26670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I/I zesilovač </a:t>
            </a:r>
            <a:r>
              <a:rPr lang="cs-CZ" altLang="cs-CZ" sz="18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- proudem řízený zdroj proudu </a:t>
            </a:r>
            <a:endParaRPr lang="cs-CZ" altLang="cs-CZ" sz="18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8892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3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1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Rot="1" noChangeArrowheads="1"/>
          </p:cNvSpPr>
          <p:nvPr/>
        </p:nvSpPr>
        <p:spPr bwMode="auto">
          <a:xfrm>
            <a:off x="251520" y="331912"/>
            <a:ext cx="8712968" cy="93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Zesilovač napětí (U/U zesilovač)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77" name="Rectangle 5"/>
          <p:cNvSpPr>
            <a:spLocks noChangeArrowheads="1"/>
          </p:cNvSpPr>
          <p:nvPr/>
        </p:nvSpPr>
        <p:spPr bwMode="auto">
          <a:xfrm>
            <a:off x="4608004" y="1268760"/>
            <a:ext cx="4212468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Ideální neinvertující OZ </a:t>
            </a:r>
            <a:endParaRPr lang="cs-CZ" altLang="cs-CZ" sz="20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grpSp>
        <p:nvGrpSpPr>
          <p:cNvPr id="59" name="Skupina 58"/>
          <p:cNvGrpSpPr/>
          <p:nvPr/>
        </p:nvGrpSpPr>
        <p:grpSpPr>
          <a:xfrm>
            <a:off x="179513" y="1196752"/>
            <a:ext cx="4032448" cy="2448272"/>
            <a:chOff x="179512" y="3235402"/>
            <a:chExt cx="4494189" cy="2713878"/>
          </a:xfrm>
        </p:grpSpPr>
        <p:sp>
          <p:nvSpPr>
            <p:cNvPr id="7" name="Rovnoramenný trojúhelník 6"/>
            <p:cNvSpPr/>
            <p:nvPr/>
          </p:nvSpPr>
          <p:spPr bwMode="auto">
            <a:xfrm rot="5400000">
              <a:off x="1187624" y="3379418"/>
              <a:ext cx="1440160" cy="1152128"/>
            </a:xfrm>
            <a:prstGeom prst="triangle">
              <a:avLst/>
            </a:prstGeom>
            <a:ln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1370643" y="3525340"/>
              <a:ext cx="288032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2000" b="1" dirty="0" smtClean="0">
                  <a:solidFill>
                    <a:srgbClr val="000000"/>
                  </a:solidFill>
                  <a:effectLst/>
                </a:rPr>
                <a:t>+</a:t>
              </a:r>
              <a:endParaRPr lang="cs-CZ" sz="2000" b="1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385667" y="4016758"/>
              <a:ext cx="252028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2000" b="1" dirty="0" smtClean="0">
                  <a:solidFill>
                    <a:srgbClr val="000000"/>
                  </a:solidFill>
                  <a:effectLst/>
                </a:rPr>
                <a:t>-</a:t>
              </a:r>
              <a:endParaRPr lang="cs-CZ" sz="2000" b="1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4" name="Ovál 3"/>
            <p:cNvSpPr/>
            <p:nvPr/>
          </p:nvSpPr>
          <p:spPr bwMode="auto">
            <a:xfrm>
              <a:off x="3019685" y="3872261"/>
              <a:ext cx="144016" cy="144016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23" name="Přímá spojnice 22"/>
            <p:cNvCxnSpPr/>
            <p:nvPr/>
          </p:nvCxnSpPr>
          <p:spPr bwMode="auto">
            <a:xfrm>
              <a:off x="179512" y="5736941"/>
              <a:ext cx="2840173" cy="0"/>
            </a:xfrm>
            <a:prstGeom prst="line">
              <a:avLst/>
            </a:prstGeom>
            <a:ln w="19050">
              <a:headEnd type="none" w="med" len="lg"/>
              <a:tailEnd type="none" w="med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/>
            <p:nvPr/>
          </p:nvCxnSpPr>
          <p:spPr bwMode="auto">
            <a:xfrm>
              <a:off x="1043608" y="5013196"/>
              <a:ext cx="0" cy="648052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/>
            <p:cNvCxnSpPr/>
            <p:nvPr/>
          </p:nvCxnSpPr>
          <p:spPr bwMode="auto">
            <a:xfrm>
              <a:off x="611560" y="3856554"/>
              <a:ext cx="0" cy="1804694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Ovál 19"/>
            <p:cNvSpPr/>
            <p:nvPr/>
          </p:nvSpPr>
          <p:spPr bwMode="auto">
            <a:xfrm>
              <a:off x="539552" y="3640530"/>
              <a:ext cx="144016" cy="144016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3429567" y="4703057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2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179512" y="4324490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1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29583" y="5075633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ZV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cxnSp>
          <p:nvCxnSpPr>
            <p:cNvPr id="41" name="Přímá spojnice 40"/>
            <p:cNvCxnSpPr>
              <a:stCxn id="20" idx="6"/>
            </p:cNvCxnSpPr>
            <p:nvPr/>
          </p:nvCxnSpPr>
          <p:spPr bwMode="auto">
            <a:xfrm>
              <a:off x="683568" y="3712538"/>
              <a:ext cx="648072" cy="0"/>
            </a:xfrm>
            <a:prstGeom prst="line">
              <a:avLst/>
            </a:prstGeom>
            <a:ln w="19050">
              <a:headEnd type="none" w="med" len="lg"/>
              <a:tailEnd type="none" w="med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Přímá spojnice 47"/>
            <p:cNvCxnSpPr/>
            <p:nvPr/>
          </p:nvCxnSpPr>
          <p:spPr bwMode="auto">
            <a:xfrm flipH="1">
              <a:off x="2483768" y="3944269"/>
              <a:ext cx="553919" cy="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Přímá spojnice se šipkou 51"/>
            <p:cNvCxnSpPr/>
            <p:nvPr/>
          </p:nvCxnSpPr>
          <p:spPr bwMode="auto">
            <a:xfrm>
              <a:off x="3807630" y="4132032"/>
              <a:ext cx="0" cy="1457208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Ovál 54"/>
            <p:cNvSpPr/>
            <p:nvPr/>
          </p:nvSpPr>
          <p:spPr bwMode="auto">
            <a:xfrm>
              <a:off x="3019685" y="4797152"/>
              <a:ext cx="144016" cy="144016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64" name="Ovál 63"/>
            <p:cNvSpPr/>
            <p:nvPr/>
          </p:nvSpPr>
          <p:spPr bwMode="auto">
            <a:xfrm>
              <a:off x="3019685" y="5664933"/>
              <a:ext cx="144016" cy="144016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451584" name="Přímá spojnice 451583"/>
            <p:cNvCxnSpPr/>
            <p:nvPr/>
          </p:nvCxnSpPr>
          <p:spPr bwMode="auto">
            <a:xfrm>
              <a:off x="1763688" y="5949280"/>
              <a:ext cx="288032" cy="0"/>
            </a:xfrm>
            <a:prstGeom prst="line">
              <a:avLst/>
            </a:prstGeom>
            <a:noFill/>
            <a:ln w="3810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1590" name="Přímá spojnice 451589"/>
            <p:cNvCxnSpPr/>
            <p:nvPr/>
          </p:nvCxnSpPr>
          <p:spPr bwMode="auto">
            <a:xfrm flipV="1">
              <a:off x="1900987" y="5735708"/>
              <a:ext cx="0" cy="213572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TextovéPole 72"/>
            <p:cNvSpPr txBox="1"/>
            <p:nvPr/>
          </p:nvSpPr>
          <p:spPr>
            <a:xfrm>
              <a:off x="4223630" y="4732726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>
                  <a:solidFill>
                    <a:srgbClr val="000000"/>
                  </a:solidFill>
                  <a:effectLst/>
                </a:rPr>
                <a:t>R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Z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35" name="Ovál 34"/>
            <p:cNvSpPr/>
            <p:nvPr/>
          </p:nvSpPr>
          <p:spPr bwMode="auto">
            <a:xfrm>
              <a:off x="3735622" y="3872261"/>
              <a:ext cx="144016" cy="144016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5" name="Obdélník 4"/>
            <p:cNvSpPr/>
            <p:nvPr/>
          </p:nvSpPr>
          <p:spPr bwMode="auto">
            <a:xfrm>
              <a:off x="3019693" y="4252637"/>
              <a:ext cx="144000" cy="360000"/>
            </a:xfrm>
            <a:prstGeom prst="rect">
              <a:avLst/>
            </a:prstGeom>
            <a:ln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37" name="Obdélník 36"/>
            <p:cNvSpPr/>
            <p:nvPr/>
          </p:nvSpPr>
          <p:spPr bwMode="auto">
            <a:xfrm>
              <a:off x="3019693" y="5085224"/>
              <a:ext cx="144000" cy="360000"/>
            </a:xfrm>
            <a:prstGeom prst="rect">
              <a:avLst/>
            </a:prstGeom>
            <a:ln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lang="cs-CZ"/>
            </a:p>
          </p:txBody>
        </p:sp>
        <p:cxnSp>
          <p:nvCxnSpPr>
            <p:cNvPr id="12" name="Přímá spojnice 11"/>
            <p:cNvCxnSpPr/>
            <p:nvPr/>
          </p:nvCxnSpPr>
          <p:spPr bwMode="auto">
            <a:xfrm flipV="1">
              <a:off x="3163701" y="3938663"/>
              <a:ext cx="571921" cy="11213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Přímá spojnice 13"/>
            <p:cNvCxnSpPr>
              <a:stCxn id="4" idx="4"/>
              <a:endCxn id="5" idx="0"/>
            </p:cNvCxnSpPr>
            <p:nvPr/>
          </p:nvCxnSpPr>
          <p:spPr bwMode="auto">
            <a:xfrm>
              <a:off x="3091693" y="4016277"/>
              <a:ext cx="0" cy="23636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Přímá spojnice 15"/>
            <p:cNvCxnSpPr>
              <a:stCxn id="5" idx="2"/>
            </p:cNvCxnSpPr>
            <p:nvPr/>
          </p:nvCxnSpPr>
          <p:spPr bwMode="auto">
            <a:xfrm>
              <a:off x="3091693" y="4606271"/>
              <a:ext cx="914400" cy="9144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Přímá spojnice 17"/>
            <p:cNvCxnSpPr>
              <a:stCxn id="5" idx="2"/>
              <a:endCxn id="55" idx="0"/>
            </p:cNvCxnSpPr>
            <p:nvPr/>
          </p:nvCxnSpPr>
          <p:spPr bwMode="auto">
            <a:xfrm>
              <a:off x="3091693" y="4612637"/>
              <a:ext cx="0" cy="184515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Přímá spojnice 21"/>
            <p:cNvCxnSpPr>
              <a:stCxn id="55" idx="4"/>
              <a:endCxn id="37" idx="0"/>
            </p:cNvCxnSpPr>
            <p:nvPr/>
          </p:nvCxnSpPr>
          <p:spPr bwMode="auto">
            <a:xfrm>
              <a:off x="3091693" y="4941168"/>
              <a:ext cx="0" cy="144056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Přímá spojnice 26"/>
            <p:cNvCxnSpPr>
              <a:stCxn id="37" idx="2"/>
              <a:endCxn id="64" idx="0"/>
            </p:cNvCxnSpPr>
            <p:nvPr/>
          </p:nvCxnSpPr>
          <p:spPr bwMode="auto">
            <a:xfrm>
              <a:off x="3091693" y="5445224"/>
              <a:ext cx="0" cy="219709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7" name="Ovál 56"/>
            <p:cNvSpPr/>
            <p:nvPr/>
          </p:nvSpPr>
          <p:spPr bwMode="auto">
            <a:xfrm>
              <a:off x="3707904" y="5661248"/>
              <a:ext cx="144016" cy="144016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40" name="Přímá spojnice 39"/>
            <p:cNvCxnSpPr/>
            <p:nvPr/>
          </p:nvCxnSpPr>
          <p:spPr bwMode="auto">
            <a:xfrm>
              <a:off x="3163701" y="5735098"/>
              <a:ext cx="543606" cy="3686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Volný tvar 44"/>
            <p:cNvSpPr/>
            <p:nvPr/>
          </p:nvSpPr>
          <p:spPr bwMode="auto">
            <a:xfrm>
              <a:off x="1043709" y="4248727"/>
              <a:ext cx="1958109" cy="628073"/>
            </a:xfrm>
            <a:custGeom>
              <a:avLst/>
              <a:gdLst>
                <a:gd name="connsiteX0" fmla="*/ 1958109 w 1958109"/>
                <a:gd name="connsiteY0" fmla="*/ 628073 h 628073"/>
                <a:gd name="connsiteX1" fmla="*/ 0 w 1958109"/>
                <a:gd name="connsiteY1" fmla="*/ 628073 h 628073"/>
                <a:gd name="connsiteX2" fmla="*/ 0 w 1958109"/>
                <a:gd name="connsiteY2" fmla="*/ 27709 h 628073"/>
                <a:gd name="connsiteX3" fmla="*/ 277091 w 1958109"/>
                <a:gd name="connsiteY3" fmla="*/ 27709 h 628073"/>
                <a:gd name="connsiteX4" fmla="*/ 277091 w 1958109"/>
                <a:gd name="connsiteY4" fmla="*/ 0 h 628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109" h="628073">
                  <a:moveTo>
                    <a:pt x="1958109" y="628073"/>
                  </a:moveTo>
                  <a:lnTo>
                    <a:pt x="0" y="628073"/>
                  </a:lnTo>
                  <a:lnTo>
                    <a:pt x="0" y="27709"/>
                  </a:lnTo>
                  <a:lnTo>
                    <a:pt x="277091" y="27709"/>
                  </a:lnTo>
                  <a:lnTo>
                    <a:pt x="277091" y="0"/>
                  </a:lnTo>
                </a:path>
              </a:pathLst>
            </a:cu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2569614" y="4272101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>
                  <a:solidFill>
                    <a:srgbClr val="000000"/>
                  </a:solidFill>
                  <a:effectLst/>
                </a:rPr>
                <a:t>R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2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2581465" y="5077128"/>
              <a:ext cx="45007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R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1</a:t>
              </a:r>
            </a:p>
          </p:txBody>
        </p:sp>
        <p:sp>
          <p:nvSpPr>
            <p:cNvPr id="67" name="Obdélník 66"/>
            <p:cNvSpPr/>
            <p:nvPr/>
          </p:nvSpPr>
          <p:spPr bwMode="auto">
            <a:xfrm>
              <a:off x="4127959" y="4710208"/>
              <a:ext cx="144000" cy="360000"/>
            </a:xfrm>
            <a:prstGeom prst="rect">
              <a:avLst/>
            </a:prstGeom>
            <a:ln>
              <a:prstDash val="sysDash"/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53" name="Pravoúhlá spojnice 52"/>
            <p:cNvCxnSpPr>
              <a:stCxn id="35" idx="6"/>
              <a:endCxn id="67" idx="0"/>
            </p:cNvCxnSpPr>
            <p:nvPr/>
          </p:nvCxnSpPr>
          <p:spPr bwMode="auto">
            <a:xfrm>
              <a:off x="3879638" y="3944269"/>
              <a:ext cx="320321" cy="765939"/>
            </a:xfrm>
            <a:prstGeom prst="bentConnector2">
              <a:avLst/>
            </a:prstGeom>
            <a:noFill/>
            <a:ln w="19050" cap="flat" cmpd="sng" algn="ctr">
              <a:solidFill>
                <a:schemeClr val="bg2"/>
              </a:solidFill>
              <a:prstDash val="sysDash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Pravoúhlá spojnice 57"/>
            <p:cNvCxnSpPr>
              <a:stCxn id="57" idx="6"/>
              <a:endCxn id="67" idx="2"/>
            </p:cNvCxnSpPr>
            <p:nvPr/>
          </p:nvCxnSpPr>
          <p:spPr bwMode="auto">
            <a:xfrm flipV="1">
              <a:off x="3851920" y="5070208"/>
              <a:ext cx="348039" cy="663048"/>
            </a:xfrm>
            <a:prstGeom prst="bentConnector2">
              <a:avLst/>
            </a:prstGeom>
            <a:noFill/>
            <a:ln w="19050" cap="flat" cmpd="sng" algn="ctr">
              <a:solidFill>
                <a:schemeClr val="bg2"/>
              </a:solidFill>
              <a:prstDash val="sysDash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Obdélník 60"/>
              <p:cNvSpPr/>
              <p:nvPr/>
            </p:nvSpPr>
            <p:spPr>
              <a:xfrm>
                <a:off x="5220072" y="1628800"/>
                <a:ext cx="2742987" cy="656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cs-CZ" sz="180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sz="18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cs-CZ" sz="18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cs-CZ" sz="18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𝑍𝑉</m:t>
                          </m:r>
                        </m:sub>
                      </m:sSub>
                      <m:r>
                        <a:rPr lang="cs-CZ" sz="1800" b="0" i="1" smtClean="0">
                          <a:solidFill>
                            <a:schemeClr val="bg2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18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cs-CZ" sz="18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s-CZ" sz="1800" b="0" i="1" smtClean="0">
                          <a:solidFill>
                            <a:schemeClr val="bg2"/>
                          </a:solidFill>
                          <a:effectLst/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cs-CZ" sz="18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sz="18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1800" dirty="0">
                  <a:solidFill>
                    <a:schemeClr val="bg2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1" name="Obdélník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1628800"/>
                <a:ext cx="2742987" cy="656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ectangle 5"/>
          <p:cNvSpPr>
            <a:spLocks noChangeArrowheads="1"/>
          </p:cNvSpPr>
          <p:nvPr/>
        </p:nvSpPr>
        <p:spPr bwMode="auto">
          <a:xfrm>
            <a:off x="4703200" y="2348880"/>
            <a:ext cx="1203819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Zesílení</a:t>
            </a:r>
            <a:endParaRPr lang="cs-CZ" altLang="cs-CZ" sz="20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ovéPole 62"/>
              <p:cNvSpPr txBox="1"/>
              <p:nvPr/>
            </p:nvSpPr>
            <p:spPr>
              <a:xfrm>
                <a:off x="5949978" y="2492896"/>
                <a:ext cx="1721196" cy="5638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cs-CZ" sz="18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𝑍𝑉</m:t>
                          </m:r>
                        </m:sub>
                      </m:sSub>
                      <m:r>
                        <a:rPr lang="cs-CZ" sz="1800" b="0" i="1" smtClean="0">
                          <a:solidFill>
                            <a:schemeClr val="bg2"/>
                          </a:solidFill>
                          <a:effectLst/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cs-CZ" sz="18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chemeClr val="bg2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1800" dirty="0">
                  <a:solidFill>
                    <a:schemeClr val="bg2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3" name="TextovéPol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978" y="2492896"/>
                <a:ext cx="1721196" cy="5638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1596" name="Skupina 451595"/>
          <p:cNvGrpSpPr/>
          <p:nvPr/>
        </p:nvGrpSpPr>
        <p:grpSpPr>
          <a:xfrm>
            <a:off x="179512" y="3964928"/>
            <a:ext cx="4464496" cy="2767180"/>
            <a:chOff x="179512" y="3964928"/>
            <a:chExt cx="4464496" cy="2767180"/>
          </a:xfrm>
        </p:grpSpPr>
        <p:sp>
          <p:nvSpPr>
            <p:cNvPr id="46" name="Rovnoramenný trojúhelník 45"/>
            <p:cNvSpPr/>
            <p:nvPr/>
          </p:nvSpPr>
          <p:spPr bwMode="auto">
            <a:xfrm rot="5400000">
              <a:off x="1512588" y="4353816"/>
              <a:ext cx="1299212" cy="1033756"/>
            </a:xfrm>
            <a:prstGeom prst="triangle">
              <a:avLst/>
            </a:prstGeom>
            <a:ln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1721273" y="4957965"/>
              <a:ext cx="258439" cy="34324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2000" b="1" dirty="0" smtClean="0">
                  <a:solidFill>
                    <a:srgbClr val="000000"/>
                  </a:solidFill>
                  <a:effectLst/>
                </a:rPr>
                <a:t>+</a:t>
              </a:r>
              <a:endParaRPr lang="cs-CZ" sz="2000" b="1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1721232" y="4447199"/>
              <a:ext cx="226134" cy="34324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2000" b="1" dirty="0" smtClean="0">
                  <a:solidFill>
                    <a:srgbClr val="000000"/>
                  </a:solidFill>
                  <a:effectLst/>
                </a:rPr>
                <a:t>-</a:t>
              </a:r>
              <a:endParaRPr lang="cs-CZ" sz="2000" b="1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50" name="Ovál 49"/>
            <p:cNvSpPr/>
            <p:nvPr/>
          </p:nvSpPr>
          <p:spPr bwMode="auto">
            <a:xfrm>
              <a:off x="1294142" y="4558459"/>
              <a:ext cx="129220" cy="129921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51" name="Přímá spojnice 50"/>
            <p:cNvCxnSpPr>
              <a:stCxn id="98" idx="6"/>
              <a:endCxn id="90" idx="2"/>
            </p:cNvCxnSpPr>
            <p:nvPr/>
          </p:nvCxnSpPr>
          <p:spPr bwMode="auto">
            <a:xfrm>
              <a:off x="323528" y="6474478"/>
              <a:ext cx="3453911" cy="1"/>
            </a:xfrm>
            <a:prstGeom prst="line">
              <a:avLst/>
            </a:prstGeom>
            <a:ln w="19050">
              <a:headEnd type="none" w="med" len="lg"/>
              <a:tailEnd type="none" w="med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Přímá spojnice se šipkou 53"/>
            <p:cNvCxnSpPr/>
            <p:nvPr/>
          </p:nvCxnSpPr>
          <p:spPr bwMode="auto">
            <a:xfrm flipV="1">
              <a:off x="3276320" y="4329393"/>
              <a:ext cx="0" cy="331542"/>
            </a:xfrm>
            <a:prstGeom prst="straightConnector1">
              <a:avLst/>
            </a:prstGeom>
            <a:ln>
              <a:headEnd type="none" w="med" len="lg"/>
              <a:tailEnd type="triangle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Přímá spojnice se šipkou 55"/>
            <p:cNvCxnSpPr/>
            <p:nvPr/>
          </p:nvCxnSpPr>
          <p:spPr bwMode="auto">
            <a:xfrm>
              <a:off x="251520" y="4798044"/>
              <a:ext cx="0" cy="1546513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Ovál 59"/>
            <p:cNvSpPr/>
            <p:nvPr/>
          </p:nvSpPr>
          <p:spPr bwMode="auto">
            <a:xfrm>
              <a:off x="186910" y="4558459"/>
              <a:ext cx="129220" cy="129921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3527699" y="5545104"/>
              <a:ext cx="403830" cy="25994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2</a:t>
              </a: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179512" y="5473310"/>
              <a:ext cx="403830" cy="25994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1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3195006" y="4447199"/>
              <a:ext cx="403830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I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2</a:t>
              </a:r>
            </a:p>
          </p:txBody>
        </p:sp>
        <p:cxnSp>
          <p:nvCxnSpPr>
            <p:cNvPr id="72" name="Přímá spojnice se šipkou 71"/>
            <p:cNvCxnSpPr/>
            <p:nvPr/>
          </p:nvCxnSpPr>
          <p:spPr bwMode="auto">
            <a:xfrm>
              <a:off x="3866919" y="5029965"/>
              <a:ext cx="0" cy="1314592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Ovál 73"/>
            <p:cNvSpPr/>
            <p:nvPr/>
          </p:nvSpPr>
          <p:spPr bwMode="auto">
            <a:xfrm>
              <a:off x="3138107" y="4790442"/>
              <a:ext cx="129220" cy="129921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76" name="Ovál 75"/>
            <p:cNvSpPr/>
            <p:nvPr/>
          </p:nvSpPr>
          <p:spPr bwMode="auto">
            <a:xfrm>
              <a:off x="1324477" y="6415181"/>
              <a:ext cx="129220" cy="129921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78" name="Přímá spojnice 77"/>
            <p:cNvCxnSpPr/>
            <p:nvPr/>
          </p:nvCxnSpPr>
          <p:spPr bwMode="auto">
            <a:xfrm>
              <a:off x="1261745" y="6732108"/>
              <a:ext cx="258439" cy="0"/>
            </a:xfrm>
            <a:prstGeom prst="line">
              <a:avLst/>
            </a:prstGeom>
            <a:noFill/>
            <a:ln w="3810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Přímá spojnice 78"/>
            <p:cNvCxnSpPr/>
            <p:nvPr/>
          </p:nvCxnSpPr>
          <p:spPr bwMode="auto">
            <a:xfrm flipV="1">
              <a:off x="1386877" y="6539438"/>
              <a:ext cx="0" cy="19267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0" name="TextovéPole 79"/>
            <p:cNvSpPr txBox="1"/>
            <p:nvPr/>
          </p:nvSpPr>
          <p:spPr>
            <a:xfrm>
              <a:off x="4240178" y="5571870"/>
              <a:ext cx="403830" cy="25994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>
                  <a:solidFill>
                    <a:srgbClr val="000000"/>
                  </a:solidFill>
                  <a:effectLst/>
                </a:rPr>
                <a:t>R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Z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1" name="Ovál 80"/>
            <p:cNvSpPr/>
            <p:nvPr/>
          </p:nvSpPr>
          <p:spPr bwMode="auto">
            <a:xfrm>
              <a:off x="3802309" y="4795618"/>
              <a:ext cx="129220" cy="129921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82" name="Obdélník 81"/>
            <p:cNvSpPr/>
            <p:nvPr/>
          </p:nvSpPr>
          <p:spPr bwMode="auto">
            <a:xfrm rot="5400000">
              <a:off x="805539" y="4461036"/>
              <a:ext cx="129205" cy="324767"/>
            </a:xfrm>
            <a:prstGeom prst="rect">
              <a:avLst/>
            </a:prstGeom>
            <a:ln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83" name="Obdélník 82"/>
            <p:cNvSpPr/>
            <p:nvPr/>
          </p:nvSpPr>
          <p:spPr bwMode="auto">
            <a:xfrm rot="5400000">
              <a:off x="2461887" y="3867147"/>
              <a:ext cx="129205" cy="324767"/>
            </a:xfrm>
            <a:prstGeom prst="rect">
              <a:avLst/>
            </a:prstGeom>
            <a:ln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lang="cs-CZ"/>
            </a:p>
          </p:txBody>
        </p:sp>
        <p:sp>
          <p:nvSpPr>
            <p:cNvPr id="90" name="Ovál 89"/>
            <p:cNvSpPr/>
            <p:nvPr/>
          </p:nvSpPr>
          <p:spPr bwMode="auto">
            <a:xfrm>
              <a:off x="3777439" y="6409518"/>
              <a:ext cx="129220" cy="129921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93" name="TextovéPole 92"/>
            <p:cNvSpPr txBox="1"/>
            <p:nvPr/>
          </p:nvSpPr>
          <p:spPr>
            <a:xfrm>
              <a:off x="2373907" y="4070664"/>
              <a:ext cx="39350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>
                  <a:solidFill>
                    <a:srgbClr val="000000"/>
                  </a:solidFill>
                  <a:effectLst/>
                </a:rPr>
                <a:t>R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2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94" name="TextovéPole 93"/>
            <p:cNvSpPr txBox="1"/>
            <p:nvPr/>
          </p:nvSpPr>
          <p:spPr>
            <a:xfrm>
              <a:off x="645626" y="4295985"/>
              <a:ext cx="403830" cy="25994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R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1</a:t>
              </a:r>
            </a:p>
          </p:txBody>
        </p:sp>
        <p:sp>
          <p:nvSpPr>
            <p:cNvPr id="95" name="Obdélník 94"/>
            <p:cNvSpPr/>
            <p:nvPr/>
          </p:nvSpPr>
          <p:spPr bwMode="auto">
            <a:xfrm>
              <a:off x="4154337" y="5551555"/>
              <a:ext cx="129205" cy="324767"/>
            </a:xfrm>
            <a:prstGeom prst="rect">
              <a:avLst/>
            </a:prstGeom>
            <a:ln>
              <a:prstDash val="solid"/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96" name="Pravoúhlá spojnice 95"/>
            <p:cNvCxnSpPr>
              <a:stCxn id="81" idx="6"/>
              <a:endCxn id="95" idx="0"/>
            </p:cNvCxnSpPr>
            <p:nvPr/>
          </p:nvCxnSpPr>
          <p:spPr bwMode="auto">
            <a:xfrm>
              <a:off x="3931528" y="4860579"/>
              <a:ext cx="287411" cy="690977"/>
            </a:xfrm>
            <a:prstGeom prst="bentConnector2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Pravoúhlá spojnice 96"/>
            <p:cNvCxnSpPr>
              <a:stCxn id="90" idx="6"/>
              <a:endCxn id="95" idx="2"/>
            </p:cNvCxnSpPr>
            <p:nvPr/>
          </p:nvCxnSpPr>
          <p:spPr bwMode="auto">
            <a:xfrm flipV="1">
              <a:off x="3906658" y="5876322"/>
              <a:ext cx="312281" cy="598156"/>
            </a:xfrm>
            <a:prstGeom prst="bentConnector2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8" name="Ovál 97"/>
            <p:cNvSpPr/>
            <p:nvPr/>
          </p:nvSpPr>
          <p:spPr bwMode="auto">
            <a:xfrm>
              <a:off x="194308" y="6409517"/>
              <a:ext cx="129220" cy="129921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11" name="Přímá spojnice 10"/>
            <p:cNvCxnSpPr/>
            <p:nvPr/>
          </p:nvCxnSpPr>
          <p:spPr bwMode="auto">
            <a:xfrm>
              <a:off x="316130" y="4620940"/>
              <a:ext cx="391628" cy="4959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Přímá spojnice 14"/>
            <p:cNvCxnSpPr/>
            <p:nvPr/>
          </p:nvCxnSpPr>
          <p:spPr bwMode="auto">
            <a:xfrm flipV="1">
              <a:off x="1032525" y="4621119"/>
              <a:ext cx="261617" cy="460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Přímá spojnice 18"/>
            <p:cNvCxnSpPr>
              <a:stCxn id="50" idx="6"/>
            </p:cNvCxnSpPr>
            <p:nvPr/>
          </p:nvCxnSpPr>
          <p:spPr bwMode="auto">
            <a:xfrm flipV="1">
              <a:off x="1423362" y="4618820"/>
              <a:ext cx="221954" cy="460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Přímá spojnice 30"/>
            <p:cNvCxnSpPr>
              <a:stCxn id="74" idx="2"/>
              <a:endCxn id="46" idx="0"/>
            </p:cNvCxnSpPr>
            <p:nvPr/>
          </p:nvCxnSpPr>
          <p:spPr bwMode="auto">
            <a:xfrm flipH="1">
              <a:off x="2679072" y="4855403"/>
              <a:ext cx="459035" cy="15291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Přímá spojnice 33"/>
            <p:cNvCxnSpPr>
              <a:stCxn id="74" idx="6"/>
              <a:endCxn id="81" idx="2"/>
            </p:cNvCxnSpPr>
            <p:nvPr/>
          </p:nvCxnSpPr>
          <p:spPr bwMode="auto">
            <a:xfrm>
              <a:off x="3267327" y="4855403"/>
              <a:ext cx="534982" cy="5176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Pravoúhlá spojnice 37"/>
            <p:cNvCxnSpPr>
              <a:stCxn id="74" idx="0"/>
              <a:endCxn id="83" idx="0"/>
            </p:cNvCxnSpPr>
            <p:nvPr/>
          </p:nvCxnSpPr>
          <p:spPr bwMode="auto">
            <a:xfrm rot="16200000" flipV="1">
              <a:off x="2565340" y="4153065"/>
              <a:ext cx="760911" cy="513844"/>
            </a:xfrm>
            <a:prstGeom prst="bentConnector2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Pravoúhlá spojnice 41"/>
            <p:cNvCxnSpPr>
              <a:stCxn id="83" idx="2"/>
              <a:endCxn id="50" idx="0"/>
            </p:cNvCxnSpPr>
            <p:nvPr/>
          </p:nvCxnSpPr>
          <p:spPr bwMode="auto">
            <a:xfrm rot="10800000" flipV="1">
              <a:off x="1358752" y="4029531"/>
              <a:ext cx="1005354" cy="528928"/>
            </a:xfrm>
            <a:prstGeom prst="bentConnector2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4" name="TextovéPole 103"/>
            <p:cNvSpPr txBox="1"/>
            <p:nvPr/>
          </p:nvSpPr>
          <p:spPr>
            <a:xfrm>
              <a:off x="320164" y="4126403"/>
              <a:ext cx="403830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I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1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cxnSp>
          <p:nvCxnSpPr>
            <p:cNvPr id="110" name="Přímá spojnice se šipkou 109"/>
            <p:cNvCxnSpPr/>
            <p:nvPr/>
          </p:nvCxnSpPr>
          <p:spPr bwMode="auto">
            <a:xfrm>
              <a:off x="349560" y="4445109"/>
              <a:ext cx="324767" cy="9553"/>
            </a:xfrm>
            <a:prstGeom prst="straightConnector1">
              <a:avLst/>
            </a:prstGeom>
            <a:ln>
              <a:headEnd type="none" w="med" len="lg"/>
              <a:tailEnd type="triangle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1595" name="Volný tvar 451594"/>
            <p:cNvSpPr/>
            <p:nvPr/>
          </p:nvSpPr>
          <p:spPr bwMode="auto">
            <a:xfrm>
              <a:off x="1403648" y="5107709"/>
              <a:ext cx="277091" cy="1302327"/>
            </a:xfrm>
            <a:custGeom>
              <a:avLst/>
              <a:gdLst>
                <a:gd name="connsiteX0" fmla="*/ 0 w 277091"/>
                <a:gd name="connsiteY0" fmla="*/ 1302327 h 1302327"/>
                <a:gd name="connsiteX1" fmla="*/ 0 w 277091"/>
                <a:gd name="connsiteY1" fmla="*/ 0 h 1302327"/>
                <a:gd name="connsiteX2" fmla="*/ 277091 w 277091"/>
                <a:gd name="connsiteY2" fmla="*/ 0 h 130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7091" h="1302327">
                  <a:moveTo>
                    <a:pt x="0" y="1302327"/>
                  </a:moveTo>
                  <a:lnTo>
                    <a:pt x="0" y="0"/>
                  </a:lnTo>
                  <a:lnTo>
                    <a:pt x="277091" y="0"/>
                  </a:ln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</p:grpSp>
      <p:sp>
        <p:nvSpPr>
          <p:cNvPr id="114" name="Rectangle 5"/>
          <p:cNvSpPr>
            <a:spLocks noChangeArrowheads="1"/>
          </p:cNvSpPr>
          <p:nvPr/>
        </p:nvSpPr>
        <p:spPr bwMode="auto">
          <a:xfrm>
            <a:off x="4678595" y="3356992"/>
            <a:ext cx="4285893" cy="62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18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Ideální invertující OZ (kladný i záporný vstup jsou na nulovém potenciálu)</a:t>
            </a:r>
            <a:endParaRPr lang="cs-CZ" altLang="cs-CZ" sz="18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1597" name="TextovéPole 451596"/>
              <p:cNvSpPr txBox="1"/>
              <p:nvPr/>
            </p:nvSpPr>
            <p:spPr>
              <a:xfrm>
                <a:off x="5146056" y="4077072"/>
                <a:ext cx="2891017" cy="5638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s-CZ" sz="1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cs-CZ" sz="1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s-CZ" sz="1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1800" dirty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51597" name="TextovéPole 4515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056" y="4077072"/>
                <a:ext cx="2891017" cy="5638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Rectangle 5"/>
          <p:cNvSpPr>
            <a:spLocks noChangeArrowheads="1"/>
          </p:cNvSpPr>
          <p:nvPr/>
        </p:nvSpPr>
        <p:spPr bwMode="auto">
          <a:xfrm>
            <a:off x="4788024" y="4704704"/>
            <a:ext cx="1203819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Zesílení</a:t>
            </a:r>
            <a:endParaRPr lang="cs-CZ" altLang="cs-CZ" sz="20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1598" name="TextovéPole 451597"/>
              <p:cNvSpPr txBox="1"/>
              <p:nvPr/>
            </p:nvSpPr>
            <p:spPr>
              <a:xfrm>
                <a:off x="6134274" y="4881352"/>
                <a:ext cx="1750094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𝑍𝑉</m:t>
                          </m:r>
                        </m:sub>
                      </m:sSub>
                      <m:r>
                        <a:rPr lang="cs-CZ" sz="1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cs-CZ" sz="1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1800" dirty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51598" name="TextovéPole 4515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274" y="4881352"/>
                <a:ext cx="1750094" cy="5638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Rectangle 5"/>
          <p:cNvSpPr>
            <a:spLocks noChangeArrowheads="1"/>
          </p:cNvSpPr>
          <p:nvPr/>
        </p:nvSpPr>
        <p:spPr bwMode="auto">
          <a:xfrm>
            <a:off x="4703201" y="5670892"/>
            <a:ext cx="4261288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Vstupní vnitřní odpor OZ </a:t>
            </a:r>
            <a:r>
              <a:rPr lang="cs-CZ" altLang="cs-CZ" sz="2000" b="1" dirty="0" err="1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R</a:t>
            </a:r>
            <a:r>
              <a:rPr lang="cs-CZ" altLang="cs-CZ" sz="2000" b="1" baseline="-25000" dirty="0" err="1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iZV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≠ ∞</a:t>
            </a:r>
            <a:endParaRPr lang="cs-CZ" altLang="cs-CZ" sz="20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sp>
        <p:nvSpPr>
          <p:cNvPr id="119" name="Rectangle 5"/>
          <p:cNvSpPr>
            <a:spLocks noChangeArrowheads="1"/>
          </p:cNvSpPr>
          <p:nvPr/>
        </p:nvSpPr>
        <p:spPr bwMode="auto">
          <a:xfrm>
            <a:off x="7665169" y="6135898"/>
            <a:ext cx="1229196" cy="3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2000" b="1" dirty="0" err="1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R</a:t>
            </a:r>
            <a:r>
              <a:rPr lang="cs-CZ" altLang="cs-CZ" sz="2000" b="1" baseline="-25000" dirty="0" err="1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iZV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= R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1</a:t>
            </a:r>
            <a:endParaRPr lang="cs-CZ" altLang="cs-CZ" sz="2000" b="1" baseline="-25000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578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1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1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1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1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1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1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6" grpId="0"/>
      <p:bldP spid="61" grpId="0"/>
      <p:bldP spid="63" grpId="0"/>
      <p:bldP spid="451597" grpId="0"/>
      <p:bldP spid="45159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Rot="1" noChangeArrowheads="1"/>
          </p:cNvSpPr>
          <p:nvPr/>
        </p:nvSpPr>
        <p:spPr bwMode="auto">
          <a:xfrm>
            <a:off x="251520" y="188640"/>
            <a:ext cx="8712968" cy="93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Usměrňovač s operačním zesilovačem </a:t>
            </a:r>
            <a:r>
              <a:rPr lang="cs-CZ" altLang="cs-CZ" sz="2000" u="sng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(neinvertující)</a:t>
            </a:r>
            <a:endParaRPr lang="cs-CZ" altLang="cs-CZ" sz="20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77" name="Rectangle 5"/>
          <p:cNvSpPr>
            <a:spLocks noChangeArrowheads="1"/>
          </p:cNvSpPr>
          <p:nvPr/>
        </p:nvSpPr>
        <p:spPr bwMode="auto">
          <a:xfrm>
            <a:off x="4391376" y="1251803"/>
            <a:ext cx="4645120" cy="136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Pasivní usměrňovač je zapojen ve zpětné vazbě OZ. 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Použití v analogových elektronických přístrojích. </a:t>
            </a:r>
          </a:p>
        </p:txBody>
      </p:sp>
      <p:sp>
        <p:nvSpPr>
          <p:cNvPr id="114" name="Rectangle 5"/>
          <p:cNvSpPr>
            <a:spLocks noChangeArrowheads="1"/>
          </p:cNvSpPr>
          <p:nvPr/>
        </p:nvSpPr>
        <p:spPr bwMode="auto">
          <a:xfrm>
            <a:off x="4410316" y="2804126"/>
            <a:ext cx="1765613" cy="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18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Výstupní proud</a:t>
            </a:r>
            <a:endParaRPr lang="cs-CZ" altLang="cs-CZ" sz="18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1597" name="TextovéPole 451596"/>
              <p:cNvSpPr txBox="1"/>
              <p:nvPr/>
            </p:nvSpPr>
            <p:spPr>
              <a:xfrm>
                <a:off x="6434260" y="2835097"/>
                <a:ext cx="1586184" cy="5196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s-CZ" sz="1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1800" dirty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51597" name="TextovéPole 4515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260" y="2835097"/>
                <a:ext cx="1586184" cy="519694"/>
              </a:xfrm>
              <a:prstGeom prst="rect">
                <a:avLst/>
              </a:prstGeom>
              <a:blipFill>
                <a:blip r:embed="rId3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Rectangle 5"/>
          <p:cNvSpPr>
            <a:spLocks noChangeArrowheads="1"/>
          </p:cNvSpPr>
          <p:nvPr/>
        </p:nvSpPr>
        <p:spPr bwMode="auto">
          <a:xfrm>
            <a:off x="4407351" y="3606728"/>
            <a:ext cx="4125859" cy="161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marL="263525" indent="-2635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Při výpočtu odporu R</a:t>
            </a:r>
            <a:r>
              <a:rPr lang="cs-CZ" altLang="cs-CZ" sz="2000" b="1" baseline="-25000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1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je třeba respektovat, že na vstupní straně je efektivní hodnota a na výstupní straně střední hodnota měřené veličiny</a:t>
            </a:r>
            <a:endParaRPr lang="cs-CZ" altLang="cs-CZ" sz="20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grpSp>
        <p:nvGrpSpPr>
          <p:cNvPr id="451588" name="Skupina 451587"/>
          <p:cNvGrpSpPr/>
          <p:nvPr/>
        </p:nvGrpSpPr>
        <p:grpSpPr>
          <a:xfrm>
            <a:off x="179513" y="1842050"/>
            <a:ext cx="3812839" cy="3531166"/>
            <a:chOff x="179513" y="1196752"/>
            <a:chExt cx="3812839" cy="3531166"/>
          </a:xfrm>
        </p:grpSpPr>
        <p:sp>
          <p:nvSpPr>
            <p:cNvPr id="7" name="Rovnoramenný trojúhelník 6"/>
            <p:cNvSpPr/>
            <p:nvPr/>
          </p:nvSpPr>
          <p:spPr bwMode="auto">
            <a:xfrm rot="5400000">
              <a:off x="1080541" y="1329480"/>
              <a:ext cx="1299212" cy="1033756"/>
            </a:xfrm>
            <a:prstGeom prst="triangle">
              <a:avLst/>
            </a:prstGeom>
            <a:ln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1248265" y="1458314"/>
              <a:ext cx="258439" cy="34324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2000" b="1" dirty="0" smtClean="0">
                  <a:solidFill>
                    <a:srgbClr val="000000"/>
                  </a:solidFill>
                  <a:effectLst/>
                </a:rPr>
                <a:t>+</a:t>
              </a:r>
              <a:endParaRPr lang="cs-CZ" sz="2000" b="1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261745" y="1901637"/>
              <a:ext cx="226134" cy="34324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2000" b="1" dirty="0" smtClean="0">
                  <a:solidFill>
                    <a:srgbClr val="000000"/>
                  </a:solidFill>
                  <a:effectLst/>
                </a:rPr>
                <a:t>-</a:t>
              </a:r>
              <a:endParaRPr lang="cs-CZ" sz="2000" b="1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4" name="Ovál 3"/>
            <p:cNvSpPr/>
            <p:nvPr/>
          </p:nvSpPr>
          <p:spPr bwMode="auto">
            <a:xfrm>
              <a:off x="2431221" y="2616783"/>
              <a:ext cx="129220" cy="129921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23" name="Přímá spojnice 22"/>
            <p:cNvCxnSpPr/>
            <p:nvPr/>
          </p:nvCxnSpPr>
          <p:spPr bwMode="auto">
            <a:xfrm>
              <a:off x="583343" y="4465213"/>
              <a:ext cx="1842127" cy="0"/>
            </a:xfrm>
            <a:prstGeom prst="line">
              <a:avLst/>
            </a:prstGeom>
            <a:ln w="19050">
              <a:headEnd type="none" w="med" len="lg"/>
              <a:tailEnd type="none" w="med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/>
            <p:nvPr/>
          </p:nvCxnSpPr>
          <p:spPr bwMode="auto">
            <a:xfrm flipH="1">
              <a:off x="3426558" y="2780928"/>
              <a:ext cx="292313" cy="0"/>
            </a:xfrm>
            <a:prstGeom prst="straightConnector1">
              <a:avLst/>
            </a:prstGeom>
            <a:ln>
              <a:headEnd type="none" w="med" len="lg"/>
              <a:tailEnd type="triangle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/>
            <p:cNvCxnSpPr/>
            <p:nvPr/>
          </p:nvCxnSpPr>
          <p:spPr bwMode="auto">
            <a:xfrm>
              <a:off x="567172" y="1757112"/>
              <a:ext cx="0" cy="2557532"/>
            </a:xfrm>
            <a:prstGeom prst="straightConnector1">
              <a:avLst/>
            </a:prstGeom>
            <a:ln>
              <a:headEnd type="none" w="med" len="lg"/>
              <a:tailEnd type="arrow" w="lg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Ovál 19"/>
            <p:cNvSpPr/>
            <p:nvPr/>
          </p:nvSpPr>
          <p:spPr bwMode="auto">
            <a:xfrm>
              <a:off x="502562" y="1562230"/>
              <a:ext cx="129220" cy="129921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3391494" y="2769456"/>
              <a:ext cx="403830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i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2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179513" y="2782721"/>
              <a:ext cx="403830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u</a:t>
              </a:r>
              <a:r>
                <a:rPr lang="cs-CZ" sz="1400" baseline="-25000" dirty="0" smtClean="0">
                  <a:solidFill>
                    <a:srgbClr val="000000"/>
                  </a:solidFill>
                  <a:effectLst/>
                </a:rPr>
                <a:t>1</a:t>
              </a:r>
              <a:endParaRPr lang="cs-CZ" sz="1400" baseline="-25000" dirty="0">
                <a:solidFill>
                  <a:srgbClr val="000000"/>
                </a:solidFill>
                <a:effectLst/>
              </a:endParaRPr>
            </a:p>
          </p:txBody>
        </p:sp>
        <p:cxnSp>
          <p:nvCxnSpPr>
            <p:cNvPr id="41" name="Přímá spojnice 40"/>
            <p:cNvCxnSpPr>
              <a:stCxn id="20" idx="6"/>
            </p:cNvCxnSpPr>
            <p:nvPr/>
          </p:nvCxnSpPr>
          <p:spPr bwMode="auto">
            <a:xfrm>
              <a:off x="631781" y="1627191"/>
              <a:ext cx="581488" cy="0"/>
            </a:xfrm>
            <a:prstGeom prst="line">
              <a:avLst/>
            </a:prstGeom>
            <a:ln w="19050">
              <a:headEnd type="none" w="med" len="lg"/>
              <a:tailEnd type="none" w="med" len="lg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Ovál 54"/>
            <p:cNvSpPr/>
            <p:nvPr/>
          </p:nvSpPr>
          <p:spPr bwMode="auto">
            <a:xfrm>
              <a:off x="2439038" y="3570358"/>
              <a:ext cx="129220" cy="129921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64" name="Ovál 63"/>
            <p:cNvSpPr/>
            <p:nvPr/>
          </p:nvSpPr>
          <p:spPr bwMode="auto">
            <a:xfrm>
              <a:off x="2428669" y="1772744"/>
              <a:ext cx="129220" cy="129921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451584" name="Přímá spojnice 451583"/>
            <p:cNvCxnSpPr/>
            <p:nvPr/>
          </p:nvCxnSpPr>
          <p:spPr bwMode="auto">
            <a:xfrm>
              <a:off x="2369345" y="4727918"/>
              <a:ext cx="258439" cy="0"/>
            </a:xfrm>
            <a:prstGeom prst="line">
              <a:avLst/>
            </a:prstGeom>
            <a:noFill/>
            <a:ln w="3810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1590" name="Přímá spojnice 451589"/>
            <p:cNvCxnSpPr/>
            <p:nvPr/>
          </p:nvCxnSpPr>
          <p:spPr bwMode="auto">
            <a:xfrm flipV="1">
              <a:off x="2497107" y="4532474"/>
              <a:ext cx="0" cy="19267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Ovál 34"/>
            <p:cNvSpPr/>
            <p:nvPr/>
          </p:nvSpPr>
          <p:spPr bwMode="auto">
            <a:xfrm>
              <a:off x="2425949" y="4400253"/>
              <a:ext cx="129220" cy="129921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37" name="Obdélník 36"/>
            <p:cNvSpPr/>
            <p:nvPr/>
          </p:nvSpPr>
          <p:spPr bwMode="auto">
            <a:xfrm>
              <a:off x="2425964" y="3904268"/>
              <a:ext cx="129205" cy="324767"/>
            </a:xfrm>
            <a:prstGeom prst="rect">
              <a:avLst/>
            </a:prstGeom>
            <a:ln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lang="cs-CZ"/>
            </a:p>
          </p:txBody>
        </p:sp>
        <p:sp>
          <p:nvSpPr>
            <p:cNvPr id="57" name="Ovál 56"/>
            <p:cNvSpPr/>
            <p:nvPr/>
          </p:nvSpPr>
          <p:spPr bwMode="auto">
            <a:xfrm>
              <a:off x="518254" y="4375392"/>
              <a:ext cx="129220" cy="129921"/>
            </a:xfrm>
            <a:prstGeom prst="ellipse">
              <a:avLst/>
            </a:prstGeom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2503648" y="3927906"/>
              <a:ext cx="403830" cy="25994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buNone/>
              </a:pPr>
              <a:r>
                <a:rPr lang="cs-CZ" sz="1400" dirty="0" smtClean="0">
                  <a:solidFill>
                    <a:srgbClr val="000000"/>
                  </a:solidFill>
                  <a:effectLst/>
                </a:rPr>
                <a:t>R</a:t>
              </a:r>
              <a:r>
                <a:rPr lang="cs-CZ" sz="1400" baseline="-25000" dirty="0">
                  <a:solidFill>
                    <a:srgbClr val="000000"/>
                  </a:solidFill>
                  <a:effectLst/>
                </a:rPr>
                <a:t>1</a:t>
              </a:r>
            </a:p>
          </p:txBody>
        </p:sp>
        <p:grpSp>
          <p:nvGrpSpPr>
            <p:cNvPr id="10" name="Skupina 9"/>
            <p:cNvGrpSpPr/>
            <p:nvPr/>
          </p:nvGrpSpPr>
          <p:grpSpPr>
            <a:xfrm>
              <a:off x="2346942" y="2234114"/>
              <a:ext cx="298619" cy="190411"/>
              <a:chOff x="2843808" y="1988840"/>
              <a:chExt cx="298619" cy="190411"/>
            </a:xfrm>
          </p:grpSpPr>
          <p:sp>
            <p:nvSpPr>
              <p:cNvPr id="3" name="Rovnoramenný trojúhelník 2"/>
              <p:cNvSpPr/>
              <p:nvPr/>
            </p:nvSpPr>
            <p:spPr bwMode="auto">
              <a:xfrm>
                <a:off x="2889188" y="1988840"/>
                <a:ext cx="201915" cy="190411"/>
              </a:xfrm>
              <a:prstGeom prst="triangle">
                <a:avLst/>
              </a:prstGeom>
              <a:noFill/>
              <a:ln w="25400" cap="flat" cmpd="sng" algn="ctr">
                <a:solidFill>
                  <a:schemeClr val="bg2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tabLst/>
                </a:pPr>
                <a:endParaRPr kumimoji="0" lang="cs-CZ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18" charset="0"/>
                </a:endParaRPr>
              </a:p>
            </p:txBody>
          </p:sp>
          <p:cxnSp>
            <p:nvCxnSpPr>
              <p:cNvPr id="8" name="Přímá spojnice 7"/>
              <p:cNvCxnSpPr/>
              <p:nvPr/>
            </p:nvCxnSpPr>
            <p:spPr bwMode="auto">
              <a:xfrm>
                <a:off x="2843808" y="1988840"/>
                <a:ext cx="298619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2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9" name="Skupina 98"/>
            <p:cNvGrpSpPr/>
            <p:nvPr/>
          </p:nvGrpSpPr>
          <p:grpSpPr>
            <a:xfrm rot="10800000">
              <a:off x="2346403" y="3005775"/>
              <a:ext cx="298619" cy="190411"/>
              <a:chOff x="2843808" y="1988840"/>
              <a:chExt cx="298619" cy="190411"/>
            </a:xfrm>
          </p:grpSpPr>
          <p:sp>
            <p:nvSpPr>
              <p:cNvPr id="100" name="Rovnoramenný trojúhelník 99"/>
              <p:cNvSpPr/>
              <p:nvPr/>
            </p:nvSpPr>
            <p:spPr bwMode="auto">
              <a:xfrm>
                <a:off x="2889188" y="1988840"/>
                <a:ext cx="201915" cy="190411"/>
              </a:xfrm>
              <a:prstGeom prst="triangle">
                <a:avLst/>
              </a:prstGeom>
              <a:noFill/>
              <a:ln w="25400" cap="flat" cmpd="sng" algn="ctr">
                <a:solidFill>
                  <a:schemeClr val="bg2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tabLst/>
                </a:pPr>
                <a:endParaRPr kumimoji="0" lang="cs-CZ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18" charset="0"/>
                </a:endParaRPr>
              </a:p>
            </p:txBody>
          </p:sp>
          <p:cxnSp>
            <p:nvCxnSpPr>
              <p:cNvPr id="101" name="Přímá spojnice 100"/>
              <p:cNvCxnSpPr/>
              <p:nvPr/>
            </p:nvCxnSpPr>
            <p:spPr bwMode="auto">
              <a:xfrm>
                <a:off x="2843808" y="1988840"/>
                <a:ext cx="298619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2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2" name="Skupina 101"/>
            <p:cNvGrpSpPr/>
            <p:nvPr/>
          </p:nvGrpSpPr>
          <p:grpSpPr>
            <a:xfrm rot="10800000">
              <a:off x="3693733" y="2189799"/>
              <a:ext cx="298619" cy="190411"/>
              <a:chOff x="2843808" y="1988840"/>
              <a:chExt cx="298619" cy="190411"/>
            </a:xfrm>
          </p:grpSpPr>
          <p:sp>
            <p:nvSpPr>
              <p:cNvPr id="103" name="Rovnoramenný trojúhelník 102"/>
              <p:cNvSpPr/>
              <p:nvPr/>
            </p:nvSpPr>
            <p:spPr bwMode="auto">
              <a:xfrm>
                <a:off x="2889188" y="1988840"/>
                <a:ext cx="201915" cy="190411"/>
              </a:xfrm>
              <a:prstGeom prst="triangle">
                <a:avLst/>
              </a:prstGeom>
              <a:noFill/>
              <a:ln w="25400" cap="flat" cmpd="sng" algn="ctr">
                <a:solidFill>
                  <a:schemeClr val="bg2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tabLst/>
                </a:pPr>
                <a:endParaRPr kumimoji="0" lang="cs-CZ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18" charset="0"/>
                </a:endParaRPr>
              </a:p>
            </p:txBody>
          </p:sp>
          <p:cxnSp>
            <p:nvCxnSpPr>
              <p:cNvPr id="105" name="Přímá spojnice 104"/>
              <p:cNvCxnSpPr/>
              <p:nvPr/>
            </p:nvCxnSpPr>
            <p:spPr bwMode="auto">
              <a:xfrm>
                <a:off x="2843808" y="1988840"/>
                <a:ext cx="298619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2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6" name="Skupina 105"/>
            <p:cNvGrpSpPr/>
            <p:nvPr/>
          </p:nvGrpSpPr>
          <p:grpSpPr>
            <a:xfrm>
              <a:off x="3693733" y="2961562"/>
              <a:ext cx="298619" cy="190411"/>
              <a:chOff x="2843808" y="1988840"/>
              <a:chExt cx="298619" cy="190411"/>
            </a:xfrm>
          </p:grpSpPr>
          <p:sp>
            <p:nvSpPr>
              <p:cNvPr id="107" name="Rovnoramenný trojúhelník 106"/>
              <p:cNvSpPr/>
              <p:nvPr/>
            </p:nvSpPr>
            <p:spPr bwMode="auto">
              <a:xfrm>
                <a:off x="2889188" y="1988840"/>
                <a:ext cx="201915" cy="190411"/>
              </a:xfrm>
              <a:prstGeom prst="triangle">
                <a:avLst/>
              </a:prstGeom>
              <a:noFill/>
              <a:ln w="25400" cap="flat" cmpd="sng" algn="ctr">
                <a:solidFill>
                  <a:schemeClr val="bg2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tabLst/>
                </a:pPr>
                <a:endParaRPr kumimoji="0" lang="cs-CZ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itchFamily="18" charset="0"/>
                </a:endParaRPr>
              </a:p>
            </p:txBody>
          </p:sp>
          <p:cxnSp>
            <p:nvCxnSpPr>
              <p:cNvPr id="108" name="Přímá spojnice 107"/>
              <p:cNvCxnSpPr/>
              <p:nvPr/>
            </p:nvCxnSpPr>
            <p:spPr bwMode="auto">
              <a:xfrm>
                <a:off x="2843808" y="1988840"/>
                <a:ext cx="298619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bg2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" name="Ovál 12"/>
            <p:cNvSpPr/>
            <p:nvPr/>
          </p:nvSpPr>
          <p:spPr bwMode="auto">
            <a:xfrm>
              <a:off x="2987824" y="2492896"/>
              <a:ext cx="377694" cy="377694"/>
            </a:xfrm>
            <a:prstGeom prst="ellipse">
              <a:avLst/>
            </a:prstGeom>
            <a:noFill/>
            <a:ln w="25400" cap="flat" cmpd="sng" algn="ctr">
              <a:solidFill>
                <a:schemeClr val="bg2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21" name="Přímá spojnice 20"/>
            <p:cNvCxnSpPr>
              <a:stCxn id="7" idx="0"/>
              <a:endCxn id="64" idx="2"/>
            </p:cNvCxnSpPr>
            <p:nvPr/>
          </p:nvCxnSpPr>
          <p:spPr bwMode="auto">
            <a:xfrm flipV="1">
              <a:off x="2247025" y="1837705"/>
              <a:ext cx="181644" cy="8653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Pravoúhlá spojnice 27"/>
            <p:cNvCxnSpPr>
              <a:stCxn id="64" idx="6"/>
              <a:endCxn id="103" idx="3"/>
            </p:cNvCxnSpPr>
            <p:nvPr/>
          </p:nvCxnSpPr>
          <p:spPr bwMode="auto">
            <a:xfrm>
              <a:off x="2557889" y="1837705"/>
              <a:ext cx="1288125" cy="352094"/>
            </a:xfrm>
            <a:prstGeom prst="bentConnector2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Přímá spojnice 35"/>
            <p:cNvCxnSpPr>
              <a:stCxn id="64" idx="4"/>
              <a:endCxn id="3" idx="0"/>
            </p:cNvCxnSpPr>
            <p:nvPr/>
          </p:nvCxnSpPr>
          <p:spPr bwMode="auto">
            <a:xfrm>
              <a:off x="2493279" y="1902665"/>
              <a:ext cx="1" cy="331449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9" name="Ovál 108"/>
            <p:cNvSpPr/>
            <p:nvPr/>
          </p:nvSpPr>
          <p:spPr bwMode="auto">
            <a:xfrm>
              <a:off x="3779912" y="2616783"/>
              <a:ext cx="129220" cy="129921"/>
            </a:xfrm>
            <a:prstGeom prst="ellipse">
              <a:avLst/>
            </a:prstGeom>
            <a:solidFill>
              <a:srgbClr val="000000"/>
            </a:solidFill>
            <a:ln>
              <a:solidFill>
                <a:schemeClr val="bg2"/>
              </a:solidFill>
              <a:headEnd type="none" w="med" len="lg"/>
              <a:tailEnd type="none" w="med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11" name="Přímá spojnice 10"/>
            <p:cNvCxnSpPr>
              <a:stCxn id="3" idx="3"/>
              <a:endCxn id="4" idx="0"/>
            </p:cNvCxnSpPr>
            <p:nvPr/>
          </p:nvCxnSpPr>
          <p:spPr bwMode="auto">
            <a:xfrm>
              <a:off x="2493280" y="2424525"/>
              <a:ext cx="2551" cy="19225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Přímá spojnice 13"/>
            <p:cNvCxnSpPr>
              <a:stCxn id="4" idx="4"/>
              <a:endCxn id="100" idx="3"/>
            </p:cNvCxnSpPr>
            <p:nvPr/>
          </p:nvCxnSpPr>
          <p:spPr bwMode="auto">
            <a:xfrm>
              <a:off x="2495831" y="2746704"/>
              <a:ext cx="2853" cy="259071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Přímá spojnice 15"/>
            <p:cNvCxnSpPr/>
            <p:nvPr/>
          </p:nvCxnSpPr>
          <p:spPr bwMode="auto">
            <a:xfrm flipV="1">
              <a:off x="2560441" y="2681743"/>
              <a:ext cx="427383" cy="1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Přímá spojnice 21"/>
            <p:cNvCxnSpPr/>
            <p:nvPr/>
          </p:nvCxnSpPr>
          <p:spPr bwMode="auto">
            <a:xfrm flipH="1">
              <a:off x="3841557" y="2722530"/>
              <a:ext cx="2971" cy="239032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Přímá spojnice 26"/>
            <p:cNvCxnSpPr>
              <a:stCxn id="103" idx="0"/>
              <a:endCxn id="109" idx="0"/>
            </p:cNvCxnSpPr>
            <p:nvPr/>
          </p:nvCxnSpPr>
          <p:spPr bwMode="auto">
            <a:xfrm flipH="1">
              <a:off x="3844522" y="2380210"/>
              <a:ext cx="1492" cy="236573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Přímá spojnice 42"/>
            <p:cNvCxnSpPr>
              <a:stCxn id="13" idx="6"/>
              <a:endCxn id="109" idx="2"/>
            </p:cNvCxnSpPr>
            <p:nvPr/>
          </p:nvCxnSpPr>
          <p:spPr bwMode="auto">
            <a:xfrm>
              <a:off x="3365518" y="2681743"/>
              <a:ext cx="414394" cy="1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Pravoúhlá spojnice 44"/>
            <p:cNvCxnSpPr>
              <a:stCxn id="107" idx="3"/>
              <a:endCxn id="55" idx="6"/>
            </p:cNvCxnSpPr>
            <p:nvPr/>
          </p:nvCxnSpPr>
          <p:spPr bwMode="auto">
            <a:xfrm rot="5400000">
              <a:off x="2962492" y="2757740"/>
              <a:ext cx="483346" cy="1271813"/>
            </a:xfrm>
            <a:prstGeom prst="bentConnector2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Přímá spojnice 46"/>
            <p:cNvCxnSpPr>
              <a:stCxn id="55" idx="0"/>
              <a:endCxn id="100" idx="0"/>
            </p:cNvCxnSpPr>
            <p:nvPr/>
          </p:nvCxnSpPr>
          <p:spPr bwMode="auto">
            <a:xfrm flipH="1" flipV="1">
              <a:off x="2498684" y="3196186"/>
              <a:ext cx="4964" cy="374172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Volný tvar 49"/>
            <p:cNvSpPr/>
            <p:nvPr/>
          </p:nvSpPr>
          <p:spPr bwMode="auto">
            <a:xfrm>
              <a:off x="882374" y="2077343"/>
              <a:ext cx="1546790" cy="1555960"/>
            </a:xfrm>
            <a:custGeom>
              <a:avLst/>
              <a:gdLst>
                <a:gd name="connsiteX0" fmla="*/ 1514764 w 1514764"/>
                <a:gd name="connsiteY0" fmla="*/ 1348509 h 1357745"/>
                <a:gd name="connsiteX1" fmla="*/ 27709 w 1514764"/>
                <a:gd name="connsiteY1" fmla="*/ 1357745 h 1357745"/>
                <a:gd name="connsiteX2" fmla="*/ 0 w 1514764"/>
                <a:gd name="connsiteY2" fmla="*/ 18472 h 1357745"/>
                <a:gd name="connsiteX3" fmla="*/ 295564 w 1514764"/>
                <a:gd name="connsiteY3" fmla="*/ 0 h 1357745"/>
                <a:gd name="connsiteX0" fmla="*/ 1514764 w 1514764"/>
                <a:gd name="connsiteY0" fmla="*/ 1396889 h 1396889"/>
                <a:gd name="connsiteX1" fmla="*/ 27709 w 1514764"/>
                <a:gd name="connsiteY1" fmla="*/ 1357745 h 1396889"/>
                <a:gd name="connsiteX2" fmla="*/ 0 w 1514764"/>
                <a:gd name="connsiteY2" fmla="*/ 18472 h 1396889"/>
                <a:gd name="connsiteX3" fmla="*/ 295564 w 1514764"/>
                <a:gd name="connsiteY3" fmla="*/ 0 h 1396889"/>
                <a:gd name="connsiteX0" fmla="*/ 1514764 w 1514764"/>
                <a:gd name="connsiteY0" fmla="*/ 1396889 h 1396889"/>
                <a:gd name="connsiteX1" fmla="*/ 27709 w 1514764"/>
                <a:gd name="connsiteY1" fmla="*/ 1396448 h 1396889"/>
                <a:gd name="connsiteX2" fmla="*/ 0 w 1514764"/>
                <a:gd name="connsiteY2" fmla="*/ 18472 h 1396889"/>
                <a:gd name="connsiteX3" fmla="*/ 295564 w 1514764"/>
                <a:gd name="connsiteY3" fmla="*/ 0 h 1396889"/>
                <a:gd name="connsiteX0" fmla="*/ 1514764 w 1514764"/>
                <a:gd name="connsiteY0" fmla="*/ 1446148 h 1446148"/>
                <a:gd name="connsiteX1" fmla="*/ 27709 w 1514764"/>
                <a:gd name="connsiteY1" fmla="*/ 1445707 h 1446148"/>
                <a:gd name="connsiteX2" fmla="*/ 0 w 1514764"/>
                <a:gd name="connsiteY2" fmla="*/ 0 h 1446148"/>
                <a:gd name="connsiteX3" fmla="*/ 295564 w 1514764"/>
                <a:gd name="connsiteY3" fmla="*/ 49259 h 1446148"/>
                <a:gd name="connsiteX0" fmla="*/ 1514764 w 1514764"/>
                <a:gd name="connsiteY0" fmla="*/ 1454943 h 1454943"/>
                <a:gd name="connsiteX1" fmla="*/ 27709 w 1514764"/>
                <a:gd name="connsiteY1" fmla="*/ 1454502 h 1454943"/>
                <a:gd name="connsiteX2" fmla="*/ 0 w 1514764"/>
                <a:gd name="connsiteY2" fmla="*/ 8795 h 1454943"/>
                <a:gd name="connsiteX3" fmla="*/ 313655 w 1514764"/>
                <a:gd name="connsiteY3" fmla="*/ 0 h 1454943"/>
                <a:gd name="connsiteX0" fmla="*/ 1514764 w 1514764"/>
                <a:gd name="connsiteY0" fmla="*/ 1454943 h 1454943"/>
                <a:gd name="connsiteX1" fmla="*/ 18664 w 1514764"/>
                <a:gd name="connsiteY1" fmla="*/ 1454502 h 1454943"/>
                <a:gd name="connsiteX2" fmla="*/ 0 w 1514764"/>
                <a:gd name="connsiteY2" fmla="*/ 8795 h 1454943"/>
                <a:gd name="connsiteX3" fmla="*/ 313655 w 1514764"/>
                <a:gd name="connsiteY3" fmla="*/ 0 h 1454943"/>
                <a:gd name="connsiteX0" fmla="*/ 1514764 w 1514764"/>
                <a:gd name="connsiteY0" fmla="*/ 1454943 h 1454943"/>
                <a:gd name="connsiteX1" fmla="*/ 9619 w 1514764"/>
                <a:gd name="connsiteY1" fmla="*/ 1454502 h 1454943"/>
                <a:gd name="connsiteX2" fmla="*/ 0 w 1514764"/>
                <a:gd name="connsiteY2" fmla="*/ 8795 h 1454943"/>
                <a:gd name="connsiteX3" fmla="*/ 313655 w 1514764"/>
                <a:gd name="connsiteY3" fmla="*/ 0 h 1454943"/>
                <a:gd name="connsiteX0" fmla="*/ 1514764 w 1514764"/>
                <a:gd name="connsiteY0" fmla="*/ 1484851 h 1484851"/>
                <a:gd name="connsiteX1" fmla="*/ 9619 w 1514764"/>
                <a:gd name="connsiteY1" fmla="*/ 1484410 h 1484851"/>
                <a:gd name="connsiteX2" fmla="*/ 0 w 1514764"/>
                <a:gd name="connsiteY2" fmla="*/ 0 h 1484851"/>
                <a:gd name="connsiteX3" fmla="*/ 313655 w 1514764"/>
                <a:gd name="connsiteY3" fmla="*/ 29908 h 1484851"/>
                <a:gd name="connsiteX0" fmla="*/ 1506142 w 1506142"/>
                <a:gd name="connsiteY0" fmla="*/ 1475176 h 1475176"/>
                <a:gd name="connsiteX1" fmla="*/ 997 w 1506142"/>
                <a:gd name="connsiteY1" fmla="*/ 1474735 h 1475176"/>
                <a:gd name="connsiteX2" fmla="*/ 423 w 1506142"/>
                <a:gd name="connsiteY2" fmla="*/ 0 h 1475176"/>
                <a:gd name="connsiteX3" fmla="*/ 305033 w 1506142"/>
                <a:gd name="connsiteY3" fmla="*/ 20233 h 1475176"/>
                <a:gd name="connsiteX0" fmla="*/ 1506142 w 1506142"/>
                <a:gd name="connsiteY0" fmla="*/ 1455824 h 1455824"/>
                <a:gd name="connsiteX1" fmla="*/ 997 w 1506142"/>
                <a:gd name="connsiteY1" fmla="*/ 1455383 h 1455824"/>
                <a:gd name="connsiteX2" fmla="*/ 423 w 1506142"/>
                <a:gd name="connsiteY2" fmla="*/ 0 h 1455824"/>
                <a:gd name="connsiteX3" fmla="*/ 305033 w 1506142"/>
                <a:gd name="connsiteY3" fmla="*/ 881 h 1455824"/>
                <a:gd name="connsiteX0" fmla="*/ 1514764 w 1514764"/>
                <a:gd name="connsiteY0" fmla="*/ 1639664 h 1639664"/>
                <a:gd name="connsiteX1" fmla="*/ 9619 w 1514764"/>
                <a:gd name="connsiteY1" fmla="*/ 1639223 h 1639664"/>
                <a:gd name="connsiteX2" fmla="*/ 0 w 1514764"/>
                <a:gd name="connsiteY2" fmla="*/ 0 h 1639664"/>
                <a:gd name="connsiteX3" fmla="*/ 313655 w 1514764"/>
                <a:gd name="connsiteY3" fmla="*/ 184721 h 1639664"/>
                <a:gd name="connsiteX0" fmla="*/ 1514764 w 1514764"/>
                <a:gd name="connsiteY0" fmla="*/ 1648458 h 1648458"/>
                <a:gd name="connsiteX1" fmla="*/ 9619 w 1514764"/>
                <a:gd name="connsiteY1" fmla="*/ 1648017 h 1648458"/>
                <a:gd name="connsiteX2" fmla="*/ 0 w 1514764"/>
                <a:gd name="connsiteY2" fmla="*/ 8794 h 1648458"/>
                <a:gd name="connsiteX3" fmla="*/ 295564 w 1514764"/>
                <a:gd name="connsiteY3" fmla="*/ 0 h 1648458"/>
                <a:gd name="connsiteX0" fmla="*/ 1514764 w 1514764"/>
                <a:gd name="connsiteY0" fmla="*/ 1639664 h 1639664"/>
                <a:gd name="connsiteX1" fmla="*/ 9619 w 1514764"/>
                <a:gd name="connsiteY1" fmla="*/ 1639223 h 1639664"/>
                <a:gd name="connsiteX2" fmla="*/ 0 w 1514764"/>
                <a:gd name="connsiteY2" fmla="*/ 0 h 1639664"/>
                <a:gd name="connsiteX3" fmla="*/ 331744 w 1514764"/>
                <a:gd name="connsiteY3" fmla="*/ 10558 h 1639664"/>
                <a:gd name="connsiteX0" fmla="*/ 1514764 w 1514764"/>
                <a:gd name="connsiteY0" fmla="*/ 1629988 h 1629988"/>
                <a:gd name="connsiteX1" fmla="*/ 9619 w 1514764"/>
                <a:gd name="connsiteY1" fmla="*/ 1629547 h 1629988"/>
                <a:gd name="connsiteX2" fmla="*/ 0 w 1514764"/>
                <a:gd name="connsiteY2" fmla="*/ 0 h 1629988"/>
                <a:gd name="connsiteX3" fmla="*/ 331744 w 1514764"/>
                <a:gd name="connsiteY3" fmla="*/ 882 h 162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764" h="1629988">
                  <a:moveTo>
                    <a:pt x="1514764" y="1629988"/>
                  </a:moveTo>
                  <a:lnTo>
                    <a:pt x="9619" y="1629547"/>
                  </a:lnTo>
                  <a:cubicBezTo>
                    <a:pt x="6413" y="1147645"/>
                    <a:pt x="3206" y="481902"/>
                    <a:pt x="0" y="0"/>
                  </a:cubicBezTo>
                  <a:lnTo>
                    <a:pt x="331744" y="882"/>
                  </a:ln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tabLst/>
              </a:pPr>
              <a:endPara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endParaRPr>
            </a:p>
          </p:txBody>
        </p:sp>
        <p:cxnSp>
          <p:nvCxnSpPr>
            <p:cNvPr id="52" name="Přímá spojnice 51"/>
            <p:cNvCxnSpPr>
              <a:stCxn id="55" idx="4"/>
              <a:endCxn id="37" idx="0"/>
            </p:cNvCxnSpPr>
            <p:nvPr/>
          </p:nvCxnSpPr>
          <p:spPr bwMode="auto">
            <a:xfrm flipH="1">
              <a:off x="2490567" y="3700279"/>
              <a:ext cx="13081" cy="203989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Přímá spojnice 53"/>
            <p:cNvCxnSpPr>
              <a:stCxn id="37" idx="2"/>
              <a:endCxn id="35" idx="0"/>
            </p:cNvCxnSpPr>
            <p:nvPr/>
          </p:nvCxnSpPr>
          <p:spPr bwMode="auto">
            <a:xfrm flipH="1">
              <a:off x="2490559" y="4229035"/>
              <a:ext cx="8" cy="17121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1587" name="Přímá spojnice se šipkou 451586"/>
            <p:cNvCxnSpPr/>
            <p:nvPr/>
          </p:nvCxnSpPr>
          <p:spPr bwMode="auto">
            <a:xfrm flipV="1">
              <a:off x="2907478" y="2380210"/>
              <a:ext cx="519080" cy="581352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lg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ovéPole 92"/>
              <p:cNvSpPr txBox="1"/>
              <p:nvPr/>
            </p:nvSpPr>
            <p:spPr>
              <a:xfrm>
                <a:off x="5940152" y="5610938"/>
                <a:ext cx="2367320" cy="5733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s-CZ" sz="1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𝑒𝑓</m:t>
                              </m:r>
                            </m:sub>
                          </m:sSub>
                        </m:num>
                        <m:den>
                          <m:r>
                            <a:rPr lang="cs-CZ" sz="1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1,11∗</m:t>
                          </m:r>
                          <m:sSub>
                            <m:sSub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𝐴𝑉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1800" dirty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93" name="TextovéPole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5610938"/>
                <a:ext cx="2367320" cy="5733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29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1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1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6" grpId="0"/>
      <p:bldP spid="451597" grpId="0"/>
      <p:bldP spid="9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5667375" cy="662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" t="7048" r="5316" b="7048"/>
          <a:stretch>
            <a:fillRect/>
          </a:stretch>
        </p:blipFill>
        <p:spPr bwMode="auto">
          <a:xfrm>
            <a:off x="5911850" y="71438"/>
            <a:ext cx="3052763" cy="465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1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80"/>
          <a:stretch>
            <a:fillRect/>
          </a:stretch>
        </p:blipFill>
        <p:spPr bwMode="auto">
          <a:xfrm>
            <a:off x="5508625" y="4702175"/>
            <a:ext cx="3455988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Rot="1" noChangeArrowheads="1"/>
          </p:cNvSpPr>
          <p:nvPr/>
        </p:nvSpPr>
        <p:spPr bwMode="auto">
          <a:xfrm>
            <a:off x="250825" y="188913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Elektrodynamická měřící soustava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52611" name="Rectangle 3"/>
          <p:cNvSpPr>
            <a:spLocks noChangeArrowheads="1"/>
          </p:cNvSpPr>
          <p:nvPr/>
        </p:nvSpPr>
        <p:spPr bwMode="auto">
          <a:xfrm>
            <a:off x="107950" y="1268413"/>
            <a:ext cx="88566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Princip: Soustava využívá silových účinků magnetického pole mezi dvěma vodiči (cívkami), kterými prochází proud.  </a:t>
            </a:r>
          </a:p>
        </p:txBody>
      </p:sp>
      <p:sp>
        <p:nvSpPr>
          <p:cNvPr id="452613" name="Rectangle 5"/>
          <p:cNvSpPr>
            <a:spLocks noChangeArrowheads="1"/>
          </p:cNvSpPr>
          <p:nvPr/>
        </p:nvSpPr>
        <p:spPr bwMode="auto">
          <a:xfrm>
            <a:off x="107950" y="2565400"/>
            <a:ext cx="885666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Popis: elektrodynamická soustava je tvořena dvěma cívkami – 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napěťovou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, která je otočná (má velký počet závitů s malým průřezem) a 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proudovou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, která je pevná (má malý počet závitů s velkým průřezem).</a:t>
            </a:r>
          </a:p>
        </p:txBody>
      </p:sp>
      <p:graphicFrame>
        <p:nvGraphicFramePr>
          <p:cNvPr id="452614" name="Object 6"/>
          <p:cNvGraphicFramePr>
            <a:graphicFrameLocks noChangeAspect="1"/>
          </p:cNvGraphicFramePr>
          <p:nvPr/>
        </p:nvGraphicFramePr>
        <p:xfrm>
          <a:off x="6084888" y="1700213"/>
          <a:ext cx="2808287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90" name="Rovnice" r:id="rId3" imgW="1384200" imgH="393480" progId="Equation.3">
                  <p:embed/>
                </p:oleObj>
              </mc:Choice>
              <mc:Fallback>
                <p:oleObj name="Rovnice" r:id="rId3" imgW="138420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1700213"/>
                        <a:ext cx="2808287" cy="79851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262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3986212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262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644900"/>
            <a:ext cx="26511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2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2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2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52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2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2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2413" y="260350"/>
            <a:ext cx="5832475" cy="720725"/>
          </a:xfrm>
        </p:spPr>
        <p:txBody>
          <a:bodyPr/>
          <a:lstStyle/>
          <a:p>
            <a:r>
              <a:rPr lang="cs-CZ" altLang="cs-CZ" sz="4000" u="sng">
                <a:solidFill>
                  <a:schemeClr val="bg2"/>
                </a:solidFill>
                <a:effectLst/>
                <a:latin typeface="Comic Sans MS" pitchFamily="66" charset="0"/>
              </a:rPr>
              <a:t>Měření proudu</a:t>
            </a:r>
            <a:endParaRPr lang="cs-CZ" altLang="cs-CZ" sz="28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179388" y="1196975"/>
            <a:ext cx="6121400" cy="173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tabLst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tabLst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Proud měříme pomocí ampérmetru – A</a:t>
            </a:r>
          </a:p>
          <a:p>
            <a:pPr algn="ctr"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Comic Sans MS" pitchFamily="66" charset="0"/>
              </a:rPr>
              <a:t>Jak zapojujeme ampérmetr a jaká je jeho základní vlastnost ?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Ampérmetr zapojujeme vždy 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sériově k měřenému zařízení.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23941" name="Rectangle 5"/>
          <p:cNvSpPr>
            <a:spLocks noChangeArrowheads="1"/>
          </p:cNvSpPr>
          <p:nvPr/>
        </p:nvSpPr>
        <p:spPr bwMode="auto">
          <a:xfrm>
            <a:off x="3851275" y="3213100"/>
            <a:ext cx="5111750" cy="161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Vnitřní odpor ampérmetru – R</a:t>
            </a:r>
            <a:r>
              <a:rPr lang="cs-CZ" altLang="cs-CZ" sz="2000" b="1" u="sng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A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je malý. Jeho velikost je dána principem ampérmetru a velikostí měřeného proudu. Obecně platí, že čím vyšší měřený proud, tím nižší vnitřní odpor ampérmetru.</a:t>
            </a:r>
          </a:p>
        </p:txBody>
      </p:sp>
      <p:sp>
        <p:nvSpPr>
          <p:cNvPr id="423957" name="Rectangle 21"/>
          <p:cNvSpPr>
            <a:spLocks noChangeArrowheads="1"/>
          </p:cNvSpPr>
          <p:nvPr/>
        </p:nvSpPr>
        <p:spPr bwMode="auto">
          <a:xfrm>
            <a:off x="179388" y="5300663"/>
            <a:ext cx="878522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180975" indent="-18097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Vyjádření vnitřního odpor ampérmetru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-	celková hodnota R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A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(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) – je většinou udána v manuálu a platí pro daný rozsah</a:t>
            </a:r>
            <a:endParaRPr lang="cs-CZ" altLang="cs-CZ" sz="2000" b="1">
              <a:solidFill>
                <a:schemeClr val="bg2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423959" name="Picture 23" descr="292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9749" r="28270" b="34889"/>
          <a:stretch>
            <a:fillRect/>
          </a:stretch>
        </p:blipFill>
        <p:spPr bwMode="auto">
          <a:xfrm>
            <a:off x="6372225" y="479425"/>
            <a:ext cx="2663825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3963" name="Group 27"/>
          <p:cNvGrpSpPr>
            <a:grpSpLocks/>
          </p:cNvGrpSpPr>
          <p:nvPr/>
        </p:nvGrpSpPr>
        <p:grpSpPr bwMode="auto">
          <a:xfrm>
            <a:off x="107950" y="3068638"/>
            <a:ext cx="3095625" cy="1439862"/>
            <a:chOff x="68" y="1752"/>
            <a:chExt cx="1950" cy="907"/>
          </a:xfrm>
        </p:grpSpPr>
        <p:sp>
          <p:nvSpPr>
            <p:cNvPr id="423943" name="Oval 7"/>
            <p:cNvSpPr>
              <a:spLocks noChangeAspect="1" noChangeArrowheads="1"/>
            </p:cNvSpPr>
            <p:nvPr/>
          </p:nvSpPr>
          <p:spPr bwMode="auto">
            <a:xfrm>
              <a:off x="341" y="2115"/>
              <a:ext cx="408" cy="408"/>
            </a:xfrm>
            <a:prstGeom prst="ellipse">
              <a:avLst/>
            </a:prstGeom>
            <a:noFill/>
            <a:ln w="38100" algn="ctr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3944" name="Oval 8"/>
            <p:cNvSpPr>
              <a:spLocks noChangeAspect="1" noChangeArrowheads="1"/>
            </p:cNvSpPr>
            <p:nvPr/>
          </p:nvSpPr>
          <p:spPr bwMode="auto">
            <a:xfrm>
              <a:off x="1066" y="1752"/>
              <a:ext cx="408" cy="408"/>
            </a:xfrm>
            <a:prstGeom prst="ellipse">
              <a:avLst/>
            </a:prstGeom>
            <a:noFill/>
            <a:ln w="38100" algn="ctr">
              <a:solidFill>
                <a:schemeClr val="bg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cs-CZ" altLang="cs-CZ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</a:t>
              </a:r>
            </a:p>
          </p:txBody>
        </p:sp>
        <p:sp>
          <p:nvSpPr>
            <p:cNvPr id="423945" name="Rectangle 9"/>
            <p:cNvSpPr>
              <a:spLocks noChangeAspect="1" noChangeArrowheads="1"/>
            </p:cNvSpPr>
            <p:nvPr/>
          </p:nvSpPr>
          <p:spPr bwMode="auto">
            <a:xfrm>
              <a:off x="1882" y="2160"/>
              <a:ext cx="136" cy="272"/>
            </a:xfrm>
            <a:prstGeom prst="rect">
              <a:avLst/>
            </a:prstGeom>
            <a:noFill/>
            <a:ln w="38100" algn="ctr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3954" name="Line 18"/>
            <p:cNvSpPr>
              <a:spLocks noChangeShapeType="1"/>
            </p:cNvSpPr>
            <p:nvPr/>
          </p:nvSpPr>
          <p:spPr bwMode="auto">
            <a:xfrm>
              <a:off x="250" y="2069"/>
              <a:ext cx="0" cy="59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med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3955" name="Text Box 19"/>
            <p:cNvSpPr txBox="1">
              <a:spLocks noChangeArrowheads="1"/>
            </p:cNvSpPr>
            <p:nvPr/>
          </p:nvSpPr>
          <p:spPr bwMode="auto">
            <a:xfrm>
              <a:off x="68" y="2205"/>
              <a:ext cx="162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</a:t>
              </a:r>
            </a:p>
          </p:txBody>
        </p:sp>
        <p:sp>
          <p:nvSpPr>
            <p:cNvPr id="423956" name="Text Box 20"/>
            <p:cNvSpPr txBox="1">
              <a:spLocks noChangeArrowheads="1"/>
            </p:cNvSpPr>
            <p:nvPr/>
          </p:nvSpPr>
          <p:spPr bwMode="auto">
            <a:xfrm>
              <a:off x="1610" y="2194"/>
              <a:ext cx="162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 typeface="Wingdings" pitchFamily="2" charset="2"/>
                <a:buNone/>
              </a:pPr>
              <a:r>
                <a:rPr lang="cs-CZ" altLang="cs-CZ"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</a:t>
              </a:r>
            </a:p>
          </p:txBody>
        </p:sp>
        <p:cxnSp>
          <p:nvCxnSpPr>
            <p:cNvPr id="423960" name="AutoShape 24"/>
            <p:cNvCxnSpPr>
              <a:cxnSpLocks noChangeShapeType="1"/>
              <a:stCxn id="423943" idx="0"/>
              <a:endCxn id="423944" idx="2"/>
            </p:cNvCxnSpPr>
            <p:nvPr/>
          </p:nvCxnSpPr>
          <p:spPr bwMode="auto">
            <a:xfrm rot="16200000">
              <a:off x="726" y="1775"/>
              <a:ext cx="147" cy="509"/>
            </a:xfrm>
            <a:prstGeom prst="bentConnector2">
              <a:avLst/>
            </a:prstGeom>
            <a:noFill/>
            <a:ln w="38100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3961" name="AutoShape 25"/>
            <p:cNvCxnSpPr>
              <a:cxnSpLocks noChangeShapeType="1"/>
              <a:stCxn id="423944" idx="6"/>
              <a:endCxn id="423945" idx="0"/>
            </p:cNvCxnSpPr>
            <p:nvPr/>
          </p:nvCxnSpPr>
          <p:spPr bwMode="auto">
            <a:xfrm>
              <a:off x="1486" y="1956"/>
              <a:ext cx="464" cy="192"/>
            </a:xfrm>
            <a:prstGeom prst="bentConnector2">
              <a:avLst/>
            </a:prstGeom>
            <a:noFill/>
            <a:ln w="38100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3962" name="AutoShape 26"/>
            <p:cNvCxnSpPr>
              <a:cxnSpLocks noChangeShapeType="1"/>
              <a:stCxn id="423945" idx="2"/>
              <a:endCxn id="423943" idx="4"/>
            </p:cNvCxnSpPr>
            <p:nvPr/>
          </p:nvCxnSpPr>
          <p:spPr bwMode="auto">
            <a:xfrm rot="5400000">
              <a:off x="1202" y="1787"/>
              <a:ext cx="91" cy="1405"/>
            </a:xfrm>
            <a:prstGeom prst="bentConnector3">
              <a:avLst>
                <a:gd name="adj1" fmla="val 245056"/>
              </a:avLst>
            </a:prstGeom>
            <a:noFill/>
            <a:ln w="38100">
              <a:solidFill>
                <a:schemeClr val="bg2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3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3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3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3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3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3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3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3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3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3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Rot="1" noChangeArrowheads="1"/>
          </p:cNvSpPr>
          <p:nvPr/>
        </p:nvSpPr>
        <p:spPr bwMode="auto">
          <a:xfrm>
            <a:off x="250825" y="188913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Elektrodynamická měřící soustava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pic>
        <p:nvPicPr>
          <p:cNvPr id="4536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5832475" cy="575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3641" name="Rectangle 9"/>
          <p:cNvSpPr>
            <a:spLocks noChangeArrowheads="1"/>
          </p:cNvSpPr>
          <p:nvPr/>
        </p:nvSpPr>
        <p:spPr bwMode="auto">
          <a:xfrm>
            <a:off x="3348038" y="981075"/>
            <a:ext cx="5616575" cy="987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Pevná cívka je rozdělena na 2 části (míst jedné velké cívky) – uvnitř cívek je homogenní magnetické pole.</a:t>
            </a:r>
          </a:p>
        </p:txBody>
      </p:sp>
      <p:pic>
        <p:nvPicPr>
          <p:cNvPr id="453642" name="Picture 10" descr="18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97200"/>
            <a:ext cx="2951162" cy="37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3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3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3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3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3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3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4" grpId="0"/>
      <p:bldP spid="4536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Rot="1" noChangeArrowheads="1"/>
          </p:cNvSpPr>
          <p:nvPr/>
        </p:nvSpPr>
        <p:spPr bwMode="auto">
          <a:xfrm>
            <a:off x="323850" y="188913"/>
            <a:ext cx="860266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Elektrodynamická měřící soustava - princip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pic>
        <p:nvPicPr>
          <p:cNvPr id="4659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87852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5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5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5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5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5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Rot="1" noChangeArrowheads="1"/>
          </p:cNvSpPr>
          <p:nvPr/>
        </p:nvSpPr>
        <p:spPr bwMode="auto">
          <a:xfrm>
            <a:off x="250825" y="188913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Elektrodynamická měřící soustava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179388" y="1268413"/>
            <a:ext cx="51847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Princip - vytvoření pohybového momentu</a:t>
            </a:r>
          </a:p>
        </p:txBody>
      </p:sp>
      <p:graphicFrame>
        <p:nvGraphicFramePr>
          <p:cNvPr id="454661" name="Object 5"/>
          <p:cNvGraphicFramePr>
            <a:graphicFrameLocks noChangeAspect="1"/>
          </p:cNvGraphicFramePr>
          <p:nvPr/>
        </p:nvGraphicFramePr>
        <p:xfrm>
          <a:off x="3998913" y="1700213"/>
          <a:ext cx="165100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870" name="Rovnice" r:id="rId3" imgW="698400" imgH="215640" progId="Equation.3">
                  <p:embed/>
                </p:oleObj>
              </mc:Choice>
              <mc:Fallback>
                <p:oleObj name="Rovnice" r:id="rId3" imgW="69840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1700213"/>
                        <a:ext cx="1651000" cy="50958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46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27138"/>
            <a:ext cx="3168650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4664" name="Rectangle 8"/>
          <p:cNvSpPr>
            <a:spLocks noChangeArrowheads="1"/>
          </p:cNvSpPr>
          <p:nvPr/>
        </p:nvSpPr>
        <p:spPr bwMode="auto">
          <a:xfrm>
            <a:off x="179388" y="2420938"/>
            <a:ext cx="4464050" cy="111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628650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628650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628650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628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628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28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28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28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628650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kde 	I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1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je proud proudovou cívkou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	I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2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je proud napěťovou cívkou ..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	R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N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 je odpor napěťové cívky </a:t>
            </a:r>
          </a:p>
        </p:txBody>
      </p:sp>
      <p:graphicFrame>
        <p:nvGraphicFramePr>
          <p:cNvPr id="454665" name="Object 9"/>
          <p:cNvGraphicFramePr>
            <a:graphicFrameLocks noChangeAspect="1"/>
          </p:cNvGraphicFramePr>
          <p:nvPr/>
        </p:nvGraphicFramePr>
        <p:xfrm>
          <a:off x="4767263" y="2700338"/>
          <a:ext cx="10287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871" name="Rovnice" r:id="rId6" imgW="507960" imgH="431640" progId="Equation.3">
                  <p:embed/>
                </p:oleObj>
              </mc:Choice>
              <mc:Fallback>
                <p:oleObj name="Rovnice" r:id="rId6" imgW="50796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7263" y="2700338"/>
                        <a:ext cx="1028700" cy="8731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179388" y="3860800"/>
            <a:ext cx="352901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Celkový pohybový moment:</a:t>
            </a:r>
          </a:p>
        </p:txBody>
      </p:sp>
      <p:graphicFrame>
        <p:nvGraphicFramePr>
          <p:cNvPr id="454667" name="Object 11"/>
          <p:cNvGraphicFramePr>
            <a:graphicFrameLocks noChangeAspect="1"/>
          </p:cNvGraphicFramePr>
          <p:nvPr/>
        </p:nvGraphicFramePr>
        <p:xfrm>
          <a:off x="3756025" y="3716338"/>
          <a:ext cx="1895475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872" name="Rovnice" r:id="rId8" imgW="965160" imgH="228600" progId="Equation.3">
                  <p:embed/>
                </p:oleObj>
              </mc:Choice>
              <mc:Fallback>
                <p:oleObj name="Rovnice" r:id="rId8" imgW="965160" imgH="228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6025" y="3716338"/>
                        <a:ext cx="1895475" cy="44926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467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573463"/>
            <a:ext cx="252095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4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4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4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4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4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4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4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4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4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4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4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4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4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4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4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546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4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4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4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5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Rot="1" noChangeArrowheads="1"/>
          </p:cNvSpPr>
          <p:nvPr/>
        </p:nvSpPr>
        <p:spPr bwMode="auto">
          <a:xfrm>
            <a:off x="250825" y="115888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Elektrodynamická měřící soustava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55690" name="Rectangle 10"/>
          <p:cNvSpPr>
            <a:spLocks noChangeArrowheads="1"/>
          </p:cNvSpPr>
          <p:nvPr/>
        </p:nvSpPr>
        <p:spPr bwMode="auto">
          <a:xfrm>
            <a:off x="179388" y="908050"/>
            <a:ext cx="8785225" cy="585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tabLst>
                <a:tab pos="1885950" algn="l"/>
                <a:tab pos="3406775" algn="l"/>
                <a:tab pos="38512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1885950" algn="l"/>
                <a:tab pos="3406775" algn="l"/>
                <a:tab pos="38512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Vlastnosti elektrodynamické soustavy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soustava se dnes využívá pouze pro měření činného a jalového výkonu ve střídavé soustavě (druh výkonu je dán zapojením) a pro měření výkonu ve stejnosměrné soustavě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ve střídavé soustavě je rozsah měření do 1kHz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mají velkou třídu přesnosti – laboratorní 0,1, běžné 0,5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mají velkou vlastní spotřebu (výrazně vyšší než u magnetoelektrické soustavy), udává se v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/V měřícího rozsahu.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Například: 	R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iN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= 33/V		pro UR = 400V je R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N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=400*33=13,2 k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		R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iN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= 100/V		pro UR = 400V je R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N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 =400*100=40 k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přetížitelnost proudové cívky je velká (proudová cívka je pevná, lze použít větší průřez), přetížitelnost napěťové cívky je malá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pracují s malým magnetickým polem  vliv rušivých magnetických polí je velký. Celá soustava musí být odstíněna, některé konstrukční části jsou z nevodivých materiálů. Tlumení je vzduchové.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soustava je vhodná pro laboratorní měření, není vhodná pro provozní měření.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5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5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5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5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5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5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5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55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5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5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5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5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5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Rot="1" noChangeArrowheads="1"/>
          </p:cNvSpPr>
          <p:nvPr/>
        </p:nvSpPr>
        <p:spPr bwMode="auto">
          <a:xfrm>
            <a:off x="250825" y="188913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Ferodynamická měřící soustava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auto">
          <a:xfrm>
            <a:off x="107950" y="1268413"/>
            <a:ext cx="88566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Princip: Je stejný jako u elektrodynamické soustavy. Rozdíl je v konstrukci – ferodynamické přístroje mají magnetický obvod.</a:t>
            </a: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auto">
          <a:xfrm>
            <a:off x="4643438" y="2060575"/>
            <a:ext cx="4392612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Pomocí magnetického obvodu lze dosáhnout ve vzduchové mezeře větší magnetickou indukci  vytvoří se větší pohybový moment.  </a:t>
            </a:r>
          </a:p>
        </p:txBody>
      </p:sp>
      <p:pic>
        <p:nvPicPr>
          <p:cNvPr id="4567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60575"/>
            <a:ext cx="4464050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6714" name="Picture 10" descr="522b-ca4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430588"/>
            <a:ext cx="2392362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719" name="Picture 15" descr="MC900412628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354638"/>
            <a:ext cx="2160587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6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6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6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6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6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6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6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6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0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5005388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46" name="Rectangle 2"/>
          <p:cNvSpPr>
            <a:spLocks noRot="1" noChangeArrowheads="1"/>
          </p:cNvSpPr>
          <p:nvPr/>
        </p:nvSpPr>
        <p:spPr bwMode="auto">
          <a:xfrm>
            <a:off x="3960813" y="1844675"/>
            <a:ext cx="5075237" cy="115252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000" u="sng">
                <a:solidFill>
                  <a:schemeClr val="bg2"/>
                </a:solidFill>
                <a:effectLst/>
                <a:latin typeface="Comic Sans MS" pitchFamily="66" charset="0"/>
              </a:rPr>
              <a:t>Ferodynamická měřící soustava  </a:t>
            </a:r>
            <a:endParaRPr lang="cs-CZ" altLang="cs-CZ" sz="30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6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6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Rot="1" noChangeArrowheads="1"/>
          </p:cNvSpPr>
          <p:nvPr/>
        </p:nvSpPr>
        <p:spPr bwMode="auto">
          <a:xfrm>
            <a:off x="250825" y="115888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Ferodynamická měřící soustava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57731" name="Rectangle 3"/>
          <p:cNvSpPr>
            <a:spLocks noChangeArrowheads="1"/>
          </p:cNvSpPr>
          <p:nvPr/>
        </p:nvSpPr>
        <p:spPr bwMode="auto">
          <a:xfrm>
            <a:off x="179388" y="908050"/>
            <a:ext cx="8785225" cy="444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tabLst>
                <a:tab pos="1885950" algn="l"/>
                <a:tab pos="3406775" algn="l"/>
                <a:tab pos="38512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1885950" algn="l"/>
                <a:tab pos="3406775" algn="l"/>
                <a:tab pos="38512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Vlastnosti ferodynamické soustavy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vlastní spotřeba a přetížitelnost je stejná jako u elektrodynamické soustavy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tlumení ručky je magnetické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magnetizační křivka feromagnetického obvodu není lineární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 horší třída přesnosti (od 0,5 do 2,5)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ve střídavé soustavě je frekvenční rozsah omezený o okolí síťové frekvence – (50-60) Hz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ve stejnosměrných obvodech je měření ovlivněno remanentním magnetismem, soustava je buď pouze pro měření střídavých veličin, nebo má ve stejnosměrné síti omezenou přesnost.  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vliv vnějších rušivých polí je zanedbatelný, soustava je vhodná pro běžná provozní měření a rozváděčové přístroje. 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7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7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7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7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7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57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7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7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Rot="1" noChangeArrowheads="1"/>
          </p:cNvSpPr>
          <p:nvPr/>
        </p:nvSpPr>
        <p:spPr bwMode="auto">
          <a:xfrm>
            <a:off x="250825" y="115888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Indukční měřící soustava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61827" name="Rectangle 3"/>
          <p:cNvSpPr>
            <a:spLocks noChangeArrowheads="1"/>
          </p:cNvSpPr>
          <p:nvPr/>
        </p:nvSpPr>
        <p:spPr bwMode="auto">
          <a:xfrm>
            <a:off x="4427538" y="1125538"/>
            <a:ext cx="453707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Princip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: v hliníkovém otočném kotouči, který je v magnetickém obvodu dvou elektromagnetů se při průchodu střídavého proudu indukuje napětí a začnou procházet proudy.  Vlivem silových účinků magnetického pole a indukovaných proudů se vytvoří pohybový moment.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Jedna cívka je proudová, druhá je napěťová.</a:t>
            </a:r>
          </a:p>
        </p:txBody>
      </p:sp>
      <p:pic>
        <p:nvPicPr>
          <p:cNvPr id="4618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123950"/>
            <a:ext cx="4283075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61833" name="Object 9"/>
          <p:cNvGraphicFramePr>
            <a:graphicFrameLocks noChangeAspect="1"/>
          </p:cNvGraphicFramePr>
          <p:nvPr/>
        </p:nvGraphicFramePr>
        <p:xfrm>
          <a:off x="6911975" y="4724400"/>
          <a:ext cx="2052638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970" name="Rovnice" r:id="rId4" imgW="1002960" imgH="215640" progId="Equation.3">
                  <p:embed/>
                </p:oleObj>
              </mc:Choice>
              <mc:Fallback>
                <p:oleObj name="Rovnice" r:id="rId4" imgW="1002960" imgH="215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1975" y="4724400"/>
                        <a:ext cx="2052638" cy="44291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4427538" y="4735513"/>
            <a:ext cx="23764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Výsledný moment: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461835" name="Rectangle 11"/>
          <p:cNvSpPr>
            <a:spLocks noChangeArrowheads="1"/>
          </p:cNvSpPr>
          <p:nvPr/>
        </p:nvSpPr>
        <p:spPr bwMode="auto">
          <a:xfrm>
            <a:off x="4427538" y="5373688"/>
            <a:ext cx="151288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Po úpravě: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</a:endParaRPr>
          </a:p>
        </p:txBody>
      </p:sp>
      <p:graphicFrame>
        <p:nvGraphicFramePr>
          <p:cNvPr id="461836" name="Object 12"/>
          <p:cNvGraphicFramePr>
            <a:graphicFrameLocks noChangeAspect="1"/>
          </p:cNvGraphicFramePr>
          <p:nvPr/>
        </p:nvGraphicFramePr>
        <p:xfrm>
          <a:off x="6011863" y="5300663"/>
          <a:ext cx="29527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971" name="Rovnice" r:id="rId6" imgW="1396800" imgH="215640" progId="Equation.3">
                  <p:embed/>
                </p:oleObj>
              </mc:Choice>
              <mc:Fallback>
                <p:oleObj name="Rovnice" r:id="rId6" imgW="1396800" imgH="215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5300663"/>
                        <a:ext cx="2952750" cy="4572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837" name="Rectangle 13"/>
          <p:cNvSpPr>
            <a:spLocks noChangeArrowheads="1"/>
          </p:cNvSpPr>
          <p:nvPr/>
        </p:nvSpPr>
        <p:spPr bwMode="auto">
          <a:xfrm>
            <a:off x="4500563" y="6003925"/>
            <a:ext cx="44640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446088" indent="-446088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2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 	</a:t>
            </a:r>
            <a:r>
              <a:rPr lang="cs-CZ" altLang="cs-CZ" sz="2200" b="1" u="sng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pohybový moment je úměrný činnému výkonu</a:t>
            </a:r>
            <a:endParaRPr lang="cs-CZ" altLang="cs-CZ" sz="2200" b="1"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1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1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1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1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1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1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1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1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1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1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Rot="1" noChangeArrowheads="1"/>
          </p:cNvSpPr>
          <p:nvPr/>
        </p:nvSpPr>
        <p:spPr bwMode="auto">
          <a:xfrm>
            <a:off x="107950" y="474663"/>
            <a:ext cx="3673475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Indukční měřící soustava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pic>
        <p:nvPicPr>
          <p:cNvPr id="4679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05038"/>
            <a:ext cx="3546475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79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260350"/>
            <a:ext cx="5319712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7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7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7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7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7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7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7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Rot="1" noChangeArrowheads="1"/>
          </p:cNvSpPr>
          <p:nvPr/>
        </p:nvSpPr>
        <p:spPr bwMode="auto">
          <a:xfrm>
            <a:off x="250825" y="115888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Indukční měřící soustava 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62851" name="Rectangle 3"/>
          <p:cNvSpPr>
            <a:spLocks noChangeArrowheads="1"/>
          </p:cNvSpPr>
          <p:nvPr/>
        </p:nvSpPr>
        <p:spPr bwMode="auto">
          <a:xfrm>
            <a:off x="179388" y="908050"/>
            <a:ext cx="8785225" cy="450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tabLst>
                <a:tab pos="1885950" algn="l"/>
                <a:tab pos="3406775" algn="l"/>
                <a:tab pos="38512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1885950" algn="l"/>
                <a:tab pos="3406775" algn="l"/>
                <a:tab pos="38512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" charset="0"/>
              </a:rPr>
              <a:t>Vlastnosti indukční soustavy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soustavu lze využít pouze ve střídavých obvodech s konstantní frekvencí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tlumení hliníkového kolečka je magnetické (permanentní magnet), na principu vířivých proudů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velká vlastní spotřeba (tepelné ztráty vlivem indukovaných proudů v kotouči)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třída přesnosti je malá, předepsaní hodnota pro domácnosti je T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" charset="0"/>
              </a:rPr>
              <a:t>P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=2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proudová přetížitelnost je velká, na elektroměru se udává jmenovitý a maximální proud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vliv cizích polí a vliv teploty je zanedbatelný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</a:rPr>
              <a:t>*	pohyb kotouče se přenáší na počítadlo – měření elektrické práce (W=P*t).</a:t>
            </a:r>
            <a:endParaRPr lang="cs-CZ" altLang="cs-CZ" sz="2000" b="1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  <p:sp>
        <p:nvSpPr>
          <p:cNvPr id="462852" name="Rectangle 4"/>
          <p:cNvSpPr>
            <a:spLocks noChangeArrowheads="1"/>
          </p:cNvSpPr>
          <p:nvPr/>
        </p:nvSpPr>
        <p:spPr bwMode="auto">
          <a:xfrm>
            <a:off x="179388" y="5445125"/>
            <a:ext cx="8785225" cy="124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1074738" indent="-1074738" algn="l">
              <a:tabLst>
                <a:tab pos="1885950" algn="l"/>
                <a:tab pos="3406775" algn="l"/>
                <a:tab pos="38512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539875" indent="-28575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947863" indent="-228600" algn="l">
              <a:buClr>
                <a:schemeClr val="tx2"/>
              </a:buClr>
              <a:tabLst>
                <a:tab pos="1885950" algn="l"/>
                <a:tab pos="3406775" algn="l"/>
                <a:tab pos="38512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355850" indent="-22860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763838" indent="-228600" algn="l"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322103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67823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413543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59263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1900" b="1" u="sng">
                <a:solidFill>
                  <a:schemeClr val="bg2"/>
                </a:solidFill>
                <a:effectLst/>
                <a:latin typeface="Arial" charset="0"/>
              </a:rPr>
              <a:t>Použití</a:t>
            </a:r>
            <a:r>
              <a:rPr lang="cs-CZ" altLang="cs-CZ" sz="1900" b="1">
                <a:solidFill>
                  <a:schemeClr val="bg2"/>
                </a:solidFill>
                <a:effectLst/>
                <a:latin typeface="Arial" charset="0"/>
              </a:rPr>
              <a:t>: 	V současné době se montují statické (digitální) elektroměry místo indukčních. U maloodběratelů se výměna provádí průběžně v rámci pravidelné předepsané kontroly a u nových odběratelů. U velkoodběratelů je výměna prakticky dokončena.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2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2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Rot="1" noChangeArrowheads="1"/>
          </p:cNvSpPr>
          <p:nvPr/>
        </p:nvSpPr>
        <p:spPr bwMode="auto">
          <a:xfrm>
            <a:off x="179388" y="115888"/>
            <a:ext cx="8820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>
                <a:solidFill>
                  <a:schemeClr val="bg2"/>
                </a:solidFill>
                <a:effectLst/>
                <a:latin typeface="Comic Sans MS" pitchFamily="66" charset="0"/>
              </a:rPr>
              <a:t>Vlastní spotřeba přístroje </a:t>
            </a:r>
            <a:endParaRPr lang="cs-CZ" altLang="cs-CZ" sz="36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43395" name="Rectangle 3"/>
          <p:cNvSpPr>
            <a:spLocks noChangeArrowheads="1"/>
          </p:cNvSpPr>
          <p:nvPr/>
        </p:nvSpPr>
        <p:spPr bwMode="auto">
          <a:xfrm>
            <a:off x="180975" y="908050"/>
            <a:ext cx="8712200" cy="315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5401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35401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35401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Vlastní spotřeba je příkon, který je potřebný k dosažení maximální výchylky.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Udává se většinou pouze u voltmetrů a napěťových cívek wattmetrů.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Základním údajem pro výpočet je odpor napěťové cívky </a:t>
            </a:r>
            <a:r>
              <a:rPr lang="cs-CZ" altLang="cs-CZ" sz="2000" b="1" dirty="0" err="1">
                <a:solidFill>
                  <a:schemeClr val="bg2"/>
                </a:solidFill>
                <a:effectLst/>
                <a:latin typeface="Arial" charset="0"/>
              </a:rPr>
              <a:t>R</a:t>
            </a:r>
            <a:r>
              <a:rPr lang="cs-CZ" altLang="cs-CZ" sz="2000" b="1" baseline="-25000" dirty="0" err="1">
                <a:solidFill>
                  <a:schemeClr val="bg2"/>
                </a:solidFill>
                <a:effectLst/>
                <a:latin typeface="Arial" charset="0"/>
              </a:rPr>
              <a:t>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 nebo R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" charset="0"/>
              </a:rPr>
              <a:t>iV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 (</a:t>
            </a:r>
            <a:r>
              <a:rPr lang="cs-CZ" altLang="cs-CZ" sz="2000" b="1" dirty="0" err="1">
                <a:solidFill>
                  <a:schemeClr val="bg2"/>
                </a:solidFill>
                <a:effectLst/>
                <a:latin typeface="Arial" charset="0"/>
              </a:rPr>
              <a:t>R</a:t>
            </a:r>
            <a:r>
              <a:rPr lang="cs-CZ" altLang="cs-CZ" sz="2000" b="1" baseline="-25000" dirty="0" err="1">
                <a:solidFill>
                  <a:schemeClr val="bg2"/>
                </a:solidFill>
                <a:effectLst/>
                <a:latin typeface="Arial" charset="0"/>
              </a:rPr>
              <a:t>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=R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" charset="0"/>
              </a:rPr>
              <a:t>iV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*U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" charset="0"/>
              </a:rPr>
              <a:t>R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).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Příklad: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Analogový voltmetr má odpor napěťové cívky 10k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/V. Vypočítejte vlastním spotřebu přístroje na rozsahu 30V.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R</a:t>
            </a:r>
            <a:r>
              <a:rPr lang="cs-CZ" altLang="cs-CZ" sz="2000" b="1" baseline="-25000" dirty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V</a:t>
            </a: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:</a:t>
            </a:r>
          </a:p>
        </p:txBody>
      </p:sp>
      <p:graphicFrame>
        <p:nvGraphicFramePr>
          <p:cNvPr id="443397" name="Object 5"/>
          <p:cNvGraphicFramePr>
            <a:graphicFrameLocks noChangeAspect="1"/>
          </p:cNvGraphicFramePr>
          <p:nvPr/>
        </p:nvGraphicFramePr>
        <p:xfrm>
          <a:off x="827088" y="3716338"/>
          <a:ext cx="42497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974" name="Rovnice" r:id="rId3" imgW="1981080" imgH="228600" progId="Equation.3">
                  <p:embed/>
                </p:oleObj>
              </mc:Choice>
              <mc:Fallback>
                <p:oleObj name="Rovnice" r:id="rId3" imgW="1981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3716338"/>
                        <a:ext cx="4249737" cy="4889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3398" name="Rectangle 6"/>
          <p:cNvSpPr>
            <a:spLocks noChangeArrowheads="1"/>
          </p:cNvSpPr>
          <p:nvPr/>
        </p:nvSpPr>
        <p:spPr bwMode="auto">
          <a:xfrm>
            <a:off x="180975" y="4437063"/>
            <a:ext cx="50323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54013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354013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354013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54013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P:</a:t>
            </a:r>
          </a:p>
        </p:txBody>
      </p:sp>
      <p:graphicFrame>
        <p:nvGraphicFramePr>
          <p:cNvPr id="443399" name="Object 7"/>
          <p:cNvGraphicFramePr>
            <a:graphicFrameLocks noChangeAspect="1"/>
          </p:cNvGraphicFramePr>
          <p:nvPr/>
        </p:nvGraphicFramePr>
        <p:xfrm>
          <a:off x="827088" y="4292600"/>
          <a:ext cx="237648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975" name="Rovnice" r:id="rId5" imgW="1396800" imgH="457200" progId="Equation.3">
                  <p:embed/>
                </p:oleObj>
              </mc:Choice>
              <mc:Fallback>
                <p:oleObj name="Rovnice" r:id="rId5" imgW="1396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292600"/>
                        <a:ext cx="2376487" cy="7747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815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3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3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3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3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3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4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3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43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3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3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39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Rot="1" noChangeArrowheads="1"/>
          </p:cNvSpPr>
          <p:nvPr/>
        </p:nvSpPr>
        <p:spPr bwMode="auto">
          <a:xfrm>
            <a:off x="250825" y="115888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Statické elektroměry  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62851" name="Rectangle 3"/>
          <p:cNvSpPr>
            <a:spLocks noChangeArrowheads="1"/>
          </p:cNvSpPr>
          <p:nvPr/>
        </p:nvSpPr>
        <p:spPr bwMode="auto">
          <a:xfrm>
            <a:off x="179388" y="908050"/>
            <a:ext cx="8785225" cy="530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tabLst>
                <a:tab pos="1885950" algn="l"/>
                <a:tab pos="3406775" algn="l"/>
                <a:tab pos="38512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1885950" algn="l"/>
                <a:tab pos="3406775" algn="l"/>
                <a:tab pos="38512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 dirty="0" smtClean="0">
                <a:solidFill>
                  <a:schemeClr val="bg2"/>
                </a:solidFill>
                <a:effectLst/>
                <a:latin typeface="Arial" charset="0"/>
              </a:rPr>
              <a:t>Princip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:</a:t>
            </a:r>
            <a:endParaRPr lang="cs-CZ" altLang="cs-CZ" sz="2000" b="1" dirty="0">
              <a:solidFill>
                <a:schemeClr val="bg2"/>
              </a:solidFill>
              <a:effectLst/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*	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základem je měření napětí a proudy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*	proudy je měří měřícími transformátory proudu nebo Hallovými sondami, napětí pomocí napěťového děliče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vysoké a rušivé frekvence se odstraňují pomocí filtrů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A/D převodník převádí analogový signál na digitální s danou vzorkovací frekvencí, f = (1,6 - 6,4) kHz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mikroprocesor vyhodnocuje naměřené hodnoty postupnou integrací v čase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energie v jednotlivých fázích se sčítají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výstup je na displeji, případně přes další možnosti přenosu </a:t>
            </a:r>
            <a:endParaRPr lang="cs-CZ" altLang="cs-CZ" sz="2000" b="1" dirty="0" smtClean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ve výsledku mohou elektroměry měřit činnou i jalovou energii, jak spotřebovanou, tak vyrobenou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měření dalších parametrů je dáno požadavky distributora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systém měření elektrické práce bude probrán ve 3. ročníku </a:t>
            </a:r>
            <a:endParaRPr lang="cs-CZ" altLang="cs-CZ" sz="2000" b="1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090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6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2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2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62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62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Rot="1" noChangeArrowheads="1"/>
          </p:cNvSpPr>
          <p:nvPr/>
        </p:nvSpPr>
        <p:spPr bwMode="auto">
          <a:xfrm>
            <a:off x="250825" y="115888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Statické elektroměry  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pic>
        <p:nvPicPr>
          <p:cNvPr id="463878" name="Picture 6" descr="AM 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6946"/>
            <a:ext cx="4104456" cy="544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880" name="Picture 8" descr="AM 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58"/>
            <a:ext cx="4104456" cy="544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87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Rot="1" noChangeArrowheads="1"/>
          </p:cNvSpPr>
          <p:nvPr/>
        </p:nvSpPr>
        <p:spPr bwMode="auto">
          <a:xfrm>
            <a:off x="250825" y="115888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Digitální multimetry  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62851" name="Rectangle 3"/>
          <p:cNvSpPr>
            <a:spLocks noChangeArrowheads="1"/>
          </p:cNvSpPr>
          <p:nvPr/>
        </p:nvSpPr>
        <p:spPr bwMode="auto">
          <a:xfrm>
            <a:off x="179388" y="908050"/>
            <a:ext cx="8785225" cy="432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tabLst>
                <a:tab pos="1885950" algn="l"/>
                <a:tab pos="3406775" algn="l"/>
                <a:tab pos="38512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1885950" algn="l"/>
                <a:tab pos="3406775" algn="l"/>
                <a:tab pos="38512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u="sng" dirty="0" smtClean="0">
                <a:solidFill>
                  <a:schemeClr val="bg2"/>
                </a:solidFill>
                <a:effectLst/>
                <a:latin typeface="Arial" charset="0"/>
              </a:rPr>
              <a:t>Základní vlastnosti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:</a:t>
            </a:r>
            <a:endParaRPr lang="cs-CZ" altLang="cs-CZ" sz="2000" b="1" dirty="0">
              <a:solidFill>
                <a:schemeClr val="bg2"/>
              </a:solidFill>
              <a:effectLst/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" charset="0"/>
              </a:rPr>
              <a:t>*	</a:t>
            </a: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jednodušší konstrukce (nejsou pohyblivé mechanické části)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*	větší uplatnění pro provozní měření, menší možnost mechanického poškození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*	jednodušší odečítání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*	podle typu více funkcí, možnost dalšího zpracování dat (PC)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vysoká vstupní impedance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přepínání rozsahů (U, I, R) ruční nebo automatické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možnost ochranných funkcí (při špatném zapojení)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měřené střídavé veličiny RMS nebo TRMS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</a:t>
            </a:r>
            <a:r>
              <a:rPr lang="cs-CZ" altLang="cs-CZ" sz="2000" b="1" u="sng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přesnost je dána zejména použitý A/D převodníkem  digitální multimetr nemusí být přesnější než analogový</a:t>
            </a:r>
            <a:endParaRPr lang="cs-CZ" altLang="cs-CZ" sz="2000" b="1" u="sng" dirty="0">
              <a:solidFill>
                <a:schemeClr val="bg2"/>
              </a:solidFill>
              <a:effectLst/>
              <a:latin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981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2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2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2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Rot="1" noChangeArrowheads="1"/>
          </p:cNvSpPr>
          <p:nvPr/>
        </p:nvSpPr>
        <p:spPr bwMode="auto">
          <a:xfrm>
            <a:off x="250825" y="115888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dirty="0" smtClean="0">
                <a:solidFill>
                  <a:schemeClr val="bg2"/>
                </a:solidFill>
                <a:effectLst/>
                <a:latin typeface="Comic Sans MS" pitchFamily="66" charset="0"/>
              </a:rPr>
              <a:t>Blokové schéma DM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62851" name="Rectangle 3"/>
          <p:cNvSpPr>
            <a:spLocks noChangeArrowheads="1"/>
          </p:cNvSpPr>
          <p:nvPr/>
        </p:nvSpPr>
        <p:spPr bwMode="auto">
          <a:xfrm>
            <a:off x="107504" y="3212976"/>
            <a:ext cx="8785225" cy="296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263525" indent="-263525" algn="l">
              <a:tabLst>
                <a:tab pos="1885950" algn="l"/>
                <a:tab pos="3406775" algn="l"/>
                <a:tab pos="38512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1187450" indent="-28575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595438" indent="-228600" algn="l">
              <a:buClr>
                <a:schemeClr val="tx2"/>
              </a:buClr>
              <a:tabLst>
                <a:tab pos="1885950" algn="l"/>
                <a:tab pos="3406775" algn="l"/>
                <a:tab pos="38512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2003425" indent="-228600" algn="l">
              <a:buClr>
                <a:schemeClr val="accent2"/>
              </a:buClr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411413" indent="-228600" algn="l"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8686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33258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7830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4240213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1885950" algn="l"/>
                <a:tab pos="3406775" algn="l"/>
                <a:tab pos="38512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  <a:tabLst>
                <a:tab pos="901700" algn="l"/>
                <a:tab pos="1077913" algn="l"/>
                <a:tab pos="1885950" algn="l"/>
                <a:tab pos="3406775" algn="l"/>
                <a:tab pos="3851275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*	VD	-	měření napětí - vstupní dělič</a:t>
            </a:r>
          </a:p>
          <a:p>
            <a:pPr>
              <a:buFont typeface="Wingdings" pitchFamily="2" charset="2"/>
              <a:buNone/>
              <a:tabLst>
                <a:tab pos="901700" algn="l"/>
                <a:tab pos="1077913" algn="l"/>
                <a:tab pos="1885950" algn="l"/>
                <a:tab pos="3406775" algn="l"/>
                <a:tab pos="3851275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</a:rPr>
              <a:t>*	PPN	-	převodník proudu na napětí</a:t>
            </a:r>
          </a:p>
          <a:p>
            <a:pPr>
              <a:buFont typeface="Wingdings" pitchFamily="2" charset="2"/>
              <a:buNone/>
              <a:tabLst>
                <a:tab pos="901700" algn="l"/>
                <a:tab pos="1077913" algn="l"/>
                <a:tab pos="1885950" algn="l"/>
                <a:tab pos="3406775" algn="l"/>
                <a:tab pos="3851275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PON	-	převodník odporu na napětí</a:t>
            </a:r>
          </a:p>
          <a:p>
            <a:pPr>
              <a:buFont typeface="Wingdings" pitchFamily="2" charset="2"/>
              <a:buNone/>
              <a:tabLst>
                <a:tab pos="901700" algn="l"/>
                <a:tab pos="1077913" algn="l"/>
                <a:tab pos="1885950" algn="l"/>
                <a:tab pos="3406775" algn="l"/>
                <a:tab pos="3851275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Z	- zesilovač</a:t>
            </a:r>
          </a:p>
          <a:p>
            <a:pPr>
              <a:buNone/>
              <a:tabLst>
                <a:tab pos="901700" algn="l"/>
                <a:tab pos="1077913" algn="l"/>
                <a:tab pos="1885950" algn="l"/>
                <a:tab pos="3406775" algn="l"/>
                <a:tab pos="3851275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</a:t>
            </a:r>
            <a:r>
              <a:rPr lang="cs-CZ" sz="2000" b="1" dirty="0">
                <a:ln w="0"/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/</a:t>
            </a:r>
            <a:r>
              <a:rPr lang="cs-CZ" sz="2000" b="1" dirty="0" smtClean="0">
                <a:ln w="0"/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	-	usměrňovač pro měře měření střídavých veličin</a:t>
            </a:r>
          </a:p>
          <a:p>
            <a:pPr>
              <a:buFont typeface="Wingdings" pitchFamily="2" charset="2"/>
              <a:buNone/>
              <a:tabLst>
                <a:tab pos="901700" algn="l"/>
                <a:tab pos="1077913" algn="l"/>
                <a:tab pos="1885950" algn="l"/>
                <a:tab pos="3406775" algn="l"/>
                <a:tab pos="3851275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A/D	-	analogově číslicový převodník </a:t>
            </a:r>
          </a:p>
          <a:p>
            <a:pPr>
              <a:buFont typeface="Wingdings" pitchFamily="2" charset="2"/>
              <a:buNone/>
              <a:tabLst>
                <a:tab pos="901700" algn="l"/>
                <a:tab pos="1077913" algn="l"/>
                <a:tab pos="1885950" algn="l"/>
                <a:tab pos="3406775" algn="l"/>
                <a:tab pos="3851275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ČZ	-	číslicový zobrazovač (displej)</a:t>
            </a:r>
          </a:p>
          <a:p>
            <a:pPr>
              <a:buFont typeface="Wingdings" pitchFamily="2" charset="2"/>
              <a:buNone/>
              <a:tabLst>
                <a:tab pos="901700" algn="l"/>
                <a:tab pos="1077913" algn="l"/>
                <a:tab pos="1885950" algn="l"/>
                <a:tab pos="3406775" algn="l"/>
                <a:tab pos="3851275" algn="l"/>
              </a:tabLst>
            </a:pPr>
            <a:r>
              <a:rPr lang="cs-CZ" altLang="cs-CZ" sz="2000" b="1" dirty="0" smtClean="0">
                <a:solidFill>
                  <a:schemeClr val="bg2"/>
                </a:solidFill>
                <a:effectLst/>
                <a:latin typeface="Arial" charset="0"/>
                <a:sym typeface="Symbol" pitchFamily="18" charset="2"/>
              </a:rPr>
              <a:t>*	ŘJ	-	řídící jednotka, mikroprocesor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33" y="917644"/>
            <a:ext cx="8916863" cy="22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2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Rot="1" noChangeArrowheads="1"/>
          </p:cNvSpPr>
          <p:nvPr/>
        </p:nvSpPr>
        <p:spPr bwMode="auto">
          <a:xfrm>
            <a:off x="250825" y="115888"/>
            <a:ext cx="86756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cs-CZ" altLang="cs-CZ" sz="3600" u="sng" smtClean="0">
                <a:solidFill>
                  <a:schemeClr val="bg2"/>
                </a:solidFill>
                <a:effectLst/>
                <a:latin typeface="Comic Sans MS" pitchFamily="66" charset="0"/>
              </a:rPr>
              <a:t>Digitální multimetry</a:t>
            </a:r>
            <a:endParaRPr lang="cs-CZ" altLang="cs-CZ" sz="36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pic>
        <p:nvPicPr>
          <p:cNvPr id="463874" name="Picture 2" descr="https://www.ghvtrading.cz/data/imgs/469b-935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5" t="5571" r="18509" b="5550"/>
          <a:stretch/>
        </p:blipFill>
        <p:spPr bwMode="auto">
          <a:xfrm>
            <a:off x="285038" y="1196752"/>
            <a:ext cx="2952328" cy="416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876" name="Picture 4" descr="Výsledek obrázku pro 30X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96752"/>
            <a:ext cx="2232248" cy="433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878" name="Picture 6" descr="Výsledek obrázku pro Fluke 28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1" r="16590"/>
          <a:stretch/>
        </p:blipFill>
        <p:spPr bwMode="auto">
          <a:xfrm>
            <a:off x="5978642" y="1132694"/>
            <a:ext cx="281820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37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950" y="274638"/>
            <a:ext cx="8928100" cy="777875"/>
          </a:xfrm>
          <a:noFill/>
        </p:spPr>
        <p:txBody>
          <a:bodyPr lIns="36000" tIns="36000" rIns="36000" bIns="36000"/>
          <a:lstStyle/>
          <a:p>
            <a:r>
              <a:rPr lang="cs-CZ" altLang="cs-CZ" u="sng">
                <a:solidFill>
                  <a:schemeClr val="bg2"/>
                </a:solidFill>
                <a:effectLst/>
              </a:rPr>
              <a:t>Materiály</a:t>
            </a:r>
          </a:p>
        </p:txBody>
      </p:sp>
      <p:sp>
        <p:nvSpPr>
          <p:cNvPr id="132120" name="Text Box 24"/>
          <p:cNvSpPr txBox="1">
            <a:spLocks noChangeArrowheads="1"/>
          </p:cNvSpPr>
          <p:nvPr/>
        </p:nvSpPr>
        <p:spPr bwMode="auto">
          <a:xfrm>
            <a:off x="250825" y="1412875"/>
            <a:ext cx="907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>
              <a:effectLst/>
              <a:latin typeface="Comic Sans MS" pitchFamily="66" charset="0"/>
            </a:endParaRPr>
          </a:p>
        </p:txBody>
      </p:sp>
      <p:sp>
        <p:nvSpPr>
          <p:cNvPr id="132121" name="Text Box 25"/>
          <p:cNvSpPr txBox="1">
            <a:spLocks noChangeArrowheads="1"/>
          </p:cNvSpPr>
          <p:nvPr/>
        </p:nvSpPr>
        <p:spPr bwMode="auto">
          <a:xfrm>
            <a:off x="468313" y="1484313"/>
            <a:ext cx="8424862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tabLst>
                <a:tab pos="38528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tabLst>
                <a:tab pos="38528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tabLst>
                <a:tab pos="38528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tabLst>
                <a:tab pos="38528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tabLst>
                <a:tab pos="38528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528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528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528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528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bg2"/>
                </a:solidFill>
                <a:effectLst/>
                <a:latin typeface="Comic Sans MS" pitchFamily="66" charset="0"/>
              </a:rPr>
              <a:t>Vydavatelství BEN	Elektrotechnická měření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bg2"/>
                </a:solidFill>
                <a:effectLst/>
                <a:latin typeface="Comic Sans MS" pitchFamily="66" charset="0"/>
              </a:rPr>
              <a:t>Milan Adámek	Měření elektrických veličin	</a:t>
            </a:r>
          </a:p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bg2"/>
                </a:solidFill>
                <a:effectLst/>
                <a:latin typeface="Garamond" pitchFamily="18" charset="0"/>
                <a:hlinkClick r:id="rId2"/>
              </a:rPr>
              <a:t>http://elektronika01.blogspot.com/</a:t>
            </a:r>
            <a:r>
              <a:rPr lang="cs-CZ" altLang="cs-CZ">
                <a:solidFill>
                  <a:schemeClr val="bg2"/>
                </a:solidFill>
                <a:effectLst/>
                <a:latin typeface="Garamond" pitchFamily="18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404813"/>
            <a:ext cx="6696075" cy="2016125"/>
          </a:xfrm>
        </p:spPr>
        <p:txBody>
          <a:bodyPr/>
          <a:lstStyle/>
          <a:p>
            <a:r>
              <a:rPr lang="cs-CZ" altLang="cs-CZ" sz="4000" u="sng">
                <a:solidFill>
                  <a:schemeClr val="bg2"/>
                </a:solidFill>
                <a:effectLst/>
                <a:latin typeface="Comic Sans MS" pitchFamily="66" charset="0"/>
              </a:rPr>
              <a:t>Snižování rozsahu a výpočet naměřené hodnoty</a:t>
            </a:r>
            <a:endParaRPr lang="cs-CZ" altLang="cs-CZ" sz="28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24963" name="Rectangle 3"/>
          <p:cNvSpPr>
            <a:spLocks noChangeArrowheads="1"/>
          </p:cNvSpPr>
          <p:nvPr/>
        </p:nvSpPr>
        <p:spPr bwMode="auto">
          <a:xfrm>
            <a:off x="250825" y="2836863"/>
            <a:ext cx="87852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tabLst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tabLst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U digitálního přístroje lze odečíst naměřenou hodnotu přímo z displeje přístroje </a:t>
            </a:r>
            <a:r>
              <a:rPr lang="cs-CZ" altLang="cs-CZ" sz="1900" b="1">
                <a:solidFill>
                  <a:schemeClr val="bg2"/>
                </a:solidFill>
                <a:effectLst/>
                <a:latin typeface="Arial Unicode MS" pitchFamily="34" charset="-128"/>
              </a:rPr>
              <a:t>(pozor na nutnost snížení rozsahu na nejmenší možnou hodnotu)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U analogového přístroje s přepínáním rozsahů je třeba nastavit nejmenší možný rozsah. </a:t>
            </a:r>
            <a:endParaRPr lang="cs-CZ" altLang="cs-CZ" sz="1900" b="1"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424977" name="Rectangle 17"/>
          <p:cNvSpPr>
            <a:spLocks noChangeArrowheads="1"/>
          </p:cNvSpPr>
          <p:nvPr/>
        </p:nvSpPr>
        <p:spPr bwMode="auto">
          <a:xfrm>
            <a:off x="250825" y="4244975"/>
            <a:ext cx="8642350" cy="214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361950" indent="-361950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Při snižování lze použít 2 metody: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1. orientační odečtení naměřené hodnoty při malé výchylce a podle vypočtené velikosti nastavit rozsah.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2.	úvahou – kolikrát se sníží rozsah, tolikrát se zvýší výchylka (při snížení rozsahu z 25V na 5V se rozsah sníží 5x, výchylka bude 5x větší).</a:t>
            </a:r>
          </a:p>
          <a:p>
            <a:pPr>
              <a:buFont typeface="Wingdings" pitchFamily="2" charset="2"/>
              <a:buNone/>
            </a:pPr>
            <a:r>
              <a:rPr lang="cs-CZ" altLang="cs-CZ" sz="2200" b="1" u="sng" dirty="0">
                <a:solidFill>
                  <a:schemeClr val="bg2"/>
                </a:solidFill>
                <a:effectLst/>
                <a:latin typeface="Arial Unicode MS" pitchFamily="34" charset="-128"/>
              </a:rPr>
              <a:t>Při chybném snížení rozsahu lze poškodit měřící přístroj</a:t>
            </a:r>
            <a:r>
              <a:rPr lang="cs-CZ" altLang="cs-CZ" sz="2200" b="1" dirty="0">
                <a:solidFill>
                  <a:schemeClr val="bg2"/>
                </a:solidFill>
                <a:effectLst/>
                <a:latin typeface="Arial Unicode MS" pitchFamily="34" charset="-128"/>
              </a:rPr>
              <a:t>. </a:t>
            </a:r>
          </a:p>
        </p:txBody>
      </p:sp>
      <p:pic>
        <p:nvPicPr>
          <p:cNvPr id="424978" name="Picture 18" descr="ruc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115888"/>
            <a:ext cx="19050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4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4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4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49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49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49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188913"/>
            <a:ext cx="8713787" cy="863600"/>
          </a:xfrm>
        </p:spPr>
        <p:txBody>
          <a:bodyPr/>
          <a:lstStyle/>
          <a:p>
            <a:r>
              <a:rPr lang="cs-CZ" altLang="cs-CZ" sz="4000" u="sng">
                <a:solidFill>
                  <a:schemeClr val="bg2"/>
                </a:solidFill>
                <a:effectLst/>
                <a:latin typeface="Comic Sans MS" pitchFamily="66" charset="0"/>
              </a:rPr>
              <a:t>Výpočet naměřené hodnoty</a:t>
            </a:r>
            <a:endParaRPr lang="cs-CZ" altLang="cs-CZ" sz="280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425987" name="Rectangle 3"/>
          <p:cNvSpPr>
            <a:spLocks noChangeArrowheads="1"/>
          </p:cNvSpPr>
          <p:nvPr/>
        </p:nvSpPr>
        <p:spPr bwMode="auto">
          <a:xfrm>
            <a:off x="179388" y="1089025"/>
            <a:ext cx="878522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tabLst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tabLst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Důležité pojmy: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Citlivost přístroje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– udává velikost výchylky na jednotkovou změnu veličiny. Čím je výchylka větší, tím je vyšší i citlivost.</a:t>
            </a:r>
          </a:p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Měřící konstanta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– převrácená hodnota citlivosti</a:t>
            </a:r>
            <a:endParaRPr lang="cs-CZ" altLang="cs-CZ" sz="1900" b="1"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425988" name="Rectangle 4"/>
          <p:cNvSpPr>
            <a:spLocks noChangeArrowheads="1"/>
          </p:cNvSpPr>
          <p:nvPr/>
        </p:nvSpPr>
        <p:spPr bwMode="auto">
          <a:xfrm>
            <a:off x="250825" y="3068638"/>
            <a:ext cx="86423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631825" indent="-6318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kde 	X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R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je měřící rozsah - pro voltmetr U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R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(V), pro ampérmetr I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R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(A)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</a:t>
            </a:r>
            <a:r>
              <a:rPr lang="cs-CZ" altLang="cs-CZ" sz="2000" b="1" baseline="-25000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M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 je celkový počet dílků na stupnici</a:t>
            </a:r>
            <a:endParaRPr lang="cs-CZ" altLang="cs-CZ" sz="2200" b="1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25990" name="Object 6"/>
          <p:cNvGraphicFramePr>
            <a:graphicFrameLocks noChangeAspect="1"/>
          </p:cNvGraphicFramePr>
          <p:nvPr/>
        </p:nvGraphicFramePr>
        <p:xfrm>
          <a:off x="6156325" y="2205038"/>
          <a:ext cx="10795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61" name="Rovnice" r:id="rId3" imgW="596880" imgH="431640" progId="Equation.3">
                  <p:embed/>
                </p:oleObj>
              </mc:Choice>
              <mc:Fallback>
                <p:oleObj name="Rovnice" r:id="rId3" imgW="59688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205038"/>
                        <a:ext cx="1079500" cy="7810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5991" name="Rectangle 7"/>
          <p:cNvSpPr>
            <a:spLocks noChangeArrowheads="1"/>
          </p:cNvSpPr>
          <p:nvPr/>
        </p:nvSpPr>
        <p:spPr bwMode="auto">
          <a:xfrm>
            <a:off x="179388" y="3860800"/>
            <a:ext cx="36004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tabLst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tabLst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tabLst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spcBef>
                <a:spcPct val="30000"/>
              </a:spcBef>
              <a:buFont typeface="Wingdings" pitchFamily="2" charset="2"/>
              <a:buNone/>
            </a:pP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Velikost naměřené veličiny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-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 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</a:t>
            </a:r>
            <a:endParaRPr lang="cs-CZ" altLang="cs-CZ" sz="1900" b="1">
              <a:solidFill>
                <a:schemeClr val="bg2"/>
              </a:solidFill>
              <a:effectLst/>
              <a:latin typeface="Arial" charset="0"/>
            </a:endParaRPr>
          </a:p>
        </p:txBody>
      </p:sp>
      <p:graphicFrame>
        <p:nvGraphicFramePr>
          <p:cNvPr id="425992" name="Object 8"/>
          <p:cNvGraphicFramePr>
            <a:graphicFrameLocks noChangeAspect="1"/>
          </p:cNvGraphicFramePr>
          <p:nvPr/>
        </p:nvGraphicFramePr>
        <p:xfrm>
          <a:off x="3779838" y="3835400"/>
          <a:ext cx="180022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62" name="Rovnice" r:id="rId5" imgW="774360" imgH="228600" progId="Equation.3">
                  <p:embed/>
                </p:oleObj>
              </mc:Choice>
              <mc:Fallback>
                <p:oleObj name="Rovnice" r:id="rId5" imgW="77436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3835400"/>
                        <a:ext cx="1800225" cy="5302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5993" name="Rectangle 9"/>
          <p:cNvSpPr>
            <a:spLocks noChangeArrowheads="1"/>
          </p:cNvSpPr>
          <p:nvPr/>
        </p:nvSpPr>
        <p:spPr bwMode="auto">
          <a:xfrm>
            <a:off x="179388" y="4437063"/>
            <a:ext cx="45005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631825" indent="-631825"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kde 	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  <a:sym typeface="Symbol" pitchFamily="18" charset="2"/>
              </a:rPr>
              <a:t> je počet naměřených dílků</a:t>
            </a:r>
            <a:endParaRPr lang="cs-CZ" altLang="cs-CZ" sz="2200" b="1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sp>
        <p:nvSpPr>
          <p:cNvPr id="425994" name="Rectangle 10"/>
          <p:cNvSpPr>
            <a:spLocks noChangeArrowheads="1"/>
          </p:cNvSpPr>
          <p:nvPr/>
        </p:nvSpPr>
        <p:spPr bwMode="auto">
          <a:xfrm>
            <a:off x="250825" y="4868863"/>
            <a:ext cx="85693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3870325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4278313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46863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5094288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55514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60086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64658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6923088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Příklad: Vypočítejte proud, je-li výchylka 43 dílků na měřícím rozsahu 25mA. Počet dílků na stupnici je 50.  </a:t>
            </a:r>
            <a:endParaRPr lang="cs-CZ" altLang="cs-CZ" sz="2200" b="1">
              <a:solidFill>
                <a:schemeClr val="bg2"/>
              </a:solidFill>
              <a:effectLst/>
              <a:latin typeface="Arial Unicode MS" pitchFamily="34" charset="-128"/>
              <a:sym typeface="Symbol" pitchFamily="18" charset="2"/>
            </a:endParaRPr>
          </a:p>
        </p:txBody>
      </p:sp>
      <p:graphicFrame>
        <p:nvGraphicFramePr>
          <p:cNvPr id="425995" name="Object 11"/>
          <p:cNvGraphicFramePr>
            <a:graphicFrameLocks noChangeAspect="1"/>
          </p:cNvGraphicFramePr>
          <p:nvPr/>
        </p:nvGraphicFramePr>
        <p:xfrm>
          <a:off x="250825" y="5734050"/>
          <a:ext cx="3852863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63" name="Rovnice" r:id="rId7" imgW="1930320" imgH="431640" progId="Equation.3">
                  <p:embed/>
                </p:oleObj>
              </mc:Choice>
              <mc:Fallback>
                <p:oleObj name="Rovnice" r:id="rId7" imgW="1930320" imgH="43164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734050"/>
                        <a:ext cx="3852863" cy="86201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5996" name="Object 12"/>
          <p:cNvGraphicFramePr>
            <a:graphicFrameLocks noChangeAspect="1"/>
          </p:cNvGraphicFramePr>
          <p:nvPr/>
        </p:nvGraphicFramePr>
        <p:xfrm>
          <a:off x="4427538" y="5876925"/>
          <a:ext cx="432117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64" name="Rovnice" r:id="rId9" imgW="1892160" imgH="228600" progId="Equation.3">
                  <p:embed/>
                </p:oleObj>
              </mc:Choice>
              <mc:Fallback>
                <p:oleObj name="Rovnice" r:id="rId9" imgW="189216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5876925"/>
                        <a:ext cx="4321175" cy="5207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5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5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5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5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5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5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5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5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5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5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5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5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5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925" y="44450"/>
            <a:ext cx="7559675" cy="719138"/>
          </a:xfrm>
        </p:spPr>
        <p:txBody>
          <a:bodyPr/>
          <a:lstStyle/>
          <a:p>
            <a:r>
              <a:rPr lang="cs-CZ" altLang="cs-CZ" sz="4000" u="sng" dirty="0">
                <a:solidFill>
                  <a:schemeClr val="bg2"/>
                </a:solidFill>
                <a:effectLst/>
                <a:latin typeface="Comic Sans MS" pitchFamily="66" charset="0"/>
              </a:rPr>
              <a:t>Vyhodnocení výsledků měření</a:t>
            </a:r>
            <a:endParaRPr lang="cs-CZ" altLang="cs-CZ" sz="4000" dirty="0">
              <a:solidFill>
                <a:schemeClr val="bg2"/>
              </a:solidFill>
              <a:effectLst/>
              <a:latin typeface="Comic Sans MS" pitchFamily="66" charset="0"/>
            </a:endParaRP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2771775" y="830263"/>
            <a:ext cx="259238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7429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143000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002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cs-CZ" altLang="cs-CZ" sz="2400" b="1" u="sng" dirty="0">
                <a:solidFill>
                  <a:schemeClr val="bg2"/>
                </a:solidFill>
                <a:effectLst/>
                <a:latin typeface="Arial Unicode MS" pitchFamily="34" charset="-128"/>
              </a:rPr>
              <a:t>Přesnost měření  </a:t>
            </a:r>
          </a:p>
        </p:txBody>
      </p:sp>
      <p:sp>
        <p:nvSpPr>
          <p:cNvPr id="90221" name="Rectangle 109"/>
          <p:cNvSpPr>
            <a:spLocks noChangeArrowheads="1"/>
          </p:cNvSpPr>
          <p:nvPr/>
        </p:nvSpPr>
        <p:spPr bwMode="auto">
          <a:xfrm>
            <a:off x="179388" y="1317625"/>
            <a:ext cx="8785225" cy="235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algn="l"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742950" indent="-285750" algn="l">
              <a:buClr>
                <a:schemeClr val="accent2"/>
              </a:buCl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143000" indent="-228600" algn="l">
              <a:buClr>
                <a:schemeClr val="tx2"/>
              </a:buCl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00200" indent="-228600" algn="l">
              <a:buClr>
                <a:schemeClr val="accent2"/>
              </a:buCl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Výsledek měření lze získat přímo z měřících přístrojů nebo výpočtem z naměřených hodnot – 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naměřená hodnota (obecně X</a:t>
            </a:r>
            <a:r>
              <a:rPr lang="cs-CZ" altLang="cs-CZ" sz="2000" b="1" u="sng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N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)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Každé měření je ale zatíženo určitou chybou, proto naměřená hodnota se vždy liší od 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skutečné hodnoty (obecně X</a:t>
            </a:r>
            <a:r>
              <a:rPr lang="cs-CZ" altLang="cs-CZ" sz="2000" b="1" u="sng" baseline="-25000">
                <a:solidFill>
                  <a:schemeClr val="bg2"/>
                </a:solidFill>
                <a:effectLst/>
                <a:latin typeface="Arial Unicode MS" pitchFamily="34" charset="-128"/>
              </a:rPr>
              <a:t>S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)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.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Při vlastním měření předem určit, jaké jsou požadavky na přesnost měření a podle toho zvolit měřící přístroje, měřící metodu, počet opakování měření, okolní podmínky. </a:t>
            </a:r>
          </a:p>
        </p:txBody>
      </p:sp>
      <p:sp>
        <p:nvSpPr>
          <p:cNvPr id="90222" name="Rectangle 110"/>
          <p:cNvSpPr>
            <a:spLocks noChangeArrowheads="1"/>
          </p:cNvSpPr>
          <p:nvPr/>
        </p:nvSpPr>
        <p:spPr bwMode="auto">
          <a:xfrm>
            <a:off x="179388" y="3644900"/>
            <a:ext cx="8785225" cy="311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 marL="354013" indent="-354013" algn="l">
              <a:tabLst>
                <a:tab pos="2873375" algn="l"/>
                <a:tab pos="3051175" algn="l"/>
              </a:tabLs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marL="819150" indent="-285750" algn="l">
              <a:buClr>
                <a:schemeClr val="accent2"/>
              </a:buClr>
              <a:tabLst>
                <a:tab pos="2873375" algn="l"/>
                <a:tab pos="3051175" algn="l"/>
              </a:tabLst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marL="1227138" indent="-228600" algn="l">
              <a:buClr>
                <a:schemeClr val="tx2"/>
              </a:buClr>
              <a:tabLst>
                <a:tab pos="2873375" algn="l"/>
                <a:tab pos="3051175" algn="l"/>
              </a:tabLst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marL="1635125" indent="-228600" algn="l">
              <a:buClr>
                <a:schemeClr val="accent2"/>
              </a:buClr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marL="2057400" indent="-228600" algn="l"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>
                <a:tab pos="2873375" algn="l"/>
                <a:tab pos="3051175" algn="l"/>
              </a:tabLst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Jaké chyby mohou vzniknout při měření: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1. 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Chyba metody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	</a:t>
            </a:r>
            <a:r>
              <a:rPr lang="cs-CZ" altLang="cs-CZ" sz="1900" b="1">
                <a:solidFill>
                  <a:schemeClr val="bg2"/>
                </a:solidFill>
                <a:effectLst/>
                <a:latin typeface="Arial Unicode MS" pitchFamily="34" charset="-128"/>
              </a:rPr>
              <a:t>-	zjednodušená zapojení a výpočty, vlastní spotřeba přístrojů.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Podle požadavků na přesnost lze chybu eliminovat výpočtem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2.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Chyba přístroje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</a:t>
            </a:r>
            <a:r>
              <a:rPr lang="cs-CZ" altLang="cs-CZ" sz="1900" b="1">
                <a:solidFill>
                  <a:schemeClr val="bg2"/>
                </a:solidFill>
                <a:effectLst/>
                <a:latin typeface="Arial Unicode MS" pitchFamily="34" charset="-128"/>
              </a:rPr>
              <a:t>-	každý přístroj měří s určitou nepřesností, která je dána výrobcem.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Chybu nejde přesně určit, lze definovat toleranci naměřené hodnoty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3.	</a:t>
            </a:r>
            <a:r>
              <a:rPr lang="cs-CZ" altLang="cs-CZ" sz="2000" b="1" u="sng">
                <a:solidFill>
                  <a:schemeClr val="bg2"/>
                </a:solidFill>
                <a:effectLst/>
                <a:latin typeface="Arial Unicode MS" pitchFamily="34" charset="-128"/>
              </a:rPr>
              <a:t>Chyba pozorovatele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	-</a:t>
            </a:r>
            <a:r>
              <a:rPr lang="cs-CZ" altLang="cs-CZ" sz="1900" b="1">
                <a:solidFill>
                  <a:schemeClr val="bg2"/>
                </a:solidFill>
                <a:effectLst/>
                <a:latin typeface="Arial Unicode MS" pitchFamily="34" charset="-128"/>
              </a:rPr>
              <a:t>	nevhodné přístroje, měřící rozsahy a použité metody, chyba při odečítání</a:t>
            </a:r>
            <a:r>
              <a:rPr lang="cs-CZ" altLang="cs-CZ" sz="2000" b="1">
                <a:solidFill>
                  <a:schemeClr val="bg2"/>
                </a:solidFill>
                <a:effectLst/>
                <a:latin typeface="Arial Unicode MS" pitchFamily="34" charset="-128"/>
              </a:rPr>
              <a:t> </a:t>
            </a:r>
          </a:p>
        </p:txBody>
      </p:sp>
      <p:pic>
        <p:nvPicPr>
          <p:cNvPr id="90223" name="Picture 111" descr="MC90043709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115888"/>
            <a:ext cx="1374775" cy="13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0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0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0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0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0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0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0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0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0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0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</p:bldLst>
  </p:timing>
</p:sld>
</file>

<file path=ppt/theme/theme1.xml><?xml version="1.0" encoding="utf-8"?>
<a:theme xmlns:a="http://schemas.openxmlformats.org/drawingml/2006/main" name="Proudění">
  <a:themeElements>
    <a:clrScheme name="Proudění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lg"/>
          <a:tailEnd type="none" w="med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Char char="n"/>
          <a:tabLst/>
          <a:defRPr kumimoji="0" lang="cs-CZ" altLang="cs-CZ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lg"/>
          <a:tailEnd type="none" w="med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Char char="n"/>
          <a:tabLst/>
          <a:defRPr kumimoji="0" lang="cs-CZ" altLang="cs-CZ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12225</TotalTime>
  <Words>4890</Words>
  <Application>Microsoft Office PowerPoint</Application>
  <PresentationFormat>Předvádění na obrazovce (4:3)</PresentationFormat>
  <Paragraphs>544</Paragraphs>
  <Slides>65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5" baseType="lpstr">
      <vt:lpstr>Arial</vt:lpstr>
      <vt:lpstr>Arial Unicode MS</vt:lpstr>
      <vt:lpstr>Calibri</vt:lpstr>
      <vt:lpstr>Cambria Math</vt:lpstr>
      <vt:lpstr>Comic Sans MS</vt:lpstr>
      <vt:lpstr>Garamond</vt:lpstr>
      <vt:lpstr>Symbol</vt:lpstr>
      <vt:lpstr>Wingdings</vt:lpstr>
      <vt:lpstr>Proudění</vt:lpstr>
      <vt:lpstr>Rovnice</vt:lpstr>
      <vt:lpstr>Elektrotechnická  měření Základní měření a analogové přístroje</vt:lpstr>
      <vt:lpstr>Měření základních veličin 1 příprava na praktické měření</vt:lpstr>
      <vt:lpstr>Měření napětí</vt:lpstr>
      <vt:lpstr>Měření napětí</vt:lpstr>
      <vt:lpstr>Měření proudu</vt:lpstr>
      <vt:lpstr>Prezentace aplikace PowerPoint</vt:lpstr>
      <vt:lpstr>Snižování rozsahu a výpočet naměřené hodnoty</vt:lpstr>
      <vt:lpstr>Výpočet naměřené hodnoty</vt:lpstr>
      <vt:lpstr>Vyhodnocení výsledků měření</vt:lpstr>
      <vt:lpstr>Přesnost měření</vt:lpstr>
      <vt:lpstr>Přesnost měření</vt:lpstr>
      <vt:lpstr>Chyby měření – chyby metody</vt:lpstr>
      <vt:lpstr>Měření odporů nepřímou metodou</vt:lpstr>
      <vt:lpstr>Zapojení pro malé odpory</vt:lpstr>
      <vt:lpstr>Kompenzace chyby metody</vt:lpstr>
      <vt:lpstr>Příklad</vt:lpstr>
      <vt:lpstr>Zapojení pro velké odpory</vt:lpstr>
      <vt:lpstr>Zapojení pro velké odpory</vt:lpstr>
      <vt:lpstr>Chyby měření – analogové přístroje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Materiály</vt:lpstr>
    </vt:vector>
  </TitlesOfParts>
  <Company>SPŠSE a VOŠ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Jistící a ochranné přístroje nízkého napětí</dc:title>
  <dc:creator>pe</dc:creator>
  <cp:lastModifiedBy>Ivo Petricek</cp:lastModifiedBy>
  <cp:revision>1229</cp:revision>
  <dcterms:created xsi:type="dcterms:W3CDTF">2006-07-11T07:50:54Z</dcterms:created>
  <dcterms:modified xsi:type="dcterms:W3CDTF">2024-02-19T10:33:29Z</dcterms:modified>
</cp:coreProperties>
</file>