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</p:sldMasterIdLst>
  <p:notesMasterIdLst>
    <p:notesMasterId r:id="rId63"/>
  </p:notesMasterIdLst>
  <p:handoutMasterIdLst>
    <p:handoutMasterId r:id="rId64"/>
  </p:handoutMasterIdLst>
  <p:sldIdLst>
    <p:sldId id="869" r:id="rId3"/>
    <p:sldId id="875" r:id="rId4"/>
    <p:sldId id="888" r:id="rId5"/>
    <p:sldId id="889" r:id="rId6"/>
    <p:sldId id="877" r:id="rId7"/>
    <p:sldId id="870" r:id="rId8"/>
    <p:sldId id="876" r:id="rId9"/>
    <p:sldId id="835" r:id="rId10"/>
    <p:sldId id="836" r:id="rId11"/>
    <p:sldId id="837" r:id="rId12"/>
    <p:sldId id="838" r:id="rId13"/>
    <p:sldId id="839" r:id="rId14"/>
    <p:sldId id="649" r:id="rId15"/>
    <p:sldId id="651" r:id="rId16"/>
    <p:sldId id="692" r:id="rId17"/>
    <p:sldId id="652" r:id="rId18"/>
    <p:sldId id="854" r:id="rId19"/>
    <p:sldId id="855" r:id="rId20"/>
    <p:sldId id="828" r:id="rId21"/>
    <p:sldId id="830" r:id="rId22"/>
    <p:sldId id="831" r:id="rId23"/>
    <p:sldId id="833" r:id="rId24"/>
    <p:sldId id="834" r:id="rId25"/>
    <p:sldId id="863" r:id="rId26"/>
    <p:sldId id="864" r:id="rId27"/>
    <p:sldId id="866" r:id="rId28"/>
    <p:sldId id="885" r:id="rId29"/>
    <p:sldId id="843" r:id="rId30"/>
    <p:sldId id="844" r:id="rId31"/>
    <p:sldId id="845" r:id="rId32"/>
    <p:sldId id="848" r:id="rId33"/>
    <p:sldId id="849" r:id="rId34"/>
    <p:sldId id="851" r:id="rId35"/>
    <p:sldId id="655" r:id="rId36"/>
    <p:sldId id="757" r:id="rId37"/>
    <p:sldId id="656" r:id="rId38"/>
    <p:sldId id="673" r:id="rId39"/>
    <p:sldId id="856" r:id="rId40"/>
    <p:sldId id="886" r:id="rId41"/>
    <p:sldId id="871" r:id="rId42"/>
    <p:sldId id="872" r:id="rId43"/>
    <p:sldId id="852" r:id="rId44"/>
    <p:sldId id="841" r:id="rId45"/>
    <p:sldId id="842" r:id="rId46"/>
    <p:sldId id="867" r:id="rId47"/>
    <p:sldId id="758" r:id="rId48"/>
    <p:sldId id="805" r:id="rId49"/>
    <p:sldId id="806" r:id="rId50"/>
    <p:sldId id="809" r:id="rId51"/>
    <p:sldId id="857" r:id="rId52"/>
    <p:sldId id="810" r:id="rId53"/>
    <p:sldId id="862" r:id="rId54"/>
    <p:sldId id="890" r:id="rId55"/>
    <p:sldId id="858" r:id="rId56"/>
    <p:sldId id="861" r:id="rId57"/>
    <p:sldId id="887" r:id="rId58"/>
    <p:sldId id="859" r:id="rId59"/>
    <p:sldId id="860" r:id="rId60"/>
    <p:sldId id="874" r:id="rId61"/>
    <p:sldId id="868" r:id="rId62"/>
  </p:sldIdLst>
  <p:sldSz cx="12192000" cy="6858000"/>
  <p:notesSz cx="6858000" cy="9144000"/>
  <p:defaultTextStyle>
    <a:defPPr>
      <a:defRPr lang="cs-CZ"/>
    </a:defPPr>
    <a:lvl1pPr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B0B"/>
    <a:srgbClr val="F12F1B"/>
    <a:srgbClr val="002DBC"/>
    <a:srgbClr val="FF0000"/>
    <a:srgbClr val="00259A"/>
    <a:srgbClr val="646496"/>
    <a:srgbClr val="365788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9701" autoAdjust="0"/>
  </p:normalViewPr>
  <p:slideViewPr>
    <p:cSldViewPr>
      <p:cViewPr varScale="1">
        <p:scale>
          <a:sx n="93" d="100"/>
          <a:sy n="93" d="100"/>
        </p:scale>
        <p:origin x="151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24264"/>
    </p:cViewPr>
  </p:sorterViewPr>
  <p:notesViewPr>
    <p:cSldViewPr>
      <p:cViewPr varScale="1">
        <p:scale>
          <a:sx n="86" d="100"/>
          <a:sy n="86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7.xml"/><Relationship Id="rId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 altLang="en-US"/>
              <a:t>Katedra energetických strojů a zařízení                   Ing. Jan Zdebor, CSc.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46AC52D-E597-401B-A1DC-009F0DA667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6107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 smtClean="0"/>
              <a:t>Klepnutím lze upravit styly předlohy textu.</a:t>
            </a:r>
          </a:p>
          <a:p>
            <a:pPr lvl="1"/>
            <a:r>
              <a:rPr lang="cs-CZ" altLang="en-US" noProof="0" smtClean="0"/>
              <a:t>Druhá úroveň</a:t>
            </a:r>
          </a:p>
          <a:p>
            <a:pPr lvl="2"/>
            <a:r>
              <a:rPr lang="cs-CZ" altLang="en-US" noProof="0" smtClean="0"/>
              <a:t>Třetí úroveň</a:t>
            </a:r>
          </a:p>
          <a:p>
            <a:pPr lvl="3"/>
            <a:r>
              <a:rPr lang="cs-CZ" altLang="en-US" noProof="0" smtClean="0"/>
              <a:t>Čtvrtá úroveň</a:t>
            </a:r>
          </a:p>
          <a:p>
            <a:pPr lvl="4"/>
            <a:r>
              <a:rPr lang="cs-CZ" altLang="en-US" noProof="0" smtClean="0"/>
              <a:t>Pátá úroveň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 altLang="en-US"/>
              <a:t>Katedra energetických strojů a zařízení                   Ing. Jan Zdebor, CSc.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2584BA8A-2E77-4D69-9B41-7924613B45F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76814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C7143E2-6FCC-4297-A5DE-978750A2AE28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061075" cy="34099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335463"/>
            <a:ext cx="5035550" cy="4100512"/>
          </a:xfrm>
          <a:noFill/>
        </p:spPr>
        <p:txBody>
          <a:bodyPr lIns="90540" tIns="45268" rIns="90540" bIns="45268"/>
          <a:lstStyle/>
          <a:p>
            <a:pPr defTabSz="7620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294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8CD4EA5F-FFFA-4CE3-BCC8-BB4FF60E8F31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6" name="Rectangle 2"/>
          <p:cNvSpPr>
            <a:spLocks noChangeArrowheads="1"/>
          </p:cNvSpPr>
          <p:nvPr/>
        </p:nvSpPr>
        <p:spPr bwMode="auto">
          <a:xfrm>
            <a:off x="3886200" y="1111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7" name="Rectangle 3"/>
          <p:cNvSpPr>
            <a:spLocks noChangeArrowheads="1"/>
          </p:cNvSpPr>
          <p:nvPr/>
        </p:nvSpPr>
        <p:spPr bwMode="auto">
          <a:xfrm>
            <a:off x="0" y="8705850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8" name="Rectangle 4"/>
          <p:cNvSpPr>
            <a:spLocks noChangeArrowheads="1"/>
          </p:cNvSpPr>
          <p:nvPr/>
        </p:nvSpPr>
        <p:spPr bwMode="auto">
          <a:xfrm>
            <a:off x="0" y="1111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585788"/>
            <a:ext cx="6073775" cy="3417887"/>
          </a:xfrm>
          <a:ln w="12700" cap="flat">
            <a:solidFill>
              <a:schemeClr val="tx1"/>
            </a:solidFill>
          </a:ln>
        </p:spPr>
      </p:sp>
      <p:sp>
        <p:nvSpPr>
          <p:cNvPr id="850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5950" y="4105275"/>
            <a:ext cx="5780088" cy="4489450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Korean indigenous nuclear power technology development program has been successfully implemented, through 8  Korean Standard Nuclear Plants (KSNP), namely Yonggwang units 3,4,5 &amp;6;and Ulchin units 3,4,5 &amp; 6.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In 1998, by recognizing the limitations in enhancing plant economics by incremental design improvements, the KSNP Improvement Program has been launched, and the KSNP+, or OPR+, an improved design based on the proven safety and performance of the KSNP has been developed.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4 units of KSNP+ are now  under construction at two sites in Korea, namely at the Shin Kori site and Shin Wolsong site.</a:t>
            </a:r>
          </a:p>
          <a:p>
            <a:pPr eaLnBrk="1" hangingPunct="1">
              <a:lnSpc>
                <a:spcPct val="120000"/>
              </a:lnSpc>
            </a:pPr>
            <a:endParaRPr lang="en-US" altLang="ko-KR" smtClean="0">
              <a:ea typeface="굴림" pitchFamily="34" charset="-127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To further improve the safety and economics, the Korean nuclear industry have developed the large-size advanced design, APR-1400, since 1991.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Ground breaking ceremony to construct two units of APR-1400 took place very recently at the Shin Kori site.</a:t>
            </a:r>
          </a:p>
          <a:p>
            <a:pPr eaLnBrk="1" hangingPunct="1">
              <a:lnSpc>
                <a:spcPct val="120000"/>
              </a:lnSpc>
            </a:pPr>
            <a:endParaRPr lang="en-US" altLang="ko-KR" smtClean="0">
              <a:ea typeface="굴림" pitchFamily="34" charset="-127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ko-KR" smtClean="0">
                <a:ea typeface="굴림" pitchFamily="34" charset="-127"/>
              </a:rPr>
              <a:t>Korean experience on evolutionary design development starting from the imported foreign technology could be a good model case for those countries, like Turkey, who are willing to achieve self-reliance in nuclear power technology development.</a:t>
            </a:r>
          </a:p>
        </p:txBody>
      </p:sp>
    </p:spTree>
    <p:extLst>
      <p:ext uri="{BB962C8B-B14F-4D97-AF65-F5344CB8AC3E}">
        <p14:creationId xmlns:p14="http://schemas.microsoft.com/office/powerpoint/2010/main" val="410413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2BD9B77-E2E9-4DF6-B632-8511CF17C2DE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37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8025"/>
            <a:ext cx="6019800" cy="3387725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70462" cy="4094163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710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3CE7A304-D9F1-4F39-8F55-A0740F031056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20360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7289DEA7-AF96-4735-9F0A-59F4287EEC88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48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59288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A513-F2A8-40D3-9D8D-6DA9784CDCBB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6B380-A98B-4F6B-B5E8-41D195CD9F4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7193510"/>
      </p:ext>
    </p:extLst>
  </p:cSld>
  <p:clrMapOvr>
    <a:masterClrMapping/>
  </p:clrMapOvr>
  <p:transition spd="med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3912F-3437-4978-B167-B0918C5CDD1A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7B433-1594-4CEC-951F-9F58EB7F6BE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39459496"/>
      </p:ext>
    </p:extLst>
  </p:cSld>
  <p:clrMapOvr>
    <a:masterClrMapping/>
  </p:clrMapOvr>
  <p:transition spd="med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6683-969D-45A9-AECA-006A749C5763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77392-25CF-4FCD-B6D2-B1FC0B011DD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6127079"/>
      </p:ext>
    </p:extLst>
  </p:cSld>
  <p:clrMapOvr>
    <a:masterClrMapping/>
  </p:clrMapOvr>
  <p:transition spd="med"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3BED8-B26A-4D5A-B881-E78469424D21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95A70-EC6C-46CC-A63C-4CA226463CC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01850468"/>
      </p:ext>
    </p:extLst>
  </p:cSld>
  <p:clrMapOvr>
    <a:masterClrMapping/>
  </p:clrMapOvr>
  <p:transition spd="med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BB640-B6D6-49CA-B65A-FE24B8E3DCD8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F9E1E-5F8B-4E1C-989E-DCC67D43BD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6037411"/>
      </p:ext>
    </p:extLst>
  </p:cSld>
  <p:clrMapOvr>
    <a:masterClrMapping/>
  </p:clrMapOvr>
  <p:transition spd="med"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1763-531C-47FA-907C-F1DA357E7C11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3DF42-8447-473F-A115-5398BC127E7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41962615"/>
      </p:ext>
    </p:extLst>
  </p:cSld>
  <p:clrMapOvr>
    <a:masterClrMapping/>
  </p:clrMapOvr>
  <p:transition spd="med"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2DD60-F53D-43DB-ACD8-E0300CC550AA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A80FE-C493-489B-A58C-5DF22083E09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843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8345-338A-46B6-8FC8-86211FFDF6E1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13251-7C5C-4599-B980-4E82D84CCC1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84535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C5A6-CA8D-4366-9D51-71F748A2D9D8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28DF8-DD9D-42AD-BEDF-F456A50897B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64314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83576-39DE-4AC8-B554-06ABFC7BD93C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BD4AC-1D34-4950-8957-B27D35D424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98939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29C05-E5FE-4F5A-86A5-A1453703F5EF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E15BC-9D89-494F-8EE9-671C04EC637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1486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0FA5-9BEB-4731-917F-1EEA1FB8781C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A18F5-94DA-49D1-9C44-B70B4E64EC5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00785027"/>
      </p:ext>
    </p:extLst>
  </p:cSld>
  <p:clrMapOvr>
    <a:masterClrMapping/>
  </p:clrMapOvr>
  <p:transition spd="med">
    <p:zoom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72D37-BD0E-4A50-9DAF-F99A0F83718B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71463-4B9B-469C-8775-6C22A2B8E7A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74113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20498-D79C-4926-A673-03EC1DBF071D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D1A68-DE98-42BA-92D8-CC7F9C4AA94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320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4A470-74BD-4068-BF20-45387BF32169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73846-6661-4690-B188-CDEBAC59A58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89324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F68C-A085-431F-ACAE-7F49ED4A2AD6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3FFBA-A42E-44FD-8823-C2A8291330C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85137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963E-6FB5-4A77-B3B4-5A3087603A94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F7EFC-0978-49D0-816D-79C81CC685B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0054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A9464-A2F4-4B18-9A81-0F771BD79314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96797-0D70-4522-BA85-14662DCADA9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9034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46A82-9009-4A18-ABAD-53E32607334B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6E9DC-654E-442C-842C-46AF494DC68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971737"/>
      </p:ext>
    </p:extLst>
  </p:cSld>
  <p:clrMapOvr>
    <a:masterClrMapping/>
  </p:clrMapOvr>
  <p:transition spd="med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259FE-55B6-4821-9F35-189EA63342A1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EC00D-4618-4ABF-A584-A0D4735BC8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24343219"/>
      </p:ext>
    </p:extLst>
  </p:cSld>
  <p:clrMapOvr>
    <a:masterClrMapping/>
  </p:clrMapOvr>
  <p:transition spd="med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A17D-7A7D-4204-B1A7-69312772EB49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F6BCE-BCE6-4481-8CD4-587BA18DA7A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61967294"/>
      </p:ext>
    </p:extLst>
  </p:cSld>
  <p:clrMapOvr>
    <a:masterClrMapping/>
  </p:clrMapOvr>
  <p:transition spd="med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AFC6B-2096-4BF1-9514-F10072950044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8D265-4DFC-48D3-9E94-24BD51DC79C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16970178"/>
      </p:ext>
    </p:extLst>
  </p:cSld>
  <p:clrMapOvr>
    <a:masterClrMapping/>
  </p:clrMapOvr>
  <p:transition spd="med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CD237-4C17-44F7-81AE-EA33D96A9763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B34D9-82EA-4E39-BB93-3B781E3D600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8730919"/>
      </p:ext>
    </p:extLst>
  </p:cSld>
  <p:clrMapOvr>
    <a:masterClrMapping/>
  </p:clrMapOvr>
  <p:transition spd="med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31E25-3963-4814-A9ED-88982EFCDCCC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49318-0512-4826-9CA0-51FB447182D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8338900"/>
      </p:ext>
    </p:extLst>
  </p:cSld>
  <p:clrMapOvr>
    <a:masterClrMapping/>
  </p:clrMapOvr>
  <p:transition spd="med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AF974-0637-4D2B-AA80-E58FB10E8B4C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9E940-BDFA-40FA-BFE4-D91400877A5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34608580"/>
      </p:ext>
    </p:extLst>
  </p:cSld>
  <p:clrMapOvr>
    <a:masterClrMapping/>
  </p:clrMapOvr>
  <p:transition spd="med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284D5BA-19CB-40C1-9C3F-BB05F787BFC6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69088"/>
            <a:ext cx="12192000" cy="188912"/>
          </a:xfrm>
          <a:prstGeom prst="rect">
            <a:avLst/>
          </a:prstGeom>
          <a:solidFill>
            <a:srgbClr val="00228E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8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248400"/>
            <a:ext cx="9609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6156F491-6676-42E0-827D-6967F83CF85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>
    <p:zoom dir="in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0F0565A-B1C6-4562-9240-35F3A25089A6}" type="datetime1">
              <a:rPr lang="cs-CZ" altLang="en-US"/>
              <a:pPr>
                <a:defRPr/>
              </a:pPr>
              <a:t>13.12.2020</a:t>
            </a:fld>
            <a:endParaRPr lang="cs-CZ" alt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46701276-BE6A-45AF-A303-8A743B6CD2D2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en.wikipedia.org/wiki/File:San_Onofre_Nuclear_Power_Plan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hyperlink" Target="file:///\\swec0006\users\NolanCA\DATA\GRAPHICS\Primavera.ppt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w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emf"/><Relationship Id="rId27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en.wikipedia.org/wiki/File:Saint-laurent-nouan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upload.wikimedia.org/wikipedia/commons/1/14/Saint-laurent-nouan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hyperlink" Target="http://upload.wikimedia.org/wikipedia/commons/9/9e/Nuclear_Power_Plant_Obrighei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KKI.jpg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en.wikipedia.org/wiki/File:KKP_Gleis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en.wikipedia.org/wiki/File:Kernkraftwerk_Angra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.iaea.org/PRIS/home.aspx" TargetMode="External"/><Relationship Id="rId2" Type="http://schemas.openxmlformats.org/officeDocument/2006/relationships/hyperlink" Target="https://aris.iaea.org/sites/PWR.html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Reaktory pro EDU5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Karel Katovský</a:t>
            </a:r>
          </a:p>
          <a:p>
            <a:r>
              <a:rPr lang="cs-CZ" dirty="0" smtClean="0"/>
              <a:t>Ústav elektroenergetiky</a:t>
            </a:r>
            <a:br>
              <a:rPr lang="cs-CZ" dirty="0" smtClean="0"/>
            </a:br>
            <a:r>
              <a:rPr lang="cs-CZ" dirty="0" smtClean="0"/>
              <a:t>FEKT VUT v Brně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01" y="915981"/>
            <a:ext cx="6480719" cy="10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731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5"/>
          <p:cNvSpPr txBox="1">
            <a:spLocks noChangeArrowheads="1"/>
          </p:cNvSpPr>
          <p:nvPr/>
        </p:nvSpPr>
        <p:spPr bwMode="auto">
          <a:xfrm>
            <a:off x="6959600" y="18446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Arkansas Nuclear 2, USA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26328"/>
            <a:ext cx="7772400" cy="1143000"/>
          </a:xfrm>
        </p:spPr>
        <p:txBody>
          <a:bodyPr/>
          <a:lstStyle/>
          <a:p>
            <a:r>
              <a:rPr lang="cs-CZ" dirty="0" smtClean="0"/>
              <a:t>PWR </a:t>
            </a:r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 smtClean="0"/>
              <a:t>Engineering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052736"/>
            <a:ext cx="7666503" cy="51140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9576" y="6309321"/>
            <a:ext cx="6094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Jaderná elektrárna Palo Verde, </a:t>
            </a:r>
            <a:r>
              <a:rPr lang="cs-CZ" dirty="0" smtClean="0"/>
              <a:t>Arizona (aktuálně největší JE v USA)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1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San Onofre Nuclear Station, Units 2 &amp; 3 (NRC image).">
            <a:hlinkClick r:id="rId2" tooltip="San Onofre Nuclear Station, Units 2 &amp; 3 (NRC image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4" y="967625"/>
            <a:ext cx="2814984" cy="219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83"/>
          <p:cNvSpPr>
            <a:spLocks noChangeArrowheads="1"/>
          </p:cNvSpPr>
          <p:nvPr/>
        </p:nvSpPr>
        <p:spPr bwMode="auto">
          <a:xfrm>
            <a:off x="983433" y="1565921"/>
            <a:ext cx="820787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roce 1990 spojení s firmou Asea Brown Boveri </a:t>
            </a:r>
            <a:r>
              <a:rPr lang="cs-CZ" altLang="en-US" dirty="0" smtClean="0">
                <a:solidFill>
                  <a:schemeClr val="tx1"/>
                </a:solidFill>
              </a:rPr>
              <a:t>ABB: </a:t>
            </a:r>
            <a:r>
              <a:rPr lang="cs-CZ" altLang="en-US" dirty="0">
                <a:solidFill>
                  <a:schemeClr val="tx1"/>
                </a:solidFill>
              </a:rPr>
              <a:t>CE-ABB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r. 2000 Nuclear business zakoupen </a:t>
            </a:r>
            <a:r>
              <a:rPr lang="cs-CZ" altLang="en-US" dirty="0" smtClean="0">
                <a:solidFill>
                  <a:schemeClr val="tx1"/>
                </a:solidFill>
              </a:rPr>
              <a:t>firmou Westinghouse </a:t>
            </a:r>
            <a:r>
              <a:rPr lang="cs-CZ" altLang="en-US" dirty="0">
                <a:solidFill>
                  <a:schemeClr val="tx1"/>
                </a:solidFill>
              </a:rPr>
              <a:t>Electric Company</a:t>
            </a:r>
          </a:p>
        </p:txBody>
      </p:sp>
      <p:pic>
        <p:nvPicPr>
          <p:cNvPr id="17414" name="Picture 286" descr="Boiling Water Reactor (BWR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70" y="3573017"/>
            <a:ext cx="313213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320"/>
          <p:cNvSpPr txBox="1">
            <a:spLocks noChangeArrowheads="1"/>
          </p:cNvSpPr>
          <p:nvPr/>
        </p:nvSpPr>
        <p:spPr bwMode="auto">
          <a:xfrm>
            <a:off x="8753624" y="2890856"/>
            <a:ext cx="252095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 dirty="0">
                <a:solidFill>
                  <a:schemeClr val="bg1"/>
                </a:solidFill>
              </a:rPr>
              <a:t>JE San </a:t>
            </a:r>
            <a:r>
              <a:rPr lang="cs-CZ" altLang="en-US" sz="1200" dirty="0" err="1">
                <a:solidFill>
                  <a:schemeClr val="bg1"/>
                </a:solidFill>
              </a:rPr>
              <a:t>Onofre</a:t>
            </a:r>
            <a:r>
              <a:rPr lang="cs-CZ" altLang="en-US" sz="1200" dirty="0">
                <a:solidFill>
                  <a:schemeClr val="bg1"/>
                </a:solidFill>
              </a:rPr>
              <a:t>, USA</a:t>
            </a:r>
          </a:p>
        </p:txBody>
      </p:sp>
      <p:graphicFrame>
        <p:nvGraphicFramePr>
          <p:cNvPr id="342559" name="Group 5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408145"/>
              </p:ext>
            </p:extLst>
          </p:nvPr>
        </p:nvGraphicFramePr>
        <p:xfrm>
          <a:off x="1199456" y="3724462"/>
          <a:ext cx="5976665" cy="2765425"/>
        </p:xfrm>
        <a:graphic>
          <a:graphicData uri="http://schemas.openxmlformats.org/drawingml/2006/table">
            <a:tbl>
              <a:tblPr/>
              <a:tblGrid>
                <a:gridCol w="256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543">
                <a:tc gridSpan="2"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JE San </a:t>
                      </a:r>
                      <a:r>
                        <a:rPr kumimoji="0" lang="cs-CZ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Onofre</a:t>
                      </a: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, blok 2,3  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A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8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Dodavatel reaktoru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Combustion Engineering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(Units 2 &amp; 3)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7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Typ reaktoru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PWR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4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Reaktory</a:t>
                      </a: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  (2 150 MW)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43">
                <a:tc gridSpan="2"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Power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A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38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Výroba v roce 2007</a:t>
                      </a: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17,204 GW·h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148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Stav</a:t>
                      </a: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Permanent </a:t>
                      </a:r>
                      <a:r>
                        <a:rPr kumimoji="0" lang="cs-CZ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Shutdown</a:t>
                      </a: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 (7.7.2013)</a:t>
                      </a: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625" y="266135"/>
            <a:ext cx="7772400" cy="1143000"/>
          </a:xfrm>
        </p:spPr>
        <p:txBody>
          <a:bodyPr/>
          <a:lstStyle/>
          <a:p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/>
              <a:t>E</a:t>
            </a:r>
            <a:r>
              <a:rPr lang="cs-CZ" dirty="0" err="1" smtClean="0"/>
              <a:t>ngineering</a:t>
            </a:r>
            <a:endParaRPr lang="cs-CZ" dirty="0"/>
          </a:p>
        </p:txBody>
      </p:sp>
      <p:sp>
        <p:nvSpPr>
          <p:cNvPr id="17444" name="Text Box 542"/>
          <p:cNvSpPr txBox="1">
            <a:spLocks noChangeArrowheads="1"/>
          </p:cNvSpPr>
          <p:nvPr/>
        </p:nvSpPr>
        <p:spPr bwMode="auto">
          <a:xfrm>
            <a:off x="983433" y="2180760"/>
            <a:ext cx="6840760" cy="11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r. 1983 schválen NRC (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Nuclear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Regulatory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typizovaný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PWR v USA (přechod ke generaci III.)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tzv. „System </a:t>
            </a:r>
            <a:r>
              <a:rPr lang="cs-CZ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80“</a:t>
            </a:r>
          </a:p>
        </p:txBody>
      </p:sp>
    </p:spTree>
    <p:extLst>
      <p:ext uri="{BB962C8B-B14F-4D97-AF65-F5344CB8AC3E}">
        <p14:creationId xmlns:p14="http://schemas.microsoft.com/office/powerpoint/2010/main" val="34464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33549" y="1143533"/>
            <a:ext cx="7956550" cy="44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457200" indent="-457200"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80</a:t>
            </a:r>
          </a:p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 80 je technologie PWR vyvinutá v USA v 70-létech 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firmou Combustion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Engineering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.</a:t>
            </a:r>
          </a:p>
          <a:p>
            <a:pPr marL="457200" indent="-457200"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457200" indent="-457200"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První standardizované provedení PWR v USA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100% opakovatelnost všech dílů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evoluční zdokonalení, založené na používání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vyzkoušené a osvědčené technologie</a:t>
            </a:r>
          </a:p>
          <a:p>
            <a:pPr marL="457200" indent="-457200"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Realizován na 3 blocích JE Palo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Verde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 USA</a:t>
            </a:r>
          </a:p>
          <a:p>
            <a:pPr marL="457200" indent="-457200">
              <a:buNone/>
            </a:pPr>
            <a:endParaRPr lang="cs-CZ" altLang="en-US" sz="1400" i="1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457200" indent="-457200"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80+ 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Vyvinut 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Combustion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Engineering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(CE)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 dále rozvíjen pokračovatelem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CE's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firmou ABB a následně části převzaty 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Westinghouse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             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Přibližný elektrický výkon: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1300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plus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typ reaktoru: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		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Pressurized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Water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Reactor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NRC Design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Certification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Status: 	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Certified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May 1997.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Modifikovaná verze zakoupena korejskou firmou KEPCO pro vývoj pokročilých jaderných reaktorů v Jižní Koreji</a:t>
            </a: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436" name="Picture 6" descr="Palo_verde_N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141982"/>
            <a:ext cx="3819251" cy="28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8795966" y="3475808"/>
            <a:ext cx="22320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Palo Verde, USA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566720" cy="1143000"/>
          </a:xfrm>
        </p:spPr>
        <p:txBody>
          <a:bodyPr/>
          <a:lstStyle/>
          <a:p>
            <a:r>
              <a:rPr lang="cs-CZ" dirty="0"/>
              <a:t>PWR firmy </a:t>
            </a:r>
            <a:r>
              <a:rPr lang="cs-CZ" dirty="0" err="1"/>
              <a:t>Combustion</a:t>
            </a:r>
            <a:r>
              <a:rPr lang="cs-CZ" dirty="0"/>
              <a:t> </a:t>
            </a:r>
            <a:r>
              <a:rPr lang="cs-CZ" dirty="0" err="1"/>
              <a:t>Engineering</a:t>
            </a:r>
            <a:r>
              <a:rPr lang="cs-CZ" dirty="0"/>
              <a:t> </a:t>
            </a:r>
          </a:p>
        </p:txBody>
      </p:sp>
      <p:sp>
        <p:nvSpPr>
          <p:cNvPr id="6" name="Rectangle 283"/>
          <p:cNvSpPr>
            <a:spLocks noChangeArrowheads="1"/>
          </p:cNvSpPr>
          <p:nvPr/>
        </p:nvSpPr>
        <p:spPr bwMode="auto">
          <a:xfrm>
            <a:off x="407888" y="5651516"/>
            <a:ext cx="820787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roce 1990 spojení s firmou Asea Brown Boveri </a:t>
            </a:r>
            <a:r>
              <a:rPr lang="cs-CZ" altLang="en-US" dirty="0" smtClean="0">
                <a:solidFill>
                  <a:schemeClr val="tx1"/>
                </a:solidFill>
              </a:rPr>
              <a:t>ABB: </a:t>
            </a:r>
            <a:r>
              <a:rPr lang="cs-CZ" altLang="en-US" dirty="0">
                <a:solidFill>
                  <a:schemeClr val="tx1"/>
                </a:solidFill>
              </a:rPr>
              <a:t>CE-ABB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r. 2000 Nuclear business zakoupen </a:t>
            </a:r>
            <a:r>
              <a:rPr lang="cs-CZ" altLang="en-US" dirty="0" smtClean="0">
                <a:solidFill>
                  <a:schemeClr val="tx1"/>
                </a:solidFill>
              </a:rPr>
              <a:t>firmou Westinghouse </a:t>
            </a:r>
            <a:r>
              <a:rPr lang="cs-CZ" altLang="en-US" dirty="0">
                <a:solidFill>
                  <a:schemeClr val="tx1"/>
                </a:solidFill>
              </a:rPr>
              <a:t>Electric </a:t>
            </a:r>
            <a:r>
              <a:rPr lang="cs-CZ" altLang="en-US" dirty="0" smtClean="0">
                <a:solidFill>
                  <a:schemeClr val="tx1"/>
                </a:solidFill>
              </a:rPr>
              <a:t>Company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 smtClean="0">
                <a:solidFill>
                  <a:schemeClr val="tx1"/>
                </a:solidFill>
              </a:rPr>
              <a:t>Firma Westinghouse zapracovala prvky CE do designu AP600 a AP1000, ale vlastní systém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 smtClean="0">
                <a:solidFill>
                  <a:schemeClr val="tx1"/>
                </a:solidFill>
              </a:rPr>
              <a:t>dále nerozvíjela a nenabízela. Design byl vybrán pro likvidaci vojenského Pu pro svoji možnost spalovat kombinované palivo UO2-PuO2 v celé aktivní zóně (jako první R na světě).</a:t>
            </a:r>
            <a:endParaRPr lang="cs-CZ" altLang="en-US" dirty="0">
              <a:solidFill>
                <a:schemeClr val="tx1"/>
              </a:solidFill>
            </a:endParaRPr>
          </a:p>
        </p:txBody>
      </p:sp>
      <p:sp>
        <p:nvSpPr>
          <p:cNvPr id="8" name="Text Box 542"/>
          <p:cNvSpPr txBox="1">
            <a:spLocks noChangeArrowheads="1"/>
          </p:cNvSpPr>
          <p:nvPr/>
        </p:nvSpPr>
        <p:spPr bwMode="auto">
          <a:xfrm>
            <a:off x="8365665" y="4220402"/>
            <a:ext cx="3456384" cy="18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r. 1983 schválen NRC (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Nuclear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Regulatory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typizovaný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PWR 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 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přechod ke generaci III.)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tzv. „System </a:t>
            </a:r>
            <a:r>
              <a:rPr lang="cs-CZ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80“</a:t>
            </a:r>
          </a:p>
        </p:txBody>
      </p:sp>
    </p:spTree>
    <p:extLst>
      <p:ext uri="{BB962C8B-B14F-4D97-AF65-F5344CB8AC3E}">
        <p14:creationId xmlns:p14="http://schemas.microsoft.com/office/powerpoint/2010/main" val="1999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620864" y="1412875"/>
            <a:ext cx="5728148" cy="90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	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AP600 a AP1000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dirty="0" err="1">
                <a:solidFill>
                  <a:schemeClr val="accent2"/>
                </a:solidFill>
              </a:rPr>
              <a:t>Westinghouse</a:t>
            </a:r>
            <a:r>
              <a:rPr lang="cs-CZ" altLang="en-US" sz="2400" dirty="0">
                <a:solidFill>
                  <a:schemeClr val="accent2"/>
                </a:solidFill>
              </a:rPr>
              <a:t> Electric </a:t>
            </a:r>
            <a:r>
              <a:rPr lang="cs-CZ" altLang="en-US" sz="2400" dirty="0" err="1">
                <a:solidFill>
                  <a:schemeClr val="accent2"/>
                </a:solidFill>
              </a:rPr>
              <a:t>Company</a:t>
            </a:r>
            <a:endParaRPr lang="cs-CZ" altLang="en-US" sz="2400" dirty="0">
              <a:solidFill>
                <a:schemeClr val="accent2"/>
              </a:solidFill>
            </a:endParaRPr>
          </a:p>
        </p:txBody>
      </p:sp>
      <p:pic>
        <p:nvPicPr>
          <p:cNvPr id="10246" name="Picture 5" descr="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781301"/>
            <a:ext cx="422116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 descr="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265238"/>
            <a:ext cx="3216349" cy="214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3806446" y="70258"/>
            <a:ext cx="44473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 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Westinghouse Electric Company</a:t>
            </a:r>
            <a:r>
              <a:rPr lang="cs-CZ" altLang="en-US" sz="2400">
                <a:solidFill>
                  <a:schemeClr val="accent2"/>
                </a:solidFill>
              </a:rPr>
              <a:t> </a:t>
            </a:r>
            <a:r>
              <a:rPr lang="cs-CZ" altLang="en-US" sz="2400" b="0"/>
              <a:t/>
            </a:r>
            <a:br>
              <a:rPr lang="cs-CZ" altLang="en-US" sz="2400" b="0"/>
            </a:br>
            <a:endParaRPr lang="cs-CZ" altLang="en-US" sz="2400" b="0"/>
          </a:p>
        </p:txBody>
      </p:sp>
      <p:pic>
        <p:nvPicPr>
          <p:cNvPr id="14343" name="Picture 9" descr="74570 2-L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484313"/>
            <a:ext cx="35369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3134703" y="1407994"/>
            <a:ext cx="1768108" cy="81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" tIns="6348" rIns="7935" bIns="6348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AP1000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Wind Tunnel Test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5" name="Picture 11" descr="AP1000Cuta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573017"/>
            <a:ext cx="41767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53"/>
          <p:cNvSpPr txBox="1">
            <a:spLocks noChangeArrowheads="1"/>
          </p:cNvSpPr>
          <p:nvPr/>
        </p:nvSpPr>
        <p:spPr bwMode="auto">
          <a:xfrm>
            <a:off x="7319963" y="1125538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400">
                <a:solidFill>
                  <a:schemeClr val="accent2"/>
                </a:solidFill>
              </a:rPr>
              <a:t>Primární okruh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16080" y="4941169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Primární okruh je tvořen 2 smyčkami,</a:t>
            </a:r>
            <a:br>
              <a:rPr lang="cs-CZ" dirty="0"/>
            </a:br>
            <a:r>
              <a:rPr lang="cs-CZ" dirty="0"/>
              <a:t>každá má jednu horkou větev a dvě </a:t>
            </a:r>
            <a:br>
              <a:rPr lang="cs-CZ" dirty="0"/>
            </a:br>
            <a:r>
              <a:rPr lang="cs-CZ" dirty="0"/>
              <a:t>větvě studené s jedním PG a dvěma</a:t>
            </a:r>
            <a:br>
              <a:rPr lang="cs-CZ" dirty="0"/>
            </a:br>
            <a:r>
              <a:rPr lang="cs-CZ" dirty="0"/>
              <a:t>HCČ, jež jsou integrované do konstrukce</a:t>
            </a:r>
            <a:br>
              <a:rPr lang="cs-CZ" dirty="0"/>
            </a:br>
            <a:r>
              <a:rPr lang="cs-CZ" dirty="0"/>
              <a:t>parních generátorů. 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3313"/>
          <a:stretch>
            <a:fillRect/>
          </a:stretch>
        </p:blipFill>
        <p:spPr bwMode="auto">
          <a:xfrm>
            <a:off x="5187950" y="2322514"/>
            <a:ext cx="19050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9029701" y="2741614"/>
            <a:ext cx="904875" cy="1196975"/>
            <a:chOff x="4772" y="1848"/>
            <a:chExt cx="570" cy="754"/>
          </a:xfrm>
        </p:grpSpPr>
        <p:pic>
          <p:nvPicPr>
            <p:cNvPr id="13338" name="Picture 5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" t="47829"/>
            <a:stretch>
              <a:fillRect/>
            </a:stretch>
          </p:blipFill>
          <p:spPr bwMode="auto">
            <a:xfrm>
              <a:off x="4775" y="1848"/>
              <a:ext cx="567" cy="7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39" name="Picture 6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526"/>
              <a:ext cx="570" cy="4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0" name="Picture 7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1873"/>
              <a:ext cx="570" cy="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1" name="Picture 8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1"/>
            <a:stretch>
              <a:fillRect/>
            </a:stretch>
          </p:blipFill>
          <p:spPr bwMode="auto">
            <a:xfrm>
              <a:off x="4772" y="1919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2" name="Picture 9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1965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3" name="Picture 10"/>
            <p:cNvPicPr preferRelativeResize="0"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012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4" name="Picture 11"/>
            <p:cNvPicPr preferRelativeResize="0"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059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5" name="Picture 12"/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"/>
            <a:stretch>
              <a:fillRect/>
            </a:stretch>
          </p:blipFill>
          <p:spPr bwMode="auto">
            <a:xfrm>
              <a:off x="4772" y="2106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6" name="Picture 13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153"/>
              <a:ext cx="570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7" name="Picture 14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198"/>
              <a:ext cx="570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8" name="Picture 15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247"/>
              <a:ext cx="570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9" name="Picture 16"/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293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0" name="Picture 17"/>
            <p:cNvPicPr preferRelativeResize="0"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339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1" name="Picture 18"/>
            <p:cNvPicPr preferRelativeResize="0"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386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2" name="Picture 19"/>
            <p:cNvPicPr preferRelativeResize="0"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433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3" name="Picture 20"/>
            <p:cNvPicPr preferRelativeResize="0"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479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4" name="Picture 21"/>
            <p:cNvPicPr preferRelativeResize="0"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" b="40579"/>
            <a:stretch>
              <a:fillRect/>
            </a:stretch>
          </p:blipFill>
          <p:spPr bwMode="auto">
            <a:xfrm>
              <a:off x="4772" y="2572"/>
              <a:ext cx="570" cy="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7" name="Picture 22" descr="rcsmodule"/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/>
          <a:stretch>
            <a:fillRect/>
          </a:stretch>
        </p:blipFill>
        <p:spPr bwMode="auto">
          <a:xfrm>
            <a:off x="7769225" y="1379538"/>
            <a:ext cx="1524000" cy="10033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23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0" t="9669" r="29359" b="3439"/>
          <a:stretch>
            <a:fillRect/>
          </a:stretch>
        </p:blipFill>
        <p:spPr bwMode="auto">
          <a:xfrm>
            <a:off x="5492750" y="4075113"/>
            <a:ext cx="1295400" cy="12192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4"/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6" y="4303713"/>
            <a:ext cx="1450975" cy="9144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25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b="3239"/>
          <a:stretch>
            <a:fillRect/>
          </a:stretch>
        </p:blipFill>
        <p:spPr bwMode="auto">
          <a:xfrm>
            <a:off x="3127375" y="1484314"/>
            <a:ext cx="1447800" cy="1049337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26" descr="prima1">
            <a:hlinkClick r:id="rId25" action="ppaction://hlinkpres?slideindex=1&amp;slidetitle="/>
          </p:cNvPr>
          <p:cNvPicPr preferRelativeResize="0"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4303713"/>
            <a:ext cx="1676400" cy="12192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27" descr="ap600cert"/>
          <p:cNvPicPr preferRelativeResize="0"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998789"/>
            <a:ext cx="1295400" cy="1012825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Rectangle 28"/>
          <p:cNvSpPr>
            <a:spLocks noChangeArrowheads="1"/>
          </p:cNvSpPr>
          <p:nvPr/>
        </p:nvSpPr>
        <p:spPr bwMode="auto">
          <a:xfrm>
            <a:off x="2978151" y="2598739"/>
            <a:ext cx="174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Passive Safety Systems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Rectangle 29"/>
          <p:cNvSpPr>
            <a:spLocks noChangeArrowheads="1"/>
          </p:cNvSpPr>
          <p:nvPr/>
        </p:nvSpPr>
        <p:spPr bwMode="auto">
          <a:xfrm>
            <a:off x="1930401" y="4046539"/>
            <a:ext cx="174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US Licensing Approval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Rectangle 30"/>
          <p:cNvSpPr>
            <a:spLocks noChangeArrowheads="1"/>
          </p:cNvSpPr>
          <p:nvPr/>
        </p:nvSpPr>
        <p:spPr bwMode="auto">
          <a:xfrm>
            <a:off x="2635251" y="5218114"/>
            <a:ext cx="1744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Reduced Components &amp; Commodity Components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6" name="Rectangle 31"/>
          <p:cNvSpPr>
            <a:spLocks noChangeArrowheads="1"/>
          </p:cNvSpPr>
          <p:nvPr/>
        </p:nvSpPr>
        <p:spPr bwMode="auto">
          <a:xfrm>
            <a:off x="5267326" y="5294314"/>
            <a:ext cx="1744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Severe Accidents Mitigation Features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7" name="Rectangle 32"/>
          <p:cNvSpPr>
            <a:spLocks noChangeArrowheads="1"/>
          </p:cNvSpPr>
          <p:nvPr/>
        </p:nvSpPr>
        <p:spPr bwMode="auto">
          <a:xfrm>
            <a:off x="7321550" y="5522914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Short Engineering and Construction Schedule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Rectangle 33"/>
          <p:cNvSpPr>
            <a:spLocks noChangeArrowheads="1"/>
          </p:cNvSpPr>
          <p:nvPr/>
        </p:nvSpPr>
        <p:spPr bwMode="auto">
          <a:xfrm>
            <a:off x="8637588" y="3970339"/>
            <a:ext cx="168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Advanced Design Features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Rectangle 34"/>
          <p:cNvSpPr>
            <a:spLocks noChangeArrowheads="1"/>
          </p:cNvSpPr>
          <p:nvPr/>
        </p:nvSpPr>
        <p:spPr bwMode="auto">
          <a:xfrm>
            <a:off x="7673975" y="2370139"/>
            <a:ext cx="1716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Modular Construction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Line 35"/>
          <p:cNvSpPr>
            <a:spLocks noChangeShapeType="1"/>
          </p:cNvSpPr>
          <p:nvPr/>
        </p:nvSpPr>
        <p:spPr bwMode="auto">
          <a:xfrm flipV="1">
            <a:off x="6102350" y="384651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1" name="Line 36"/>
          <p:cNvSpPr>
            <a:spLocks noChangeShapeType="1"/>
          </p:cNvSpPr>
          <p:nvPr/>
        </p:nvSpPr>
        <p:spPr bwMode="auto">
          <a:xfrm flipH="1" flipV="1">
            <a:off x="7169150" y="3846513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2" name="Line 37"/>
          <p:cNvSpPr>
            <a:spLocks noChangeShapeType="1"/>
          </p:cNvSpPr>
          <p:nvPr/>
        </p:nvSpPr>
        <p:spPr bwMode="auto">
          <a:xfrm flipV="1">
            <a:off x="4225926" y="3894138"/>
            <a:ext cx="885825" cy="800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Line 38"/>
          <p:cNvSpPr>
            <a:spLocks noChangeShapeType="1"/>
          </p:cNvSpPr>
          <p:nvPr/>
        </p:nvSpPr>
        <p:spPr bwMode="auto">
          <a:xfrm>
            <a:off x="4654550" y="1855789"/>
            <a:ext cx="4000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4" name="Line 39"/>
          <p:cNvSpPr>
            <a:spLocks noChangeShapeType="1"/>
          </p:cNvSpPr>
          <p:nvPr/>
        </p:nvSpPr>
        <p:spPr bwMode="auto">
          <a:xfrm flipH="1">
            <a:off x="7188200" y="1931988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5" name="Line 40"/>
          <p:cNvSpPr>
            <a:spLocks noChangeShapeType="1"/>
          </p:cNvSpPr>
          <p:nvPr/>
        </p:nvSpPr>
        <p:spPr bwMode="auto">
          <a:xfrm>
            <a:off x="3482975" y="3284538"/>
            <a:ext cx="1581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6" name="Line 41"/>
          <p:cNvSpPr>
            <a:spLocks noChangeShapeType="1"/>
          </p:cNvSpPr>
          <p:nvPr/>
        </p:nvSpPr>
        <p:spPr bwMode="auto">
          <a:xfrm flipH="1" flipV="1">
            <a:off x="7216776" y="3279775"/>
            <a:ext cx="16605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7" name="Rectangle 43"/>
          <p:cNvSpPr>
            <a:spLocks noChangeArrowheads="1"/>
          </p:cNvSpPr>
          <p:nvPr/>
        </p:nvSpPr>
        <p:spPr bwMode="auto">
          <a:xfrm>
            <a:off x="3806446" y="70258"/>
            <a:ext cx="44473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 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Westinghouse Electric Company</a:t>
            </a:r>
            <a:r>
              <a:rPr lang="cs-CZ" altLang="en-US" sz="2400">
                <a:solidFill>
                  <a:schemeClr val="accent2"/>
                </a:solidFill>
              </a:rPr>
              <a:t> </a:t>
            </a:r>
            <a:r>
              <a:rPr lang="cs-CZ" altLang="en-US" sz="2400" b="0"/>
              <a:t/>
            </a:r>
            <a:br>
              <a:rPr lang="cs-CZ" altLang="en-US" sz="2400" b="0"/>
            </a:br>
            <a:endParaRPr lang="cs-CZ" altLang="en-US" sz="2400" b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4" descr="AP600PassiveContain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133601"/>
            <a:ext cx="42783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131032" y="162591"/>
            <a:ext cx="9799776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AP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600/1000 – pokročilé pasivní bezpečnostní systémy</a:t>
            </a:r>
            <a:endParaRPr lang="cs-CZ" altLang="en-US" sz="2400" i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Westinghouse Electric Company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>
                <a:solidFill>
                  <a:schemeClr val="tx1"/>
                </a:solidFill>
              </a:rPr>
              <a:t/>
            </a:r>
            <a:br>
              <a:rPr lang="cs-CZ" altLang="en-US" sz="1800" b="0" dirty="0">
                <a:solidFill>
                  <a:schemeClr val="tx1"/>
                </a:solidFill>
              </a:rPr>
            </a:br>
            <a:endParaRPr lang="cs-CZ" altLang="en-US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15367" name="Object 11"/>
          <p:cNvGraphicFramePr>
            <a:graphicFrameLocks noGrp="1" noChangeAspect="1"/>
          </p:cNvGraphicFramePr>
          <p:nvPr>
            <p:ph/>
          </p:nvPr>
        </p:nvGraphicFramePr>
        <p:xfrm>
          <a:off x="6600825" y="908051"/>
          <a:ext cx="367188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Dokument obrázku" r:id="rId4" imgW="8821783" imgH="5138057" progId="Imaging.Document">
                  <p:embed/>
                </p:oleObj>
              </mc:Choice>
              <mc:Fallback>
                <p:oleObj name="Dokument obrázku" r:id="rId4" imgW="8821783" imgH="5138057" progId="Imaging.Docume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2"/>
                      <a:stretch>
                        <a:fillRect/>
                      </a:stretch>
                    </p:blipFill>
                    <p:spPr bwMode="auto">
                      <a:xfrm>
                        <a:off x="6600825" y="908051"/>
                        <a:ext cx="367188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644901"/>
            <a:ext cx="3395663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80863" y="6249215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Lokalita </a:t>
            </a:r>
            <a:r>
              <a:rPr lang="cs-CZ" dirty="0" err="1"/>
              <a:t>Hayiang</a:t>
            </a:r>
            <a:endParaRPr lang="cs-CZ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První AP1000 připojené k síti:</a:t>
            </a:r>
            <a:endParaRPr lang="cs-CZ" sz="28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0658" name="Picture 2" descr="2018070209393364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48" y="1557338"/>
            <a:ext cx="8136904" cy="45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135561" y="1621093"/>
            <a:ext cx="52549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1. blok </a:t>
            </a:r>
            <a:r>
              <a:rPr lang="cs-CZ" sz="2000" dirty="0">
                <a:solidFill>
                  <a:srgbClr val="FF0000"/>
                </a:solidFill>
              </a:rPr>
              <a:t>- 30.6.2018 SANMEN-I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2. blok </a:t>
            </a:r>
            <a:r>
              <a:rPr lang="cs-CZ" sz="2000" dirty="0">
                <a:solidFill>
                  <a:srgbClr val="FF0000"/>
                </a:solidFill>
              </a:rPr>
              <a:t>– 17.8.2018 HAIYANG-I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3. blok </a:t>
            </a:r>
            <a:r>
              <a:rPr lang="cs-CZ" sz="2000" dirty="0">
                <a:solidFill>
                  <a:srgbClr val="FF0000"/>
                </a:solidFill>
              </a:rPr>
              <a:t>– 24.8.2018 SANMEN-II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4. blok </a:t>
            </a:r>
            <a:r>
              <a:rPr lang="cs-CZ" sz="2000" dirty="0">
                <a:solidFill>
                  <a:srgbClr val="FF0000"/>
                </a:solidFill>
              </a:rPr>
              <a:t>– 13.10.2018 HAIYANG-II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27548" y="6255216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000" dirty="0"/>
              <a:t>Lokalita </a:t>
            </a:r>
            <a:r>
              <a:rPr lang="cs-CZ" sz="2000" dirty="0" err="1"/>
              <a:t>Sanmen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5400" y="240268"/>
            <a:ext cx="1065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1800" dirty="0" smtClean="0"/>
              <a:t>Zapomeňme </a:t>
            </a:r>
            <a:r>
              <a:rPr lang="cs-CZ" sz="1800" dirty="0"/>
              <a:t>na </a:t>
            </a:r>
            <a:r>
              <a:rPr lang="cs-CZ" sz="1800" dirty="0" err="1" smtClean="0"/>
              <a:t>Vogtle</a:t>
            </a:r>
            <a:r>
              <a:rPr lang="cs-CZ" sz="1800" dirty="0" smtClean="0"/>
              <a:t> (stále ve výstavbě) </a:t>
            </a:r>
            <a:r>
              <a:rPr lang="cs-CZ" sz="1800" dirty="0"/>
              <a:t>nebo VC </a:t>
            </a:r>
            <a:r>
              <a:rPr lang="cs-CZ" sz="1800" dirty="0" err="1" smtClean="0"/>
              <a:t>Summer</a:t>
            </a:r>
            <a:r>
              <a:rPr lang="cs-CZ" sz="1800" dirty="0" smtClean="0"/>
              <a:t> (stavba zastavena):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1163599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94657"/>
            <a:ext cx="6853882" cy="502986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363200" cy="1143000"/>
          </a:xfrm>
        </p:spPr>
        <p:txBody>
          <a:bodyPr/>
          <a:lstStyle/>
          <a:p>
            <a:r>
              <a:rPr lang="cs-CZ" dirty="0" smtClean="0"/>
              <a:t>HAIYANG </a:t>
            </a:r>
            <a:r>
              <a:rPr lang="cs-CZ" dirty="0" smtClean="0"/>
              <a:t>(plánováno celkem 6 AP1000)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Obdélník 1"/>
          <p:cNvSpPr/>
          <p:nvPr/>
        </p:nvSpPr>
        <p:spPr>
          <a:xfrm>
            <a:off x="2228518" y="1418730"/>
            <a:ext cx="1888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2DBC"/>
                </a:solidFill>
              </a:rPr>
              <a:t>1. blok 17. 8. </a:t>
            </a:r>
            <a:r>
              <a:rPr lang="cs-CZ" dirty="0">
                <a:solidFill>
                  <a:srgbClr val="002DBC"/>
                </a:solidFill>
              </a:rPr>
              <a:t>2018</a:t>
            </a:r>
          </a:p>
        </p:txBody>
      </p:sp>
      <p:sp>
        <p:nvSpPr>
          <p:cNvPr id="4" name="Obdélník 3"/>
          <p:cNvSpPr/>
          <p:nvPr/>
        </p:nvSpPr>
        <p:spPr>
          <a:xfrm>
            <a:off x="5519936" y="1400650"/>
            <a:ext cx="1997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2DBC"/>
                </a:solidFill>
              </a:rPr>
              <a:t>2. blok 13. 10. </a:t>
            </a:r>
            <a:r>
              <a:rPr lang="cs-CZ" dirty="0">
                <a:solidFill>
                  <a:srgbClr val="002DBC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5277535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400700" y="1700213"/>
            <a:ext cx="6609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APR 1400 (APR+, APR1000+)</a:t>
            </a:r>
          </a:p>
          <a:p>
            <a:pPr algn="ctr" eaLnBrk="1" hangingPunct="1">
              <a:buFontTx/>
              <a:buNone/>
            </a:pPr>
            <a:r>
              <a:rPr lang="cs-CZ" altLang="en-US" sz="2000" dirty="0">
                <a:solidFill>
                  <a:schemeClr val="accent2"/>
                </a:solidFill>
              </a:rPr>
              <a:t>KOREA HYDRO</a:t>
            </a:r>
            <a:r>
              <a:rPr lang="cs-CZ" altLang="en-US" sz="2000" dirty="0"/>
              <a:t> </a:t>
            </a:r>
            <a:r>
              <a:rPr lang="en-US" altLang="en-US" sz="2000" dirty="0">
                <a:solidFill>
                  <a:schemeClr val="accent2"/>
                </a:solidFill>
              </a:rPr>
              <a:t>&amp;</a:t>
            </a:r>
            <a:r>
              <a:rPr lang="cs-CZ" altLang="en-US" sz="2000" dirty="0">
                <a:solidFill>
                  <a:schemeClr val="accent2"/>
                </a:solidFill>
              </a:rPr>
              <a:t> NUCLEAR POWER CO., LTD.</a:t>
            </a:r>
          </a:p>
        </p:txBody>
      </p:sp>
      <p:pic>
        <p:nvPicPr>
          <p:cNvPr id="40966" name="Picture 6" descr="APR1400_pi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460751"/>
            <a:ext cx="38877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215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55240"/>
            <a:ext cx="7772400" cy="637456"/>
          </a:xfrm>
        </p:spPr>
        <p:txBody>
          <a:bodyPr/>
          <a:lstStyle/>
          <a:p>
            <a:r>
              <a:rPr lang="cs-CZ" dirty="0" smtClean="0"/>
              <a:t>Poselství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722874"/>
            <a:ext cx="10801200" cy="5802469"/>
          </a:xfrm>
        </p:spPr>
        <p:txBody>
          <a:bodyPr/>
          <a:lstStyle/>
          <a:p>
            <a:r>
              <a:rPr lang="cs-CZ" sz="2800" dirty="0"/>
              <a:t>Generace III. nespadla z nebe, nikdo nepřichází </a:t>
            </a:r>
            <a:r>
              <a:rPr lang="cs-CZ" sz="2800" dirty="0" smtClean="0"/>
              <a:t>s </a:t>
            </a:r>
            <a:r>
              <a:rPr lang="cs-CZ" sz="2800" dirty="0"/>
              <a:t>žádným revolučním </a:t>
            </a:r>
            <a:r>
              <a:rPr lang="cs-CZ" sz="2800" dirty="0" smtClean="0"/>
              <a:t>řešením, Generace III+ je hlavně ekonomicky optimalizovaná GIII</a:t>
            </a:r>
            <a:endParaRPr lang="cs-CZ" sz="2800" dirty="0"/>
          </a:p>
          <a:p>
            <a:r>
              <a:rPr lang="cs-CZ" sz="2800" dirty="0"/>
              <a:t>Neexistuje přesná hranice, kdy už je projekt GIII nebo GIII+ nebo je jen GII+ apod. Mluvme raději o pokročilých </a:t>
            </a:r>
            <a:r>
              <a:rPr lang="cs-CZ" sz="2800" dirty="0" smtClean="0"/>
              <a:t>a optimalizovaných/ vylepšených jaderných </a:t>
            </a:r>
            <a:r>
              <a:rPr lang="cs-CZ" sz="2800" dirty="0"/>
              <a:t>blocích (</a:t>
            </a:r>
            <a:r>
              <a:rPr lang="cs-CZ" sz="2800" dirty="0" smtClean="0"/>
              <a:t>advanced, enhanced) </a:t>
            </a:r>
            <a:r>
              <a:rPr lang="cs-CZ" sz="2800" dirty="0"/>
              <a:t>a o splnění či nesplnění </a:t>
            </a:r>
            <a:r>
              <a:rPr lang="cs-CZ" sz="2800" dirty="0" smtClean="0"/>
              <a:t>daných podmínek </a:t>
            </a:r>
            <a:r>
              <a:rPr lang="cs-CZ" sz="2800" dirty="0"/>
              <a:t>daných regulátory či investory. </a:t>
            </a:r>
          </a:p>
          <a:p>
            <a:r>
              <a:rPr lang="cs-CZ" sz="2800" dirty="0" smtClean="0"/>
              <a:t>Nepropadejme </a:t>
            </a:r>
            <a:r>
              <a:rPr lang="cs-CZ" sz="2800" dirty="0"/>
              <a:t>panice – z jaderné energetiky nepřicházejí jen špatné zprávy; ty dobré je ale </a:t>
            </a:r>
            <a:r>
              <a:rPr lang="cs-CZ" sz="2800" dirty="0" smtClean="0"/>
              <a:t>potřeba více hledat a mít trpělivost </a:t>
            </a:r>
            <a:r>
              <a:rPr lang="cs-CZ" sz="2800" dirty="0"/>
              <a:t>!!</a:t>
            </a:r>
          </a:p>
          <a:p>
            <a:r>
              <a:rPr lang="cs-CZ" sz="2800" dirty="0" smtClean="0"/>
              <a:t>Nevěřme </a:t>
            </a:r>
            <a:r>
              <a:rPr lang="cs-CZ" sz="2800" dirty="0"/>
              <a:t>žádnému očerňování předem – i od odborníků občas uslyšíte, že ten či onen projekt je lepší než ostatní (nebo spíše, že je horší než </a:t>
            </a:r>
            <a:r>
              <a:rPr lang="cs-CZ" sz="2800" dirty="0" smtClean="0"/>
              <a:t>ostatní; </a:t>
            </a:r>
            <a:r>
              <a:rPr lang="cs-CZ" sz="2800" dirty="0"/>
              <a:t>že to není </a:t>
            </a:r>
            <a:r>
              <a:rPr lang="cs-CZ" sz="2800" dirty="0" smtClean="0"/>
              <a:t>Generace III</a:t>
            </a:r>
            <a:r>
              <a:rPr lang="cs-CZ" sz="2800" dirty="0"/>
              <a:t>. </a:t>
            </a:r>
            <a:r>
              <a:rPr lang="cs-CZ" sz="2800" dirty="0" smtClean="0"/>
              <a:t>apod.)</a:t>
            </a:r>
          </a:p>
          <a:p>
            <a:r>
              <a:rPr lang="cs-CZ" sz="2800" dirty="0" smtClean="0"/>
              <a:t>Stavba má technický, ekonomický, ale i politický rozměr</a:t>
            </a: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260286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History of Nuclear Technology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33376"/>
            <a:ext cx="7777162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703512" y="4312713"/>
            <a:ext cx="9649072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0" dirty="0" smtClean="0">
                <a:solidFill>
                  <a:schemeClr val="accent2"/>
                </a:solidFill>
              </a:rPr>
              <a:t>Pokročilý </a:t>
            </a:r>
            <a:r>
              <a:rPr lang="cs-CZ" altLang="en-US" sz="1400" b="0" dirty="0">
                <a:solidFill>
                  <a:schemeClr val="accent2"/>
                </a:solidFill>
              </a:rPr>
              <a:t>tlakovodní reaktor-1400 (APR 1400) je založený na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primárním okruhu reaktorů </a:t>
            </a:r>
            <a:r>
              <a:rPr lang="cs-CZ" altLang="en-US" sz="1400" b="0" dirty="0">
                <a:solidFill>
                  <a:schemeClr val="accent2"/>
                </a:solidFill>
              </a:rPr>
              <a:t>společnosti Combustion Engineering „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System </a:t>
            </a:r>
            <a:r>
              <a:rPr lang="cs-CZ" altLang="en-US" sz="1400" b="0" dirty="0">
                <a:solidFill>
                  <a:schemeClr val="accent2"/>
                </a:solidFill>
              </a:rPr>
              <a:t>80+ innovations“, který je vývojově spíše konzervativní nežli radikální. Nicméně byl tento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„System </a:t>
            </a:r>
            <a:r>
              <a:rPr lang="cs-CZ" altLang="en-US" sz="1400" b="0" dirty="0">
                <a:solidFill>
                  <a:schemeClr val="accent2"/>
                </a:solidFill>
              </a:rPr>
              <a:t>80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+“ </a:t>
            </a:r>
            <a:r>
              <a:rPr lang="cs-CZ" altLang="en-US" sz="1400" b="0" dirty="0">
                <a:solidFill>
                  <a:schemeClr val="accent2"/>
                </a:solidFill>
              </a:rPr>
              <a:t>licencován úřadem US Nuclear Regulatory Commission jako reaktor III. generace. Původně, když se na projektu začalo roku 1992 pracovat, byl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nový korejský reaktor </a:t>
            </a:r>
            <a:r>
              <a:rPr lang="cs-CZ" altLang="en-US" sz="1400" b="0" dirty="0">
                <a:solidFill>
                  <a:schemeClr val="accent2"/>
                </a:solidFill>
              </a:rPr>
              <a:t>znám jako „Korean Next-Generation Reactor“. Základní návrh byl dokončen roku 1999. Došlo ke značnému zvýšení bezpečnosti. Reaktor by měl odolat zrychlení 0,3g a garantovaná životnost je 60 let. Cena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APR je </a:t>
            </a:r>
            <a:r>
              <a:rPr lang="cs-CZ" altLang="en-US" sz="1400" b="0" dirty="0">
                <a:solidFill>
                  <a:schemeClr val="accent2"/>
                </a:solidFill>
              </a:rPr>
              <a:t>očekávána asi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o </a:t>
            </a:r>
            <a:r>
              <a:rPr lang="cs-CZ" altLang="en-US" sz="1400" b="0" dirty="0">
                <a:solidFill>
                  <a:schemeClr val="accent2"/>
                </a:solidFill>
              </a:rPr>
              <a:t>10-20 % menší než za obdobný reaktor OPR-1000 (KSNP). První dva bloky typu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/>
            </a:r>
            <a:br>
              <a:rPr lang="cs-CZ" altLang="en-US" sz="1400" b="0" dirty="0" smtClean="0">
                <a:solidFill>
                  <a:schemeClr val="accent2"/>
                </a:solidFill>
              </a:rPr>
            </a:br>
            <a:r>
              <a:rPr lang="cs-CZ" altLang="en-US" sz="1400" b="0" dirty="0" smtClean="0">
                <a:solidFill>
                  <a:schemeClr val="accent2"/>
                </a:solidFill>
              </a:rPr>
              <a:t>APR-1400</a:t>
            </a:r>
            <a:r>
              <a:rPr lang="cs-CZ" altLang="en-US" sz="1400" b="0" dirty="0">
                <a:solidFill>
                  <a:schemeClr val="accent2"/>
                </a:solidFill>
              </a:rPr>
              <a:t>, Shin Kori 3 &amp; 4, jsou již v provozu. Hlavním projektantem je společnost Korea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Power</a:t>
            </a:r>
            <a:r>
              <a:rPr lang="cs-CZ" altLang="en-US" sz="1400" b="0" dirty="0">
                <a:solidFill>
                  <a:schemeClr val="accent2"/>
                </a:solidFill>
              </a:rPr>
              <a:t>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Engineering</a:t>
            </a:r>
            <a:r>
              <a:rPr lang="cs-CZ" altLang="en-US" sz="1400" b="0" dirty="0">
                <a:solidFill>
                  <a:schemeClr val="accent2"/>
                </a:solidFill>
              </a:rPr>
              <a:t>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Company</a:t>
            </a:r>
            <a:r>
              <a:rPr lang="cs-CZ" altLang="en-US" sz="1400" b="0" dirty="0">
                <a:solidFill>
                  <a:schemeClr val="accent2"/>
                </a:solidFill>
              </a:rPr>
              <a:t>, společnost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Doosan</a:t>
            </a:r>
            <a:r>
              <a:rPr lang="cs-CZ" altLang="en-US" sz="1400" b="0" dirty="0">
                <a:solidFill>
                  <a:schemeClr val="accent2"/>
                </a:solidFill>
              </a:rPr>
              <a:t> pak hlavním výrobcem. </a:t>
            </a:r>
            <a:r>
              <a:rPr lang="cs-CZ" altLang="en-US" sz="1400" dirty="0" smtClean="0">
                <a:solidFill>
                  <a:schemeClr val="accent2"/>
                </a:solidFill>
              </a:rPr>
              <a:t>Navazuje také na zkušenosti </a:t>
            </a:r>
            <a:r>
              <a:rPr lang="cs-CZ" altLang="en-US" sz="1400" dirty="0" smtClean="0">
                <a:solidFill>
                  <a:schemeClr val="accent2"/>
                </a:solidFill>
              </a:rPr>
              <a:t/>
            </a:r>
            <a:br>
              <a:rPr lang="cs-CZ" altLang="en-US" sz="1400" dirty="0" smtClean="0">
                <a:solidFill>
                  <a:schemeClr val="accent2"/>
                </a:solidFill>
              </a:rPr>
            </a:br>
            <a:r>
              <a:rPr lang="cs-CZ" altLang="en-US" sz="1400" dirty="0" smtClean="0">
                <a:solidFill>
                  <a:schemeClr val="accent2"/>
                </a:solidFill>
              </a:rPr>
              <a:t>s </a:t>
            </a:r>
            <a:r>
              <a:rPr lang="cs-CZ" altLang="en-US" sz="1400" dirty="0" smtClean="0">
                <a:solidFill>
                  <a:schemeClr val="accent2"/>
                </a:solidFill>
              </a:rPr>
              <a:t>bloky WEC (6 bloků) a Framatome (2 bloky), postavené v Koreji před érou OPR.</a:t>
            </a:r>
            <a:endParaRPr lang="cs-CZ" altLang="en-US" sz="1400" dirty="0">
              <a:solidFill>
                <a:schemeClr val="accent2"/>
              </a:solidFill>
            </a:endParaRP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5727078" y="1"/>
            <a:ext cx="1871323" cy="796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>
                <a:solidFill>
                  <a:srgbClr val="002DBC"/>
                </a:solidFill>
              </a:rPr>
              <a:t>APR 1400</a:t>
            </a:r>
          </a:p>
          <a:p>
            <a:pPr algn="ctr" eaLnBrk="1" hangingPunct="1"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Přehled</a:t>
            </a:r>
          </a:p>
        </p:txBody>
      </p:sp>
    </p:spTree>
    <p:extLst>
      <p:ext uri="{BB962C8B-B14F-4D97-AF65-F5344CB8AC3E}">
        <p14:creationId xmlns:p14="http://schemas.microsoft.com/office/powerpoint/2010/main" val="282016607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7726559" y="5201966"/>
            <a:ext cx="2209800" cy="123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Shin Kori 3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</a:t>
            </a:r>
            <a:endParaRPr kumimoji="1" lang="cs-CZ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Ve výstavbě</a:t>
            </a:r>
            <a:endParaRPr kumimoji="1" lang="cs-CZ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Shin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Kori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5 &amp; 6</a:t>
            </a: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Shin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Hanul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3 &amp; 4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002034" y="87836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ko-KR" sz="2400" i="1" dirty="0">
                <a:solidFill>
                  <a:schemeClr val="accent2"/>
                </a:solidFill>
              </a:rPr>
              <a:t>Vývoj jaderných technologií v Jižní Koreji</a:t>
            </a:r>
            <a:br>
              <a:rPr lang="cs-CZ" altLang="ko-KR" sz="2400" i="1" dirty="0">
                <a:solidFill>
                  <a:schemeClr val="accent2"/>
                </a:solidFill>
              </a:rPr>
            </a:br>
            <a:r>
              <a:rPr lang="cs-CZ" altLang="ko-KR" sz="1800" i="1" dirty="0">
                <a:solidFill>
                  <a:schemeClr val="tx1"/>
                </a:solidFill>
              </a:rPr>
              <a:t>Přehled</a:t>
            </a:r>
            <a:endParaRPr lang="en-US" altLang="ko-KR" sz="1800" i="1" dirty="0">
              <a:solidFill>
                <a:schemeClr val="tx1"/>
              </a:solidFill>
              <a:ea typeface="굴림" pitchFamily="34" charset="-127"/>
            </a:endParaRPr>
          </a:p>
        </p:txBody>
      </p:sp>
      <p:grpSp>
        <p:nvGrpSpPr>
          <p:cNvPr id="44037" name="Group 4"/>
          <p:cNvGrpSpPr>
            <a:grpSpLocks/>
          </p:cNvGrpSpPr>
          <p:nvPr/>
        </p:nvGrpSpPr>
        <p:grpSpPr bwMode="auto">
          <a:xfrm>
            <a:off x="4119760" y="3198541"/>
            <a:ext cx="1311275" cy="1852613"/>
            <a:chOff x="2246" y="1768"/>
            <a:chExt cx="917" cy="1271"/>
          </a:xfrm>
        </p:grpSpPr>
        <p:sp>
          <p:nvSpPr>
            <p:cNvPr id="44076" name="Rectangle 5"/>
            <p:cNvSpPr>
              <a:spLocks noChangeArrowheads="1"/>
            </p:cNvSpPr>
            <p:nvPr/>
          </p:nvSpPr>
          <p:spPr bwMode="auto">
            <a:xfrm>
              <a:off x="2247" y="1964"/>
              <a:ext cx="916" cy="10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7" name="Oval 6"/>
            <p:cNvSpPr>
              <a:spLocks noChangeArrowheads="1"/>
            </p:cNvSpPr>
            <p:nvPr/>
          </p:nvSpPr>
          <p:spPr bwMode="auto">
            <a:xfrm>
              <a:off x="2246" y="1768"/>
              <a:ext cx="916" cy="339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3046610" y="3617640"/>
            <a:ext cx="12176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6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en-US" altLang="ko-KR" sz="1000" i="1">
                <a:solidFill>
                  <a:schemeClr val="tx1"/>
                </a:solidFill>
                <a:ea typeface="굴림" pitchFamily="34" charset="-127"/>
              </a:rPr>
              <a:t>Technology</a:t>
            </a:r>
          </a:p>
          <a:p>
            <a:pPr eaLnBrk="1" latin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en-US" altLang="ko-KR" sz="1000" i="1">
                <a:solidFill>
                  <a:schemeClr val="tx1"/>
                </a:solidFill>
                <a:ea typeface="굴림" pitchFamily="34" charset="-127"/>
              </a:rPr>
              <a:t>Transfer</a:t>
            </a:r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 flipV="1">
            <a:off x="5486598" y="3003279"/>
            <a:ext cx="1379537" cy="666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6356547" y="3492229"/>
            <a:ext cx="150495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41" name="Group 10"/>
          <p:cNvGrpSpPr>
            <a:grpSpLocks/>
          </p:cNvGrpSpPr>
          <p:nvPr/>
        </p:nvGrpSpPr>
        <p:grpSpPr bwMode="auto">
          <a:xfrm>
            <a:off x="6058097" y="3198541"/>
            <a:ext cx="1312862" cy="1852613"/>
            <a:chOff x="3569" y="1768"/>
            <a:chExt cx="917" cy="1271"/>
          </a:xfrm>
        </p:grpSpPr>
        <p:sp>
          <p:nvSpPr>
            <p:cNvPr id="44074" name="Rectangle 11"/>
            <p:cNvSpPr>
              <a:spLocks noChangeArrowheads="1"/>
            </p:cNvSpPr>
            <p:nvPr/>
          </p:nvSpPr>
          <p:spPr bwMode="auto">
            <a:xfrm>
              <a:off x="3570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5" name="Oval 12"/>
            <p:cNvSpPr>
              <a:spLocks noChangeArrowheads="1"/>
            </p:cNvSpPr>
            <p:nvPr/>
          </p:nvSpPr>
          <p:spPr bwMode="auto">
            <a:xfrm>
              <a:off x="3569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6070797" y="3617641"/>
            <a:ext cx="1293812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OPR- 1000+ </a:t>
            </a:r>
            <a:r>
              <a:rPr kumimoji="1" lang="cs-CZ" altLang="ko-KR" sz="1600">
                <a:solidFill>
                  <a:srgbClr val="FC0128"/>
                </a:solidFill>
              </a:rPr>
              <a:t>(</a:t>
            </a: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KSNP+</a:t>
            </a:r>
            <a:r>
              <a:rPr kumimoji="1" lang="cs-CZ" altLang="ko-KR" sz="1600">
                <a:solidFill>
                  <a:srgbClr val="FC0128"/>
                </a:solidFill>
              </a:rPr>
              <a:t>)</a:t>
            </a:r>
            <a:endParaRPr kumimoji="1" lang="en-US" altLang="ko-KR" sz="1600">
              <a:solidFill>
                <a:srgbClr val="FC0128"/>
              </a:solidFill>
              <a:ea typeface="굴림" pitchFamily="34" charset="-127"/>
            </a:endParaRPr>
          </a:p>
        </p:txBody>
      </p:sp>
      <p:sp>
        <p:nvSpPr>
          <p:cNvPr id="44043" name="AutoShape 14"/>
          <p:cNvSpPr>
            <a:spLocks noChangeArrowheads="1"/>
          </p:cNvSpPr>
          <p:nvPr/>
        </p:nvSpPr>
        <p:spPr bwMode="auto">
          <a:xfrm>
            <a:off x="3079948" y="3968479"/>
            <a:ext cx="814387" cy="187325"/>
          </a:xfrm>
          <a:prstGeom prst="rightArrow">
            <a:avLst>
              <a:gd name="adj1" fmla="val 50000"/>
              <a:gd name="adj2" fmla="val 2173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44" name="AutoShape 15"/>
          <p:cNvSpPr>
            <a:spLocks noChangeArrowheads="1"/>
          </p:cNvSpPr>
          <p:nvPr/>
        </p:nvSpPr>
        <p:spPr bwMode="auto">
          <a:xfrm>
            <a:off x="5615184" y="3933553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733200" name="Rectangle 16"/>
          <p:cNvSpPr>
            <a:spLocks noChangeArrowheads="1"/>
          </p:cNvSpPr>
          <p:nvPr/>
        </p:nvSpPr>
        <p:spPr bwMode="auto">
          <a:xfrm>
            <a:off x="1403547" y="3506516"/>
            <a:ext cx="1604962" cy="8874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T/G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Perry#2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(GE,1000MW</a:t>
            </a: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굴림" pitchFamily="34" charset="-127"/>
              </a:rPr>
              <a:t>)</a:t>
            </a: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33201" name="Rectangle 17"/>
          <p:cNvSpPr>
            <a:spLocks noChangeArrowheads="1"/>
          </p:cNvSpPr>
          <p:nvPr/>
        </p:nvSpPr>
        <p:spPr bwMode="auto">
          <a:xfrm>
            <a:off x="1030485" y="4697141"/>
            <a:ext cx="2339975" cy="9572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PLANT DESIGN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Hanbit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#1</a:t>
            </a: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&amp;</a:t>
            </a: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2</a:t>
            </a: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,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Byron &amp; Braidwood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(KOPEC/S&amp;L,1000MW)</a:t>
            </a: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733202" name="Rectangle 18"/>
          <p:cNvSpPr>
            <a:spLocks noChangeArrowheads="1"/>
          </p:cNvSpPr>
          <p:nvPr/>
        </p:nvSpPr>
        <p:spPr bwMode="auto">
          <a:xfrm>
            <a:off x="1414660" y="2312716"/>
            <a:ext cx="1604963" cy="8874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NSSS</a:t>
            </a:r>
            <a:r>
              <a:rPr kumimoji="1" lang="cs-CZ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*</a:t>
            </a: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Palo Verde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(CE,1300MW)</a:t>
            </a: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44048" name="AutoShape 19"/>
          <p:cNvSpPr>
            <a:spLocks noChangeArrowheads="1"/>
          </p:cNvSpPr>
          <p:nvPr/>
        </p:nvSpPr>
        <p:spPr bwMode="auto">
          <a:xfrm rot="1440000">
            <a:off x="3065659" y="2887390"/>
            <a:ext cx="814388" cy="185738"/>
          </a:xfrm>
          <a:prstGeom prst="rightArrow">
            <a:avLst>
              <a:gd name="adj1" fmla="val 50000"/>
              <a:gd name="adj2" fmla="val 219251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49" name="AutoShape 20"/>
          <p:cNvSpPr>
            <a:spLocks noChangeArrowheads="1"/>
          </p:cNvSpPr>
          <p:nvPr/>
        </p:nvSpPr>
        <p:spPr bwMode="auto">
          <a:xfrm rot="-1020000">
            <a:off x="3333948" y="4986065"/>
            <a:ext cx="814387" cy="185738"/>
          </a:xfrm>
          <a:prstGeom prst="rightArrow">
            <a:avLst>
              <a:gd name="adj1" fmla="val 50000"/>
              <a:gd name="adj2" fmla="val 21925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0" name="AutoShape 21"/>
          <p:cNvSpPr>
            <a:spLocks noChangeArrowheads="1"/>
          </p:cNvSpPr>
          <p:nvPr/>
        </p:nvSpPr>
        <p:spPr bwMode="auto">
          <a:xfrm>
            <a:off x="7513834" y="3933553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51" name="Group 22"/>
          <p:cNvGrpSpPr>
            <a:grpSpLocks/>
          </p:cNvGrpSpPr>
          <p:nvPr/>
        </p:nvGrpSpPr>
        <p:grpSpPr bwMode="auto">
          <a:xfrm>
            <a:off x="7971035" y="2893741"/>
            <a:ext cx="1509713" cy="2157413"/>
            <a:chOff x="4874" y="1768"/>
            <a:chExt cx="917" cy="1271"/>
          </a:xfrm>
        </p:grpSpPr>
        <p:sp>
          <p:nvSpPr>
            <p:cNvPr id="44072" name="Rectangle 23"/>
            <p:cNvSpPr>
              <a:spLocks noChangeArrowheads="1"/>
            </p:cNvSpPr>
            <p:nvPr/>
          </p:nvSpPr>
          <p:spPr bwMode="auto">
            <a:xfrm>
              <a:off x="4875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3" name="Oval 24"/>
            <p:cNvSpPr>
              <a:spLocks noChangeArrowheads="1"/>
            </p:cNvSpPr>
            <p:nvPr/>
          </p:nvSpPr>
          <p:spPr bwMode="auto">
            <a:xfrm>
              <a:off x="4874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52" name="Rectangle 25"/>
          <p:cNvSpPr>
            <a:spLocks noChangeArrowheads="1"/>
          </p:cNvSpPr>
          <p:nvPr/>
        </p:nvSpPr>
        <p:spPr bwMode="auto">
          <a:xfrm>
            <a:off x="7942459" y="3689079"/>
            <a:ext cx="166528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 dirty="0">
                <a:solidFill>
                  <a:srgbClr val="FC0128"/>
                </a:solidFill>
                <a:ea typeface="굴림" pitchFamily="34" charset="-127"/>
              </a:rPr>
              <a:t>APR1400</a:t>
            </a:r>
            <a:endParaRPr kumimoji="1" lang="en-US" altLang="ko-KR" sz="1600" dirty="0">
              <a:solidFill>
                <a:srgbClr val="00279F"/>
              </a:solidFill>
              <a:ea typeface="굴림" pitchFamily="34" charset="-127"/>
            </a:endParaRPr>
          </a:p>
        </p:txBody>
      </p:sp>
      <p:sp>
        <p:nvSpPr>
          <p:cNvPr id="44053" name="Rectangle 26"/>
          <p:cNvSpPr>
            <a:spLocks noChangeArrowheads="1"/>
          </p:cNvSpPr>
          <p:nvPr/>
        </p:nvSpPr>
        <p:spPr bwMode="auto">
          <a:xfrm>
            <a:off x="7951985" y="4068491"/>
            <a:ext cx="15335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4" name="AutoShape 27"/>
          <p:cNvSpPr>
            <a:spLocks noChangeArrowheads="1"/>
          </p:cNvSpPr>
          <p:nvPr/>
        </p:nvSpPr>
        <p:spPr bwMode="auto">
          <a:xfrm rot="16200000" flipH="1">
            <a:off x="4721422" y="2806428"/>
            <a:ext cx="201612" cy="2397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5" name="AutoShape 28"/>
          <p:cNvSpPr>
            <a:spLocks noChangeArrowheads="1"/>
          </p:cNvSpPr>
          <p:nvPr/>
        </p:nvSpPr>
        <p:spPr bwMode="auto">
          <a:xfrm rot="16200000" flipH="1">
            <a:off x="6593878" y="2805634"/>
            <a:ext cx="201612" cy="2413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56" name="Group 29"/>
          <p:cNvGrpSpPr>
            <a:grpSpLocks/>
          </p:cNvGrpSpPr>
          <p:nvPr/>
        </p:nvGrpSpPr>
        <p:grpSpPr bwMode="auto">
          <a:xfrm>
            <a:off x="4054673" y="1096690"/>
            <a:ext cx="1495425" cy="1462088"/>
            <a:chOff x="2109" y="618"/>
            <a:chExt cx="942" cy="921"/>
          </a:xfrm>
        </p:grpSpPr>
        <p:sp>
          <p:nvSpPr>
            <p:cNvPr id="44069" name="Oval 30"/>
            <p:cNvSpPr>
              <a:spLocks noChangeAspect="1" noChangeArrowheads="1"/>
            </p:cNvSpPr>
            <p:nvPr/>
          </p:nvSpPr>
          <p:spPr bwMode="auto">
            <a:xfrm>
              <a:off x="2109" y="618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Experience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Feedback.</a:t>
              </a:r>
            </a:p>
          </p:txBody>
        </p:sp>
        <p:sp>
          <p:nvSpPr>
            <p:cNvPr id="44070" name="Oval 31"/>
            <p:cNvSpPr>
              <a:spLocks noChangeAspect="1" noChangeArrowheads="1"/>
            </p:cNvSpPr>
            <p:nvPr/>
          </p:nvSpPr>
          <p:spPr bwMode="auto">
            <a:xfrm>
              <a:off x="2109" y="890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Latest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Codes &amp; Std.</a:t>
              </a:r>
            </a:p>
          </p:txBody>
        </p:sp>
        <p:sp>
          <p:nvSpPr>
            <p:cNvPr id="44071" name="Oval 32"/>
            <p:cNvSpPr>
              <a:spLocks noChangeAspect="1" noChangeArrowheads="1"/>
            </p:cNvSpPr>
            <p:nvPr/>
          </p:nvSpPr>
          <p:spPr bwMode="auto">
            <a:xfrm>
              <a:off x="2109" y="1162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EPRI URD</a:t>
              </a:r>
            </a:p>
          </p:txBody>
        </p:sp>
      </p:grpSp>
      <p:sp>
        <p:nvSpPr>
          <p:cNvPr id="44057" name="Rectangle 33"/>
          <p:cNvSpPr>
            <a:spLocks noChangeArrowheads="1"/>
          </p:cNvSpPr>
          <p:nvPr/>
        </p:nvSpPr>
        <p:spPr bwMode="auto">
          <a:xfrm>
            <a:off x="4181673" y="5138465"/>
            <a:ext cx="1724025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</a:t>
            </a: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Hanbit</a:t>
            </a:r>
            <a:r>
              <a:rPr kumimoji="1" lang="en-US" altLang="ko-KR" sz="1400" b="0" dirty="0" smtClean="0">
                <a:solidFill>
                  <a:schemeClr val="tx1"/>
                </a:solidFill>
                <a:ea typeface="굴림" pitchFamily="34" charset="-127"/>
              </a:rPr>
              <a:t>   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  3,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5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6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</a:t>
            </a: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Hanul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FontTx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 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3,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5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6</a:t>
            </a:r>
          </a:p>
        </p:txBody>
      </p:sp>
      <p:grpSp>
        <p:nvGrpSpPr>
          <p:cNvPr id="44058" name="Group 34"/>
          <p:cNvGrpSpPr>
            <a:grpSpLocks/>
          </p:cNvGrpSpPr>
          <p:nvPr/>
        </p:nvGrpSpPr>
        <p:grpSpPr bwMode="auto">
          <a:xfrm>
            <a:off x="5781872" y="953816"/>
            <a:ext cx="1809750" cy="1666875"/>
            <a:chOff x="3243" y="572"/>
            <a:chExt cx="1140" cy="1050"/>
          </a:xfrm>
        </p:grpSpPr>
        <p:sp>
          <p:nvSpPr>
            <p:cNvPr id="44066" name="AutoShape 35"/>
            <p:cNvSpPr>
              <a:spLocks noChangeAspect="1" noChangeArrowheads="1"/>
            </p:cNvSpPr>
            <p:nvPr/>
          </p:nvSpPr>
          <p:spPr bwMode="auto">
            <a:xfrm>
              <a:off x="3243" y="572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Design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Improvement</a:t>
              </a:r>
            </a:p>
          </p:txBody>
        </p:sp>
        <p:sp>
          <p:nvSpPr>
            <p:cNvPr id="44067" name="AutoShape 36"/>
            <p:cNvSpPr>
              <a:spLocks noChangeAspect="1" noChangeArrowheads="1"/>
            </p:cNvSpPr>
            <p:nvPr/>
          </p:nvSpPr>
          <p:spPr bwMode="auto">
            <a:xfrm>
              <a:off x="3243" y="890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Enhance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Safety.</a:t>
              </a:r>
            </a:p>
          </p:txBody>
        </p:sp>
        <p:sp>
          <p:nvSpPr>
            <p:cNvPr id="44068" name="AutoShape 37"/>
            <p:cNvSpPr>
              <a:spLocks noChangeAspect="1" noChangeArrowheads="1"/>
            </p:cNvSpPr>
            <p:nvPr/>
          </p:nvSpPr>
          <p:spPr bwMode="auto">
            <a:xfrm>
              <a:off x="3264" y="1191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Experience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Feedback</a:t>
              </a:r>
            </a:p>
          </p:txBody>
        </p:sp>
      </p:grpSp>
      <p:sp>
        <p:nvSpPr>
          <p:cNvPr id="44059" name="Rectangle 38"/>
          <p:cNvSpPr>
            <a:spLocks noChangeArrowheads="1"/>
          </p:cNvSpPr>
          <p:nvPr/>
        </p:nvSpPr>
        <p:spPr bwMode="auto">
          <a:xfrm>
            <a:off x="4126110" y="3617641"/>
            <a:ext cx="13366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OPR- 1000</a:t>
            </a:r>
          </a:p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(KSNP)</a:t>
            </a:r>
          </a:p>
        </p:txBody>
      </p:sp>
      <p:sp>
        <p:nvSpPr>
          <p:cNvPr id="44060" name="Rectangle 39"/>
          <p:cNvSpPr>
            <a:spLocks noChangeArrowheads="1"/>
          </p:cNvSpPr>
          <p:nvPr/>
        </p:nvSpPr>
        <p:spPr bwMode="auto">
          <a:xfrm>
            <a:off x="5934273" y="5138465"/>
            <a:ext cx="1838325" cy="90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Shin Kori  1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2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Shin </a:t>
            </a:r>
            <a:r>
              <a:rPr kumimoji="1" lang="en-US" altLang="ko-KR" sz="1400" b="0" dirty="0" err="1">
                <a:solidFill>
                  <a:schemeClr val="tx1"/>
                </a:solidFill>
                <a:ea typeface="굴림" pitchFamily="34" charset="-127"/>
              </a:rPr>
              <a:t>Wolsong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cs-CZ" altLang="ko-KR" sz="1400" b="0" dirty="0" smtClean="0">
                <a:solidFill>
                  <a:schemeClr val="tx1"/>
                </a:solidFill>
              </a:rPr>
              <a:t/>
            </a:r>
            <a:br>
              <a:rPr kumimoji="1" lang="cs-CZ" altLang="ko-KR" sz="1400" b="0" dirty="0" smtClean="0">
                <a:solidFill>
                  <a:schemeClr val="tx1"/>
                </a:solidFill>
              </a:rPr>
            </a:br>
            <a:r>
              <a:rPr kumimoji="1" lang="en-US" altLang="ko-KR" sz="1400" b="0" dirty="0" smtClean="0">
                <a:solidFill>
                  <a:schemeClr val="tx1"/>
                </a:solidFill>
                <a:ea typeface="굴림" pitchFamily="34" charset="-127"/>
              </a:rPr>
              <a:t>1</a:t>
            </a:r>
            <a:r>
              <a:rPr kumimoji="1" lang="cs-CZ" altLang="ko-KR" sz="1400" b="0" dirty="0" smtClean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2</a:t>
            </a:r>
          </a:p>
        </p:txBody>
      </p:sp>
      <p:sp>
        <p:nvSpPr>
          <p:cNvPr id="44061" name="AutoShape 40"/>
          <p:cNvSpPr>
            <a:spLocks noChangeArrowheads="1"/>
          </p:cNvSpPr>
          <p:nvPr/>
        </p:nvSpPr>
        <p:spPr bwMode="auto">
          <a:xfrm rot="16200000" flipH="1">
            <a:off x="8610003" y="2589734"/>
            <a:ext cx="201612" cy="2413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62" name="Group 41"/>
          <p:cNvGrpSpPr>
            <a:grpSpLocks/>
          </p:cNvGrpSpPr>
          <p:nvPr/>
        </p:nvGrpSpPr>
        <p:grpSpPr bwMode="auto">
          <a:xfrm>
            <a:off x="7942460" y="1025254"/>
            <a:ext cx="1527175" cy="1508125"/>
            <a:chOff x="4558" y="618"/>
            <a:chExt cx="962" cy="950"/>
          </a:xfrm>
        </p:grpSpPr>
        <p:sp>
          <p:nvSpPr>
            <p:cNvPr id="44063" name="Oval 42"/>
            <p:cNvSpPr>
              <a:spLocks noChangeAspect="1" noChangeArrowheads="1"/>
            </p:cNvSpPr>
            <p:nvPr/>
          </p:nvSpPr>
          <p:spPr bwMode="auto">
            <a:xfrm>
              <a:off x="4558" y="618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Power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Up-rate.</a:t>
              </a:r>
            </a:p>
          </p:txBody>
        </p:sp>
        <p:sp>
          <p:nvSpPr>
            <p:cNvPr id="44064" name="Oval 43"/>
            <p:cNvSpPr>
              <a:spLocks noChangeAspect="1" noChangeArrowheads="1"/>
            </p:cNvSpPr>
            <p:nvPr/>
          </p:nvSpPr>
          <p:spPr bwMode="auto">
            <a:xfrm>
              <a:off x="4558" y="890"/>
              <a:ext cx="941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Advanced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Design Features.</a:t>
              </a:r>
            </a:p>
          </p:txBody>
        </p:sp>
        <p:sp>
          <p:nvSpPr>
            <p:cNvPr id="44065" name="Oval 44"/>
            <p:cNvSpPr>
              <a:spLocks noChangeAspect="1" noChangeArrowheads="1"/>
            </p:cNvSpPr>
            <p:nvPr/>
          </p:nvSpPr>
          <p:spPr bwMode="auto">
            <a:xfrm>
              <a:off x="4579" y="1191"/>
              <a:ext cx="941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Enhance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Safety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 flipH="1">
            <a:off x="839416" y="6091953"/>
            <a:ext cx="30427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/>
              <a:t>*Nuclear Steam Supply </a:t>
            </a:r>
            <a:r>
              <a:rPr lang="cs-CZ" dirty="0" smtClean="0"/>
              <a:t>System</a:t>
            </a:r>
          </a:p>
          <a:p>
            <a:pPr>
              <a:buNone/>
            </a:pPr>
            <a:r>
              <a:rPr lang="cs-CZ" dirty="0" smtClean="0"/>
              <a:t>(primární okruh – doslova „jaderný systém dodávky páry“)</a:t>
            </a:r>
            <a:endParaRPr lang="cs-CZ" dirty="0"/>
          </a:p>
        </p:txBody>
      </p:sp>
      <p:sp>
        <p:nvSpPr>
          <p:cNvPr id="46" name="AutoShape 21"/>
          <p:cNvSpPr>
            <a:spLocks noChangeArrowheads="1"/>
          </p:cNvSpPr>
          <p:nvPr/>
        </p:nvSpPr>
        <p:spPr bwMode="auto">
          <a:xfrm>
            <a:off x="9664896" y="3945345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7" name="Group 22"/>
          <p:cNvGrpSpPr>
            <a:grpSpLocks/>
          </p:cNvGrpSpPr>
          <p:nvPr/>
        </p:nvGrpSpPr>
        <p:grpSpPr bwMode="auto">
          <a:xfrm>
            <a:off x="10148895" y="2950096"/>
            <a:ext cx="1509713" cy="2157413"/>
            <a:chOff x="4874" y="1768"/>
            <a:chExt cx="917" cy="1271"/>
          </a:xfrm>
        </p:grpSpPr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>
              <a:off x="4875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4874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10058742" y="3660503"/>
            <a:ext cx="1665288" cy="3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 dirty="0" smtClean="0">
                <a:solidFill>
                  <a:srgbClr val="FC0128"/>
                </a:solidFill>
                <a:ea typeface="굴림" pitchFamily="34" charset="-127"/>
              </a:rPr>
              <a:t>APR1</a:t>
            </a:r>
            <a:r>
              <a:rPr kumimoji="1" lang="cs-CZ" altLang="ko-KR" sz="1600" dirty="0" smtClean="0">
                <a:solidFill>
                  <a:srgbClr val="FC0128"/>
                </a:solidFill>
                <a:ea typeface="굴림" pitchFamily="34" charset="-127"/>
              </a:rPr>
              <a:t>0</a:t>
            </a:r>
            <a:r>
              <a:rPr kumimoji="1" lang="en-US" altLang="ko-KR" sz="1600" dirty="0" smtClean="0">
                <a:solidFill>
                  <a:srgbClr val="FC0128"/>
                </a:solidFill>
                <a:ea typeface="굴림" pitchFamily="34" charset="-127"/>
              </a:rPr>
              <a:t>00</a:t>
            </a:r>
            <a:r>
              <a:rPr kumimoji="1" lang="cs-CZ" altLang="ko-KR" sz="1600" dirty="0" smtClean="0">
                <a:solidFill>
                  <a:srgbClr val="FC0128"/>
                </a:solidFill>
                <a:ea typeface="굴림" pitchFamily="34" charset="-127"/>
              </a:rPr>
              <a:t>+</a:t>
            </a:r>
            <a:endParaRPr kumimoji="1" lang="en-US" altLang="ko-KR" sz="1600" dirty="0">
              <a:solidFill>
                <a:srgbClr val="00279F"/>
              </a:solidFill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37697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4" descr="Design Feature of APR 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30425"/>
            <a:ext cx="80105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1703513" y="620688"/>
            <a:ext cx="9793088" cy="107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APR 1400</a:t>
            </a:r>
          </a:p>
          <a:p>
            <a:pPr eaLnBrk="1" hangingPunct="1">
              <a:buFontTx/>
              <a:buNone/>
            </a:pPr>
            <a:r>
              <a:rPr lang="cs-CZ" altLang="en-US" sz="1800" i="1" dirty="0" smtClean="0">
                <a:solidFill>
                  <a:schemeClr val="tx1"/>
                </a:solidFill>
              </a:rPr>
              <a:t>                Základní </a:t>
            </a:r>
            <a:r>
              <a:rPr lang="cs-CZ" altLang="en-US" sz="1800" i="1" dirty="0">
                <a:solidFill>
                  <a:schemeClr val="tx1"/>
                </a:solidFill>
              </a:rPr>
              <a:t>charakteristiky</a:t>
            </a:r>
            <a:br>
              <a:rPr lang="cs-CZ" altLang="en-US" sz="1800" i="1" dirty="0">
                <a:solidFill>
                  <a:schemeClr val="tx1"/>
                </a:solidFill>
              </a:rPr>
            </a:br>
            <a:r>
              <a:rPr lang="cs-CZ" altLang="en-US" sz="1800" i="1" dirty="0" smtClean="0">
                <a:solidFill>
                  <a:schemeClr val="tx1"/>
                </a:solidFill>
              </a:rPr>
              <a:t>                      </a:t>
            </a:r>
            <a:r>
              <a:rPr lang="cs-CZ" altLang="en-US" sz="1800" i="1" dirty="0" smtClean="0">
                <a:solidFill>
                  <a:schemeClr val="tx1"/>
                </a:solidFill>
              </a:rPr>
              <a:t>                               </a:t>
            </a:r>
            <a:r>
              <a:rPr lang="cs-CZ" altLang="en-US" sz="1800" i="1" dirty="0" smtClean="0">
                <a:solidFill>
                  <a:schemeClr val="tx1"/>
                </a:solidFill>
              </a:rPr>
              <a:t>(</a:t>
            </a:r>
            <a:r>
              <a:rPr lang="cs-CZ" altLang="en-US" sz="1800" i="1" dirty="0">
                <a:solidFill>
                  <a:schemeClr val="tx1"/>
                </a:solidFill>
              </a:rPr>
              <a:t>existují varianty US-APR a EU-APR)</a:t>
            </a:r>
          </a:p>
        </p:txBody>
      </p:sp>
    </p:spTree>
    <p:extLst>
      <p:ext uri="{BB962C8B-B14F-4D97-AF65-F5344CB8AC3E}">
        <p14:creationId xmlns:p14="http://schemas.microsoft.com/office/powerpoint/2010/main" val="35302404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 descr="Design Character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25539"/>
            <a:ext cx="575945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 descr="Major Design Features of APR 1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244850"/>
            <a:ext cx="67691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4727576" y="260351"/>
            <a:ext cx="2203145" cy="7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APR 1400</a:t>
            </a:r>
          </a:p>
          <a:p>
            <a:pPr eaLnBrk="1" hangingPunct="1"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Další informace</a:t>
            </a:r>
          </a:p>
        </p:txBody>
      </p:sp>
    </p:spTree>
    <p:extLst>
      <p:ext uri="{BB962C8B-B14F-4D97-AF65-F5344CB8AC3E}">
        <p14:creationId xmlns:p14="http://schemas.microsoft.com/office/powerpoint/2010/main" val="209644186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APR1400 </a:t>
            </a:r>
            <a:r>
              <a:rPr lang="cs-CZ" sz="3600" dirty="0" smtClean="0"/>
              <a:t>(První </a:t>
            </a:r>
            <a:r>
              <a:rPr lang="cs-CZ" sz="3600" dirty="0"/>
              <a:t>G-III PWR </a:t>
            </a:r>
            <a:r>
              <a:rPr lang="cs-CZ" sz="3600" dirty="0" smtClean="0"/>
              <a:t>připojený k síti !)</a:t>
            </a:r>
            <a:endParaRPr lang="cs-CZ" sz="3600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52" y="1556792"/>
            <a:ext cx="9646096" cy="52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571718" y="1772817"/>
            <a:ext cx="6107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 15.1.2016 </a:t>
            </a:r>
            <a:r>
              <a:rPr lang="cs-CZ" sz="2000" dirty="0">
                <a:solidFill>
                  <a:srgbClr val="FF0000"/>
                </a:solidFill>
              </a:rPr>
              <a:t>SHIN-KORI-3 </a:t>
            </a:r>
            <a:r>
              <a:rPr lang="cs-CZ" sz="2000" dirty="0" smtClean="0">
                <a:solidFill>
                  <a:srgbClr val="FF0000"/>
                </a:solidFill>
              </a:rPr>
              <a:t>Ulsan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0000"/>
                </a:solidFill>
              </a:rPr>
              <a:t> 22.4.2019 </a:t>
            </a:r>
            <a:r>
              <a:rPr lang="cs-CZ" sz="2000" dirty="0">
                <a:solidFill>
                  <a:srgbClr val="FF0000"/>
                </a:solidFill>
              </a:rPr>
              <a:t>SHIN-KORI-4 </a:t>
            </a:r>
            <a:r>
              <a:rPr lang="cs-CZ" sz="2000" dirty="0" smtClean="0">
                <a:solidFill>
                  <a:srgbClr val="FF0000"/>
                </a:solidFill>
              </a:rPr>
              <a:t>Ulsan</a:t>
            </a:r>
          </a:p>
          <a:p>
            <a:pPr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  (další 4 bloky ve </a:t>
            </a:r>
            <a:r>
              <a:rPr lang="cs-CZ" sz="2000" dirty="0" smtClean="0">
                <a:solidFill>
                  <a:srgbClr val="FF0000"/>
                </a:solidFill>
              </a:rPr>
              <a:t>výstavbě: 2x Shin-Kori</a:t>
            </a:r>
            <a:br>
              <a:rPr lang="cs-CZ" sz="2000" dirty="0" smtClean="0">
                <a:solidFill>
                  <a:srgbClr val="FF0000"/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    2x Shin-Hanul Ulchin)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10343" y="236791"/>
            <a:ext cx="728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/>
              <a:t>Zapomeňte na protijadernou Jižní </a:t>
            </a:r>
            <a:r>
              <a:rPr lang="cs-CZ" sz="2400" dirty="0" smtClean="0"/>
              <a:t>Koreu!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8080874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61" y="149460"/>
            <a:ext cx="7745691" cy="669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448563" y="4077072"/>
            <a:ext cx="1175322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KINGS: </a:t>
            </a:r>
          </a:p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Partnerská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škola VUT,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 smtClean="0">
                <a:solidFill>
                  <a:srgbClr val="0070C0"/>
                </a:solidFill>
              </a:rPr>
              <a:t>(snad </a:t>
            </a:r>
            <a:r>
              <a:rPr lang="cs-CZ" dirty="0">
                <a:solidFill>
                  <a:srgbClr val="0070C0"/>
                </a:solidFill>
              </a:rPr>
              <a:t>už i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ČVUT, </a:t>
            </a:r>
            <a:r>
              <a:rPr lang="cs-CZ" dirty="0" smtClean="0">
                <a:solidFill>
                  <a:srgbClr val="0070C0"/>
                </a:solidFill>
              </a:rPr>
              <a:t>ZČU)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H="1" flipV="1">
            <a:off x="6960096" y="3284984"/>
            <a:ext cx="2304256" cy="1368152"/>
          </a:xfrm>
          <a:prstGeom prst="straightConnector1">
            <a:avLst/>
          </a:prstGeom>
          <a:ln>
            <a:solidFill>
              <a:srgbClr val="F12F1B"/>
            </a:solidFill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 bwMode="auto">
          <a:xfrm>
            <a:off x="2351584" y="5661248"/>
            <a:ext cx="2592288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  <p:sp>
        <p:nvSpPr>
          <p:cNvPr id="6" name="Ovál 5"/>
          <p:cNvSpPr/>
          <p:nvPr/>
        </p:nvSpPr>
        <p:spPr bwMode="auto">
          <a:xfrm>
            <a:off x="4547507" y="4049040"/>
            <a:ext cx="936104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 rot="17827114">
            <a:off x="5984350" y="1318134"/>
            <a:ext cx="2382285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0208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7368" y="152599"/>
            <a:ext cx="11470976" cy="1143000"/>
          </a:xfrm>
        </p:spPr>
        <p:txBody>
          <a:bodyPr/>
          <a:lstStyle/>
          <a:p>
            <a:r>
              <a:rPr lang="cs-CZ" dirty="0" err="1" smtClean="0"/>
              <a:t>Barakakh</a:t>
            </a:r>
            <a:r>
              <a:rPr lang="cs-CZ" dirty="0" smtClean="0"/>
              <a:t> NPP (Spojené Arabské Emiráty)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96" y="2315178"/>
            <a:ext cx="11640448" cy="428217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271464" y="1191060"/>
            <a:ext cx="7202613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01. srpna </a:t>
            </a:r>
            <a:r>
              <a:rPr lang="cs-CZ" dirty="0">
                <a:solidFill>
                  <a:srgbClr val="002DBC"/>
                </a:solidFill>
              </a:rPr>
              <a:t>2020 kritický </a:t>
            </a:r>
            <a:r>
              <a:rPr lang="cs-CZ" dirty="0" smtClean="0">
                <a:solidFill>
                  <a:srgbClr val="002DBC"/>
                </a:solidFill>
              </a:rPr>
              <a:t>stav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18. Srpna 2020 připojení k síti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(3 další bloky ve </a:t>
            </a:r>
            <a:r>
              <a:rPr lang="cs-CZ" dirty="0" smtClean="0">
                <a:solidFill>
                  <a:srgbClr val="002DBC"/>
                </a:solidFill>
              </a:rPr>
              <a:t>výstavbě – blok 2 dokončen, bloky 3,4 krátce před dokončením)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Zahájení výstavby 1. bloku: 12. července 2012</a:t>
            </a:r>
            <a:endParaRPr lang="cs-CZ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6987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10363200" cy="1143000"/>
          </a:xfrm>
        </p:spPr>
        <p:txBody>
          <a:bodyPr/>
          <a:lstStyle/>
          <a:p>
            <a:r>
              <a:rPr lang="cs-CZ" dirty="0" smtClean="0"/>
              <a:t>EPR2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47145"/>
            <a:ext cx="9009239" cy="5072325"/>
          </a:xfrm>
        </p:spPr>
      </p:pic>
    </p:spTree>
    <p:extLst>
      <p:ext uri="{BB962C8B-B14F-4D97-AF65-F5344CB8AC3E}">
        <p14:creationId xmlns:p14="http://schemas.microsoft.com/office/powerpoint/2010/main" val="335877008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7568" y="188640"/>
            <a:ext cx="7772400" cy="1143000"/>
          </a:xfrm>
        </p:spPr>
        <p:txBody>
          <a:bodyPr/>
          <a:lstStyle/>
          <a:p>
            <a:r>
              <a:rPr lang="cs-CZ" sz="3200" dirty="0"/>
              <a:t>PWR firmy </a:t>
            </a:r>
            <a:r>
              <a:rPr lang="cs-CZ" sz="3200" dirty="0" err="1"/>
              <a:t>EdF</a:t>
            </a:r>
            <a:r>
              <a:rPr lang="cs-CZ" sz="3200" dirty="0"/>
              <a:t> (dříve AREVA, </a:t>
            </a:r>
            <a:r>
              <a:rPr lang="cs-CZ" sz="3200" dirty="0" err="1"/>
              <a:t>Framatome</a:t>
            </a:r>
            <a:r>
              <a:rPr lang="cs-CZ" sz="3200" dirty="0"/>
              <a:t>)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21508" name="Picture 6" descr="65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942975"/>
            <a:ext cx="71278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726027" y="5460615"/>
            <a:ext cx="2736850" cy="10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Gravelines, </a:t>
            </a:r>
            <a:r>
              <a:rPr lang="cs-CZ" altLang="en-US" dirty="0" smtClean="0">
                <a:solidFill>
                  <a:schemeClr val="bg1"/>
                </a:solidFill>
              </a:rPr>
              <a:t>Francie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bg1"/>
                </a:solidFill>
              </a:rPr>
              <a:t>      (referenční bloky pro čínskou jadernou energetiku)</a:t>
            </a:r>
            <a:endParaRPr lang="cs-CZ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73"/>
          <p:cNvSpPr>
            <a:spLocks noChangeArrowheads="1"/>
          </p:cNvSpPr>
          <p:nvPr/>
        </p:nvSpPr>
        <p:spPr bwMode="auto">
          <a:xfrm>
            <a:off x="1991544" y="809535"/>
            <a:ext cx="7885112" cy="565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266616" rIns="90000" bIns="88872" anchor="ctr">
            <a:spAutoFit/>
          </a:bodyPr>
          <a:lstStyle/>
          <a:p>
            <a:pPr marL="0" lvl="4"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Vývoj a výstavba JE s PWR firmy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Framatome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4"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probíhaly ve třech výkonových etapách:</a:t>
            </a:r>
          </a:p>
          <a:p>
            <a:pPr lvl="4">
              <a:buNone/>
              <a:tabLst>
                <a:tab pos="228600" algn="l"/>
              </a:tabLst>
            </a:pPr>
            <a:endParaRPr lang="cs-CZ" altLang="en-US" sz="1400" b="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900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(3-smyčkové uspořádání – CP0, CP1, CP2). Specifikace pro tuto etapu se vyvíjela v průběhu výstavby prvých bloků elektrárny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Fessenheim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Bugey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. Celkově bylo  postaveno: 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ve Francii 32 bloků, víceméně identických (18 bloků typ CP1)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exportováno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9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bloků (Belgie, Jižní Afrika, </a:t>
            </a:r>
            <a:r>
              <a:rPr lang="cs-CZ" altLang="en-US" sz="14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Jižní Korea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cs-CZ" altLang="en-US" sz="1400" dirty="0">
                <a:solidFill>
                  <a:srgbClr val="002DBC"/>
                </a:solidFill>
                <a:ea typeface="Verdana" pitchFamily="34" charset="0"/>
                <a:cs typeface="Verdana" pitchFamily="34" charset="0"/>
              </a:rPr>
              <a:t>Čína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). </a:t>
            </a:r>
          </a:p>
          <a:p>
            <a:pPr lvl="1"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1 300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(4-smyčkové uspořádání)  </a:t>
            </a: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Tato etapa plně využívala zkušeností získaných z výstavby a provozu třísmyčkové varianty. Zvýšeného výkonu bloku bylo dosaženo zvýšením počtu smyček ze 3 na 4. Etapa byla zahájena výstavbou JE Paluel-1 v září 1977 a byla  ukončena v r. 1992. Celkově bylo postaveno :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ve Francii 20 bloků opakovaného projektového provedení (8 bloků typu P4, a 12 bloků typu P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’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4).</a:t>
            </a:r>
          </a:p>
          <a:p>
            <a:pPr lvl="1"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1 500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(4-smyčkové uspořádání N4). Donedávna ještě největší provozované PWR na světě </a:t>
            </a:r>
          </a:p>
          <a:p>
            <a:pPr>
              <a:buNone/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Na tuto sérii </a:t>
            </a:r>
            <a:r>
              <a:rPr lang="cs-CZ" alt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evolučně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navazují reaktory EPR třetí generace </a:t>
            </a: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(1600 – 1750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3912" y="188640"/>
            <a:ext cx="8564488" cy="1143000"/>
          </a:xfrm>
        </p:spPr>
        <p:txBody>
          <a:bodyPr/>
          <a:lstStyle/>
          <a:p>
            <a:pPr algn="r"/>
            <a:r>
              <a:rPr lang="cs-CZ" sz="3600" dirty="0"/>
              <a:t>PWR firmy </a:t>
            </a:r>
            <a:r>
              <a:rPr lang="cs-CZ" sz="3600" dirty="0" err="1"/>
              <a:t>EdF</a:t>
            </a:r>
            <a:r>
              <a:rPr lang="cs-CZ" sz="3600" dirty="0"/>
              <a:t> (AREVA, FRAMATOME) </a:t>
            </a:r>
          </a:p>
        </p:txBody>
      </p:sp>
    </p:spTree>
    <p:extLst>
      <p:ext uri="{BB962C8B-B14F-4D97-AF65-F5344CB8AC3E}">
        <p14:creationId xmlns:p14="http://schemas.microsoft.com/office/powerpoint/2010/main" val="36466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1143000"/>
          </a:xfrm>
        </p:spPr>
        <p:txBody>
          <a:bodyPr/>
          <a:lstStyle/>
          <a:p>
            <a:r>
              <a:rPr lang="cs-CZ" dirty="0" smtClean="0"/>
              <a:t>Generace reaktorů v jaderné energetice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" y="980728"/>
            <a:ext cx="103218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8416" y="1700808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chemeClr val="tx1"/>
                </a:solidFill>
              </a:rPr>
              <a:t>Prvn</a:t>
            </a:r>
            <a:r>
              <a:rPr lang="cs-CZ" dirty="0" smtClean="0">
                <a:solidFill>
                  <a:schemeClr val="tx1"/>
                </a:solidFill>
              </a:rPr>
              <a:t>í </a:t>
            </a:r>
            <a:r>
              <a:rPr lang="cs-CZ" u="sng" dirty="0" smtClean="0">
                <a:solidFill>
                  <a:schemeClr val="tx1"/>
                </a:solidFill>
              </a:rPr>
              <a:t>prototypy</a:t>
            </a:r>
            <a:r>
              <a:rPr lang="cs-CZ" dirty="0" smtClean="0">
                <a:solidFill>
                  <a:schemeClr val="tx1"/>
                </a:solidFill>
              </a:rPr>
              <a:t> a demonstrační bloky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1704" y="1931640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Komerční</a:t>
            </a:r>
            <a:r>
              <a:rPr lang="cs-CZ" dirty="0" smtClean="0">
                <a:solidFill>
                  <a:schemeClr val="tx1"/>
                </a:solidFill>
              </a:rPr>
              <a:t> a prů-myslové bloky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9936" y="2162472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Pokročilé</a:t>
            </a:r>
            <a:r>
              <a:rPr lang="cs-CZ" dirty="0" smtClean="0">
                <a:solidFill>
                  <a:schemeClr val="tx1"/>
                </a:solidFill>
              </a:rPr>
              <a:t> jaderné reaktory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416" y="3574838"/>
            <a:ext cx="1869232" cy="15327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Různé kombinace chladiv, paliv, po-krytí, moderátorů: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Shippingport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Dresden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Novovoronež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A1 – Jasl. Bohunice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5679" y="4110368"/>
            <a:ext cx="2448273" cy="997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Tlakovoní jad.reaktory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Varné jader.reaktory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Těžkovodní tlakovodní reaktory (např.CANDU)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RBMK (tzv.černobylský typ)</a:t>
            </a:r>
            <a:endParaRPr lang="cs-CZ" sz="105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348" y="4005064"/>
            <a:ext cx="1644772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ABWR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System 80+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OPR, APR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AP600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EPR, AES-92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0136" y="2744883"/>
            <a:ext cx="1731168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Evoluční bloky:</a:t>
            </a:r>
          </a:p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Zlepšení</a:t>
            </a:r>
            <a:r>
              <a:rPr lang="cs-CZ" dirty="0" smtClean="0">
                <a:solidFill>
                  <a:schemeClr val="tx1"/>
                </a:solidFill>
              </a:rPr>
              <a:t> ekono-miky a efektivity stavby i provozu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5657" y="3733559"/>
            <a:ext cx="177267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ESBWR, ACR, EC6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AP1000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AES-2006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EU-APR1400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HPR-1000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ATMEA1, EPR2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9597" y="2817396"/>
            <a:ext cx="2172423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Vysoce ekonomické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Ještě vyšší bezpečnost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Minimalizace odpadu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Vysoké využití paliva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Nemožnost zneužití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88744" y="3933056"/>
            <a:ext cx="2795888" cy="1223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Molten Salt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Sodium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Lead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Gas cooled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Supercritical Water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Very High Temperature Reactors</a:t>
            </a:r>
            <a:endParaRPr lang="cs-CZ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5818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775520" y="1182526"/>
            <a:ext cx="7416800" cy="464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900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(3-myčkové uspořádání)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Celkem je v provozu 34 bloků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Většina postavena v 70. létech  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 r. 2002 standardizovaný projekt 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I.O. je 3-smyčkový (v každé smyčce 1 PG a 1 HCČ)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Export: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Belgie – 1 bloky na JE Tihange (03/1975)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Jižní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Afrika - 2 bloky na JE Koeberg (04/1984, 07/1985)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Jižní Korea - 2 bloky na JE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Hanul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(04/1988, 04/1989)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Čínská lidová republika </a:t>
            </a:r>
          </a:p>
          <a:p>
            <a:pPr lvl="1"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2 bloky na JE Daya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Bay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(08/1994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02/1994)</a:t>
            </a:r>
          </a:p>
          <a:p>
            <a:pPr lvl="1"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2 bloky na JE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Ling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	(05/2002, 01/2003)</a:t>
            </a:r>
          </a:p>
          <a:p>
            <a:pPr lvl="1" eaLnBrk="0" hangingPunct="0">
              <a:spcBef>
                <a:spcPct val="0"/>
              </a:spcBef>
              <a:buClrTx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0" lvl="1" eaLnBrk="0" hangingPunct="0">
              <a:spcBef>
                <a:spcPct val="0"/>
              </a:spcBef>
              <a:buClrTx/>
            </a:pPr>
            <a:r>
              <a:rPr lang="cs-CZ" altLang="en-US" sz="180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Čínská jaderná energetika je zásadní měrou založená na navázání na vývojovou řadu CP1-M310 (projekty CPR1000 firmy CGN a projekty CNP-300/600/1000 firmy CNNC)</a:t>
            </a:r>
          </a:p>
        </p:txBody>
      </p:sp>
      <p:pic>
        <p:nvPicPr>
          <p:cNvPr id="23556" name="Picture 8" descr="magnify-clip">
            <a:hlinkClick r:id="rId2" tooltip="Enlarg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788" y="3101976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 descr="File:Saint-laurent-noua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981075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7680325" y="29241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JE Saint Laurent, Francie</a:t>
            </a:r>
          </a:p>
        </p:txBody>
      </p:sp>
    </p:spTree>
    <p:extLst>
      <p:ext uri="{BB962C8B-B14F-4D97-AF65-F5344CB8AC3E}">
        <p14:creationId xmlns:p14="http://schemas.microsoft.com/office/powerpoint/2010/main" val="5625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7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521335"/>
              </p:ext>
            </p:extLst>
          </p:nvPr>
        </p:nvGraphicFramePr>
        <p:xfrm>
          <a:off x="2205463" y="1557338"/>
          <a:ext cx="7807296" cy="518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1" name="CorelPhotoPaint.Image.10" r:id="rId3" imgW="13266667" imgH="8809524" progId="CorelPhotoPaint.Image.10">
                  <p:embed/>
                </p:oleObj>
              </mc:Choice>
              <mc:Fallback>
                <p:oleObj name="CorelPhotoPaint.Image.10" r:id="rId3" imgW="13266667" imgH="8809524" progId="CorelPhotoPaint.Image.10">
                  <p:embed/>
                  <p:pic>
                    <p:nvPicPr>
                      <p:cNvPr id="266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5463" y="1557338"/>
                        <a:ext cx="7807296" cy="5184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PWR firmy KWU (Siemens)</a:t>
            </a:r>
            <a:endParaRPr lang="cs-CZ" dirty="0"/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7392144" y="1692275"/>
            <a:ext cx="20891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</a:t>
            </a:r>
            <a:r>
              <a:rPr lang="en-US" altLang="en-US" dirty="0" err="1">
                <a:solidFill>
                  <a:schemeClr val="bg1"/>
                </a:solidFill>
              </a:rPr>
              <a:t>Grohnde</a:t>
            </a:r>
            <a:r>
              <a:rPr lang="cs-CZ" altLang="en-US" dirty="0">
                <a:solidFill>
                  <a:schemeClr val="bg1"/>
                </a:solidFill>
              </a:rPr>
              <a:t>,</a:t>
            </a:r>
            <a:r>
              <a:rPr lang="en-US" altLang="en-US" dirty="0">
                <a:solidFill>
                  <a:schemeClr val="bg1"/>
                </a:solidFill>
              </a:rPr>
              <a:t> SRN</a:t>
            </a:r>
            <a:endParaRPr lang="cs-CZ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1847529" y="890540"/>
            <a:ext cx="7812087" cy="42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Vývoj tlakovodních reaktorů zahájila firma </a:t>
            </a:r>
          </a:p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Siemens-KWU</a:t>
            </a:r>
          </a:p>
          <a:p>
            <a:pPr>
              <a:buFontTx/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za spolupráce s firmou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Westinghouse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endParaRPr lang="cs-CZ" altLang="en-US" sz="1400" b="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samostatný vývoj dvojitého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plnotlakého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kontejnmentu s primární ocelovou </a:t>
            </a:r>
            <a:r>
              <a:rPr lang="cs-CZ" alt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kulovou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ochrannou obálkou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První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Obrigheim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(výkon 357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v letech 1965/69)  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Během osmi let se jednotkový výkon elektráren KWU (Siemens) postupně zvedl na   úroveň 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- 1225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B -1300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). </a:t>
            </a:r>
          </a:p>
          <a:p>
            <a:pPr>
              <a:buFontTx/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Tyto bloky představovaly dlouhou dobu špičkový standard pro ostatní výrobce.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Důsledná standardizace vyvrcholila tzv. „</a:t>
            </a:r>
            <a:r>
              <a:rPr lang="cs-CZ" alt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konvojovým projektem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” tlakovodního reaktoru třídy 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který měl kromě dalších zlepšení umožnit zkrácení doby výstavby bloku na 70 měsíců. </a:t>
            </a:r>
          </a:p>
          <a:p>
            <a:pPr>
              <a:buFontTx/>
              <a:buNone/>
            </a:pP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Poslední JE s PWR společnosti KWU byla JE Neckar-2  (výkon 1365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podle konvojového projektu v letech 1982 až 88)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Největší německou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Isar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KK-2 (1440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1982/88)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JE s největší účinností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Philipsburg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(1402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1977/85, účinnost 36,4 %).</a:t>
            </a:r>
          </a:p>
        </p:txBody>
      </p:sp>
      <p:pic>
        <p:nvPicPr>
          <p:cNvPr id="27653" name="Picture 9" descr="File:Nuclear Power Plant Obrighei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124225"/>
            <a:ext cx="277177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7896201" y="1176920"/>
            <a:ext cx="2376487" cy="63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Obrigheim, SRN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1969 - 2005</a:t>
            </a:r>
          </a:p>
        </p:txBody>
      </p:sp>
      <p:pic>
        <p:nvPicPr>
          <p:cNvPr id="27655" name="Picture 12" descr="250px-KKP_Gleis">
            <a:hlinkClick r:id="rId4" tooltip="KKP Gleis.jp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09" y="5151071"/>
            <a:ext cx="23812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1805540" y="6237312"/>
            <a:ext cx="338437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Philippsburg, </a:t>
            </a:r>
            <a:r>
              <a:rPr lang="cs-CZ" altLang="en-US" dirty="0" smtClean="0">
                <a:solidFill>
                  <a:schemeClr val="bg1"/>
                </a:solidFill>
              </a:rPr>
              <a:t/>
            </a:r>
            <a:br>
              <a:rPr lang="cs-CZ" altLang="en-US" dirty="0" smtClean="0">
                <a:solidFill>
                  <a:schemeClr val="bg1"/>
                </a:solidFill>
              </a:rPr>
            </a:br>
            <a:r>
              <a:rPr lang="cs-CZ" altLang="en-US" dirty="0" smtClean="0">
                <a:solidFill>
                  <a:schemeClr val="bg1"/>
                </a:solidFill>
              </a:rPr>
              <a:t>1979-2019  </a:t>
            </a:r>
            <a:endParaRPr lang="cs-CZ" altLang="en-US" dirty="0">
              <a:solidFill>
                <a:schemeClr val="bg1"/>
              </a:solidFill>
            </a:endParaRPr>
          </a:p>
        </p:txBody>
      </p:sp>
      <p:pic>
        <p:nvPicPr>
          <p:cNvPr id="27657" name="Picture 15" descr="Isar nuclear power plant">
            <a:hlinkClick r:id="rId6" tooltip="Isar nuclear power plant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5157788"/>
            <a:ext cx="223361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8113229" y="5188475"/>
            <a:ext cx="237648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</a:t>
            </a:r>
            <a:r>
              <a:rPr lang="cs-CZ" altLang="en-US" dirty="0" err="1">
                <a:solidFill>
                  <a:schemeClr val="bg1"/>
                </a:solidFill>
              </a:rPr>
              <a:t>Isar</a:t>
            </a:r>
            <a:r>
              <a:rPr lang="cs-CZ" altLang="en-US" dirty="0">
                <a:solidFill>
                  <a:schemeClr val="bg1"/>
                </a:solidFill>
              </a:rPr>
              <a:t>, SRN,1979 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-6251"/>
            <a:ext cx="7772400" cy="1143000"/>
          </a:xfrm>
        </p:spPr>
        <p:txBody>
          <a:bodyPr/>
          <a:lstStyle/>
          <a:p>
            <a:pPr algn="l"/>
            <a:r>
              <a:rPr lang="cs-CZ" dirty="0"/>
              <a:t>PWR firmy </a:t>
            </a:r>
            <a:r>
              <a:rPr lang="cs-CZ" dirty="0" smtClean="0"/>
              <a:t>KWU (</a:t>
            </a:r>
            <a:r>
              <a:rPr lang="cs-CZ" sz="4000" dirty="0"/>
              <a:t>Siemens</a:t>
            </a:r>
            <a:r>
              <a:rPr lang="cs-CZ" dirty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 flipH="1">
            <a:off x="4636402" y="5380054"/>
            <a:ext cx="3096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Pozor ale: i po zániku KWU a prodeji jaderné divize Siemens, byl dokončen projekt ANGRA-II a pokračuje výstavba ANGRA-III designu PRE-KONVOI v Brazílii</a:t>
            </a:r>
          </a:p>
        </p:txBody>
      </p:sp>
    </p:spTree>
    <p:extLst>
      <p:ext uri="{BB962C8B-B14F-4D97-AF65-F5344CB8AC3E}">
        <p14:creationId xmlns:p14="http://schemas.microsoft.com/office/powerpoint/2010/main" val="9822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75520" y="1032353"/>
            <a:ext cx="6818190" cy="57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buFontTx/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Pressurized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water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reactors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Siemens-KWU</a:t>
            </a:r>
          </a:p>
          <a:p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Obrigheim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(KWO) 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Stade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(KKS) 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Borssele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the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Netherlands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(KWB-A), RWE 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B (KWB-B), RWE 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Neckar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 1 (GKN-1),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Unterweser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(KKU),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Trillo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Spain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Switzerland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Brokdorf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(KBR),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Grohnde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(KWG),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Philips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castle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(KKP-2),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count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Rhine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field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(KKG),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Ems country (KKE), RWE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Neckar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 2 (GKN-2),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Isar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(KKI-2),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Angra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Brazil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v komerčním provozu od 1.2.2001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Angra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3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Brazil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ve výstavbě od 1.6.2010 !!!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Bushehr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1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Persia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Iran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redesigned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into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VVER-1000 V-446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Bushehr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Persia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Iran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abandoned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</p:txBody>
      </p:sp>
      <p:pic>
        <p:nvPicPr>
          <p:cNvPr id="29700" name="Picture 5" descr="Angra Nuclear Power Plant">
            <a:hlinkClick r:id="rId2" tooltip="Angra Nuclear Power Plant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829" y="2625537"/>
            <a:ext cx="21590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8255595" y="4509900"/>
            <a:ext cx="316899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rgbClr val="002DBC"/>
                </a:solidFill>
              </a:rPr>
              <a:t>JE </a:t>
            </a:r>
            <a:r>
              <a:rPr lang="cs-CZ" altLang="en-US" dirty="0" smtClean="0">
                <a:solidFill>
                  <a:srgbClr val="002DBC"/>
                </a:solidFill>
              </a:rPr>
              <a:t>Angra-2, </a:t>
            </a:r>
            <a:r>
              <a:rPr lang="cs-CZ" altLang="en-US" dirty="0">
                <a:solidFill>
                  <a:srgbClr val="002DBC"/>
                </a:solidFill>
              </a:rPr>
              <a:t>Brazilie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114445"/>
            <a:ext cx="7772400" cy="1143000"/>
          </a:xfrm>
        </p:spPr>
        <p:txBody>
          <a:bodyPr/>
          <a:lstStyle/>
          <a:p>
            <a:r>
              <a:rPr lang="cs-CZ" sz="4000" dirty="0"/>
              <a:t>Tlakovodní reaktory KWU/Siemens</a:t>
            </a:r>
          </a:p>
        </p:txBody>
      </p:sp>
    </p:spTree>
    <p:extLst>
      <p:ext uri="{BB962C8B-B14F-4D97-AF65-F5344CB8AC3E}">
        <p14:creationId xmlns:p14="http://schemas.microsoft.com/office/powerpoint/2010/main" val="8262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95400" y="908720"/>
            <a:ext cx="10153128" cy="135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EdF(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EPR) </a:t>
            </a:r>
            <a:r>
              <a:rPr lang="cs-CZ" altLang="en-US" sz="2400" i="1" dirty="0">
                <a:solidFill>
                  <a:srgbClr val="FF0000"/>
                </a:solidFill>
              </a:rPr>
              <a:t>=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Framatome(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N4) </a:t>
            </a:r>
            <a:r>
              <a:rPr lang="cs-CZ" altLang="en-US" sz="2400" i="1" dirty="0">
                <a:solidFill>
                  <a:srgbClr val="FF0000"/>
                </a:solidFill>
              </a:rPr>
              <a:t>+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Siemens(CONVOI) </a:t>
            </a:r>
            <a:r>
              <a:rPr lang="cs-CZ" altLang="en-US" sz="2400" i="1" dirty="0">
                <a:solidFill>
                  <a:srgbClr val="FF0000"/>
                </a:solidFill>
              </a:rPr>
              <a:t>+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X1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EdF(EPR2) </a:t>
            </a:r>
            <a:r>
              <a:rPr lang="cs-CZ" altLang="en-US" sz="2400" i="1" dirty="0">
                <a:solidFill>
                  <a:srgbClr val="FF0000"/>
                </a:solidFill>
              </a:rPr>
              <a:t>= f(EPR)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+ X2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EdF (AREVA) = FRAMATOME +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jader(SIEMENS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) </a:t>
            </a:r>
            <a:r>
              <a:rPr lang="cs-CZ" altLang="en-US" sz="2400" i="1" dirty="0">
                <a:solidFill>
                  <a:schemeClr val="accent2"/>
                </a:solidFill>
              </a:rPr>
              <a:t>+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X3</a:t>
            </a:r>
            <a:endParaRPr lang="cs-CZ" altLang="en-US" sz="2400" i="1" dirty="0">
              <a:solidFill>
                <a:schemeClr val="accent2"/>
              </a:solidFill>
            </a:endParaRPr>
          </a:p>
        </p:txBody>
      </p:sp>
      <p:pic>
        <p:nvPicPr>
          <p:cNvPr id="20486" name="Picture 7" descr="EPR_OLK3_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79" y="2519278"/>
            <a:ext cx="5904539" cy="41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83632" y="476672"/>
            <a:ext cx="7308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Proč jsem ukazoval právě odstavované německé bloky a starší bloky francouzské?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4" y="1341439"/>
            <a:ext cx="7469187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4151313" y="188914"/>
            <a:ext cx="4572000" cy="7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sz="2400" i="1" dirty="0" err="1">
                <a:solidFill>
                  <a:schemeClr val="accent2"/>
                </a:solidFill>
              </a:rPr>
              <a:t>EdF</a:t>
            </a:r>
            <a:r>
              <a:rPr lang="cs-CZ" altLang="en-US" sz="2400" i="1" dirty="0">
                <a:solidFill>
                  <a:schemeClr val="accent2"/>
                </a:solidFill>
              </a:rPr>
              <a:t> (AREVA)  </a:t>
            </a:r>
          </a:p>
          <a:p>
            <a:pPr algn="ctr" eaLnBrk="1" hangingPunct="1"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Primární okruh</a:t>
            </a:r>
          </a:p>
        </p:txBody>
      </p:sp>
      <p:pic>
        <p:nvPicPr>
          <p:cNvPr id="24583" name="Picture 6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433638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7" descr="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196975"/>
            <a:ext cx="15843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5" name="Picture 8" descr="Im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981076"/>
            <a:ext cx="14398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7391400" y="1773238"/>
            <a:ext cx="100965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000">
                <a:solidFill>
                  <a:schemeClr val="bg1"/>
                </a:solidFill>
                <a:latin typeface="Arial" panose="020B0604020202020204" pitchFamily="34" charset="0"/>
              </a:rPr>
              <a:t>JE ISR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1127448" y="290456"/>
            <a:ext cx="10513168" cy="57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266616" rIns="-11109" bIns="88872" anchor="ctr">
            <a:spAutoFit/>
          </a:bodyPr>
          <a:lstStyle>
            <a:lvl1pPr marL="271463" indent="-271463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i="1" dirty="0" err="1">
                <a:solidFill>
                  <a:schemeClr val="accent2"/>
                </a:solidFill>
              </a:rPr>
              <a:t>European</a:t>
            </a:r>
            <a:r>
              <a:rPr lang="cs-CZ" altLang="en-US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Pressurized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Water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Reactor</a:t>
            </a:r>
            <a:endParaRPr lang="cs-CZ" altLang="en-US" sz="2400" i="1" dirty="0">
              <a:solidFill>
                <a:schemeClr val="accent2"/>
              </a:solidFill>
            </a:endParaRP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1989</a:t>
            </a:r>
            <a:r>
              <a:rPr lang="cs-CZ" altLang="en-US" b="0" i="1" dirty="0"/>
              <a:t> - </a:t>
            </a:r>
            <a:r>
              <a:rPr lang="cs-CZ" altLang="en-US" i="1" dirty="0" err="1">
                <a:solidFill>
                  <a:schemeClr val="tx1"/>
                </a:solidFill>
              </a:rPr>
              <a:t>Framatome</a:t>
            </a:r>
            <a:r>
              <a:rPr lang="cs-CZ" altLang="en-US" dirty="0">
                <a:solidFill>
                  <a:schemeClr val="tx1"/>
                </a:solidFill>
              </a:rPr>
              <a:t> a </a:t>
            </a:r>
            <a:r>
              <a:rPr lang="cs-CZ" altLang="en-US" i="1" dirty="0">
                <a:solidFill>
                  <a:schemeClr val="tx1"/>
                </a:solidFill>
              </a:rPr>
              <a:t>Siemens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dirty="0">
                <a:solidFill>
                  <a:schemeClr val="accent2"/>
                </a:solidFill>
              </a:rPr>
              <a:t>zahájili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dirty="0">
                <a:solidFill>
                  <a:schemeClr val="accent2"/>
                </a:solidFill>
              </a:rPr>
              <a:t>společné práce na přípravě projektu  EPR  v rámci společné dceřiné společnosti </a:t>
            </a:r>
            <a:r>
              <a:rPr lang="cs-CZ" altLang="en-US" i="1" dirty="0" err="1">
                <a:solidFill>
                  <a:schemeClr val="accent2"/>
                </a:solidFill>
              </a:rPr>
              <a:t>Nuclear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Power</a:t>
            </a:r>
            <a:r>
              <a:rPr lang="cs-CZ" altLang="en-US" i="1" dirty="0">
                <a:solidFill>
                  <a:schemeClr val="accent2"/>
                </a:solidFill>
              </a:rPr>
              <a:t> International</a:t>
            </a:r>
            <a:r>
              <a:rPr lang="cs-CZ" altLang="en-US" dirty="0">
                <a:solidFill>
                  <a:schemeClr val="accent2"/>
                </a:solidFill>
              </a:rPr>
              <a:t>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1993 - ukončen předběžný koncepční projekt  "harmonizační etapa", ve které bylo dosaženo sjednocení přístupu obou hlavních partnerů.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1997  - podle harmonogramu dokončen základní koncepční projekt. Následuje další etapa v délce 18 měsíců zaměřená na důslednou optimalizaci projektu. Jelikož se projekt rodil   v úzké spolupráci se schvalovacími orgány a musel splňovat podmínky pro výstavbu jak v Německu, tak ve Francii, bylo možné očekávat,  že projekt bude využitelný i v dalších zemí Evropy a na světových trzích.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Projekt kombinuje přednosti posledního modelu francouzské jaderné elektrárny s PWR (N4) a německého projektu "</a:t>
            </a:r>
            <a:r>
              <a:rPr lang="cs-CZ" altLang="en-US" dirty="0" err="1">
                <a:solidFill>
                  <a:schemeClr val="accent2"/>
                </a:solidFill>
              </a:rPr>
              <a:t>Konvoi</a:t>
            </a:r>
            <a:r>
              <a:rPr lang="cs-CZ" altLang="en-US" dirty="0">
                <a:solidFill>
                  <a:schemeClr val="accent2"/>
                </a:solidFill>
              </a:rPr>
              <a:t>" tak, aby splňoval očekávaná bezpečnostní kritéria a přitom neztratil schopnost konkurovat dalším typům elektráren. Jedná se plně o evoluční projekt, využívající třicetileté provozní zkušenosti získané na jaderných elektrárnách v obou zemích. Přebírá nejlepší charakteristiky každé technologie a zavádí zejména v bezpečnosti další zlepšení. Počítá s jednotkovým hrubým elektrickým výkonem až 1750 </a:t>
            </a:r>
            <a:r>
              <a:rPr lang="cs-CZ" altLang="en-US" dirty="0" err="1">
                <a:solidFill>
                  <a:schemeClr val="accent2"/>
                </a:solidFill>
              </a:rPr>
              <a:t>MWe</a:t>
            </a:r>
            <a:r>
              <a:rPr lang="cs-CZ" altLang="en-US" dirty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Přestože projekt kontejnmentu podle oficiálních údajů vychází z posledního francouzského modelu tlakovodního reaktoru N4, připomíná svým dvouplášťovým uspořádáním spíše reaktorový blok elektrárny </a:t>
            </a:r>
            <a:r>
              <a:rPr lang="cs-CZ" altLang="en-US" dirty="0" smtClean="0">
                <a:solidFill>
                  <a:schemeClr val="accent2"/>
                </a:solidFill>
              </a:rPr>
              <a:t>Paluel (P4). </a:t>
            </a:r>
            <a:r>
              <a:rPr lang="cs-CZ" altLang="en-US" dirty="0">
                <a:solidFill>
                  <a:schemeClr val="accent2"/>
                </a:solidFill>
              </a:rPr>
              <a:t>Největší novinkou je zahrnutí možnosti tavení AZ již do projektové fáze, čímž se tzv. </a:t>
            </a:r>
            <a:r>
              <a:rPr lang="cs-CZ" altLang="en-US" dirty="0" err="1">
                <a:solidFill>
                  <a:schemeClr val="accent2"/>
                </a:solidFill>
              </a:rPr>
              <a:t>nadprojektové</a:t>
            </a:r>
            <a:r>
              <a:rPr lang="cs-CZ" altLang="en-US" dirty="0">
                <a:solidFill>
                  <a:schemeClr val="accent2"/>
                </a:solidFill>
              </a:rPr>
              <a:t> havárie s tavením paliva stávají projektovými. Primární obálka je proto vybavena lapačem roztavené AZ </a:t>
            </a:r>
            <a:r>
              <a:rPr lang="cs-CZ" altLang="en-US" dirty="0" smtClean="0">
                <a:solidFill>
                  <a:schemeClr val="accent2"/>
                </a:solidFill>
              </a:rPr>
              <a:t>s </a:t>
            </a:r>
            <a:r>
              <a:rPr lang="cs-CZ" altLang="en-US" dirty="0">
                <a:solidFill>
                  <a:schemeClr val="accent2"/>
                </a:solidFill>
              </a:rPr>
              <a:t>možností dlouhodobého chlazení, které by ochránilo základy a znemožnilo kontaminaci spodních vod.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	Další významnou novinkou je schopnost kontejnmentu vzdorovat účinkům vysokotlaké havarijní sekvence s roztavením paliva.   Umisťuje  do spodní části primárního kontejnmentu velkou nádrž vody (zásobní nádrž vody pro výměnu paliva), kterou je možno v případě těžké havárie využít k nouzovému dochlazování taveniny.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Projektový přetlak působící na vnitřní hermetický plášť z předepjatého betonu byl zvýšen na 650 </a:t>
            </a:r>
            <a:r>
              <a:rPr lang="cs-CZ" altLang="en-US" dirty="0" err="1">
                <a:solidFill>
                  <a:schemeClr val="accent2"/>
                </a:solidFill>
              </a:rPr>
              <a:t>kPa</a:t>
            </a:r>
            <a:r>
              <a:rPr lang="cs-CZ" altLang="en-US" dirty="0">
                <a:solidFill>
                  <a:schemeClr val="accent2"/>
                </a:solidFill>
              </a:rPr>
              <a:t>. Vnitřní betonová obálka </a:t>
            </a:r>
            <a:r>
              <a:rPr lang="cs-CZ" altLang="en-US" dirty="0" smtClean="0">
                <a:solidFill>
                  <a:schemeClr val="accent2"/>
                </a:solidFill>
              </a:rPr>
              <a:t>tloušťky </a:t>
            </a:r>
            <a:r>
              <a:rPr lang="cs-CZ" altLang="en-US" dirty="0">
                <a:solidFill>
                  <a:schemeClr val="accent2"/>
                </a:solidFill>
              </a:rPr>
              <a:t>1,3 m je předepjata systémem 55 ocelových lan. Vnitřní průměr válce je 48 m objem vnitřního prostoru dosahuje 90.000 m3. Vnější železobetonový "bunkr" představuje účinnou ochranu proti vnějším vlivům, jako jsou exploze, </a:t>
            </a:r>
            <a:r>
              <a:rPr lang="cs-CZ" altLang="en-US" dirty="0" smtClean="0">
                <a:solidFill>
                  <a:schemeClr val="accent2"/>
                </a:solidFill>
              </a:rPr>
              <a:t>tornáda</a:t>
            </a:r>
            <a:r>
              <a:rPr lang="cs-CZ" altLang="en-US" dirty="0">
                <a:solidFill>
                  <a:schemeClr val="accent2"/>
                </a:solidFill>
              </a:rPr>
              <a:t>, zemětřesení  a pád vojenského letadla. Počítá se rovněž </a:t>
            </a:r>
            <a:r>
              <a:rPr lang="cs-CZ" altLang="en-US" dirty="0" smtClean="0">
                <a:solidFill>
                  <a:schemeClr val="accent2"/>
                </a:solidFill>
              </a:rPr>
              <a:t>s </a:t>
            </a:r>
            <a:r>
              <a:rPr lang="cs-CZ" altLang="en-US" dirty="0">
                <a:solidFill>
                  <a:schemeClr val="accent2"/>
                </a:solidFill>
              </a:rPr>
              <a:t>pasivním odvodem tepla.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946276" y="228600"/>
            <a:ext cx="703263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15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anose="05000000000000000000" pitchFamily="2" charset="2"/>
              <a:buChar char="n"/>
            </a:pPr>
            <a:endParaRPr lang="en-US" altLang="en-US" sz="1800">
              <a:solidFill>
                <a:schemeClr val="tx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855913" y="6165851"/>
            <a:ext cx="5740972" cy="50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Zdroj : http://www.power-technology.com/projects/Olkiluoto/</a:t>
            </a:r>
          </a:p>
          <a:p>
            <a:pPr eaLnBrk="1" hangingPunct="1"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            http://www.tvo.fi/www/page/ol3_en</a:t>
            </a:r>
            <a:r>
              <a:rPr lang="cs-CZ" altLang="en-US"/>
              <a:t>/</a:t>
            </a:r>
          </a:p>
        </p:txBody>
      </p:sp>
      <p:pic>
        <p:nvPicPr>
          <p:cNvPr id="22535" name="Picture 8" descr="Refrenceintefh11final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08051"/>
            <a:ext cx="34512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OL3poikkileikkaus-al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908051"/>
            <a:ext cx="3630612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4008438" y="188913"/>
            <a:ext cx="457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sz="2400" i="1" dirty="0" err="1">
                <a:solidFill>
                  <a:schemeClr val="accent2"/>
                </a:solidFill>
              </a:rPr>
              <a:t>EdF</a:t>
            </a:r>
            <a:r>
              <a:rPr lang="cs-CZ" altLang="en-US" sz="2400" i="1" dirty="0">
                <a:solidFill>
                  <a:schemeClr val="accent2"/>
                </a:solidFill>
              </a:rPr>
              <a:t> (AREVA)  </a:t>
            </a:r>
          </a:p>
        </p:txBody>
      </p:sp>
      <p:sp>
        <p:nvSpPr>
          <p:cNvPr id="22538" name="Rectangle 5"/>
          <p:cNvSpPr>
            <a:spLocks noChangeAspect="1" noChangeArrowheads="1"/>
          </p:cNvSpPr>
          <p:nvPr/>
        </p:nvSpPr>
        <p:spPr bwMode="auto">
          <a:xfrm>
            <a:off x="2855913" y="2420938"/>
            <a:ext cx="74165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Základní projektové charakteristiky</a:t>
            </a:r>
          </a:p>
          <a:p>
            <a:pPr eaLnBrk="1" hangingPunct="1">
              <a:buFontTx/>
              <a:buNone/>
            </a:pPr>
            <a:endParaRPr lang="cs-CZ" altLang="en-US" sz="2400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tepelný výkon reaktoru: 		4300 MWt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(může být 4700 MWt)</a:t>
            </a:r>
            <a:endParaRPr lang="cs-CZ" altLang="en-US" sz="1400" b="0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elektrický výkon bloku: 		1600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MWe</a:t>
            </a:r>
            <a:r>
              <a:rPr lang="cs-CZ" altLang="en-US" sz="1400" b="0" dirty="0">
                <a:solidFill>
                  <a:schemeClr val="accent2"/>
                </a:solidFill>
              </a:rPr>
              <a:t>  (může být až 1750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MWe</a:t>
            </a:r>
            <a:r>
              <a:rPr lang="cs-CZ" altLang="en-US" sz="1400" b="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Účinnost  			36 %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cílový součinitel využití: 		87 %,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plánovaná životnost reaktoru: 	60 let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vyhoření paliva: 		60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GWd</a:t>
            </a:r>
            <a:r>
              <a:rPr lang="cs-CZ" altLang="en-US" sz="1400" b="0" dirty="0">
                <a:solidFill>
                  <a:schemeClr val="accent2"/>
                </a:solidFill>
              </a:rPr>
              <a:t>/t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možnost využívat směsného paliva MOX 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nutné odstávky na výměnu paliva a kontroly:	19 dní/rok,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systémy zajišťující bezpečnostní funkce jsou rozděleny do 4 nezávislých a fyzicky separovaných tras.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556793"/>
            <a:ext cx="7416304" cy="494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711624" y="1628801"/>
            <a:ext cx="3605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29.6.2018 TAISHAN-I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23.6.2019 TAISHAN-II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51584" y="404665"/>
            <a:ext cx="685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>
                <a:solidFill>
                  <a:srgbClr val="0070C0"/>
                </a:solidFill>
              </a:rPr>
              <a:t>Zapomeňte na </a:t>
            </a:r>
            <a:r>
              <a:rPr lang="cs-CZ" sz="2400" dirty="0" err="1">
                <a:solidFill>
                  <a:srgbClr val="0070C0"/>
                </a:solidFill>
              </a:rPr>
              <a:t>Olkiluoto</a:t>
            </a:r>
            <a:r>
              <a:rPr lang="cs-CZ" sz="2400" dirty="0">
                <a:solidFill>
                  <a:srgbClr val="0070C0"/>
                </a:solidFill>
              </a:rPr>
              <a:t> a </a:t>
            </a:r>
            <a:r>
              <a:rPr lang="cs-CZ" sz="2400" dirty="0" err="1">
                <a:solidFill>
                  <a:srgbClr val="0070C0"/>
                </a:solidFill>
              </a:rPr>
              <a:t>Flamanville</a:t>
            </a:r>
            <a:r>
              <a:rPr lang="cs-CZ" sz="2400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522209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363200" cy="1143000"/>
          </a:xfrm>
        </p:spPr>
        <p:txBody>
          <a:bodyPr/>
          <a:lstStyle/>
          <a:p>
            <a:r>
              <a:rPr lang="cs-CZ" dirty="0" smtClean="0"/>
              <a:t>HPR1000 (Hualong One)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22" y="1078487"/>
            <a:ext cx="9660437" cy="5660413"/>
          </a:xfrm>
        </p:spPr>
      </p:pic>
    </p:spTree>
    <p:extLst>
      <p:ext uri="{BB962C8B-B14F-4D97-AF65-F5344CB8AC3E}">
        <p14:creationId xmlns:p14="http://schemas.microsoft.com/office/powerpoint/2010/main" val="253457440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1143000"/>
          </a:xfrm>
        </p:spPr>
        <p:txBody>
          <a:bodyPr/>
          <a:lstStyle/>
          <a:p>
            <a:r>
              <a:rPr lang="cs-CZ" dirty="0" smtClean="0"/>
              <a:t>Rozdíly mezi generacemi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268760"/>
            <a:ext cx="11089232" cy="5589240"/>
          </a:xfrm>
        </p:spPr>
        <p:txBody>
          <a:bodyPr/>
          <a:lstStyle/>
          <a:p>
            <a:r>
              <a:rPr lang="cs-CZ" sz="2400" dirty="0" smtClean="0"/>
              <a:t>První generace: Prototypy nízkých výkonů, testovací demonstrační jednotky</a:t>
            </a:r>
          </a:p>
          <a:p>
            <a:r>
              <a:rPr lang="cs-CZ" sz="2400" dirty="0" smtClean="0"/>
              <a:t>Druhá generace: Komerční průmyslové bloky výkonů nad 600 MWe (ale i více než 1100 MWe). Definována tzv. </a:t>
            </a:r>
            <a:r>
              <a:rPr lang="cs-CZ" sz="2400" b="1" dirty="0" smtClean="0"/>
              <a:t>maximální projektová havárie</a:t>
            </a:r>
            <a:r>
              <a:rPr lang="cs-CZ" sz="2400" dirty="0" smtClean="0"/>
              <a:t>, na kterou jsou stavěny mohutné bezpečnostní systémy, větší, tzv. nadprojektová, těžká havárie má za násle-dek tavení paliva, úniky a aktivaci vnějšího havarijního plánu a příp. evakuaci). Pravděpodobnost težké havárie je jednou za </a:t>
            </a:r>
            <a:r>
              <a:rPr lang="cs-CZ" sz="2400" b="1" dirty="0" smtClean="0"/>
              <a:t>10 tisíc rektor-let</a:t>
            </a:r>
            <a:r>
              <a:rPr lang="cs-CZ" sz="2400" dirty="0" smtClean="0"/>
              <a:t> (1 reaktor-rok zna-mená provoz jednoho reaktoru po dobu jednoho roku). Bezpečnost je založena na aktivních bezpečnostních systémech a na aktivní reakci obsluhy na havarijní stavy.</a:t>
            </a:r>
          </a:p>
          <a:p>
            <a:r>
              <a:rPr lang="cs-CZ" sz="2400" dirty="0" smtClean="0"/>
              <a:t>Třetí generace: Vznikly evolučním vývojem z druhé generace, maximální projektová havárie není definována, projekt je připraven i na težké havárie s tavením paliva, na tzv. „</a:t>
            </a:r>
            <a:r>
              <a:rPr lang="cs-CZ" sz="2400" b="1" dirty="0" smtClean="0"/>
              <a:t>rozšířené projektové podmínky</a:t>
            </a:r>
            <a:r>
              <a:rPr lang="cs-CZ" sz="2400" dirty="0" smtClean="0"/>
              <a:t>“. Bezpečnost je zajišťována kombinací aktiv-ních a pasivních bezpečnostních systémů (založených na přírodních zákonech) a aktivní zásah obsluhy není po určitou dobu nutný. Pravděpodobnost těžké havárie je menší než jednou za </a:t>
            </a:r>
            <a:r>
              <a:rPr lang="cs-CZ" sz="2400" b="1" dirty="0" smtClean="0"/>
              <a:t>sto tisíc reaktor-let</a:t>
            </a:r>
            <a:r>
              <a:rPr lang="cs-CZ" sz="2400" dirty="0" smtClean="0"/>
              <a:t> (většinou více než za milion reaktor-let).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2928714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79376" y="1155938"/>
            <a:ext cx="11377264" cy="5549662"/>
          </a:xfrm>
        </p:spPr>
        <p:txBody>
          <a:bodyPr>
            <a:noAutofit/>
          </a:bodyPr>
          <a:lstStyle/>
          <a:p>
            <a:r>
              <a:rPr lang="cs-CZ" sz="2400" dirty="0" smtClean="0"/>
              <a:t>50 </a:t>
            </a:r>
            <a:r>
              <a:rPr lang="cs-CZ" sz="2400" dirty="0"/>
              <a:t>bloků v provozu, </a:t>
            </a:r>
            <a:r>
              <a:rPr lang="cs-CZ" sz="2400" dirty="0" smtClean="0"/>
              <a:t>11 </a:t>
            </a:r>
            <a:r>
              <a:rPr lang="cs-CZ" sz="2400" dirty="0"/>
              <a:t>ve výstavbě, mnoho dalších plánováno</a:t>
            </a:r>
          </a:p>
          <a:p>
            <a:r>
              <a:rPr lang="cs-CZ" sz="2400" dirty="0"/>
              <a:t>První blok teprve 1991; čínská jaderná éra </a:t>
            </a:r>
            <a:r>
              <a:rPr lang="cs-CZ" sz="2400" dirty="0" smtClean="0"/>
              <a:t>ale začíná </a:t>
            </a:r>
            <a:r>
              <a:rPr lang="cs-CZ" sz="2400" dirty="0"/>
              <a:t>po roce 2002</a:t>
            </a:r>
          </a:p>
          <a:p>
            <a:r>
              <a:rPr lang="cs-CZ" sz="2400" dirty="0"/>
              <a:t>Tlakovodní reaktory jako strategický základ jaderné energetiky</a:t>
            </a:r>
          </a:p>
          <a:p>
            <a:r>
              <a:rPr lang="cs-CZ" sz="2400" dirty="0"/>
              <a:t>ALE s důrazem na vlastní výzkum v oblasti ostatních </a:t>
            </a:r>
            <a:r>
              <a:rPr lang="cs-CZ" sz="2400" dirty="0" smtClean="0"/>
              <a:t>typů a rozvoj pokročilých reaktorů</a:t>
            </a:r>
            <a:endParaRPr lang="cs-CZ" sz="2400" dirty="0"/>
          </a:p>
          <a:p>
            <a:r>
              <a:rPr lang="cs-CZ" sz="2400" dirty="0"/>
              <a:t>Vlastní servis, dodavatelský řetězec, výroba paliva, </a:t>
            </a:r>
            <a:r>
              <a:rPr lang="cs-CZ" sz="2400" dirty="0" smtClean="0"/>
              <a:t>přepracování (ve výstavbě)</a:t>
            </a:r>
            <a:endParaRPr lang="cs-CZ" sz="2400" dirty="0"/>
          </a:p>
          <a:p>
            <a:r>
              <a:rPr lang="cs-CZ" sz="2400" dirty="0" smtClean="0"/>
              <a:t>Jaderný </a:t>
            </a:r>
            <a:r>
              <a:rPr lang="cs-CZ" sz="2400" dirty="0"/>
              <a:t>dozor vychází ze světových standardů, zejména NRC</a:t>
            </a:r>
          </a:p>
          <a:p>
            <a:r>
              <a:rPr lang="cs-CZ" sz="2400" dirty="0" smtClean="0"/>
              <a:t>Bloky těchto dodavatelů: Framatome</a:t>
            </a:r>
            <a:r>
              <a:rPr lang="cs-CZ" sz="2400" dirty="0"/>
              <a:t>, AECL, Westinghouse, AREVA, </a:t>
            </a:r>
            <a:r>
              <a:rPr lang="cs-CZ" sz="2400" dirty="0" smtClean="0"/>
              <a:t>Rosatom</a:t>
            </a:r>
          </a:p>
          <a:p>
            <a:r>
              <a:rPr lang="cs-CZ" sz="2400" dirty="0" smtClean="0">
                <a:solidFill>
                  <a:srgbClr val="002DBC"/>
                </a:solidFill>
              </a:rPr>
              <a:t>Největší </a:t>
            </a:r>
            <a:r>
              <a:rPr lang="cs-CZ" sz="2400" dirty="0">
                <a:solidFill>
                  <a:srgbClr val="002DBC"/>
                </a:solidFill>
              </a:rPr>
              <a:t>počet reaktorů vychází z francouzského třísmyčkového designu </a:t>
            </a:r>
            <a:r>
              <a:rPr lang="cs-CZ" sz="2400" dirty="0" smtClean="0">
                <a:solidFill>
                  <a:srgbClr val="002DBC"/>
                </a:solidFill>
              </a:rPr>
              <a:t>CP1/M310 </a:t>
            </a:r>
            <a:r>
              <a:rPr lang="cs-CZ" sz="2400" dirty="0">
                <a:solidFill>
                  <a:srgbClr val="002DBC"/>
                </a:solidFill>
              </a:rPr>
              <a:t>(podle Gravelines v severní Francii) stavěného pod značkou </a:t>
            </a:r>
            <a:r>
              <a:rPr lang="cs-CZ" sz="2400" dirty="0" smtClean="0">
                <a:solidFill>
                  <a:srgbClr val="002DBC"/>
                </a:solidFill>
              </a:rPr>
              <a:t>CPR1000 a CNP1000 (i CNP600 – dvojsmyčkové uspořádání) </a:t>
            </a:r>
            <a:r>
              <a:rPr lang="cs-CZ" sz="2400" dirty="0">
                <a:solidFill>
                  <a:srgbClr val="002DBC"/>
                </a:solidFill>
              </a:rPr>
              <a:t>-&gt; </a:t>
            </a:r>
            <a:r>
              <a:rPr lang="cs-CZ" sz="2400" dirty="0" smtClean="0">
                <a:solidFill>
                  <a:srgbClr val="002DBC"/>
                </a:solidFill>
              </a:rPr>
              <a:t>pokračuje </a:t>
            </a:r>
            <a:r>
              <a:rPr lang="cs-CZ" sz="2400" dirty="0">
                <a:solidFill>
                  <a:srgbClr val="002DBC"/>
                </a:solidFill>
              </a:rPr>
              <a:t>jako </a:t>
            </a:r>
            <a:r>
              <a:rPr lang="cs-CZ" sz="2400" dirty="0" smtClean="0">
                <a:solidFill>
                  <a:srgbClr val="002DBC"/>
                </a:solidFill>
              </a:rPr>
              <a:t>ACPR1000 </a:t>
            </a:r>
            <a:r>
              <a:rPr lang="cs-CZ" sz="2400" dirty="0">
                <a:solidFill>
                  <a:srgbClr val="002DBC"/>
                </a:solidFill>
              </a:rPr>
              <a:t>a HPR1000</a:t>
            </a:r>
          </a:p>
          <a:p>
            <a:r>
              <a:rPr lang="cs-CZ" sz="2400" dirty="0" smtClean="0"/>
              <a:t>Nová kategorizace některých bloků </a:t>
            </a:r>
            <a:r>
              <a:rPr lang="cs-CZ" sz="2400" dirty="0" smtClean="0"/>
              <a:t>jako „Generation </a:t>
            </a:r>
            <a:r>
              <a:rPr lang="cs-CZ" sz="2400" dirty="0"/>
              <a:t>II+“ </a:t>
            </a:r>
            <a:r>
              <a:rPr lang="cs-CZ" sz="2400" dirty="0" smtClean="0"/>
              <a:t>: Evidentně generace II. – vycházející z francouzské generace II. ale s prvky genrace III. – opatření k chlazení roztavené aktivní zóny, dvouplášťový kontejnment, 60 let životnost, digitální I&amp;C...</a:t>
            </a: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35560" y="56356"/>
            <a:ext cx="7772400" cy="1143000"/>
          </a:xfrm>
        </p:spPr>
        <p:txBody>
          <a:bodyPr/>
          <a:lstStyle/>
          <a:p>
            <a:r>
              <a:rPr lang="cs-CZ" dirty="0" smtClean="0"/>
              <a:t>Čína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62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15378" y="1100634"/>
            <a:ext cx="8285078" cy="4114800"/>
          </a:xfrm>
        </p:spPr>
        <p:txBody>
          <a:bodyPr/>
          <a:lstStyle/>
          <a:p>
            <a:r>
              <a:rPr lang="cs-CZ" sz="2800" dirty="0" smtClean="0"/>
              <a:t>11 </a:t>
            </a:r>
            <a:r>
              <a:rPr lang="cs-CZ" sz="2800" dirty="0"/>
              <a:t>čínských bloků ve výstavbě je následujících typů:</a:t>
            </a:r>
          </a:p>
          <a:p>
            <a:pPr lvl="1"/>
            <a:r>
              <a:rPr lang="cs-CZ" sz="2400" dirty="0"/>
              <a:t>1x HTR-PM200</a:t>
            </a:r>
          </a:p>
          <a:p>
            <a:pPr lvl="1"/>
            <a:r>
              <a:rPr lang="cs-CZ" sz="2400" dirty="0"/>
              <a:t>2x ACPR-1000</a:t>
            </a:r>
          </a:p>
          <a:p>
            <a:pPr lvl="1"/>
            <a:r>
              <a:rPr lang="cs-CZ" sz="2400" dirty="0"/>
              <a:t>1x </a:t>
            </a:r>
            <a:r>
              <a:rPr lang="cs-CZ" sz="2400" dirty="0" smtClean="0"/>
              <a:t>CNP-1000 (ACP </a:t>
            </a:r>
            <a:r>
              <a:rPr lang="cs-CZ" sz="2400" dirty="0" err="1" smtClean="0"/>
              <a:t>version</a:t>
            </a:r>
            <a:r>
              <a:rPr lang="cs-CZ" sz="2400" dirty="0" smtClean="0"/>
              <a:t>)</a:t>
            </a:r>
            <a:endParaRPr lang="cs-CZ" sz="2400" dirty="0"/>
          </a:p>
          <a:p>
            <a:pPr lvl="1"/>
            <a:r>
              <a:rPr lang="cs-CZ" sz="2400" dirty="0" smtClean="0"/>
              <a:t>7x HPR-1000 (</a:t>
            </a:r>
            <a:r>
              <a:rPr lang="cs-CZ" sz="2400" dirty="0" err="1" smtClean="0"/>
              <a:t>Hualong</a:t>
            </a:r>
            <a:r>
              <a:rPr lang="cs-CZ" sz="2400" dirty="0" smtClean="0"/>
              <a:t> </a:t>
            </a:r>
            <a:r>
              <a:rPr lang="cs-CZ" sz="2400" dirty="0" err="1" smtClean="0"/>
              <a:t>One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76664" y="72953"/>
            <a:ext cx="7772400" cy="1143000"/>
          </a:xfrm>
        </p:spPr>
        <p:txBody>
          <a:bodyPr/>
          <a:lstStyle/>
          <a:p>
            <a:r>
              <a:rPr lang="cs-CZ" dirty="0" smtClean="0"/>
              <a:t>Čínské reaktory ve výstavbě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28" y="1629794"/>
            <a:ext cx="3024336" cy="182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 descr="http://www.acp1000.com/wp-content/uploads/2013/01/131092931_41n-300x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43" y="3427135"/>
            <a:ext cx="3738027" cy="28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46" y="3583644"/>
            <a:ext cx="3742960" cy="26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98501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73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674183"/>
            <a:ext cx="9673660" cy="50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99456" y="1689897"/>
            <a:ext cx="924483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Yangjiang-5 </a:t>
            </a:r>
            <a:r>
              <a:rPr lang="cs-CZ" sz="2400" dirty="0">
                <a:solidFill>
                  <a:srgbClr val="FF0000"/>
                </a:solidFill>
              </a:rPr>
              <a:t>23.5.2018 </a:t>
            </a:r>
            <a:r>
              <a:rPr lang="cs-CZ" sz="2400" dirty="0" smtClean="0">
                <a:solidFill>
                  <a:srgbClr val="FF0000"/>
                </a:solidFill>
              </a:rPr>
              <a:t>1. </a:t>
            </a:r>
            <a:r>
              <a:rPr lang="cs-CZ" sz="2400" dirty="0">
                <a:solidFill>
                  <a:srgbClr val="FF0000"/>
                </a:solidFill>
              </a:rPr>
              <a:t>ACPR </a:t>
            </a:r>
            <a:r>
              <a:rPr lang="cs-CZ" sz="2400" dirty="0" smtClean="0">
                <a:solidFill>
                  <a:srgbClr val="FF0000"/>
                </a:solidFill>
              </a:rPr>
              <a:t>blok připojen k síti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Yangjiang-6 </a:t>
            </a:r>
            <a:r>
              <a:rPr lang="cs-CZ" sz="2400" dirty="0">
                <a:solidFill>
                  <a:srgbClr val="FF0000"/>
                </a:solidFill>
              </a:rPr>
              <a:t>29.6.2019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28052" y="620689"/>
            <a:ext cx="922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 smtClean="0">
                <a:solidFill>
                  <a:srgbClr val="002DBC"/>
                </a:solidFill>
              </a:rPr>
              <a:t>„Jenom</a:t>
            </a:r>
            <a:r>
              <a:rPr lang="cs-CZ" sz="2000" dirty="0">
                <a:solidFill>
                  <a:srgbClr val="002DBC"/>
                </a:solidFill>
              </a:rPr>
              <a:t>“ generace </a:t>
            </a:r>
            <a:r>
              <a:rPr lang="cs-CZ" sz="2000" dirty="0" smtClean="0">
                <a:solidFill>
                  <a:srgbClr val="002DBC"/>
                </a:solidFill>
              </a:rPr>
              <a:t>II… </a:t>
            </a:r>
            <a:r>
              <a:rPr lang="cs-CZ" sz="2000" dirty="0" smtClean="0">
                <a:solidFill>
                  <a:srgbClr val="002DBC"/>
                </a:solidFill>
              </a:rPr>
              <a:t>(generace II+ ?)</a:t>
            </a:r>
            <a:endParaRPr lang="cs-CZ" sz="2000" dirty="0">
              <a:solidFill>
                <a:srgbClr val="002DBC"/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rgbClr val="002DBC"/>
                </a:solidFill>
              </a:rPr>
              <a:t>(in vessel retention, </a:t>
            </a:r>
            <a:r>
              <a:rPr lang="cs-CZ" sz="2000" dirty="0">
                <a:solidFill>
                  <a:srgbClr val="002DBC"/>
                </a:solidFill>
              </a:rPr>
              <a:t>double containment, passive systems</a:t>
            </a:r>
            <a:r>
              <a:rPr lang="cs-CZ" sz="2000" dirty="0" smtClean="0">
                <a:solidFill>
                  <a:srgbClr val="002DBC"/>
                </a:solidFill>
              </a:rPr>
              <a:t>…)</a:t>
            </a:r>
            <a:endParaRPr lang="cs-CZ" sz="2000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2742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dirty="0" smtClean="0"/>
              <a:t>ACP-1000 (</a:t>
            </a:r>
            <a:r>
              <a:rPr lang="cs-CZ" sz="2400" dirty="0"/>
              <a:t>a </a:t>
            </a:r>
            <a:r>
              <a:rPr lang="cs-CZ" dirty="0" smtClean="0"/>
              <a:t>CNP-1000) </a:t>
            </a:r>
            <a:br>
              <a:rPr lang="cs-CZ" dirty="0" smtClean="0"/>
            </a:br>
            <a:r>
              <a:rPr lang="cs-CZ" sz="2400" dirty="0"/>
              <a:t>pokročilý reaktor pro čínský trh a export (Asie, Afrika</a:t>
            </a:r>
            <a:r>
              <a:rPr lang="cs-CZ" sz="2400" dirty="0" smtClean="0"/>
              <a:t>…)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0807"/>
            <a:ext cx="5496891" cy="320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88088" y="1340768"/>
            <a:ext cx="51203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1600" dirty="0" smtClean="0"/>
              <a:t>„ACPR/Hualong One“ verze od firmy </a:t>
            </a:r>
            <a:r>
              <a:rPr lang="cs-CZ" sz="1600" dirty="0" smtClean="0"/>
              <a:t>CNNC</a:t>
            </a:r>
          </a:p>
          <a:p>
            <a:pPr>
              <a:buNone/>
            </a:pPr>
            <a:r>
              <a:rPr lang="cs-CZ" sz="1600" dirty="0" smtClean="0"/>
              <a:t>(jedna ze tří čínských jaderných firem)</a:t>
            </a:r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1600" dirty="0" smtClean="0"/>
              <a:t>2 bloky ve výstavbě v Karáčí v Pákistánu</a:t>
            </a:r>
          </a:p>
          <a:p>
            <a:pPr>
              <a:buNone/>
            </a:pPr>
            <a:r>
              <a:rPr lang="cs-CZ" sz="1600" dirty="0" smtClean="0"/>
              <a:t>1 blok v Číně v provozu (</a:t>
            </a:r>
            <a:r>
              <a:rPr lang="cs-CZ" sz="1600" dirty="0" err="1" smtClean="0"/>
              <a:t>Tianwan</a:t>
            </a:r>
            <a:r>
              <a:rPr lang="cs-CZ" sz="1600" dirty="0" smtClean="0"/>
              <a:t> 5)</a:t>
            </a:r>
          </a:p>
          <a:p>
            <a:pPr>
              <a:buNone/>
            </a:pPr>
            <a:r>
              <a:rPr lang="cs-CZ" sz="1600" dirty="0" smtClean="0"/>
              <a:t>1 blok v Číně ve výstavbě (</a:t>
            </a:r>
            <a:r>
              <a:rPr lang="cs-CZ" sz="1600" dirty="0" err="1" smtClean="0"/>
              <a:t>Tianwan</a:t>
            </a:r>
            <a:r>
              <a:rPr lang="cs-CZ" sz="1600" dirty="0" smtClean="0"/>
              <a:t> 6)</a:t>
            </a:r>
            <a:endParaRPr lang="cs-CZ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4" y="4178881"/>
            <a:ext cx="438150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4" y="1143000"/>
            <a:ext cx="3823635" cy="28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660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116632"/>
            <a:ext cx="8134672" cy="1143000"/>
          </a:xfrm>
        </p:spPr>
        <p:txBody>
          <a:bodyPr/>
          <a:lstStyle/>
          <a:p>
            <a:r>
              <a:rPr lang="cs-CZ" dirty="0" smtClean="0"/>
              <a:t>„</a:t>
            </a:r>
            <a:r>
              <a:rPr lang="cs-CZ" dirty="0" err="1" smtClean="0"/>
              <a:t>Hualong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“ – HPR1000</a:t>
            </a:r>
            <a:br>
              <a:rPr lang="cs-CZ" dirty="0" smtClean="0"/>
            </a:br>
            <a:r>
              <a:rPr lang="cs-CZ" sz="2800" dirty="0"/>
              <a:t>pokročilý reaktor pro čínský trh a export (Evropa, UK)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4514" name="Picture 2" descr="The reactor coolant system (RCS) of three loop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916832"/>
            <a:ext cx="3646538" cy="40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Active and passive systems of HPR1000. Red line−active systems; gree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12776"/>
            <a:ext cx="5472608" cy="4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04504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274151"/>
            <a:ext cx="7772400" cy="1143000"/>
          </a:xfrm>
        </p:spPr>
        <p:txBody>
          <a:bodyPr/>
          <a:lstStyle/>
          <a:p>
            <a:r>
              <a:rPr lang="cs-CZ" b="1" dirty="0" smtClean="0"/>
              <a:t>HPR-1000 Fuqing-5,6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440" y="1268760"/>
            <a:ext cx="10102196" cy="552814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99456" y="1417151"/>
            <a:ext cx="992932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Fuqing-5 27.11.2020 1. </a:t>
            </a:r>
            <a:r>
              <a:rPr lang="cs-CZ" sz="2400" dirty="0" err="1" smtClean="0">
                <a:solidFill>
                  <a:srgbClr val="FF0000"/>
                </a:solidFill>
              </a:rPr>
              <a:t>Hualong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One</a:t>
            </a:r>
            <a:r>
              <a:rPr lang="cs-CZ" sz="2400" dirty="0" smtClean="0">
                <a:solidFill>
                  <a:srgbClr val="FF0000"/>
                </a:solidFill>
              </a:rPr>
              <a:t> na kritickém stavu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Fuqing-5 </a:t>
            </a:r>
            <a:r>
              <a:rPr lang="cs-CZ" sz="2400" dirty="0">
                <a:solidFill>
                  <a:srgbClr val="FF0000"/>
                </a:solidFill>
              </a:rPr>
              <a:t>27.11.2020 1. </a:t>
            </a:r>
            <a:r>
              <a:rPr lang="cs-CZ" sz="2400" dirty="0" err="1">
                <a:solidFill>
                  <a:srgbClr val="FF0000"/>
                </a:solidFill>
              </a:rPr>
              <a:t>Hualong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One</a:t>
            </a:r>
            <a:r>
              <a:rPr lang="cs-CZ" sz="2400" dirty="0">
                <a:solidFill>
                  <a:srgbClr val="FF0000"/>
                </a:solidFill>
              </a:rPr>
              <a:t> blok připojen k síti</a:t>
            </a:r>
          </a:p>
        </p:txBody>
      </p:sp>
    </p:spTree>
    <p:extLst>
      <p:ext uri="{BB962C8B-B14F-4D97-AF65-F5344CB8AC3E}">
        <p14:creationId xmlns:p14="http://schemas.microsoft.com/office/powerpoint/2010/main" val="353179390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211874" y="1291776"/>
            <a:ext cx="3435854" cy="400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AES-91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AES-92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 2006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VVER-1200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MIR 1200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VVER-TOI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Atomstroyexport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OKB Gidropress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Atomenergoproekt</a:t>
            </a:r>
            <a:endParaRPr lang="cs-CZ" altLang="en-US" sz="2400" i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14" y="620688"/>
            <a:ext cx="8183802" cy="5660463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0" y="549276"/>
            <a:ext cx="7181850" cy="715963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cs-CZ" altLang="en-US" sz="24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>Vývoj technologie reaktorů typu VVER</a:t>
            </a:r>
            <a: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  <a:t>Kontinuální aplikace evolučních vylepšení vede </a:t>
            </a:r>
            <a:b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  <a:t>v významnému snížení rizik pro zákazníka</a:t>
            </a:r>
            <a:r>
              <a:rPr lang="cs-CZ" altLang="en-US" sz="2000" i="1" dirty="0">
                <a:solidFill>
                  <a:schemeClr val="tx1"/>
                </a:solidFill>
              </a:rPr>
              <a:t> </a:t>
            </a:r>
            <a:r>
              <a:rPr lang="cs-CZ" altLang="en-US" sz="2000" b="1" i="1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cs-CZ" altLang="en-US" sz="20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ru-RU" altLang="en-US" sz="2000" b="1" i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9156" name="AutoShape 3"/>
          <p:cNvSpPr>
            <a:spLocks noChangeArrowheads="1"/>
          </p:cNvSpPr>
          <p:nvPr/>
        </p:nvSpPr>
        <p:spPr bwMode="auto">
          <a:xfrm>
            <a:off x="2809875" y="3148014"/>
            <a:ext cx="730250" cy="382587"/>
          </a:xfrm>
          <a:prstGeom prst="rightArrow">
            <a:avLst>
              <a:gd name="adj1" fmla="val 50000"/>
              <a:gd name="adj2" fmla="val 4771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1487489" y="4076701"/>
            <a:ext cx="132397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rgbClr val="FF0000"/>
                </a:solidFill>
              </a:rPr>
              <a:t>První</a:t>
            </a:r>
            <a:r>
              <a:rPr lang="en-US" altLang="en-US" sz="1400" dirty="0">
                <a:solidFill>
                  <a:srgbClr val="FF0000"/>
                </a:solidFill>
              </a:rPr>
              <a:t> genera</a:t>
            </a:r>
            <a:r>
              <a:rPr lang="cs-CZ" altLang="en-US" sz="1400" dirty="0">
                <a:solidFill>
                  <a:srgbClr val="FF0000"/>
                </a:solidFill>
              </a:rPr>
              <a:t>ce</a:t>
            </a:r>
            <a:r>
              <a:rPr lang="en-US" altLang="en-US" sz="1400" dirty="0">
                <a:solidFill>
                  <a:srgbClr val="FF0000"/>
                </a:solidFill>
              </a:rPr>
              <a:t> </a:t>
            </a:r>
            <a:endParaRPr lang="ru-RU" altLang="en-US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-440: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Konstrukční zabezpečení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cs-CZ" altLang="en-US" dirty="0">
                <a:solidFill>
                  <a:schemeClr val="tx1"/>
                </a:solidFill>
              </a:rPr>
              <a:t>dimenzováno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cs-CZ" altLang="en-US" dirty="0">
                <a:solidFill>
                  <a:schemeClr val="tx1"/>
                </a:solidFill>
              </a:rPr>
              <a:t>na malé LOCA havárie. Aktivní bezpečnostní </a:t>
            </a:r>
            <a:r>
              <a:rPr lang="cs-CZ" altLang="en-US" dirty="0" smtClean="0">
                <a:solidFill>
                  <a:schemeClr val="tx1"/>
                </a:solidFill>
              </a:rPr>
              <a:t>systémy.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endParaRPr lang="ru-RU" altLang="en-US" dirty="0">
              <a:solidFill>
                <a:schemeClr val="tx1"/>
              </a:solidFill>
            </a:endParaRPr>
          </a:p>
        </p:txBody>
      </p:sp>
      <p:sp>
        <p:nvSpPr>
          <p:cNvPr id="49158" name="AutoShape 5"/>
          <p:cNvSpPr>
            <a:spLocks noChangeArrowheads="1"/>
          </p:cNvSpPr>
          <p:nvPr/>
        </p:nvSpPr>
        <p:spPr bwMode="auto">
          <a:xfrm>
            <a:off x="1703389" y="3644900"/>
            <a:ext cx="561975" cy="414338"/>
          </a:xfrm>
          <a:prstGeom prst="rightArrow">
            <a:avLst>
              <a:gd name="adj1" fmla="val 50000"/>
              <a:gd name="adj2" fmla="val 3390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2733675" y="3529014"/>
            <a:ext cx="1447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rgbClr val="FF0000"/>
                </a:solidFill>
              </a:rPr>
              <a:t>Druhá generace</a:t>
            </a:r>
            <a:endParaRPr lang="ru-RU" altLang="en-US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-440 </a:t>
            </a:r>
            <a:r>
              <a:rPr lang="en-US" altLang="en-US" sz="1400" dirty="0">
                <a:solidFill>
                  <a:srgbClr val="FF0000"/>
                </a:solidFill>
              </a:rPr>
              <a:t>a VVER</a:t>
            </a:r>
            <a:r>
              <a:rPr lang="ru-RU" altLang="en-US" sz="1400" dirty="0">
                <a:solidFill>
                  <a:srgbClr val="FF0000"/>
                </a:solidFill>
              </a:rPr>
              <a:t>-1000: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Kontejnment dimenzován na velké LOCA havárie (havárie se ztrátou chladiva). Aktivní bezpečnostní </a:t>
            </a:r>
            <a:r>
              <a:rPr lang="cs-CZ" altLang="en-US" dirty="0" smtClean="0">
                <a:solidFill>
                  <a:schemeClr val="tx1"/>
                </a:solidFill>
              </a:rPr>
              <a:t>systémy.</a:t>
            </a:r>
            <a:r>
              <a:rPr lang="ru-RU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           </a:t>
            </a:r>
            <a:endParaRPr lang="ru-RU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>
            <a:off x="4143375" y="1681163"/>
            <a:ext cx="0" cy="474345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1" name="AutoShape 8"/>
          <p:cNvSpPr>
            <a:spLocks noChangeArrowheads="1"/>
          </p:cNvSpPr>
          <p:nvPr/>
        </p:nvSpPr>
        <p:spPr bwMode="auto">
          <a:xfrm>
            <a:off x="4991101" y="3900488"/>
            <a:ext cx="619125" cy="368300"/>
          </a:xfrm>
          <a:prstGeom prst="rightArrow">
            <a:avLst>
              <a:gd name="adj1" fmla="val 50000"/>
              <a:gd name="adj2" fmla="val 4202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62" name="AutoShape 9"/>
          <p:cNvSpPr>
            <a:spLocks noChangeArrowheads="1"/>
          </p:cNvSpPr>
          <p:nvPr/>
        </p:nvSpPr>
        <p:spPr bwMode="auto">
          <a:xfrm>
            <a:off x="4872039" y="3068639"/>
            <a:ext cx="854075" cy="655637"/>
          </a:xfrm>
          <a:prstGeom prst="rightArrow">
            <a:avLst>
              <a:gd name="adj1" fmla="val 50000"/>
              <a:gd name="adj2" fmla="val 3256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5676901" y="3981451"/>
            <a:ext cx="20714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-640</a:t>
            </a:r>
            <a:r>
              <a:rPr lang="cs-CZ" altLang="en-US" sz="1400" dirty="0">
                <a:solidFill>
                  <a:srgbClr val="FF0000"/>
                </a:solidFill>
              </a:rPr>
              <a:t>/600 (?)</a:t>
            </a:r>
            <a:endParaRPr lang="ru-RU" altLang="en-US" sz="1400" dirty="0">
              <a:solidFill>
                <a:srgbClr val="FF0000"/>
              </a:solidFill>
            </a:endParaRPr>
          </a:p>
        </p:txBody>
      </p:sp>
      <p:sp>
        <p:nvSpPr>
          <p:cNvPr id="49166" name="Text Box 13"/>
          <p:cNvSpPr txBox="1">
            <a:spLocks noChangeArrowheads="1"/>
          </p:cNvSpPr>
          <p:nvPr/>
        </p:nvSpPr>
        <p:spPr bwMode="auto">
          <a:xfrm>
            <a:off x="4224338" y="4365625"/>
            <a:ext cx="3541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rgbClr val="FF0000"/>
                </a:solidFill>
              </a:rPr>
              <a:t>Třetí generace</a:t>
            </a:r>
            <a:r>
              <a:rPr lang="ru-RU" altLang="en-US" sz="1600" dirty="0">
                <a:solidFill>
                  <a:srgbClr val="FF0000"/>
                </a:solidFill>
              </a:rPr>
              <a:t> (</a:t>
            </a:r>
            <a:r>
              <a:rPr lang="cs-CZ" altLang="en-US" sz="1600" dirty="0">
                <a:solidFill>
                  <a:srgbClr val="FF0000"/>
                </a:solidFill>
              </a:rPr>
              <a:t>AES</a:t>
            </a:r>
            <a:r>
              <a:rPr lang="en-US" altLang="en-US" sz="1600" dirty="0">
                <a:solidFill>
                  <a:srgbClr val="FF0000"/>
                </a:solidFill>
              </a:rPr>
              <a:t>-2006</a:t>
            </a:r>
            <a:r>
              <a:rPr lang="ru-RU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ru-RU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67" name="Text Box 14"/>
          <p:cNvSpPr txBox="1">
            <a:spLocks noChangeArrowheads="1"/>
          </p:cNvSpPr>
          <p:nvPr/>
        </p:nvSpPr>
        <p:spPr bwMode="auto">
          <a:xfrm>
            <a:off x="4210050" y="1662113"/>
            <a:ext cx="3657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dirty="0" smtClean="0">
                <a:solidFill>
                  <a:schemeClr val="tx1"/>
                </a:solidFill>
              </a:rPr>
              <a:t>Rozšíření </a:t>
            </a:r>
            <a:r>
              <a:rPr lang="cs-CZ" altLang="en-US" sz="1600" dirty="0">
                <a:solidFill>
                  <a:schemeClr val="tx1"/>
                </a:solidFill>
              </a:rPr>
              <a:t>systému pasivní bezpečnosti – redukce eventuálních </a:t>
            </a:r>
            <a:r>
              <a:rPr lang="cs-CZ" altLang="en-US" sz="1600" dirty="0" err="1">
                <a:solidFill>
                  <a:schemeClr val="tx1"/>
                </a:solidFill>
              </a:rPr>
              <a:t>važných</a:t>
            </a:r>
            <a:r>
              <a:rPr lang="cs-CZ" altLang="en-US" sz="1600" dirty="0">
                <a:solidFill>
                  <a:schemeClr val="tx1"/>
                </a:solidFill>
              </a:rPr>
              <a:t> </a:t>
            </a:r>
            <a:r>
              <a:rPr lang="cs-CZ" altLang="en-US" sz="1600" dirty="0" smtClean="0">
                <a:solidFill>
                  <a:schemeClr val="tx1"/>
                </a:solidFill>
              </a:rPr>
              <a:t>havárií, zvýšení odolnosti proti vnějším vlivům</a:t>
            </a:r>
            <a:endParaRPr lang="ru-RU" altLang="en-US" sz="1600" dirty="0">
              <a:solidFill>
                <a:schemeClr val="tx1"/>
              </a:solidFill>
            </a:endParaRPr>
          </a:p>
        </p:txBody>
      </p:sp>
      <p:sp>
        <p:nvSpPr>
          <p:cNvPr id="49168" name="Text Box 15"/>
          <p:cNvSpPr txBox="1">
            <a:spLocks noChangeArrowheads="1"/>
          </p:cNvSpPr>
          <p:nvPr/>
        </p:nvSpPr>
        <p:spPr bwMode="auto">
          <a:xfrm>
            <a:off x="4210050" y="4786314"/>
            <a:ext cx="38100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2088" indent="-192088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</a:rPr>
              <a:t>Zavedení potenciálu a možností nové generace do provozu na základě již ověřených  technologií VVER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</a:rPr>
              <a:t>Projekty VVER sjednoceny – hlavní technologie (600/640, 1200, 1500 MW) mohou pracovat v různých energetických sítích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sp>
        <p:nvSpPr>
          <p:cNvPr id="49169" name="Line 16"/>
          <p:cNvSpPr>
            <a:spLocks noChangeShapeType="1"/>
          </p:cNvSpPr>
          <p:nvPr/>
        </p:nvSpPr>
        <p:spPr bwMode="auto">
          <a:xfrm>
            <a:off x="8001000" y="1681163"/>
            <a:ext cx="0" cy="474345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0" name="Text Box 17"/>
          <p:cNvSpPr txBox="1">
            <a:spLocks noChangeArrowheads="1"/>
          </p:cNvSpPr>
          <p:nvPr/>
        </p:nvSpPr>
        <p:spPr bwMode="auto">
          <a:xfrm>
            <a:off x="8137526" y="4329113"/>
            <a:ext cx="2454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Čtvrtá generace JE</a:t>
            </a:r>
            <a:endParaRPr lang="ru-RU" altLang="en-US" sz="1600">
              <a:solidFill>
                <a:srgbClr val="FF0000"/>
              </a:solidFill>
            </a:endParaRPr>
          </a:p>
        </p:txBody>
      </p:sp>
      <p:sp>
        <p:nvSpPr>
          <p:cNvPr id="49171" name="Text Box 18"/>
          <p:cNvSpPr txBox="1">
            <a:spLocks noChangeArrowheads="1"/>
          </p:cNvSpPr>
          <p:nvPr/>
        </p:nvSpPr>
        <p:spPr bwMode="auto">
          <a:xfrm>
            <a:off x="8077200" y="4805363"/>
            <a:ext cx="2286000" cy="110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2088" indent="-192088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Vývoj nové technologické platformy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Rychlé reaktory</a:t>
            </a:r>
            <a:endParaRPr lang="ru-RU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72" name="Line 19"/>
          <p:cNvSpPr>
            <a:spLocks noChangeShapeType="1"/>
          </p:cNvSpPr>
          <p:nvPr/>
        </p:nvSpPr>
        <p:spPr bwMode="auto">
          <a:xfrm>
            <a:off x="5219700" y="3548063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74" name="Text Box 21"/>
          <p:cNvSpPr txBox="1">
            <a:spLocks noChangeArrowheads="1"/>
          </p:cNvSpPr>
          <p:nvPr/>
        </p:nvSpPr>
        <p:spPr bwMode="auto">
          <a:xfrm>
            <a:off x="8058150" y="1662113"/>
            <a:ext cx="3150418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Přechod k vývoji jaderných inovací: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uzavřený palivový cyklus</a:t>
            </a: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altLang="en-US" sz="1400" b="0" dirty="0">
                <a:solidFill>
                  <a:schemeClr val="tx1"/>
                </a:solidFill>
              </a:rPr>
              <a:t> inherentní bezpečnost JE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altLang="en-US" sz="1400" b="0" dirty="0">
                <a:solidFill>
                  <a:schemeClr val="tx1"/>
                </a:solidFill>
              </a:rPr>
              <a:t> navýšení </a:t>
            </a: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ekologické udržitelnosti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pokročilé ekonomické ukazatele</a:t>
            </a:r>
            <a:endParaRPr lang="ru-RU" altLang="en-US" sz="1400" b="0" dirty="0">
              <a:solidFill>
                <a:schemeClr val="tx1"/>
              </a:solidFill>
            </a:endParaRPr>
          </a:p>
        </p:txBody>
      </p:sp>
      <p:sp>
        <p:nvSpPr>
          <p:cNvPr id="49175" name="Text Box 22"/>
          <p:cNvSpPr txBox="1">
            <a:spLocks noChangeArrowheads="1"/>
          </p:cNvSpPr>
          <p:nvPr/>
        </p:nvSpPr>
        <p:spPr bwMode="auto">
          <a:xfrm>
            <a:off x="5808664" y="3077697"/>
            <a:ext cx="2055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i="1" u="sng" dirty="0">
                <a:solidFill>
                  <a:srgbClr val="FF0000"/>
                </a:solidFill>
              </a:rPr>
              <a:t>VVER</a:t>
            </a:r>
            <a:r>
              <a:rPr lang="ru-RU" altLang="en-US" sz="1400" i="1" u="sng" dirty="0">
                <a:solidFill>
                  <a:srgbClr val="FF0000"/>
                </a:solidFill>
              </a:rPr>
              <a:t>-1</a:t>
            </a:r>
            <a:r>
              <a:rPr lang="en-US" altLang="en-US" sz="1400" i="1" u="sng" dirty="0">
                <a:solidFill>
                  <a:srgbClr val="FF0000"/>
                </a:solidFill>
              </a:rPr>
              <a:t>0</a:t>
            </a:r>
            <a:r>
              <a:rPr lang="ru-RU" altLang="en-US" sz="1400" i="1" u="sng" dirty="0">
                <a:solidFill>
                  <a:srgbClr val="FF0000"/>
                </a:solidFill>
              </a:rPr>
              <a:t>00</a:t>
            </a:r>
            <a:r>
              <a:rPr lang="en-US" altLang="en-US" sz="1400" i="1" u="sng" dirty="0">
                <a:solidFill>
                  <a:srgbClr val="FF0000"/>
                </a:solidFill>
              </a:rPr>
              <a:t>/1200                         (3+ Generation)</a:t>
            </a:r>
            <a:endParaRPr lang="ru-RU" altLang="en-US" sz="1400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4" y="1366838"/>
            <a:ext cx="3136007" cy="1781176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703388" y="1412875"/>
            <a:ext cx="3048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accent2"/>
                </a:solidFill>
              </a:rPr>
              <a:t>Zařízení k zachycení roztavené AZ</a:t>
            </a:r>
            <a:br>
              <a:rPr lang="cs-CZ" altLang="en-US" sz="1600">
                <a:solidFill>
                  <a:schemeClr val="accent2"/>
                </a:solidFill>
              </a:rPr>
            </a:br>
            <a:endParaRPr lang="ru-RU" altLang="en-US" sz="1600">
              <a:solidFill>
                <a:schemeClr val="accent2"/>
              </a:solidFill>
            </a:endParaRPr>
          </a:p>
        </p:txBody>
      </p:sp>
      <p:graphicFrame>
        <p:nvGraphicFramePr>
          <p:cNvPr id="50180" name="Object 3"/>
          <p:cNvGraphicFramePr>
            <a:graphicFrameLocks noChangeAspect="1"/>
          </p:cNvGraphicFramePr>
          <p:nvPr/>
        </p:nvGraphicFramePr>
        <p:xfrm>
          <a:off x="2133601" y="2162175"/>
          <a:ext cx="2297113" cy="398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3" name="CorelPhotoPaint.Image.8" r:id="rId4" imgW="4050794" imgH="7022222" progId="CorelPhotoPaint.Image.8">
                  <p:embed/>
                </p:oleObj>
              </mc:Choice>
              <mc:Fallback>
                <p:oleObj name="CorelPhotoPaint.Image.8" r:id="rId4" imgW="4050794" imgH="7022222" progId="CorelPhotoPaint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2162175"/>
                        <a:ext cx="2297113" cy="398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1" name="Picture 4" descr="АЭС92prot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1" y="1827213"/>
            <a:ext cx="6024563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591175" y="1196975"/>
            <a:ext cx="4895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accent2"/>
                </a:solidFill>
              </a:rPr>
              <a:t>Zabezpečení proti vnějším vlivům</a:t>
            </a:r>
            <a:endParaRPr lang="ru-RU" altLang="en-US" sz="1600">
              <a:solidFill>
                <a:schemeClr val="accent2"/>
              </a:solidFill>
            </a:endParaRP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2495550" y="260351"/>
            <a:ext cx="6858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Technologie reaktorů typu VVER</a:t>
            </a:r>
            <a:r>
              <a:rPr lang="cs-CZ" altLang="en-US" sz="2000" i="1">
                <a:solidFill>
                  <a:schemeClr val="accent2"/>
                </a:solidFill>
              </a:rPr>
              <a:t/>
            </a:r>
            <a:br>
              <a:rPr lang="cs-CZ" altLang="en-US" sz="2000" i="1">
                <a:solidFill>
                  <a:schemeClr val="accent2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Bezpečnost</a:t>
            </a:r>
            <a:endParaRPr lang="ru-RU" altLang="en-US" sz="1800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7625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А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ES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-91</a:t>
            </a:r>
            <a:r>
              <a:rPr lang="cs-CZ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 (petěrburgský atomenergoprojekt)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s jaderným reaktorem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VVER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-1000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(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V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-428)</a:t>
            </a:r>
            <a:endParaRPr lang="ru-RU" altLang="en-US" sz="1600" b="1" i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53253" name="Group 4"/>
          <p:cNvGrpSpPr>
            <a:grpSpLocks/>
          </p:cNvGrpSpPr>
          <p:nvPr/>
        </p:nvGrpSpPr>
        <p:grpSpPr bwMode="auto">
          <a:xfrm>
            <a:off x="1991544" y="1484784"/>
            <a:ext cx="8352928" cy="5184576"/>
            <a:chOff x="2067" y="1535"/>
            <a:chExt cx="12705" cy="8980"/>
          </a:xfrm>
        </p:grpSpPr>
        <p:pic>
          <p:nvPicPr>
            <p:cNvPr id="53255" name="Picture 5" descr="uzt-v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1535"/>
              <a:ext cx="12705" cy="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6" name="Text Box 6"/>
            <p:cNvSpPr txBox="1">
              <a:spLocks noChangeArrowheads="1"/>
            </p:cNvSpPr>
            <p:nvPr/>
          </p:nvSpPr>
          <p:spPr bwMode="auto">
            <a:xfrm>
              <a:off x="2067" y="8930"/>
              <a:ext cx="3147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резервной дизельной электростанции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7" name="Text Box 7"/>
            <p:cNvSpPr txBox="1">
              <a:spLocks noChangeArrowheads="1"/>
            </p:cNvSpPr>
            <p:nvPr/>
          </p:nvSpPr>
          <p:spPr bwMode="auto">
            <a:xfrm>
              <a:off x="10974" y="7227"/>
              <a:ext cx="2187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управления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8" name="Text Box 8"/>
            <p:cNvSpPr txBox="1">
              <a:spLocks noChangeArrowheads="1"/>
            </p:cNvSpPr>
            <p:nvPr/>
          </p:nvSpPr>
          <p:spPr bwMode="auto">
            <a:xfrm>
              <a:off x="2154" y="5948"/>
              <a:ext cx="2340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безопасности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9" name="Text Box 9"/>
            <p:cNvSpPr txBox="1">
              <a:spLocks noChangeArrowheads="1"/>
            </p:cNvSpPr>
            <p:nvPr/>
          </p:nvSpPr>
          <p:spPr bwMode="auto">
            <a:xfrm>
              <a:off x="8094" y="9195"/>
              <a:ext cx="290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Вспомогательный корпус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0" name="Text Box 10"/>
            <p:cNvSpPr txBox="1">
              <a:spLocks noChangeArrowheads="1"/>
            </p:cNvSpPr>
            <p:nvPr/>
          </p:nvSpPr>
          <p:spPr bwMode="auto">
            <a:xfrm>
              <a:off x="5034" y="2397"/>
              <a:ext cx="2160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реактора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1" name="Text Box 11"/>
            <p:cNvSpPr txBox="1">
              <a:spLocks noChangeArrowheads="1"/>
            </p:cNvSpPr>
            <p:nvPr/>
          </p:nvSpPr>
          <p:spPr bwMode="auto">
            <a:xfrm>
              <a:off x="7194" y="2755"/>
              <a:ext cx="2340" cy="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паровой камеры</a:t>
              </a:r>
              <a:r>
                <a:rPr lang="en-US" altLang="en-US" b="0">
                  <a:solidFill>
                    <a:srgbClr val="FFFF99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2" name="Line 12"/>
            <p:cNvSpPr>
              <a:spLocks noChangeShapeType="1"/>
            </p:cNvSpPr>
            <p:nvPr/>
          </p:nvSpPr>
          <p:spPr bwMode="auto">
            <a:xfrm>
              <a:off x="3147" y="6664"/>
              <a:ext cx="2040" cy="35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3" name="Line 13"/>
            <p:cNvSpPr>
              <a:spLocks noChangeShapeType="1"/>
            </p:cNvSpPr>
            <p:nvPr/>
          </p:nvSpPr>
          <p:spPr bwMode="auto">
            <a:xfrm>
              <a:off x="7947" y="3920"/>
              <a:ext cx="120" cy="107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4" name="Line 14"/>
            <p:cNvSpPr>
              <a:spLocks noChangeShapeType="1"/>
            </p:cNvSpPr>
            <p:nvPr/>
          </p:nvSpPr>
          <p:spPr bwMode="auto">
            <a:xfrm flipV="1">
              <a:off x="5607" y="7718"/>
              <a:ext cx="898" cy="1193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5" name="Line 15"/>
            <p:cNvSpPr>
              <a:spLocks noChangeShapeType="1"/>
            </p:cNvSpPr>
            <p:nvPr/>
          </p:nvSpPr>
          <p:spPr bwMode="auto">
            <a:xfrm flipH="1" flipV="1">
              <a:off x="7467" y="7618"/>
              <a:ext cx="1340" cy="179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6" name="Line 16"/>
            <p:cNvSpPr>
              <a:spLocks noChangeShapeType="1"/>
            </p:cNvSpPr>
            <p:nvPr/>
          </p:nvSpPr>
          <p:spPr bwMode="auto">
            <a:xfrm flipH="1" flipV="1">
              <a:off x="9387" y="7379"/>
              <a:ext cx="960" cy="107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7" name="Line 17"/>
            <p:cNvSpPr>
              <a:spLocks noChangeShapeType="1"/>
            </p:cNvSpPr>
            <p:nvPr/>
          </p:nvSpPr>
          <p:spPr bwMode="auto">
            <a:xfrm flipH="1" flipV="1">
              <a:off x="8427" y="6067"/>
              <a:ext cx="2520" cy="155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8" name="Line 18"/>
            <p:cNvSpPr>
              <a:spLocks noChangeShapeType="1"/>
            </p:cNvSpPr>
            <p:nvPr/>
          </p:nvSpPr>
          <p:spPr bwMode="auto">
            <a:xfrm>
              <a:off x="6507" y="3086"/>
              <a:ext cx="360" cy="155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9" name="Text Box 19"/>
            <p:cNvSpPr txBox="1">
              <a:spLocks noChangeArrowheads="1"/>
            </p:cNvSpPr>
            <p:nvPr/>
          </p:nvSpPr>
          <p:spPr bwMode="auto">
            <a:xfrm>
              <a:off x="4887" y="8798"/>
              <a:ext cx="206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</a:t>
              </a:r>
              <a:r>
                <a:rPr lang="en-US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 </a:t>
              </a: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хранилищ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0" name="Text Box 20"/>
            <p:cNvSpPr txBox="1">
              <a:spLocks noChangeArrowheads="1"/>
            </p:cNvSpPr>
            <p:nvPr/>
          </p:nvSpPr>
          <p:spPr bwMode="auto">
            <a:xfrm>
              <a:off x="12054" y="4186"/>
              <a:ext cx="2700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насосов охлаждающей воды и водоподготовки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1" name="Line 21"/>
            <p:cNvSpPr>
              <a:spLocks noChangeShapeType="1"/>
            </p:cNvSpPr>
            <p:nvPr/>
          </p:nvSpPr>
          <p:spPr bwMode="auto">
            <a:xfrm flipV="1">
              <a:off x="2667" y="8453"/>
              <a:ext cx="720" cy="715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2" name="Line 22"/>
            <p:cNvSpPr>
              <a:spLocks noChangeShapeType="1"/>
            </p:cNvSpPr>
            <p:nvPr/>
          </p:nvSpPr>
          <p:spPr bwMode="auto">
            <a:xfrm flipH="1">
              <a:off x="10587" y="4875"/>
              <a:ext cx="1440" cy="42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3" name="Line 23"/>
            <p:cNvSpPr>
              <a:spLocks noChangeShapeType="1"/>
            </p:cNvSpPr>
            <p:nvPr/>
          </p:nvSpPr>
          <p:spPr bwMode="auto">
            <a:xfrm flipH="1">
              <a:off x="10347" y="2608"/>
              <a:ext cx="1440" cy="75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4" name="Text Box 24"/>
            <p:cNvSpPr txBox="1">
              <a:spLocks noChangeArrowheads="1"/>
            </p:cNvSpPr>
            <p:nvPr/>
          </p:nvSpPr>
          <p:spPr bwMode="auto">
            <a:xfrm>
              <a:off x="11154" y="2039"/>
              <a:ext cx="2847" cy="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турбины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5" name="Text Box 25"/>
            <p:cNvSpPr txBox="1">
              <a:spLocks noChangeArrowheads="1"/>
            </p:cNvSpPr>
            <p:nvPr/>
          </p:nvSpPr>
          <p:spPr bwMode="auto">
            <a:xfrm>
              <a:off x="10254" y="8301"/>
              <a:ext cx="2607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</a:t>
              </a:r>
              <a:r>
                <a:rPr lang="en-US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 </a:t>
              </a: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ядерного обслуживания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54" name="Rectangle 26"/>
          <p:cNvSpPr>
            <a:spLocks noChangeArrowheads="1"/>
          </p:cNvSpPr>
          <p:nvPr/>
        </p:nvSpPr>
        <p:spPr bwMode="auto">
          <a:xfrm>
            <a:off x="3681054" y="188913"/>
            <a:ext cx="477115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Projekty pokročilých VVER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10363200" cy="1143000"/>
          </a:xfrm>
        </p:spPr>
        <p:txBody>
          <a:bodyPr/>
          <a:lstStyle/>
          <a:p>
            <a:r>
              <a:rPr lang="cs-CZ" dirty="0" smtClean="0"/>
              <a:t>Reaktory pro EDU 5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502838"/>
              </p:ext>
            </p:extLst>
          </p:nvPr>
        </p:nvGraphicFramePr>
        <p:xfrm>
          <a:off x="407368" y="1556792"/>
          <a:ext cx="11449272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9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6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AP1000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APR1000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EPR2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HTR1000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VVER1200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Firma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Westinghouse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electric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company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KHNP - Korea Hydro and </a:t>
                      </a:r>
                      <a:r>
                        <a:rPr lang="cs-CZ" dirty="0" err="1" smtClean="0"/>
                        <a:t>Nuclear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Power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corp</a:t>
                      </a:r>
                      <a:r>
                        <a:rPr lang="cs-CZ" dirty="0" smtClean="0"/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EdF</a:t>
                      </a:r>
                      <a:r>
                        <a:rPr lang="cs-CZ" dirty="0" smtClean="0"/>
                        <a:t> - </a:t>
                      </a:r>
                      <a:r>
                        <a:rPr lang="cs-CZ" dirty="0" err="1" smtClean="0"/>
                        <a:t>Electricite</a:t>
                      </a:r>
                      <a:r>
                        <a:rPr lang="cs-CZ" baseline="0" dirty="0" smtClean="0"/>
                        <a:t> de France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CGN - </a:t>
                      </a:r>
                      <a:r>
                        <a:rPr lang="cs-CZ" dirty="0" err="1" smtClean="0"/>
                        <a:t>China</a:t>
                      </a:r>
                      <a:r>
                        <a:rPr lang="cs-CZ" baseline="0" dirty="0" smtClean="0"/>
                        <a:t> General </a:t>
                      </a:r>
                      <a:r>
                        <a:rPr lang="cs-CZ" baseline="0" dirty="0" err="1" smtClean="0"/>
                        <a:t>Nuclear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power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group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Rosatom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„Severní</a:t>
                      </a:r>
                      <a:r>
                        <a:rPr lang="cs-CZ" baseline="0" dirty="0" smtClean="0"/>
                        <a:t> Amerika“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Korea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Francie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Čína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Ruská federace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Výkon (</a:t>
                      </a:r>
                      <a:r>
                        <a:rPr lang="cs-CZ" dirty="0" err="1" smtClean="0"/>
                        <a:t>MWe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1150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1200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1150 (+-)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1200 (+-)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Postavený </a:t>
                      </a:r>
                      <a:r>
                        <a:rPr lang="cs-CZ" dirty="0" smtClean="0"/>
                        <a:t>blok (nebo ve výstavbě)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Vogtle,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smtClean="0"/>
                        <a:t>Hayiang, Sanmen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Není (reference </a:t>
                      </a:r>
                      <a:r>
                        <a:rPr lang="cs-CZ" dirty="0" smtClean="0"/>
                        <a:t>založené</a:t>
                      </a:r>
                      <a:r>
                        <a:rPr lang="cs-CZ" baseline="0" dirty="0" smtClean="0"/>
                        <a:t> na blocích </a:t>
                      </a:r>
                      <a:r>
                        <a:rPr lang="cs-CZ" dirty="0" smtClean="0"/>
                        <a:t>APR1400: </a:t>
                      </a:r>
                      <a:r>
                        <a:rPr lang="cs-CZ" dirty="0" smtClean="0"/>
                        <a:t>Shin-Kori, </a:t>
                      </a:r>
                      <a:r>
                        <a:rPr lang="cs-CZ" dirty="0" smtClean="0"/>
                        <a:t>Shin-Hanul, Barakakh </a:t>
                      </a:r>
                      <a:r>
                        <a:rPr lang="cs-CZ" dirty="0" smtClean="0"/>
                        <a:t>a reaktory OPR1000 a OPR1000</a:t>
                      </a:r>
                      <a:r>
                        <a:rPr lang="cs-CZ" dirty="0" smtClean="0"/>
                        <a:t>+ : Shin-Kori,</a:t>
                      </a:r>
                      <a:r>
                        <a:rPr lang="cs-CZ" baseline="0" dirty="0" smtClean="0"/>
                        <a:t> Hanbit, Hanul, </a:t>
                      </a:r>
                      <a:r>
                        <a:rPr lang="cs-CZ" dirty="0" smtClean="0"/>
                        <a:t>Shin-Wolsong)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Není (reference </a:t>
                      </a:r>
                      <a:r>
                        <a:rPr lang="cs-CZ" dirty="0" smtClean="0"/>
                        <a:t>založené</a:t>
                      </a:r>
                      <a:r>
                        <a:rPr lang="cs-CZ" baseline="0" dirty="0" smtClean="0"/>
                        <a:t> na blocích EPR </a:t>
                      </a:r>
                      <a:r>
                        <a:rPr lang="cs-CZ" dirty="0" smtClean="0"/>
                        <a:t>Olkiluoto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smtClean="0"/>
                        <a:t>Flamanville, Tai-Shan)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Fangchenchgang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smtClean="0"/>
                        <a:t>Fuquing, Taiping-ling, Zhang-zhou,</a:t>
                      </a:r>
                      <a:endParaRPr lang="cs-CZ" dirty="0" smtClean="0"/>
                    </a:p>
                    <a:p>
                      <a:r>
                        <a:rPr lang="cs-CZ" dirty="0" smtClean="0"/>
                        <a:t>verze </a:t>
                      </a:r>
                      <a:r>
                        <a:rPr lang="cs-CZ" dirty="0" smtClean="0"/>
                        <a:t>ACP1000 od firmy CNNC</a:t>
                      </a:r>
                      <a:r>
                        <a:rPr lang="cs-CZ" baseline="0" dirty="0" smtClean="0"/>
                        <a:t> </a:t>
                      </a:r>
                      <a:br>
                        <a:rPr lang="cs-CZ" baseline="0" dirty="0" smtClean="0"/>
                      </a:br>
                      <a:r>
                        <a:rPr lang="cs-CZ" dirty="0" smtClean="0"/>
                        <a:t>ve výstavbě </a:t>
                      </a:r>
                      <a:br>
                        <a:rPr lang="cs-CZ" dirty="0" smtClean="0"/>
                      </a:br>
                      <a:r>
                        <a:rPr lang="cs-CZ" dirty="0" smtClean="0"/>
                        <a:t>v Pákistánu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Leningradská </a:t>
                      </a:r>
                      <a:r>
                        <a:rPr lang="cs-CZ" dirty="0" smtClean="0"/>
                        <a:t>II</a:t>
                      </a:r>
                    </a:p>
                    <a:p>
                      <a:r>
                        <a:rPr lang="cs-CZ" dirty="0" smtClean="0"/>
                        <a:t>Ostrovec</a:t>
                      </a:r>
                    </a:p>
                    <a:p>
                      <a:r>
                        <a:rPr lang="cs-CZ" dirty="0" smtClean="0"/>
                        <a:t>Hanhikivi,</a:t>
                      </a:r>
                      <a:r>
                        <a:rPr lang="cs-CZ" baseline="0" dirty="0" smtClean="0"/>
                        <a:t> Paks</a:t>
                      </a:r>
                    </a:p>
                    <a:p>
                      <a:r>
                        <a:rPr lang="cs-CZ" baseline="0" dirty="0" smtClean="0"/>
                        <a:t>(mnoho mírně odlišných variant VVER1200 v provozu i výstavbě v Rusku i ve světě)</a:t>
                      </a:r>
                      <a:endParaRPr lang="cs-CZ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10370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9733"/>
            <a:ext cx="9862120" cy="1143000"/>
          </a:xfrm>
        </p:spPr>
        <p:txBody>
          <a:bodyPr/>
          <a:lstStyle/>
          <a:p>
            <a:r>
              <a:rPr lang="cs-CZ" dirty="0" smtClean="0"/>
              <a:t>VVER1000-V428 </a:t>
            </a:r>
            <a:r>
              <a:rPr lang="cs-CZ" dirty="0" smtClean="0"/>
              <a:t>– </a:t>
            </a:r>
            <a:r>
              <a:rPr lang="cs-CZ" dirty="0" smtClean="0"/>
              <a:t>Tian-wan</a:t>
            </a:r>
            <a:r>
              <a:rPr lang="cs-CZ" dirty="0" smtClean="0"/>
              <a:t>, Čína</a:t>
            </a:r>
            <a:endParaRPr lang="cs-CZ" dirty="0"/>
          </a:p>
        </p:txBody>
      </p:sp>
      <p:pic>
        <p:nvPicPr>
          <p:cNvPr id="7" name="Picture 2" descr="tn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1" y="1417434"/>
            <a:ext cx="7264879" cy="525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423590" y="1407839"/>
            <a:ext cx="51956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12.5.2006 TIANWAN-I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14.5.2007 TIANWAN-II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30.12.2017 TIANWAN-III (428M)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27.10.2018 TIANWAN-IV (428M)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23592" y="1140435"/>
            <a:ext cx="6734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První reaktory na světě s lapačem roztavené aktivní zóny! – Generace II.+?</a:t>
            </a:r>
          </a:p>
        </p:txBody>
      </p:sp>
    </p:spTree>
    <p:extLst>
      <p:ext uri="{BB962C8B-B14F-4D97-AF65-F5344CB8AC3E}">
        <p14:creationId xmlns:p14="http://schemas.microsoft.com/office/powerpoint/2010/main" val="365393271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2855913" y="333375"/>
            <a:ext cx="4895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Tlakovodní reaktory VVER</a:t>
            </a: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839415" y="699037"/>
            <a:ext cx="943304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 dirty="0" smtClean="0">
                <a:solidFill>
                  <a:schemeClr val="tx1"/>
                </a:solidFill>
              </a:rPr>
              <a:t>AES-92 (moskevský atomenergoprojekt) VVER1000 V412 (resp.466)</a:t>
            </a:r>
            <a:endParaRPr lang="cs-CZ" altLang="en-US" sz="1800" i="1" dirty="0">
              <a:solidFill>
                <a:schemeClr val="tx1"/>
              </a:solidFill>
            </a:endParaRPr>
          </a:p>
        </p:txBody>
      </p:sp>
      <p:graphicFrame>
        <p:nvGraphicFramePr>
          <p:cNvPr id="54279" name="Object 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245465254"/>
              </p:ext>
            </p:extLst>
          </p:nvPr>
        </p:nvGraphicFramePr>
        <p:xfrm>
          <a:off x="479302" y="1338562"/>
          <a:ext cx="5400675" cy="41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9" name="CorelDRAW" r:id="rId3" imgW="28641675" imgH="21488400" progId="CorelDRAW.Graphic.10">
                  <p:embed/>
                </p:oleObj>
              </mc:Choice>
              <mc:Fallback>
                <p:oleObj name="CorelDRAW" r:id="rId3" imgW="28641675" imgH="21488400" progId="CorelDRAW.Graphic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02" y="1338562"/>
                        <a:ext cx="5400675" cy="412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0" name="Picture 7" descr="102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172191"/>
            <a:ext cx="3600375" cy="36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7356848" y="1281233"/>
            <a:ext cx="251936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400" dirty="0">
                <a:solidFill>
                  <a:schemeClr val="bg1"/>
                </a:solidFill>
              </a:rPr>
              <a:t>JE Kudankulam, Indie</a:t>
            </a:r>
          </a:p>
        </p:txBody>
      </p:sp>
      <p:grpSp>
        <p:nvGrpSpPr>
          <p:cNvPr id="54282" name="Group 9"/>
          <p:cNvGrpSpPr>
            <a:grpSpLocks/>
          </p:cNvGrpSpPr>
          <p:nvPr/>
        </p:nvGrpSpPr>
        <p:grpSpPr bwMode="auto">
          <a:xfrm>
            <a:off x="4439816" y="4941168"/>
            <a:ext cx="4176713" cy="1717675"/>
            <a:chOff x="1383" y="482"/>
            <a:chExt cx="2631" cy="1082"/>
          </a:xfrm>
        </p:grpSpPr>
        <p:pic>
          <p:nvPicPr>
            <p:cNvPr id="54284" name="Picture 10" descr="xin_1605031510259307149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482"/>
              <a:ext cx="1497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5" name="Picture 11" descr="xin_160503151025774930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859"/>
              <a:ext cx="113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136218"/>
            <a:ext cx="10513168" cy="1143000"/>
          </a:xfrm>
        </p:spPr>
        <p:txBody>
          <a:bodyPr/>
          <a:lstStyle/>
          <a:p>
            <a:r>
              <a:rPr lang="cs-CZ" dirty="0" smtClean="0"/>
              <a:t>Kudankulam, Indie </a:t>
            </a:r>
            <a:r>
              <a:rPr lang="cs-CZ" dirty="0" smtClean="0"/>
              <a:t>(VVER 1000 V-412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853726"/>
            <a:ext cx="8136904" cy="4817904"/>
          </a:xfrm>
        </p:spPr>
      </p:pic>
      <p:sp>
        <p:nvSpPr>
          <p:cNvPr id="6" name="TextovéPole 5"/>
          <p:cNvSpPr txBox="1"/>
          <p:nvPr/>
        </p:nvSpPr>
        <p:spPr>
          <a:xfrm>
            <a:off x="2135560" y="1859743"/>
            <a:ext cx="4786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22 </a:t>
            </a:r>
            <a:r>
              <a:rPr lang="cs-CZ" sz="2000" dirty="0" err="1">
                <a:solidFill>
                  <a:schemeClr val="tx1"/>
                </a:solidFill>
              </a:rPr>
              <a:t>Oct</a:t>
            </a:r>
            <a:r>
              <a:rPr lang="cs-CZ" sz="2000" dirty="0">
                <a:solidFill>
                  <a:schemeClr val="tx1"/>
                </a:solidFill>
              </a:rPr>
              <a:t>, 2013 </a:t>
            </a:r>
            <a:r>
              <a:rPr lang="cs-CZ" sz="2000" dirty="0">
                <a:solidFill>
                  <a:srgbClr val="FF0000"/>
                </a:solidFill>
              </a:rPr>
              <a:t>KUDANKULAM-I</a:t>
            </a:r>
          </a:p>
          <a:p>
            <a:r>
              <a:rPr lang="cs-CZ" sz="2000" dirty="0">
                <a:solidFill>
                  <a:schemeClr val="tx1"/>
                </a:solidFill>
              </a:rPr>
              <a:t>29 </a:t>
            </a:r>
            <a:r>
              <a:rPr lang="cs-CZ" sz="2000" dirty="0" err="1">
                <a:solidFill>
                  <a:schemeClr val="tx1"/>
                </a:solidFill>
              </a:rPr>
              <a:t>Aug</a:t>
            </a:r>
            <a:r>
              <a:rPr lang="cs-CZ" sz="2000" dirty="0">
                <a:solidFill>
                  <a:schemeClr val="tx1"/>
                </a:solidFill>
              </a:rPr>
              <a:t>, 2016 </a:t>
            </a:r>
            <a:r>
              <a:rPr lang="cs-CZ" sz="2000" dirty="0">
                <a:solidFill>
                  <a:srgbClr val="FF0000"/>
                </a:solidFill>
              </a:rPr>
              <a:t>KUDANKULAM-II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20815" y="1196752"/>
            <a:ext cx="8366393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První tlakovodní reaktory generace III. </a:t>
            </a:r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ebo jenom II+ ?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Lapač roztavené aktivní zóny, dvojitý kontejnment</a:t>
            </a:r>
            <a:r>
              <a:rPr lang="cs-CZ" dirty="0">
                <a:solidFill>
                  <a:schemeClr val="tx1"/>
                </a:solidFill>
              </a:rPr>
              <a:t>, chlazení </a:t>
            </a:r>
            <a:r>
              <a:rPr lang="cs-CZ" dirty="0" smtClean="0">
                <a:solidFill>
                  <a:schemeClr val="tx1"/>
                </a:solidFill>
              </a:rPr>
              <a:t>kontejnmentu</a:t>
            </a:r>
            <a:r>
              <a:rPr lang="cs-CZ" dirty="0">
                <a:solidFill>
                  <a:schemeClr val="tx1"/>
                </a:solidFill>
              </a:rPr>
              <a:t>, pasivní systémy…</a:t>
            </a:r>
          </a:p>
        </p:txBody>
      </p:sp>
    </p:spTree>
    <p:extLst>
      <p:ext uri="{BB962C8B-B14F-4D97-AF65-F5344CB8AC3E}">
        <p14:creationId xmlns:p14="http://schemas.microsoft.com/office/powerpoint/2010/main" val="313546215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AES2006, VVER1200 V392, V392M, V491</a:t>
            </a:r>
            <a:br>
              <a:rPr lang="cs-CZ" sz="4000" dirty="0" smtClean="0"/>
            </a:br>
            <a:r>
              <a:rPr lang="cs-CZ" sz="4000" dirty="0" smtClean="0"/>
              <a:t>VVER-TOI V510 </a:t>
            </a:r>
            <a:r>
              <a:rPr lang="cs-CZ" sz="2400" dirty="0" smtClean="0"/>
              <a:t>(typical, optimized, with enhanced information)</a:t>
            </a:r>
            <a:endParaRPr lang="cs-CZ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5" y="2093578"/>
            <a:ext cx="11680593" cy="39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645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227219"/>
            <a:ext cx="7990655" cy="1143000"/>
          </a:xfrm>
        </p:spPr>
        <p:txBody>
          <a:bodyPr/>
          <a:lstStyle/>
          <a:p>
            <a:r>
              <a:rPr lang="cs-CZ" dirty="0" smtClean="0"/>
              <a:t>VVER – </a:t>
            </a:r>
            <a:r>
              <a:rPr lang="cs-CZ" dirty="0" err="1" smtClean="0"/>
              <a:t>Novovoronezh</a:t>
            </a:r>
            <a:r>
              <a:rPr lang="cs-CZ" dirty="0" smtClean="0"/>
              <a:t> II.</a:t>
            </a:r>
            <a:br>
              <a:rPr lang="cs-CZ" dirty="0" smtClean="0"/>
            </a:br>
            <a:r>
              <a:rPr lang="cs-CZ" sz="2000" dirty="0"/>
              <a:t>(První tlakovodní jaderný reaktor generace III+ připojený k síti</a:t>
            </a:r>
            <a:r>
              <a:rPr lang="en-US" sz="2000" dirty="0"/>
              <a:t>, AES</a:t>
            </a:r>
            <a:r>
              <a:rPr lang="cs-CZ" sz="2000" dirty="0"/>
              <a:t>-2006)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548681"/>
            <a:ext cx="8352927" cy="469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79376" y="1628800"/>
            <a:ext cx="5974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5.8.2016 </a:t>
            </a:r>
            <a:r>
              <a:rPr lang="cs-CZ" sz="2000" dirty="0" err="1">
                <a:solidFill>
                  <a:srgbClr val="FF0000"/>
                </a:solidFill>
              </a:rPr>
              <a:t>Novovoronezh</a:t>
            </a:r>
            <a:r>
              <a:rPr lang="cs-CZ" sz="2000" dirty="0">
                <a:solidFill>
                  <a:srgbClr val="FF0000"/>
                </a:solidFill>
              </a:rPr>
              <a:t>-II./1 (V392M)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1.5.2019 </a:t>
            </a:r>
            <a:r>
              <a:rPr lang="cs-CZ" sz="2000" dirty="0" err="1">
                <a:solidFill>
                  <a:srgbClr val="FF0000"/>
                </a:solidFill>
              </a:rPr>
              <a:t>Novovoronezh</a:t>
            </a:r>
            <a:r>
              <a:rPr lang="cs-CZ" sz="2000" dirty="0">
                <a:solidFill>
                  <a:srgbClr val="FF0000"/>
                </a:solidFill>
              </a:rPr>
              <a:t>-II./2 (V392M)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57" y="4659322"/>
            <a:ext cx="66198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1160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34354"/>
            <a:ext cx="7772400" cy="1143000"/>
          </a:xfrm>
        </p:spPr>
        <p:txBody>
          <a:bodyPr/>
          <a:lstStyle/>
          <a:p>
            <a:r>
              <a:rPr lang="cs-CZ" dirty="0" smtClean="0"/>
              <a:t>Leningrad II. (AES-2006)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533891"/>
            <a:ext cx="7918648" cy="5279099"/>
          </a:xfrm>
        </p:spPr>
      </p:pic>
      <p:sp>
        <p:nvSpPr>
          <p:cNvPr id="6" name="Obdélník 5"/>
          <p:cNvSpPr/>
          <p:nvPr/>
        </p:nvSpPr>
        <p:spPr>
          <a:xfrm>
            <a:off x="1847528" y="1539819"/>
            <a:ext cx="885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/>
            <a:r>
              <a:rPr lang="cs-CZ" sz="2000" dirty="0">
                <a:solidFill>
                  <a:srgbClr val="FF0000"/>
                </a:solidFill>
              </a:rPr>
              <a:t>9.3.2018 Leningrad-II./1 (V491)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87688" y="1156931"/>
            <a:ext cx="4600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(pravděpodobný referenční blok pro </a:t>
            </a:r>
            <a:r>
              <a:rPr lang="cs-CZ" dirty="0" smtClean="0">
                <a:solidFill>
                  <a:schemeClr val="tx1"/>
                </a:solidFill>
              </a:rPr>
              <a:t>Dukovany-5)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582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260648"/>
            <a:ext cx="11665296" cy="1143000"/>
          </a:xfrm>
        </p:spPr>
        <p:txBody>
          <a:bodyPr/>
          <a:lstStyle/>
          <a:p>
            <a:r>
              <a:rPr lang="cs-CZ" dirty="0" smtClean="0"/>
              <a:t>Ostrovec NPP (Belarusian-1)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VVER1200 </a:t>
            </a:r>
            <a:r>
              <a:rPr lang="cs-CZ" dirty="0" smtClean="0"/>
              <a:t>V491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484784"/>
            <a:ext cx="7935180" cy="5290120"/>
          </a:xfrm>
        </p:spPr>
      </p:pic>
      <p:sp>
        <p:nvSpPr>
          <p:cNvPr id="6" name="Obdélník 5"/>
          <p:cNvSpPr/>
          <p:nvPr/>
        </p:nvSpPr>
        <p:spPr>
          <a:xfrm>
            <a:off x="1991544" y="1490534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/>
            <a:r>
              <a:rPr lang="cs-CZ" sz="2000" dirty="0" smtClean="0">
                <a:solidFill>
                  <a:srgbClr val="FF0000"/>
                </a:solidFill>
              </a:rPr>
              <a:t>11.10.2018 </a:t>
            </a:r>
            <a:r>
              <a:rPr lang="cs-CZ" sz="2000" dirty="0">
                <a:solidFill>
                  <a:srgbClr val="FF0000"/>
                </a:solidFill>
              </a:rPr>
              <a:t>k</a:t>
            </a:r>
            <a:r>
              <a:rPr lang="cs-CZ" sz="2000" dirty="0" smtClean="0">
                <a:solidFill>
                  <a:srgbClr val="FF0000"/>
                </a:solidFill>
              </a:rPr>
              <a:t>ritický stav na 1.bloku</a:t>
            </a:r>
          </a:p>
          <a:p>
            <a:pPr lvl="7"/>
            <a:r>
              <a:rPr lang="cs-CZ" sz="2000" dirty="0" smtClean="0">
                <a:solidFill>
                  <a:srgbClr val="FF0000"/>
                </a:solidFill>
              </a:rPr>
              <a:t>03.11.2020 </a:t>
            </a:r>
            <a:r>
              <a:rPr lang="cs-CZ" sz="2000" dirty="0" smtClean="0">
                <a:solidFill>
                  <a:srgbClr val="FF0000"/>
                </a:solidFill>
              </a:rPr>
              <a:t>1.blok připojen k síti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4405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3352" y="188912"/>
            <a:ext cx="11593288" cy="1439887"/>
          </a:xfrm>
        </p:spPr>
        <p:txBody>
          <a:bodyPr/>
          <a:lstStyle/>
          <a:p>
            <a:r>
              <a:rPr lang="cs-CZ" dirty="0" smtClean="0"/>
              <a:t>VVER-1200 ve výstavbě</a:t>
            </a:r>
            <a:br>
              <a:rPr lang="cs-CZ" dirty="0" smtClean="0"/>
            </a:br>
            <a:r>
              <a:rPr lang="cs-CZ" sz="2400" dirty="0" smtClean="0"/>
              <a:t>(Rusko: Kursk 2-1, 2-2, Kalinningrad-1; Bělorusko: Ostrovec 2</a:t>
            </a:r>
            <a:r>
              <a:rPr lang="cs-CZ" sz="2400" dirty="0"/>
              <a:t>;</a:t>
            </a:r>
            <a:r>
              <a:rPr lang="cs-CZ" sz="2400" dirty="0" smtClean="0"/>
              <a:t> Bangladéš: Roopur 1-2</a:t>
            </a:r>
            <a:r>
              <a:rPr lang="cs-CZ" sz="2400" dirty="0" smtClean="0"/>
              <a:t>;</a:t>
            </a:r>
            <a:br>
              <a:rPr lang="cs-CZ" sz="2400" dirty="0" smtClean="0"/>
            </a:br>
            <a:r>
              <a:rPr lang="cs-CZ" sz="2400" dirty="0" smtClean="0"/>
              <a:t>Turecko</a:t>
            </a:r>
            <a:r>
              <a:rPr lang="cs-CZ" sz="2400" dirty="0" smtClean="0"/>
              <a:t>: Akkuyu 1-4</a:t>
            </a:r>
            <a:r>
              <a:rPr lang="cs-CZ" sz="2400" dirty="0" smtClean="0"/>
              <a:t>, </a:t>
            </a:r>
            <a:r>
              <a:rPr lang="cs-CZ" sz="2400" dirty="0" smtClean="0"/>
              <a:t>Indie: Kudankulam 3-4</a:t>
            </a:r>
            <a:r>
              <a:rPr lang="cs-CZ" sz="2400" dirty="0"/>
              <a:t>;</a:t>
            </a:r>
            <a:r>
              <a:rPr lang="cs-CZ" sz="2400" dirty="0" smtClean="0"/>
              <a:t> Egypt: </a:t>
            </a:r>
            <a:r>
              <a:rPr lang="cs-CZ" sz="2400" i="1" dirty="0" smtClean="0"/>
              <a:t>El Dabaa1-4; </a:t>
            </a:r>
            <a:r>
              <a:rPr lang="cs-CZ" sz="2400" dirty="0" smtClean="0"/>
              <a:t>Maďarsko:</a:t>
            </a:r>
            <a:r>
              <a:rPr lang="cs-CZ" sz="2400" i="1" dirty="0" smtClean="0"/>
              <a:t> Paks5-6</a:t>
            </a:r>
            <a:r>
              <a:rPr lang="cs-CZ" sz="2400" i="1" dirty="0" smtClean="0"/>
              <a:t>,…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772816"/>
            <a:ext cx="828092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33620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4400" y="476672"/>
            <a:ext cx="10363200" cy="1156855"/>
          </a:xfrm>
        </p:spPr>
        <p:txBody>
          <a:bodyPr/>
          <a:lstStyle/>
          <a:p>
            <a:pPr algn="r"/>
            <a:r>
              <a:rPr lang="cs-CZ" dirty="0" smtClean="0"/>
              <a:t>Hanhikivi NPP (VVER1200 V491) </a:t>
            </a:r>
            <a:br>
              <a:rPr lang="cs-CZ" dirty="0" smtClean="0"/>
            </a:br>
            <a:r>
              <a:rPr lang="cs-CZ" sz="2000" dirty="0"/>
              <a:t>(</a:t>
            </a:r>
            <a:r>
              <a:rPr lang="cs-CZ" sz="2000" dirty="0" smtClean="0"/>
              <a:t>Oulo, </a:t>
            </a:r>
            <a:r>
              <a:rPr lang="cs-CZ" sz="2000" dirty="0"/>
              <a:t>Finsko, Evropská </a:t>
            </a:r>
            <a:r>
              <a:rPr lang="cs-CZ" sz="2000" dirty="0" smtClean="0"/>
              <a:t>unie)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45" y="1566668"/>
            <a:ext cx="7560192" cy="504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566668"/>
            <a:ext cx="9217023" cy="51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33527"/>
            <a:ext cx="9061937" cy="509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63352" y="216160"/>
            <a:ext cx="4820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000" dirty="0">
                <a:solidFill>
                  <a:srgbClr val="002DBC"/>
                </a:solidFill>
              </a:rPr>
              <a:t>A </a:t>
            </a:r>
            <a:r>
              <a:rPr lang="cs-CZ" sz="2000" dirty="0" smtClean="0">
                <a:solidFill>
                  <a:srgbClr val="002DBC"/>
                </a:solidFill>
              </a:rPr>
              <a:t>připravují se další stavby…….</a:t>
            </a:r>
            <a:endParaRPr lang="cs-CZ" sz="2000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6704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8652" y="131440"/>
            <a:ext cx="77724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2D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dirty="0">
              <a:solidFill>
                <a:srgbClr val="002DB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84784"/>
            <a:ext cx="843063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919536" y="5816191"/>
            <a:ext cx="828661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Německý rychlý sodíkem chlazený reaktor KALKAR nedaleko od Düsseldorfu</a:t>
            </a:r>
            <a:b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(vrcholné inženýrské dílo vývoje jaderné techniky II. generace)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657251" y="1095386"/>
            <a:ext cx="495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Věřím a přeji nám, aby Dukovany II. nedopadly jako …</a:t>
            </a:r>
          </a:p>
        </p:txBody>
      </p:sp>
    </p:spTree>
    <p:extLst>
      <p:ext uri="{BB962C8B-B14F-4D97-AF65-F5344CB8AC3E}">
        <p14:creationId xmlns:p14="http://schemas.microsoft.com/office/powerpoint/2010/main" val="115874569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764705"/>
            <a:ext cx="8007603" cy="60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519386" y="116633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>
                <a:solidFill>
                  <a:srgbClr val="0070C0"/>
                </a:solidFill>
              </a:rPr>
              <a:t>AP1000</a:t>
            </a:r>
          </a:p>
        </p:txBody>
      </p:sp>
    </p:spTree>
    <p:extLst>
      <p:ext uri="{BB962C8B-B14F-4D97-AF65-F5344CB8AC3E}">
        <p14:creationId xmlns:p14="http://schemas.microsoft.com/office/powerpoint/2010/main" val="41010323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23592" y="2636912"/>
            <a:ext cx="3967753" cy="1163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  <a:hlinkClick r:id="rId2"/>
              </a:rPr>
              <a:t>https://aris.iaea.org/sites/PWR.html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  <a:hlinkClick r:id="rId3"/>
              </a:rPr>
              <a:t>https://pris.iaea.org/PRIS/home.aspx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WNA - World </a:t>
            </a:r>
            <a:r>
              <a:rPr lang="cs-CZ" dirty="0">
                <a:solidFill>
                  <a:schemeClr val="tx1"/>
                </a:solidFill>
              </a:rPr>
              <a:t>Nuclear Association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IAEA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International Atomic Energy Agency</a:t>
            </a:r>
            <a:endParaRPr lang="cs-CZ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NRC – Nuclear Regulatory Commission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23592" y="1844824"/>
            <a:ext cx="7382149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Ing. Jan </a:t>
            </a:r>
            <a:r>
              <a:rPr lang="cs-CZ" dirty="0" err="1">
                <a:solidFill>
                  <a:schemeClr val="tx1"/>
                </a:solidFill>
              </a:rPr>
              <a:t>Zdebor</a:t>
            </a:r>
            <a:r>
              <a:rPr lang="cs-CZ" dirty="0">
                <a:solidFill>
                  <a:schemeClr val="tx1"/>
                </a:solidFill>
              </a:rPr>
              <a:t>, CSc. – KKE FST ZČU, přednášky z předmětu Primární okruh JE</a:t>
            </a: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Prof. Bedřich Heřmanský – KJR FJFI ČVUT, přednášky z předmětu </a:t>
            </a:r>
            <a:r>
              <a:rPr lang="cs-CZ" dirty="0" smtClean="0">
                <a:solidFill>
                  <a:schemeClr val="tx1"/>
                </a:solidFill>
              </a:rPr>
              <a:t>Jaderné reaktory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doc. Karel Katovský – UEEN FEKT VUT, přednášky z předmětu Jaderné elektrárny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735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260648"/>
            <a:ext cx="10363200" cy="1143000"/>
          </a:xfrm>
        </p:spPr>
        <p:txBody>
          <a:bodyPr/>
          <a:lstStyle/>
          <a:p>
            <a:r>
              <a:rPr lang="cs-CZ" dirty="0" smtClean="0"/>
              <a:t>Tlakovodní jaderné reaktory (PWR) v USA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67408" y="1403648"/>
            <a:ext cx="10369152" cy="4114800"/>
          </a:xfrm>
        </p:spPr>
        <p:txBody>
          <a:bodyPr/>
          <a:lstStyle/>
          <a:p>
            <a:r>
              <a:rPr lang="cs-CZ" dirty="0" smtClean="0"/>
              <a:t>Začalo to firmou </a:t>
            </a:r>
            <a:r>
              <a:rPr lang="cs-CZ" dirty="0" err="1" smtClean="0"/>
              <a:t>Westinghouse</a:t>
            </a:r>
            <a:r>
              <a:rPr lang="cs-CZ" dirty="0" smtClean="0"/>
              <a:t> Electric </a:t>
            </a:r>
            <a:r>
              <a:rPr lang="cs-CZ" dirty="0" err="1" smtClean="0"/>
              <a:t>Company</a:t>
            </a:r>
            <a:r>
              <a:rPr lang="cs-CZ" dirty="0" smtClean="0"/>
              <a:t> (WEC)</a:t>
            </a:r>
          </a:p>
          <a:p>
            <a:r>
              <a:rPr lang="cs-CZ" dirty="0" smtClean="0"/>
              <a:t>Na WEC ale navázaly další firmy, nabízející </a:t>
            </a:r>
            <a:br>
              <a:rPr lang="cs-CZ" dirty="0" smtClean="0"/>
            </a:br>
            <a:r>
              <a:rPr lang="cs-CZ" dirty="0" smtClean="0"/>
              <a:t>v 70. letech bloky větších výkonů:</a:t>
            </a:r>
          </a:p>
          <a:p>
            <a:r>
              <a:rPr lang="cs-CZ" dirty="0" err="1" smtClean="0"/>
              <a:t>Babcock&amp;Wilcox</a:t>
            </a:r>
            <a:endParaRPr lang="cs-CZ" dirty="0" smtClean="0"/>
          </a:p>
          <a:p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 smtClean="0"/>
              <a:t>Engineering</a:t>
            </a:r>
            <a:endParaRPr lang="cs-CZ" dirty="0"/>
          </a:p>
        </p:txBody>
      </p:sp>
      <p:pic>
        <p:nvPicPr>
          <p:cNvPr id="5" name="Picture 8" descr="http://elementsunearthed.files.wordpress.com/2010/12/nautilus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657305"/>
            <a:ext cx="4221967" cy="288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1123" y="5661248"/>
            <a:ext cx="4548040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 smtClean="0"/>
              <a:t>První tlakovodní reaktory firmy Westinghouse</a:t>
            </a:r>
          </a:p>
          <a:p>
            <a:pPr>
              <a:buNone/>
            </a:pPr>
            <a:r>
              <a:rPr lang="cs-CZ" dirty="0"/>
              <a:t>b</a:t>
            </a:r>
            <a:r>
              <a:rPr lang="cs-CZ" dirty="0" smtClean="0"/>
              <a:t>yly určeny pro ponorky amerického námořnictva.</a:t>
            </a:r>
          </a:p>
          <a:p>
            <a:pPr>
              <a:buNone/>
            </a:pPr>
            <a:r>
              <a:rPr lang="cs-CZ" dirty="0" smtClean="0"/>
              <a:t>Na obrázku Nautilus.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9126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7176" y="18708"/>
            <a:ext cx="7772400" cy="1143000"/>
          </a:xfrm>
        </p:spPr>
        <p:txBody>
          <a:bodyPr/>
          <a:lstStyle/>
          <a:p>
            <a:r>
              <a:rPr lang="cs-CZ" dirty="0"/>
              <a:t>PWR firmy </a:t>
            </a:r>
            <a:r>
              <a:rPr lang="cs-CZ" dirty="0" err="1"/>
              <a:t>Babcock</a:t>
            </a:r>
            <a:r>
              <a:rPr lang="cs-CZ" dirty="0"/>
              <a:t> a </a:t>
            </a:r>
            <a:r>
              <a:rPr lang="cs-CZ" dirty="0" err="1"/>
              <a:t>Wilcox</a:t>
            </a:r>
            <a:r>
              <a:rPr lang="cs-CZ" dirty="0"/>
              <a:t> </a:t>
            </a:r>
          </a:p>
        </p:txBody>
      </p:sp>
      <p:sp>
        <p:nvSpPr>
          <p:cNvPr id="19460" name="Text Box 15"/>
          <p:cNvSpPr txBox="1">
            <a:spLocks noChangeArrowheads="1"/>
          </p:cNvSpPr>
          <p:nvPr/>
        </p:nvSpPr>
        <p:spPr bwMode="auto">
          <a:xfrm>
            <a:off x="3000375" y="16287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JE Bellefonte, USA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68760"/>
            <a:ext cx="8213444" cy="48938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95025" y="6269657"/>
            <a:ext cx="4520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Jaderná elektrárna </a:t>
            </a:r>
            <a:r>
              <a:rPr lang="cs-CZ" dirty="0" err="1"/>
              <a:t>Three</a:t>
            </a:r>
            <a:r>
              <a:rPr lang="cs-CZ" dirty="0"/>
              <a:t> Mile Island, Pensylvánie</a:t>
            </a:r>
          </a:p>
        </p:txBody>
      </p:sp>
    </p:spTree>
    <p:extLst>
      <p:ext uri="{BB962C8B-B14F-4D97-AF65-F5344CB8AC3E}">
        <p14:creationId xmlns:p14="http://schemas.microsoft.com/office/powerpoint/2010/main" val="35752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88"/>
          <p:cNvSpPr txBox="1">
            <a:spLocks noChangeArrowheads="1"/>
          </p:cNvSpPr>
          <p:nvPr/>
        </p:nvSpPr>
        <p:spPr bwMode="auto">
          <a:xfrm>
            <a:off x="7751763" y="2565400"/>
            <a:ext cx="252095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solidFill>
                  <a:schemeClr val="bg1"/>
                </a:solidFill>
              </a:rPr>
              <a:t>JE Three Mile Island, USA</a:t>
            </a:r>
          </a:p>
        </p:txBody>
      </p:sp>
      <p:pic>
        <p:nvPicPr>
          <p:cNvPr id="20486" name="Picture 93" descr="Primární okruh JE BABCOCK WILC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" y="1289925"/>
            <a:ext cx="604837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5425" y="160338"/>
            <a:ext cx="7772400" cy="1143000"/>
          </a:xfrm>
        </p:spPr>
        <p:txBody>
          <a:bodyPr/>
          <a:lstStyle/>
          <a:p>
            <a:r>
              <a:rPr lang="cs-CZ" dirty="0"/>
              <a:t>PWR firmy Babcock a Wilcox </a:t>
            </a:r>
          </a:p>
        </p:txBody>
      </p:sp>
      <p:pic>
        <p:nvPicPr>
          <p:cNvPr id="9" name="Content Placeholder 6" descr="TMI paliv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00" r="-62300"/>
          <a:stretch>
            <a:fillRect/>
          </a:stretch>
        </p:blipFill>
        <p:spPr>
          <a:xfrm>
            <a:off x="4479181" y="1826203"/>
            <a:ext cx="6305550" cy="3456384"/>
          </a:xfrm>
        </p:spPr>
      </p:pic>
      <p:pic>
        <p:nvPicPr>
          <p:cNvPr id="10" name="Picture 1" descr="405px-Graphic_TMI-2_Core_End-State_Configur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97" y="836712"/>
            <a:ext cx="3024336" cy="44804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4454" y="4830243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Řešení s jednou horkou</a:t>
            </a:r>
            <a:br>
              <a:rPr lang="cs-CZ" dirty="0"/>
            </a:br>
            <a:r>
              <a:rPr lang="cs-CZ" dirty="0"/>
              <a:t>větví primárního okruhu</a:t>
            </a:r>
            <a:br>
              <a:rPr lang="cs-CZ" dirty="0"/>
            </a:br>
            <a:r>
              <a:rPr lang="cs-CZ" dirty="0"/>
              <a:t>a dvěma studenými s HCČ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1824" y="5507584"/>
            <a:ext cx="3990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 smtClean="0"/>
              <a:t>Palivo poškozené při havárii reaktoru TMI-2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4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13306</TotalTime>
  <Words>3397</Words>
  <Application>Microsoft Office PowerPoint</Application>
  <PresentationFormat>Widescreen</PresentationFormat>
  <Paragraphs>506</Paragraphs>
  <Slides>60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Arial</vt:lpstr>
      <vt:lpstr>Arial Black</vt:lpstr>
      <vt:lpstr>굴림</vt:lpstr>
      <vt:lpstr>Tahoma</vt:lpstr>
      <vt:lpstr>Times New Roman</vt:lpstr>
      <vt:lpstr>Verdana</vt:lpstr>
      <vt:lpstr>Wingdings</vt:lpstr>
      <vt:lpstr>Default Design</vt:lpstr>
      <vt:lpstr>Vlastní návrh</vt:lpstr>
      <vt:lpstr>Dokument obrázku</vt:lpstr>
      <vt:lpstr>CorelPhotoPaint.Image.10</vt:lpstr>
      <vt:lpstr>CorelPhotoPaint.Image.8</vt:lpstr>
      <vt:lpstr>CorelDRAW</vt:lpstr>
      <vt:lpstr>Reaktory pro EDU5</vt:lpstr>
      <vt:lpstr>Poselství</vt:lpstr>
      <vt:lpstr>Generace reaktorů v jaderné energetice</vt:lpstr>
      <vt:lpstr>Rozdíly mezi generacemi</vt:lpstr>
      <vt:lpstr>Reaktory pro EDU 5</vt:lpstr>
      <vt:lpstr>PowerPoint Presentation</vt:lpstr>
      <vt:lpstr>Tlakovodní jaderné reaktory (PWR) v USA</vt:lpstr>
      <vt:lpstr>PWR firmy Babcock a Wilcox </vt:lpstr>
      <vt:lpstr>PWR firmy Babcock a Wilcox </vt:lpstr>
      <vt:lpstr>PWR Combustion Engineering</vt:lpstr>
      <vt:lpstr>Combustion Engineering</vt:lpstr>
      <vt:lpstr>PWR firmy Combustion Engineering </vt:lpstr>
      <vt:lpstr>PowerPoint Presentation</vt:lpstr>
      <vt:lpstr>PowerPoint Presentation</vt:lpstr>
      <vt:lpstr>PowerPoint Presentation</vt:lpstr>
      <vt:lpstr>PowerPoint Presentation</vt:lpstr>
      <vt:lpstr>První AP1000 připojené k síti:</vt:lpstr>
      <vt:lpstr>HAIYANG (plánováno celkem 6 AP1000)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APR1400 (První G-III PWR připojený k síti !)</vt:lpstr>
      <vt:lpstr>PowerPoint Presentation</vt:lpstr>
      <vt:lpstr>Barakakh NPP (Spojené Arabské Emiráty)</vt:lpstr>
      <vt:lpstr>EPR2</vt:lpstr>
      <vt:lpstr>PWR firmy EdF (dříve AREVA, Framatome) </vt:lpstr>
      <vt:lpstr>PWR firmy EdF (AREVA, FRAMATOME) </vt:lpstr>
      <vt:lpstr>PowerPoint Presentation</vt:lpstr>
      <vt:lpstr>PWR firmy KWU (Siemens)</vt:lpstr>
      <vt:lpstr>PWR firmy KWU (Siemens)</vt:lpstr>
      <vt:lpstr>Tlakovodní reaktory KWU/Siemens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HPR1000 (Hualong One)</vt:lpstr>
      <vt:lpstr>Čína</vt:lpstr>
      <vt:lpstr>Čínské reaktory ve výstavbě</vt:lpstr>
      <vt:lpstr>PowerPoint Presentation</vt:lpstr>
      <vt:lpstr>ACP-1000 (a CNP-1000)  pokročilý reaktor pro čínský trh a export (Asie, Afrika…)</vt:lpstr>
      <vt:lpstr>„Hualong One“ – HPR1000 pokročilý reaktor pro čínský trh a export (Evropa, UK)</vt:lpstr>
      <vt:lpstr>HPR-1000 Fuqing-5,6</vt:lpstr>
      <vt:lpstr>PowerPoint Presentation</vt:lpstr>
      <vt:lpstr>Vývoj technologie reaktorů typu VVER  Kontinuální aplikace evolučních vylepšení vede  v významnému snížení rizik pro zákazníka  </vt:lpstr>
      <vt:lpstr>PowerPoint Presentation</vt:lpstr>
      <vt:lpstr>АES-91 (petěrburgský atomenergoprojekt) s jaderným reaktorem  VVER-1000 (V-428)</vt:lpstr>
      <vt:lpstr>VVER1000-V428 – Tian-wan, Čína</vt:lpstr>
      <vt:lpstr>PowerPoint Presentation</vt:lpstr>
      <vt:lpstr>Kudankulam, Indie (VVER 1000 V-412)</vt:lpstr>
      <vt:lpstr>AES2006, VVER1200 V392, V392M, V491 VVER-TOI V510 (typical, optimized, with enhanced information)</vt:lpstr>
      <vt:lpstr>VVER – Novovoronezh II. (První tlakovodní jaderný reaktor generace III+ připojený k síti, AES-2006)</vt:lpstr>
      <vt:lpstr>Leningrad II. (AES-2006)</vt:lpstr>
      <vt:lpstr>Ostrovec NPP (Belarusian-1)  VVER1200 V491</vt:lpstr>
      <vt:lpstr>VVER-1200 ve výstavbě (Rusko: Kursk 2-1, 2-2, Kalinningrad-1; Bělorusko: Ostrovec 2; Bangladéš: Roopur 1-2; Turecko: Akkuyu 1-4, Indie: Kudankulam 3-4; Egypt: El Dabaa1-4; Maďarsko: Paks5-6,…)</vt:lpstr>
      <vt:lpstr>Hanhikivi NPP (VVER1200 V491)  (Oulo, Finsko, Evropská unie)</vt:lpstr>
      <vt:lpstr>DĚKUJI ZA POZORNOST</vt:lpstr>
      <vt:lpstr>Použité zdroje</vt:lpstr>
    </vt:vector>
  </TitlesOfParts>
  <Company>ŠKODA 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prezentace</dc:title>
  <dc:creator>ŠKODA JS</dc:creator>
  <cp:lastModifiedBy>Karel Katovský</cp:lastModifiedBy>
  <cp:revision>264</cp:revision>
  <dcterms:created xsi:type="dcterms:W3CDTF">2004-03-18T13:07:45Z</dcterms:created>
  <dcterms:modified xsi:type="dcterms:W3CDTF">2020-12-13T22:11:33Z</dcterms:modified>
</cp:coreProperties>
</file>