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76" r:id="rId4"/>
    <p:sldId id="275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1" r:id="rId19"/>
    <p:sldId id="290" r:id="rId20"/>
    <p:sldId id="273" r:id="rId2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4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819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20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DDD22EA-9D62-41A3-BC06-837BA4B0E073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722DC-F981-42E5-89E1-86213FDFCBD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4824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BA72C-EF01-4AC2-8F11-C66BB6A7F30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042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210BA-190A-4912-87E0-51664F67F85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411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1459F-7A82-488E-8212-F8A24D750D0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813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05599-4BD7-4ABC-A564-F2F2C76A24B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6580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2BD71-D9CB-4C70-BB48-C6486DCB9FD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4079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3FE1D-B342-44E0-B7E3-47D26305A70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545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49AE0-BBBE-4057-BE39-8A6B401BE5E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3813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928A0-47A9-4DFA-8996-0AEEBC6658B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426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E6770-E591-495D-AD0B-17D19A4E1D3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090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717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1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1DAE820-37FF-4755-AAE8-046C073E12FC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18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718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9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5" y="0"/>
              <a:ext cx="3645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42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55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250825" y="4221163"/>
            <a:ext cx="4968875" cy="2447925"/>
          </a:xfrm>
          <a:solidFill>
            <a:srgbClr val="C0C0C0"/>
          </a:solidFill>
        </p:spPr>
        <p:txBody>
          <a:bodyPr/>
          <a:lstStyle/>
          <a:p>
            <a:pPr algn="ctr"/>
            <a:r>
              <a:rPr lang="cs-CZ" altLang="cs-CZ" sz="5200" u="sng">
                <a:solidFill>
                  <a:schemeClr val="bg2"/>
                </a:solidFill>
                <a:effectLst/>
                <a:latin typeface="Comic Sans MS" pitchFamily="66" charset="0"/>
              </a:rPr>
              <a:t>Ochrany v energetických soustavách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15888"/>
            <a:ext cx="8642350" cy="808037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itchFamily="66" charset="0"/>
              </a:rPr>
              <a:t>Rozdílová ochrana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80975" y="908050"/>
            <a:ext cx="8712200" cy="26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8038"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987425"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 u="sng">
                <a:solidFill>
                  <a:srgbClr val="000000"/>
                </a:solidFill>
              </a:rPr>
              <a:t>Princip ochrany</a:t>
            </a:r>
            <a:r>
              <a:rPr lang="cs-CZ" altLang="cs-CZ" sz="2000" b="1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Proudy před a za chráněným zařízením jsou stejné (1KZ – součet proudů je nulový). Jsou-li proudy různé, existuje v obvodu svod </a:t>
            </a:r>
            <a:r>
              <a:rPr lang="cs-CZ" altLang="cs-CZ" sz="2000" b="1">
                <a:solidFill>
                  <a:srgbClr val="000000"/>
                </a:solidFill>
                <a:sym typeface="Symbol" pitchFamily="18" charset="2"/>
              </a:rPr>
              <a:t> </a:t>
            </a:r>
            <a:r>
              <a:rPr lang="cs-CZ" altLang="cs-CZ" sz="2000" b="1" u="sng">
                <a:solidFill>
                  <a:srgbClr val="000000"/>
                </a:solidFill>
                <a:sym typeface="Symbol" pitchFamily="18" charset="2"/>
              </a:rPr>
              <a:t>poruchový rozdílový proud</a:t>
            </a:r>
            <a:r>
              <a:rPr lang="cs-CZ" altLang="cs-CZ" sz="2000" b="1">
                <a:solidFill>
                  <a:srgbClr val="000000"/>
                </a:solidFill>
                <a:sym typeface="Symbol" pitchFamily="18" charset="2"/>
              </a:rPr>
              <a:t>.</a:t>
            </a:r>
            <a:r>
              <a:rPr lang="cs-CZ" altLang="cs-CZ" sz="2000" b="1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cs-CZ" altLang="cs-CZ" sz="2000" b="1" u="sng">
                <a:solidFill>
                  <a:srgbClr val="000000"/>
                </a:solidFill>
              </a:rPr>
              <a:t>Chyby, které jsou nezávislé na poruše chráněného zařízení</a:t>
            </a:r>
            <a:r>
              <a:rPr lang="cs-CZ" altLang="cs-CZ" sz="2000" b="1">
                <a:solidFill>
                  <a:srgbClr val="000000"/>
                </a:solidFill>
              </a:rPr>
              <a:t>:</a:t>
            </a:r>
          </a:p>
          <a:p>
            <a:r>
              <a:rPr lang="cs-CZ" altLang="cs-CZ" sz="2000" b="1">
                <a:solidFill>
                  <a:srgbClr val="000000"/>
                </a:solidFill>
                <a:sym typeface="Symbol" pitchFamily="18" charset="2"/>
              </a:rPr>
              <a:t>-	chyba na PTP</a:t>
            </a:r>
          </a:p>
          <a:p>
            <a:r>
              <a:rPr lang="cs-CZ" altLang="cs-CZ" sz="2000" b="1">
                <a:solidFill>
                  <a:srgbClr val="000000"/>
                </a:solidFill>
                <a:sym typeface="Symbol" pitchFamily="18" charset="2"/>
              </a:rPr>
              <a:t>-	nestejný jmenovitý převod PTP (pro ochranu transformátorů)</a:t>
            </a:r>
          </a:p>
          <a:p>
            <a:r>
              <a:rPr lang="cs-CZ" altLang="cs-CZ" sz="2000" b="1">
                <a:solidFill>
                  <a:srgbClr val="000000"/>
                </a:solidFill>
                <a:sym typeface="Symbol" pitchFamily="18" charset="2"/>
              </a:rPr>
              <a:t>-	převod chráněného transformátoru neodpovídá převodu PTP</a:t>
            </a:r>
          </a:p>
        </p:txBody>
      </p:sp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3644900"/>
            <a:ext cx="48260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5003800" y="3644900"/>
            <a:ext cx="3959225" cy="3110724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charset="0"/>
              </a:defRPr>
            </a:lvl1pPr>
            <a:lvl2pPr marL="808038">
              <a:defRPr>
                <a:solidFill>
                  <a:schemeClr val="tx1"/>
                </a:solidFill>
                <a:latin typeface="Arial" charset="0"/>
              </a:defRPr>
            </a:lvl2pPr>
            <a:lvl3pPr marL="987425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 u="sng" dirty="0">
                <a:solidFill>
                  <a:srgbClr val="000000"/>
                </a:solidFill>
              </a:rPr>
              <a:t>Princip ochrany</a:t>
            </a:r>
            <a:r>
              <a:rPr lang="cs-CZ" altLang="cs-CZ" sz="2000" b="1" dirty="0">
                <a:solidFill>
                  <a:srgbClr val="000000"/>
                </a:solidFill>
              </a:rPr>
              <a:t> – 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směry proudu jsou  do místa poruchy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"kompenzační" proud (nastavení necitlivosti) -   transformátor (</a:t>
            </a:r>
            <a:r>
              <a:rPr lang="cs-CZ" altLang="cs-CZ" sz="2000" b="1" dirty="0" err="1">
                <a:solidFill>
                  <a:srgbClr val="000000"/>
                </a:solidFill>
              </a:rPr>
              <a:t>I</a:t>
            </a:r>
            <a:r>
              <a:rPr lang="cs-CZ" altLang="cs-CZ" sz="2000" b="1" baseline="-25000" dirty="0" err="1">
                <a:solidFill>
                  <a:srgbClr val="000000"/>
                </a:solidFill>
              </a:rPr>
              <a:t>Restr</a:t>
            </a:r>
            <a:r>
              <a:rPr lang="cs-CZ" altLang="cs-CZ" sz="2000" b="1" dirty="0">
                <a:solidFill>
                  <a:srgbClr val="000000"/>
                </a:solidFill>
              </a:rPr>
              <a:t>.)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vyhodnocení poruchy – </a:t>
            </a:r>
            <a:r>
              <a:rPr lang="cs-CZ" altLang="cs-CZ" sz="2000" b="1" dirty="0" err="1">
                <a:solidFill>
                  <a:srgbClr val="000000"/>
                </a:solidFill>
              </a:rPr>
              <a:t>I</a:t>
            </a:r>
            <a:r>
              <a:rPr lang="cs-CZ" altLang="cs-CZ" sz="2000" b="1" baseline="-25000" dirty="0" err="1">
                <a:solidFill>
                  <a:srgbClr val="000000"/>
                </a:solidFill>
              </a:rPr>
              <a:t>Dif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základní necitlivost se nastavuje na 0,2*I</a:t>
            </a:r>
            <a:r>
              <a:rPr lang="cs-CZ" altLang="cs-CZ" sz="2000" b="1" baseline="-25000" dirty="0">
                <a:solidFill>
                  <a:srgbClr val="000000"/>
                </a:solidFill>
              </a:rPr>
              <a:t>n</a:t>
            </a:r>
            <a:endParaRPr lang="cs-CZ" altLang="cs-CZ" sz="2000" b="1" baseline="-25000" dirty="0">
              <a:solidFill>
                <a:srgbClr val="000000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15888"/>
            <a:ext cx="8642350" cy="808037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itchFamily="66" charset="0"/>
              </a:rPr>
              <a:t>Distanční ochrana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80975" y="908050"/>
            <a:ext cx="8712200" cy="206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8038"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987425"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Distanční ochrany se používají nejvíce pro ochranu vedení, lze ji použít i jako záložní ochranu pro elektrárenské bloky</a:t>
            </a:r>
          </a:p>
          <a:p>
            <a:pPr>
              <a:spcBef>
                <a:spcPct val="20000"/>
              </a:spcBef>
            </a:pPr>
            <a:r>
              <a:rPr lang="cs-CZ" altLang="cs-CZ" sz="2000" b="1" u="sng">
                <a:solidFill>
                  <a:srgbClr val="000000"/>
                </a:solidFill>
              </a:rPr>
              <a:t>Princip ochrany</a:t>
            </a:r>
            <a:r>
              <a:rPr lang="cs-CZ" altLang="cs-CZ" sz="2000" b="1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Ochrana "sleduje" impedanci sítě. Pokles impedance znamená poruchový stav. Výhodou ochrany je rychlé vybavení při poruše v "první zóně ochrany" (v blízkosti chráněného zařízení).  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79388" y="2924175"/>
            <a:ext cx="8713787" cy="19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8038"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987425"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 u="sng">
                <a:solidFill>
                  <a:srgbClr val="000000"/>
                </a:solidFill>
              </a:rPr>
              <a:t>Chyby, které mohou způsobit nesprávné vypnutí při poruše v blízkosti chráněného zařízení</a:t>
            </a:r>
            <a:r>
              <a:rPr lang="cs-CZ" altLang="cs-CZ" sz="2000" b="1">
                <a:solidFill>
                  <a:srgbClr val="000000"/>
                </a:solidFill>
              </a:rPr>
              <a:t>:</a:t>
            </a:r>
          </a:p>
          <a:p>
            <a:r>
              <a:rPr lang="cs-CZ" altLang="cs-CZ" sz="2000" b="1">
                <a:solidFill>
                  <a:srgbClr val="000000"/>
                </a:solidFill>
                <a:sym typeface="Symbol" pitchFamily="18" charset="2"/>
              </a:rPr>
              <a:t>-	chyba v důsledku přechodového děje</a:t>
            </a:r>
          </a:p>
          <a:p>
            <a:r>
              <a:rPr lang="cs-CZ" altLang="cs-CZ" sz="2000" b="1">
                <a:solidFill>
                  <a:srgbClr val="000000"/>
                </a:solidFill>
                <a:sym typeface="Symbol" pitchFamily="18" charset="2"/>
              </a:rPr>
              <a:t>-	chyba PTP</a:t>
            </a:r>
          </a:p>
          <a:p>
            <a:r>
              <a:rPr lang="cs-CZ" altLang="cs-CZ" sz="2000" b="1">
                <a:solidFill>
                  <a:srgbClr val="000000"/>
                </a:solidFill>
                <a:sym typeface="Symbol" pitchFamily="18" charset="2"/>
              </a:rPr>
              <a:t>-	chyba při výpočtu impedance</a:t>
            </a:r>
          </a:p>
          <a:p>
            <a:r>
              <a:rPr lang="cs-CZ" altLang="cs-CZ" sz="2000" b="1">
                <a:solidFill>
                  <a:srgbClr val="000000"/>
                </a:solidFill>
                <a:sym typeface="Symbol" pitchFamily="18" charset="2"/>
              </a:rPr>
              <a:t>-	citlivost ochrany</a:t>
            </a:r>
          </a:p>
        </p:txBody>
      </p:sp>
      <p:pic>
        <p:nvPicPr>
          <p:cNvPr id="522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591050"/>
            <a:ext cx="6048375" cy="207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179388" y="4941888"/>
            <a:ext cx="2663825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8038"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987425"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2000" b="1">
                <a:solidFill>
                  <a:srgbClr val="000000"/>
                </a:solidFill>
                <a:sym typeface="Symbol" pitchFamily="18" charset="2"/>
              </a:rPr>
              <a:t>Celková chyba se může pohybovat v rozsahu (15 – 20)%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2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2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860" y="115888"/>
            <a:ext cx="8642350" cy="808037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itchFamily="66" charset="0"/>
              </a:rPr>
              <a:t>Distanční ochrana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29010" y="908050"/>
            <a:ext cx="871220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8038"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987425"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Příklad použití distanční ochrany pro ochranu jednosměrného vedení alternátor - transformátor</a:t>
            </a:r>
          </a:p>
        </p:txBody>
      </p:sp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"/>
          <a:stretch>
            <a:fillRect/>
          </a:stretch>
        </p:blipFill>
        <p:spPr bwMode="auto">
          <a:xfrm>
            <a:off x="250825" y="1628775"/>
            <a:ext cx="8713788" cy="364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29010" y="5391150"/>
            <a:ext cx="8855075" cy="144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265113" algn="l"/>
                <a:tab pos="55641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8038">
              <a:tabLst>
                <a:tab pos="265113" algn="l"/>
                <a:tab pos="55641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987425">
              <a:tabLst>
                <a:tab pos="265113" algn="l"/>
                <a:tab pos="55641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65113" algn="l"/>
                <a:tab pos="55641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65113" algn="l"/>
                <a:tab pos="55641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55641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55641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55641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55641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V prvním (základním) stupni je vypnutí A bez časového zpoždění, nastavení "poruchové" impedance je v rozsahu (80-90)% délky vedení</a:t>
            </a:r>
          </a:p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První stupeň ochrany – čas ochrany 30ms	Z</a:t>
            </a:r>
            <a:r>
              <a:rPr lang="cs-CZ" altLang="cs-CZ" sz="2000" b="1" baseline="-25000">
                <a:solidFill>
                  <a:srgbClr val="000000"/>
                </a:solidFill>
              </a:rPr>
              <a:t>1A</a:t>
            </a:r>
            <a:r>
              <a:rPr lang="cs-CZ" altLang="cs-CZ" sz="2000" b="1">
                <a:solidFill>
                  <a:srgbClr val="000000"/>
                </a:solidFill>
              </a:rPr>
              <a:t>= 0,85*Z</a:t>
            </a:r>
            <a:r>
              <a:rPr lang="cs-CZ" altLang="cs-CZ" sz="2000" b="1" baseline="-25000">
                <a:solidFill>
                  <a:srgbClr val="000000"/>
                </a:solidFill>
              </a:rPr>
              <a:t>A</a:t>
            </a:r>
          </a:p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Druhý stupeň ochrany – čas ochrany 400ms	Z</a:t>
            </a:r>
            <a:r>
              <a:rPr lang="cs-CZ" altLang="cs-CZ" sz="2000" b="1" baseline="-25000">
                <a:solidFill>
                  <a:srgbClr val="000000"/>
                </a:solidFill>
              </a:rPr>
              <a:t>1A</a:t>
            </a:r>
            <a:r>
              <a:rPr lang="cs-CZ" altLang="cs-CZ" sz="2000" b="1">
                <a:solidFill>
                  <a:srgbClr val="000000"/>
                </a:solidFill>
              </a:rPr>
              <a:t>= 0,85*(Z</a:t>
            </a:r>
            <a:r>
              <a:rPr lang="cs-CZ" altLang="cs-CZ" sz="2000" b="1" baseline="-25000">
                <a:solidFill>
                  <a:srgbClr val="000000"/>
                </a:solidFill>
              </a:rPr>
              <a:t>A</a:t>
            </a:r>
            <a:r>
              <a:rPr lang="cs-CZ" altLang="cs-CZ" sz="2000" b="1">
                <a:solidFill>
                  <a:srgbClr val="000000"/>
                </a:solidFill>
              </a:rPr>
              <a:t>+0,85*Z</a:t>
            </a:r>
            <a:r>
              <a:rPr lang="cs-CZ" altLang="cs-CZ" sz="2000" b="1" baseline="-25000">
                <a:solidFill>
                  <a:srgbClr val="000000"/>
                </a:solidFill>
              </a:rPr>
              <a:t>B</a:t>
            </a:r>
            <a:r>
              <a:rPr lang="cs-CZ" altLang="cs-CZ" sz="2000" b="1">
                <a:solidFill>
                  <a:srgbClr val="00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3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15888"/>
            <a:ext cx="8642350" cy="808037"/>
          </a:xfrm>
        </p:spPr>
        <p:txBody>
          <a:bodyPr/>
          <a:lstStyle/>
          <a:p>
            <a:pPr algn="ctr"/>
            <a:r>
              <a:rPr lang="cs-CZ" altLang="cs-CZ" u="sng" dirty="0">
                <a:solidFill>
                  <a:srgbClr val="000000"/>
                </a:solidFill>
                <a:effectLst/>
                <a:latin typeface="Comic Sans MS" pitchFamily="66" charset="0"/>
              </a:rPr>
              <a:t>Srovnávací ochrana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80975" y="908050"/>
            <a:ext cx="8712200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8038"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987425"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 u="sng">
                <a:solidFill>
                  <a:srgbClr val="000000"/>
                </a:solidFill>
              </a:rPr>
              <a:t>Princip ochrany</a:t>
            </a:r>
            <a:r>
              <a:rPr lang="cs-CZ" altLang="cs-CZ" sz="2000" b="1">
                <a:solidFill>
                  <a:srgbClr val="000000"/>
                </a:solidFill>
              </a:rPr>
              <a:t>: měří fázový úhel mezi vstupním a výstupním proudem. Při zkratu na chráněném objektu se otočí směr toku proudu (prou teče do místa zkratu) </a:t>
            </a:r>
            <a:r>
              <a:rPr lang="cs-CZ" altLang="cs-CZ" sz="2000" b="1">
                <a:solidFill>
                  <a:srgbClr val="000000"/>
                </a:solidFill>
                <a:sym typeface="Symbol" pitchFamily="18" charset="2"/>
              </a:rPr>
              <a:t> vytvoří se fázový posun 180</a:t>
            </a:r>
            <a:r>
              <a:rPr lang="cs-CZ" altLang="cs-CZ" sz="2000" b="1" baseline="30000">
                <a:solidFill>
                  <a:srgbClr val="000000"/>
                </a:solidFill>
                <a:sym typeface="Symbol" pitchFamily="18" charset="2"/>
              </a:rPr>
              <a:t>0</a:t>
            </a:r>
            <a:r>
              <a:rPr lang="cs-CZ" altLang="cs-CZ" sz="2000" b="1">
                <a:solidFill>
                  <a:srgbClr val="000000"/>
                </a:solidFill>
                <a:sym typeface="Symbol" pitchFamily="18" charset="2"/>
              </a:rPr>
              <a:t>. </a:t>
            </a:r>
            <a:r>
              <a:rPr lang="cs-CZ" altLang="cs-CZ" sz="2000" b="1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54285" name="Group 13"/>
          <p:cNvGrpSpPr>
            <a:grpSpLocks/>
          </p:cNvGrpSpPr>
          <p:nvPr/>
        </p:nvGrpSpPr>
        <p:grpSpPr bwMode="auto">
          <a:xfrm>
            <a:off x="36513" y="1916113"/>
            <a:ext cx="9094787" cy="2568575"/>
            <a:chOff x="23" y="1207"/>
            <a:chExt cx="5729" cy="1618"/>
          </a:xfrm>
        </p:grpSpPr>
        <p:grpSp>
          <p:nvGrpSpPr>
            <p:cNvPr id="54282" name="Group 10"/>
            <p:cNvGrpSpPr>
              <a:grpSpLocks noChangeAspect="1"/>
            </p:cNvGrpSpPr>
            <p:nvPr/>
          </p:nvGrpSpPr>
          <p:grpSpPr bwMode="auto">
            <a:xfrm>
              <a:off x="23" y="1207"/>
              <a:ext cx="2857" cy="1613"/>
              <a:chOff x="204" y="1253"/>
              <a:chExt cx="3855" cy="2136"/>
            </a:xfrm>
          </p:grpSpPr>
          <p:grpSp>
            <p:nvGrpSpPr>
              <p:cNvPr id="54280" name="Group 8"/>
              <p:cNvGrpSpPr>
                <a:grpSpLocks noChangeAspect="1"/>
              </p:cNvGrpSpPr>
              <p:nvPr/>
            </p:nvGrpSpPr>
            <p:grpSpPr bwMode="auto">
              <a:xfrm>
                <a:off x="204" y="1253"/>
                <a:ext cx="3855" cy="2136"/>
                <a:chOff x="204" y="1253"/>
                <a:chExt cx="3855" cy="2136"/>
              </a:xfrm>
            </p:grpSpPr>
            <p:pic>
              <p:nvPicPr>
                <p:cNvPr id="54278" name="Picture 6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4416"/>
                <a:stretch>
                  <a:fillRect/>
                </a:stretch>
              </p:blipFill>
              <p:spPr bwMode="auto">
                <a:xfrm>
                  <a:off x="204" y="1253"/>
                  <a:ext cx="3855" cy="21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4279" name="Rectangle 7"/>
                <p:cNvSpPr>
                  <a:spLocks noChangeAspect="1" noChangeArrowheads="1"/>
                </p:cNvSpPr>
                <p:nvPr/>
              </p:nvSpPr>
              <p:spPr bwMode="auto">
                <a:xfrm>
                  <a:off x="3878" y="1888"/>
                  <a:ext cx="181" cy="453"/>
                </a:xfrm>
                <a:prstGeom prst="rect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</p:grpSp>
          <p:sp>
            <p:nvSpPr>
              <p:cNvPr id="54281" name="Rectangle 9"/>
              <p:cNvSpPr>
                <a:spLocks noChangeAspect="1" noChangeArrowheads="1"/>
              </p:cNvSpPr>
              <p:nvPr/>
            </p:nvSpPr>
            <p:spPr bwMode="auto">
              <a:xfrm>
                <a:off x="3856" y="2817"/>
                <a:ext cx="181" cy="545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</p:grpSp>
        <p:pic>
          <p:nvPicPr>
            <p:cNvPr id="54283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207"/>
              <a:ext cx="2872" cy="1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428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586288"/>
            <a:ext cx="6335713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4932363" y="5084763"/>
            <a:ext cx="4102100" cy="71006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8038"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987425"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Využití ochrany pro blokování při poruše mimo chráněný úsek</a:t>
            </a:r>
            <a:r>
              <a:rPr lang="cs-CZ" altLang="cs-CZ" sz="2000" b="1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cs-CZ" altLang="cs-CZ" sz="20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Obdélník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latin typeface="Calibri" panose="020F0502020204030204" pitchFamily="34" charset="0"/>
              </a:rPr>
              <a:t>Ahoj, vzhledem k tomu, že se mi nikdo za 1/4roku nevyjádřil tak posílám znova.</a:t>
            </a:r>
            <a:endParaRPr lang="cs-CZ" dirty="0"/>
          </a:p>
          <a:p>
            <a:r>
              <a:rPr lang="cs-CZ" dirty="0">
                <a:latin typeface="Calibri" panose="020F0502020204030204" pitchFamily="34" charset="0"/>
              </a:rPr>
              <a:t>Iva prosím o informaci, kdy se mu to hodí z pohledu vyplacení.</a:t>
            </a:r>
            <a:endParaRPr lang="cs-CZ" dirty="0"/>
          </a:p>
          <a:p>
            <a:r>
              <a:rPr lang="cs-CZ" dirty="0">
                <a:latin typeface="Calibri" panose="020F0502020204030204" pitchFamily="34" charset="0"/>
              </a:rPr>
              <a:t>Děkuji.</a:t>
            </a:r>
            <a:endParaRPr lang="cs-CZ" dirty="0"/>
          </a:p>
          <a:p>
            <a:r>
              <a:rPr lang="cs-CZ" dirty="0">
                <a:latin typeface="Calibri" panose="020F0502020204030204" pitchFamily="34" charset="0"/>
              </a:rPr>
              <a:t> 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latin typeface="Calibri" panose="020F0502020204030204" pitchFamily="34" charset="0"/>
              </a:rPr>
              <a:t>Ahoj, vzhledem k tomu, že se mi nikdo za 1/4roku nevyjádřil tak posílám znova.</a:t>
            </a:r>
            <a:endParaRPr lang="cs-CZ" dirty="0"/>
          </a:p>
          <a:p>
            <a:r>
              <a:rPr lang="cs-CZ" dirty="0">
                <a:latin typeface="Calibri" panose="020F0502020204030204" pitchFamily="34" charset="0"/>
              </a:rPr>
              <a:t>Iva prosím o informaci, kdy se mu to hodí z pohledu vyplacení.</a:t>
            </a:r>
            <a:endParaRPr lang="cs-CZ" dirty="0"/>
          </a:p>
          <a:p>
            <a:r>
              <a:rPr lang="cs-CZ" dirty="0">
                <a:latin typeface="Calibri" panose="020F0502020204030204" pitchFamily="34" charset="0"/>
              </a:rPr>
              <a:t>Děkuji.</a:t>
            </a:r>
            <a:endParaRPr lang="cs-CZ" dirty="0"/>
          </a:p>
          <a:p>
            <a:r>
              <a:rPr lang="cs-CZ" dirty="0">
                <a:latin typeface="Calibri" panose="020F0502020204030204" pitchFamily="34" charset="0"/>
              </a:rPr>
              <a:t> 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15888"/>
            <a:ext cx="8642350" cy="808037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itchFamily="66" charset="0"/>
              </a:rPr>
              <a:t>Ochrany transformátoru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80975" y="908050"/>
            <a:ext cx="8712200" cy="305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3538" indent="-363538"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974850"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2154238"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2333625"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513013"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970213" fontAlgn="base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427413" fontAlgn="base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884613" fontAlgn="base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341813" fontAlgn="base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400" b="1" u="sng">
                <a:solidFill>
                  <a:srgbClr val="000000"/>
                </a:solidFill>
              </a:rPr>
              <a:t>Rozdělení podle typu poruchy:</a:t>
            </a:r>
            <a:r>
              <a:rPr lang="cs-CZ" altLang="cs-CZ" sz="2400" b="1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a)	</a:t>
            </a:r>
            <a:r>
              <a:rPr lang="cs-CZ" altLang="cs-CZ" sz="2200" b="1" u="sng">
                <a:solidFill>
                  <a:srgbClr val="000000"/>
                </a:solidFill>
              </a:rPr>
              <a:t>průchozí poruchy (vznik poruchy mimo transformátor)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-	přetížení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-	vnější zkrat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Ochrany – nadproudová a zkratová 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b)	</a:t>
            </a:r>
            <a:r>
              <a:rPr lang="cs-CZ" altLang="cs-CZ" sz="2200" b="1" u="sng">
                <a:solidFill>
                  <a:srgbClr val="000000"/>
                </a:solidFill>
              </a:rPr>
              <a:t>vnitřní poruchy rychlé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-	zkrat na svorkách a na vinutí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-	zemní porucha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Ochrany – rozdílová, plynové relé a kostrová</a:t>
            </a:r>
          </a:p>
        </p:txBody>
      </p:sp>
      <p:pic>
        <p:nvPicPr>
          <p:cNvPr id="55304" name="Picture 8" descr="Power_Transform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949700"/>
            <a:ext cx="3816350" cy="28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179388" y="4070350"/>
            <a:ext cx="4321175" cy="197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28650" indent="-628650">
              <a:tabLst>
                <a:tab pos="3635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974850">
              <a:tabLst>
                <a:tab pos="3635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2154238">
              <a:tabLst>
                <a:tab pos="3635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2333625">
              <a:tabLst>
                <a:tab pos="3635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513013">
              <a:tabLst>
                <a:tab pos="3635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970213"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427413"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884613"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341813"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2000" b="1">
                <a:solidFill>
                  <a:srgbClr val="000000"/>
                </a:solidFill>
              </a:rPr>
              <a:t>c)	</a:t>
            </a:r>
            <a:r>
              <a:rPr lang="cs-CZ" altLang="cs-CZ" sz="2200" b="1" u="sng">
                <a:solidFill>
                  <a:srgbClr val="000000"/>
                </a:solidFill>
              </a:rPr>
              <a:t>vnitřní poruchy pozvolné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-	poškození izolace plechů magnetického obvodu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-	nedostatečné chlazení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-	přechodové odpory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Ochrany – plynové relé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5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5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5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5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5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15888"/>
            <a:ext cx="8642350" cy="808037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itchFamily="66" charset="0"/>
              </a:rPr>
              <a:t>Ochrany transformátoru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80975" y="908050"/>
            <a:ext cx="8855075" cy="144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856038" indent="-3856038">
              <a:tabLst>
                <a:tab pos="363538" algn="l"/>
                <a:tab pos="35909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122738">
              <a:tabLst>
                <a:tab pos="363538" algn="l"/>
                <a:tab pos="35909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4302125">
              <a:tabLst>
                <a:tab pos="363538" algn="l"/>
                <a:tab pos="35909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4481513">
              <a:tabLst>
                <a:tab pos="363538" algn="l"/>
                <a:tab pos="35909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4660900">
              <a:tabLst>
                <a:tab pos="363538" algn="l"/>
                <a:tab pos="35909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5118100" fontAlgn="base">
              <a:spcBef>
                <a:spcPct val="0"/>
              </a:spcBef>
              <a:spcAft>
                <a:spcPct val="0"/>
              </a:spcAft>
              <a:tabLst>
                <a:tab pos="363538" algn="l"/>
                <a:tab pos="35909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5575300" fontAlgn="base">
              <a:spcBef>
                <a:spcPct val="0"/>
              </a:spcBef>
              <a:spcAft>
                <a:spcPct val="0"/>
              </a:spcAft>
              <a:tabLst>
                <a:tab pos="363538" algn="l"/>
                <a:tab pos="35909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6032500" fontAlgn="base">
              <a:spcBef>
                <a:spcPct val="0"/>
              </a:spcBef>
              <a:spcAft>
                <a:spcPct val="0"/>
              </a:spcAft>
              <a:tabLst>
                <a:tab pos="363538" algn="l"/>
                <a:tab pos="35909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6489700" fontAlgn="base">
              <a:spcBef>
                <a:spcPct val="0"/>
              </a:spcBef>
              <a:spcAft>
                <a:spcPct val="0"/>
              </a:spcAft>
              <a:tabLst>
                <a:tab pos="363538" algn="l"/>
                <a:tab pos="35909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400" b="1" u="sng" dirty="0">
                <a:solidFill>
                  <a:srgbClr val="000000"/>
                </a:solidFill>
              </a:rPr>
              <a:t>Použití ochran podle výkonu :</a:t>
            </a:r>
            <a:r>
              <a:rPr lang="cs-CZ" altLang="cs-CZ" sz="2400" b="1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a)	</a:t>
            </a:r>
            <a:r>
              <a:rPr lang="cs-CZ" altLang="cs-CZ" sz="2000" b="1" u="sng" dirty="0">
                <a:solidFill>
                  <a:srgbClr val="000000"/>
                </a:solidFill>
              </a:rPr>
              <a:t>distribuční transformátory do výkonu 1MVA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pojistky </a:t>
            </a:r>
            <a:r>
              <a:rPr lang="cs-CZ" altLang="cs-CZ" sz="2000" b="1" dirty="0" err="1">
                <a:solidFill>
                  <a:srgbClr val="000000"/>
                </a:solidFill>
              </a:rPr>
              <a:t>vn</a:t>
            </a:r>
            <a:r>
              <a:rPr lang="cs-CZ" altLang="cs-CZ" sz="2000" b="1" dirty="0">
                <a:solidFill>
                  <a:srgbClr val="000000"/>
                </a:solidFill>
              </a:rPr>
              <a:t> 	-	zkrat na straně </a:t>
            </a:r>
            <a:r>
              <a:rPr lang="cs-CZ" altLang="cs-CZ" sz="2000" b="1" dirty="0" err="1">
                <a:solidFill>
                  <a:srgbClr val="000000"/>
                </a:solidFill>
              </a:rPr>
              <a:t>vn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r>
              <a:rPr lang="cs-CZ" altLang="cs-CZ" sz="2000" b="1" dirty="0">
                <a:solidFill>
                  <a:srgbClr val="000000"/>
                </a:solidFill>
              </a:rPr>
              <a:t>	výkonový jistič 	-	porucha  za transformátorem	</a:t>
            </a:r>
          </a:p>
        </p:txBody>
      </p:sp>
      <p:pic>
        <p:nvPicPr>
          <p:cNvPr id="1026" name="Picture 2" descr="/uploads/oez/files/ow/small_1326-web_cz_sk_en_de_ru_hu_pl_ua_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38875"/>
            <a:ext cx="594679" cy="365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2708920"/>
            <a:ext cx="3744416" cy="362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15888"/>
            <a:ext cx="8642350" cy="808037"/>
          </a:xfrm>
        </p:spPr>
        <p:txBody>
          <a:bodyPr/>
          <a:lstStyle/>
          <a:p>
            <a:pPr algn="ctr"/>
            <a:r>
              <a:rPr lang="cs-CZ" altLang="cs-CZ" sz="3800" u="sng">
                <a:solidFill>
                  <a:srgbClr val="000000"/>
                </a:solidFill>
                <a:effectLst/>
                <a:latin typeface="Comic Sans MS" pitchFamily="66" charset="0"/>
              </a:rPr>
              <a:t>Plynová ochrana (Buchholzovo relé)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80975" y="908050"/>
            <a:ext cx="8855075" cy="200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122738"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4302125"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4481513"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4660900"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511810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557530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603250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648970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Používá se u olejových transformátorů, které mají zásobník oleje. Je umístěn mezi nádobou transformátoru a zásobníkem oleje.</a:t>
            </a:r>
          </a:p>
          <a:p>
            <a:pPr>
              <a:spcBef>
                <a:spcPct val="20000"/>
              </a:spcBef>
            </a:pPr>
            <a:r>
              <a:rPr lang="cs-CZ" altLang="cs-CZ" sz="2000" b="1" u="sng">
                <a:solidFill>
                  <a:srgbClr val="000000"/>
                </a:solidFill>
              </a:rPr>
              <a:t>Slouží</a:t>
            </a:r>
            <a:r>
              <a:rPr lang="cs-CZ" altLang="cs-CZ" sz="2000" b="1">
                <a:solidFill>
                  <a:srgbClr val="000000"/>
                </a:solidFill>
              </a:rPr>
              <a:t>: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-	k detekci a následné signalizaci drobných poruch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-	k detekci a k vypnutí poruch chlazení a větších poruch na vinutí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-	jako záložní ochrana 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" r="279"/>
          <a:stretch>
            <a:fillRect/>
          </a:stretch>
        </p:blipFill>
        <p:spPr bwMode="auto">
          <a:xfrm>
            <a:off x="107950" y="3032125"/>
            <a:ext cx="3852863" cy="370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4067175" y="2816225"/>
            <a:ext cx="4897438" cy="397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4122738">
              <a:defRPr>
                <a:solidFill>
                  <a:schemeClr val="tx1"/>
                </a:solidFill>
                <a:latin typeface="Arial" charset="0"/>
              </a:defRPr>
            </a:lvl2pPr>
            <a:lvl3pPr marL="4302125">
              <a:defRPr>
                <a:solidFill>
                  <a:schemeClr val="tx1"/>
                </a:solidFill>
                <a:latin typeface="Arial" charset="0"/>
              </a:defRPr>
            </a:lvl3pPr>
            <a:lvl4pPr marL="4481513">
              <a:defRPr>
                <a:solidFill>
                  <a:schemeClr val="tx1"/>
                </a:solidFill>
                <a:latin typeface="Arial" charset="0"/>
              </a:defRPr>
            </a:lvl4pPr>
            <a:lvl5pPr marL="4660900">
              <a:defRPr>
                <a:solidFill>
                  <a:schemeClr val="tx1"/>
                </a:solidFill>
                <a:latin typeface="Arial" charset="0"/>
              </a:defRPr>
            </a:lvl5pPr>
            <a:lvl6pPr marL="5118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5575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6032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6489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200" b="1" u="sng">
                <a:solidFill>
                  <a:srgbClr val="000000"/>
                </a:solidFill>
              </a:rPr>
              <a:t>Popis</a:t>
            </a:r>
            <a:r>
              <a:rPr lang="cs-CZ" altLang="cs-CZ" sz="2200" b="1">
                <a:solidFill>
                  <a:srgbClr val="000000"/>
                </a:solidFill>
              </a:rPr>
              <a:t>: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Plynové relé obsahuje dva plováky (signalizace a vypnutí) a clonu</a:t>
            </a:r>
          </a:p>
          <a:p>
            <a:pPr>
              <a:spcBef>
                <a:spcPct val="20000"/>
              </a:spcBef>
            </a:pPr>
            <a:r>
              <a:rPr lang="cs-CZ" altLang="cs-CZ" sz="2200" b="1" u="sng">
                <a:solidFill>
                  <a:srgbClr val="000000"/>
                </a:solidFill>
              </a:rPr>
              <a:t>Princip</a:t>
            </a:r>
            <a:r>
              <a:rPr lang="cs-CZ" altLang="cs-CZ" sz="2200" b="1">
                <a:solidFill>
                  <a:srgbClr val="000000"/>
                </a:solidFill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Při zvýšení teploty oleje začnou v nádobě vznikat vzduchové bubliny, které stoupají olejem a jsou zachyceny v plynovém relé. Poklesu prvního plováku znamená signalizaci. Pokles druhého plováku nebo rychlé proudění oleje (větší porucha) způsobí rychlé vypnutí transformátoru.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130" y="116632"/>
            <a:ext cx="8642350" cy="808037"/>
          </a:xfrm>
        </p:spPr>
        <p:txBody>
          <a:bodyPr/>
          <a:lstStyle/>
          <a:p>
            <a:pPr algn="ctr"/>
            <a:r>
              <a:rPr lang="cs-CZ" altLang="cs-CZ" sz="3800" u="sng">
                <a:solidFill>
                  <a:srgbClr val="000000"/>
                </a:solidFill>
                <a:effectLst/>
                <a:latin typeface="Comic Sans MS" pitchFamily="66" charset="0"/>
              </a:rPr>
              <a:t>Kostrová ochrana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80975" y="836613"/>
            <a:ext cx="8855075" cy="200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122738"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4302125"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4481513"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4660900"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511810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557530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603250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648970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Má podobný princip jako proudový chránič v soustavě nn a používá se při průrazu na kostru transformátoru. Nesmí ale zapůsobit při průrazu na kostru pomocných spotřebičů na transformátoru (ventilátor)</a:t>
            </a:r>
          </a:p>
          <a:p>
            <a:pPr>
              <a:spcBef>
                <a:spcPct val="20000"/>
              </a:spcBef>
            </a:pPr>
            <a:r>
              <a:rPr lang="cs-CZ" altLang="cs-CZ" sz="2000" b="1" u="sng">
                <a:solidFill>
                  <a:srgbClr val="000000"/>
                </a:solidFill>
              </a:rPr>
              <a:t>Princip</a:t>
            </a:r>
            <a:r>
              <a:rPr lang="cs-CZ" altLang="cs-CZ" sz="2000" b="1">
                <a:solidFill>
                  <a:srgbClr val="000000"/>
                </a:solidFill>
              </a:rPr>
              <a:t>: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Při průrazu vinutí na kostru transformátoru projde přes průvlekový transformátor zemní proud, transformátor je odpojen od sítě </a:t>
            </a:r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855913"/>
            <a:ext cx="4103688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4283075" y="3092450"/>
            <a:ext cx="4681538" cy="326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122738"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4302125"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4481513"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4660900"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511810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557530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603250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648970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200" b="1" u="sng">
                <a:solidFill>
                  <a:srgbClr val="000000"/>
                </a:solidFill>
              </a:rPr>
              <a:t>Nežádoucí působení</a:t>
            </a:r>
            <a:r>
              <a:rPr lang="cs-CZ" altLang="cs-CZ" sz="2200" b="1">
                <a:solidFill>
                  <a:srgbClr val="000000"/>
                </a:solidFill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Všechny přívody pomocných spotřebičů, které jsou umístěny na kostře transformátoru, musí být vedeny přes průvlekový transformátor. Při průrazu na tomto spotřebiči zůstává rozdíl proudů poškozeného spotřebiče nulový a transformátor nevypne. Porucha musí být zachycena jinou ochranou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8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130" y="116632"/>
            <a:ext cx="8642350" cy="808037"/>
          </a:xfrm>
        </p:spPr>
        <p:txBody>
          <a:bodyPr/>
          <a:lstStyle/>
          <a:p>
            <a:pPr algn="ctr"/>
            <a:r>
              <a:rPr lang="cs-CZ" altLang="cs-CZ" sz="3800" u="sng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Rozdílová ochrana transformátoru</a:t>
            </a:r>
            <a:endParaRPr lang="cs-CZ" altLang="cs-CZ" sz="3800" u="sng" dirty="0"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80975" y="836613"/>
            <a:ext cx="8855075" cy="212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122738"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4302125"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4481513"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4660900"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511810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557530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603250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648970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5113" indent="-265113">
              <a:spcBef>
                <a:spcPct val="2000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Funkce </a:t>
            </a:r>
          </a:p>
          <a:p>
            <a:pPr marL="265113" indent="-265113">
              <a:spcBef>
                <a:spcPct val="2000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- hlavní - rozdílová ochrana, záložní - ochrana proti vnějšímu zkratu a přetížení</a:t>
            </a:r>
          </a:p>
          <a:p>
            <a:pPr marL="265113" indent="-265113">
              <a:spcBef>
                <a:spcPct val="2000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- 	ochrana je digitální, není třeba používat vyrovnávací transformátory (různé převody PTP, vliv chyby PTP, …)</a:t>
            </a:r>
          </a:p>
          <a:p>
            <a:pPr marL="265113" indent="-265113">
              <a:spcBef>
                <a:spcPct val="2000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nastavení hodinového úhlu transformátoru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185189"/>
            <a:ext cx="5631474" cy="3561653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868144" y="3239246"/>
            <a:ext cx="3167905" cy="292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122738"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4302125"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4481513"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4660900"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511810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557530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603250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648970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5113" indent="-265113">
              <a:spcBef>
                <a:spcPct val="2000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ochrana je aktivní i při regulaci napětí (při zatížení)</a:t>
            </a:r>
          </a:p>
          <a:p>
            <a:pPr marL="265113" indent="-265113">
              <a:spcBef>
                <a:spcPct val="2000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nepůsobí při spínání (magnetizační proudy) a při ostatních poruchách v síti (kolísání frekvence, pokles napětí, …)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20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15888"/>
            <a:ext cx="8642350" cy="808037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itchFamily="66" charset="0"/>
              </a:rPr>
              <a:t>Ochrany transformátoru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80975" y="908050"/>
            <a:ext cx="8855075" cy="366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856038" indent="-3856038">
              <a:tabLst>
                <a:tab pos="363538" algn="l"/>
                <a:tab pos="35909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122738">
              <a:tabLst>
                <a:tab pos="363538" algn="l"/>
                <a:tab pos="35909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4302125">
              <a:tabLst>
                <a:tab pos="363538" algn="l"/>
                <a:tab pos="35909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4481513">
              <a:tabLst>
                <a:tab pos="363538" algn="l"/>
                <a:tab pos="35909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4660900">
              <a:tabLst>
                <a:tab pos="363538" algn="l"/>
                <a:tab pos="35909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5118100" fontAlgn="base">
              <a:spcBef>
                <a:spcPct val="0"/>
              </a:spcBef>
              <a:spcAft>
                <a:spcPct val="0"/>
              </a:spcAft>
              <a:tabLst>
                <a:tab pos="363538" algn="l"/>
                <a:tab pos="35909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5575300" fontAlgn="base">
              <a:spcBef>
                <a:spcPct val="0"/>
              </a:spcBef>
              <a:spcAft>
                <a:spcPct val="0"/>
              </a:spcAft>
              <a:tabLst>
                <a:tab pos="363538" algn="l"/>
                <a:tab pos="35909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6032500" fontAlgn="base">
              <a:spcBef>
                <a:spcPct val="0"/>
              </a:spcBef>
              <a:spcAft>
                <a:spcPct val="0"/>
              </a:spcAft>
              <a:tabLst>
                <a:tab pos="363538" algn="l"/>
                <a:tab pos="35909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6489700" fontAlgn="base">
              <a:spcBef>
                <a:spcPct val="0"/>
              </a:spcBef>
              <a:spcAft>
                <a:spcPct val="0"/>
              </a:spcAft>
              <a:tabLst>
                <a:tab pos="363538" algn="l"/>
                <a:tab pos="35909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400" b="1" u="sng" dirty="0">
                <a:solidFill>
                  <a:srgbClr val="000000"/>
                </a:solidFill>
              </a:rPr>
              <a:t>Použití ochran podle výkonu :</a:t>
            </a:r>
            <a:r>
              <a:rPr lang="cs-CZ" altLang="cs-CZ" sz="2400" b="1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b</a:t>
            </a:r>
            <a:r>
              <a:rPr lang="cs-CZ" altLang="cs-CZ" sz="2000" b="1" dirty="0">
                <a:solidFill>
                  <a:srgbClr val="000000"/>
                </a:solidFill>
              </a:rPr>
              <a:t>)	</a:t>
            </a:r>
            <a:r>
              <a:rPr lang="cs-CZ" altLang="cs-CZ" sz="2000" b="1" u="sng" dirty="0">
                <a:solidFill>
                  <a:srgbClr val="000000"/>
                </a:solidFill>
              </a:rPr>
              <a:t>distribuční transformátory do výkonu 5MVA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plynové relé (je-li transformátor chlazen olejem a má zásobník oleje)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rozdílová ochrana (výjimečně)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nadproudová ochrana	-	zkraty a přetížení 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c)	</a:t>
            </a:r>
            <a:r>
              <a:rPr lang="cs-CZ" altLang="cs-CZ" sz="2000" b="1" u="sng" dirty="0">
                <a:solidFill>
                  <a:srgbClr val="000000"/>
                </a:solidFill>
              </a:rPr>
              <a:t>transformátory nad 5MVA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plynové relé (je-li transformátor chlazen olejem)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rozdílová ochrana (výjimečně nebo pro S </a:t>
            </a:r>
            <a:r>
              <a:rPr lang="en-US" altLang="cs-CZ" sz="2000" b="1" dirty="0">
                <a:solidFill>
                  <a:srgbClr val="000000"/>
                </a:solidFill>
              </a:rPr>
              <a:t>&gt;</a:t>
            </a:r>
            <a:r>
              <a:rPr lang="cs-CZ" altLang="cs-CZ" sz="2000" b="1" dirty="0">
                <a:solidFill>
                  <a:srgbClr val="000000"/>
                </a:solidFill>
              </a:rPr>
              <a:t> 63MVA)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kostrová ochrana (pro přenosovou soustavu vvn/vvn)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nadproudová ochrana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distanční ochrana </a:t>
            </a:r>
          </a:p>
        </p:txBody>
      </p:sp>
    </p:spTree>
    <p:extLst>
      <p:ext uri="{BB962C8B-B14F-4D97-AF65-F5344CB8AC3E}">
        <p14:creationId xmlns:p14="http://schemas.microsoft.com/office/powerpoint/2010/main" val="41270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16632"/>
            <a:ext cx="8591550" cy="808038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itchFamily="66" charset="0"/>
              </a:rPr>
              <a:t>Obecné pojmy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07950" y="908720"/>
            <a:ext cx="8928100" cy="256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8038"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987425"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u="sng" dirty="0">
                <a:solidFill>
                  <a:srgbClr val="000000"/>
                </a:solidFill>
              </a:rPr>
              <a:t>Elektrická ochrana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je zařízení, které kontroluje chod části energetického systému (chráněného objektu).</a:t>
            </a:r>
          </a:p>
          <a:p>
            <a:pPr>
              <a:spcBef>
                <a:spcPct val="30000"/>
              </a:spcBef>
            </a:pPr>
            <a:r>
              <a:rPr lang="cs-CZ" altLang="cs-CZ" sz="2200" b="1" u="sng" dirty="0">
                <a:solidFill>
                  <a:srgbClr val="000000"/>
                </a:solidFill>
              </a:rPr>
              <a:t>Stavové veličiny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vyjadřují měřitelné fyzikální veličiny (napětí, proudy, výkony, teploty, frekvence, …), které charakterizují chování chráněného objektu.</a:t>
            </a: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47537"/>
            <a:ext cx="4969123" cy="329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07950" y="3501008"/>
            <a:ext cx="4176713" cy="212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8038"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987425"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  <a:tab pos="4030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u="sng" dirty="0">
                <a:solidFill>
                  <a:srgbClr val="000000"/>
                </a:solidFill>
              </a:rPr>
              <a:t>Činnost ochrany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ochrana získává informace o veličinách, zpracovává je, hodnotí meze normálního provozu a poruchy a vydává impuls k případnému vypnutí.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/>
          </p:cNvSpPr>
          <p:nvPr/>
        </p:nvSpPr>
        <p:spPr bwMode="auto">
          <a:xfrm>
            <a:off x="457200" y="244475"/>
            <a:ext cx="8385175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itchFamily="66" charset="0"/>
              </a:rPr>
              <a:t>Materiály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07950" y="1263650"/>
            <a:ext cx="8928100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335213" indent="-2335213">
              <a:tabLst>
                <a:tab pos="61039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054350">
              <a:tabLst>
                <a:tab pos="61039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3233738">
              <a:tabLst>
                <a:tab pos="61039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3413125">
              <a:tabLst>
                <a:tab pos="61039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3592513">
              <a:tabLst>
                <a:tab pos="61039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049713" fontAlgn="base">
              <a:spcBef>
                <a:spcPct val="0"/>
              </a:spcBef>
              <a:spcAft>
                <a:spcPct val="0"/>
              </a:spcAft>
              <a:tabLst>
                <a:tab pos="61039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4506913" fontAlgn="base">
              <a:spcBef>
                <a:spcPct val="0"/>
              </a:spcBef>
              <a:spcAft>
                <a:spcPct val="0"/>
              </a:spcAft>
              <a:tabLst>
                <a:tab pos="61039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4964113" fontAlgn="base">
              <a:spcBef>
                <a:spcPct val="0"/>
              </a:spcBef>
              <a:spcAft>
                <a:spcPct val="0"/>
              </a:spcAft>
              <a:tabLst>
                <a:tab pos="61039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5421313" fontAlgn="base">
              <a:spcBef>
                <a:spcPct val="0"/>
              </a:spcBef>
              <a:spcAft>
                <a:spcPct val="0"/>
              </a:spcAft>
              <a:tabLst>
                <a:tab pos="61039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2000" b="1">
                <a:solidFill>
                  <a:srgbClr val="000000"/>
                </a:solidFill>
              </a:rPr>
              <a:t>Fencl	Elektrický rozvod a rozvodná zařízení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Tlustý	Monitorování, řízení a chránění ES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Jára	Chránění transformátoru rozdílovou ochranou 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Judas	Testování ochran transformátoru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44475"/>
            <a:ext cx="8591550" cy="808038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itchFamily="66" charset="0"/>
              </a:rPr>
              <a:t>Základní pojmy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07950" y="1125538"/>
            <a:ext cx="8928100" cy="564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8038">
              <a:defRPr>
                <a:solidFill>
                  <a:schemeClr val="tx1"/>
                </a:solidFill>
                <a:latin typeface="Arial" charset="0"/>
              </a:defRPr>
            </a:lvl2pPr>
            <a:lvl3pPr marL="987425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200" b="1" u="sng">
                <a:solidFill>
                  <a:srgbClr val="000000"/>
                </a:solidFill>
              </a:rPr>
              <a:t>Algoritmus ochrany</a:t>
            </a:r>
            <a:r>
              <a:rPr lang="cs-CZ" altLang="cs-CZ" sz="2200" b="1">
                <a:solidFill>
                  <a:srgbClr val="000000"/>
                </a:solidFill>
              </a:rPr>
              <a:t> – popis funkce ochrany (vztahy mezi vstupem a výstupem ochrany). Určuje jakým způsobem působí ochrany na chráněný objekt. Algoritmus lze vyjádřit matematicky </a:t>
            </a:r>
          </a:p>
          <a:p>
            <a:pPr>
              <a:spcBef>
                <a:spcPct val="20000"/>
              </a:spcBef>
            </a:pPr>
            <a:r>
              <a:rPr lang="cs-CZ" altLang="cs-CZ" sz="2200" b="1" u="sng">
                <a:solidFill>
                  <a:srgbClr val="000000"/>
                </a:solidFill>
              </a:rPr>
              <a:t>Charakteristika ochrany</a:t>
            </a:r>
            <a:r>
              <a:rPr lang="cs-CZ" altLang="cs-CZ" sz="2200" b="1">
                <a:solidFill>
                  <a:srgbClr val="000000"/>
                </a:solidFill>
              </a:rPr>
              <a:t> – grafické znázornění algoritmu ochrany</a:t>
            </a:r>
          </a:p>
          <a:p>
            <a:pPr>
              <a:spcBef>
                <a:spcPct val="20000"/>
              </a:spcBef>
            </a:pPr>
            <a:r>
              <a:rPr lang="cs-CZ" altLang="cs-CZ" sz="2200" b="1" u="sng">
                <a:solidFill>
                  <a:srgbClr val="000000"/>
                </a:solidFill>
              </a:rPr>
              <a:t>Citlivost ochrany</a:t>
            </a:r>
            <a:r>
              <a:rPr lang="cs-CZ" altLang="cs-CZ" sz="2200" b="1">
                <a:solidFill>
                  <a:srgbClr val="000000"/>
                </a:solidFill>
              </a:rPr>
              <a:t> – nejmenší velikost měřené veličiny, na kterou je ochrana nastavena a při které působí</a:t>
            </a:r>
          </a:p>
          <a:p>
            <a:pPr>
              <a:spcBef>
                <a:spcPct val="20000"/>
              </a:spcBef>
            </a:pPr>
            <a:r>
              <a:rPr lang="cs-CZ" altLang="cs-CZ" sz="2200" b="1" u="sng">
                <a:solidFill>
                  <a:srgbClr val="000000"/>
                </a:solidFill>
              </a:rPr>
              <a:t>Doba působení ochrany</a:t>
            </a:r>
            <a:r>
              <a:rPr lang="cs-CZ" altLang="cs-CZ" sz="2200" b="1">
                <a:solidFill>
                  <a:srgbClr val="000000"/>
                </a:solidFill>
              </a:rPr>
              <a:t> – je čas od vzniku poruchy do vyslání signálu na výstup ochrany</a:t>
            </a:r>
          </a:p>
          <a:p>
            <a:pPr>
              <a:spcBef>
                <a:spcPct val="20000"/>
              </a:spcBef>
            </a:pPr>
            <a:r>
              <a:rPr lang="cs-CZ" altLang="cs-CZ" sz="2200" b="1" u="sng">
                <a:solidFill>
                  <a:srgbClr val="000000"/>
                </a:solidFill>
              </a:rPr>
              <a:t>Přetížitelnost ochrany</a:t>
            </a:r>
            <a:r>
              <a:rPr lang="cs-CZ" altLang="cs-CZ" sz="2200" b="1">
                <a:solidFill>
                  <a:srgbClr val="000000"/>
                </a:solidFill>
              </a:rPr>
              <a:t> – maximální hodnota vstupní veličiny do ochrany, která neohrozí životnost ochrany</a:t>
            </a:r>
          </a:p>
          <a:p>
            <a:pPr>
              <a:spcBef>
                <a:spcPct val="20000"/>
              </a:spcBef>
            </a:pPr>
            <a:r>
              <a:rPr lang="cs-CZ" altLang="cs-CZ" sz="2200" b="1" u="sng">
                <a:solidFill>
                  <a:srgbClr val="000000"/>
                </a:solidFill>
              </a:rPr>
              <a:t>Blokování ochrany</a:t>
            </a:r>
            <a:r>
              <a:rPr lang="cs-CZ" altLang="cs-CZ" sz="2200" b="1">
                <a:solidFill>
                  <a:srgbClr val="000000"/>
                </a:solidFill>
              </a:rPr>
              <a:t> – normální funkce ochrany je podmíněna funkcí jiného přístroje</a:t>
            </a:r>
          </a:p>
          <a:p>
            <a:pPr>
              <a:spcBef>
                <a:spcPct val="20000"/>
              </a:spcBef>
            </a:pPr>
            <a:r>
              <a:rPr lang="cs-CZ" altLang="cs-CZ" sz="2200" b="1" u="sng">
                <a:solidFill>
                  <a:srgbClr val="000000"/>
                </a:solidFill>
              </a:rPr>
              <a:t>Základní ochrana</a:t>
            </a:r>
            <a:r>
              <a:rPr lang="cs-CZ" altLang="cs-CZ" sz="2200" b="1">
                <a:solidFill>
                  <a:srgbClr val="000000"/>
                </a:solidFill>
              </a:rPr>
              <a:t> – patří k základnímu vybavení objektu</a:t>
            </a:r>
          </a:p>
          <a:p>
            <a:pPr>
              <a:spcBef>
                <a:spcPct val="20000"/>
              </a:spcBef>
            </a:pPr>
            <a:r>
              <a:rPr lang="cs-CZ" altLang="cs-CZ" sz="2200" b="1" u="sng">
                <a:solidFill>
                  <a:srgbClr val="000000"/>
                </a:solidFill>
              </a:rPr>
              <a:t>Záložní ochrana</a:t>
            </a:r>
            <a:r>
              <a:rPr lang="cs-CZ" altLang="cs-CZ" sz="2200" b="1">
                <a:solidFill>
                  <a:srgbClr val="000000"/>
                </a:solidFill>
              </a:rPr>
              <a:t> – činnost ochrany je zpožděná a slouží ke zvýšení bezpečnosti provozu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15888"/>
            <a:ext cx="8591550" cy="808037"/>
          </a:xfrm>
        </p:spPr>
        <p:txBody>
          <a:bodyPr/>
          <a:lstStyle/>
          <a:p>
            <a:pPr algn="ctr"/>
            <a:r>
              <a:rPr lang="cs-CZ" altLang="cs-CZ" u="sng" dirty="0">
                <a:solidFill>
                  <a:srgbClr val="000000"/>
                </a:solidFill>
                <a:effectLst/>
                <a:latin typeface="Comic Sans MS" pitchFamily="66" charset="0"/>
              </a:rPr>
              <a:t>Základní požadavky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07950" y="1023938"/>
            <a:ext cx="8928100" cy="578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charset="0"/>
              </a:defRPr>
            </a:lvl1pPr>
            <a:lvl2pPr marL="808038">
              <a:defRPr>
                <a:solidFill>
                  <a:schemeClr val="tx1"/>
                </a:solidFill>
                <a:latin typeface="Arial" charset="0"/>
              </a:defRPr>
            </a:lvl2pPr>
            <a:lvl3pPr marL="987425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200" b="1" u="sng" dirty="0">
                <a:solidFill>
                  <a:srgbClr val="000000"/>
                </a:solidFill>
              </a:rPr>
              <a:t>Spolehlivost</a:t>
            </a:r>
            <a:r>
              <a:rPr lang="cs-CZ" altLang="cs-CZ" sz="2200" b="1" dirty="0">
                <a:solidFill>
                  <a:srgbClr val="000000"/>
                </a:solidFill>
              </a:rPr>
              <a:t>  </a:t>
            </a:r>
          </a:p>
          <a:p>
            <a:pPr>
              <a:spcBef>
                <a:spcPct val="2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-	</a:t>
            </a:r>
            <a:r>
              <a:rPr lang="cs-CZ" altLang="cs-CZ" sz="2200" b="1" u="sng" dirty="0">
                <a:solidFill>
                  <a:srgbClr val="000000"/>
                </a:solidFill>
              </a:rPr>
              <a:t>funkčnost</a:t>
            </a:r>
            <a:r>
              <a:rPr lang="cs-CZ" altLang="cs-CZ" sz="2200" b="1" dirty="0">
                <a:solidFill>
                  <a:srgbClr val="000000"/>
                </a:solidFill>
              </a:rPr>
              <a:t>: pravděpodobnost, že ochrana při poruše správně zapůsobí (analogie k zálohování ochrany)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-	</a:t>
            </a:r>
            <a:r>
              <a:rPr lang="cs-CZ" altLang="cs-CZ" sz="2200" b="1" u="sng" dirty="0">
                <a:solidFill>
                  <a:srgbClr val="000000"/>
                </a:solidFill>
              </a:rPr>
              <a:t>bezpečnost</a:t>
            </a:r>
            <a:r>
              <a:rPr lang="cs-CZ" altLang="cs-CZ" sz="2200" b="1" dirty="0">
                <a:solidFill>
                  <a:srgbClr val="000000"/>
                </a:solidFill>
              </a:rPr>
              <a:t>: pravděpodobnost, že ochrana nezapůsobí chybně (analogie k blokování ochrany)</a:t>
            </a:r>
          </a:p>
          <a:p>
            <a:pPr>
              <a:spcBef>
                <a:spcPct val="20000"/>
              </a:spcBef>
            </a:pPr>
            <a:r>
              <a:rPr lang="cs-CZ" altLang="cs-CZ" sz="2200" b="1" u="sng" dirty="0">
                <a:solidFill>
                  <a:srgbClr val="000000"/>
                </a:solidFill>
              </a:rPr>
              <a:t>Selektivita</a:t>
            </a:r>
            <a:r>
              <a:rPr lang="cs-CZ" altLang="cs-CZ" sz="2200" b="1" dirty="0">
                <a:solidFill>
                  <a:srgbClr val="000000"/>
                </a:solidFill>
              </a:rPr>
              <a:t> – schopnost vypnout pouze postiženou oblast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-	časové odstupňování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-	amplitudové nebo fázové porovnání (např. fázový posun při poruše)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-	směrovost (určení směru toku výkonu před a po poruše)</a:t>
            </a:r>
          </a:p>
          <a:p>
            <a:pPr>
              <a:spcBef>
                <a:spcPct val="20000"/>
              </a:spcBef>
            </a:pPr>
            <a:r>
              <a:rPr lang="cs-CZ" altLang="cs-CZ" sz="2200" b="1" u="sng" dirty="0">
                <a:solidFill>
                  <a:srgbClr val="000000"/>
                </a:solidFill>
              </a:rPr>
              <a:t>Rychlost působení ochrany</a:t>
            </a:r>
            <a:r>
              <a:rPr lang="cs-CZ" altLang="cs-CZ" sz="2200" b="1" dirty="0">
                <a:solidFill>
                  <a:srgbClr val="000000"/>
                </a:solidFill>
              </a:rPr>
              <a:t> je dána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-	selektivitou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-	zachování dynamické stability soustavy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-	minimalizace rozsahu poškození 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-	snížení rizika úrazu osob</a:t>
            </a:r>
          </a:p>
          <a:p>
            <a:pPr>
              <a:spcBef>
                <a:spcPct val="20000"/>
              </a:spcBef>
            </a:pPr>
            <a:r>
              <a:rPr lang="cs-CZ" altLang="cs-CZ" sz="2200" b="1" u="sng" dirty="0">
                <a:solidFill>
                  <a:srgbClr val="000000"/>
                </a:solidFill>
              </a:rPr>
              <a:t>Ekonomická návratnost</a:t>
            </a:r>
            <a:r>
              <a:rPr lang="cs-CZ" altLang="cs-CZ" sz="2200" b="1" dirty="0">
                <a:solidFill>
                  <a:srgbClr val="000000"/>
                </a:solidFill>
              </a:rPr>
              <a:t> – volba ochrany podle důležitost objektu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4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4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88913"/>
            <a:ext cx="8785225" cy="647700"/>
          </a:xfrm>
        </p:spPr>
        <p:txBody>
          <a:bodyPr/>
          <a:lstStyle/>
          <a:p>
            <a:pPr algn="ctr"/>
            <a:r>
              <a:rPr lang="cs-CZ" altLang="cs-CZ" sz="3100" u="sng">
                <a:solidFill>
                  <a:srgbClr val="000000"/>
                </a:solidFill>
                <a:effectLst/>
                <a:latin typeface="Comic Sans MS" pitchFamily="66" charset="0"/>
              </a:rPr>
              <a:t>Příklad působení ochrany (tepelný spotřebič)</a:t>
            </a:r>
          </a:p>
        </p:txBody>
      </p:sp>
      <p:grpSp>
        <p:nvGrpSpPr>
          <p:cNvPr id="15" name="Skupina 14"/>
          <p:cNvGrpSpPr/>
          <p:nvPr/>
        </p:nvGrpSpPr>
        <p:grpSpPr>
          <a:xfrm>
            <a:off x="323849" y="1125537"/>
            <a:ext cx="8299451" cy="2446338"/>
            <a:chOff x="323849" y="1125537"/>
            <a:chExt cx="8299451" cy="2446338"/>
          </a:xfrm>
        </p:grpSpPr>
        <p:sp>
          <p:nvSpPr>
            <p:cNvPr id="46085" name="Rectangle 5"/>
            <p:cNvSpPr>
              <a:spLocks noChangeArrowheads="1"/>
            </p:cNvSpPr>
            <p:nvPr/>
          </p:nvSpPr>
          <p:spPr bwMode="auto">
            <a:xfrm>
              <a:off x="5435600" y="1212850"/>
              <a:ext cx="2089150" cy="617537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cs-CZ" altLang="cs-CZ" b="1">
                  <a:solidFill>
                    <a:srgbClr val="000000"/>
                  </a:solidFill>
                </a:rPr>
                <a:t>Spotřebič</a:t>
              </a: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4429125" y="1773238"/>
              <a:ext cx="441325" cy="347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rgbClr val="000000"/>
                  </a:solidFill>
                </a:rPr>
                <a:t>u(t)</a:t>
              </a:r>
            </a:p>
          </p:txBody>
        </p:sp>
        <p:sp>
          <p:nvSpPr>
            <p:cNvPr id="46092" name="Text Box 12"/>
            <p:cNvSpPr txBox="1">
              <a:spLocks noChangeArrowheads="1"/>
            </p:cNvSpPr>
            <p:nvPr/>
          </p:nvSpPr>
          <p:spPr bwMode="auto">
            <a:xfrm>
              <a:off x="3636963" y="2144713"/>
              <a:ext cx="365125" cy="347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rgbClr val="000000"/>
                  </a:solidFill>
                </a:rPr>
                <a:t>i(t)</a:t>
              </a:r>
            </a:p>
          </p:txBody>
        </p:sp>
        <p:sp>
          <p:nvSpPr>
            <p:cNvPr id="46095" name="Text Box 15"/>
            <p:cNvSpPr txBox="1">
              <a:spLocks noChangeArrowheads="1"/>
            </p:cNvSpPr>
            <p:nvPr/>
          </p:nvSpPr>
          <p:spPr bwMode="auto">
            <a:xfrm>
              <a:off x="7597775" y="1136650"/>
              <a:ext cx="1025525" cy="347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rgbClr val="000000"/>
                  </a:solidFill>
                </a:rPr>
                <a:t>výkon (t)</a:t>
              </a:r>
            </a:p>
          </p:txBody>
        </p:sp>
        <p:sp>
          <p:nvSpPr>
            <p:cNvPr id="46096" name="Text Box 16"/>
            <p:cNvSpPr txBox="1">
              <a:spLocks noChangeArrowheads="1"/>
            </p:cNvSpPr>
            <p:nvPr/>
          </p:nvSpPr>
          <p:spPr bwMode="auto">
            <a:xfrm>
              <a:off x="2055813" y="2492375"/>
              <a:ext cx="428625" cy="347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rgbClr val="000000"/>
                  </a:solidFill>
                </a:rPr>
                <a:t>v(t)</a:t>
              </a:r>
            </a:p>
          </p:txBody>
        </p:sp>
        <p:sp>
          <p:nvSpPr>
            <p:cNvPr id="46097" name="Oval 17"/>
            <p:cNvSpPr>
              <a:spLocks noChangeArrowheads="1"/>
            </p:cNvSpPr>
            <p:nvPr/>
          </p:nvSpPr>
          <p:spPr bwMode="auto">
            <a:xfrm>
              <a:off x="4838699" y="1440000"/>
              <a:ext cx="180000" cy="1800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46100" name="Rectangle 20"/>
            <p:cNvSpPr>
              <a:spLocks noChangeArrowheads="1"/>
            </p:cNvSpPr>
            <p:nvPr/>
          </p:nvSpPr>
          <p:spPr bwMode="auto">
            <a:xfrm>
              <a:off x="3348038" y="3068638"/>
              <a:ext cx="2159000" cy="503237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cs-CZ" altLang="cs-CZ" sz="2000" b="1">
                  <a:solidFill>
                    <a:srgbClr val="000000"/>
                  </a:solidFill>
                </a:rPr>
                <a:t>Ochrana</a:t>
              </a:r>
            </a:p>
          </p:txBody>
        </p:sp>
        <p:sp>
          <p:nvSpPr>
            <p:cNvPr id="46103" name="Rectangle 23"/>
            <p:cNvSpPr>
              <a:spLocks noChangeArrowheads="1"/>
            </p:cNvSpPr>
            <p:nvPr/>
          </p:nvSpPr>
          <p:spPr bwMode="auto">
            <a:xfrm>
              <a:off x="3790950" y="1336675"/>
              <a:ext cx="630238" cy="371475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cs-CZ" altLang="cs-CZ" b="1">
                  <a:solidFill>
                    <a:srgbClr val="000000"/>
                  </a:solidFill>
                </a:rPr>
                <a:t>PTP</a:t>
              </a:r>
            </a:p>
          </p:txBody>
        </p:sp>
        <p:sp>
          <p:nvSpPr>
            <p:cNvPr id="46106" name="Oval 26"/>
            <p:cNvSpPr>
              <a:spLocks noChangeArrowheads="1"/>
            </p:cNvSpPr>
            <p:nvPr/>
          </p:nvSpPr>
          <p:spPr bwMode="auto">
            <a:xfrm>
              <a:off x="323849" y="1125537"/>
              <a:ext cx="972693" cy="821531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/>
              <a:r>
                <a:rPr lang="cs-CZ" altLang="cs-CZ">
                  <a:solidFill>
                    <a:srgbClr val="000000"/>
                  </a:solidFill>
                </a:rPr>
                <a:t>zdroj</a:t>
              </a:r>
            </a:p>
          </p:txBody>
        </p:sp>
        <p:sp>
          <p:nvSpPr>
            <p:cNvPr id="46107" name="Rectangle 27"/>
            <p:cNvSpPr>
              <a:spLocks noChangeArrowheads="1"/>
            </p:cNvSpPr>
            <p:nvPr/>
          </p:nvSpPr>
          <p:spPr bwMode="auto">
            <a:xfrm>
              <a:off x="1835150" y="1341438"/>
              <a:ext cx="1439863" cy="360362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cs-CZ" altLang="cs-CZ" b="1">
                  <a:solidFill>
                    <a:srgbClr val="000000"/>
                  </a:solidFill>
                </a:rPr>
                <a:t>Vypínač</a:t>
              </a:r>
            </a:p>
          </p:txBody>
        </p:sp>
        <p:cxnSp>
          <p:nvCxnSpPr>
            <p:cNvPr id="46108" name="AutoShape 28"/>
            <p:cNvCxnSpPr>
              <a:cxnSpLocks noChangeShapeType="1"/>
              <a:stCxn id="46106" idx="6"/>
              <a:endCxn id="46107" idx="1"/>
            </p:cNvCxnSpPr>
            <p:nvPr/>
          </p:nvCxnSpPr>
          <p:spPr bwMode="auto">
            <a:xfrm flipV="1">
              <a:off x="1296542" y="1521619"/>
              <a:ext cx="538608" cy="14684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09" name="AutoShape 29"/>
            <p:cNvCxnSpPr>
              <a:cxnSpLocks noChangeShapeType="1"/>
              <a:stCxn id="46107" idx="3"/>
              <a:endCxn id="46103" idx="1"/>
            </p:cNvCxnSpPr>
            <p:nvPr/>
          </p:nvCxnSpPr>
          <p:spPr bwMode="auto">
            <a:xfrm>
              <a:off x="3275013" y="1520825"/>
              <a:ext cx="515938" cy="158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10" name="AutoShape 30"/>
            <p:cNvCxnSpPr>
              <a:cxnSpLocks noChangeShapeType="1"/>
              <a:stCxn id="46103" idx="3"/>
              <a:endCxn id="46097" idx="2"/>
            </p:cNvCxnSpPr>
            <p:nvPr/>
          </p:nvCxnSpPr>
          <p:spPr bwMode="auto">
            <a:xfrm>
              <a:off x="4421188" y="1522413"/>
              <a:ext cx="417511" cy="758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11" name="AutoShape 31"/>
            <p:cNvCxnSpPr>
              <a:cxnSpLocks noChangeShapeType="1"/>
              <a:stCxn id="46097" idx="6"/>
              <a:endCxn id="46085" idx="1"/>
            </p:cNvCxnSpPr>
            <p:nvPr/>
          </p:nvCxnSpPr>
          <p:spPr bwMode="auto">
            <a:xfrm flipV="1">
              <a:off x="5018699" y="1521619"/>
              <a:ext cx="416901" cy="8381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12" name="AutoShape 32"/>
            <p:cNvCxnSpPr>
              <a:cxnSpLocks noChangeShapeType="1"/>
              <a:stCxn id="46085" idx="3"/>
            </p:cNvCxnSpPr>
            <p:nvPr/>
          </p:nvCxnSpPr>
          <p:spPr bwMode="auto">
            <a:xfrm>
              <a:off x="7543800" y="1522413"/>
              <a:ext cx="628650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113" name="Rectangle 33"/>
            <p:cNvSpPr>
              <a:spLocks noChangeArrowheads="1"/>
            </p:cNvSpPr>
            <p:nvPr/>
          </p:nvSpPr>
          <p:spPr bwMode="auto">
            <a:xfrm>
              <a:off x="4587875" y="2292350"/>
              <a:ext cx="642938" cy="371475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cs-CZ" altLang="cs-CZ" b="1">
                  <a:solidFill>
                    <a:srgbClr val="000000"/>
                  </a:solidFill>
                </a:rPr>
                <a:t>PTN</a:t>
              </a:r>
            </a:p>
          </p:txBody>
        </p:sp>
        <p:cxnSp>
          <p:nvCxnSpPr>
            <p:cNvPr id="46115" name="AutoShape 35"/>
            <p:cNvCxnSpPr>
              <a:cxnSpLocks noChangeShapeType="1"/>
              <a:stCxn id="46097" idx="4"/>
              <a:endCxn id="46113" idx="0"/>
            </p:cNvCxnSpPr>
            <p:nvPr/>
          </p:nvCxnSpPr>
          <p:spPr bwMode="auto">
            <a:xfrm flipH="1">
              <a:off x="4909344" y="1620000"/>
              <a:ext cx="19355" cy="67235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118" name="Line 38"/>
            <p:cNvSpPr>
              <a:spLocks noChangeShapeType="1"/>
            </p:cNvSpPr>
            <p:nvPr/>
          </p:nvSpPr>
          <p:spPr bwMode="auto">
            <a:xfrm>
              <a:off x="4932363" y="2708275"/>
              <a:ext cx="0" cy="3603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46119" name="Line 39"/>
            <p:cNvSpPr>
              <a:spLocks noChangeShapeType="1"/>
            </p:cNvSpPr>
            <p:nvPr/>
          </p:nvSpPr>
          <p:spPr bwMode="auto">
            <a:xfrm>
              <a:off x="4068763" y="1700213"/>
              <a:ext cx="0" cy="13684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cxnSp>
          <p:nvCxnSpPr>
            <p:cNvPr id="46120" name="AutoShape 40"/>
            <p:cNvCxnSpPr>
              <a:cxnSpLocks noChangeShapeType="1"/>
              <a:stCxn id="46100" idx="1"/>
              <a:endCxn id="46107" idx="2"/>
            </p:cNvCxnSpPr>
            <p:nvPr/>
          </p:nvCxnSpPr>
          <p:spPr bwMode="auto">
            <a:xfrm rot="10800000">
              <a:off x="2555875" y="1720850"/>
              <a:ext cx="773113" cy="1600200"/>
            </a:xfrm>
            <a:prstGeom prst="bentConnector2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122" name="Line 42"/>
            <p:cNvSpPr>
              <a:spLocks noChangeShapeType="1"/>
            </p:cNvSpPr>
            <p:nvPr/>
          </p:nvSpPr>
          <p:spPr bwMode="auto">
            <a:xfrm flipH="1">
              <a:off x="5527675" y="3319463"/>
              <a:ext cx="23764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46123" name="Text Box 43"/>
            <p:cNvSpPr txBox="1">
              <a:spLocks noChangeArrowheads="1"/>
            </p:cNvSpPr>
            <p:nvPr/>
          </p:nvSpPr>
          <p:spPr bwMode="auto">
            <a:xfrm>
              <a:off x="5815013" y="2935288"/>
              <a:ext cx="2079625" cy="347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rgbClr val="000000"/>
                  </a:solidFill>
                </a:rPr>
                <a:t>nastavení ochrany</a:t>
              </a:r>
            </a:p>
          </p:txBody>
        </p:sp>
      </p:grpSp>
      <p:sp>
        <p:nvSpPr>
          <p:cNvPr id="46125" name="Rectangle 45"/>
          <p:cNvSpPr>
            <a:spLocks noRot="1" noChangeArrowheads="1"/>
          </p:cNvSpPr>
          <p:nvPr/>
        </p:nvSpPr>
        <p:spPr bwMode="auto">
          <a:xfrm>
            <a:off x="179388" y="3717925"/>
            <a:ext cx="87852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/>
            <a:r>
              <a:rPr lang="cs-CZ" altLang="cs-CZ" sz="3100" u="sng">
                <a:solidFill>
                  <a:srgbClr val="000000"/>
                </a:solidFill>
                <a:effectLst/>
                <a:latin typeface="Comic Sans MS" pitchFamily="66" charset="0"/>
              </a:rPr>
              <a:t>Měřící zařízení pro ochrany</a:t>
            </a:r>
          </a:p>
        </p:txBody>
      </p:sp>
      <p:sp>
        <p:nvSpPr>
          <p:cNvPr id="46126" name="Text Box 46"/>
          <p:cNvSpPr txBox="1">
            <a:spLocks noChangeArrowheads="1"/>
          </p:cNvSpPr>
          <p:nvPr/>
        </p:nvSpPr>
        <p:spPr bwMode="auto">
          <a:xfrm>
            <a:off x="179388" y="4508500"/>
            <a:ext cx="8785225" cy="219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charset="0"/>
              </a:defRPr>
            </a:lvl1pPr>
            <a:lvl2pPr marL="808038">
              <a:defRPr>
                <a:solidFill>
                  <a:schemeClr val="tx1"/>
                </a:solidFill>
                <a:latin typeface="Arial" charset="0"/>
              </a:defRPr>
            </a:lvl2pPr>
            <a:lvl3pPr marL="987425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-	přístrojové transformátory proudu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-	přístrojové transformátory napětí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-	kapacitní transformátory (jsou zapojeny za kapacitní dělič napětí)</a:t>
            </a:r>
          </a:p>
          <a:p>
            <a:r>
              <a:rPr lang="cs-CZ" altLang="cs-CZ" sz="2200" b="1">
                <a:solidFill>
                  <a:srgbClr val="000000"/>
                </a:solidFill>
                <a:sym typeface="Symbol" pitchFamily="18" charset="2"/>
              </a:rPr>
              <a:t>	redukce velkých hodnot napětí a proudu, galvanické oddělení</a:t>
            </a:r>
          </a:p>
          <a:p>
            <a:pPr>
              <a:spcBef>
                <a:spcPct val="2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-	teplotní senzory (v energetice se příliš nepoužívají)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15888"/>
            <a:ext cx="8591550" cy="808037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itchFamily="66" charset="0"/>
              </a:rPr>
              <a:t>Poruchové stavy v energetice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07950" y="1023938"/>
            <a:ext cx="8928100" cy="571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5113" indent="-265113">
              <a:tabLst>
                <a:tab pos="1344613" algn="l"/>
                <a:tab pos="1431925" algn="l"/>
                <a:tab pos="1619250" algn="l"/>
                <a:tab pos="1884363" algn="l"/>
                <a:tab pos="2776538" algn="l"/>
                <a:tab pos="29638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8038">
              <a:tabLst>
                <a:tab pos="1344613" algn="l"/>
                <a:tab pos="1431925" algn="l"/>
                <a:tab pos="1619250" algn="l"/>
                <a:tab pos="1884363" algn="l"/>
                <a:tab pos="2776538" algn="l"/>
                <a:tab pos="29638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987425">
              <a:tabLst>
                <a:tab pos="1344613" algn="l"/>
                <a:tab pos="1431925" algn="l"/>
                <a:tab pos="1619250" algn="l"/>
                <a:tab pos="1884363" algn="l"/>
                <a:tab pos="2776538" algn="l"/>
                <a:tab pos="29638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344613" algn="l"/>
                <a:tab pos="1431925" algn="l"/>
                <a:tab pos="1619250" algn="l"/>
                <a:tab pos="1884363" algn="l"/>
                <a:tab pos="2776538" algn="l"/>
                <a:tab pos="29638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344613" algn="l"/>
                <a:tab pos="1431925" algn="l"/>
                <a:tab pos="1619250" algn="l"/>
                <a:tab pos="1884363" algn="l"/>
                <a:tab pos="2776538" algn="l"/>
                <a:tab pos="29638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44613" algn="l"/>
                <a:tab pos="1431925" algn="l"/>
                <a:tab pos="1619250" algn="l"/>
                <a:tab pos="1884363" algn="l"/>
                <a:tab pos="2776538" algn="l"/>
                <a:tab pos="29638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44613" algn="l"/>
                <a:tab pos="1431925" algn="l"/>
                <a:tab pos="1619250" algn="l"/>
                <a:tab pos="1884363" algn="l"/>
                <a:tab pos="2776538" algn="l"/>
                <a:tab pos="29638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44613" algn="l"/>
                <a:tab pos="1431925" algn="l"/>
                <a:tab pos="1619250" algn="l"/>
                <a:tab pos="1884363" algn="l"/>
                <a:tab pos="2776538" algn="l"/>
                <a:tab pos="29638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44613" algn="l"/>
                <a:tab pos="1431925" algn="l"/>
                <a:tab pos="1619250" algn="l"/>
                <a:tab pos="1884363" algn="l"/>
                <a:tab pos="2776538" algn="l"/>
                <a:tab pos="29638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-	zkrat	-	zemní, mezifázový, mezizávitový	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		-	tepelné a dynamické účinky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		-	impedance zkratové smyčky je hlavně indukční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		-	pokles činného výkonu od generátoru, pokles napětí</a:t>
            </a:r>
          </a:p>
          <a:p>
            <a:pPr>
              <a:spcBef>
                <a:spcPct val="2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-	přetížení		-	tepelné poškození izolace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				-	vzniká při nepoměru výroba x spotřeba</a:t>
            </a:r>
          </a:p>
          <a:p>
            <a:pPr>
              <a:spcBef>
                <a:spcPct val="2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-	přepětí	-	poškození izolace, zvýšené nebezpečí zkratu</a:t>
            </a:r>
          </a:p>
          <a:p>
            <a:pPr>
              <a:spcBef>
                <a:spcPct val="2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-	podpětí	-	pokles napětí, např. v důsledku přetížení</a:t>
            </a:r>
          </a:p>
          <a:p>
            <a:pPr>
              <a:spcBef>
                <a:spcPct val="2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-	snížení kmitočtu	-	zvýšení jalové složky proudu, ztráty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						- vzniká při nepoměru výroba x spotřeba  </a:t>
            </a:r>
          </a:p>
          <a:p>
            <a:pPr>
              <a:spcBef>
                <a:spcPct val="2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-	zvýšení kmitočtu	-	mechanické namáhání točivých strojů</a:t>
            </a:r>
          </a:p>
          <a:p>
            <a:pPr>
              <a:spcBef>
                <a:spcPct val="2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-	zemní spojení	-	spojení fáze se zemí v izolované soustavě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						-	hrozí následný zkrat</a:t>
            </a:r>
          </a:p>
          <a:p>
            <a:pPr>
              <a:spcBef>
                <a:spcPct val="2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-	zpětný tok výkonu	-	generátor přejde do motorického režimu</a:t>
            </a:r>
          </a:p>
          <a:p>
            <a:pPr>
              <a:spcBef>
                <a:spcPct val="2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-	ztráta buzení	-	ztráta synchronismu, asynchronní chod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7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7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71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71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15888"/>
            <a:ext cx="5113338" cy="808037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itchFamily="66" charset="0"/>
              </a:rPr>
              <a:t>Přehled ochran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07950" y="1023938"/>
            <a:ext cx="4895850" cy="144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5113" indent="-265113">
              <a:tabLst>
                <a:tab pos="1884363" algn="l"/>
                <a:tab pos="20621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8038">
              <a:tabLst>
                <a:tab pos="1884363" algn="l"/>
                <a:tab pos="20621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987425">
              <a:tabLst>
                <a:tab pos="1884363" algn="l"/>
                <a:tab pos="20621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884363" algn="l"/>
                <a:tab pos="20621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884363" algn="l"/>
                <a:tab pos="20621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84363" algn="l"/>
                <a:tab pos="20621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84363" algn="l"/>
                <a:tab pos="20621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84363" algn="l"/>
                <a:tab pos="20621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84363" algn="l"/>
                <a:tab pos="20621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Nadproudová ochrana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-	analogický princip jako u jističů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-	rozdělení	-	časové závislá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		-	časově nezávislá	</a:t>
            </a:r>
          </a:p>
        </p:txBody>
      </p:sp>
      <p:grpSp>
        <p:nvGrpSpPr>
          <p:cNvPr id="48161" name="Group 33"/>
          <p:cNvGrpSpPr>
            <a:grpSpLocks/>
          </p:cNvGrpSpPr>
          <p:nvPr/>
        </p:nvGrpSpPr>
        <p:grpSpPr bwMode="auto">
          <a:xfrm>
            <a:off x="5434013" y="210310"/>
            <a:ext cx="3097213" cy="2147887"/>
            <a:chOff x="3424" y="754"/>
            <a:chExt cx="1951" cy="1353"/>
          </a:xfrm>
        </p:grpSpPr>
        <p:grpSp>
          <p:nvGrpSpPr>
            <p:cNvPr id="48137" name="Group 9"/>
            <p:cNvGrpSpPr>
              <a:grpSpLocks/>
            </p:cNvGrpSpPr>
            <p:nvPr/>
          </p:nvGrpSpPr>
          <p:grpSpPr bwMode="auto">
            <a:xfrm>
              <a:off x="3424" y="754"/>
              <a:ext cx="1950" cy="1353"/>
              <a:chOff x="3379" y="754"/>
              <a:chExt cx="1950" cy="1353"/>
            </a:xfrm>
          </p:grpSpPr>
          <p:sp>
            <p:nvSpPr>
              <p:cNvPr id="48134" name="Freeform 6"/>
              <p:cNvSpPr>
                <a:spLocks/>
              </p:cNvSpPr>
              <p:nvPr/>
            </p:nvSpPr>
            <p:spPr bwMode="auto">
              <a:xfrm>
                <a:off x="3742" y="845"/>
                <a:ext cx="1406" cy="952"/>
              </a:xfrm>
              <a:custGeom>
                <a:avLst/>
                <a:gdLst>
                  <a:gd name="T0" fmla="*/ 0 w 1406"/>
                  <a:gd name="T1" fmla="*/ 0 h 952"/>
                  <a:gd name="T2" fmla="*/ 0 w 1406"/>
                  <a:gd name="T3" fmla="*/ 952 h 952"/>
                  <a:gd name="T4" fmla="*/ 1406 w 1406"/>
                  <a:gd name="T5" fmla="*/ 952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06" h="952">
                    <a:moveTo>
                      <a:pt x="0" y="0"/>
                    </a:moveTo>
                    <a:lnTo>
                      <a:pt x="0" y="952"/>
                    </a:lnTo>
                    <a:lnTo>
                      <a:pt x="1406" y="952"/>
                    </a:ln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8135" name="Text Box 7"/>
              <p:cNvSpPr txBox="1">
                <a:spLocks noChangeArrowheads="1"/>
              </p:cNvSpPr>
              <p:nvPr/>
            </p:nvSpPr>
            <p:spPr bwMode="auto">
              <a:xfrm>
                <a:off x="3379" y="754"/>
                <a:ext cx="317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dirty="0">
                    <a:solidFill>
                      <a:srgbClr val="000000"/>
                    </a:solidFill>
                  </a:rPr>
                  <a:t>t(s)</a:t>
                </a:r>
              </a:p>
            </p:txBody>
          </p:sp>
          <p:sp>
            <p:nvSpPr>
              <p:cNvPr id="48136" name="Text Box 8"/>
              <p:cNvSpPr txBox="1">
                <a:spLocks noChangeArrowheads="1"/>
              </p:cNvSpPr>
              <p:nvPr/>
            </p:nvSpPr>
            <p:spPr bwMode="auto">
              <a:xfrm>
                <a:off x="5012" y="1888"/>
                <a:ext cx="317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dirty="0">
                    <a:solidFill>
                      <a:srgbClr val="000000"/>
                    </a:solidFill>
                  </a:rPr>
                  <a:t>I(A)</a:t>
                </a:r>
              </a:p>
            </p:txBody>
          </p:sp>
        </p:grpSp>
        <p:sp>
          <p:nvSpPr>
            <p:cNvPr id="48138" name="Freeform 10"/>
            <p:cNvSpPr>
              <a:spLocks/>
            </p:cNvSpPr>
            <p:nvPr/>
          </p:nvSpPr>
          <p:spPr bwMode="auto">
            <a:xfrm>
              <a:off x="4014" y="799"/>
              <a:ext cx="998" cy="862"/>
            </a:xfrm>
            <a:custGeom>
              <a:avLst/>
              <a:gdLst>
                <a:gd name="T0" fmla="*/ 0 w 998"/>
                <a:gd name="T1" fmla="*/ 0 h 862"/>
                <a:gd name="T2" fmla="*/ 0 w 998"/>
                <a:gd name="T3" fmla="*/ 862 h 862"/>
                <a:gd name="T4" fmla="*/ 998 w 998"/>
                <a:gd name="T5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8" h="862">
                  <a:moveTo>
                    <a:pt x="0" y="0"/>
                  </a:moveTo>
                  <a:lnTo>
                    <a:pt x="0" y="862"/>
                  </a:lnTo>
                  <a:lnTo>
                    <a:pt x="998" y="862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8139" name="Text Box 11"/>
            <p:cNvSpPr txBox="1">
              <a:spLocks noChangeArrowheads="1"/>
            </p:cNvSpPr>
            <p:nvPr/>
          </p:nvSpPr>
          <p:spPr bwMode="auto">
            <a:xfrm>
              <a:off x="4105" y="1162"/>
              <a:ext cx="1270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dirty="0">
                  <a:solidFill>
                    <a:srgbClr val="000000"/>
                  </a:solidFill>
                </a:rPr>
                <a:t>časově nezávislá</a:t>
              </a:r>
            </a:p>
          </p:txBody>
        </p:sp>
      </p:grpSp>
      <p:grpSp>
        <p:nvGrpSpPr>
          <p:cNvPr id="48162" name="Group 34"/>
          <p:cNvGrpSpPr>
            <a:grpSpLocks/>
          </p:cNvGrpSpPr>
          <p:nvPr/>
        </p:nvGrpSpPr>
        <p:grpSpPr bwMode="auto">
          <a:xfrm>
            <a:off x="5435600" y="2565400"/>
            <a:ext cx="3095625" cy="2147888"/>
            <a:chOff x="3424" y="2259"/>
            <a:chExt cx="1950" cy="1353"/>
          </a:xfrm>
        </p:grpSpPr>
        <p:grpSp>
          <p:nvGrpSpPr>
            <p:cNvPr id="48140" name="Group 12"/>
            <p:cNvGrpSpPr>
              <a:grpSpLocks/>
            </p:cNvGrpSpPr>
            <p:nvPr/>
          </p:nvGrpSpPr>
          <p:grpSpPr bwMode="auto">
            <a:xfrm>
              <a:off x="3424" y="2259"/>
              <a:ext cx="1950" cy="1353"/>
              <a:chOff x="3379" y="754"/>
              <a:chExt cx="1950" cy="1353"/>
            </a:xfrm>
          </p:grpSpPr>
          <p:sp>
            <p:nvSpPr>
              <p:cNvPr id="48141" name="Freeform 13"/>
              <p:cNvSpPr>
                <a:spLocks/>
              </p:cNvSpPr>
              <p:nvPr/>
            </p:nvSpPr>
            <p:spPr bwMode="auto">
              <a:xfrm>
                <a:off x="3742" y="845"/>
                <a:ext cx="1406" cy="952"/>
              </a:xfrm>
              <a:custGeom>
                <a:avLst/>
                <a:gdLst>
                  <a:gd name="T0" fmla="*/ 0 w 1406"/>
                  <a:gd name="T1" fmla="*/ 0 h 952"/>
                  <a:gd name="T2" fmla="*/ 0 w 1406"/>
                  <a:gd name="T3" fmla="*/ 952 h 952"/>
                  <a:gd name="T4" fmla="*/ 1406 w 1406"/>
                  <a:gd name="T5" fmla="*/ 952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06" h="952">
                    <a:moveTo>
                      <a:pt x="0" y="0"/>
                    </a:moveTo>
                    <a:lnTo>
                      <a:pt x="0" y="952"/>
                    </a:lnTo>
                    <a:lnTo>
                      <a:pt x="1406" y="952"/>
                    </a:ln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8142" name="Text Box 14"/>
              <p:cNvSpPr txBox="1">
                <a:spLocks noChangeArrowheads="1"/>
              </p:cNvSpPr>
              <p:nvPr/>
            </p:nvSpPr>
            <p:spPr bwMode="auto">
              <a:xfrm>
                <a:off x="3379" y="754"/>
                <a:ext cx="317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dirty="0">
                    <a:solidFill>
                      <a:srgbClr val="000000"/>
                    </a:solidFill>
                  </a:rPr>
                  <a:t>t(s)</a:t>
                </a:r>
              </a:p>
            </p:txBody>
          </p:sp>
          <p:sp>
            <p:nvSpPr>
              <p:cNvPr id="48143" name="Text Box 15"/>
              <p:cNvSpPr txBox="1">
                <a:spLocks noChangeArrowheads="1"/>
              </p:cNvSpPr>
              <p:nvPr/>
            </p:nvSpPr>
            <p:spPr bwMode="auto">
              <a:xfrm>
                <a:off x="5012" y="1888"/>
                <a:ext cx="317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dirty="0">
                    <a:solidFill>
                      <a:srgbClr val="000000"/>
                    </a:solidFill>
                  </a:rPr>
                  <a:t>I(A)</a:t>
                </a:r>
              </a:p>
            </p:txBody>
          </p:sp>
        </p:grpSp>
        <p:sp>
          <p:nvSpPr>
            <p:cNvPr id="48147" name="Freeform 19"/>
            <p:cNvSpPr>
              <a:spLocks/>
            </p:cNvSpPr>
            <p:nvPr/>
          </p:nvSpPr>
          <p:spPr bwMode="auto">
            <a:xfrm>
              <a:off x="4014" y="2341"/>
              <a:ext cx="998" cy="726"/>
            </a:xfrm>
            <a:custGeom>
              <a:avLst/>
              <a:gdLst>
                <a:gd name="T0" fmla="*/ 0 w 998"/>
                <a:gd name="T1" fmla="*/ 0 h 726"/>
                <a:gd name="T2" fmla="*/ 227 w 998"/>
                <a:gd name="T3" fmla="*/ 545 h 726"/>
                <a:gd name="T4" fmla="*/ 998 w 998"/>
                <a:gd name="T5" fmla="*/ 72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8" h="726">
                  <a:moveTo>
                    <a:pt x="0" y="0"/>
                  </a:moveTo>
                  <a:cubicBezTo>
                    <a:pt x="30" y="212"/>
                    <a:pt x="61" y="424"/>
                    <a:pt x="227" y="545"/>
                  </a:cubicBezTo>
                  <a:cubicBezTo>
                    <a:pt x="393" y="666"/>
                    <a:pt x="695" y="696"/>
                    <a:pt x="998" y="726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8148" name="Text Box 20"/>
            <p:cNvSpPr txBox="1">
              <a:spLocks noChangeArrowheads="1"/>
            </p:cNvSpPr>
            <p:nvPr/>
          </p:nvSpPr>
          <p:spPr bwMode="auto">
            <a:xfrm>
              <a:off x="4241" y="2428"/>
              <a:ext cx="1088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dirty="0">
                  <a:solidFill>
                    <a:srgbClr val="000000"/>
                  </a:solidFill>
                </a:rPr>
                <a:t>časově závislá</a:t>
              </a:r>
            </a:p>
          </p:txBody>
        </p:sp>
      </p:grpSp>
      <p:sp>
        <p:nvSpPr>
          <p:cNvPr id="48156" name="Text Box 28"/>
          <p:cNvSpPr txBox="1">
            <a:spLocks noChangeArrowheads="1"/>
          </p:cNvSpPr>
          <p:nvPr/>
        </p:nvSpPr>
        <p:spPr bwMode="auto">
          <a:xfrm>
            <a:off x="395288" y="5229225"/>
            <a:ext cx="4968875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dvě nezávislé časové charakteristiky (lze rozlišit vzdálený a blízký zkrat, nebo záložní funkci ochrany.</a:t>
            </a:r>
          </a:p>
        </p:txBody>
      </p:sp>
      <p:grpSp>
        <p:nvGrpSpPr>
          <p:cNvPr id="48165" name="Group 37"/>
          <p:cNvGrpSpPr>
            <a:grpSpLocks/>
          </p:cNvGrpSpPr>
          <p:nvPr/>
        </p:nvGrpSpPr>
        <p:grpSpPr bwMode="auto">
          <a:xfrm>
            <a:off x="1042988" y="2997200"/>
            <a:ext cx="3095625" cy="2147888"/>
            <a:chOff x="657" y="2024"/>
            <a:chExt cx="1950" cy="1353"/>
          </a:xfrm>
        </p:grpSpPr>
        <p:grpSp>
          <p:nvGrpSpPr>
            <p:cNvPr id="48149" name="Group 21"/>
            <p:cNvGrpSpPr>
              <a:grpSpLocks/>
            </p:cNvGrpSpPr>
            <p:nvPr/>
          </p:nvGrpSpPr>
          <p:grpSpPr bwMode="auto">
            <a:xfrm>
              <a:off x="657" y="2024"/>
              <a:ext cx="1950" cy="1353"/>
              <a:chOff x="3379" y="754"/>
              <a:chExt cx="1950" cy="1353"/>
            </a:xfrm>
          </p:grpSpPr>
          <p:sp>
            <p:nvSpPr>
              <p:cNvPr id="48150" name="Freeform 22"/>
              <p:cNvSpPr>
                <a:spLocks/>
              </p:cNvSpPr>
              <p:nvPr/>
            </p:nvSpPr>
            <p:spPr bwMode="auto">
              <a:xfrm>
                <a:off x="3742" y="845"/>
                <a:ext cx="1406" cy="952"/>
              </a:xfrm>
              <a:custGeom>
                <a:avLst/>
                <a:gdLst>
                  <a:gd name="T0" fmla="*/ 0 w 1406"/>
                  <a:gd name="T1" fmla="*/ 0 h 952"/>
                  <a:gd name="T2" fmla="*/ 0 w 1406"/>
                  <a:gd name="T3" fmla="*/ 952 h 952"/>
                  <a:gd name="T4" fmla="*/ 1406 w 1406"/>
                  <a:gd name="T5" fmla="*/ 952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06" h="952">
                    <a:moveTo>
                      <a:pt x="0" y="0"/>
                    </a:moveTo>
                    <a:lnTo>
                      <a:pt x="0" y="952"/>
                    </a:lnTo>
                    <a:lnTo>
                      <a:pt x="1406" y="952"/>
                    </a:ln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8151" name="Text Box 23"/>
              <p:cNvSpPr txBox="1">
                <a:spLocks noChangeArrowheads="1"/>
              </p:cNvSpPr>
              <p:nvPr/>
            </p:nvSpPr>
            <p:spPr bwMode="auto">
              <a:xfrm>
                <a:off x="3379" y="754"/>
                <a:ext cx="317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dirty="0">
                    <a:solidFill>
                      <a:srgbClr val="000000"/>
                    </a:solidFill>
                  </a:rPr>
                  <a:t>t(s)</a:t>
                </a:r>
              </a:p>
            </p:txBody>
          </p:sp>
          <p:sp>
            <p:nvSpPr>
              <p:cNvPr id="48152" name="Text Box 24"/>
              <p:cNvSpPr txBox="1">
                <a:spLocks noChangeArrowheads="1"/>
              </p:cNvSpPr>
              <p:nvPr/>
            </p:nvSpPr>
            <p:spPr bwMode="auto">
              <a:xfrm>
                <a:off x="5012" y="1888"/>
                <a:ext cx="317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dirty="0">
                    <a:solidFill>
                      <a:srgbClr val="000000"/>
                    </a:solidFill>
                  </a:rPr>
                  <a:t>I(A)</a:t>
                </a:r>
              </a:p>
            </p:txBody>
          </p:sp>
        </p:grpSp>
        <p:sp>
          <p:nvSpPr>
            <p:cNvPr id="48155" name="Freeform 27"/>
            <p:cNvSpPr>
              <a:spLocks/>
            </p:cNvSpPr>
            <p:nvPr/>
          </p:nvSpPr>
          <p:spPr bwMode="auto">
            <a:xfrm>
              <a:off x="1247" y="2115"/>
              <a:ext cx="1180" cy="862"/>
            </a:xfrm>
            <a:custGeom>
              <a:avLst/>
              <a:gdLst>
                <a:gd name="T0" fmla="*/ 0 w 1180"/>
                <a:gd name="T1" fmla="*/ 0 h 862"/>
                <a:gd name="T2" fmla="*/ 0 w 1180"/>
                <a:gd name="T3" fmla="*/ 454 h 862"/>
                <a:gd name="T4" fmla="*/ 590 w 1180"/>
                <a:gd name="T5" fmla="*/ 454 h 862"/>
                <a:gd name="T6" fmla="*/ 590 w 1180"/>
                <a:gd name="T7" fmla="*/ 862 h 862"/>
                <a:gd name="T8" fmla="*/ 1180 w 1180"/>
                <a:gd name="T9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0" h="862">
                  <a:moveTo>
                    <a:pt x="0" y="0"/>
                  </a:moveTo>
                  <a:lnTo>
                    <a:pt x="0" y="454"/>
                  </a:lnTo>
                  <a:lnTo>
                    <a:pt x="590" y="454"/>
                  </a:lnTo>
                  <a:lnTo>
                    <a:pt x="590" y="862"/>
                  </a:lnTo>
                  <a:lnTo>
                    <a:pt x="1180" y="862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grpSp>
          <p:nvGrpSpPr>
            <p:cNvPr id="48159" name="Group 31"/>
            <p:cNvGrpSpPr>
              <a:grpSpLocks/>
            </p:cNvGrpSpPr>
            <p:nvPr/>
          </p:nvGrpSpPr>
          <p:grpSpPr bwMode="auto">
            <a:xfrm>
              <a:off x="1269" y="2115"/>
              <a:ext cx="1089" cy="817"/>
              <a:chOff x="1020" y="1933"/>
              <a:chExt cx="1134" cy="817"/>
            </a:xfrm>
          </p:grpSpPr>
          <p:sp>
            <p:nvSpPr>
              <p:cNvPr id="48157" name="Rectangle 29"/>
              <p:cNvSpPr>
                <a:spLocks noChangeArrowheads="1"/>
              </p:cNvSpPr>
              <p:nvPr/>
            </p:nvSpPr>
            <p:spPr bwMode="auto">
              <a:xfrm>
                <a:off x="1020" y="1933"/>
                <a:ext cx="1134" cy="408"/>
              </a:xfrm>
              <a:prstGeom prst="rect">
                <a:avLst/>
              </a:prstGeom>
              <a:solidFill>
                <a:srgbClr val="FFCC00"/>
              </a:solidFill>
              <a:ln w="38100">
                <a:solidFill>
                  <a:srgbClr val="FFCC00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8158" name="Rectangle 30"/>
              <p:cNvSpPr>
                <a:spLocks noChangeArrowheads="1"/>
              </p:cNvSpPr>
              <p:nvPr/>
            </p:nvSpPr>
            <p:spPr bwMode="auto">
              <a:xfrm>
                <a:off x="1655" y="2341"/>
                <a:ext cx="499" cy="409"/>
              </a:xfrm>
              <a:prstGeom prst="rect">
                <a:avLst/>
              </a:prstGeom>
              <a:solidFill>
                <a:srgbClr val="FFCC00"/>
              </a:solidFill>
              <a:ln w="38100">
                <a:solidFill>
                  <a:srgbClr val="FFCC00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</p:grpSp>
        <p:sp>
          <p:nvSpPr>
            <p:cNvPr id="48160" name="Text Box 32"/>
            <p:cNvSpPr txBox="1">
              <a:spLocks noChangeArrowheads="1"/>
            </p:cNvSpPr>
            <p:nvPr/>
          </p:nvSpPr>
          <p:spPr bwMode="auto">
            <a:xfrm>
              <a:off x="1247" y="2069"/>
              <a:ext cx="1134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dirty="0">
                  <a:solidFill>
                    <a:srgbClr val="000000"/>
                  </a:solidFill>
                </a:rPr>
                <a:t>oblast působení ochrany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115888"/>
            <a:ext cx="8208963" cy="808037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itchFamily="66" charset="0"/>
              </a:rPr>
              <a:t>Realizace nadproudé ochrany</a:t>
            </a: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323850" y="2789238"/>
            <a:ext cx="8712200" cy="144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0000"/>
                </a:solidFill>
              </a:rPr>
              <a:t>Ochrana transformátoru – zkrat u úseku AB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-	var. 1 - vypne A, doba vypnutí je dána vzdáleností od transformátoru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(čím je vyšší </a:t>
            </a:r>
            <a:r>
              <a:rPr lang="cs-CZ" altLang="cs-CZ" sz="2000" b="1" dirty="0">
                <a:solidFill>
                  <a:srgbClr val="000000"/>
                </a:solidFill>
              </a:rPr>
              <a:t>zkratová impedance, nižší proud, delší čas)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-	var. 2 - vypne A, doba vypnutí je konstantní, zpožděná (selektivita)  </a:t>
            </a:r>
            <a:endParaRPr lang="cs-CZ" altLang="cs-CZ" sz="2000" b="1" dirty="0">
              <a:solidFill>
                <a:srgbClr val="000000"/>
              </a:solidFill>
              <a:sym typeface="Symbol" pitchFamily="18" charset="2"/>
            </a:endParaRPr>
          </a:p>
        </p:txBody>
      </p:sp>
      <p:grpSp>
        <p:nvGrpSpPr>
          <p:cNvPr id="49225" name="Group 73"/>
          <p:cNvGrpSpPr>
            <a:grpSpLocks/>
          </p:cNvGrpSpPr>
          <p:nvPr/>
        </p:nvGrpSpPr>
        <p:grpSpPr bwMode="auto">
          <a:xfrm>
            <a:off x="358775" y="1068387"/>
            <a:ext cx="7526338" cy="1762124"/>
            <a:chOff x="226" y="1127"/>
            <a:chExt cx="4741" cy="1110"/>
          </a:xfrm>
        </p:grpSpPr>
        <p:grpSp>
          <p:nvGrpSpPr>
            <p:cNvPr id="49221" name="Group 69"/>
            <p:cNvGrpSpPr>
              <a:grpSpLocks/>
            </p:cNvGrpSpPr>
            <p:nvPr/>
          </p:nvGrpSpPr>
          <p:grpSpPr bwMode="auto">
            <a:xfrm>
              <a:off x="226" y="1127"/>
              <a:ext cx="4332" cy="1110"/>
              <a:chOff x="634" y="1127"/>
              <a:chExt cx="4332" cy="1110"/>
            </a:xfrm>
          </p:grpSpPr>
          <p:grpSp>
            <p:nvGrpSpPr>
              <p:cNvPr id="49219" name="Group 67"/>
              <p:cNvGrpSpPr>
                <a:grpSpLocks/>
              </p:cNvGrpSpPr>
              <p:nvPr/>
            </p:nvGrpSpPr>
            <p:grpSpPr bwMode="auto">
              <a:xfrm>
                <a:off x="634" y="1531"/>
                <a:ext cx="568" cy="363"/>
                <a:chOff x="634" y="1531"/>
                <a:chExt cx="568" cy="363"/>
              </a:xfrm>
            </p:grpSpPr>
            <p:sp>
              <p:nvSpPr>
                <p:cNvPr id="49181" name="Oval 29"/>
                <p:cNvSpPr>
                  <a:spLocks noChangeArrowheads="1"/>
                </p:cNvSpPr>
                <p:nvPr/>
              </p:nvSpPr>
              <p:spPr bwMode="auto">
                <a:xfrm>
                  <a:off x="634" y="1531"/>
                  <a:ext cx="363" cy="363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49182" name="Oval 30"/>
                <p:cNvSpPr>
                  <a:spLocks noChangeArrowheads="1"/>
                </p:cNvSpPr>
                <p:nvPr/>
              </p:nvSpPr>
              <p:spPr bwMode="auto">
                <a:xfrm>
                  <a:off x="839" y="1531"/>
                  <a:ext cx="363" cy="363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</p:grpSp>
          <p:sp>
            <p:nvSpPr>
              <p:cNvPr id="49184" name="Rectangle 32"/>
              <p:cNvSpPr>
                <a:spLocks noChangeArrowheads="1"/>
              </p:cNvSpPr>
              <p:nvPr/>
            </p:nvSpPr>
            <p:spPr bwMode="auto">
              <a:xfrm>
                <a:off x="1564" y="1621"/>
                <a:ext cx="181" cy="18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9185" name="Rectangle 33"/>
              <p:cNvSpPr>
                <a:spLocks noChangeArrowheads="1"/>
              </p:cNvSpPr>
              <p:nvPr/>
            </p:nvSpPr>
            <p:spPr bwMode="auto">
              <a:xfrm>
                <a:off x="2789" y="1621"/>
                <a:ext cx="181" cy="182"/>
              </a:xfrm>
              <a:prstGeom prst="rect">
                <a:avLst/>
              </a:prstGeom>
              <a:noFill/>
              <a:ln w="38100">
                <a:solidFill>
                  <a:srgbClr val="00FFFF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9186" name="Rectangle 34"/>
              <p:cNvSpPr>
                <a:spLocks noChangeArrowheads="1"/>
              </p:cNvSpPr>
              <p:nvPr/>
            </p:nvSpPr>
            <p:spPr bwMode="auto">
              <a:xfrm>
                <a:off x="4104" y="1621"/>
                <a:ext cx="181" cy="182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9187" name="Oval 35"/>
              <p:cNvSpPr>
                <a:spLocks noChangeArrowheads="1"/>
              </p:cNvSpPr>
              <p:nvPr/>
            </p:nvSpPr>
            <p:spPr bwMode="auto">
              <a:xfrm>
                <a:off x="4377" y="1622"/>
                <a:ext cx="181" cy="181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9188" name="Oval 36"/>
              <p:cNvSpPr>
                <a:spLocks noChangeArrowheads="1"/>
              </p:cNvSpPr>
              <p:nvPr/>
            </p:nvSpPr>
            <p:spPr bwMode="auto">
              <a:xfrm>
                <a:off x="3078" y="1622"/>
                <a:ext cx="181" cy="181"/>
              </a:xfrm>
              <a:prstGeom prst="ellips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9189" name="Oval 37"/>
              <p:cNvSpPr>
                <a:spLocks noChangeArrowheads="1"/>
              </p:cNvSpPr>
              <p:nvPr/>
            </p:nvSpPr>
            <p:spPr bwMode="auto">
              <a:xfrm>
                <a:off x="1854" y="1622"/>
                <a:ext cx="181" cy="181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cxnSp>
            <p:nvCxnSpPr>
              <p:cNvPr id="49190" name="AutoShape 38"/>
              <p:cNvCxnSpPr>
                <a:cxnSpLocks noChangeShapeType="1"/>
              </p:cNvCxnSpPr>
              <p:nvPr/>
            </p:nvCxnSpPr>
            <p:spPr bwMode="auto">
              <a:xfrm flipV="1">
                <a:off x="1201" y="1712"/>
                <a:ext cx="339" cy="1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191" name="AutoShape 39"/>
              <p:cNvCxnSpPr>
                <a:cxnSpLocks noChangeShapeType="1"/>
              </p:cNvCxnSpPr>
              <p:nvPr/>
            </p:nvCxnSpPr>
            <p:spPr bwMode="auto">
              <a:xfrm>
                <a:off x="1746" y="1712"/>
                <a:ext cx="1020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193" name="AutoShape 41"/>
              <p:cNvCxnSpPr>
                <a:cxnSpLocks noChangeShapeType="1"/>
                <a:stCxn id="49185" idx="3"/>
                <a:endCxn id="49186" idx="1"/>
              </p:cNvCxnSpPr>
              <p:nvPr/>
            </p:nvCxnSpPr>
            <p:spPr bwMode="auto">
              <a:xfrm>
                <a:off x="2982" y="1712"/>
                <a:ext cx="1110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194" name="AutoShape 42"/>
              <p:cNvCxnSpPr>
                <a:cxnSpLocks noChangeShapeType="1"/>
                <a:stCxn id="49186" idx="3"/>
              </p:cNvCxnSpPr>
              <p:nvPr/>
            </p:nvCxnSpPr>
            <p:spPr bwMode="auto">
              <a:xfrm>
                <a:off x="4297" y="1712"/>
                <a:ext cx="669" cy="1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9195" name="Rectangle 43"/>
              <p:cNvSpPr>
                <a:spLocks noChangeArrowheads="1"/>
              </p:cNvSpPr>
              <p:nvPr/>
            </p:nvSpPr>
            <p:spPr bwMode="auto">
              <a:xfrm>
                <a:off x="1824" y="1128"/>
                <a:ext cx="240" cy="23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cs-CZ" altLang="cs-CZ" b="1" dirty="0">
                    <a:solidFill>
                      <a:srgbClr val="000000"/>
                    </a:solidFill>
                  </a:rPr>
                  <a:t>I</a:t>
                </a:r>
                <a:r>
                  <a:rPr lang="en-US" altLang="cs-CZ" b="1" dirty="0">
                    <a:solidFill>
                      <a:srgbClr val="000000"/>
                    </a:solidFill>
                    <a:cs typeface="Arial" charset="0"/>
                  </a:rPr>
                  <a:t>&gt;</a:t>
                </a:r>
              </a:p>
            </p:txBody>
          </p:sp>
          <p:sp>
            <p:nvSpPr>
              <p:cNvPr id="49196" name="Rectangle 44"/>
              <p:cNvSpPr>
                <a:spLocks noChangeArrowheads="1"/>
              </p:cNvSpPr>
              <p:nvPr/>
            </p:nvSpPr>
            <p:spPr bwMode="auto">
              <a:xfrm>
                <a:off x="3048" y="1128"/>
                <a:ext cx="240" cy="234"/>
              </a:xfrm>
              <a:prstGeom prst="rect">
                <a:avLst/>
              </a:prstGeom>
              <a:noFill/>
              <a:ln w="38100">
                <a:solidFill>
                  <a:srgbClr val="00FFFF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cs-CZ" altLang="cs-CZ" b="1">
                    <a:solidFill>
                      <a:srgbClr val="000000"/>
                    </a:solidFill>
                  </a:rPr>
                  <a:t>I</a:t>
                </a:r>
                <a:r>
                  <a:rPr lang="en-US" altLang="cs-CZ" b="1">
                    <a:solidFill>
                      <a:srgbClr val="000000"/>
                    </a:solidFill>
                    <a:cs typeface="Arial" charset="0"/>
                  </a:rPr>
                  <a:t>&gt;</a:t>
                </a:r>
              </a:p>
            </p:txBody>
          </p:sp>
          <p:sp>
            <p:nvSpPr>
              <p:cNvPr id="49197" name="Rectangle 45"/>
              <p:cNvSpPr>
                <a:spLocks noChangeArrowheads="1"/>
              </p:cNvSpPr>
              <p:nvPr/>
            </p:nvSpPr>
            <p:spPr bwMode="auto">
              <a:xfrm>
                <a:off x="4354" y="1127"/>
                <a:ext cx="240" cy="234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cs-CZ" altLang="cs-CZ" b="1">
                    <a:solidFill>
                      <a:srgbClr val="000000"/>
                    </a:solidFill>
                  </a:rPr>
                  <a:t>I</a:t>
                </a:r>
                <a:r>
                  <a:rPr lang="en-US" altLang="cs-CZ" b="1">
                    <a:solidFill>
                      <a:srgbClr val="000000"/>
                    </a:solidFill>
                    <a:cs typeface="Arial" charset="0"/>
                  </a:rPr>
                  <a:t>&gt;</a:t>
                </a:r>
              </a:p>
            </p:txBody>
          </p:sp>
          <p:cxnSp>
            <p:nvCxnSpPr>
              <p:cNvPr id="49198" name="AutoShape 46"/>
              <p:cNvCxnSpPr>
                <a:cxnSpLocks noChangeShapeType="1"/>
                <a:stCxn id="49195" idx="2"/>
                <a:endCxn id="49189" idx="0"/>
              </p:cNvCxnSpPr>
              <p:nvPr/>
            </p:nvCxnSpPr>
            <p:spPr bwMode="auto">
              <a:xfrm>
                <a:off x="1944" y="1362"/>
                <a:ext cx="1" cy="26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200" name="AutoShape 48"/>
              <p:cNvCxnSpPr>
                <a:cxnSpLocks noChangeShapeType="1"/>
                <a:stCxn id="49196" idx="2"/>
                <a:endCxn id="49188" idx="0"/>
              </p:cNvCxnSpPr>
              <p:nvPr/>
            </p:nvCxnSpPr>
            <p:spPr bwMode="auto">
              <a:xfrm>
                <a:off x="3168" y="1362"/>
                <a:ext cx="1" cy="260"/>
              </a:xfrm>
              <a:prstGeom prst="straightConnector1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201" name="AutoShape 49"/>
              <p:cNvCxnSpPr>
                <a:cxnSpLocks noChangeShapeType="1"/>
                <a:stCxn id="49197" idx="2"/>
                <a:endCxn id="49187" idx="0"/>
              </p:cNvCxnSpPr>
              <p:nvPr/>
            </p:nvCxnSpPr>
            <p:spPr bwMode="auto">
              <a:xfrm flipH="1">
                <a:off x="4468" y="1361"/>
                <a:ext cx="6" cy="261"/>
              </a:xfrm>
              <a:prstGeom prst="straightConnector1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9202" name="Line 50"/>
              <p:cNvSpPr>
                <a:spLocks noChangeShapeType="1"/>
              </p:cNvSpPr>
              <p:nvPr/>
            </p:nvSpPr>
            <p:spPr bwMode="auto">
              <a:xfrm>
                <a:off x="3980" y="1486"/>
                <a:ext cx="0" cy="453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9203" name="Line 51"/>
              <p:cNvSpPr>
                <a:spLocks noChangeShapeType="1"/>
              </p:cNvSpPr>
              <p:nvPr/>
            </p:nvSpPr>
            <p:spPr bwMode="auto">
              <a:xfrm>
                <a:off x="1462" y="1486"/>
                <a:ext cx="0" cy="453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9204" name="Line 52"/>
              <p:cNvSpPr>
                <a:spLocks noChangeShapeType="1"/>
              </p:cNvSpPr>
              <p:nvPr/>
            </p:nvSpPr>
            <p:spPr bwMode="auto">
              <a:xfrm>
                <a:off x="2664" y="1486"/>
                <a:ext cx="0" cy="453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9205" name="Text Box 53"/>
              <p:cNvSpPr txBox="1">
                <a:spLocks noChangeArrowheads="1"/>
              </p:cNvSpPr>
              <p:nvPr/>
            </p:nvSpPr>
            <p:spPr bwMode="auto">
              <a:xfrm>
                <a:off x="3889" y="1984"/>
                <a:ext cx="227" cy="2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2000" b="1">
                    <a:solidFill>
                      <a:srgbClr val="000000"/>
                    </a:solidFill>
                  </a:rPr>
                  <a:t>C</a:t>
                </a:r>
              </a:p>
            </p:txBody>
          </p:sp>
          <p:sp>
            <p:nvSpPr>
              <p:cNvPr id="49206" name="Text Box 54"/>
              <p:cNvSpPr txBox="1">
                <a:spLocks noChangeArrowheads="1"/>
              </p:cNvSpPr>
              <p:nvPr/>
            </p:nvSpPr>
            <p:spPr bwMode="auto">
              <a:xfrm>
                <a:off x="2573" y="1984"/>
                <a:ext cx="227" cy="2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2000" b="1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49207" name="Text Box 55"/>
              <p:cNvSpPr txBox="1">
                <a:spLocks noChangeArrowheads="1"/>
              </p:cNvSpPr>
              <p:nvPr/>
            </p:nvSpPr>
            <p:spPr bwMode="auto">
              <a:xfrm>
                <a:off x="1303" y="1984"/>
                <a:ext cx="227" cy="2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2000" b="1">
                    <a:solidFill>
                      <a:srgbClr val="000000"/>
                    </a:solidFill>
                  </a:rPr>
                  <a:t>A</a:t>
                </a:r>
              </a:p>
            </p:txBody>
          </p:sp>
        </p:grpSp>
        <p:sp>
          <p:nvSpPr>
            <p:cNvPr id="49222" name="AutoShape 70"/>
            <p:cNvSpPr>
              <a:spLocks noChangeArrowheads="1"/>
            </p:cNvSpPr>
            <p:nvPr/>
          </p:nvSpPr>
          <p:spPr bwMode="auto">
            <a:xfrm rot="10800000">
              <a:off x="4377" y="1434"/>
              <a:ext cx="590" cy="227"/>
            </a:xfrm>
            <a:prstGeom prst="leftArrow">
              <a:avLst>
                <a:gd name="adj1" fmla="val 50000"/>
                <a:gd name="adj2" fmla="val 64978"/>
              </a:avLst>
            </a:prstGeom>
            <a:solidFill>
              <a:schemeClr val="hlink"/>
            </a:solidFill>
            <a:ln w="38100">
              <a:solidFill>
                <a:srgbClr val="00FF00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  <p:sp>
        <p:nvSpPr>
          <p:cNvPr id="49223" name="Freeform 71"/>
          <p:cNvSpPr>
            <a:spLocks noChangeAspect="1"/>
          </p:cNvSpPr>
          <p:nvPr/>
        </p:nvSpPr>
        <p:spPr bwMode="auto">
          <a:xfrm>
            <a:off x="3059113" y="1341438"/>
            <a:ext cx="165100" cy="574675"/>
          </a:xfrm>
          <a:custGeom>
            <a:avLst/>
            <a:gdLst>
              <a:gd name="T0" fmla="*/ 91 w 182"/>
              <a:gd name="T1" fmla="*/ 0 h 635"/>
              <a:gd name="T2" fmla="*/ 0 w 182"/>
              <a:gd name="T3" fmla="*/ 363 h 635"/>
              <a:gd name="T4" fmla="*/ 182 w 182"/>
              <a:gd name="T5" fmla="*/ 318 h 635"/>
              <a:gd name="T6" fmla="*/ 91 w 182"/>
              <a:gd name="T7" fmla="*/ 63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2" h="635">
                <a:moveTo>
                  <a:pt x="91" y="0"/>
                </a:moveTo>
                <a:lnTo>
                  <a:pt x="0" y="363"/>
                </a:lnTo>
                <a:lnTo>
                  <a:pt x="182" y="318"/>
                </a:lnTo>
                <a:lnTo>
                  <a:pt x="91" y="635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pSp>
        <p:nvGrpSpPr>
          <p:cNvPr id="49252" name="Group 100"/>
          <p:cNvGrpSpPr>
            <a:grpSpLocks/>
          </p:cNvGrpSpPr>
          <p:nvPr/>
        </p:nvGrpSpPr>
        <p:grpSpPr bwMode="auto">
          <a:xfrm>
            <a:off x="3276600" y="4527550"/>
            <a:ext cx="5003800" cy="2232025"/>
            <a:chOff x="2245" y="2840"/>
            <a:chExt cx="3152" cy="1406"/>
          </a:xfrm>
        </p:grpSpPr>
        <p:sp>
          <p:nvSpPr>
            <p:cNvPr id="49243" name="Text Box 91"/>
            <p:cNvSpPr txBox="1">
              <a:spLocks noChangeArrowheads="1"/>
            </p:cNvSpPr>
            <p:nvPr/>
          </p:nvSpPr>
          <p:spPr bwMode="auto">
            <a:xfrm>
              <a:off x="4604" y="3249"/>
              <a:ext cx="79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>
                  <a:solidFill>
                    <a:srgbClr val="000000"/>
                  </a:solidFill>
                  <a:sym typeface="Symbol" pitchFamily="18" charset="2"/>
                </a:rPr>
                <a:t>t=100ms</a:t>
              </a:r>
            </a:p>
          </p:txBody>
        </p:sp>
        <p:grpSp>
          <p:nvGrpSpPr>
            <p:cNvPr id="49251" name="Group 99"/>
            <p:cNvGrpSpPr>
              <a:grpSpLocks/>
            </p:cNvGrpSpPr>
            <p:nvPr/>
          </p:nvGrpSpPr>
          <p:grpSpPr bwMode="auto">
            <a:xfrm>
              <a:off x="2245" y="2840"/>
              <a:ext cx="3049" cy="1406"/>
              <a:chOff x="2608" y="2840"/>
              <a:chExt cx="3049" cy="1406"/>
            </a:xfrm>
          </p:grpSpPr>
          <p:sp>
            <p:nvSpPr>
              <p:cNvPr id="49226" name="Freeform 74"/>
              <p:cNvSpPr>
                <a:spLocks/>
              </p:cNvSpPr>
              <p:nvPr/>
            </p:nvSpPr>
            <p:spPr bwMode="auto">
              <a:xfrm>
                <a:off x="2971" y="2977"/>
                <a:ext cx="1406" cy="952"/>
              </a:xfrm>
              <a:custGeom>
                <a:avLst/>
                <a:gdLst>
                  <a:gd name="T0" fmla="*/ 0 w 1406"/>
                  <a:gd name="T1" fmla="*/ 0 h 952"/>
                  <a:gd name="T2" fmla="*/ 0 w 1406"/>
                  <a:gd name="T3" fmla="*/ 952 h 952"/>
                  <a:gd name="T4" fmla="*/ 1406 w 1406"/>
                  <a:gd name="T5" fmla="*/ 952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06" h="952">
                    <a:moveTo>
                      <a:pt x="0" y="0"/>
                    </a:moveTo>
                    <a:lnTo>
                      <a:pt x="0" y="952"/>
                    </a:lnTo>
                    <a:lnTo>
                      <a:pt x="1406" y="952"/>
                    </a:ln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9227" name="Text Box 75"/>
              <p:cNvSpPr txBox="1">
                <a:spLocks noChangeArrowheads="1"/>
              </p:cNvSpPr>
              <p:nvPr/>
            </p:nvSpPr>
            <p:spPr bwMode="auto">
              <a:xfrm>
                <a:off x="2608" y="2886"/>
                <a:ext cx="317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dirty="0">
                    <a:solidFill>
                      <a:srgbClr val="000000"/>
                    </a:solidFill>
                  </a:rPr>
                  <a:t>t(s)</a:t>
                </a:r>
              </a:p>
            </p:txBody>
          </p:sp>
          <p:sp>
            <p:nvSpPr>
              <p:cNvPr id="49228" name="Text Box 76"/>
              <p:cNvSpPr txBox="1">
                <a:spLocks noChangeArrowheads="1"/>
              </p:cNvSpPr>
              <p:nvPr/>
            </p:nvSpPr>
            <p:spPr bwMode="auto">
              <a:xfrm>
                <a:off x="4241" y="3974"/>
                <a:ext cx="408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>
                    <a:solidFill>
                      <a:srgbClr val="000000"/>
                    </a:solidFill>
                  </a:rPr>
                  <a:t>Z(</a:t>
                </a:r>
                <a:r>
                  <a:rPr lang="cs-CZ" altLang="cs-CZ">
                    <a:solidFill>
                      <a:srgbClr val="000000"/>
                    </a:solidFill>
                    <a:sym typeface="Symbol" pitchFamily="18" charset="2"/>
                  </a:rPr>
                  <a:t></a:t>
                </a:r>
                <a:r>
                  <a:rPr lang="cs-CZ" altLang="cs-CZ">
                    <a:solidFill>
                      <a:srgbClr val="000000"/>
                    </a:solidFill>
                  </a:rPr>
                  <a:t>)</a:t>
                </a:r>
              </a:p>
            </p:txBody>
          </p:sp>
          <p:sp>
            <p:nvSpPr>
              <p:cNvPr id="49232" name="Line 80"/>
              <p:cNvSpPr>
                <a:spLocks noChangeShapeType="1"/>
              </p:cNvSpPr>
              <p:nvPr/>
            </p:nvSpPr>
            <p:spPr bwMode="auto">
              <a:xfrm>
                <a:off x="3651" y="3112"/>
                <a:ext cx="0" cy="95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9233" name="Line 81"/>
              <p:cNvSpPr>
                <a:spLocks noChangeShapeType="1"/>
              </p:cNvSpPr>
              <p:nvPr/>
            </p:nvSpPr>
            <p:spPr bwMode="auto">
              <a:xfrm>
                <a:off x="4104" y="2840"/>
                <a:ext cx="0" cy="12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9234" name="Text Box 82"/>
              <p:cNvSpPr txBox="1">
                <a:spLocks noChangeArrowheads="1"/>
              </p:cNvSpPr>
              <p:nvPr/>
            </p:nvSpPr>
            <p:spPr bwMode="auto">
              <a:xfrm>
                <a:off x="2970" y="4027"/>
                <a:ext cx="636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dirty="0">
                    <a:solidFill>
                      <a:srgbClr val="000000"/>
                    </a:solidFill>
                  </a:rPr>
                  <a:t>úsek AB</a:t>
                </a:r>
              </a:p>
            </p:txBody>
          </p:sp>
          <p:sp>
            <p:nvSpPr>
              <p:cNvPr id="49235" name="Line 83"/>
              <p:cNvSpPr>
                <a:spLocks noChangeShapeType="1"/>
              </p:cNvSpPr>
              <p:nvPr/>
            </p:nvSpPr>
            <p:spPr bwMode="auto">
              <a:xfrm>
                <a:off x="3243" y="3249"/>
                <a:ext cx="40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9236" name="Line 84"/>
              <p:cNvSpPr>
                <a:spLocks noChangeShapeType="1"/>
              </p:cNvSpPr>
              <p:nvPr/>
            </p:nvSpPr>
            <p:spPr bwMode="auto">
              <a:xfrm>
                <a:off x="3651" y="3475"/>
                <a:ext cx="454" cy="0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9237" name="Line 85"/>
              <p:cNvSpPr>
                <a:spLocks noChangeShapeType="1"/>
              </p:cNvSpPr>
              <p:nvPr/>
            </p:nvSpPr>
            <p:spPr bwMode="auto">
              <a:xfrm>
                <a:off x="4105" y="3702"/>
                <a:ext cx="453" cy="0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9238" name="Line 86"/>
              <p:cNvSpPr>
                <a:spLocks noChangeShapeType="1"/>
              </p:cNvSpPr>
              <p:nvPr/>
            </p:nvSpPr>
            <p:spPr bwMode="auto">
              <a:xfrm>
                <a:off x="3651" y="3249"/>
                <a:ext cx="131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9239" name="Line 87"/>
              <p:cNvSpPr>
                <a:spLocks noChangeShapeType="1"/>
              </p:cNvSpPr>
              <p:nvPr/>
            </p:nvSpPr>
            <p:spPr bwMode="auto">
              <a:xfrm>
                <a:off x="4105" y="3475"/>
                <a:ext cx="8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9240" name="Line 88"/>
              <p:cNvSpPr>
                <a:spLocks noChangeShapeType="1"/>
              </p:cNvSpPr>
              <p:nvPr/>
            </p:nvSpPr>
            <p:spPr bwMode="auto">
              <a:xfrm>
                <a:off x="4558" y="3702"/>
                <a:ext cx="40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9241" name="Line 89"/>
              <p:cNvSpPr>
                <a:spLocks noChangeShapeType="1"/>
              </p:cNvSpPr>
              <p:nvPr/>
            </p:nvSpPr>
            <p:spPr bwMode="auto">
              <a:xfrm>
                <a:off x="4921" y="3249"/>
                <a:ext cx="0" cy="2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lg"/>
                <a:tailEnd type="arrow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9242" name="Line 90"/>
              <p:cNvSpPr>
                <a:spLocks noChangeShapeType="1"/>
              </p:cNvSpPr>
              <p:nvPr/>
            </p:nvSpPr>
            <p:spPr bwMode="auto">
              <a:xfrm>
                <a:off x="4921" y="3475"/>
                <a:ext cx="0" cy="2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lg"/>
                <a:tailEnd type="arrow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9244" name="Text Box 92"/>
              <p:cNvSpPr txBox="1">
                <a:spLocks noChangeArrowheads="1"/>
              </p:cNvSpPr>
              <p:nvPr/>
            </p:nvSpPr>
            <p:spPr bwMode="auto">
              <a:xfrm>
                <a:off x="4967" y="3483"/>
                <a:ext cx="690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dirty="0">
                    <a:solidFill>
                      <a:srgbClr val="000000"/>
                    </a:solidFill>
                    <a:sym typeface="Symbol" pitchFamily="18" charset="2"/>
                  </a:rPr>
                  <a:t>t=100ms</a:t>
                </a:r>
              </a:p>
            </p:txBody>
          </p:sp>
        </p:grpSp>
      </p:grpSp>
      <p:grpSp>
        <p:nvGrpSpPr>
          <p:cNvPr id="49250" name="Group 98"/>
          <p:cNvGrpSpPr>
            <a:grpSpLocks/>
          </p:cNvGrpSpPr>
          <p:nvPr/>
        </p:nvGrpSpPr>
        <p:grpSpPr bwMode="auto">
          <a:xfrm>
            <a:off x="107950" y="4516438"/>
            <a:ext cx="3240088" cy="2232025"/>
            <a:chOff x="341" y="2833"/>
            <a:chExt cx="2041" cy="1406"/>
          </a:xfrm>
        </p:grpSpPr>
        <p:sp>
          <p:nvSpPr>
            <p:cNvPr id="49173" name="Freeform 21"/>
            <p:cNvSpPr>
              <a:spLocks/>
            </p:cNvSpPr>
            <p:nvPr/>
          </p:nvSpPr>
          <p:spPr bwMode="auto">
            <a:xfrm>
              <a:off x="704" y="2970"/>
              <a:ext cx="1406" cy="952"/>
            </a:xfrm>
            <a:custGeom>
              <a:avLst/>
              <a:gdLst>
                <a:gd name="T0" fmla="*/ 0 w 1406"/>
                <a:gd name="T1" fmla="*/ 0 h 952"/>
                <a:gd name="T2" fmla="*/ 0 w 1406"/>
                <a:gd name="T3" fmla="*/ 952 h 952"/>
                <a:gd name="T4" fmla="*/ 1406 w 1406"/>
                <a:gd name="T5" fmla="*/ 952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6" h="952">
                  <a:moveTo>
                    <a:pt x="0" y="0"/>
                  </a:moveTo>
                  <a:lnTo>
                    <a:pt x="0" y="952"/>
                  </a:lnTo>
                  <a:lnTo>
                    <a:pt x="1406" y="952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9174" name="Text Box 22"/>
            <p:cNvSpPr txBox="1">
              <a:spLocks noChangeArrowheads="1"/>
            </p:cNvSpPr>
            <p:nvPr/>
          </p:nvSpPr>
          <p:spPr bwMode="auto">
            <a:xfrm>
              <a:off x="341" y="2879"/>
              <a:ext cx="31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dirty="0">
                  <a:solidFill>
                    <a:srgbClr val="000000"/>
                  </a:solidFill>
                </a:rPr>
                <a:t>t(s)</a:t>
              </a:r>
            </a:p>
          </p:txBody>
        </p:sp>
        <p:sp>
          <p:nvSpPr>
            <p:cNvPr id="49175" name="Text Box 23"/>
            <p:cNvSpPr txBox="1">
              <a:spLocks noChangeArrowheads="1"/>
            </p:cNvSpPr>
            <p:nvPr/>
          </p:nvSpPr>
          <p:spPr bwMode="auto">
            <a:xfrm>
              <a:off x="1974" y="3967"/>
              <a:ext cx="408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dirty="0">
                  <a:solidFill>
                    <a:srgbClr val="000000"/>
                  </a:solidFill>
                </a:rPr>
                <a:t>Z(</a:t>
              </a:r>
              <a:r>
                <a:rPr lang="cs-CZ" altLang="cs-CZ" dirty="0">
                  <a:solidFill>
                    <a:srgbClr val="000000"/>
                  </a:solidFill>
                  <a:sym typeface="Symbol" pitchFamily="18" charset="2"/>
                </a:rPr>
                <a:t></a:t>
              </a:r>
              <a:r>
                <a:rPr lang="cs-CZ" altLang="cs-CZ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49214" name="Freeform 62"/>
            <p:cNvSpPr>
              <a:spLocks/>
            </p:cNvSpPr>
            <p:nvPr/>
          </p:nvSpPr>
          <p:spPr bwMode="auto">
            <a:xfrm>
              <a:off x="885" y="2879"/>
              <a:ext cx="952" cy="907"/>
            </a:xfrm>
            <a:custGeom>
              <a:avLst/>
              <a:gdLst>
                <a:gd name="T0" fmla="*/ 0 w 771"/>
                <a:gd name="T1" fmla="*/ 725 h 725"/>
                <a:gd name="T2" fmla="*/ 272 w 771"/>
                <a:gd name="T3" fmla="*/ 635 h 725"/>
                <a:gd name="T4" fmla="*/ 453 w 771"/>
                <a:gd name="T5" fmla="*/ 499 h 725"/>
                <a:gd name="T6" fmla="*/ 635 w 771"/>
                <a:gd name="T7" fmla="*/ 272 h 725"/>
                <a:gd name="T8" fmla="*/ 771 w 771"/>
                <a:gd name="T9" fmla="*/ 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1" h="725">
                  <a:moveTo>
                    <a:pt x="0" y="725"/>
                  </a:moveTo>
                  <a:cubicBezTo>
                    <a:pt x="98" y="699"/>
                    <a:pt x="197" y="673"/>
                    <a:pt x="272" y="635"/>
                  </a:cubicBezTo>
                  <a:cubicBezTo>
                    <a:pt x="347" y="597"/>
                    <a:pt x="393" y="559"/>
                    <a:pt x="453" y="499"/>
                  </a:cubicBezTo>
                  <a:cubicBezTo>
                    <a:pt x="513" y="439"/>
                    <a:pt x="582" y="355"/>
                    <a:pt x="635" y="272"/>
                  </a:cubicBezTo>
                  <a:cubicBezTo>
                    <a:pt x="688" y="189"/>
                    <a:pt x="729" y="94"/>
                    <a:pt x="771" y="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9215" name="Freeform 63"/>
            <p:cNvSpPr>
              <a:spLocks/>
            </p:cNvSpPr>
            <p:nvPr/>
          </p:nvSpPr>
          <p:spPr bwMode="auto">
            <a:xfrm rot="-350741">
              <a:off x="1336" y="2964"/>
              <a:ext cx="816" cy="771"/>
            </a:xfrm>
            <a:custGeom>
              <a:avLst/>
              <a:gdLst>
                <a:gd name="T0" fmla="*/ 0 w 771"/>
                <a:gd name="T1" fmla="*/ 725 h 725"/>
                <a:gd name="T2" fmla="*/ 272 w 771"/>
                <a:gd name="T3" fmla="*/ 635 h 725"/>
                <a:gd name="T4" fmla="*/ 453 w 771"/>
                <a:gd name="T5" fmla="*/ 499 h 725"/>
                <a:gd name="T6" fmla="*/ 635 w 771"/>
                <a:gd name="T7" fmla="*/ 272 h 725"/>
                <a:gd name="T8" fmla="*/ 771 w 771"/>
                <a:gd name="T9" fmla="*/ 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1" h="725">
                  <a:moveTo>
                    <a:pt x="0" y="725"/>
                  </a:moveTo>
                  <a:cubicBezTo>
                    <a:pt x="98" y="699"/>
                    <a:pt x="197" y="673"/>
                    <a:pt x="272" y="635"/>
                  </a:cubicBezTo>
                  <a:cubicBezTo>
                    <a:pt x="347" y="597"/>
                    <a:pt x="393" y="559"/>
                    <a:pt x="453" y="499"/>
                  </a:cubicBezTo>
                  <a:cubicBezTo>
                    <a:pt x="513" y="439"/>
                    <a:pt x="582" y="355"/>
                    <a:pt x="635" y="272"/>
                  </a:cubicBezTo>
                  <a:cubicBezTo>
                    <a:pt x="688" y="189"/>
                    <a:pt x="729" y="94"/>
                    <a:pt x="771" y="0"/>
                  </a:cubicBezTo>
                </a:path>
              </a:pathLst>
            </a:custGeom>
            <a:noFill/>
            <a:ln w="38100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9216" name="Freeform 64"/>
            <p:cNvSpPr>
              <a:spLocks/>
            </p:cNvSpPr>
            <p:nvPr/>
          </p:nvSpPr>
          <p:spPr bwMode="auto">
            <a:xfrm rot="-1013981">
              <a:off x="1772" y="3332"/>
              <a:ext cx="544" cy="362"/>
            </a:xfrm>
            <a:custGeom>
              <a:avLst/>
              <a:gdLst>
                <a:gd name="T0" fmla="*/ 0 w 771"/>
                <a:gd name="T1" fmla="*/ 725 h 725"/>
                <a:gd name="T2" fmla="*/ 272 w 771"/>
                <a:gd name="T3" fmla="*/ 635 h 725"/>
                <a:gd name="T4" fmla="*/ 453 w 771"/>
                <a:gd name="T5" fmla="*/ 499 h 725"/>
                <a:gd name="T6" fmla="*/ 635 w 771"/>
                <a:gd name="T7" fmla="*/ 272 h 725"/>
                <a:gd name="T8" fmla="*/ 771 w 771"/>
                <a:gd name="T9" fmla="*/ 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1" h="725">
                  <a:moveTo>
                    <a:pt x="0" y="725"/>
                  </a:moveTo>
                  <a:cubicBezTo>
                    <a:pt x="98" y="699"/>
                    <a:pt x="197" y="673"/>
                    <a:pt x="272" y="635"/>
                  </a:cubicBezTo>
                  <a:cubicBezTo>
                    <a:pt x="347" y="597"/>
                    <a:pt x="393" y="559"/>
                    <a:pt x="453" y="499"/>
                  </a:cubicBezTo>
                  <a:cubicBezTo>
                    <a:pt x="513" y="439"/>
                    <a:pt x="582" y="355"/>
                    <a:pt x="635" y="272"/>
                  </a:cubicBezTo>
                  <a:cubicBezTo>
                    <a:pt x="688" y="189"/>
                    <a:pt x="729" y="94"/>
                    <a:pt x="771" y="0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9217" name="Line 65"/>
            <p:cNvSpPr>
              <a:spLocks noChangeShapeType="1"/>
            </p:cNvSpPr>
            <p:nvPr/>
          </p:nvSpPr>
          <p:spPr bwMode="auto">
            <a:xfrm>
              <a:off x="1383" y="3105"/>
              <a:ext cx="0" cy="95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9218" name="Line 66"/>
            <p:cNvSpPr>
              <a:spLocks noChangeShapeType="1"/>
            </p:cNvSpPr>
            <p:nvPr/>
          </p:nvSpPr>
          <p:spPr bwMode="auto">
            <a:xfrm>
              <a:off x="1837" y="2833"/>
              <a:ext cx="0" cy="12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9224" name="Text Box 72"/>
            <p:cNvSpPr txBox="1">
              <a:spLocks noChangeArrowheads="1"/>
            </p:cNvSpPr>
            <p:nvPr/>
          </p:nvSpPr>
          <p:spPr bwMode="auto">
            <a:xfrm>
              <a:off x="703" y="4020"/>
              <a:ext cx="636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dirty="0">
                  <a:solidFill>
                    <a:srgbClr val="000000"/>
                  </a:solidFill>
                </a:rPr>
                <a:t>úsek AB</a:t>
              </a:r>
            </a:p>
          </p:txBody>
        </p:sp>
        <p:sp>
          <p:nvSpPr>
            <p:cNvPr id="49246" name="Line 94"/>
            <p:cNvSpPr>
              <a:spLocks noChangeShapeType="1"/>
            </p:cNvSpPr>
            <p:nvPr/>
          </p:nvSpPr>
          <p:spPr bwMode="auto">
            <a:xfrm>
              <a:off x="1066" y="3521"/>
              <a:ext cx="77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9247" name="Line 95"/>
            <p:cNvSpPr>
              <a:spLocks noChangeShapeType="1"/>
            </p:cNvSpPr>
            <p:nvPr/>
          </p:nvSpPr>
          <p:spPr bwMode="auto">
            <a:xfrm>
              <a:off x="1066" y="3770"/>
              <a:ext cx="77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9248" name="Line 96"/>
            <p:cNvSpPr>
              <a:spLocks noChangeShapeType="1"/>
            </p:cNvSpPr>
            <p:nvPr/>
          </p:nvSpPr>
          <p:spPr bwMode="auto">
            <a:xfrm>
              <a:off x="1066" y="3521"/>
              <a:ext cx="0" cy="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lg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9249" name="Text Box 97"/>
            <p:cNvSpPr txBox="1">
              <a:spLocks noChangeArrowheads="1"/>
            </p:cNvSpPr>
            <p:nvPr/>
          </p:nvSpPr>
          <p:spPr bwMode="auto">
            <a:xfrm>
              <a:off x="846" y="3521"/>
              <a:ext cx="174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>
                  <a:sym typeface="Symbol" pitchFamily="18" charset="2"/>
                </a:rPr>
                <a:t>t</a:t>
              </a:r>
            </a:p>
          </p:txBody>
        </p:sp>
      </p:grpSp>
      <p:sp>
        <p:nvSpPr>
          <p:cNvPr id="49253" name="Text Box 101"/>
          <p:cNvSpPr txBox="1">
            <a:spLocks noChangeArrowheads="1"/>
          </p:cNvSpPr>
          <p:nvPr/>
        </p:nvSpPr>
        <p:spPr bwMode="auto">
          <a:xfrm>
            <a:off x="6588125" y="6021388"/>
            <a:ext cx="2447925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rgbClr val="000000"/>
                </a:solidFill>
              </a:rPr>
              <a:t>Popište obě varianty ochrany</a:t>
            </a:r>
            <a:endParaRPr lang="cs-CZ" altLang="cs-CZ" b="1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49254" name="Freeform 102"/>
          <p:cNvSpPr>
            <a:spLocks noChangeAspect="1"/>
          </p:cNvSpPr>
          <p:nvPr/>
        </p:nvSpPr>
        <p:spPr bwMode="auto">
          <a:xfrm>
            <a:off x="1311275" y="5230813"/>
            <a:ext cx="165100" cy="574675"/>
          </a:xfrm>
          <a:custGeom>
            <a:avLst/>
            <a:gdLst>
              <a:gd name="T0" fmla="*/ 91 w 182"/>
              <a:gd name="T1" fmla="*/ 0 h 635"/>
              <a:gd name="T2" fmla="*/ 0 w 182"/>
              <a:gd name="T3" fmla="*/ 363 h 635"/>
              <a:gd name="T4" fmla="*/ 182 w 182"/>
              <a:gd name="T5" fmla="*/ 318 h 635"/>
              <a:gd name="T6" fmla="*/ 91 w 182"/>
              <a:gd name="T7" fmla="*/ 63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2" h="635">
                <a:moveTo>
                  <a:pt x="91" y="0"/>
                </a:moveTo>
                <a:lnTo>
                  <a:pt x="0" y="363"/>
                </a:lnTo>
                <a:lnTo>
                  <a:pt x="182" y="318"/>
                </a:lnTo>
                <a:lnTo>
                  <a:pt x="91" y="635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9255" name="Freeform 103"/>
          <p:cNvSpPr>
            <a:spLocks noChangeAspect="1"/>
          </p:cNvSpPr>
          <p:nvPr/>
        </p:nvSpPr>
        <p:spPr bwMode="auto">
          <a:xfrm>
            <a:off x="4406900" y="4510088"/>
            <a:ext cx="165100" cy="574675"/>
          </a:xfrm>
          <a:custGeom>
            <a:avLst/>
            <a:gdLst>
              <a:gd name="T0" fmla="*/ 91 w 182"/>
              <a:gd name="T1" fmla="*/ 0 h 635"/>
              <a:gd name="T2" fmla="*/ 0 w 182"/>
              <a:gd name="T3" fmla="*/ 363 h 635"/>
              <a:gd name="T4" fmla="*/ 182 w 182"/>
              <a:gd name="T5" fmla="*/ 318 h 635"/>
              <a:gd name="T6" fmla="*/ 91 w 182"/>
              <a:gd name="T7" fmla="*/ 63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2" h="635">
                <a:moveTo>
                  <a:pt x="91" y="0"/>
                </a:moveTo>
                <a:lnTo>
                  <a:pt x="0" y="363"/>
                </a:lnTo>
                <a:lnTo>
                  <a:pt x="182" y="318"/>
                </a:lnTo>
                <a:lnTo>
                  <a:pt x="91" y="635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9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9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9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223" grpId="0" animBg="1"/>
      <p:bldP spid="49254" grpId="0" animBg="1"/>
      <p:bldP spid="492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15888"/>
            <a:ext cx="8642350" cy="808037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itchFamily="66" charset="0"/>
              </a:rPr>
              <a:t>Směrová nadproudová ochrana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80975" y="1023938"/>
            <a:ext cx="8712200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8038">
              <a:defRPr>
                <a:solidFill>
                  <a:schemeClr val="tx1"/>
                </a:solidFill>
                <a:latin typeface="Arial" charset="0"/>
              </a:defRPr>
            </a:lvl2pPr>
            <a:lvl3pPr marL="987425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Ochrana analyzuje směr toku směr toku poruchového proudu, zabraňuje nežádoucímu vypnutí nepoškozené části sítě </a:t>
            </a:r>
          </a:p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Vyhodnocuje fázor proudu </a:t>
            </a:r>
            <a:r>
              <a:rPr lang="cs-CZ" altLang="cs-CZ" sz="2000" b="1">
                <a:solidFill>
                  <a:srgbClr val="000000"/>
                </a:solidFill>
                <a:sym typeface="Symbol" pitchFamily="18" charset="2"/>
              </a:rPr>
              <a:t> nutná informace o fázovém posunu  v obvodu musí být i PTN.</a:t>
            </a: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179388" y="2492375"/>
            <a:ext cx="8713787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u="sng">
                <a:solidFill>
                  <a:srgbClr val="000000"/>
                </a:solidFill>
              </a:rPr>
              <a:t>Použití ochrany u paralelních linek vedení</a:t>
            </a:r>
          </a:p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2 směrové ochrany s okamžitým vypnutím a 2 nadproudové ochrany. Směrová ochrana vypne pouze při obráceném směru proudu (zkratový proud teče do místa zkratu) </a:t>
            </a:r>
          </a:p>
        </p:txBody>
      </p:sp>
      <p:pic>
        <p:nvPicPr>
          <p:cNvPr id="50205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630613"/>
            <a:ext cx="5327650" cy="313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206" name="Text Box 30"/>
          <p:cNvSpPr txBox="1">
            <a:spLocks noChangeArrowheads="1"/>
          </p:cNvSpPr>
          <p:nvPr/>
        </p:nvSpPr>
        <p:spPr bwMode="auto">
          <a:xfrm>
            <a:off x="179388" y="4044950"/>
            <a:ext cx="3313112" cy="16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Vypínací charakteristika je obdobná, jako u nadproudé ochrany. Vypíná ale pouze v předvolené fázové rovině.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theme/theme1.xml><?xml version="1.0" encoding="utf-8"?>
<a:theme xmlns:a="http://schemas.openxmlformats.org/drawingml/2006/main" name="Vrstvy skla">
  <a:themeElements>
    <a:clrScheme name="Vrstvy skla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Vrstvy sk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rstvy s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s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1501</TotalTime>
  <Words>1707</Words>
  <Application>Microsoft Office PowerPoint</Application>
  <PresentationFormat>Předvádění na obrazovce (4:3)</PresentationFormat>
  <Paragraphs>204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Comic Sans MS</vt:lpstr>
      <vt:lpstr>Symbol</vt:lpstr>
      <vt:lpstr>Wingdings</vt:lpstr>
      <vt:lpstr>Vrstvy skla</vt:lpstr>
      <vt:lpstr>Ochrany v energetických soustavách</vt:lpstr>
      <vt:lpstr>Obecné pojmy</vt:lpstr>
      <vt:lpstr>Základní pojmy</vt:lpstr>
      <vt:lpstr>Základní požadavky</vt:lpstr>
      <vt:lpstr>Příklad působení ochrany (tepelný spotřebič)</vt:lpstr>
      <vt:lpstr>Poruchové stavy v energetice</vt:lpstr>
      <vt:lpstr>Přehled ochran</vt:lpstr>
      <vt:lpstr>Realizace nadproudé ochrany</vt:lpstr>
      <vt:lpstr>Směrová nadproudová ochrana</vt:lpstr>
      <vt:lpstr>Rozdílová ochrana</vt:lpstr>
      <vt:lpstr>Distanční ochrana</vt:lpstr>
      <vt:lpstr>Distanční ochrana</vt:lpstr>
      <vt:lpstr>Srovnávací ochrana</vt:lpstr>
      <vt:lpstr>Ochrany transformátoru</vt:lpstr>
      <vt:lpstr>Ochrany transformátoru</vt:lpstr>
      <vt:lpstr>Plynová ochrana (Buchholzovo relé)</vt:lpstr>
      <vt:lpstr>Kostrová ochrana</vt:lpstr>
      <vt:lpstr>Rozdílová ochrana transformátoru</vt:lpstr>
      <vt:lpstr>Ochrany transformátoru</vt:lpstr>
      <vt:lpstr>Prezentace aplikace PowerPoint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Biomasa Bioplyn</dc:title>
  <dc:creator>pe</dc:creator>
  <cp:lastModifiedBy>Ivo Petricek</cp:lastModifiedBy>
  <cp:revision>132</cp:revision>
  <dcterms:created xsi:type="dcterms:W3CDTF">2008-04-23T14:43:27Z</dcterms:created>
  <dcterms:modified xsi:type="dcterms:W3CDTF">2022-04-07T15:25:59Z</dcterms:modified>
</cp:coreProperties>
</file>