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73" r:id="rId4"/>
    <p:sldId id="274" r:id="rId5"/>
    <p:sldId id="275" r:id="rId6"/>
    <p:sldId id="276" r:id="rId7"/>
    <p:sldId id="277" r:id="rId8"/>
    <p:sldId id="272" r:id="rId9"/>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20" autoAdjust="0"/>
    <p:restoredTop sz="94490" autoAdjust="0"/>
  </p:normalViewPr>
  <p:slideViewPr>
    <p:cSldViewPr>
      <p:cViewPr varScale="1">
        <p:scale>
          <a:sx n="103" d="100"/>
          <a:sy n="103" d="100"/>
        </p:scale>
        <p:origin x="138" y="4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4C80D7-B303-4973-94BF-7CFCFF1B5BF6}" type="datetimeFigureOut">
              <a:rPr lang="cs-CZ" smtClean="0"/>
              <a:t>29.10.2024</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FCC691-54D0-4898-986E-BC838339BF45}" type="slidenum">
              <a:rPr lang="cs-CZ" smtClean="0"/>
              <a:t>‹#›</a:t>
            </a:fld>
            <a:endParaRPr lang="cs-CZ"/>
          </a:p>
        </p:txBody>
      </p:sp>
    </p:spTree>
    <p:extLst>
      <p:ext uri="{BB962C8B-B14F-4D97-AF65-F5344CB8AC3E}">
        <p14:creationId xmlns:p14="http://schemas.microsoft.com/office/powerpoint/2010/main" val="3398985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095A8FCC-0C4B-452E-849F-6B4F9BD0B552}" type="slidenum">
              <a:rPr lang="cs-CZ" altLang="cs-CZ"/>
              <a:pPr/>
              <a:t>‹#›</a:t>
            </a:fld>
            <a:endParaRPr lang="cs-CZ" altLang="cs-CZ"/>
          </a:p>
        </p:txBody>
      </p:sp>
    </p:spTree>
    <p:extLst>
      <p:ext uri="{BB962C8B-B14F-4D97-AF65-F5344CB8AC3E}">
        <p14:creationId xmlns:p14="http://schemas.microsoft.com/office/powerpoint/2010/main" val="2026165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51FEBDA8-9578-4329-87D5-9F3BE7779EDC}" type="slidenum">
              <a:rPr lang="cs-CZ" altLang="cs-CZ"/>
              <a:pPr/>
              <a:t>‹#›</a:t>
            </a:fld>
            <a:endParaRPr lang="cs-CZ" altLang="cs-CZ"/>
          </a:p>
        </p:txBody>
      </p:sp>
    </p:spTree>
    <p:extLst>
      <p:ext uri="{BB962C8B-B14F-4D97-AF65-F5344CB8AC3E}">
        <p14:creationId xmlns:p14="http://schemas.microsoft.com/office/powerpoint/2010/main" val="1147215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09447910-530B-46AD-8B1E-809F70DCC037}" type="slidenum">
              <a:rPr lang="cs-CZ" altLang="cs-CZ"/>
              <a:pPr/>
              <a:t>‹#›</a:t>
            </a:fld>
            <a:endParaRPr lang="cs-CZ" altLang="cs-CZ"/>
          </a:p>
        </p:txBody>
      </p:sp>
    </p:spTree>
    <p:extLst>
      <p:ext uri="{BB962C8B-B14F-4D97-AF65-F5344CB8AC3E}">
        <p14:creationId xmlns:p14="http://schemas.microsoft.com/office/powerpoint/2010/main" val="2389801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8261AAF1-B059-4310-8E50-87F0E8C87FCB}" type="slidenum">
              <a:rPr lang="cs-CZ" altLang="cs-CZ"/>
              <a:pPr/>
              <a:t>‹#›</a:t>
            </a:fld>
            <a:endParaRPr lang="cs-CZ" altLang="cs-CZ"/>
          </a:p>
        </p:txBody>
      </p:sp>
    </p:spTree>
    <p:extLst>
      <p:ext uri="{BB962C8B-B14F-4D97-AF65-F5344CB8AC3E}">
        <p14:creationId xmlns:p14="http://schemas.microsoft.com/office/powerpoint/2010/main" val="420289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0E13F7D0-C3AC-4939-B207-147496263A47}" type="slidenum">
              <a:rPr lang="cs-CZ" altLang="cs-CZ"/>
              <a:pPr/>
              <a:t>‹#›</a:t>
            </a:fld>
            <a:endParaRPr lang="cs-CZ" altLang="cs-CZ"/>
          </a:p>
        </p:txBody>
      </p:sp>
    </p:spTree>
    <p:extLst>
      <p:ext uri="{BB962C8B-B14F-4D97-AF65-F5344CB8AC3E}">
        <p14:creationId xmlns:p14="http://schemas.microsoft.com/office/powerpoint/2010/main" val="2018664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endParaRPr lang="cs-CZ" altLang="cs-CZ"/>
          </a:p>
        </p:txBody>
      </p:sp>
      <p:sp>
        <p:nvSpPr>
          <p:cNvPr id="6" name="Zástupný symbol pro zápatí 5"/>
          <p:cNvSpPr>
            <a:spLocks noGrp="1"/>
          </p:cNvSpPr>
          <p:nvPr>
            <p:ph type="ftr" sz="quarter" idx="11"/>
          </p:nvPr>
        </p:nvSpPr>
        <p:spPr/>
        <p:txBody>
          <a:bodyPr/>
          <a:lstStyle>
            <a:lvl1pPr>
              <a:defRPr/>
            </a:lvl1pPr>
          </a:lstStyle>
          <a:p>
            <a:endParaRPr lang="cs-CZ" altLang="cs-CZ"/>
          </a:p>
        </p:txBody>
      </p:sp>
      <p:sp>
        <p:nvSpPr>
          <p:cNvPr id="7" name="Zástupný symbol pro číslo snímku 6"/>
          <p:cNvSpPr>
            <a:spLocks noGrp="1"/>
          </p:cNvSpPr>
          <p:nvPr>
            <p:ph type="sldNum" sz="quarter" idx="12"/>
          </p:nvPr>
        </p:nvSpPr>
        <p:spPr/>
        <p:txBody>
          <a:bodyPr/>
          <a:lstStyle>
            <a:lvl1pPr>
              <a:defRPr/>
            </a:lvl1pPr>
          </a:lstStyle>
          <a:p>
            <a:fld id="{CBA7C479-8C03-4B3C-AC6F-EB270B5D2BB9}" type="slidenum">
              <a:rPr lang="cs-CZ" altLang="cs-CZ"/>
              <a:pPr/>
              <a:t>‹#›</a:t>
            </a:fld>
            <a:endParaRPr lang="cs-CZ" altLang="cs-CZ"/>
          </a:p>
        </p:txBody>
      </p:sp>
    </p:spTree>
    <p:extLst>
      <p:ext uri="{BB962C8B-B14F-4D97-AF65-F5344CB8AC3E}">
        <p14:creationId xmlns:p14="http://schemas.microsoft.com/office/powerpoint/2010/main" val="2040513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endParaRPr lang="cs-CZ" altLang="cs-CZ"/>
          </a:p>
        </p:txBody>
      </p:sp>
      <p:sp>
        <p:nvSpPr>
          <p:cNvPr id="8" name="Zástupný symbol pro zápatí 7"/>
          <p:cNvSpPr>
            <a:spLocks noGrp="1"/>
          </p:cNvSpPr>
          <p:nvPr>
            <p:ph type="ftr" sz="quarter" idx="11"/>
          </p:nvPr>
        </p:nvSpPr>
        <p:spPr/>
        <p:txBody>
          <a:bodyPr/>
          <a:lstStyle>
            <a:lvl1pPr>
              <a:defRPr/>
            </a:lvl1pPr>
          </a:lstStyle>
          <a:p>
            <a:endParaRPr lang="cs-CZ" altLang="cs-CZ"/>
          </a:p>
        </p:txBody>
      </p:sp>
      <p:sp>
        <p:nvSpPr>
          <p:cNvPr id="9" name="Zástupný symbol pro číslo snímku 8"/>
          <p:cNvSpPr>
            <a:spLocks noGrp="1"/>
          </p:cNvSpPr>
          <p:nvPr>
            <p:ph type="sldNum" sz="quarter" idx="12"/>
          </p:nvPr>
        </p:nvSpPr>
        <p:spPr/>
        <p:txBody>
          <a:bodyPr/>
          <a:lstStyle>
            <a:lvl1pPr>
              <a:defRPr/>
            </a:lvl1pPr>
          </a:lstStyle>
          <a:p>
            <a:fld id="{D55FBDDD-6430-4890-97DA-6009B931EB7D}" type="slidenum">
              <a:rPr lang="cs-CZ" altLang="cs-CZ"/>
              <a:pPr/>
              <a:t>‹#›</a:t>
            </a:fld>
            <a:endParaRPr lang="cs-CZ" altLang="cs-CZ"/>
          </a:p>
        </p:txBody>
      </p:sp>
    </p:spTree>
    <p:extLst>
      <p:ext uri="{BB962C8B-B14F-4D97-AF65-F5344CB8AC3E}">
        <p14:creationId xmlns:p14="http://schemas.microsoft.com/office/powerpoint/2010/main" val="269087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lvl1pPr>
              <a:defRPr/>
            </a:lvl1pPr>
          </a:lstStyle>
          <a:p>
            <a:endParaRPr lang="cs-CZ" altLang="cs-CZ"/>
          </a:p>
        </p:txBody>
      </p:sp>
      <p:sp>
        <p:nvSpPr>
          <p:cNvPr id="4" name="Zástupný symbol pro zápatí 3"/>
          <p:cNvSpPr>
            <a:spLocks noGrp="1"/>
          </p:cNvSpPr>
          <p:nvPr>
            <p:ph type="ftr" sz="quarter" idx="11"/>
          </p:nvPr>
        </p:nvSpPr>
        <p:spPr/>
        <p:txBody>
          <a:bodyPr/>
          <a:lstStyle>
            <a:lvl1pPr>
              <a:defRPr/>
            </a:lvl1pPr>
          </a:lstStyle>
          <a:p>
            <a:endParaRPr lang="cs-CZ" altLang="cs-CZ"/>
          </a:p>
        </p:txBody>
      </p:sp>
      <p:sp>
        <p:nvSpPr>
          <p:cNvPr id="5" name="Zástupný symbol pro číslo snímku 4"/>
          <p:cNvSpPr>
            <a:spLocks noGrp="1"/>
          </p:cNvSpPr>
          <p:nvPr>
            <p:ph type="sldNum" sz="quarter" idx="12"/>
          </p:nvPr>
        </p:nvSpPr>
        <p:spPr/>
        <p:txBody>
          <a:bodyPr/>
          <a:lstStyle>
            <a:lvl1pPr>
              <a:defRPr/>
            </a:lvl1pPr>
          </a:lstStyle>
          <a:p>
            <a:fld id="{106546AA-FC63-4D1E-8B3A-C55473280DBD}" type="slidenum">
              <a:rPr lang="cs-CZ" altLang="cs-CZ"/>
              <a:pPr/>
              <a:t>‹#›</a:t>
            </a:fld>
            <a:endParaRPr lang="cs-CZ" altLang="cs-CZ"/>
          </a:p>
        </p:txBody>
      </p:sp>
    </p:spTree>
    <p:extLst>
      <p:ext uri="{BB962C8B-B14F-4D97-AF65-F5344CB8AC3E}">
        <p14:creationId xmlns:p14="http://schemas.microsoft.com/office/powerpoint/2010/main" val="1261433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cs-CZ" altLang="cs-CZ"/>
          </a:p>
        </p:txBody>
      </p:sp>
      <p:sp>
        <p:nvSpPr>
          <p:cNvPr id="3" name="Zástupný symbol pro zápatí 2"/>
          <p:cNvSpPr>
            <a:spLocks noGrp="1"/>
          </p:cNvSpPr>
          <p:nvPr>
            <p:ph type="ftr" sz="quarter" idx="11"/>
          </p:nvPr>
        </p:nvSpPr>
        <p:spPr/>
        <p:txBody>
          <a:bodyPr/>
          <a:lstStyle>
            <a:lvl1pPr>
              <a:defRPr/>
            </a:lvl1pPr>
          </a:lstStyle>
          <a:p>
            <a:endParaRPr lang="cs-CZ" altLang="cs-CZ"/>
          </a:p>
        </p:txBody>
      </p:sp>
      <p:sp>
        <p:nvSpPr>
          <p:cNvPr id="4" name="Zástupný symbol pro číslo snímku 3"/>
          <p:cNvSpPr>
            <a:spLocks noGrp="1"/>
          </p:cNvSpPr>
          <p:nvPr>
            <p:ph type="sldNum" sz="quarter" idx="12"/>
          </p:nvPr>
        </p:nvSpPr>
        <p:spPr/>
        <p:txBody>
          <a:bodyPr/>
          <a:lstStyle>
            <a:lvl1pPr>
              <a:defRPr/>
            </a:lvl1pPr>
          </a:lstStyle>
          <a:p>
            <a:fld id="{11BEACBB-2EEC-48CD-A7CA-D99A65DDC658}" type="slidenum">
              <a:rPr lang="cs-CZ" altLang="cs-CZ"/>
              <a:pPr/>
              <a:t>‹#›</a:t>
            </a:fld>
            <a:endParaRPr lang="cs-CZ" altLang="cs-CZ"/>
          </a:p>
        </p:txBody>
      </p:sp>
    </p:spTree>
    <p:extLst>
      <p:ext uri="{BB962C8B-B14F-4D97-AF65-F5344CB8AC3E}">
        <p14:creationId xmlns:p14="http://schemas.microsoft.com/office/powerpoint/2010/main" val="2873075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ltLang="cs-CZ"/>
          </a:p>
        </p:txBody>
      </p:sp>
      <p:sp>
        <p:nvSpPr>
          <p:cNvPr id="6" name="Zástupný symbol pro zápatí 5"/>
          <p:cNvSpPr>
            <a:spLocks noGrp="1"/>
          </p:cNvSpPr>
          <p:nvPr>
            <p:ph type="ftr" sz="quarter" idx="11"/>
          </p:nvPr>
        </p:nvSpPr>
        <p:spPr/>
        <p:txBody>
          <a:bodyPr/>
          <a:lstStyle>
            <a:lvl1pPr>
              <a:defRPr/>
            </a:lvl1pPr>
          </a:lstStyle>
          <a:p>
            <a:endParaRPr lang="cs-CZ" altLang="cs-CZ"/>
          </a:p>
        </p:txBody>
      </p:sp>
      <p:sp>
        <p:nvSpPr>
          <p:cNvPr id="7" name="Zástupný symbol pro číslo snímku 6"/>
          <p:cNvSpPr>
            <a:spLocks noGrp="1"/>
          </p:cNvSpPr>
          <p:nvPr>
            <p:ph type="sldNum" sz="quarter" idx="12"/>
          </p:nvPr>
        </p:nvSpPr>
        <p:spPr/>
        <p:txBody>
          <a:bodyPr/>
          <a:lstStyle>
            <a:lvl1pPr>
              <a:defRPr/>
            </a:lvl1pPr>
          </a:lstStyle>
          <a:p>
            <a:fld id="{0618FEF2-7462-4CCF-8E53-053A6BA35F78}" type="slidenum">
              <a:rPr lang="cs-CZ" altLang="cs-CZ"/>
              <a:pPr/>
              <a:t>‹#›</a:t>
            </a:fld>
            <a:endParaRPr lang="cs-CZ" altLang="cs-CZ"/>
          </a:p>
        </p:txBody>
      </p:sp>
    </p:spTree>
    <p:extLst>
      <p:ext uri="{BB962C8B-B14F-4D97-AF65-F5344CB8AC3E}">
        <p14:creationId xmlns:p14="http://schemas.microsoft.com/office/powerpoint/2010/main" val="3181428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ltLang="cs-CZ"/>
          </a:p>
        </p:txBody>
      </p:sp>
      <p:sp>
        <p:nvSpPr>
          <p:cNvPr id="6" name="Zástupný symbol pro zápatí 5"/>
          <p:cNvSpPr>
            <a:spLocks noGrp="1"/>
          </p:cNvSpPr>
          <p:nvPr>
            <p:ph type="ftr" sz="quarter" idx="11"/>
          </p:nvPr>
        </p:nvSpPr>
        <p:spPr/>
        <p:txBody>
          <a:bodyPr/>
          <a:lstStyle>
            <a:lvl1pPr>
              <a:defRPr/>
            </a:lvl1pPr>
          </a:lstStyle>
          <a:p>
            <a:endParaRPr lang="cs-CZ" altLang="cs-CZ"/>
          </a:p>
        </p:txBody>
      </p:sp>
      <p:sp>
        <p:nvSpPr>
          <p:cNvPr id="7" name="Zástupný symbol pro číslo snímku 6"/>
          <p:cNvSpPr>
            <a:spLocks noGrp="1"/>
          </p:cNvSpPr>
          <p:nvPr>
            <p:ph type="sldNum" sz="quarter" idx="12"/>
          </p:nvPr>
        </p:nvSpPr>
        <p:spPr/>
        <p:txBody>
          <a:bodyPr/>
          <a:lstStyle>
            <a:lvl1pPr>
              <a:defRPr/>
            </a:lvl1pPr>
          </a:lstStyle>
          <a:p>
            <a:fld id="{5062B993-0D38-45B1-93D2-0D3BEBAC2D00}" type="slidenum">
              <a:rPr lang="cs-CZ" altLang="cs-CZ"/>
              <a:pPr/>
              <a:t>‹#›</a:t>
            </a:fld>
            <a:endParaRPr lang="cs-CZ" altLang="cs-CZ"/>
          </a:p>
        </p:txBody>
      </p:sp>
    </p:spTree>
    <p:extLst>
      <p:ext uri="{BB962C8B-B14F-4D97-AF65-F5344CB8AC3E}">
        <p14:creationId xmlns:p14="http://schemas.microsoft.com/office/powerpoint/2010/main" val="2301994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cs-CZ" alt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cs-CZ" alt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C487DCEB-A7F9-4305-AE38-475B223133CE}"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s://oenergetice.cz/_next/image?url=https%3A%2F%2Foenergetice.cz%2Fwp-content%2Fuploads%2F2015%2F07%2FHVDC_Crossover_North-Dakota-840x630.jpg&amp;w=1920&amp;q=1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6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0" name="Rectangle 2"/>
          <p:cNvSpPr>
            <a:spLocks noGrp="1" noChangeArrowheads="1"/>
          </p:cNvSpPr>
          <p:nvPr>
            <p:ph type="ctrTitle"/>
          </p:nvPr>
        </p:nvSpPr>
        <p:spPr>
          <a:xfrm>
            <a:off x="179512" y="188640"/>
            <a:ext cx="8226113" cy="1470025"/>
          </a:xfrm>
        </p:spPr>
        <p:txBody>
          <a:bodyPr anchor="ctr"/>
          <a:lstStyle/>
          <a:p>
            <a:r>
              <a:rPr lang="cs-CZ" altLang="cs-CZ" sz="5400" b="1" u="sng" dirty="0" smtClean="0"/>
              <a:t>Stejnosměrná vedení - HVDC</a:t>
            </a:r>
            <a:endParaRPr lang="cs-CZ" altLang="cs-CZ" sz="5400" b="1" u="sng" dirty="0"/>
          </a:p>
        </p:txBody>
      </p:sp>
      <p:sp>
        <p:nvSpPr>
          <p:cNvPr id="3" name="Text Box 6"/>
          <p:cNvSpPr txBox="1">
            <a:spLocks noChangeArrowheads="1"/>
          </p:cNvSpPr>
          <p:nvPr/>
        </p:nvSpPr>
        <p:spPr bwMode="auto">
          <a:xfrm>
            <a:off x="7020272" y="1916832"/>
            <a:ext cx="2055090" cy="340735"/>
          </a:xfrm>
          <a:prstGeom prst="rect">
            <a:avLst/>
          </a:prstGeom>
          <a:noFill/>
          <a:ln w="2540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a:tabLst>
                <a:tab pos="354013" algn="l"/>
                <a:tab pos="536575" algn="l"/>
              </a:tabLst>
              <a:defRPr>
                <a:solidFill>
                  <a:schemeClr val="tx1"/>
                </a:solidFill>
                <a:latin typeface="Arial" panose="020B0604020202020204" pitchFamily="34" charset="0"/>
              </a:defRPr>
            </a:lvl1pPr>
            <a:lvl2pPr marL="533400">
              <a:tabLst>
                <a:tab pos="354013" algn="l"/>
                <a:tab pos="536575" algn="l"/>
              </a:tabLst>
              <a:defRPr>
                <a:solidFill>
                  <a:schemeClr val="tx1"/>
                </a:solidFill>
                <a:latin typeface="Arial" panose="020B0604020202020204" pitchFamily="34" charset="0"/>
              </a:defRPr>
            </a:lvl2pPr>
            <a:lvl3pPr>
              <a:tabLst>
                <a:tab pos="354013" algn="l"/>
                <a:tab pos="536575" algn="l"/>
              </a:tabLst>
              <a:defRPr>
                <a:solidFill>
                  <a:schemeClr val="tx1"/>
                </a:solidFill>
                <a:latin typeface="Arial" panose="020B0604020202020204" pitchFamily="34" charset="0"/>
              </a:defRPr>
            </a:lvl3pPr>
            <a:lvl4pPr>
              <a:tabLst>
                <a:tab pos="354013" algn="l"/>
                <a:tab pos="536575" algn="l"/>
              </a:tabLst>
              <a:defRPr>
                <a:solidFill>
                  <a:schemeClr val="tx1"/>
                </a:solidFill>
                <a:latin typeface="Arial" panose="020B0604020202020204" pitchFamily="34" charset="0"/>
              </a:defRPr>
            </a:lvl4pPr>
            <a:lvl5pPr>
              <a:tabLst>
                <a:tab pos="354013" algn="l"/>
                <a:tab pos="536575" algn="l"/>
              </a:tabLst>
              <a:defRPr>
                <a:solidFill>
                  <a:schemeClr val="tx1"/>
                </a:solidFill>
                <a:latin typeface="Arial" panose="020B0604020202020204" pitchFamily="34" charset="0"/>
              </a:defRPr>
            </a:lvl5pPr>
            <a:lvl6pPr fontAlgn="base">
              <a:spcBef>
                <a:spcPct val="0"/>
              </a:spcBef>
              <a:spcAft>
                <a:spcPct val="0"/>
              </a:spcAft>
              <a:tabLst>
                <a:tab pos="354013" algn="l"/>
                <a:tab pos="536575" algn="l"/>
              </a:tabLst>
              <a:defRPr>
                <a:solidFill>
                  <a:schemeClr val="tx1"/>
                </a:solidFill>
                <a:latin typeface="Arial" panose="020B0604020202020204" pitchFamily="34" charset="0"/>
              </a:defRPr>
            </a:lvl6pPr>
            <a:lvl7pPr fontAlgn="base">
              <a:spcBef>
                <a:spcPct val="0"/>
              </a:spcBef>
              <a:spcAft>
                <a:spcPct val="0"/>
              </a:spcAft>
              <a:tabLst>
                <a:tab pos="354013" algn="l"/>
                <a:tab pos="536575" algn="l"/>
              </a:tabLst>
              <a:defRPr>
                <a:solidFill>
                  <a:schemeClr val="tx1"/>
                </a:solidFill>
                <a:latin typeface="Arial" panose="020B0604020202020204" pitchFamily="34" charset="0"/>
              </a:defRPr>
            </a:lvl7pPr>
            <a:lvl8pPr fontAlgn="base">
              <a:spcBef>
                <a:spcPct val="0"/>
              </a:spcBef>
              <a:spcAft>
                <a:spcPct val="0"/>
              </a:spcAft>
              <a:tabLst>
                <a:tab pos="354013" algn="l"/>
                <a:tab pos="536575" algn="l"/>
              </a:tabLst>
              <a:defRPr>
                <a:solidFill>
                  <a:schemeClr val="tx1"/>
                </a:solidFill>
                <a:latin typeface="Arial" panose="020B0604020202020204" pitchFamily="34" charset="0"/>
              </a:defRPr>
            </a:lvl8pPr>
            <a:lvl9pPr fontAlgn="base">
              <a:spcBef>
                <a:spcPct val="0"/>
              </a:spcBef>
              <a:spcAft>
                <a:spcPct val="0"/>
              </a:spcAft>
              <a:tabLst>
                <a:tab pos="354013" algn="l"/>
                <a:tab pos="536575" algn="l"/>
              </a:tabLst>
              <a:defRPr>
                <a:solidFill>
                  <a:schemeClr val="tx1"/>
                </a:solidFill>
                <a:latin typeface="Arial" panose="020B0604020202020204" pitchFamily="34" charset="0"/>
              </a:defRPr>
            </a:lvl9pPr>
          </a:lstStyle>
          <a:p>
            <a:pPr>
              <a:spcBef>
                <a:spcPct val="50000"/>
              </a:spcBef>
            </a:pPr>
            <a:r>
              <a:rPr lang="cs-CZ" altLang="cs-CZ" sz="1600" b="1" dirty="0" smtClean="0"/>
              <a:t>aktualizace </a:t>
            </a:r>
            <a:r>
              <a:rPr lang="cs-CZ" altLang="cs-CZ" sz="1600" b="1" dirty="0" smtClean="0"/>
              <a:t>10/2024</a:t>
            </a:r>
            <a:endParaRPr lang="cs-CZ" altLang="cs-CZ" sz="1600" b="1" dirty="0"/>
          </a:p>
        </p:txBody>
      </p:sp>
      <p:sp>
        <p:nvSpPr>
          <p:cNvPr id="6" name="Text Box 6"/>
          <p:cNvSpPr txBox="1">
            <a:spLocks noChangeArrowheads="1"/>
          </p:cNvSpPr>
          <p:nvPr/>
        </p:nvSpPr>
        <p:spPr bwMode="auto">
          <a:xfrm>
            <a:off x="6058001" y="2348880"/>
            <a:ext cx="3096344" cy="340735"/>
          </a:xfrm>
          <a:prstGeom prst="rect">
            <a:avLst/>
          </a:prstGeom>
          <a:noFill/>
          <a:ln w="2540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a:tabLst>
                <a:tab pos="354013" algn="l"/>
                <a:tab pos="536575" algn="l"/>
              </a:tabLst>
              <a:defRPr>
                <a:solidFill>
                  <a:schemeClr val="tx1"/>
                </a:solidFill>
                <a:latin typeface="Arial" panose="020B0604020202020204" pitchFamily="34" charset="0"/>
              </a:defRPr>
            </a:lvl1pPr>
            <a:lvl2pPr marL="533400">
              <a:tabLst>
                <a:tab pos="354013" algn="l"/>
                <a:tab pos="536575" algn="l"/>
              </a:tabLst>
              <a:defRPr>
                <a:solidFill>
                  <a:schemeClr val="tx1"/>
                </a:solidFill>
                <a:latin typeface="Arial" panose="020B0604020202020204" pitchFamily="34" charset="0"/>
              </a:defRPr>
            </a:lvl2pPr>
            <a:lvl3pPr>
              <a:tabLst>
                <a:tab pos="354013" algn="l"/>
                <a:tab pos="536575" algn="l"/>
              </a:tabLst>
              <a:defRPr>
                <a:solidFill>
                  <a:schemeClr val="tx1"/>
                </a:solidFill>
                <a:latin typeface="Arial" panose="020B0604020202020204" pitchFamily="34" charset="0"/>
              </a:defRPr>
            </a:lvl3pPr>
            <a:lvl4pPr>
              <a:tabLst>
                <a:tab pos="354013" algn="l"/>
                <a:tab pos="536575" algn="l"/>
              </a:tabLst>
              <a:defRPr>
                <a:solidFill>
                  <a:schemeClr val="tx1"/>
                </a:solidFill>
                <a:latin typeface="Arial" panose="020B0604020202020204" pitchFamily="34" charset="0"/>
              </a:defRPr>
            </a:lvl4pPr>
            <a:lvl5pPr>
              <a:tabLst>
                <a:tab pos="354013" algn="l"/>
                <a:tab pos="536575" algn="l"/>
              </a:tabLst>
              <a:defRPr>
                <a:solidFill>
                  <a:schemeClr val="tx1"/>
                </a:solidFill>
                <a:latin typeface="Arial" panose="020B0604020202020204" pitchFamily="34" charset="0"/>
              </a:defRPr>
            </a:lvl5pPr>
            <a:lvl6pPr fontAlgn="base">
              <a:spcBef>
                <a:spcPct val="0"/>
              </a:spcBef>
              <a:spcAft>
                <a:spcPct val="0"/>
              </a:spcAft>
              <a:tabLst>
                <a:tab pos="354013" algn="l"/>
                <a:tab pos="536575" algn="l"/>
              </a:tabLst>
              <a:defRPr>
                <a:solidFill>
                  <a:schemeClr val="tx1"/>
                </a:solidFill>
                <a:latin typeface="Arial" panose="020B0604020202020204" pitchFamily="34" charset="0"/>
              </a:defRPr>
            </a:lvl6pPr>
            <a:lvl7pPr fontAlgn="base">
              <a:spcBef>
                <a:spcPct val="0"/>
              </a:spcBef>
              <a:spcAft>
                <a:spcPct val="0"/>
              </a:spcAft>
              <a:tabLst>
                <a:tab pos="354013" algn="l"/>
                <a:tab pos="536575" algn="l"/>
              </a:tabLst>
              <a:defRPr>
                <a:solidFill>
                  <a:schemeClr val="tx1"/>
                </a:solidFill>
                <a:latin typeface="Arial" panose="020B0604020202020204" pitchFamily="34" charset="0"/>
              </a:defRPr>
            </a:lvl7pPr>
            <a:lvl8pPr fontAlgn="base">
              <a:spcBef>
                <a:spcPct val="0"/>
              </a:spcBef>
              <a:spcAft>
                <a:spcPct val="0"/>
              </a:spcAft>
              <a:tabLst>
                <a:tab pos="354013" algn="l"/>
                <a:tab pos="536575" algn="l"/>
              </a:tabLst>
              <a:defRPr>
                <a:solidFill>
                  <a:schemeClr val="tx1"/>
                </a:solidFill>
                <a:latin typeface="Arial" panose="020B0604020202020204" pitchFamily="34" charset="0"/>
              </a:defRPr>
            </a:lvl8pPr>
            <a:lvl9pPr fontAlgn="base">
              <a:spcBef>
                <a:spcPct val="0"/>
              </a:spcBef>
              <a:spcAft>
                <a:spcPct val="0"/>
              </a:spcAft>
              <a:tabLst>
                <a:tab pos="354013" algn="l"/>
                <a:tab pos="536575" algn="l"/>
              </a:tabLst>
              <a:defRPr>
                <a:solidFill>
                  <a:schemeClr val="tx1"/>
                </a:solidFill>
                <a:latin typeface="Arial" panose="020B0604020202020204" pitchFamily="34" charset="0"/>
              </a:defRPr>
            </a:lvl9pPr>
          </a:lstStyle>
          <a:p>
            <a:pPr>
              <a:spcBef>
                <a:spcPct val="50000"/>
              </a:spcBef>
            </a:pPr>
            <a:r>
              <a:rPr lang="cs-CZ" altLang="cs-CZ" sz="1600" b="1" dirty="0" smtClean="0"/>
              <a:t>zdroj: https</a:t>
            </a:r>
            <a:r>
              <a:rPr lang="cs-CZ" altLang="cs-CZ" sz="1600" b="1" dirty="0"/>
              <a:t>://oenergetice.cz/</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7504" y="116632"/>
            <a:ext cx="8928992" cy="864096"/>
          </a:xfrm>
        </p:spPr>
        <p:txBody>
          <a:bodyPr/>
          <a:lstStyle/>
          <a:p>
            <a:r>
              <a:rPr lang="cs-CZ" altLang="cs-CZ" sz="3600" b="1" u="sng" dirty="0" smtClean="0"/>
              <a:t>Vlastnosti stejnosměrného přenosu</a:t>
            </a:r>
            <a:endParaRPr lang="cs-CZ" altLang="cs-CZ" sz="3600" b="1" u="sng" dirty="0"/>
          </a:p>
        </p:txBody>
      </p:sp>
      <p:sp>
        <p:nvSpPr>
          <p:cNvPr id="3076" name="Text Box 4"/>
          <p:cNvSpPr txBox="1">
            <a:spLocks noChangeArrowheads="1"/>
          </p:cNvSpPr>
          <p:nvPr/>
        </p:nvSpPr>
        <p:spPr bwMode="auto">
          <a:xfrm>
            <a:off x="359569" y="980728"/>
            <a:ext cx="8424862"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54013" indent="-354013">
              <a:defRPr>
                <a:solidFill>
                  <a:schemeClr val="tx1"/>
                </a:solidFill>
                <a:latin typeface="Arial" panose="020B0604020202020204" pitchFamily="34" charset="0"/>
              </a:defRPr>
            </a:lvl1pPr>
            <a:lvl2pPr marL="5334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marL="357188" indent="-357188">
              <a:spcBef>
                <a:spcPts val="0"/>
              </a:spcBef>
            </a:pPr>
            <a:r>
              <a:rPr lang="cs-CZ" altLang="cs-CZ" sz="2000" b="1" u="sng" dirty="0" smtClean="0"/>
              <a:t>Výhody</a:t>
            </a:r>
            <a:r>
              <a:rPr lang="cs-CZ" altLang="cs-CZ" sz="2000" b="1" dirty="0" smtClean="0"/>
              <a:t>:</a:t>
            </a:r>
          </a:p>
          <a:p>
            <a:pPr marL="357188" indent="-357188">
              <a:spcBef>
                <a:spcPts val="0"/>
              </a:spcBef>
            </a:pPr>
            <a:r>
              <a:rPr lang="cs-CZ" altLang="cs-CZ" sz="2000" b="1" dirty="0" smtClean="0"/>
              <a:t>1.	Snadnější řízení soustavy - není frekvence a fáze</a:t>
            </a:r>
          </a:p>
          <a:p>
            <a:pPr marL="357188" indent="-357188">
              <a:spcBef>
                <a:spcPts val="0"/>
              </a:spcBef>
            </a:pPr>
            <a:r>
              <a:rPr lang="cs-CZ" altLang="cs-CZ" sz="2000" b="1" dirty="0" smtClean="0"/>
              <a:t>2.	Vyšší stabilita soustavy (při výpadku jednoho vodiče lze vedení provozovat s poloviční kapacitou)</a:t>
            </a:r>
          </a:p>
          <a:p>
            <a:pPr marL="357188" indent="-357188">
              <a:spcBef>
                <a:spcPts val="0"/>
              </a:spcBef>
            </a:pPr>
            <a:r>
              <a:rPr lang="cs-CZ" altLang="cs-CZ" sz="2000" b="1" dirty="0" smtClean="0"/>
              <a:t>3.	Menší ztráty (na 1000 km asi 3%) </a:t>
            </a:r>
          </a:p>
          <a:p>
            <a:pPr marL="357188" indent="-357188">
              <a:spcBef>
                <a:spcPts val="0"/>
              </a:spcBef>
            </a:pPr>
            <a:r>
              <a:rPr lang="cs-CZ" altLang="cs-CZ" sz="2000" b="1" dirty="0" smtClean="0"/>
              <a:t>4.	Při dlouhých vzdálenostech nižší investice	</a:t>
            </a:r>
          </a:p>
          <a:p>
            <a:pPr marL="357188" indent="-357188">
              <a:spcBef>
                <a:spcPts val="0"/>
              </a:spcBef>
            </a:pPr>
            <a:r>
              <a:rPr lang="cs-CZ" altLang="cs-CZ" sz="2000" b="1" dirty="0" smtClean="0"/>
              <a:t>5.	Stačí 2 vodiče</a:t>
            </a:r>
          </a:p>
          <a:p>
            <a:pPr marL="357188" indent="-357188">
              <a:spcBef>
                <a:spcPts val="0"/>
              </a:spcBef>
            </a:pPr>
            <a:r>
              <a:rPr lang="cs-CZ" altLang="cs-CZ" sz="2000" b="1" dirty="0" smtClean="0"/>
              <a:t>6.	Menší izolační vzdálenosti (u střídavého vedení musíme počítat s amplitudou napětí</a:t>
            </a:r>
          </a:p>
          <a:p>
            <a:pPr marL="357188" indent="-357188">
              <a:spcBef>
                <a:spcPts val="0"/>
              </a:spcBef>
            </a:pPr>
            <a:r>
              <a:rPr lang="cs-CZ" altLang="cs-CZ" sz="2000" b="1" dirty="0" smtClean="0"/>
              <a:t>7.	Možnost využití stávajících střídavých vedení (3. vodič lze použít jako zálohu)</a:t>
            </a:r>
          </a:p>
          <a:p>
            <a:pPr marL="357188" indent="-357188">
              <a:spcBef>
                <a:spcPts val="0"/>
              </a:spcBef>
            </a:pPr>
            <a:r>
              <a:rPr lang="cs-CZ" altLang="cs-CZ" sz="2000" b="1" dirty="0" smtClean="0"/>
              <a:t>8.	Odpadá kompenzace přenosového vedení </a:t>
            </a:r>
          </a:p>
          <a:p>
            <a:pPr marL="357188" indent="-357188">
              <a:spcBef>
                <a:spcPts val="1200"/>
              </a:spcBef>
            </a:pPr>
            <a:r>
              <a:rPr lang="cs-CZ" altLang="cs-CZ" sz="2000" b="1" u="sng" dirty="0" smtClean="0"/>
              <a:t>Nevýhody</a:t>
            </a:r>
            <a:r>
              <a:rPr lang="cs-CZ" altLang="cs-CZ" sz="2000" b="1" dirty="0" smtClean="0"/>
              <a:t>:</a:t>
            </a:r>
          </a:p>
          <a:p>
            <a:pPr marL="357188" indent="-357188">
              <a:spcBef>
                <a:spcPts val="0"/>
              </a:spcBef>
            </a:pPr>
            <a:r>
              <a:rPr lang="cs-CZ" altLang="cs-CZ" sz="2000" b="1" dirty="0" smtClean="0"/>
              <a:t>1.	Obtížná a dražší regulace napětí (transformátor je levnější než polovodičová technika)  </a:t>
            </a:r>
          </a:p>
          <a:p>
            <a:pPr marL="357188" indent="-357188">
              <a:spcBef>
                <a:spcPts val="0"/>
              </a:spcBef>
            </a:pPr>
            <a:r>
              <a:rPr lang="cs-CZ" altLang="cs-CZ" sz="2000" b="1" dirty="0" smtClean="0"/>
              <a:t>2.	Vhodné pouze pro dlouhé přenosové linky bez odboček</a:t>
            </a:r>
          </a:p>
          <a:p>
            <a:pPr marL="357188" indent="-357188">
              <a:spcBef>
                <a:spcPts val="0"/>
              </a:spcBef>
            </a:pPr>
            <a:r>
              <a:rPr lang="cs-CZ" altLang="cs-CZ" sz="2000" b="1" dirty="0" smtClean="0"/>
              <a:t>3.	Na kratších přenosových vedení se výrazněji projeví ztráty na polovodičích.  </a:t>
            </a:r>
            <a:endParaRPr lang="cs-CZ" altLang="cs-CZ" sz="20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Effect transition="in" filter="fade">
                                      <p:cBhvr>
                                        <p:cTn id="9" dur="500"/>
                                        <p:tgtEl>
                                          <p:spTgt spid="3074"/>
                                        </p:tgtEl>
                                      </p:cBhvr>
                                    </p:animEffect>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3076">
                                            <p:txEl>
                                              <p:pRg st="0" end="0"/>
                                            </p:txEl>
                                          </p:spTgt>
                                        </p:tgtEl>
                                        <p:attrNameLst>
                                          <p:attrName>style.visibility</p:attrName>
                                        </p:attrNameLst>
                                      </p:cBhvr>
                                      <p:to>
                                        <p:strVal val="visible"/>
                                      </p:to>
                                    </p:set>
                                    <p:animEffect transition="in" filter="wipe(left)">
                                      <p:cBhvr>
                                        <p:cTn id="13" dur="500"/>
                                        <p:tgtEl>
                                          <p:spTgt spid="307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3076">
                                            <p:txEl>
                                              <p:pRg st="1" end="1"/>
                                            </p:txEl>
                                          </p:spTgt>
                                        </p:tgtEl>
                                        <p:attrNameLst>
                                          <p:attrName>style.visibility</p:attrName>
                                        </p:attrNameLst>
                                      </p:cBhvr>
                                      <p:to>
                                        <p:strVal val="visible"/>
                                      </p:to>
                                    </p:set>
                                    <p:animEffect transition="in" filter="wipe(left)">
                                      <p:cBhvr>
                                        <p:cTn id="18" dur="500"/>
                                        <p:tgtEl>
                                          <p:spTgt spid="3076">
                                            <p:txEl>
                                              <p:pRg st="1" end="1"/>
                                            </p:txEl>
                                          </p:spTgt>
                                        </p:tgtEl>
                                      </p:cBhvr>
                                    </p:animEffect>
                                  </p:childTnLst>
                                </p:cTn>
                              </p:par>
                              <p:par>
                                <p:cTn id="19" presetID="22" presetClass="entr" presetSubtype="8" fill="hold" nodeType="withEffect">
                                  <p:stCondLst>
                                    <p:cond delay="0"/>
                                  </p:stCondLst>
                                  <p:childTnLst>
                                    <p:set>
                                      <p:cBhvr>
                                        <p:cTn id="20" dur="1" fill="hold">
                                          <p:stCondLst>
                                            <p:cond delay="0"/>
                                          </p:stCondLst>
                                        </p:cTn>
                                        <p:tgtEl>
                                          <p:spTgt spid="3076">
                                            <p:txEl>
                                              <p:pRg st="2" end="2"/>
                                            </p:txEl>
                                          </p:spTgt>
                                        </p:tgtEl>
                                        <p:attrNameLst>
                                          <p:attrName>style.visibility</p:attrName>
                                        </p:attrNameLst>
                                      </p:cBhvr>
                                      <p:to>
                                        <p:strVal val="visible"/>
                                      </p:to>
                                    </p:set>
                                    <p:animEffect transition="in" filter="wipe(left)">
                                      <p:cBhvr>
                                        <p:cTn id="21" dur="500"/>
                                        <p:tgtEl>
                                          <p:spTgt spid="3076">
                                            <p:txEl>
                                              <p:pRg st="2" end="2"/>
                                            </p:txEl>
                                          </p:spTgt>
                                        </p:tgtEl>
                                      </p:cBhvr>
                                    </p:animEffect>
                                  </p:childTnLst>
                                </p:cTn>
                              </p:par>
                              <p:par>
                                <p:cTn id="22" presetID="22" presetClass="entr" presetSubtype="8" fill="hold" nodeType="withEffect">
                                  <p:stCondLst>
                                    <p:cond delay="0"/>
                                  </p:stCondLst>
                                  <p:childTnLst>
                                    <p:set>
                                      <p:cBhvr>
                                        <p:cTn id="23" dur="1" fill="hold">
                                          <p:stCondLst>
                                            <p:cond delay="0"/>
                                          </p:stCondLst>
                                        </p:cTn>
                                        <p:tgtEl>
                                          <p:spTgt spid="3076">
                                            <p:txEl>
                                              <p:pRg st="3" end="3"/>
                                            </p:txEl>
                                          </p:spTgt>
                                        </p:tgtEl>
                                        <p:attrNameLst>
                                          <p:attrName>style.visibility</p:attrName>
                                        </p:attrNameLst>
                                      </p:cBhvr>
                                      <p:to>
                                        <p:strVal val="visible"/>
                                      </p:to>
                                    </p:set>
                                    <p:animEffect transition="in" filter="wipe(left)">
                                      <p:cBhvr>
                                        <p:cTn id="24" dur="500"/>
                                        <p:tgtEl>
                                          <p:spTgt spid="3076">
                                            <p:txEl>
                                              <p:pRg st="3" end="3"/>
                                            </p:txEl>
                                          </p:spTgt>
                                        </p:tgtEl>
                                      </p:cBhvr>
                                    </p:animEffect>
                                  </p:childTnLst>
                                </p:cTn>
                              </p:par>
                              <p:par>
                                <p:cTn id="25" presetID="22" presetClass="entr" presetSubtype="8" fill="hold" nodeType="withEffect">
                                  <p:stCondLst>
                                    <p:cond delay="0"/>
                                  </p:stCondLst>
                                  <p:childTnLst>
                                    <p:set>
                                      <p:cBhvr>
                                        <p:cTn id="26" dur="1" fill="hold">
                                          <p:stCondLst>
                                            <p:cond delay="0"/>
                                          </p:stCondLst>
                                        </p:cTn>
                                        <p:tgtEl>
                                          <p:spTgt spid="3076">
                                            <p:txEl>
                                              <p:pRg st="4" end="4"/>
                                            </p:txEl>
                                          </p:spTgt>
                                        </p:tgtEl>
                                        <p:attrNameLst>
                                          <p:attrName>style.visibility</p:attrName>
                                        </p:attrNameLst>
                                      </p:cBhvr>
                                      <p:to>
                                        <p:strVal val="visible"/>
                                      </p:to>
                                    </p:set>
                                    <p:animEffect transition="in" filter="wipe(left)">
                                      <p:cBhvr>
                                        <p:cTn id="27" dur="500"/>
                                        <p:tgtEl>
                                          <p:spTgt spid="3076">
                                            <p:txEl>
                                              <p:pRg st="4" end="4"/>
                                            </p:txEl>
                                          </p:spTgt>
                                        </p:tgtEl>
                                      </p:cBhvr>
                                    </p:animEffect>
                                  </p:childTnLst>
                                </p:cTn>
                              </p:par>
                              <p:par>
                                <p:cTn id="28" presetID="22" presetClass="entr" presetSubtype="8" fill="hold" nodeType="withEffect">
                                  <p:stCondLst>
                                    <p:cond delay="0"/>
                                  </p:stCondLst>
                                  <p:childTnLst>
                                    <p:set>
                                      <p:cBhvr>
                                        <p:cTn id="29" dur="1" fill="hold">
                                          <p:stCondLst>
                                            <p:cond delay="0"/>
                                          </p:stCondLst>
                                        </p:cTn>
                                        <p:tgtEl>
                                          <p:spTgt spid="3076">
                                            <p:txEl>
                                              <p:pRg st="5" end="5"/>
                                            </p:txEl>
                                          </p:spTgt>
                                        </p:tgtEl>
                                        <p:attrNameLst>
                                          <p:attrName>style.visibility</p:attrName>
                                        </p:attrNameLst>
                                      </p:cBhvr>
                                      <p:to>
                                        <p:strVal val="visible"/>
                                      </p:to>
                                    </p:set>
                                    <p:animEffect transition="in" filter="wipe(left)">
                                      <p:cBhvr>
                                        <p:cTn id="30" dur="500"/>
                                        <p:tgtEl>
                                          <p:spTgt spid="3076">
                                            <p:txEl>
                                              <p:pRg st="5" end="5"/>
                                            </p:txEl>
                                          </p:spTgt>
                                        </p:tgtEl>
                                      </p:cBhvr>
                                    </p:animEffect>
                                  </p:childTnLst>
                                </p:cTn>
                              </p:par>
                              <p:par>
                                <p:cTn id="31" presetID="22" presetClass="entr" presetSubtype="8" fill="hold" nodeType="withEffect">
                                  <p:stCondLst>
                                    <p:cond delay="0"/>
                                  </p:stCondLst>
                                  <p:childTnLst>
                                    <p:set>
                                      <p:cBhvr>
                                        <p:cTn id="32" dur="1" fill="hold">
                                          <p:stCondLst>
                                            <p:cond delay="0"/>
                                          </p:stCondLst>
                                        </p:cTn>
                                        <p:tgtEl>
                                          <p:spTgt spid="3076">
                                            <p:txEl>
                                              <p:pRg st="6" end="6"/>
                                            </p:txEl>
                                          </p:spTgt>
                                        </p:tgtEl>
                                        <p:attrNameLst>
                                          <p:attrName>style.visibility</p:attrName>
                                        </p:attrNameLst>
                                      </p:cBhvr>
                                      <p:to>
                                        <p:strVal val="visible"/>
                                      </p:to>
                                    </p:set>
                                    <p:animEffect transition="in" filter="wipe(left)">
                                      <p:cBhvr>
                                        <p:cTn id="33" dur="500"/>
                                        <p:tgtEl>
                                          <p:spTgt spid="3076">
                                            <p:txEl>
                                              <p:pRg st="6" end="6"/>
                                            </p:txEl>
                                          </p:spTgt>
                                        </p:tgtEl>
                                      </p:cBhvr>
                                    </p:animEffect>
                                  </p:childTnLst>
                                </p:cTn>
                              </p:par>
                              <p:par>
                                <p:cTn id="34" presetID="22" presetClass="entr" presetSubtype="8" fill="hold" nodeType="withEffect">
                                  <p:stCondLst>
                                    <p:cond delay="0"/>
                                  </p:stCondLst>
                                  <p:childTnLst>
                                    <p:set>
                                      <p:cBhvr>
                                        <p:cTn id="35" dur="1" fill="hold">
                                          <p:stCondLst>
                                            <p:cond delay="0"/>
                                          </p:stCondLst>
                                        </p:cTn>
                                        <p:tgtEl>
                                          <p:spTgt spid="3076">
                                            <p:txEl>
                                              <p:pRg st="7" end="7"/>
                                            </p:txEl>
                                          </p:spTgt>
                                        </p:tgtEl>
                                        <p:attrNameLst>
                                          <p:attrName>style.visibility</p:attrName>
                                        </p:attrNameLst>
                                      </p:cBhvr>
                                      <p:to>
                                        <p:strVal val="visible"/>
                                      </p:to>
                                    </p:set>
                                    <p:animEffect transition="in" filter="wipe(left)">
                                      <p:cBhvr>
                                        <p:cTn id="36" dur="500"/>
                                        <p:tgtEl>
                                          <p:spTgt spid="3076">
                                            <p:txEl>
                                              <p:pRg st="7" end="7"/>
                                            </p:txEl>
                                          </p:spTgt>
                                        </p:tgtEl>
                                      </p:cBhvr>
                                    </p:animEffect>
                                  </p:childTnLst>
                                </p:cTn>
                              </p:par>
                              <p:par>
                                <p:cTn id="37" presetID="22" presetClass="entr" presetSubtype="8" fill="hold" nodeType="withEffect">
                                  <p:stCondLst>
                                    <p:cond delay="0"/>
                                  </p:stCondLst>
                                  <p:childTnLst>
                                    <p:set>
                                      <p:cBhvr>
                                        <p:cTn id="38" dur="1" fill="hold">
                                          <p:stCondLst>
                                            <p:cond delay="0"/>
                                          </p:stCondLst>
                                        </p:cTn>
                                        <p:tgtEl>
                                          <p:spTgt spid="3076">
                                            <p:txEl>
                                              <p:pRg st="8" end="8"/>
                                            </p:txEl>
                                          </p:spTgt>
                                        </p:tgtEl>
                                        <p:attrNameLst>
                                          <p:attrName>style.visibility</p:attrName>
                                        </p:attrNameLst>
                                      </p:cBhvr>
                                      <p:to>
                                        <p:strVal val="visible"/>
                                      </p:to>
                                    </p:set>
                                    <p:animEffect transition="in" filter="wipe(left)">
                                      <p:cBhvr>
                                        <p:cTn id="39" dur="500"/>
                                        <p:tgtEl>
                                          <p:spTgt spid="3076">
                                            <p:txEl>
                                              <p:pRg st="8" end="8"/>
                                            </p:txEl>
                                          </p:spTgt>
                                        </p:tgtEl>
                                      </p:cBhvr>
                                    </p:animEffect>
                                  </p:childTnLst>
                                </p:cTn>
                              </p:par>
                            </p:childTnLst>
                          </p:cTn>
                        </p:par>
                        <p:par>
                          <p:cTn id="40" fill="hold">
                            <p:stCondLst>
                              <p:cond delay="500"/>
                            </p:stCondLst>
                            <p:childTnLst>
                              <p:par>
                                <p:cTn id="41" presetID="22" presetClass="entr" presetSubtype="8" fill="hold" nodeType="afterEffect">
                                  <p:stCondLst>
                                    <p:cond delay="0"/>
                                  </p:stCondLst>
                                  <p:childTnLst>
                                    <p:set>
                                      <p:cBhvr>
                                        <p:cTn id="42" dur="1" fill="hold">
                                          <p:stCondLst>
                                            <p:cond delay="0"/>
                                          </p:stCondLst>
                                        </p:cTn>
                                        <p:tgtEl>
                                          <p:spTgt spid="3076">
                                            <p:txEl>
                                              <p:pRg st="9" end="9"/>
                                            </p:txEl>
                                          </p:spTgt>
                                        </p:tgtEl>
                                        <p:attrNameLst>
                                          <p:attrName>style.visibility</p:attrName>
                                        </p:attrNameLst>
                                      </p:cBhvr>
                                      <p:to>
                                        <p:strVal val="visible"/>
                                      </p:to>
                                    </p:set>
                                    <p:animEffect transition="in" filter="wipe(left)">
                                      <p:cBhvr>
                                        <p:cTn id="43" dur="500"/>
                                        <p:tgtEl>
                                          <p:spTgt spid="3076">
                                            <p:txEl>
                                              <p:pRg st="9" end="9"/>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3076">
                                            <p:txEl>
                                              <p:pRg st="10" end="10"/>
                                            </p:txEl>
                                          </p:spTgt>
                                        </p:tgtEl>
                                        <p:attrNameLst>
                                          <p:attrName>style.visibility</p:attrName>
                                        </p:attrNameLst>
                                      </p:cBhvr>
                                      <p:to>
                                        <p:strVal val="visible"/>
                                      </p:to>
                                    </p:set>
                                    <p:animEffect transition="in" filter="wipe(left)">
                                      <p:cBhvr>
                                        <p:cTn id="48" dur="500"/>
                                        <p:tgtEl>
                                          <p:spTgt spid="3076">
                                            <p:txEl>
                                              <p:pRg st="10" end="10"/>
                                            </p:txEl>
                                          </p:spTgt>
                                        </p:tgtEl>
                                      </p:cBhvr>
                                    </p:animEffect>
                                  </p:childTnLst>
                                </p:cTn>
                              </p:par>
                              <p:par>
                                <p:cTn id="49" presetID="22" presetClass="entr" presetSubtype="8" fill="hold" nodeType="withEffect">
                                  <p:stCondLst>
                                    <p:cond delay="0"/>
                                  </p:stCondLst>
                                  <p:childTnLst>
                                    <p:set>
                                      <p:cBhvr>
                                        <p:cTn id="50" dur="1" fill="hold">
                                          <p:stCondLst>
                                            <p:cond delay="0"/>
                                          </p:stCondLst>
                                        </p:cTn>
                                        <p:tgtEl>
                                          <p:spTgt spid="3076">
                                            <p:txEl>
                                              <p:pRg st="11" end="11"/>
                                            </p:txEl>
                                          </p:spTgt>
                                        </p:tgtEl>
                                        <p:attrNameLst>
                                          <p:attrName>style.visibility</p:attrName>
                                        </p:attrNameLst>
                                      </p:cBhvr>
                                      <p:to>
                                        <p:strVal val="visible"/>
                                      </p:to>
                                    </p:set>
                                    <p:animEffect transition="in" filter="wipe(left)">
                                      <p:cBhvr>
                                        <p:cTn id="51" dur="500"/>
                                        <p:tgtEl>
                                          <p:spTgt spid="3076">
                                            <p:txEl>
                                              <p:pRg st="11" end="11"/>
                                            </p:txEl>
                                          </p:spTgt>
                                        </p:tgtEl>
                                      </p:cBhvr>
                                    </p:animEffect>
                                  </p:childTnLst>
                                </p:cTn>
                              </p:par>
                              <p:par>
                                <p:cTn id="52" presetID="22" presetClass="entr" presetSubtype="8" fill="hold" nodeType="withEffect">
                                  <p:stCondLst>
                                    <p:cond delay="0"/>
                                  </p:stCondLst>
                                  <p:childTnLst>
                                    <p:set>
                                      <p:cBhvr>
                                        <p:cTn id="53" dur="1" fill="hold">
                                          <p:stCondLst>
                                            <p:cond delay="0"/>
                                          </p:stCondLst>
                                        </p:cTn>
                                        <p:tgtEl>
                                          <p:spTgt spid="3076">
                                            <p:txEl>
                                              <p:pRg st="12" end="12"/>
                                            </p:txEl>
                                          </p:spTgt>
                                        </p:tgtEl>
                                        <p:attrNameLst>
                                          <p:attrName>style.visibility</p:attrName>
                                        </p:attrNameLst>
                                      </p:cBhvr>
                                      <p:to>
                                        <p:strVal val="visible"/>
                                      </p:to>
                                    </p:set>
                                    <p:animEffect transition="in" filter="wipe(left)">
                                      <p:cBhvr>
                                        <p:cTn id="54" dur="500"/>
                                        <p:tgtEl>
                                          <p:spTgt spid="307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7504" y="116632"/>
            <a:ext cx="8928992" cy="864096"/>
          </a:xfrm>
        </p:spPr>
        <p:txBody>
          <a:bodyPr/>
          <a:lstStyle/>
          <a:p>
            <a:r>
              <a:rPr lang="cs-CZ" altLang="cs-CZ" sz="3600" b="1" u="sng" dirty="0" smtClean="0"/>
              <a:t>Prvky stejnosměrného přenosu</a:t>
            </a:r>
            <a:endParaRPr lang="cs-CZ" altLang="cs-CZ" sz="3600" b="1" u="sng" dirty="0"/>
          </a:p>
        </p:txBody>
      </p:sp>
      <p:sp>
        <p:nvSpPr>
          <p:cNvPr id="3076" name="Text Box 4"/>
          <p:cNvSpPr txBox="1">
            <a:spLocks noChangeArrowheads="1"/>
          </p:cNvSpPr>
          <p:nvPr/>
        </p:nvSpPr>
        <p:spPr bwMode="auto">
          <a:xfrm>
            <a:off x="251520" y="980728"/>
            <a:ext cx="8712967" cy="2939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54013" indent="-354013">
              <a:defRPr>
                <a:solidFill>
                  <a:schemeClr val="tx1"/>
                </a:solidFill>
                <a:latin typeface="Arial" panose="020B0604020202020204" pitchFamily="34" charset="0"/>
              </a:defRPr>
            </a:lvl1pPr>
            <a:lvl2pPr marL="5334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marL="357188" indent="-357188">
              <a:spcBef>
                <a:spcPts val="0"/>
              </a:spcBef>
            </a:pPr>
            <a:r>
              <a:rPr lang="cs-CZ" altLang="cs-CZ" sz="2000" b="1" u="sng" dirty="0" smtClean="0"/>
              <a:t>Měničový transformátor</a:t>
            </a:r>
          </a:p>
          <a:p>
            <a:pPr marL="0" indent="0">
              <a:spcBef>
                <a:spcPts val="0"/>
              </a:spcBef>
            </a:pPr>
            <a:r>
              <a:rPr lang="cs-CZ" altLang="cs-CZ" sz="2000" b="1" dirty="0" smtClean="0"/>
              <a:t>speciální transformátory pro HVDC, které slouží k navýšení napětí na vstupní napětí měniče. Používají se 2 transformátory Yy0 a Yd5. Zároveň slouží ke galvanickému oddělení sítí DC a AC.</a:t>
            </a:r>
          </a:p>
          <a:p>
            <a:pPr marL="0" indent="0">
              <a:spcBef>
                <a:spcPts val="600"/>
              </a:spcBef>
            </a:pPr>
            <a:r>
              <a:rPr lang="cs-CZ" altLang="cs-CZ" sz="2000" b="1" u="sng" dirty="0" smtClean="0"/>
              <a:t>Usměrňovač/střídač</a:t>
            </a:r>
          </a:p>
          <a:p>
            <a:pPr marL="0" indent="0">
              <a:spcBef>
                <a:spcPts val="0"/>
              </a:spcBef>
            </a:pPr>
            <a:r>
              <a:rPr lang="cs-CZ" altLang="cs-CZ" sz="2000" b="1" dirty="0" smtClean="0"/>
              <a:t>Jedná se o 12pulzní měnič , který je složen ze dvou, v sérii zapojených 6pulzních můstkových měničů. </a:t>
            </a:r>
          </a:p>
          <a:p>
            <a:pPr marL="0" indent="0">
              <a:spcBef>
                <a:spcPts val="0"/>
              </a:spcBef>
            </a:pPr>
            <a:r>
              <a:rPr lang="cs-CZ" altLang="cs-CZ" sz="2000" b="1" dirty="0" smtClean="0"/>
              <a:t>Používají se 2 základní typy - LCC (převážně tyristory) nebo VSC (převážně tranzistory)   </a:t>
            </a:r>
            <a:endParaRPr lang="cs-CZ" altLang="cs-CZ" sz="2000" b="1" dirty="0"/>
          </a:p>
        </p:txBody>
      </p:sp>
      <p:pic>
        <p:nvPicPr>
          <p:cNvPr id="1026" name="Picture 2" descr="https://oenergetice.cz/domains/oenergetice.cz/wp-content/uploads/2015/07/The-Gotland-1-HVDC-valve-hal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2160" y="3631689"/>
            <a:ext cx="2684548" cy="318168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Valve hall, NorNed Eemshav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3947798"/>
            <a:ext cx="4104456" cy="2865578"/>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4"/>
          <p:cNvSpPr txBox="1">
            <a:spLocks noChangeArrowheads="1"/>
          </p:cNvSpPr>
          <p:nvPr/>
        </p:nvSpPr>
        <p:spPr bwMode="auto">
          <a:xfrm>
            <a:off x="16227" y="6165304"/>
            <a:ext cx="138934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54013" indent="-354013">
              <a:defRPr>
                <a:solidFill>
                  <a:schemeClr val="tx1"/>
                </a:solidFill>
                <a:latin typeface="Arial" panose="020B0604020202020204" pitchFamily="34" charset="0"/>
              </a:defRPr>
            </a:lvl1pPr>
            <a:lvl2pPr marL="5334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marL="357188" indent="-357188">
              <a:spcBef>
                <a:spcPts val="0"/>
              </a:spcBef>
            </a:pPr>
            <a:r>
              <a:rPr lang="cs-CZ" altLang="cs-CZ" sz="1200" b="1" u="sng" dirty="0" smtClean="0"/>
              <a:t>Zdroj: ABB</a:t>
            </a:r>
            <a:endParaRPr lang="cs-CZ" altLang="cs-CZ" sz="1200" b="1" dirty="0" smtClean="0"/>
          </a:p>
        </p:txBody>
      </p:sp>
    </p:spTree>
    <p:extLst>
      <p:ext uri="{BB962C8B-B14F-4D97-AF65-F5344CB8AC3E}">
        <p14:creationId xmlns:p14="http://schemas.microsoft.com/office/powerpoint/2010/main" val="40067448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Effect transition="in" filter="fade">
                                      <p:cBhvr>
                                        <p:cTn id="9" dur="500"/>
                                        <p:tgtEl>
                                          <p:spTgt spid="3074"/>
                                        </p:tgtEl>
                                      </p:cBhvr>
                                    </p:animEffect>
                                  </p:childTnLst>
                                </p:cTn>
                              </p:par>
                              <p:par>
                                <p:cTn id="10" presetID="22" presetClass="entr" presetSubtype="8" fill="hold" nodeType="withEffect">
                                  <p:stCondLst>
                                    <p:cond delay="0"/>
                                  </p:stCondLst>
                                  <p:childTnLst>
                                    <p:set>
                                      <p:cBhvr>
                                        <p:cTn id="11" dur="1" fill="hold">
                                          <p:stCondLst>
                                            <p:cond delay="0"/>
                                          </p:stCondLst>
                                        </p:cTn>
                                        <p:tgtEl>
                                          <p:spTgt spid="3076">
                                            <p:txEl>
                                              <p:pRg st="0" end="0"/>
                                            </p:txEl>
                                          </p:spTgt>
                                        </p:tgtEl>
                                        <p:attrNameLst>
                                          <p:attrName>style.visibility</p:attrName>
                                        </p:attrNameLst>
                                      </p:cBhvr>
                                      <p:to>
                                        <p:strVal val="visible"/>
                                      </p:to>
                                    </p:set>
                                    <p:animEffect transition="in" filter="wipe(left)">
                                      <p:cBhvr>
                                        <p:cTn id="12" dur="500"/>
                                        <p:tgtEl>
                                          <p:spTgt spid="3076">
                                            <p:txEl>
                                              <p:pRg st="0" end="0"/>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3076">
                                            <p:txEl>
                                              <p:pRg st="1" end="1"/>
                                            </p:txEl>
                                          </p:spTgt>
                                        </p:tgtEl>
                                        <p:attrNameLst>
                                          <p:attrName>style.visibility</p:attrName>
                                        </p:attrNameLst>
                                      </p:cBhvr>
                                      <p:to>
                                        <p:strVal val="visible"/>
                                      </p:to>
                                    </p:set>
                                    <p:animEffect transition="in" filter="wipe(left)">
                                      <p:cBhvr>
                                        <p:cTn id="15" dur="500"/>
                                        <p:tgtEl>
                                          <p:spTgt spid="3076">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076">
                                            <p:txEl>
                                              <p:pRg st="2" end="2"/>
                                            </p:txEl>
                                          </p:spTgt>
                                        </p:tgtEl>
                                        <p:attrNameLst>
                                          <p:attrName>style.visibility</p:attrName>
                                        </p:attrNameLst>
                                      </p:cBhvr>
                                      <p:to>
                                        <p:strVal val="visible"/>
                                      </p:to>
                                    </p:set>
                                    <p:animEffect transition="in" filter="wipe(left)">
                                      <p:cBhvr>
                                        <p:cTn id="20" dur="500"/>
                                        <p:tgtEl>
                                          <p:spTgt spid="3076">
                                            <p:txEl>
                                              <p:pRg st="2" end="2"/>
                                            </p:txEl>
                                          </p:spTgt>
                                        </p:tgtEl>
                                      </p:cBhvr>
                                    </p:animEffect>
                                  </p:childTnLst>
                                </p:cTn>
                              </p:par>
                              <p:par>
                                <p:cTn id="21" presetID="22" presetClass="entr" presetSubtype="8" fill="hold" nodeType="withEffect">
                                  <p:stCondLst>
                                    <p:cond delay="0"/>
                                  </p:stCondLst>
                                  <p:childTnLst>
                                    <p:set>
                                      <p:cBhvr>
                                        <p:cTn id="22" dur="1" fill="hold">
                                          <p:stCondLst>
                                            <p:cond delay="0"/>
                                          </p:stCondLst>
                                        </p:cTn>
                                        <p:tgtEl>
                                          <p:spTgt spid="3076">
                                            <p:txEl>
                                              <p:pRg st="3" end="3"/>
                                            </p:txEl>
                                          </p:spTgt>
                                        </p:tgtEl>
                                        <p:attrNameLst>
                                          <p:attrName>style.visibility</p:attrName>
                                        </p:attrNameLst>
                                      </p:cBhvr>
                                      <p:to>
                                        <p:strVal val="visible"/>
                                      </p:to>
                                    </p:set>
                                    <p:animEffect transition="in" filter="wipe(left)">
                                      <p:cBhvr>
                                        <p:cTn id="23" dur="500"/>
                                        <p:tgtEl>
                                          <p:spTgt spid="3076">
                                            <p:txEl>
                                              <p:pRg st="3" end="3"/>
                                            </p:txEl>
                                          </p:spTgt>
                                        </p:tgtEl>
                                      </p:cBhvr>
                                    </p:animEffect>
                                  </p:childTnLst>
                                </p:cTn>
                              </p:par>
                              <p:par>
                                <p:cTn id="24" presetID="22" presetClass="entr" presetSubtype="8" fill="hold" nodeType="withEffect">
                                  <p:stCondLst>
                                    <p:cond delay="0"/>
                                  </p:stCondLst>
                                  <p:childTnLst>
                                    <p:set>
                                      <p:cBhvr>
                                        <p:cTn id="25" dur="1" fill="hold">
                                          <p:stCondLst>
                                            <p:cond delay="0"/>
                                          </p:stCondLst>
                                        </p:cTn>
                                        <p:tgtEl>
                                          <p:spTgt spid="3076">
                                            <p:txEl>
                                              <p:pRg st="4" end="4"/>
                                            </p:txEl>
                                          </p:spTgt>
                                        </p:tgtEl>
                                        <p:attrNameLst>
                                          <p:attrName>style.visibility</p:attrName>
                                        </p:attrNameLst>
                                      </p:cBhvr>
                                      <p:to>
                                        <p:strVal val="visible"/>
                                      </p:to>
                                    </p:set>
                                    <p:animEffect transition="in" filter="wipe(left)">
                                      <p:cBhvr>
                                        <p:cTn id="26" dur="500"/>
                                        <p:tgtEl>
                                          <p:spTgt spid="3076">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28"/>
                                        </p:tgtEl>
                                        <p:attrNameLst>
                                          <p:attrName>style.visibility</p:attrName>
                                        </p:attrNameLst>
                                      </p:cBhvr>
                                      <p:to>
                                        <p:strVal val="visible"/>
                                      </p:to>
                                    </p:set>
                                    <p:anim calcmode="lin" valueType="num">
                                      <p:cBhvr additive="base">
                                        <p:cTn id="31" dur="500" fill="hold"/>
                                        <p:tgtEl>
                                          <p:spTgt spid="1028"/>
                                        </p:tgtEl>
                                        <p:attrNameLst>
                                          <p:attrName>ppt_x</p:attrName>
                                        </p:attrNameLst>
                                      </p:cBhvr>
                                      <p:tavLst>
                                        <p:tav tm="0">
                                          <p:val>
                                            <p:strVal val="#ppt_x"/>
                                          </p:val>
                                        </p:tav>
                                        <p:tav tm="100000">
                                          <p:val>
                                            <p:strVal val="#ppt_x"/>
                                          </p:val>
                                        </p:tav>
                                      </p:tavLst>
                                    </p:anim>
                                    <p:anim calcmode="lin" valueType="num">
                                      <p:cBhvr additive="base">
                                        <p:cTn id="32" dur="500" fill="hold"/>
                                        <p:tgtEl>
                                          <p:spTgt spid="1028"/>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026"/>
                                        </p:tgtEl>
                                        <p:attrNameLst>
                                          <p:attrName>style.visibility</p:attrName>
                                        </p:attrNameLst>
                                      </p:cBhvr>
                                      <p:to>
                                        <p:strVal val="visible"/>
                                      </p:to>
                                    </p:set>
                                    <p:anim calcmode="lin" valueType="num">
                                      <p:cBhvr additive="base">
                                        <p:cTn id="35" dur="500" fill="hold"/>
                                        <p:tgtEl>
                                          <p:spTgt spid="1026"/>
                                        </p:tgtEl>
                                        <p:attrNameLst>
                                          <p:attrName>ppt_x</p:attrName>
                                        </p:attrNameLst>
                                      </p:cBhvr>
                                      <p:tavLst>
                                        <p:tav tm="0">
                                          <p:val>
                                            <p:strVal val="#ppt_x"/>
                                          </p:val>
                                        </p:tav>
                                        <p:tav tm="100000">
                                          <p:val>
                                            <p:strVal val="#ppt_x"/>
                                          </p:val>
                                        </p:tav>
                                      </p:tavLst>
                                    </p:anim>
                                    <p:anim calcmode="lin" valueType="num">
                                      <p:cBhvr additive="base">
                                        <p:cTn id="36" dur="500" fill="hold"/>
                                        <p:tgtEl>
                                          <p:spTgt spid="1026"/>
                                        </p:tgtEl>
                                        <p:attrNameLst>
                                          <p:attrName>ppt_y</p:attrName>
                                        </p:attrNameLst>
                                      </p:cBhvr>
                                      <p:tavLst>
                                        <p:tav tm="0">
                                          <p:val>
                                            <p:strVal val="1+#ppt_h/2"/>
                                          </p:val>
                                        </p:tav>
                                        <p:tav tm="100000">
                                          <p:val>
                                            <p:strVal val="#ppt_y"/>
                                          </p:val>
                                        </p:tav>
                                      </p:tavLst>
                                    </p:anim>
                                  </p:childTnLst>
                                </p:cTn>
                              </p:par>
                              <p:par>
                                <p:cTn id="37" presetID="22" presetClass="entr" presetSubtype="8" fill="hold" nodeType="with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wipe(left)">
                                      <p:cBhvr>
                                        <p:cTn id="39"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7504" y="116632"/>
            <a:ext cx="8928992" cy="864096"/>
          </a:xfrm>
        </p:spPr>
        <p:txBody>
          <a:bodyPr/>
          <a:lstStyle/>
          <a:p>
            <a:r>
              <a:rPr lang="cs-CZ" altLang="cs-CZ" sz="3600" b="1" u="sng" dirty="0" smtClean="0"/>
              <a:t>Prvky stejnosměrného přenosu</a:t>
            </a:r>
            <a:endParaRPr lang="cs-CZ" altLang="cs-CZ" sz="3600" b="1" u="sng" dirty="0"/>
          </a:p>
        </p:txBody>
      </p:sp>
      <p:sp>
        <p:nvSpPr>
          <p:cNvPr id="3076" name="Text Box 4"/>
          <p:cNvSpPr txBox="1">
            <a:spLocks noChangeArrowheads="1"/>
          </p:cNvSpPr>
          <p:nvPr/>
        </p:nvSpPr>
        <p:spPr bwMode="auto">
          <a:xfrm>
            <a:off x="251520" y="980728"/>
            <a:ext cx="871296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54013" indent="-354013">
              <a:defRPr>
                <a:solidFill>
                  <a:schemeClr val="tx1"/>
                </a:solidFill>
                <a:latin typeface="Arial" panose="020B0604020202020204" pitchFamily="34" charset="0"/>
              </a:defRPr>
            </a:lvl1pPr>
            <a:lvl2pPr marL="5334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marL="357188" indent="-357188">
              <a:spcBef>
                <a:spcPts val="0"/>
              </a:spcBef>
            </a:pPr>
            <a:r>
              <a:rPr lang="cs-CZ" altLang="cs-CZ" sz="2000" b="1" u="sng" dirty="0" smtClean="0"/>
              <a:t>Vyhlazovací tlumivky</a:t>
            </a:r>
          </a:p>
          <a:p>
            <a:pPr marL="0" indent="0">
              <a:spcBef>
                <a:spcPts val="0"/>
              </a:spcBef>
            </a:pPr>
            <a:r>
              <a:rPr lang="cs-CZ" altLang="cs-CZ" sz="2000" b="1" dirty="0" smtClean="0"/>
              <a:t>vyhlazují stejnosměrný proud, omezují vznik přerušovaných proudů při nízkém zatížení a potlačují vyšší harmonické</a:t>
            </a:r>
          </a:p>
        </p:txBody>
      </p:sp>
      <p:sp>
        <p:nvSpPr>
          <p:cNvPr id="6" name="Text Box 4"/>
          <p:cNvSpPr txBox="1">
            <a:spLocks noChangeArrowheads="1"/>
          </p:cNvSpPr>
          <p:nvPr/>
        </p:nvSpPr>
        <p:spPr bwMode="auto">
          <a:xfrm>
            <a:off x="251520" y="2132856"/>
            <a:ext cx="8712967"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54013" indent="-354013">
              <a:defRPr>
                <a:solidFill>
                  <a:schemeClr val="tx1"/>
                </a:solidFill>
                <a:latin typeface="Arial" panose="020B0604020202020204" pitchFamily="34" charset="0"/>
              </a:defRPr>
            </a:lvl1pPr>
            <a:lvl2pPr marL="5334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marL="357188" indent="-357188">
              <a:spcBef>
                <a:spcPts val="0"/>
              </a:spcBef>
            </a:pPr>
            <a:r>
              <a:rPr lang="cs-CZ" altLang="cs-CZ" sz="2000" b="1" u="sng" dirty="0" smtClean="0"/>
              <a:t>Konfigurace DC sítí</a:t>
            </a:r>
          </a:p>
          <a:p>
            <a:pPr>
              <a:spcBef>
                <a:spcPts val="0"/>
              </a:spcBef>
            </a:pPr>
            <a:r>
              <a:rPr lang="cs-CZ" altLang="cs-CZ" sz="2000" b="1" dirty="0" smtClean="0"/>
              <a:t>a)	</a:t>
            </a:r>
            <a:r>
              <a:rPr lang="cs-CZ" altLang="cs-CZ" sz="2000" b="1" u="sng" dirty="0"/>
              <a:t>j</a:t>
            </a:r>
            <a:r>
              <a:rPr lang="cs-CZ" altLang="cs-CZ" sz="2000" b="1" u="sng" dirty="0" smtClean="0"/>
              <a:t>ednopólové uspořádání </a:t>
            </a:r>
            <a:r>
              <a:rPr lang="cs-CZ" altLang="cs-CZ" sz="2000" b="1" dirty="0" smtClean="0"/>
              <a:t>- k přímému přenosu proudu slouží pouze jeden vodič, který spojuje koncové měnírny. Návratová cesta pro proud na použita země nebo moře, které jsou s měnírnami propojeny zemnícími elektrodami. Vhodné zejména pro podmořské kabely. Lze použít i druhý vodič pro návrat proudu.  </a:t>
            </a:r>
          </a:p>
        </p:txBody>
      </p:sp>
      <p:pic>
        <p:nvPicPr>
          <p:cNvPr id="2050" name="Picture 2" descr="1polova linka - zemni navra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292" y="4293610"/>
            <a:ext cx="4282858" cy="2461047"/>
          </a:xfrm>
          <a:prstGeom prst="rect">
            <a:avLst/>
          </a:prstGeom>
          <a:noFill/>
          <a:extLst>
            <a:ext uri="{909E8E84-426E-40DD-AFC4-6F175D3DCCD1}">
              <a14:hiddenFill xmlns:a14="http://schemas.microsoft.com/office/drawing/2010/main">
                <a:solidFill>
                  <a:srgbClr val="FFFFFF"/>
                </a:solidFill>
              </a14:hiddenFill>
            </a:ext>
          </a:extLst>
        </p:spPr>
      </p:pic>
      <p:sp>
        <p:nvSpPr>
          <p:cNvPr id="8" name="Text Box 4"/>
          <p:cNvSpPr txBox="1">
            <a:spLocks noChangeArrowheads="1"/>
          </p:cNvSpPr>
          <p:nvPr/>
        </p:nvSpPr>
        <p:spPr bwMode="auto">
          <a:xfrm>
            <a:off x="259633" y="6369067"/>
            <a:ext cx="138934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54013" indent="-354013">
              <a:defRPr>
                <a:solidFill>
                  <a:schemeClr val="tx1"/>
                </a:solidFill>
                <a:latin typeface="Arial" panose="020B0604020202020204" pitchFamily="34" charset="0"/>
              </a:defRPr>
            </a:lvl1pPr>
            <a:lvl2pPr marL="5334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marL="357188" indent="-357188">
              <a:spcBef>
                <a:spcPts val="0"/>
              </a:spcBef>
            </a:pPr>
            <a:r>
              <a:rPr lang="cs-CZ" altLang="cs-CZ" sz="1200" b="1" u="sng" dirty="0" smtClean="0"/>
              <a:t>Zdroj: Siemens</a:t>
            </a:r>
            <a:endParaRPr lang="cs-CZ" altLang="cs-CZ" sz="1200" b="1" dirty="0" smtClean="0"/>
          </a:p>
        </p:txBody>
      </p:sp>
      <p:pic>
        <p:nvPicPr>
          <p:cNvPr id="2052" name="Picture 4" descr="HVDC 800 kV reacto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4100250"/>
            <a:ext cx="3542258" cy="2660851"/>
          </a:xfrm>
          <a:prstGeom prst="rect">
            <a:avLst/>
          </a:prstGeom>
          <a:noFill/>
          <a:extLst>
            <a:ext uri="{909E8E84-426E-40DD-AFC4-6F175D3DCCD1}">
              <a14:hiddenFill xmlns:a14="http://schemas.microsoft.com/office/drawing/2010/main">
                <a:solidFill>
                  <a:srgbClr val="FFFFFF"/>
                </a:solidFill>
              </a14:hiddenFill>
            </a:ext>
          </a:extLst>
        </p:spPr>
      </p:pic>
      <p:sp>
        <p:nvSpPr>
          <p:cNvPr id="10" name="Text Box 4"/>
          <p:cNvSpPr txBox="1">
            <a:spLocks noChangeArrowheads="1"/>
          </p:cNvSpPr>
          <p:nvPr/>
        </p:nvSpPr>
        <p:spPr bwMode="auto">
          <a:xfrm>
            <a:off x="6660232" y="4036464"/>
            <a:ext cx="180752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54013" indent="-354013">
              <a:defRPr>
                <a:solidFill>
                  <a:schemeClr val="tx1"/>
                </a:solidFill>
                <a:latin typeface="Arial" panose="020B0604020202020204" pitchFamily="34" charset="0"/>
              </a:defRPr>
            </a:lvl1pPr>
            <a:lvl2pPr marL="5334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marL="357188" indent="-357188">
              <a:spcBef>
                <a:spcPts val="0"/>
              </a:spcBef>
            </a:pPr>
            <a:r>
              <a:rPr lang="cs-CZ" altLang="cs-CZ" sz="1200" b="1" u="sng" dirty="0" smtClean="0"/>
              <a:t>Zdroj</a:t>
            </a:r>
            <a:r>
              <a:rPr lang="cs-CZ" altLang="cs-CZ" sz="1200" b="1" u="sng" dirty="0"/>
              <a:t>: bpeg-usa.com</a:t>
            </a:r>
            <a:endParaRPr lang="cs-CZ" altLang="cs-CZ" sz="1200" b="1" dirty="0" smtClean="0"/>
          </a:p>
        </p:txBody>
      </p:sp>
    </p:spTree>
    <p:extLst>
      <p:ext uri="{BB962C8B-B14F-4D97-AF65-F5344CB8AC3E}">
        <p14:creationId xmlns:p14="http://schemas.microsoft.com/office/powerpoint/2010/main" val="18659348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Effect transition="in" filter="fade">
                                      <p:cBhvr>
                                        <p:cTn id="9" dur="500"/>
                                        <p:tgtEl>
                                          <p:spTgt spid="3074"/>
                                        </p:tgtEl>
                                      </p:cBhvr>
                                    </p:animEffect>
                                  </p:childTnLst>
                                </p:cTn>
                              </p:par>
                              <p:par>
                                <p:cTn id="10" presetID="22" presetClass="entr" presetSubtype="8" fill="hold" nodeType="withEffect">
                                  <p:stCondLst>
                                    <p:cond delay="0"/>
                                  </p:stCondLst>
                                  <p:childTnLst>
                                    <p:set>
                                      <p:cBhvr>
                                        <p:cTn id="11" dur="1" fill="hold">
                                          <p:stCondLst>
                                            <p:cond delay="0"/>
                                          </p:stCondLst>
                                        </p:cTn>
                                        <p:tgtEl>
                                          <p:spTgt spid="3076">
                                            <p:txEl>
                                              <p:pRg st="0" end="0"/>
                                            </p:txEl>
                                          </p:spTgt>
                                        </p:tgtEl>
                                        <p:attrNameLst>
                                          <p:attrName>style.visibility</p:attrName>
                                        </p:attrNameLst>
                                      </p:cBhvr>
                                      <p:to>
                                        <p:strVal val="visible"/>
                                      </p:to>
                                    </p:set>
                                    <p:animEffect transition="in" filter="wipe(left)">
                                      <p:cBhvr>
                                        <p:cTn id="12" dur="500"/>
                                        <p:tgtEl>
                                          <p:spTgt spid="3076">
                                            <p:txEl>
                                              <p:pRg st="0" end="0"/>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3076">
                                            <p:txEl>
                                              <p:pRg st="1" end="1"/>
                                            </p:txEl>
                                          </p:spTgt>
                                        </p:tgtEl>
                                        <p:attrNameLst>
                                          <p:attrName>style.visibility</p:attrName>
                                        </p:attrNameLst>
                                      </p:cBhvr>
                                      <p:to>
                                        <p:strVal val="visible"/>
                                      </p:to>
                                    </p:set>
                                    <p:animEffect transition="in" filter="wipe(left)">
                                      <p:cBhvr>
                                        <p:cTn id="15" dur="500"/>
                                        <p:tgtEl>
                                          <p:spTgt spid="3076">
                                            <p:txEl>
                                              <p:pRg st="1" end="1"/>
                                            </p:txEl>
                                          </p:spTgt>
                                        </p:tgtEl>
                                      </p:cBhvr>
                                    </p:animEffect>
                                  </p:childTnLst>
                                </p:cTn>
                              </p:par>
                            </p:childTnLst>
                          </p:cTn>
                        </p:par>
                        <p:par>
                          <p:cTn id="16" fill="hold">
                            <p:stCondLst>
                              <p:cond delay="500"/>
                            </p:stCondLst>
                            <p:childTnLst>
                              <p:par>
                                <p:cTn id="17" presetID="2" presetClass="entr" presetSubtype="4" fill="hold" nodeType="afterEffect">
                                  <p:stCondLst>
                                    <p:cond delay="0"/>
                                  </p:stCondLst>
                                  <p:childTnLst>
                                    <p:set>
                                      <p:cBhvr>
                                        <p:cTn id="18" dur="1" fill="hold">
                                          <p:stCondLst>
                                            <p:cond delay="0"/>
                                          </p:stCondLst>
                                        </p:cTn>
                                        <p:tgtEl>
                                          <p:spTgt spid="2052"/>
                                        </p:tgtEl>
                                        <p:attrNameLst>
                                          <p:attrName>style.visibility</p:attrName>
                                        </p:attrNameLst>
                                      </p:cBhvr>
                                      <p:to>
                                        <p:strVal val="visible"/>
                                      </p:to>
                                    </p:set>
                                    <p:anim calcmode="lin" valueType="num">
                                      <p:cBhvr additive="base">
                                        <p:cTn id="19" dur="500" fill="hold"/>
                                        <p:tgtEl>
                                          <p:spTgt spid="2052"/>
                                        </p:tgtEl>
                                        <p:attrNameLst>
                                          <p:attrName>ppt_x</p:attrName>
                                        </p:attrNameLst>
                                      </p:cBhvr>
                                      <p:tavLst>
                                        <p:tav tm="0">
                                          <p:val>
                                            <p:strVal val="#ppt_x"/>
                                          </p:val>
                                        </p:tav>
                                        <p:tav tm="100000">
                                          <p:val>
                                            <p:strVal val="#ppt_x"/>
                                          </p:val>
                                        </p:tav>
                                      </p:tavLst>
                                    </p:anim>
                                    <p:anim calcmode="lin" valueType="num">
                                      <p:cBhvr additive="base">
                                        <p:cTn id="20" dur="500" fill="hold"/>
                                        <p:tgtEl>
                                          <p:spTgt spid="2052"/>
                                        </p:tgtEl>
                                        <p:attrNameLst>
                                          <p:attrName>ppt_y</p:attrName>
                                        </p:attrNameLst>
                                      </p:cBhvr>
                                      <p:tavLst>
                                        <p:tav tm="0">
                                          <p:val>
                                            <p:strVal val="1+#ppt_h/2"/>
                                          </p:val>
                                        </p:tav>
                                        <p:tav tm="100000">
                                          <p:val>
                                            <p:strVal val="#ppt_y"/>
                                          </p:val>
                                        </p:tav>
                                      </p:tavLst>
                                    </p:anim>
                                  </p:childTnLst>
                                </p:cTn>
                              </p:par>
                              <p:par>
                                <p:cTn id="21" presetID="22" presetClass="entr" presetSubtype="8" fill="hold" nodeType="withEffect">
                                  <p:stCondLst>
                                    <p:cond delay="0"/>
                                  </p:stCondLst>
                                  <p:childTnLst>
                                    <p:set>
                                      <p:cBhvr>
                                        <p:cTn id="22" dur="1" fill="hold">
                                          <p:stCondLst>
                                            <p:cond delay="0"/>
                                          </p:stCondLst>
                                        </p:cTn>
                                        <p:tgtEl>
                                          <p:spTgt spid="10">
                                            <p:txEl>
                                              <p:pRg st="0" end="0"/>
                                            </p:txEl>
                                          </p:spTgt>
                                        </p:tgtEl>
                                        <p:attrNameLst>
                                          <p:attrName>style.visibility</p:attrName>
                                        </p:attrNameLst>
                                      </p:cBhvr>
                                      <p:to>
                                        <p:strVal val="visible"/>
                                      </p:to>
                                    </p:set>
                                    <p:animEffect transition="in" filter="wipe(left)">
                                      <p:cBhvr>
                                        <p:cTn id="23" dur="500"/>
                                        <p:tgtEl>
                                          <p:spTgt spid="10">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wipe(left)">
                                      <p:cBhvr>
                                        <p:cTn id="28" dur="500"/>
                                        <p:tgtEl>
                                          <p:spTgt spid="6">
                                            <p:txEl>
                                              <p:pRg st="0" end="0"/>
                                            </p:txEl>
                                          </p:spTgt>
                                        </p:tgtEl>
                                      </p:cBhvr>
                                    </p:animEffect>
                                  </p:childTnLst>
                                </p:cTn>
                              </p:par>
                              <p:par>
                                <p:cTn id="29" presetID="22" presetClass="entr" presetSubtype="8" fill="hold" nodeType="with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animEffect transition="in" filter="wipe(left)">
                                      <p:cBhvr>
                                        <p:cTn id="31" dur="500"/>
                                        <p:tgtEl>
                                          <p:spTgt spid="6">
                                            <p:txEl>
                                              <p:pRg st="1" end="1"/>
                                            </p:txEl>
                                          </p:spTgt>
                                        </p:tgtEl>
                                      </p:cBhvr>
                                    </p:animEffect>
                                  </p:childTnLst>
                                </p:cTn>
                              </p:par>
                            </p:childTnLst>
                          </p:cTn>
                        </p:par>
                        <p:par>
                          <p:cTn id="32" fill="hold">
                            <p:stCondLst>
                              <p:cond delay="500"/>
                            </p:stCondLst>
                            <p:childTnLst>
                              <p:par>
                                <p:cTn id="33" presetID="2" presetClass="entr" presetSubtype="4" fill="hold" nodeType="afterEffect">
                                  <p:stCondLst>
                                    <p:cond delay="0"/>
                                  </p:stCondLst>
                                  <p:childTnLst>
                                    <p:set>
                                      <p:cBhvr>
                                        <p:cTn id="34" dur="1" fill="hold">
                                          <p:stCondLst>
                                            <p:cond delay="0"/>
                                          </p:stCondLst>
                                        </p:cTn>
                                        <p:tgtEl>
                                          <p:spTgt spid="2050"/>
                                        </p:tgtEl>
                                        <p:attrNameLst>
                                          <p:attrName>style.visibility</p:attrName>
                                        </p:attrNameLst>
                                      </p:cBhvr>
                                      <p:to>
                                        <p:strVal val="visible"/>
                                      </p:to>
                                    </p:set>
                                    <p:anim calcmode="lin" valueType="num">
                                      <p:cBhvr additive="base">
                                        <p:cTn id="35" dur="500" fill="hold"/>
                                        <p:tgtEl>
                                          <p:spTgt spid="2050"/>
                                        </p:tgtEl>
                                        <p:attrNameLst>
                                          <p:attrName>ppt_x</p:attrName>
                                        </p:attrNameLst>
                                      </p:cBhvr>
                                      <p:tavLst>
                                        <p:tav tm="0">
                                          <p:val>
                                            <p:strVal val="#ppt_x"/>
                                          </p:val>
                                        </p:tav>
                                        <p:tav tm="100000">
                                          <p:val>
                                            <p:strVal val="#ppt_x"/>
                                          </p:val>
                                        </p:tav>
                                      </p:tavLst>
                                    </p:anim>
                                    <p:anim calcmode="lin" valueType="num">
                                      <p:cBhvr additive="base">
                                        <p:cTn id="36" dur="500" fill="hold"/>
                                        <p:tgtEl>
                                          <p:spTgt spid="2050"/>
                                        </p:tgtEl>
                                        <p:attrNameLst>
                                          <p:attrName>ppt_y</p:attrName>
                                        </p:attrNameLst>
                                      </p:cBhvr>
                                      <p:tavLst>
                                        <p:tav tm="0">
                                          <p:val>
                                            <p:strVal val="1+#ppt_h/2"/>
                                          </p:val>
                                        </p:tav>
                                        <p:tav tm="100000">
                                          <p:val>
                                            <p:strVal val="#ppt_y"/>
                                          </p:val>
                                        </p:tav>
                                      </p:tavLst>
                                    </p:anim>
                                  </p:childTnLst>
                                </p:cTn>
                              </p:par>
                              <p:par>
                                <p:cTn id="37" presetID="22" presetClass="entr" presetSubtype="8" fill="hold" nodeType="withEffect">
                                  <p:stCondLst>
                                    <p:cond delay="0"/>
                                  </p:stCondLst>
                                  <p:childTnLst>
                                    <p:set>
                                      <p:cBhvr>
                                        <p:cTn id="38" dur="1" fill="hold">
                                          <p:stCondLst>
                                            <p:cond delay="0"/>
                                          </p:stCondLst>
                                        </p:cTn>
                                        <p:tgtEl>
                                          <p:spTgt spid="8">
                                            <p:txEl>
                                              <p:pRg st="0" end="0"/>
                                            </p:txEl>
                                          </p:spTgt>
                                        </p:tgtEl>
                                        <p:attrNameLst>
                                          <p:attrName>style.visibility</p:attrName>
                                        </p:attrNameLst>
                                      </p:cBhvr>
                                      <p:to>
                                        <p:strVal val="visible"/>
                                      </p:to>
                                    </p:set>
                                    <p:animEffect transition="in" filter="wipe(left)">
                                      <p:cBhvr>
                                        <p:cTn id="39"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7504" y="116632"/>
            <a:ext cx="8928992" cy="864096"/>
          </a:xfrm>
        </p:spPr>
        <p:txBody>
          <a:bodyPr/>
          <a:lstStyle/>
          <a:p>
            <a:r>
              <a:rPr lang="cs-CZ" altLang="cs-CZ" sz="3600" b="1" u="sng" dirty="0" smtClean="0"/>
              <a:t>Konfigurace DC sítí</a:t>
            </a:r>
            <a:endParaRPr lang="cs-CZ" altLang="cs-CZ" sz="3600" b="1" u="sng" dirty="0"/>
          </a:p>
        </p:txBody>
      </p:sp>
      <p:sp>
        <p:nvSpPr>
          <p:cNvPr id="6" name="Text Box 4"/>
          <p:cNvSpPr txBox="1">
            <a:spLocks noChangeArrowheads="1"/>
          </p:cNvSpPr>
          <p:nvPr/>
        </p:nvSpPr>
        <p:spPr bwMode="auto">
          <a:xfrm>
            <a:off x="124136" y="1124744"/>
            <a:ext cx="871296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54013" indent="-354013">
              <a:defRPr>
                <a:solidFill>
                  <a:schemeClr val="tx1"/>
                </a:solidFill>
                <a:latin typeface="Arial" panose="020B0604020202020204" pitchFamily="34" charset="0"/>
              </a:defRPr>
            </a:lvl1pPr>
            <a:lvl2pPr marL="5334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spcBef>
                <a:spcPts val="0"/>
              </a:spcBef>
            </a:pPr>
            <a:r>
              <a:rPr lang="cs-CZ" altLang="cs-CZ" sz="2000" b="1" dirty="0" smtClean="0"/>
              <a:t>b)	</a:t>
            </a:r>
            <a:r>
              <a:rPr lang="cs-CZ" altLang="cs-CZ" sz="2000" b="1" u="sng" dirty="0" smtClean="0"/>
              <a:t>dvoupólové uspořádání </a:t>
            </a:r>
            <a:r>
              <a:rPr lang="cs-CZ" altLang="cs-CZ" sz="2000" b="1" dirty="0" smtClean="0"/>
              <a:t>- linka je složena ze dvou 12 pulzních měničů na každé straně. Oba vodiče mají stejné napětí, ale opačnou polaritu. Velikost „návratového“ proudu je malá. Pro vyrovnávací proud lze využít zem nebo další vodič.  Při poruše jednoho měniče nebo vedení, lze provozovat s 50% kapacitou.</a:t>
            </a:r>
          </a:p>
        </p:txBody>
      </p:sp>
      <p:sp>
        <p:nvSpPr>
          <p:cNvPr id="8" name="Text Box 4"/>
          <p:cNvSpPr txBox="1">
            <a:spLocks noChangeArrowheads="1"/>
          </p:cNvSpPr>
          <p:nvPr/>
        </p:nvSpPr>
        <p:spPr bwMode="auto">
          <a:xfrm>
            <a:off x="4664053" y="2899976"/>
            <a:ext cx="138934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54013" indent="-354013">
              <a:defRPr>
                <a:solidFill>
                  <a:schemeClr val="tx1"/>
                </a:solidFill>
                <a:latin typeface="Arial" panose="020B0604020202020204" pitchFamily="34" charset="0"/>
              </a:defRPr>
            </a:lvl1pPr>
            <a:lvl2pPr marL="5334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marL="357188" indent="-357188">
              <a:spcBef>
                <a:spcPts val="0"/>
              </a:spcBef>
            </a:pPr>
            <a:r>
              <a:rPr lang="cs-CZ" altLang="cs-CZ" sz="1200" b="1" u="sng" dirty="0" smtClean="0"/>
              <a:t>Zdroj: Siemens</a:t>
            </a:r>
            <a:endParaRPr lang="cs-CZ" altLang="cs-CZ" sz="1200" b="1" dirty="0" smtClean="0"/>
          </a:p>
        </p:txBody>
      </p:sp>
      <p:pic>
        <p:nvPicPr>
          <p:cNvPr id="2" name="Picture 2" descr="2polova linka - zemni navra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899976"/>
            <a:ext cx="4332208" cy="2473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93341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Effect transition="in" filter="fade">
                                      <p:cBhvr>
                                        <p:cTn id="9" dur="500"/>
                                        <p:tgtEl>
                                          <p:spTgt spid="3074"/>
                                        </p:tgtEl>
                                      </p:cBhvr>
                                    </p:animEffect>
                                  </p:childTnLst>
                                </p:cTn>
                              </p:par>
                              <p:par>
                                <p:cTn id="10" presetID="22" presetClass="entr" presetSubtype="8" fill="hold" nodeType="with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left)">
                                      <p:cBhvr>
                                        <p:cTn id="12" dur="500"/>
                                        <p:tgtEl>
                                          <p:spTgt spid="6">
                                            <p:txEl>
                                              <p:pRg st="0" end="0"/>
                                            </p:txEl>
                                          </p:spTgt>
                                        </p:tgtEl>
                                      </p:cBhvr>
                                    </p:animEffect>
                                  </p:childTnLst>
                                </p:cTn>
                              </p:par>
                            </p:childTnLst>
                          </p:cTn>
                        </p:par>
                        <p:par>
                          <p:cTn id="13" fill="hold">
                            <p:stCondLst>
                              <p:cond delay="500"/>
                            </p:stCondLst>
                            <p:childTnLst>
                              <p:par>
                                <p:cTn id="14" presetID="2" presetClass="entr" presetSubtype="4"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ppt_x"/>
                                          </p:val>
                                        </p:tav>
                                        <p:tav tm="100000">
                                          <p:val>
                                            <p:strVal val="#ppt_x"/>
                                          </p:val>
                                        </p:tav>
                                      </p:tavLst>
                                    </p:anim>
                                    <p:anim calcmode="lin" valueType="num">
                                      <p:cBhvr additive="base">
                                        <p:cTn id="17" dur="500" fill="hold"/>
                                        <p:tgtEl>
                                          <p:spTgt spid="2"/>
                                        </p:tgtEl>
                                        <p:attrNameLst>
                                          <p:attrName>ppt_y</p:attrName>
                                        </p:attrNameLst>
                                      </p:cBhvr>
                                      <p:tavLst>
                                        <p:tav tm="0">
                                          <p:val>
                                            <p:strVal val="1+#ppt_h/2"/>
                                          </p:val>
                                        </p:tav>
                                        <p:tav tm="100000">
                                          <p:val>
                                            <p:strVal val="#ppt_y"/>
                                          </p:val>
                                        </p:tav>
                                      </p:tavLst>
                                    </p:anim>
                                  </p:childTnLst>
                                </p:cTn>
                              </p:par>
                              <p:par>
                                <p:cTn id="18" presetID="22" presetClass="entr" presetSubtype="8" fill="hold" nodeType="withEffect">
                                  <p:stCondLst>
                                    <p:cond delay="0"/>
                                  </p:stCondLst>
                                  <p:childTnLst>
                                    <p:set>
                                      <p:cBhvr>
                                        <p:cTn id="19" dur="1" fill="hold">
                                          <p:stCondLst>
                                            <p:cond delay="0"/>
                                          </p:stCondLst>
                                        </p:cTn>
                                        <p:tgtEl>
                                          <p:spTgt spid="8">
                                            <p:txEl>
                                              <p:pRg st="0" end="0"/>
                                            </p:txEl>
                                          </p:spTgt>
                                        </p:tgtEl>
                                        <p:attrNameLst>
                                          <p:attrName>style.visibility</p:attrName>
                                        </p:attrNameLst>
                                      </p:cBhvr>
                                      <p:to>
                                        <p:strVal val="visible"/>
                                      </p:to>
                                    </p:set>
                                    <p:animEffect transition="in" filter="wipe(left)">
                                      <p:cBhvr>
                                        <p:cTn id="20"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7504" y="116632"/>
            <a:ext cx="8928992" cy="864096"/>
          </a:xfrm>
        </p:spPr>
        <p:txBody>
          <a:bodyPr/>
          <a:lstStyle/>
          <a:p>
            <a:r>
              <a:rPr lang="cs-CZ" altLang="cs-CZ" sz="3600" b="1" u="sng" dirty="0" smtClean="0"/>
              <a:t>Využití DC přenosových sítí</a:t>
            </a:r>
            <a:endParaRPr lang="cs-CZ" altLang="cs-CZ" sz="3600" b="1" u="sng" dirty="0"/>
          </a:p>
        </p:txBody>
      </p:sp>
      <p:sp>
        <p:nvSpPr>
          <p:cNvPr id="6" name="Text Box 4"/>
          <p:cNvSpPr txBox="1">
            <a:spLocks noChangeArrowheads="1"/>
          </p:cNvSpPr>
          <p:nvPr/>
        </p:nvSpPr>
        <p:spPr bwMode="auto">
          <a:xfrm>
            <a:off x="124136" y="1124744"/>
            <a:ext cx="8712967"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54013" indent="-354013">
              <a:defRPr>
                <a:solidFill>
                  <a:schemeClr val="tx1"/>
                </a:solidFill>
                <a:latin typeface="Arial" panose="020B0604020202020204" pitchFamily="34" charset="0"/>
              </a:defRPr>
            </a:lvl1pPr>
            <a:lvl2pPr marL="5334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marL="0" indent="0">
              <a:spcBef>
                <a:spcPts val="0"/>
              </a:spcBef>
            </a:pPr>
            <a:r>
              <a:rPr lang="cs-CZ" altLang="cs-CZ" sz="2000" b="1" dirty="0" smtClean="0"/>
              <a:t>Typické využití stejnosměrných přenosových sítí je pro dlouhá kabelová vedení, především podmořské kabely, kde je hlavní omezení střídavého přenosu vysoká parazitní kapacita kabelů.</a:t>
            </a:r>
          </a:p>
          <a:p>
            <a:pPr marL="0" indent="0">
              <a:spcBef>
                <a:spcPts val="0"/>
              </a:spcBef>
            </a:pPr>
            <a:r>
              <a:rPr lang="cs-CZ" altLang="cs-CZ" sz="2000" b="1" dirty="0" smtClean="0"/>
              <a:t>Obecně - přenos velkých výkonů (až GW) na velké vzdálenosti (stovky až tisíce kilometrů). </a:t>
            </a:r>
          </a:p>
          <a:p>
            <a:pPr marL="0" indent="0">
              <a:spcBef>
                <a:spcPts val="0"/>
              </a:spcBef>
            </a:pPr>
            <a:r>
              <a:rPr lang="cs-CZ" altLang="cs-CZ" sz="2000" b="1" dirty="0" smtClean="0"/>
              <a:t>V současné době zejména větrné parky na moři a solární elektrárny v poušti.      </a:t>
            </a:r>
          </a:p>
        </p:txBody>
      </p:sp>
    </p:spTree>
    <p:extLst>
      <p:ext uri="{BB962C8B-B14F-4D97-AF65-F5344CB8AC3E}">
        <p14:creationId xmlns:p14="http://schemas.microsoft.com/office/powerpoint/2010/main" val="24691622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Effect transition="in" filter="fade">
                                      <p:cBhvr>
                                        <p:cTn id="9" dur="500"/>
                                        <p:tgtEl>
                                          <p:spTgt spid="3074"/>
                                        </p:tgtEl>
                                      </p:cBhvr>
                                    </p:animEffect>
                                  </p:childTnLst>
                                </p:cTn>
                              </p:par>
                              <p:par>
                                <p:cTn id="10" presetID="22" presetClass="entr" presetSubtype="8" fill="hold" nodeType="with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left)">
                                      <p:cBhvr>
                                        <p:cTn id="12" dur="500"/>
                                        <p:tgtEl>
                                          <p:spTgt spid="6">
                                            <p:txEl>
                                              <p:pRg st="0" end="0"/>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wipe(left)">
                                      <p:cBhvr>
                                        <p:cTn id="15" dur="500"/>
                                        <p:tgtEl>
                                          <p:spTgt spid="6">
                                            <p:txEl>
                                              <p:pRg st="1" end="1"/>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Effect transition="in" filter="wipe(left)">
                                      <p:cBhvr>
                                        <p:cTn id="18"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7504" y="116632"/>
            <a:ext cx="8928992" cy="864096"/>
          </a:xfrm>
        </p:spPr>
        <p:txBody>
          <a:bodyPr/>
          <a:lstStyle/>
          <a:p>
            <a:r>
              <a:rPr lang="cs-CZ" altLang="cs-CZ" sz="3600" b="1" u="sng" dirty="0" smtClean="0"/>
              <a:t>Páteřní vedení </a:t>
            </a:r>
            <a:r>
              <a:rPr lang="cs-CZ" altLang="cs-CZ" sz="3600" b="1" u="sng" dirty="0" err="1" smtClean="0"/>
              <a:t>SuedLink</a:t>
            </a:r>
            <a:r>
              <a:rPr lang="cs-CZ" altLang="cs-CZ" sz="3600" b="1" u="sng" dirty="0" smtClean="0"/>
              <a:t> </a:t>
            </a:r>
            <a:endParaRPr lang="cs-CZ" altLang="cs-CZ" sz="3600" b="1" u="sng" dirty="0"/>
          </a:p>
        </p:txBody>
      </p:sp>
      <p:sp>
        <p:nvSpPr>
          <p:cNvPr id="6" name="Text Box 4"/>
          <p:cNvSpPr txBox="1">
            <a:spLocks noChangeArrowheads="1"/>
          </p:cNvSpPr>
          <p:nvPr/>
        </p:nvSpPr>
        <p:spPr bwMode="auto">
          <a:xfrm>
            <a:off x="124136" y="1124744"/>
            <a:ext cx="8712967"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54013" indent="-354013">
              <a:defRPr>
                <a:solidFill>
                  <a:schemeClr val="tx1"/>
                </a:solidFill>
                <a:latin typeface="Arial" panose="020B0604020202020204" pitchFamily="34" charset="0"/>
              </a:defRPr>
            </a:lvl1pPr>
            <a:lvl2pPr marL="5334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marL="0" indent="0">
              <a:spcBef>
                <a:spcPts val="0"/>
              </a:spcBef>
            </a:pPr>
            <a:r>
              <a:rPr lang="cs-CZ" altLang="cs-CZ" sz="2000" b="1" dirty="0" smtClean="0"/>
              <a:t>Stejnosměrné vedení o délce přibližně 700 km (investice 10 </a:t>
            </a:r>
            <a:r>
              <a:rPr lang="cs-CZ" altLang="cs-CZ" sz="2000" b="1" dirty="0" err="1" smtClean="0"/>
              <a:t>mld</a:t>
            </a:r>
            <a:r>
              <a:rPr lang="cs-CZ" altLang="cs-CZ" sz="2000" b="1" dirty="0" smtClean="0"/>
              <a:t> eur). </a:t>
            </a:r>
            <a:endParaRPr lang="cs-CZ" altLang="cs-CZ" sz="2000" b="1" dirty="0"/>
          </a:p>
          <a:p>
            <a:pPr marL="0" indent="0">
              <a:spcBef>
                <a:spcPts val="0"/>
              </a:spcBef>
            </a:pPr>
            <a:r>
              <a:rPr lang="cs-CZ" altLang="cs-CZ" sz="2000" b="1" dirty="0" smtClean="0"/>
              <a:t>Do podzemních tunelů bude položeno 6 kabelů. Velká část tunelů bude průchozí i v době provozu.  </a:t>
            </a:r>
          </a:p>
          <a:p>
            <a:pPr marL="0" indent="0">
              <a:spcBef>
                <a:spcPts val="0"/>
              </a:spcBef>
            </a:pPr>
            <a:r>
              <a:rPr lang="cs-CZ" altLang="cs-CZ" sz="2000" b="1" dirty="0" smtClean="0"/>
              <a:t>* </a:t>
            </a:r>
            <a:r>
              <a:rPr lang="cs-CZ" altLang="cs-CZ" sz="2000" b="1" dirty="0" smtClean="0"/>
              <a:t>napětí 525 </a:t>
            </a:r>
            <a:r>
              <a:rPr lang="cs-CZ" altLang="cs-CZ" sz="2000" b="1" dirty="0" err="1" smtClean="0"/>
              <a:t>kV</a:t>
            </a:r>
            <a:endParaRPr lang="cs-CZ" altLang="cs-CZ" sz="2000" b="1" dirty="0" smtClean="0"/>
          </a:p>
          <a:p>
            <a:pPr marL="0" indent="0">
              <a:spcBef>
                <a:spcPts val="0"/>
              </a:spcBef>
            </a:pPr>
            <a:r>
              <a:rPr lang="cs-CZ" altLang="cs-CZ" sz="2000" b="1" dirty="0"/>
              <a:t>*</a:t>
            </a:r>
            <a:r>
              <a:rPr lang="cs-CZ" altLang="cs-CZ" sz="2000" b="1" dirty="0" smtClean="0"/>
              <a:t> přenosový výkon 4GW</a:t>
            </a:r>
          </a:p>
          <a:p>
            <a:pPr marL="0" indent="0">
              <a:spcBef>
                <a:spcPts val="0"/>
              </a:spcBef>
            </a:pPr>
            <a:r>
              <a:rPr lang="cs-CZ" altLang="cs-CZ" sz="2000" b="1" dirty="0" smtClean="0"/>
              <a:t>* proud 1,3 </a:t>
            </a:r>
            <a:r>
              <a:rPr lang="cs-CZ" altLang="cs-CZ" sz="2000" b="1" dirty="0" err="1" smtClean="0"/>
              <a:t>kA</a:t>
            </a:r>
            <a:r>
              <a:rPr lang="cs-CZ" altLang="cs-CZ" sz="2000" b="1" dirty="0" smtClean="0"/>
              <a:t> </a:t>
            </a:r>
            <a:r>
              <a:rPr lang="cs-CZ" altLang="cs-CZ" sz="2000" b="1" dirty="0" smtClean="0"/>
              <a:t> </a:t>
            </a:r>
          </a:p>
          <a:p>
            <a:pPr marL="0" indent="0">
              <a:spcBef>
                <a:spcPts val="0"/>
              </a:spcBef>
            </a:pPr>
            <a:endParaRPr lang="cs-CZ" altLang="cs-CZ" sz="2000" b="1" dirty="0"/>
          </a:p>
          <a:p>
            <a:pPr marL="0" indent="0">
              <a:spcBef>
                <a:spcPts val="0"/>
              </a:spcBef>
            </a:pPr>
            <a:r>
              <a:rPr lang="cs-CZ" altLang="cs-CZ" sz="2000" b="1" dirty="0" smtClean="0"/>
              <a:t>Zahájení výstavby 2023, plánované dokončení 2028.     </a:t>
            </a:r>
            <a:endParaRPr lang="cs-CZ" altLang="cs-CZ" sz="2000" b="1" dirty="0" smtClean="0"/>
          </a:p>
        </p:txBody>
      </p:sp>
      <p:pic>
        <p:nvPicPr>
          <p:cNvPr id="1026" name="Picture 2" descr="Kabelové vedení"/>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3745447"/>
            <a:ext cx="5256584" cy="29531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03671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Effect transition="in" filter="fade">
                                      <p:cBhvr>
                                        <p:cTn id="9" dur="500"/>
                                        <p:tgtEl>
                                          <p:spTgt spid="3074"/>
                                        </p:tgtEl>
                                      </p:cBhvr>
                                    </p:animEffect>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wipe(left)">
                                      <p:cBhvr>
                                        <p:cTn id="13" dur="500"/>
                                        <p:tgtEl>
                                          <p:spTgt spid="6">
                                            <p:txEl>
                                              <p:pRg st="0" end="0"/>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6">
                                            <p:txEl>
                                              <p:pRg st="1" end="1"/>
                                            </p:txEl>
                                          </p:spTgt>
                                        </p:tgtEl>
                                        <p:attrNameLst>
                                          <p:attrName>style.visibility</p:attrName>
                                        </p:attrNameLst>
                                      </p:cBhvr>
                                      <p:to>
                                        <p:strVal val="visible"/>
                                      </p:to>
                                    </p:set>
                                    <p:animEffect transition="in" filter="wipe(left)">
                                      <p:cBhvr>
                                        <p:cTn id="16" dur="500"/>
                                        <p:tgtEl>
                                          <p:spTgt spid="6">
                                            <p:txEl>
                                              <p:pRg st="1" end="1"/>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wipe(left)">
                                      <p:cBhvr>
                                        <p:cTn id="19" dur="500"/>
                                        <p:tgtEl>
                                          <p:spTgt spid="6">
                                            <p:txEl>
                                              <p:pRg st="2" end="2"/>
                                            </p:txEl>
                                          </p:spTgt>
                                        </p:tgtEl>
                                      </p:cBhvr>
                                    </p:animEffect>
                                  </p:childTnLst>
                                </p:cTn>
                              </p:par>
                              <p:par>
                                <p:cTn id="20" presetID="22" presetClass="entr" presetSubtype="8" fill="hold" nodeType="with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left)">
                                      <p:cBhvr>
                                        <p:cTn id="22" dur="500"/>
                                        <p:tgtEl>
                                          <p:spTgt spid="6">
                                            <p:txEl>
                                              <p:pRg st="3" end="3"/>
                                            </p:txEl>
                                          </p:spTgt>
                                        </p:tgtEl>
                                      </p:cBhvr>
                                    </p:animEffect>
                                  </p:childTnLst>
                                </p:cTn>
                              </p:par>
                              <p:par>
                                <p:cTn id="23" presetID="22" presetClass="entr" presetSubtype="8" fill="hold" nodeType="with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Effect transition="in" filter="wipe(left)">
                                      <p:cBhvr>
                                        <p:cTn id="25" dur="500"/>
                                        <p:tgtEl>
                                          <p:spTgt spid="6">
                                            <p:txEl>
                                              <p:pRg st="4" end="4"/>
                                            </p:txEl>
                                          </p:spTgt>
                                        </p:tgtEl>
                                      </p:cBhvr>
                                    </p:animEffect>
                                  </p:childTnLst>
                                </p:cTn>
                              </p:par>
                              <p:par>
                                <p:cTn id="26" presetID="22" presetClass="entr" presetSubtype="8" fill="hold" nodeType="withEffect">
                                  <p:stCondLst>
                                    <p:cond delay="0"/>
                                  </p:stCondLst>
                                  <p:childTnLst>
                                    <p:set>
                                      <p:cBhvr>
                                        <p:cTn id="27" dur="1" fill="hold">
                                          <p:stCondLst>
                                            <p:cond delay="0"/>
                                          </p:stCondLst>
                                        </p:cTn>
                                        <p:tgtEl>
                                          <p:spTgt spid="6">
                                            <p:txEl>
                                              <p:pRg st="6" end="6"/>
                                            </p:txEl>
                                          </p:spTgt>
                                        </p:tgtEl>
                                        <p:attrNameLst>
                                          <p:attrName>style.visibility</p:attrName>
                                        </p:attrNameLst>
                                      </p:cBhvr>
                                      <p:to>
                                        <p:strVal val="visible"/>
                                      </p:to>
                                    </p:set>
                                    <p:animEffect transition="in" filter="wipe(left)">
                                      <p:cBhvr>
                                        <p:cTn id="28" dur="500"/>
                                        <p:tgtEl>
                                          <p:spTgt spid="6">
                                            <p:txEl>
                                              <p:pRg st="6" end="6"/>
                                            </p:txEl>
                                          </p:spTgt>
                                        </p:tgtEl>
                                      </p:cBhvr>
                                    </p:animEffect>
                                  </p:childTnLst>
                                </p:cTn>
                              </p:par>
                            </p:childTnLst>
                          </p:cTn>
                        </p:par>
                        <p:par>
                          <p:cTn id="29" fill="hold">
                            <p:stCondLst>
                              <p:cond delay="1000"/>
                            </p:stCondLst>
                            <p:childTnLst>
                              <p:par>
                                <p:cTn id="30" presetID="2" presetClass="entr" presetSubtype="4" fill="hold" nodeType="afterEffect">
                                  <p:stCondLst>
                                    <p:cond delay="0"/>
                                  </p:stCondLst>
                                  <p:childTnLst>
                                    <p:set>
                                      <p:cBhvr>
                                        <p:cTn id="31" dur="1" fill="hold">
                                          <p:stCondLst>
                                            <p:cond delay="0"/>
                                          </p:stCondLst>
                                        </p:cTn>
                                        <p:tgtEl>
                                          <p:spTgt spid="1026"/>
                                        </p:tgtEl>
                                        <p:attrNameLst>
                                          <p:attrName>style.visibility</p:attrName>
                                        </p:attrNameLst>
                                      </p:cBhvr>
                                      <p:to>
                                        <p:strVal val="visible"/>
                                      </p:to>
                                    </p:set>
                                    <p:anim calcmode="lin" valueType="num">
                                      <p:cBhvr additive="base">
                                        <p:cTn id="32" dur="500" fill="hold"/>
                                        <p:tgtEl>
                                          <p:spTgt spid="1026"/>
                                        </p:tgtEl>
                                        <p:attrNameLst>
                                          <p:attrName>ppt_x</p:attrName>
                                        </p:attrNameLst>
                                      </p:cBhvr>
                                      <p:tavLst>
                                        <p:tav tm="0">
                                          <p:val>
                                            <p:strVal val="#ppt_x"/>
                                          </p:val>
                                        </p:tav>
                                        <p:tav tm="100000">
                                          <p:val>
                                            <p:strVal val="#ppt_x"/>
                                          </p:val>
                                        </p:tav>
                                      </p:tavLst>
                                    </p:anim>
                                    <p:anim calcmode="lin" valueType="num">
                                      <p:cBhvr additive="base">
                                        <p:cTn id="33"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50825" y="1484313"/>
            <a:ext cx="8713788"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2606675" algn="l"/>
              </a:tabLst>
              <a:defRPr>
                <a:solidFill>
                  <a:schemeClr val="tx1"/>
                </a:solidFill>
                <a:latin typeface="Arial" panose="020B0604020202020204" pitchFamily="34" charset="0"/>
              </a:defRPr>
            </a:lvl1pPr>
            <a:lvl2pPr marL="625475">
              <a:tabLst>
                <a:tab pos="2606675" algn="l"/>
              </a:tabLst>
              <a:defRPr>
                <a:solidFill>
                  <a:schemeClr val="tx1"/>
                </a:solidFill>
                <a:latin typeface="Arial" panose="020B0604020202020204" pitchFamily="34" charset="0"/>
              </a:defRPr>
            </a:lvl2pPr>
            <a:lvl3pPr>
              <a:tabLst>
                <a:tab pos="2606675" algn="l"/>
              </a:tabLst>
              <a:defRPr>
                <a:solidFill>
                  <a:schemeClr val="tx1"/>
                </a:solidFill>
                <a:latin typeface="Arial" panose="020B0604020202020204" pitchFamily="34" charset="0"/>
              </a:defRPr>
            </a:lvl3pPr>
            <a:lvl4pPr>
              <a:tabLst>
                <a:tab pos="2606675" algn="l"/>
              </a:tabLst>
              <a:defRPr>
                <a:solidFill>
                  <a:schemeClr val="tx1"/>
                </a:solidFill>
                <a:latin typeface="Arial" panose="020B0604020202020204" pitchFamily="34" charset="0"/>
              </a:defRPr>
            </a:lvl4pPr>
            <a:lvl5pPr>
              <a:tabLst>
                <a:tab pos="2606675" algn="l"/>
              </a:tabLst>
              <a:defRPr>
                <a:solidFill>
                  <a:schemeClr val="tx1"/>
                </a:solidFill>
                <a:latin typeface="Arial" panose="020B0604020202020204" pitchFamily="34" charset="0"/>
              </a:defRPr>
            </a:lvl5pPr>
            <a:lvl6pPr fontAlgn="base">
              <a:spcBef>
                <a:spcPct val="0"/>
              </a:spcBef>
              <a:spcAft>
                <a:spcPct val="0"/>
              </a:spcAft>
              <a:tabLst>
                <a:tab pos="2606675" algn="l"/>
              </a:tabLst>
              <a:defRPr>
                <a:solidFill>
                  <a:schemeClr val="tx1"/>
                </a:solidFill>
                <a:latin typeface="Arial" panose="020B0604020202020204" pitchFamily="34" charset="0"/>
              </a:defRPr>
            </a:lvl6pPr>
            <a:lvl7pPr fontAlgn="base">
              <a:spcBef>
                <a:spcPct val="0"/>
              </a:spcBef>
              <a:spcAft>
                <a:spcPct val="0"/>
              </a:spcAft>
              <a:tabLst>
                <a:tab pos="2606675" algn="l"/>
              </a:tabLst>
              <a:defRPr>
                <a:solidFill>
                  <a:schemeClr val="tx1"/>
                </a:solidFill>
                <a:latin typeface="Arial" panose="020B0604020202020204" pitchFamily="34" charset="0"/>
              </a:defRPr>
            </a:lvl7pPr>
            <a:lvl8pPr fontAlgn="base">
              <a:spcBef>
                <a:spcPct val="0"/>
              </a:spcBef>
              <a:spcAft>
                <a:spcPct val="0"/>
              </a:spcAft>
              <a:tabLst>
                <a:tab pos="2606675" algn="l"/>
              </a:tabLst>
              <a:defRPr>
                <a:solidFill>
                  <a:schemeClr val="tx1"/>
                </a:solidFill>
                <a:latin typeface="Arial" panose="020B0604020202020204" pitchFamily="34" charset="0"/>
              </a:defRPr>
            </a:lvl8pPr>
            <a:lvl9pPr fontAlgn="base">
              <a:spcBef>
                <a:spcPct val="0"/>
              </a:spcBef>
              <a:spcAft>
                <a:spcPct val="0"/>
              </a:spcAft>
              <a:tabLst>
                <a:tab pos="2606675" algn="l"/>
              </a:tabLst>
              <a:defRPr>
                <a:solidFill>
                  <a:schemeClr val="tx1"/>
                </a:solidFill>
                <a:latin typeface="Arial" panose="020B0604020202020204" pitchFamily="34" charset="0"/>
              </a:defRPr>
            </a:lvl9pPr>
          </a:lstStyle>
          <a:p>
            <a:pPr>
              <a:spcBef>
                <a:spcPct val="50000"/>
              </a:spcBef>
            </a:pPr>
            <a:r>
              <a:rPr lang="cs-CZ" altLang="cs-CZ" sz="2000" b="1"/>
              <a:t>František Fencl	Elektrický rozvod a průmyslová zařízení</a:t>
            </a:r>
          </a:p>
          <a:p>
            <a:pPr>
              <a:spcBef>
                <a:spcPct val="50000"/>
              </a:spcBef>
            </a:pPr>
            <a:r>
              <a:rPr lang="cs-CZ" altLang="cs-CZ" sz="2000" b="1"/>
              <a:t>	Praktikum z elektrotechniky</a:t>
            </a:r>
          </a:p>
          <a:p>
            <a:pPr>
              <a:spcBef>
                <a:spcPct val="50000"/>
              </a:spcBef>
            </a:pPr>
            <a:r>
              <a:rPr lang="cs-CZ" altLang="cs-CZ" sz="2000" b="1"/>
              <a:t>Koudelka	Elektrický rozvod v budovách</a:t>
            </a:r>
          </a:p>
        </p:txBody>
      </p:sp>
      <p:sp>
        <p:nvSpPr>
          <p:cNvPr id="18435" name="Rectangle 3"/>
          <p:cNvSpPr>
            <a:spLocks noGrp="1" noChangeArrowheads="1"/>
          </p:cNvSpPr>
          <p:nvPr>
            <p:ph type="title"/>
          </p:nvPr>
        </p:nvSpPr>
        <p:spPr>
          <a:xfrm>
            <a:off x="250825" y="274638"/>
            <a:ext cx="8642350" cy="777875"/>
          </a:xfrm>
          <a:noFill/>
          <a:ln/>
        </p:spPr>
        <p:txBody>
          <a:bodyPr/>
          <a:lstStyle/>
          <a:p>
            <a:r>
              <a:rPr lang="cs-CZ" altLang="cs-CZ" b="1" u="sng"/>
              <a:t>Materiály</a:t>
            </a:r>
            <a:endParaRPr lang="cs-CZ" altLang="cs-CZ" b="1">
              <a:sym typeface="Symbol" panose="05050102010706020507" pitchFamily="18" charset="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254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altLang="cs-CZ"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w="254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altLang="cs-CZ"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544</TotalTime>
  <Words>516</Words>
  <Application>Microsoft Office PowerPoint</Application>
  <PresentationFormat>Předvádění na obrazovce (4:3)</PresentationFormat>
  <Paragraphs>50</Paragraphs>
  <Slides>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vt:i4>
      </vt:variant>
    </vt:vector>
  </HeadingPairs>
  <TitlesOfParts>
    <vt:vector size="12" baseType="lpstr">
      <vt:lpstr>Arial</vt:lpstr>
      <vt:lpstr>Calibri</vt:lpstr>
      <vt:lpstr>Symbol</vt:lpstr>
      <vt:lpstr>Výchozí návrh</vt:lpstr>
      <vt:lpstr>Stejnosměrná vedení - HVDC</vt:lpstr>
      <vt:lpstr>Vlastnosti stejnosměrného přenosu</vt:lpstr>
      <vt:lpstr>Prvky stejnosměrného přenosu</vt:lpstr>
      <vt:lpstr>Prvky stejnosměrného přenosu</vt:lpstr>
      <vt:lpstr>Konfigurace DC sítí</vt:lpstr>
      <vt:lpstr>Využití DC přenosových sítí</vt:lpstr>
      <vt:lpstr>Páteřní vedení SuedLink </vt:lpstr>
      <vt:lpstr>Materiály</vt:lpstr>
    </vt:vector>
  </TitlesOfParts>
  <Company>SPŠSE a VOŠ</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Průmyslové rozvody</dc:title>
  <dc:creator>pe</dc:creator>
  <cp:lastModifiedBy>Ivo Petricek</cp:lastModifiedBy>
  <cp:revision>75</cp:revision>
  <dcterms:created xsi:type="dcterms:W3CDTF">2008-12-14T13:45:33Z</dcterms:created>
  <dcterms:modified xsi:type="dcterms:W3CDTF">2024-10-29T07:35:55Z</dcterms:modified>
</cp:coreProperties>
</file>