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6" r:id="rId2"/>
    <p:sldId id="257" r:id="rId3"/>
    <p:sldId id="304" r:id="rId4"/>
    <p:sldId id="299" r:id="rId5"/>
    <p:sldId id="303" r:id="rId6"/>
    <p:sldId id="274" r:id="rId7"/>
    <p:sldId id="297" r:id="rId8"/>
    <p:sldId id="298" r:id="rId9"/>
    <p:sldId id="276" r:id="rId10"/>
    <p:sldId id="277" r:id="rId11"/>
    <p:sldId id="302" r:id="rId12"/>
    <p:sldId id="291" r:id="rId13"/>
    <p:sldId id="290" r:id="rId14"/>
    <p:sldId id="292" r:id="rId15"/>
    <p:sldId id="28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3" r:id="rId25"/>
    <p:sldId id="300" r:id="rId26"/>
    <p:sldId id="301" r:id="rId27"/>
    <p:sldId id="305" r:id="rId28"/>
    <p:sldId id="294" r:id="rId29"/>
    <p:sldId id="296" r:id="rId30"/>
    <p:sldId id="295" r:id="rId31"/>
    <p:sldId id="273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6319-F243-4416-A2A1-C00CCE82D837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11649-1333-41DA-BCCA-442521A8F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18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1649-1333-41DA-BCCA-442521A8FC6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70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07DF4E-3DC9-4BD6-8AA2-4E97C816A5F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2AE18-FD64-4E39-A0FF-9D9925924C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844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23698-304D-4E3F-8CA3-8A96BA9F14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211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1A581-9DB9-45BC-BA62-F7E6CF1996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717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AA659-1978-4937-8CA4-C37B0C87F9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905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720A4-03EB-4AF0-BC7A-495A9A0850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272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E055C-83E6-4BEC-8F7D-A5B063E5086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487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529B1-6AE3-4BDF-96E3-96D5BF6BFF0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111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8D081-014F-45BD-9AE6-C517FD2BE7C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785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F2E6B-191D-4F84-B2D6-504D346062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592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29EF1-2FCE-40FE-BA8D-2D5CCE2D46C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006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C748349-B349-40F2-A46A-927EC4A5111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1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71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s.cz/cs/data#CrossborderPowerFlow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ps.cz/cs/data#RegulationEnerg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s.cz/cs/entso-e" TargetMode="External"/><Relationship Id="rId2" Type="http://schemas.openxmlformats.org/officeDocument/2006/relationships/hyperlink" Target="https://www.entsoe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entsoe.eu/data/powerflow-tool/" TargetMode="External"/><Relationship Id="rId4" Type="http://schemas.openxmlformats.org/officeDocument/2006/relationships/hyperlink" Target="https://www.entsoe.eu/data/map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4_Vedeni_V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r="8090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23850" y="4294188"/>
            <a:ext cx="8569325" cy="2447925"/>
          </a:xfrm>
          <a:solidFill>
            <a:srgbClr val="C0C0C0">
              <a:alpha val="71001"/>
            </a:srgbClr>
          </a:solidFill>
        </p:spPr>
        <p:txBody>
          <a:bodyPr/>
          <a:lstStyle/>
          <a:p>
            <a:pPr algn="ctr"/>
            <a:r>
              <a:rPr lang="cs-CZ" altLang="cs-CZ" sz="5200" b="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Problematika přenosových linek, cesty dalšího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6632"/>
            <a:ext cx="8591550" cy="808037"/>
          </a:xfrm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Přetoky energie </a:t>
            </a:r>
            <a:r>
              <a:rPr lang="cs-CZ" altLang="cs-CZ" sz="3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– plánované a skutečné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07950" y="908720"/>
            <a:ext cx="8928100" cy="135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Hlavní důvody velkých přetoků energie: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nedostatečné přenosové linky v Německu "sever – jih"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velká poptávka po elektrické energii v jižních zemích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využití velkých přečerpávacích elektráren v Rakousku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8349" t="13287" r="30307" b="57180"/>
          <a:stretch/>
        </p:blipFill>
        <p:spPr>
          <a:xfrm>
            <a:off x="107504" y="3068960"/>
            <a:ext cx="6426240" cy="3672408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8396" y="2265118"/>
            <a:ext cx="89281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30000"/>
              </a:spcBef>
              <a:tabLst/>
            </a:pPr>
            <a:r>
              <a:rPr lang="cs-CZ" altLang="cs-CZ" sz="2200" b="1" u="sng" dirty="0" smtClean="0">
                <a:solidFill>
                  <a:srgbClr val="000000"/>
                </a:solidFill>
              </a:rPr>
              <a:t>Toky 2. 1. 2015 - Výkon OZE v Německu 26GW, do Rakouska výkon 7,7GW, 4,5 GW mimo profil Německo-Rakousko 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308304" y="3174671"/>
            <a:ext cx="1224136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65113" indent="-265113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cs-CZ" altLang="cs-CZ" sz="2200" b="1" u="sng" dirty="0" smtClean="0">
                <a:solidFill>
                  <a:srgbClr val="000000"/>
                </a:solidFill>
                <a:hlinkClick r:id="rId3"/>
              </a:rPr>
              <a:t>on-line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515770" y="4011521"/>
            <a:ext cx="2520280" cy="178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65113" indent="-265113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30000"/>
              </a:spcBef>
            </a:pPr>
            <a:r>
              <a:rPr lang="cs-CZ" altLang="cs-CZ" sz="2200" b="1" u="sng" dirty="0" smtClean="0">
                <a:solidFill>
                  <a:srgbClr val="000000"/>
                </a:solidFill>
              </a:rPr>
              <a:t>regulační energie - záporná </a:t>
            </a:r>
            <a:r>
              <a:rPr lang="cs-CZ" altLang="cs-CZ" sz="22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cs-CZ" altLang="cs-CZ" sz="2200" b="1" u="sng" dirty="0" smtClean="0">
                <a:solidFill>
                  <a:srgbClr val="000000"/>
                </a:solidFill>
              </a:rPr>
              <a:t> výroba je větší než spotřeba (a naopak)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63842" y="5837019"/>
            <a:ext cx="1224136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65113" indent="-265113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cs-CZ" altLang="cs-CZ" sz="2200" b="1" u="sng" dirty="0" smtClean="0">
                <a:solidFill>
                  <a:srgbClr val="000000"/>
                </a:solidFill>
                <a:hlinkClick r:id="rId4"/>
              </a:rPr>
              <a:t>on-line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80528" y="8910"/>
            <a:ext cx="8591550" cy="808037"/>
          </a:xfrm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Regulace přenosové soustavy</a:t>
            </a:r>
            <a:endParaRPr lang="cs-CZ" altLang="cs-CZ" sz="3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4514" name="Picture 2" descr="https://vesmir.cz/images/gallery/archiv/2012/4/prenosova-soustava-celila-pretokum/page/2012_212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55446" cy="580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427"/>
            <a:ext cx="8352928" cy="668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5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4" y="116633"/>
            <a:ext cx="8538828" cy="661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1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738"/>
            <a:ext cx="8064896" cy="665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3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49225"/>
            <a:ext cx="7785100" cy="659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591550" cy="808037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Transformátory s příčnou regulací </a:t>
            </a:r>
            <a:endParaRPr lang="cs-CZ" altLang="cs-CZ" sz="3000" u="sng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07950" y="1008063"/>
            <a:ext cx="8785225" cy="25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715963" indent="-715963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>
                <a:solidFill>
                  <a:srgbClr val="000000"/>
                </a:solidFill>
              </a:rPr>
              <a:t>Význam PST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je regulovat velikost výkonu, který prochází danou přenosovou linkou</a:t>
            </a:r>
          </a:p>
          <a:p>
            <a:pPr>
              <a:spcBef>
                <a:spcPct val="3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Důvody PST</a:t>
            </a:r>
            <a:r>
              <a:rPr lang="cs-CZ" altLang="cs-CZ" sz="2200" b="1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- </a:t>
            </a:r>
            <a:r>
              <a:rPr lang="cs-CZ" altLang="cs-CZ" sz="2000" b="1">
                <a:solidFill>
                  <a:srgbClr val="000000"/>
                </a:solidFill>
              </a:rPr>
              <a:t>daná přenosová linka má nedostatečnou kapacitu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	je ohrožena spolehlivost přenosové linky (kritérium N-1)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		zvýšení ztrát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-	regulace obchodu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07950" y="3573463"/>
            <a:ext cx="8785225" cy="135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>
                <a:solidFill>
                  <a:srgbClr val="000000"/>
                </a:solidFill>
                <a:sym typeface="Symbol" panose="05050102010706020507" pitchFamily="18" charset="2"/>
              </a:rPr>
              <a:t>Použití PST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V Západní Evropě jsou PST používány zejména na profilech jednotlivých zemí, nově se připravuje instalace na profilu Polsko - Německo a ČR – Německo (reakce na rozhodnutí Polska).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07950" y="5013325"/>
            <a:ext cx="8785225" cy="135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Problematika pro využití PST je dána</a:t>
            </a:r>
            <a:r>
              <a:rPr lang="cs-CZ" altLang="cs-CZ" sz="2000" b="1">
                <a:solidFill>
                  <a:srgbClr val="000000"/>
                </a:solidFill>
              </a:rPr>
              <a:t> 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-	vysokou cenou 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-	výkon si najde jinou cestu a může způsobit problémy na jiné přenosové lince</a:t>
            </a:r>
            <a:endParaRPr lang="cs-CZ" altLang="cs-CZ" sz="2200" b="1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85225" cy="720725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Výstavba nových přenosových linek </a:t>
            </a:r>
            <a:endParaRPr lang="cs-CZ" altLang="cs-CZ" sz="3000" u="sng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07950" y="1008063"/>
            <a:ext cx="8785225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Při výstavbě nové přenosové linky, která by měla být posílením stávající, je třeba brát v úvahu vliv parametrů na přenosová schopnosti vedení. Parametry jsou dány zejména délkou vedení, průřezy i typem stožárů. </a:t>
            </a:r>
            <a:r>
              <a:rPr lang="cs-CZ" altLang="cs-CZ" sz="2000" b="1" u="sng">
                <a:solidFill>
                  <a:srgbClr val="000000"/>
                </a:solidFill>
              </a:rPr>
              <a:t>Parametry těchto vedení jsou většinou různé.</a:t>
            </a:r>
            <a:endParaRPr lang="cs-CZ" altLang="cs-CZ" sz="2000" b="1" u="sng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pSp>
        <p:nvGrpSpPr>
          <p:cNvPr id="59430" name="Group 38"/>
          <p:cNvGrpSpPr>
            <a:grpSpLocks/>
          </p:cNvGrpSpPr>
          <p:nvPr/>
        </p:nvGrpSpPr>
        <p:grpSpPr bwMode="auto">
          <a:xfrm>
            <a:off x="4716463" y="2565400"/>
            <a:ext cx="3887787" cy="1223963"/>
            <a:chOff x="2971" y="1616"/>
            <a:chExt cx="2449" cy="771"/>
          </a:xfrm>
        </p:grpSpPr>
        <p:sp>
          <p:nvSpPr>
            <p:cNvPr id="59398" name="Oval 6"/>
            <p:cNvSpPr>
              <a:spLocks noChangeArrowheads="1"/>
            </p:cNvSpPr>
            <p:nvPr/>
          </p:nvSpPr>
          <p:spPr bwMode="auto">
            <a:xfrm>
              <a:off x="2971" y="1661"/>
              <a:ext cx="544" cy="54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cs-CZ" altLang="cs-CZ" sz="2000" b="1" dirty="0">
                  <a:solidFill>
                    <a:srgbClr val="000000"/>
                  </a:solidFill>
                </a:rPr>
                <a:t>ES-1</a:t>
              </a:r>
            </a:p>
          </p:txBody>
        </p:sp>
        <p:sp>
          <p:nvSpPr>
            <p:cNvPr id="59399" name="Oval 7"/>
            <p:cNvSpPr>
              <a:spLocks noChangeArrowheads="1"/>
            </p:cNvSpPr>
            <p:nvPr/>
          </p:nvSpPr>
          <p:spPr bwMode="auto">
            <a:xfrm>
              <a:off x="4876" y="1661"/>
              <a:ext cx="544" cy="54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cs-CZ" altLang="cs-CZ" sz="2000" b="1">
                  <a:solidFill>
                    <a:srgbClr val="000000"/>
                  </a:solidFill>
                </a:rPr>
                <a:t>ES-2</a:t>
              </a:r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4014" y="1816"/>
              <a:ext cx="115" cy="23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59401" name="AutoShape 9"/>
            <p:cNvCxnSpPr>
              <a:cxnSpLocks noChangeShapeType="1"/>
              <a:stCxn id="59398" idx="6"/>
              <a:endCxn id="59400" idx="1"/>
            </p:cNvCxnSpPr>
            <p:nvPr/>
          </p:nvCxnSpPr>
          <p:spPr bwMode="auto">
            <a:xfrm>
              <a:off x="3515" y="1933"/>
              <a:ext cx="499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402" name="AutoShape 10"/>
            <p:cNvCxnSpPr>
              <a:cxnSpLocks noChangeShapeType="1"/>
              <a:stCxn id="59400" idx="3"/>
              <a:endCxn id="59399" idx="2"/>
            </p:cNvCxnSpPr>
            <p:nvPr/>
          </p:nvCxnSpPr>
          <p:spPr bwMode="auto">
            <a:xfrm>
              <a:off x="4129" y="1933"/>
              <a:ext cx="747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403" name="Text Box 11"/>
            <p:cNvSpPr txBox="1">
              <a:spLocks noChangeArrowheads="1"/>
            </p:cNvSpPr>
            <p:nvPr/>
          </p:nvSpPr>
          <p:spPr bwMode="auto">
            <a:xfrm>
              <a:off x="4014" y="1616"/>
              <a:ext cx="40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X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1</a:t>
              </a:r>
              <a:r>
                <a:rPr lang="cs-CZ" altLang="cs-CZ" b="1">
                  <a:solidFill>
                    <a:srgbClr val="000000"/>
                  </a:solidFill>
                </a:rPr>
                <a:t>= 1</a:t>
              </a:r>
            </a:p>
          </p:txBody>
        </p:sp>
        <p:sp>
          <p:nvSpPr>
            <p:cNvPr id="59404" name="Line 12"/>
            <p:cNvSpPr>
              <a:spLocks noChangeShapeType="1"/>
            </p:cNvSpPr>
            <p:nvPr/>
          </p:nvSpPr>
          <p:spPr bwMode="auto">
            <a:xfrm>
              <a:off x="3696" y="2115"/>
              <a:ext cx="95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59405" name="Text Box 13"/>
            <p:cNvSpPr txBox="1">
              <a:spLocks noChangeArrowheads="1"/>
            </p:cNvSpPr>
            <p:nvPr/>
          </p:nvSpPr>
          <p:spPr bwMode="auto">
            <a:xfrm>
              <a:off x="3606" y="2168"/>
              <a:ext cx="108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I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1</a:t>
              </a:r>
              <a:r>
                <a:rPr lang="cs-CZ" altLang="cs-CZ" b="1">
                  <a:solidFill>
                    <a:srgbClr val="000000"/>
                  </a:solidFill>
                </a:rPr>
                <a:t>= I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1max</a:t>
              </a:r>
              <a:r>
                <a:rPr lang="cs-CZ" altLang="cs-CZ" b="1">
                  <a:solidFill>
                    <a:srgbClr val="000000"/>
                  </a:solidFill>
                </a:rPr>
                <a:t>=1000A</a:t>
              </a:r>
            </a:p>
          </p:txBody>
        </p:sp>
      </p:grp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179388" y="2781300"/>
            <a:ext cx="3959225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Stávající vedení – přenosová schopnost 1000A</a:t>
            </a:r>
            <a:endParaRPr lang="cs-CZ" altLang="cs-CZ" sz="2000" b="1" u="sng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pSp>
        <p:nvGrpSpPr>
          <p:cNvPr id="59431" name="Group 39"/>
          <p:cNvGrpSpPr>
            <a:grpSpLocks/>
          </p:cNvGrpSpPr>
          <p:nvPr/>
        </p:nvGrpSpPr>
        <p:grpSpPr bwMode="auto">
          <a:xfrm>
            <a:off x="4787900" y="3860800"/>
            <a:ext cx="4032250" cy="2808288"/>
            <a:chOff x="3016" y="2432"/>
            <a:chExt cx="2540" cy="1769"/>
          </a:xfrm>
        </p:grpSpPr>
        <p:sp>
          <p:nvSpPr>
            <p:cNvPr id="59409" name="Oval 17"/>
            <p:cNvSpPr>
              <a:spLocks noChangeArrowheads="1"/>
            </p:cNvSpPr>
            <p:nvPr/>
          </p:nvSpPr>
          <p:spPr bwMode="auto">
            <a:xfrm>
              <a:off x="3016" y="2704"/>
              <a:ext cx="544" cy="99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cs-CZ" altLang="cs-CZ" sz="2000" b="1">
                  <a:solidFill>
                    <a:srgbClr val="000000"/>
                  </a:solidFill>
                </a:rPr>
                <a:t>ES-1</a:t>
              </a:r>
            </a:p>
          </p:txBody>
        </p:sp>
        <p:sp>
          <p:nvSpPr>
            <p:cNvPr id="59410" name="Oval 18"/>
            <p:cNvSpPr>
              <a:spLocks noChangeArrowheads="1"/>
            </p:cNvSpPr>
            <p:nvPr/>
          </p:nvSpPr>
          <p:spPr bwMode="auto">
            <a:xfrm>
              <a:off x="4921" y="2704"/>
              <a:ext cx="544" cy="99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cs-CZ" altLang="cs-CZ" sz="2000" b="1">
                  <a:solidFill>
                    <a:srgbClr val="000000"/>
                  </a:solidFill>
                </a:rPr>
                <a:t>ES-2</a:t>
              </a:r>
            </a:p>
          </p:txBody>
        </p:sp>
        <p:sp>
          <p:nvSpPr>
            <p:cNvPr id="59411" name="Rectangle 19"/>
            <p:cNvSpPr>
              <a:spLocks noChangeArrowheads="1"/>
            </p:cNvSpPr>
            <p:nvPr/>
          </p:nvSpPr>
          <p:spPr bwMode="auto">
            <a:xfrm>
              <a:off x="4059" y="2723"/>
              <a:ext cx="115" cy="23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59414" name="Text Box 22"/>
            <p:cNvSpPr txBox="1">
              <a:spLocks noChangeArrowheads="1"/>
            </p:cNvSpPr>
            <p:nvPr/>
          </p:nvSpPr>
          <p:spPr bwMode="auto">
            <a:xfrm>
              <a:off x="4014" y="2522"/>
              <a:ext cx="40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X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1</a:t>
              </a:r>
              <a:r>
                <a:rPr lang="cs-CZ" altLang="cs-CZ" b="1">
                  <a:solidFill>
                    <a:srgbClr val="000000"/>
                  </a:solidFill>
                </a:rPr>
                <a:t>= 1</a:t>
              </a:r>
            </a:p>
          </p:txBody>
        </p:sp>
        <p:sp>
          <p:nvSpPr>
            <p:cNvPr id="59416" name="Text Box 24"/>
            <p:cNvSpPr txBox="1">
              <a:spLocks noChangeArrowheads="1"/>
            </p:cNvSpPr>
            <p:nvPr/>
          </p:nvSpPr>
          <p:spPr bwMode="auto">
            <a:xfrm>
              <a:off x="4604" y="2432"/>
              <a:ext cx="95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I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1max</a:t>
              </a:r>
              <a:r>
                <a:rPr lang="cs-CZ" altLang="cs-CZ" b="1">
                  <a:solidFill>
                    <a:srgbClr val="000000"/>
                  </a:solidFill>
                </a:rPr>
                <a:t>=1000A</a:t>
              </a:r>
            </a:p>
          </p:txBody>
        </p:sp>
        <p:cxnSp>
          <p:nvCxnSpPr>
            <p:cNvPr id="59418" name="AutoShape 26"/>
            <p:cNvCxnSpPr>
              <a:cxnSpLocks noChangeShapeType="1"/>
              <a:stCxn id="59411" idx="1"/>
              <a:endCxn id="59409" idx="7"/>
            </p:cNvCxnSpPr>
            <p:nvPr/>
          </p:nvCxnSpPr>
          <p:spPr bwMode="auto">
            <a:xfrm flipH="1">
              <a:off x="3480" y="2840"/>
              <a:ext cx="579" cy="1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419" name="AutoShape 27"/>
            <p:cNvCxnSpPr>
              <a:cxnSpLocks noChangeShapeType="1"/>
              <a:stCxn id="59411" idx="3"/>
              <a:endCxn id="59410" idx="1"/>
            </p:cNvCxnSpPr>
            <p:nvPr/>
          </p:nvCxnSpPr>
          <p:spPr bwMode="auto">
            <a:xfrm>
              <a:off x="4174" y="2840"/>
              <a:ext cx="827" cy="1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420" name="Rectangle 28"/>
            <p:cNvSpPr>
              <a:spLocks noChangeArrowheads="1"/>
            </p:cNvSpPr>
            <p:nvPr/>
          </p:nvSpPr>
          <p:spPr bwMode="auto">
            <a:xfrm>
              <a:off x="4059" y="3448"/>
              <a:ext cx="115" cy="23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59422" name="AutoShape 30"/>
            <p:cNvCxnSpPr>
              <a:cxnSpLocks noChangeShapeType="1"/>
              <a:stCxn id="59420" idx="1"/>
              <a:endCxn id="59409" idx="5"/>
            </p:cNvCxnSpPr>
            <p:nvPr/>
          </p:nvCxnSpPr>
          <p:spPr bwMode="auto">
            <a:xfrm flipH="1" flipV="1">
              <a:off x="3480" y="3556"/>
              <a:ext cx="579" cy="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423" name="AutoShape 31"/>
            <p:cNvCxnSpPr>
              <a:cxnSpLocks noChangeShapeType="1"/>
              <a:stCxn id="59420" idx="3"/>
              <a:endCxn id="59410" idx="3"/>
            </p:cNvCxnSpPr>
            <p:nvPr/>
          </p:nvCxnSpPr>
          <p:spPr bwMode="auto">
            <a:xfrm flipV="1">
              <a:off x="4174" y="3556"/>
              <a:ext cx="827" cy="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424" name="Text Box 32"/>
            <p:cNvSpPr txBox="1">
              <a:spLocks noChangeArrowheads="1"/>
            </p:cNvSpPr>
            <p:nvPr/>
          </p:nvSpPr>
          <p:spPr bwMode="auto">
            <a:xfrm>
              <a:off x="4059" y="3256"/>
              <a:ext cx="40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X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1</a:t>
              </a:r>
              <a:r>
                <a:rPr lang="cs-CZ" altLang="cs-CZ" b="1">
                  <a:solidFill>
                    <a:srgbClr val="000000"/>
                  </a:solidFill>
                </a:rPr>
                <a:t>= 2</a:t>
              </a:r>
            </a:p>
          </p:txBody>
        </p:sp>
        <p:sp>
          <p:nvSpPr>
            <p:cNvPr id="59427" name="Text Box 35"/>
            <p:cNvSpPr txBox="1">
              <a:spLocks noChangeArrowheads="1"/>
            </p:cNvSpPr>
            <p:nvPr/>
          </p:nvSpPr>
          <p:spPr bwMode="auto">
            <a:xfrm>
              <a:off x="4604" y="3982"/>
              <a:ext cx="95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I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2max</a:t>
              </a:r>
              <a:r>
                <a:rPr lang="cs-CZ" altLang="cs-CZ" b="1">
                  <a:solidFill>
                    <a:srgbClr val="000000"/>
                  </a:solidFill>
                </a:rPr>
                <a:t>=400A</a:t>
              </a:r>
            </a:p>
          </p:txBody>
        </p: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5940425" y="4724400"/>
            <a:ext cx="1657350" cy="1571625"/>
            <a:chOff x="3742" y="2976"/>
            <a:chExt cx="1044" cy="990"/>
          </a:xfrm>
        </p:grpSpPr>
        <p:sp>
          <p:nvSpPr>
            <p:cNvPr id="59415" name="Line 23"/>
            <p:cNvSpPr>
              <a:spLocks noChangeShapeType="1"/>
            </p:cNvSpPr>
            <p:nvPr/>
          </p:nvSpPr>
          <p:spPr bwMode="auto">
            <a:xfrm>
              <a:off x="3742" y="2976"/>
              <a:ext cx="95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59425" name="Line 33"/>
            <p:cNvSpPr>
              <a:spLocks noChangeShapeType="1"/>
            </p:cNvSpPr>
            <p:nvPr/>
          </p:nvSpPr>
          <p:spPr bwMode="auto">
            <a:xfrm>
              <a:off x="3833" y="3702"/>
              <a:ext cx="95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59426" name="Text Box 34"/>
            <p:cNvSpPr txBox="1">
              <a:spLocks noChangeArrowheads="1"/>
            </p:cNvSpPr>
            <p:nvPr/>
          </p:nvSpPr>
          <p:spPr bwMode="auto">
            <a:xfrm>
              <a:off x="3969" y="3747"/>
              <a:ext cx="68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I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2</a:t>
              </a:r>
              <a:r>
                <a:rPr lang="cs-CZ" altLang="cs-CZ" b="1">
                  <a:solidFill>
                    <a:srgbClr val="000000"/>
                  </a:solidFill>
                </a:rPr>
                <a:t>=400A</a:t>
              </a:r>
            </a:p>
          </p:txBody>
        </p:sp>
        <p:sp>
          <p:nvSpPr>
            <p:cNvPr id="59428" name="Text Box 36"/>
            <p:cNvSpPr txBox="1">
              <a:spLocks noChangeArrowheads="1"/>
            </p:cNvSpPr>
            <p:nvPr/>
          </p:nvSpPr>
          <p:spPr bwMode="auto">
            <a:xfrm>
              <a:off x="3923" y="3022"/>
              <a:ext cx="63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I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1</a:t>
              </a:r>
              <a:r>
                <a:rPr lang="cs-CZ" altLang="cs-CZ" b="1">
                  <a:solidFill>
                    <a:srgbClr val="000000"/>
                  </a:solidFill>
                </a:rPr>
                <a:t>=800A</a:t>
              </a:r>
            </a:p>
          </p:txBody>
        </p:sp>
      </p:grp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107950" y="3851275"/>
            <a:ext cx="4608513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</a:rPr>
              <a:t>Nová, paralelní linka má dvojnásobnou reaktanci (například je delší a má menší průřez). Její přenosová schopnost je 400A. 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Protože úbytky napětí na obou vedení musí být stejné a novou linku nelze přetížit, snížila se přenosová schopnost prvního vedení a celková přenosová schopnost je 1200A.  </a:t>
            </a:r>
            <a:endParaRPr lang="cs-CZ" altLang="cs-CZ" sz="2000" b="1" u="sng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3" name="Text Box 97"/>
          <p:cNvSpPr txBox="1">
            <a:spLocks noChangeArrowheads="1"/>
          </p:cNvSpPr>
          <p:nvPr/>
        </p:nvSpPr>
        <p:spPr bwMode="auto">
          <a:xfrm>
            <a:off x="250825" y="2960688"/>
            <a:ext cx="255587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Fázorový diagram</a:t>
            </a:r>
            <a:endParaRPr lang="cs-CZ" altLang="cs-CZ" sz="2000" b="1" u="sng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85225" cy="720725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přenosu  </a:t>
            </a:r>
            <a:endParaRPr lang="cs-CZ" altLang="cs-CZ" sz="3000" u="sng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07950" y="1008063"/>
            <a:ext cx="8785225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</a:rPr>
              <a:t>Pro odvození uvažujeme bezeztrátové vedení, jediným prvkem je podélná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reaktance</a:t>
            </a:r>
            <a:endParaRPr lang="cs-CZ" altLang="cs-CZ" sz="2000" b="1" u="sng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pSp>
        <p:nvGrpSpPr>
          <p:cNvPr id="60508" name="Group 92"/>
          <p:cNvGrpSpPr>
            <a:grpSpLocks/>
          </p:cNvGrpSpPr>
          <p:nvPr/>
        </p:nvGrpSpPr>
        <p:grpSpPr bwMode="auto">
          <a:xfrm>
            <a:off x="2843213" y="1341438"/>
            <a:ext cx="5688012" cy="1601787"/>
            <a:chOff x="1429" y="1570"/>
            <a:chExt cx="3583" cy="1009"/>
          </a:xfrm>
        </p:grpSpPr>
        <p:sp>
          <p:nvSpPr>
            <p:cNvPr id="60471" name="Oval 55"/>
            <p:cNvSpPr>
              <a:spLocks noChangeArrowheads="1"/>
            </p:cNvSpPr>
            <p:nvPr/>
          </p:nvSpPr>
          <p:spPr bwMode="auto">
            <a:xfrm>
              <a:off x="1656" y="1878"/>
              <a:ext cx="90" cy="9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0473" name="Oval 57"/>
            <p:cNvSpPr>
              <a:spLocks noChangeArrowheads="1"/>
            </p:cNvSpPr>
            <p:nvPr/>
          </p:nvSpPr>
          <p:spPr bwMode="auto">
            <a:xfrm>
              <a:off x="1656" y="2489"/>
              <a:ext cx="90" cy="9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0474" name="Oval 58"/>
            <p:cNvSpPr>
              <a:spLocks noChangeArrowheads="1"/>
            </p:cNvSpPr>
            <p:nvPr/>
          </p:nvSpPr>
          <p:spPr bwMode="auto">
            <a:xfrm>
              <a:off x="4196" y="2489"/>
              <a:ext cx="90" cy="9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0475" name="Oval 59"/>
            <p:cNvSpPr>
              <a:spLocks noChangeArrowheads="1"/>
            </p:cNvSpPr>
            <p:nvPr/>
          </p:nvSpPr>
          <p:spPr bwMode="auto">
            <a:xfrm>
              <a:off x="4196" y="1877"/>
              <a:ext cx="90" cy="9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60476" name="Group 60"/>
            <p:cNvGrpSpPr>
              <a:grpSpLocks noChangeAspect="1"/>
            </p:cNvGrpSpPr>
            <p:nvPr/>
          </p:nvGrpSpPr>
          <p:grpSpPr bwMode="auto">
            <a:xfrm rot="16200000">
              <a:off x="2830" y="1586"/>
              <a:ext cx="68" cy="603"/>
              <a:chOff x="3920" y="2795"/>
              <a:chExt cx="92" cy="816"/>
            </a:xfrm>
          </p:grpSpPr>
          <p:sp>
            <p:nvSpPr>
              <p:cNvPr id="60477" name="Arc 61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78" name="Arc 62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79" name="Arc 63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80" name="Arc 64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81" name="Arc 65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82" name="Arc 66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83" name="Line 67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484" name="Line 68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0487" name="Line 71"/>
            <p:cNvSpPr>
              <a:spLocks noChangeShapeType="1"/>
            </p:cNvSpPr>
            <p:nvPr/>
          </p:nvSpPr>
          <p:spPr bwMode="auto">
            <a:xfrm>
              <a:off x="3152" y="1922"/>
              <a:ext cx="10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cxnSp>
          <p:nvCxnSpPr>
            <p:cNvPr id="60488" name="AutoShape 72"/>
            <p:cNvCxnSpPr>
              <a:cxnSpLocks noChangeShapeType="1"/>
              <a:stCxn id="60473" idx="6"/>
              <a:endCxn id="60474" idx="2"/>
            </p:cNvCxnSpPr>
            <p:nvPr/>
          </p:nvCxnSpPr>
          <p:spPr bwMode="auto">
            <a:xfrm>
              <a:off x="1758" y="2534"/>
              <a:ext cx="2426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490" name="Text Box 74"/>
            <p:cNvSpPr txBox="1">
              <a:spLocks noChangeArrowheads="1"/>
            </p:cNvSpPr>
            <p:nvPr/>
          </p:nvSpPr>
          <p:spPr bwMode="auto">
            <a:xfrm>
              <a:off x="2789" y="1570"/>
              <a:ext cx="1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X</a:t>
              </a:r>
              <a:endParaRPr lang="cs-CZ" alt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60491" name="Line 75"/>
            <p:cNvSpPr>
              <a:spLocks noChangeShapeType="1"/>
            </p:cNvSpPr>
            <p:nvPr/>
          </p:nvSpPr>
          <p:spPr bwMode="auto">
            <a:xfrm>
              <a:off x="1701" y="2035"/>
              <a:ext cx="0" cy="4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0492" name="Text Box 76"/>
            <p:cNvSpPr txBox="1">
              <a:spLocks noChangeArrowheads="1"/>
            </p:cNvSpPr>
            <p:nvPr/>
          </p:nvSpPr>
          <p:spPr bwMode="auto">
            <a:xfrm>
              <a:off x="1429" y="2080"/>
              <a:ext cx="255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 dirty="0">
                  <a:solidFill>
                    <a:srgbClr val="000000"/>
                  </a:solidFill>
                </a:rPr>
                <a:t>U</a:t>
              </a:r>
              <a:r>
                <a:rPr lang="cs-CZ" altLang="cs-CZ" b="1" baseline="-25000" dirty="0">
                  <a:solidFill>
                    <a:srgbClr val="000000"/>
                  </a:solidFill>
                </a:rPr>
                <a:t>1f</a:t>
              </a:r>
            </a:p>
          </p:txBody>
        </p:sp>
        <p:sp>
          <p:nvSpPr>
            <p:cNvPr id="60493" name="Text Box 77"/>
            <p:cNvSpPr txBox="1">
              <a:spLocks noChangeArrowheads="1"/>
            </p:cNvSpPr>
            <p:nvPr/>
          </p:nvSpPr>
          <p:spPr bwMode="auto">
            <a:xfrm>
              <a:off x="4241" y="2080"/>
              <a:ext cx="255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 dirty="0">
                  <a:solidFill>
                    <a:srgbClr val="000000"/>
                  </a:solidFill>
                </a:rPr>
                <a:t>U</a:t>
              </a:r>
              <a:r>
                <a:rPr lang="cs-CZ" altLang="cs-CZ" b="1" baseline="-25000" dirty="0">
                  <a:solidFill>
                    <a:srgbClr val="000000"/>
                  </a:solidFill>
                </a:rPr>
                <a:t>2f</a:t>
              </a:r>
            </a:p>
          </p:txBody>
        </p:sp>
        <p:sp>
          <p:nvSpPr>
            <p:cNvPr id="60494" name="Line 78"/>
            <p:cNvSpPr>
              <a:spLocks noChangeShapeType="1"/>
            </p:cNvSpPr>
            <p:nvPr/>
          </p:nvSpPr>
          <p:spPr bwMode="auto">
            <a:xfrm>
              <a:off x="4241" y="2035"/>
              <a:ext cx="0" cy="4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0495" name="Line 79"/>
            <p:cNvSpPr>
              <a:spLocks noChangeShapeType="1"/>
            </p:cNvSpPr>
            <p:nvPr/>
          </p:nvSpPr>
          <p:spPr bwMode="auto">
            <a:xfrm rot="16200000">
              <a:off x="2880" y="1616"/>
              <a:ext cx="0" cy="8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0496" name="Text Box 80"/>
            <p:cNvSpPr txBox="1">
              <a:spLocks noChangeArrowheads="1"/>
            </p:cNvSpPr>
            <p:nvPr/>
          </p:nvSpPr>
          <p:spPr bwMode="auto">
            <a:xfrm>
              <a:off x="2835" y="2035"/>
              <a:ext cx="29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  <a:sym typeface="Symbol" panose="05050102010706020507" pitchFamily="18" charset="2"/>
                </a:rPr>
                <a:t>U</a:t>
              </a:r>
              <a:r>
                <a:rPr lang="cs-CZ" altLang="cs-CZ" sz="2000" b="1" baseline="-25000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60497" name="Line 81"/>
            <p:cNvSpPr>
              <a:spLocks noChangeShapeType="1"/>
            </p:cNvSpPr>
            <p:nvPr/>
          </p:nvSpPr>
          <p:spPr bwMode="auto">
            <a:xfrm>
              <a:off x="3833" y="1854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0498" name="Line 82"/>
            <p:cNvSpPr>
              <a:spLocks noChangeShapeType="1"/>
            </p:cNvSpPr>
            <p:nvPr/>
          </p:nvSpPr>
          <p:spPr bwMode="auto">
            <a:xfrm>
              <a:off x="1837" y="1854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0499" name="Text Box 83"/>
            <p:cNvSpPr txBox="1">
              <a:spLocks noChangeArrowheads="1"/>
            </p:cNvSpPr>
            <p:nvPr/>
          </p:nvSpPr>
          <p:spPr bwMode="auto">
            <a:xfrm>
              <a:off x="3833" y="161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I</a:t>
              </a:r>
              <a:endParaRPr lang="cs-CZ" alt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60500" name="Text Box 84"/>
            <p:cNvSpPr txBox="1">
              <a:spLocks noChangeArrowheads="1"/>
            </p:cNvSpPr>
            <p:nvPr/>
          </p:nvSpPr>
          <p:spPr bwMode="auto">
            <a:xfrm>
              <a:off x="1883" y="161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I</a:t>
              </a:r>
              <a:endParaRPr lang="cs-CZ" altLang="cs-CZ" sz="2000" b="1" baseline="-25000">
                <a:solidFill>
                  <a:srgbClr val="000000"/>
                </a:solidFill>
              </a:endParaRPr>
            </a:p>
          </p:txBody>
        </p:sp>
        <p:grpSp>
          <p:nvGrpSpPr>
            <p:cNvPr id="60501" name="Group 85"/>
            <p:cNvGrpSpPr>
              <a:grpSpLocks/>
            </p:cNvGrpSpPr>
            <p:nvPr/>
          </p:nvGrpSpPr>
          <p:grpSpPr bwMode="auto">
            <a:xfrm>
              <a:off x="4298" y="1922"/>
              <a:ext cx="533" cy="612"/>
              <a:chOff x="2982" y="1049"/>
              <a:chExt cx="533" cy="612"/>
            </a:xfrm>
          </p:grpSpPr>
          <p:sp>
            <p:nvSpPr>
              <p:cNvPr id="60502" name="Rectangle 86"/>
              <p:cNvSpPr>
                <a:spLocks noChangeArrowheads="1"/>
              </p:cNvSpPr>
              <p:nvPr/>
            </p:nvSpPr>
            <p:spPr bwMode="auto">
              <a:xfrm>
                <a:off x="3379" y="1162"/>
                <a:ext cx="136" cy="363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60503" name="AutoShape 87"/>
              <p:cNvCxnSpPr>
                <a:cxnSpLocks noChangeShapeType="1"/>
                <a:stCxn id="60502" idx="0"/>
                <a:endCxn id="60475" idx="6"/>
              </p:cNvCxnSpPr>
              <p:nvPr/>
            </p:nvCxnSpPr>
            <p:spPr bwMode="auto">
              <a:xfrm rot="5400000" flipH="1">
                <a:off x="3164" y="867"/>
                <a:ext cx="101" cy="465"/>
              </a:xfrm>
              <a:prstGeom prst="bentConnector2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504" name="AutoShape 88"/>
              <p:cNvCxnSpPr>
                <a:cxnSpLocks noChangeShapeType="1"/>
                <a:stCxn id="60502" idx="2"/>
                <a:endCxn id="60474" idx="6"/>
              </p:cNvCxnSpPr>
              <p:nvPr/>
            </p:nvCxnSpPr>
            <p:spPr bwMode="auto">
              <a:xfrm rot="5400000">
                <a:off x="3153" y="1366"/>
                <a:ext cx="124" cy="465"/>
              </a:xfrm>
              <a:prstGeom prst="bentConnector2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0505" name="Text Box 89"/>
            <p:cNvSpPr txBox="1">
              <a:spLocks noChangeArrowheads="1"/>
            </p:cNvSpPr>
            <p:nvPr/>
          </p:nvSpPr>
          <p:spPr bwMode="auto">
            <a:xfrm>
              <a:off x="4868" y="2080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Z</a:t>
              </a:r>
            </a:p>
          </p:txBody>
        </p:sp>
        <p:sp>
          <p:nvSpPr>
            <p:cNvPr id="60507" name="Line 91"/>
            <p:cNvSpPr>
              <a:spLocks noChangeShapeType="1"/>
            </p:cNvSpPr>
            <p:nvPr/>
          </p:nvSpPr>
          <p:spPr bwMode="auto">
            <a:xfrm flipH="1">
              <a:off x="1746" y="1920"/>
              <a:ext cx="81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60529" name="Group 113"/>
          <p:cNvGrpSpPr>
            <a:grpSpLocks/>
          </p:cNvGrpSpPr>
          <p:nvPr/>
        </p:nvGrpSpPr>
        <p:grpSpPr bwMode="auto">
          <a:xfrm>
            <a:off x="250825" y="2997200"/>
            <a:ext cx="4368800" cy="2089150"/>
            <a:chOff x="158" y="1888"/>
            <a:chExt cx="2752" cy="1316"/>
          </a:xfrm>
        </p:grpSpPr>
        <p:sp>
          <p:nvSpPr>
            <p:cNvPr id="60451" name="Line 35"/>
            <p:cNvSpPr>
              <a:spLocks noChangeShapeType="1"/>
            </p:cNvSpPr>
            <p:nvPr/>
          </p:nvSpPr>
          <p:spPr bwMode="auto">
            <a:xfrm>
              <a:off x="158" y="2751"/>
              <a:ext cx="681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0450" name="Line 34"/>
            <p:cNvSpPr>
              <a:spLocks noChangeShapeType="1"/>
            </p:cNvSpPr>
            <p:nvPr/>
          </p:nvSpPr>
          <p:spPr bwMode="auto">
            <a:xfrm>
              <a:off x="158" y="2751"/>
              <a:ext cx="231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0452" name="Line 36"/>
            <p:cNvSpPr>
              <a:spLocks noChangeShapeType="1"/>
            </p:cNvSpPr>
            <p:nvPr/>
          </p:nvSpPr>
          <p:spPr bwMode="auto">
            <a:xfrm rot="16200000">
              <a:off x="2343" y="2183"/>
              <a:ext cx="681" cy="4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0454" name="Line 38"/>
            <p:cNvSpPr>
              <a:spLocks noChangeShapeType="1"/>
            </p:cNvSpPr>
            <p:nvPr/>
          </p:nvSpPr>
          <p:spPr bwMode="auto">
            <a:xfrm flipV="1">
              <a:off x="158" y="2088"/>
              <a:ext cx="2722" cy="6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0459" name="Text Box 43"/>
            <p:cNvSpPr txBox="1">
              <a:spLocks noChangeArrowheads="1"/>
            </p:cNvSpPr>
            <p:nvPr/>
          </p:nvSpPr>
          <p:spPr bwMode="auto">
            <a:xfrm>
              <a:off x="793" y="2932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 dirty="0">
                  <a:solidFill>
                    <a:srgbClr val="000000"/>
                  </a:solidFill>
                </a:rPr>
                <a:t>I</a:t>
              </a:r>
              <a:r>
                <a:rPr lang="cs-CZ" altLang="cs-CZ" sz="2000" b="1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0460" name="Text Box 44"/>
            <p:cNvSpPr txBox="1">
              <a:spLocks noChangeArrowheads="1"/>
            </p:cNvSpPr>
            <p:nvPr/>
          </p:nvSpPr>
          <p:spPr bwMode="auto">
            <a:xfrm>
              <a:off x="2080" y="2478"/>
              <a:ext cx="25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 dirty="0">
                  <a:solidFill>
                    <a:srgbClr val="000000"/>
                  </a:solidFill>
                </a:rPr>
                <a:t>U</a:t>
              </a:r>
              <a:r>
                <a:rPr lang="cs-CZ" altLang="cs-CZ" sz="2000" b="1" baseline="-25000" dirty="0">
                  <a:solidFill>
                    <a:srgbClr val="000000"/>
                  </a:solidFill>
                </a:rPr>
                <a:t>2f</a:t>
              </a:r>
            </a:p>
          </p:txBody>
        </p:sp>
        <p:sp>
          <p:nvSpPr>
            <p:cNvPr id="60465" name="Freeform 49"/>
            <p:cNvSpPr>
              <a:spLocks/>
            </p:cNvSpPr>
            <p:nvPr/>
          </p:nvSpPr>
          <p:spPr bwMode="auto">
            <a:xfrm>
              <a:off x="566" y="2750"/>
              <a:ext cx="106" cy="273"/>
            </a:xfrm>
            <a:custGeom>
              <a:avLst/>
              <a:gdLst>
                <a:gd name="T0" fmla="*/ 91 w 106"/>
                <a:gd name="T1" fmla="*/ 0 h 273"/>
                <a:gd name="T2" fmla="*/ 91 w 106"/>
                <a:gd name="T3" fmla="*/ 182 h 273"/>
                <a:gd name="T4" fmla="*/ 0 w 106"/>
                <a:gd name="T5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273">
                  <a:moveTo>
                    <a:pt x="91" y="0"/>
                  </a:moveTo>
                  <a:cubicBezTo>
                    <a:pt x="98" y="68"/>
                    <a:pt x="106" y="137"/>
                    <a:pt x="91" y="182"/>
                  </a:cubicBezTo>
                  <a:cubicBezTo>
                    <a:pt x="76" y="227"/>
                    <a:pt x="38" y="250"/>
                    <a:pt x="0" y="273"/>
                  </a:cubicBez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0466" name="Text Box 50"/>
            <p:cNvSpPr txBox="1">
              <a:spLocks noChangeArrowheads="1"/>
            </p:cNvSpPr>
            <p:nvPr/>
          </p:nvSpPr>
          <p:spPr bwMode="auto">
            <a:xfrm>
              <a:off x="456" y="2705"/>
              <a:ext cx="20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  <a:sym typeface="Symbol" panose="05050102010706020507" pitchFamily="18" charset="2"/>
                </a:rPr>
                <a:t></a:t>
              </a:r>
              <a:r>
                <a:rPr lang="cs-CZ" altLang="cs-CZ" sz="2000" b="1" baseline="-25000">
                  <a:solidFill>
                    <a:srgbClr val="000000"/>
                  </a:solidFill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0468" name="Text Box 52"/>
            <p:cNvSpPr txBox="1">
              <a:spLocks noChangeArrowheads="1"/>
            </p:cNvSpPr>
            <p:nvPr/>
          </p:nvSpPr>
          <p:spPr bwMode="auto">
            <a:xfrm>
              <a:off x="2305" y="2297"/>
              <a:ext cx="30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  <a:sym typeface="Symbol" panose="05050102010706020507" pitchFamily="18" charset="2"/>
                </a:rPr>
                <a:t>jX*I</a:t>
              </a:r>
              <a:endParaRPr lang="cs-CZ" altLang="cs-CZ" sz="20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60510" name="Text Box 94"/>
            <p:cNvSpPr txBox="1">
              <a:spLocks noChangeArrowheads="1"/>
            </p:cNvSpPr>
            <p:nvPr/>
          </p:nvSpPr>
          <p:spPr bwMode="auto">
            <a:xfrm>
              <a:off x="975" y="2512"/>
              <a:ext cx="1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  <a:sym typeface="Symbol" panose="05050102010706020507" pitchFamily="18" charset="2"/>
                </a:rPr>
                <a:t></a:t>
              </a:r>
              <a:endParaRPr lang="cs-CZ" altLang="cs-CZ" sz="2000" b="1" baseline="-2500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60511" name="Freeform 95"/>
            <p:cNvSpPr>
              <a:spLocks/>
            </p:cNvSpPr>
            <p:nvPr/>
          </p:nvSpPr>
          <p:spPr bwMode="auto">
            <a:xfrm rot="19800000">
              <a:off x="1021" y="2523"/>
              <a:ext cx="109" cy="181"/>
            </a:xfrm>
            <a:custGeom>
              <a:avLst/>
              <a:gdLst>
                <a:gd name="T0" fmla="*/ 91 w 106"/>
                <a:gd name="T1" fmla="*/ 0 h 273"/>
                <a:gd name="T2" fmla="*/ 91 w 106"/>
                <a:gd name="T3" fmla="*/ 182 h 273"/>
                <a:gd name="T4" fmla="*/ 0 w 106"/>
                <a:gd name="T5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273">
                  <a:moveTo>
                    <a:pt x="91" y="0"/>
                  </a:moveTo>
                  <a:cubicBezTo>
                    <a:pt x="98" y="68"/>
                    <a:pt x="106" y="137"/>
                    <a:pt x="91" y="182"/>
                  </a:cubicBezTo>
                  <a:cubicBezTo>
                    <a:pt x="76" y="227"/>
                    <a:pt x="38" y="250"/>
                    <a:pt x="0" y="273"/>
                  </a:cubicBez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0509" name="Text Box 93"/>
            <p:cNvSpPr txBox="1">
              <a:spLocks noChangeArrowheads="1"/>
            </p:cNvSpPr>
            <p:nvPr/>
          </p:nvSpPr>
          <p:spPr bwMode="auto">
            <a:xfrm>
              <a:off x="2427" y="1888"/>
              <a:ext cx="25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U</a:t>
              </a:r>
              <a:r>
                <a:rPr lang="cs-CZ" altLang="cs-CZ" sz="2000" b="1" baseline="-25000">
                  <a:solidFill>
                    <a:srgbClr val="000000"/>
                  </a:solidFill>
                </a:rPr>
                <a:t>1f</a:t>
              </a:r>
            </a:p>
          </p:txBody>
        </p:sp>
      </p:grpSp>
      <p:grpSp>
        <p:nvGrpSpPr>
          <p:cNvPr id="60524" name="Group 108"/>
          <p:cNvGrpSpPr>
            <a:grpSpLocks/>
          </p:cNvGrpSpPr>
          <p:nvPr/>
        </p:nvGrpSpPr>
        <p:grpSpPr bwMode="auto">
          <a:xfrm>
            <a:off x="3924300" y="3357563"/>
            <a:ext cx="655638" cy="1008062"/>
            <a:chOff x="2472" y="2296"/>
            <a:chExt cx="413" cy="635"/>
          </a:xfrm>
        </p:grpSpPr>
        <p:grpSp>
          <p:nvGrpSpPr>
            <p:cNvPr id="60518" name="Group 102"/>
            <p:cNvGrpSpPr>
              <a:grpSpLocks/>
            </p:cNvGrpSpPr>
            <p:nvPr/>
          </p:nvGrpSpPr>
          <p:grpSpPr bwMode="auto">
            <a:xfrm>
              <a:off x="2472" y="2296"/>
              <a:ext cx="408" cy="635"/>
              <a:chOff x="2472" y="2296"/>
              <a:chExt cx="408" cy="635"/>
            </a:xfrm>
          </p:grpSpPr>
          <p:sp>
            <p:nvSpPr>
              <p:cNvPr id="60515" name="Line 99"/>
              <p:cNvSpPr>
                <a:spLocks noChangeShapeType="1"/>
              </p:cNvSpPr>
              <p:nvPr/>
            </p:nvSpPr>
            <p:spPr bwMode="auto">
              <a:xfrm>
                <a:off x="2472" y="2931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0516" name="Line 100"/>
              <p:cNvSpPr>
                <a:spLocks noChangeShapeType="1"/>
              </p:cNvSpPr>
              <p:nvPr/>
            </p:nvSpPr>
            <p:spPr bwMode="auto">
              <a:xfrm>
                <a:off x="2880" y="2296"/>
                <a:ext cx="0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60517" name="Text Box 101"/>
            <p:cNvSpPr txBox="1">
              <a:spLocks noChangeArrowheads="1"/>
            </p:cNvSpPr>
            <p:nvPr/>
          </p:nvSpPr>
          <p:spPr bwMode="auto">
            <a:xfrm>
              <a:off x="2699" y="2478"/>
              <a:ext cx="18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</a:t>
              </a:r>
              <a:r>
                <a:rPr lang="cs-CZ" altLang="cs-CZ" b="1" baseline="-25000" dirty="0">
                  <a:solidFill>
                    <a:srgbClr val="000000"/>
                  </a:solidFill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0519" name="Freeform 103"/>
            <p:cNvSpPr>
              <a:spLocks/>
            </p:cNvSpPr>
            <p:nvPr/>
          </p:nvSpPr>
          <p:spPr bwMode="auto">
            <a:xfrm>
              <a:off x="2638" y="2649"/>
              <a:ext cx="239" cy="61"/>
            </a:xfrm>
            <a:custGeom>
              <a:avLst/>
              <a:gdLst>
                <a:gd name="T0" fmla="*/ 239 w 239"/>
                <a:gd name="T1" fmla="*/ 0 h 61"/>
                <a:gd name="T2" fmla="*/ 145 w 239"/>
                <a:gd name="T3" fmla="*/ 58 h 61"/>
                <a:gd name="T4" fmla="*/ 0 w 239"/>
                <a:gd name="T5" fmla="*/ 1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" h="61">
                  <a:moveTo>
                    <a:pt x="239" y="0"/>
                  </a:moveTo>
                  <a:cubicBezTo>
                    <a:pt x="223" y="10"/>
                    <a:pt x="185" y="55"/>
                    <a:pt x="145" y="58"/>
                  </a:cubicBezTo>
                  <a:cubicBezTo>
                    <a:pt x="105" y="61"/>
                    <a:pt x="30" y="27"/>
                    <a:pt x="0" y="19"/>
                  </a:cubicBez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60521" name="Text Box 105"/>
          <p:cNvSpPr txBox="1">
            <a:spLocks noChangeArrowheads="1"/>
          </p:cNvSpPr>
          <p:nvPr/>
        </p:nvSpPr>
        <p:spPr bwMode="auto">
          <a:xfrm>
            <a:off x="4932363" y="4471988"/>
            <a:ext cx="40322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Z podobnosti trojúhelníků platí:</a:t>
            </a:r>
            <a:endParaRPr lang="cs-CZ" altLang="cs-CZ" sz="2000" b="1" u="sng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60522" name="Object 106"/>
          <p:cNvGraphicFramePr>
            <a:graphicFrameLocks noChangeAspect="1"/>
          </p:cNvGraphicFramePr>
          <p:nvPr/>
        </p:nvGraphicFramePr>
        <p:xfrm>
          <a:off x="5364163" y="3644900"/>
          <a:ext cx="30241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85" name="Rovnice" r:id="rId3" imgW="1625400" imgH="241200" progId="Equation.3">
                  <p:embed/>
                </p:oleObj>
              </mc:Choice>
              <mc:Fallback>
                <p:oleObj name="Rovnice" r:id="rId3" imgW="1625400" imgH="241200" progId="Equation.3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644900"/>
                        <a:ext cx="3024187" cy="4492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23" name="Text Box 107"/>
          <p:cNvSpPr txBox="1">
            <a:spLocks noChangeArrowheads="1"/>
          </p:cNvSpPr>
          <p:nvPr/>
        </p:nvSpPr>
        <p:spPr bwMode="auto">
          <a:xfrm>
            <a:off x="5149850" y="3213100"/>
            <a:ext cx="33829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Jednofázový činný výkon:</a:t>
            </a:r>
            <a:endParaRPr lang="cs-CZ" altLang="cs-CZ" sz="2000" b="1" u="sng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60525" name="Object 109"/>
          <p:cNvGraphicFramePr>
            <a:graphicFrameLocks noChangeAspect="1"/>
          </p:cNvGraphicFramePr>
          <p:nvPr/>
        </p:nvGraphicFramePr>
        <p:xfrm>
          <a:off x="5437188" y="4910138"/>
          <a:ext cx="309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86" name="Rovnice" r:id="rId5" imgW="1612800" imgH="241200" progId="Equation.3">
                  <p:embed/>
                </p:oleObj>
              </mc:Choice>
              <mc:Fallback>
                <p:oleObj name="Rovnice" r:id="rId5" imgW="1612800" imgH="241200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4910138"/>
                        <a:ext cx="3095625" cy="463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26" name="Text Box 110"/>
          <p:cNvSpPr txBox="1">
            <a:spLocks noChangeArrowheads="1"/>
          </p:cNvSpPr>
          <p:nvPr/>
        </p:nvSpPr>
        <p:spPr bwMode="auto">
          <a:xfrm>
            <a:off x="250825" y="5300663"/>
            <a:ext cx="446405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Úhel 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 je definován jako zátěžový úhel (úhel přenosu)</a:t>
            </a:r>
            <a:endParaRPr lang="cs-CZ" altLang="cs-CZ" sz="2000" b="1" u="sng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60527" name="Text Box 111"/>
          <p:cNvSpPr txBox="1">
            <a:spLocks noChangeArrowheads="1"/>
          </p:cNvSpPr>
          <p:nvPr/>
        </p:nvSpPr>
        <p:spPr bwMode="auto">
          <a:xfrm>
            <a:off x="4138613" y="6165850"/>
            <a:ext cx="14414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000" b="1">
                <a:solidFill>
                  <a:srgbClr val="000000"/>
                </a:solidFill>
              </a:rPr>
              <a:t>Po úpravě</a:t>
            </a:r>
            <a:endParaRPr lang="cs-CZ" altLang="cs-CZ" sz="2000" b="1" u="sng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60528" name="Object 112"/>
          <p:cNvGraphicFramePr>
            <a:graphicFrameLocks noChangeAspect="1"/>
          </p:cNvGraphicFramePr>
          <p:nvPr/>
        </p:nvGraphicFramePr>
        <p:xfrm>
          <a:off x="5684838" y="5891213"/>
          <a:ext cx="26320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87" name="Rovnice" r:id="rId7" imgW="1396800" imgH="419040" progId="Equation.3">
                  <p:embed/>
                </p:oleObj>
              </mc:Choice>
              <mc:Fallback>
                <p:oleObj name="Rovnice" r:id="rId7" imgW="1396800" imgH="419040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5891213"/>
                        <a:ext cx="2632075" cy="790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85225" cy="720725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přenosu  </a:t>
            </a:r>
            <a:endParaRPr lang="cs-CZ" altLang="cs-CZ" sz="3000" u="sng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61504" name="Group 64"/>
          <p:cNvGrpSpPr>
            <a:grpSpLocks/>
          </p:cNvGrpSpPr>
          <p:nvPr/>
        </p:nvGrpSpPr>
        <p:grpSpPr bwMode="auto">
          <a:xfrm>
            <a:off x="250825" y="981075"/>
            <a:ext cx="4368800" cy="2089150"/>
            <a:chOff x="158" y="1888"/>
            <a:chExt cx="2752" cy="1316"/>
          </a:xfrm>
        </p:grpSpPr>
        <p:grpSp>
          <p:nvGrpSpPr>
            <p:cNvPr id="61478" name="Group 38"/>
            <p:cNvGrpSpPr>
              <a:grpSpLocks/>
            </p:cNvGrpSpPr>
            <p:nvPr/>
          </p:nvGrpSpPr>
          <p:grpSpPr bwMode="auto">
            <a:xfrm>
              <a:off x="158" y="1888"/>
              <a:ext cx="2752" cy="1316"/>
              <a:chOff x="158" y="1888"/>
              <a:chExt cx="2752" cy="1316"/>
            </a:xfrm>
          </p:grpSpPr>
          <p:sp>
            <p:nvSpPr>
              <p:cNvPr id="61479" name="Line 39"/>
              <p:cNvSpPr>
                <a:spLocks noChangeShapeType="1"/>
              </p:cNvSpPr>
              <p:nvPr/>
            </p:nvSpPr>
            <p:spPr bwMode="auto">
              <a:xfrm>
                <a:off x="158" y="2751"/>
                <a:ext cx="681" cy="4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1480" name="Line 40"/>
              <p:cNvSpPr>
                <a:spLocks noChangeShapeType="1"/>
              </p:cNvSpPr>
              <p:nvPr/>
            </p:nvSpPr>
            <p:spPr bwMode="auto">
              <a:xfrm>
                <a:off x="158" y="2751"/>
                <a:ext cx="231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1481" name="Line 41"/>
              <p:cNvSpPr>
                <a:spLocks noChangeShapeType="1"/>
              </p:cNvSpPr>
              <p:nvPr/>
            </p:nvSpPr>
            <p:spPr bwMode="auto">
              <a:xfrm rot="16200000">
                <a:off x="2343" y="2183"/>
                <a:ext cx="681" cy="45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1482" name="Line 42"/>
              <p:cNvSpPr>
                <a:spLocks noChangeShapeType="1"/>
              </p:cNvSpPr>
              <p:nvPr/>
            </p:nvSpPr>
            <p:spPr bwMode="auto">
              <a:xfrm flipV="1">
                <a:off x="158" y="2088"/>
                <a:ext cx="2722" cy="66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1483" name="Text Box 43"/>
              <p:cNvSpPr txBox="1">
                <a:spLocks noChangeArrowheads="1"/>
              </p:cNvSpPr>
              <p:nvPr/>
            </p:nvSpPr>
            <p:spPr bwMode="auto">
              <a:xfrm>
                <a:off x="793" y="2932"/>
                <a:ext cx="15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 dirty="0">
                    <a:solidFill>
                      <a:srgbClr val="000000"/>
                    </a:solidFill>
                  </a:rPr>
                  <a:t>I</a:t>
                </a:r>
                <a:r>
                  <a:rPr lang="cs-CZ" altLang="cs-CZ" sz="2000" b="1" baseline="-250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61484" name="Text Box 44"/>
              <p:cNvSpPr txBox="1">
                <a:spLocks noChangeArrowheads="1"/>
              </p:cNvSpPr>
              <p:nvPr/>
            </p:nvSpPr>
            <p:spPr bwMode="auto">
              <a:xfrm>
                <a:off x="2080" y="2478"/>
                <a:ext cx="259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U</a:t>
                </a:r>
                <a:r>
                  <a:rPr lang="cs-CZ" altLang="cs-CZ" sz="2000" b="1" baseline="-25000">
                    <a:solidFill>
                      <a:srgbClr val="000000"/>
                    </a:solidFill>
                  </a:rPr>
                  <a:t>2f</a:t>
                </a:r>
              </a:p>
            </p:txBody>
          </p:sp>
          <p:sp>
            <p:nvSpPr>
              <p:cNvPr id="61485" name="Freeform 45"/>
              <p:cNvSpPr>
                <a:spLocks/>
              </p:cNvSpPr>
              <p:nvPr/>
            </p:nvSpPr>
            <p:spPr bwMode="auto">
              <a:xfrm>
                <a:off x="566" y="2750"/>
                <a:ext cx="106" cy="273"/>
              </a:xfrm>
              <a:custGeom>
                <a:avLst/>
                <a:gdLst>
                  <a:gd name="T0" fmla="*/ 91 w 106"/>
                  <a:gd name="T1" fmla="*/ 0 h 273"/>
                  <a:gd name="T2" fmla="*/ 91 w 106"/>
                  <a:gd name="T3" fmla="*/ 182 h 273"/>
                  <a:gd name="T4" fmla="*/ 0 w 106"/>
                  <a:gd name="T5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273">
                    <a:moveTo>
                      <a:pt x="91" y="0"/>
                    </a:moveTo>
                    <a:cubicBezTo>
                      <a:pt x="98" y="68"/>
                      <a:pt x="106" y="137"/>
                      <a:pt x="91" y="182"/>
                    </a:cubicBezTo>
                    <a:cubicBezTo>
                      <a:pt x="76" y="227"/>
                      <a:pt x="38" y="250"/>
                      <a:pt x="0" y="273"/>
                    </a:cubicBez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1486" name="Text Box 46"/>
              <p:cNvSpPr txBox="1">
                <a:spLocks noChangeArrowheads="1"/>
              </p:cNvSpPr>
              <p:nvPr/>
            </p:nvSpPr>
            <p:spPr bwMode="auto">
              <a:xfrm>
                <a:off x="456" y="2705"/>
                <a:ext cx="20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  <a:sym typeface="Symbol" panose="05050102010706020507" pitchFamily="18" charset="2"/>
                  </a:rPr>
                  <a:t></a:t>
                </a:r>
                <a:r>
                  <a:rPr lang="cs-CZ" altLang="cs-CZ" sz="2000" b="1" baseline="-25000">
                    <a:solidFill>
                      <a:srgbClr val="000000"/>
                    </a:solidFill>
                    <a:sym typeface="Symbol" panose="05050102010706020507" pitchFamily="18" charset="2"/>
                  </a:rPr>
                  <a:t>2</a:t>
                </a:r>
              </a:p>
            </p:txBody>
          </p:sp>
          <p:sp>
            <p:nvSpPr>
              <p:cNvPr id="61487" name="Text Box 47"/>
              <p:cNvSpPr txBox="1">
                <a:spLocks noChangeArrowheads="1"/>
              </p:cNvSpPr>
              <p:nvPr/>
            </p:nvSpPr>
            <p:spPr bwMode="auto">
              <a:xfrm>
                <a:off x="2305" y="2297"/>
                <a:ext cx="30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  <a:sym typeface="Symbol" panose="05050102010706020507" pitchFamily="18" charset="2"/>
                  </a:rPr>
                  <a:t>jX*I</a:t>
                </a:r>
                <a:endParaRPr lang="cs-CZ" altLang="cs-CZ" sz="2000" b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88" name="Text Box 48"/>
              <p:cNvSpPr txBox="1">
                <a:spLocks noChangeArrowheads="1"/>
              </p:cNvSpPr>
              <p:nvPr/>
            </p:nvSpPr>
            <p:spPr bwMode="auto">
              <a:xfrm>
                <a:off x="975" y="2512"/>
                <a:ext cx="125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</a:t>
                </a:r>
                <a:endParaRPr lang="cs-CZ" altLang="cs-CZ" sz="2000" b="1" baseline="-25000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</p:txBody>
          </p:sp>
          <p:sp>
            <p:nvSpPr>
              <p:cNvPr id="61489" name="Freeform 49"/>
              <p:cNvSpPr>
                <a:spLocks/>
              </p:cNvSpPr>
              <p:nvPr/>
            </p:nvSpPr>
            <p:spPr bwMode="auto">
              <a:xfrm rot="19800000">
                <a:off x="1021" y="2523"/>
                <a:ext cx="109" cy="181"/>
              </a:xfrm>
              <a:custGeom>
                <a:avLst/>
                <a:gdLst>
                  <a:gd name="T0" fmla="*/ 91 w 106"/>
                  <a:gd name="T1" fmla="*/ 0 h 273"/>
                  <a:gd name="T2" fmla="*/ 91 w 106"/>
                  <a:gd name="T3" fmla="*/ 182 h 273"/>
                  <a:gd name="T4" fmla="*/ 0 w 106"/>
                  <a:gd name="T5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273">
                    <a:moveTo>
                      <a:pt x="91" y="0"/>
                    </a:moveTo>
                    <a:cubicBezTo>
                      <a:pt x="98" y="68"/>
                      <a:pt x="106" y="137"/>
                      <a:pt x="91" y="182"/>
                    </a:cubicBezTo>
                    <a:cubicBezTo>
                      <a:pt x="76" y="227"/>
                      <a:pt x="38" y="250"/>
                      <a:pt x="0" y="273"/>
                    </a:cubicBez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1490" name="Text Box 50"/>
              <p:cNvSpPr txBox="1">
                <a:spLocks noChangeArrowheads="1"/>
              </p:cNvSpPr>
              <p:nvPr/>
            </p:nvSpPr>
            <p:spPr bwMode="auto">
              <a:xfrm>
                <a:off x="2427" y="1888"/>
                <a:ext cx="259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 dirty="0">
                    <a:solidFill>
                      <a:srgbClr val="000000"/>
                    </a:solidFill>
                  </a:rPr>
                  <a:t>U</a:t>
                </a:r>
                <a:r>
                  <a:rPr lang="cs-CZ" altLang="cs-CZ" sz="2000" b="1" baseline="-25000" dirty="0">
                    <a:solidFill>
                      <a:srgbClr val="000000"/>
                    </a:solidFill>
                  </a:rPr>
                  <a:t>1f</a:t>
                </a:r>
              </a:p>
            </p:txBody>
          </p:sp>
        </p:grpSp>
        <p:grpSp>
          <p:nvGrpSpPr>
            <p:cNvPr id="61491" name="Group 51"/>
            <p:cNvGrpSpPr>
              <a:grpSpLocks/>
            </p:cNvGrpSpPr>
            <p:nvPr/>
          </p:nvGrpSpPr>
          <p:grpSpPr bwMode="auto">
            <a:xfrm>
              <a:off x="2472" y="2115"/>
              <a:ext cx="413" cy="635"/>
              <a:chOff x="2472" y="2296"/>
              <a:chExt cx="413" cy="635"/>
            </a:xfrm>
          </p:grpSpPr>
          <p:grpSp>
            <p:nvGrpSpPr>
              <p:cNvPr id="61492" name="Group 52"/>
              <p:cNvGrpSpPr>
                <a:grpSpLocks/>
              </p:cNvGrpSpPr>
              <p:nvPr/>
            </p:nvGrpSpPr>
            <p:grpSpPr bwMode="auto">
              <a:xfrm>
                <a:off x="2472" y="2296"/>
                <a:ext cx="408" cy="635"/>
                <a:chOff x="2472" y="2296"/>
                <a:chExt cx="408" cy="635"/>
              </a:xfrm>
            </p:grpSpPr>
            <p:sp>
              <p:nvSpPr>
                <p:cNvPr id="61493" name="Line 53"/>
                <p:cNvSpPr>
                  <a:spLocks noChangeShapeType="1"/>
                </p:cNvSpPr>
                <p:nvPr/>
              </p:nvSpPr>
              <p:spPr bwMode="auto">
                <a:xfrm>
                  <a:off x="2472" y="293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61494" name="Line 54"/>
                <p:cNvSpPr>
                  <a:spLocks noChangeShapeType="1"/>
                </p:cNvSpPr>
                <p:nvPr/>
              </p:nvSpPr>
              <p:spPr bwMode="auto">
                <a:xfrm>
                  <a:off x="2880" y="2296"/>
                  <a:ext cx="0" cy="6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61495" name="Text Box 55"/>
              <p:cNvSpPr txBox="1">
                <a:spLocks noChangeArrowheads="1"/>
              </p:cNvSpPr>
              <p:nvPr/>
            </p:nvSpPr>
            <p:spPr bwMode="auto">
              <a:xfrm>
                <a:off x="2699" y="2478"/>
                <a:ext cx="18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b="1">
                    <a:solidFill>
                      <a:srgbClr val="000000"/>
                    </a:solidFill>
                    <a:sym typeface="Symbol" panose="05050102010706020507" pitchFamily="18" charset="2"/>
                  </a:rPr>
                  <a:t></a:t>
                </a:r>
                <a:r>
                  <a:rPr lang="cs-CZ" altLang="cs-CZ" b="1" baseline="-25000">
                    <a:solidFill>
                      <a:srgbClr val="000000"/>
                    </a:solidFill>
                    <a:sym typeface="Symbol" panose="05050102010706020507" pitchFamily="18" charset="2"/>
                  </a:rPr>
                  <a:t>2</a:t>
                </a:r>
              </a:p>
            </p:txBody>
          </p:sp>
          <p:sp>
            <p:nvSpPr>
              <p:cNvPr id="61496" name="Freeform 56"/>
              <p:cNvSpPr>
                <a:spLocks/>
              </p:cNvSpPr>
              <p:nvPr/>
            </p:nvSpPr>
            <p:spPr bwMode="auto">
              <a:xfrm>
                <a:off x="2638" y="2649"/>
                <a:ext cx="239" cy="61"/>
              </a:xfrm>
              <a:custGeom>
                <a:avLst/>
                <a:gdLst>
                  <a:gd name="T0" fmla="*/ 239 w 239"/>
                  <a:gd name="T1" fmla="*/ 0 h 61"/>
                  <a:gd name="T2" fmla="*/ 145 w 239"/>
                  <a:gd name="T3" fmla="*/ 58 h 61"/>
                  <a:gd name="T4" fmla="*/ 0 w 239"/>
                  <a:gd name="T5" fmla="*/ 1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61">
                    <a:moveTo>
                      <a:pt x="239" y="0"/>
                    </a:moveTo>
                    <a:cubicBezTo>
                      <a:pt x="223" y="10"/>
                      <a:pt x="185" y="55"/>
                      <a:pt x="145" y="58"/>
                    </a:cubicBezTo>
                    <a:cubicBezTo>
                      <a:pt x="105" y="61"/>
                      <a:pt x="30" y="27"/>
                      <a:pt x="0" y="19"/>
                    </a:cubicBez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5364163" y="1052513"/>
            <a:ext cx="180022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Po dosazení:</a:t>
            </a:r>
            <a:endParaRPr lang="cs-CZ" altLang="cs-CZ" sz="2000" b="1" u="sng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61505" name="Object 65"/>
          <p:cNvGraphicFramePr>
            <a:graphicFrameLocks noChangeAspect="1"/>
          </p:cNvGraphicFramePr>
          <p:nvPr/>
        </p:nvGraphicFramePr>
        <p:xfrm>
          <a:off x="5435600" y="1484313"/>
          <a:ext cx="25209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2" name="Rovnice" r:id="rId3" imgW="1346040" imgH="419040" progId="Equation.3">
                  <p:embed/>
                </p:oleObj>
              </mc:Choice>
              <mc:Fallback>
                <p:oleObj name="Rovnice" r:id="rId3" imgW="1346040" imgH="41904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484313"/>
                        <a:ext cx="2520950" cy="7858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6" name="Text Box 66"/>
          <p:cNvSpPr txBox="1">
            <a:spLocks noChangeArrowheads="1"/>
          </p:cNvSpPr>
          <p:nvPr/>
        </p:nvSpPr>
        <p:spPr bwMode="auto">
          <a:xfrm>
            <a:off x="179388" y="3429000"/>
            <a:ext cx="540067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Jak lze regulovat přenášený činný výkon?</a:t>
            </a:r>
            <a:endParaRPr lang="cs-CZ" altLang="cs-CZ" sz="2000" b="1" u="sng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61507" name="Text Box 67"/>
          <p:cNvSpPr txBox="1">
            <a:spLocks noChangeArrowheads="1"/>
          </p:cNvSpPr>
          <p:nvPr/>
        </p:nvSpPr>
        <p:spPr bwMode="auto">
          <a:xfrm>
            <a:off x="250825" y="3895725"/>
            <a:ext cx="8281988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1.	Změna velikosti napětí na obou stranách přenosového vedení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2.	Změna velikost indukční reaktance vedení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3.	Změna velikost zátěžného úhlu </a:t>
            </a:r>
            <a:endParaRPr lang="cs-CZ" altLang="cs-CZ" sz="2000" b="1" u="sng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61509" name="Text Box 69"/>
          <p:cNvSpPr txBox="1">
            <a:spLocks noChangeArrowheads="1"/>
          </p:cNvSpPr>
          <p:nvPr/>
        </p:nvSpPr>
        <p:spPr bwMode="auto">
          <a:xfrm>
            <a:off x="179388" y="5264150"/>
            <a:ext cx="525621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Pro regulaci pomocí zátěžného úhlu platí</a:t>
            </a:r>
            <a:endParaRPr lang="cs-CZ" altLang="cs-CZ" sz="2000" b="1" u="sng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61510" name="Object 70"/>
          <p:cNvGraphicFramePr>
            <a:graphicFrameLocks noChangeAspect="1"/>
          </p:cNvGraphicFramePr>
          <p:nvPr/>
        </p:nvGraphicFramePr>
        <p:xfrm>
          <a:off x="5508625" y="5157788"/>
          <a:ext cx="15065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3" name="Rovnice" r:id="rId5" imgW="647640" imgH="241200" progId="Equation.3">
                  <p:embed/>
                </p:oleObj>
              </mc:Choice>
              <mc:Fallback>
                <p:oleObj name="Rovnice" r:id="rId5" imgW="647640" imgH="24120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157788"/>
                        <a:ext cx="1506538" cy="561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1" name="Text Box 71"/>
          <p:cNvSpPr txBox="1">
            <a:spLocks noChangeArrowheads="1"/>
          </p:cNvSpPr>
          <p:nvPr/>
        </p:nvSpPr>
        <p:spPr bwMode="auto">
          <a:xfrm>
            <a:off x="179388" y="5984875"/>
            <a:ext cx="856932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Určete, kdy je přenášený výkon nulový a kdy je maximální</a:t>
            </a:r>
            <a:endParaRPr lang="cs-CZ" altLang="cs-CZ" sz="2000" b="1" u="sng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591550" cy="808037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Současný stav </a:t>
            </a:r>
            <a:r>
              <a:rPr lang="cs-CZ" altLang="cs-CZ" sz="3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– mezinárodní spolupráce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07950" y="836613"/>
            <a:ext cx="8928100" cy="104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Propojení naší energetiky a Evropy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ČEPS a.s. je zakládajícím členem Asociace evropských provozovatelů přenosových soustav pro elektrickou energii (</a:t>
            </a:r>
            <a:r>
              <a:rPr lang="cs-CZ" altLang="cs-CZ" sz="2000" b="1" dirty="0">
                <a:solidFill>
                  <a:srgbClr val="000000"/>
                </a:solidFill>
                <a:hlinkClick r:id="rId2"/>
              </a:rPr>
              <a:t>ENTSO-E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).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07950" y="2097037"/>
            <a:ext cx="4248026" cy="455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65113" indent="-265113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ENTSO-E </a:t>
            </a:r>
          </a:p>
          <a:p>
            <a:pPr marL="0" indent="0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 sdružuje 43 asociací evropských </a:t>
            </a:r>
            <a:r>
              <a:rPr lang="cs-CZ" altLang="cs-CZ" sz="2000" b="1" dirty="0">
                <a:solidFill>
                  <a:srgbClr val="000000"/>
                </a:solidFill>
              </a:rPr>
              <a:t>provozovatelů přenosových soustav z celkem 36 zemí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Evropy</a:t>
            </a:r>
          </a:p>
          <a:p>
            <a:pPr marL="0" indent="0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 je </a:t>
            </a:r>
            <a:r>
              <a:rPr lang="cs-CZ" altLang="cs-CZ" sz="2000" b="1" dirty="0">
                <a:solidFill>
                  <a:srgbClr val="000000"/>
                </a:solidFill>
              </a:rPr>
              <a:t>řízeno General </a:t>
            </a:r>
            <a:r>
              <a:rPr lang="cs-CZ" altLang="cs-CZ" sz="2000" b="1" dirty="0" err="1">
                <a:solidFill>
                  <a:srgbClr val="000000"/>
                </a:solidFill>
              </a:rPr>
              <a:t>Assembly</a:t>
            </a:r>
            <a:r>
              <a:rPr lang="cs-CZ" altLang="cs-CZ" sz="2000" b="1" dirty="0">
                <a:solidFill>
                  <a:srgbClr val="000000"/>
                </a:solidFill>
              </a:rPr>
              <a:t> (Valným shromážděním), činnost asociace koordinuje ENTSO-E </a:t>
            </a:r>
            <a:r>
              <a:rPr lang="cs-CZ" altLang="cs-CZ" sz="2000" b="1" dirty="0" err="1">
                <a:solidFill>
                  <a:srgbClr val="000000"/>
                </a:solidFill>
              </a:rPr>
              <a:t>Board</a:t>
            </a:r>
            <a:r>
              <a:rPr lang="cs-CZ" altLang="cs-CZ" sz="2000" b="1" dirty="0">
                <a:solidFill>
                  <a:srgbClr val="000000"/>
                </a:solidFill>
              </a:rPr>
              <a:t> (Řídicí výbor ENTSO-E), jehož členem je od června 2015 rovněž člen představenstva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ČEPS</a:t>
            </a:r>
          </a:p>
          <a:p>
            <a:pPr marL="0" indent="0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 </a:t>
            </a:r>
            <a:r>
              <a:rPr lang="cs-CZ" altLang="cs-CZ" sz="2000" b="1" dirty="0" smtClean="0">
                <a:solidFill>
                  <a:srgbClr val="000000"/>
                </a:solidFill>
                <a:hlinkClick r:id="rId3"/>
              </a:rPr>
              <a:t>přehled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, </a:t>
            </a:r>
            <a:r>
              <a:rPr lang="cs-CZ" altLang="cs-CZ" sz="2000" b="1" dirty="0" smtClean="0">
                <a:solidFill>
                  <a:srgbClr val="000000"/>
                </a:solidFill>
                <a:hlinkClick r:id="rId4"/>
              </a:rPr>
              <a:t>mapa2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, </a:t>
            </a:r>
            <a:r>
              <a:rPr lang="cs-CZ" altLang="cs-CZ" sz="2000" b="1" dirty="0" smtClean="0">
                <a:solidFill>
                  <a:srgbClr val="000000"/>
                </a:solidFill>
                <a:hlinkClick r:id="rId5"/>
              </a:rPr>
              <a:t>hra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5233"/>
            <a:ext cx="3473176" cy="4903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856663" cy="1224880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Flexibilní systémy pro přenos střídavého výkonu - FACTS   </a:t>
            </a:r>
            <a:endParaRPr lang="cs-CZ" altLang="cs-CZ" sz="3000" u="sng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179388" y="1628775"/>
            <a:ext cx="8713787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Existuje několik systémů které se používají. Zvyšují přenosovou schopnost a stabilitu systému, jsou ale většinou náročné na investice. V Evropě se nejvíce využívá </a:t>
            </a:r>
            <a:r>
              <a:rPr lang="cs-CZ" altLang="cs-CZ" sz="2000" b="1" u="sng">
                <a:solidFill>
                  <a:srgbClr val="000000"/>
                </a:solidFill>
              </a:rPr>
              <a:t>transformátor s regulací fáze – PST</a:t>
            </a:r>
            <a:r>
              <a:rPr lang="cs-CZ" altLang="cs-CZ" sz="2000" b="1">
                <a:solidFill>
                  <a:srgbClr val="000000"/>
                </a:solidFill>
              </a:rPr>
              <a:t>. </a:t>
            </a:r>
            <a:endParaRPr lang="cs-CZ" altLang="cs-CZ" sz="2000" b="1" u="sng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179388" y="2708275"/>
            <a:ext cx="8856662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614488" indent="-1614488"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75"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73263"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52650"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32038"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89238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46438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3638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60838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Výhody</a:t>
            </a:r>
            <a:r>
              <a:rPr lang="cs-CZ" altLang="cs-CZ" sz="2000" b="1">
                <a:solidFill>
                  <a:srgbClr val="000000"/>
                </a:solidFill>
              </a:rPr>
              <a:t>:	-	transformátor je efektivnější než výstavba nových přenosových linek</a:t>
            </a:r>
          </a:p>
          <a:p>
            <a:pPr>
              <a:spcBef>
                <a:spcPct val="1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	-	transformátory jsou ve venkovních rozvodnách – jednodušší územní a stavební řízení</a:t>
            </a:r>
          </a:p>
          <a:p>
            <a:pPr>
              <a:spcBef>
                <a:spcPct val="1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	-	ochrana proti přetížení přenosových linek</a:t>
            </a:r>
          </a:p>
          <a:p>
            <a:pPr>
              <a:spcBef>
                <a:spcPct val="1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Nevýhody</a:t>
            </a:r>
            <a:r>
              <a:rPr lang="cs-CZ" altLang="cs-CZ" sz="2000" b="1">
                <a:solidFill>
                  <a:srgbClr val="000000"/>
                </a:solidFill>
              </a:rPr>
              <a:t>:	-	vysoká cena</a:t>
            </a:r>
          </a:p>
          <a:p>
            <a:pPr>
              <a:spcBef>
                <a:spcPct val="1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	-	výkon si najde jinou cestu 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 jednu linku odlehčíme, druhou můžeme přetížit</a:t>
            </a:r>
            <a:endParaRPr lang="cs-CZ" altLang="cs-CZ" sz="2000" b="1" u="sng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640"/>
            <a:ext cx="8856663" cy="936625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Transformátor s regulací fáze   </a:t>
            </a:r>
            <a:endParaRPr lang="cs-CZ" altLang="cs-CZ" sz="3400" u="sng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1439862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</a:rPr>
              <a:t>Náhradní schéma</a:t>
            </a:r>
            <a:endParaRPr lang="cs-CZ" altLang="cs-CZ" sz="2000" b="1" u="sng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63543" name="Text Box 55"/>
          <p:cNvSpPr txBox="1">
            <a:spLocks noChangeArrowheads="1"/>
          </p:cNvSpPr>
          <p:nvPr/>
        </p:nvSpPr>
        <p:spPr bwMode="auto">
          <a:xfrm>
            <a:off x="179388" y="3176588"/>
            <a:ext cx="8713787" cy="11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520825" indent="-1520825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00213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79600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58988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8375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5575"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2775"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9975"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7175"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</a:rPr>
              <a:t>kde	X	je reaktance vedení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X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PST</a:t>
            </a:r>
            <a:r>
              <a:rPr lang="cs-CZ" altLang="cs-CZ" sz="2000" b="1" dirty="0">
                <a:solidFill>
                  <a:srgbClr val="000000"/>
                </a:solidFill>
              </a:rPr>
              <a:t>	reaktance vinutí transformátoru PST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	regulační úhel </a:t>
            </a:r>
          </a:p>
        </p:txBody>
      </p:sp>
      <p:sp>
        <p:nvSpPr>
          <p:cNvPr id="63544" name="Text Box 56"/>
          <p:cNvSpPr txBox="1">
            <a:spLocks noChangeArrowheads="1"/>
          </p:cNvSpPr>
          <p:nvPr/>
        </p:nvSpPr>
        <p:spPr bwMode="auto">
          <a:xfrm>
            <a:off x="179388" y="4438650"/>
            <a:ext cx="40322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</a:rPr>
              <a:t>Rovnice přenosu je po úpravě</a:t>
            </a:r>
            <a:endParaRPr lang="cs-CZ" altLang="cs-CZ" sz="2000" b="1" u="sng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63545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287731"/>
              </p:ext>
            </p:extLst>
          </p:nvPr>
        </p:nvGraphicFramePr>
        <p:xfrm>
          <a:off x="4211960" y="4192588"/>
          <a:ext cx="31400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6" name="Rovnice" r:id="rId3" imgW="1676160" imgH="457200" progId="Equation.3">
                  <p:embed/>
                </p:oleObj>
              </mc:Choice>
              <mc:Fallback>
                <p:oleObj name="Rovnice" r:id="rId3" imgW="1676160" imgH="4572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192588"/>
                        <a:ext cx="3140075" cy="857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49" name="Text Box 61"/>
          <p:cNvSpPr txBox="1">
            <a:spLocks noChangeArrowheads="1"/>
          </p:cNvSpPr>
          <p:nvPr/>
        </p:nvSpPr>
        <p:spPr bwMode="auto">
          <a:xfrm>
            <a:off x="250825" y="5337175"/>
            <a:ext cx="856932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Změnou zátěžného toku lze měnit velikost činného (i jalového) výkonu vedení   přerozdělit výkonové toky z přetíženého vedení na vedení, na kterém je rezerva výkonu.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476375" y="1268413"/>
            <a:ext cx="6696075" cy="1601787"/>
            <a:chOff x="1476375" y="1268413"/>
            <a:chExt cx="6696075" cy="1601787"/>
          </a:xfrm>
        </p:grpSpPr>
        <p:grpSp>
          <p:nvGrpSpPr>
            <p:cNvPr id="63547" name="Group 59"/>
            <p:cNvGrpSpPr>
              <a:grpSpLocks/>
            </p:cNvGrpSpPr>
            <p:nvPr/>
          </p:nvGrpSpPr>
          <p:grpSpPr bwMode="auto">
            <a:xfrm>
              <a:off x="1476375" y="1268413"/>
              <a:ext cx="6696075" cy="1601787"/>
              <a:chOff x="930" y="799"/>
              <a:chExt cx="4218" cy="1009"/>
            </a:xfrm>
          </p:grpSpPr>
          <p:sp>
            <p:nvSpPr>
              <p:cNvPr id="63494" name="Oval 6"/>
              <p:cNvSpPr>
                <a:spLocks noChangeArrowheads="1"/>
              </p:cNvSpPr>
              <p:nvPr/>
            </p:nvSpPr>
            <p:spPr bwMode="auto">
              <a:xfrm>
                <a:off x="1157" y="1107"/>
                <a:ext cx="90" cy="90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3495" name="Oval 7"/>
              <p:cNvSpPr>
                <a:spLocks noChangeArrowheads="1"/>
              </p:cNvSpPr>
              <p:nvPr/>
            </p:nvSpPr>
            <p:spPr bwMode="auto">
              <a:xfrm>
                <a:off x="1157" y="1718"/>
                <a:ext cx="90" cy="90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3496" name="Oval 8"/>
              <p:cNvSpPr>
                <a:spLocks noChangeArrowheads="1"/>
              </p:cNvSpPr>
              <p:nvPr/>
            </p:nvSpPr>
            <p:spPr bwMode="auto">
              <a:xfrm>
                <a:off x="4332" y="1718"/>
                <a:ext cx="90" cy="90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3497" name="Oval 9"/>
              <p:cNvSpPr>
                <a:spLocks noChangeArrowheads="1"/>
              </p:cNvSpPr>
              <p:nvPr/>
            </p:nvSpPr>
            <p:spPr bwMode="auto">
              <a:xfrm>
                <a:off x="4332" y="1106"/>
                <a:ext cx="90" cy="90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grpSp>
            <p:nvGrpSpPr>
              <p:cNvPr id="63498" name="Group 10"/>
              <p:cNvGrpSpPr>
                <a:grpSpLocks noChangeAspect="1"/>
              </p:cNvGrpSpPr>
              <p:nvPr/>
            </p:nvGrpSpPr>
            <p:grpSpPr bwMode="auto">
              <a:xfrm rot="16200000">
                <a:off x="3452" y="815"/>
                <a:ext cx="68" cy="603"/>
                <a:chOff x="3920" y="2795"/>
                <a:chExt cx="92" cy="816"/>
              </a:xfrm>
            </p:grpSpPr>
            <p:sp>
              <p:nvSpPr>
                <p:cNvPr id="63499" name="Arc 11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3500" name="Arc 12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3501" name="Arc 13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3502" name="Arc 14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3503" name="Arc 15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3504" name="Arc 16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3505" name="Line 17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06" name="Line 18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cxnSp>
            <p:nvCxnSpPr>
              <p:cNvPr id="63508" name="AutoShape 20"/>
              <p:cNvCxnSpPr>
                <a:cxnSpLocks noChangeShapeType="1"/>
                <a:stCxn id="63495" idx="6"/>
                <a:endCxn id="63496" idx="2"/>
              </p:cNvCxnSpPr>
              <p:nvPr/>
            </p:nvCxnSpPr>
            <p:spPr bwMode="auto">
              <a:xfrm>
                <a:off x="1259" y="1763"/>
                <a:ext cx="3061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3509" name="Text Box 21"/>
              <p:cNvSpPr txBox="1">
                <a:spLocks noChangeArrowheads="1"/>
              </p:cNvSpPr>
              <p:nvPr/>
            </p:nvSpPr>
            <p:spPr bwMode="auto">
              <a:xfrm>
                <a:off x="3424" y="799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X</a:t>
                </a:r>
                <a:endParaRPr lang="cs-CZ" altLang="cs-CZ" sz="2000" b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10" name="Line 22"/>
              <p:cNvSpPr>
                <a:spLocks noChangeShapeType="1"/>
              </p:cNvSpPr>
              <p:nvPr/>
            </p:nvSpPr>
            <p:spPr bwMode="auto">
              <a:xfrm>
                <a:off x="1202" y="1264"/>
                <a:ext cx="0" cy="4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3511" name="Text Box 23"/>
              <p:cNvSpPr txBox="1">
                <a:spLocks noChangeArrowheads="1"/>
              </p:cNvSpPr>
              <p:nvPr/>
            </p:nvSpPr>
            <p:spPr bwMode="auto">
              <a:xfrm>
                <a:off x="930" y="1309"/>
                <a:ext cx="255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b="1" dirty="0">
                    <a:solidFill>
                      <a:srgbClr val="000000"/>
                    </a:solidFill>
                  </a:rPr>
                  <a:t>U</a:t>
                </a:r>
                <a:r>
                  <a:rPr lang="cs-CZ" altLang="cs-CZ" b="1" baseline="-25000" dirty="0">
                    <a:solidFill>
                      <a:srgbClr val="000000"/>
                    </a:solidFill>
                  </a:rPr>
                  <a:t>1f</a:t>
                </a:r>
              </a:p>
            </p:txBody>
          </p:sp>
          <p:sp>
            <p:nvSpPr>
              <p:cNvPr id="63512" name="Text Box 24"/>
              <p:cNvSpPr txBox="1">
                <a:spLocks noChangeArrowheads="1"/>
              </p:cNvSpPr>
              <p:nvPr/>
            </p:nvSpPr>
            <p:spPr bwMode="auto">
              <a:xfrm>
                <a:off x="4377" y="1309"/>
                <a:ext cx="255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b="1" dirty="0">
                    <a:solidFill>
                      <a:srgbClr val="000000"/>
                    </a:solidFill>
                  </a:rPr>
                  <a:t>U</a:t>
                </a:r>
                <a:r>
                  <a:rPr lang="cs-CZ" altLang="cs-CZ" b="1" baseline="-25000" dirty="0">
                    <a:solidFill>
                      <a:srgbClr val="000000"/>
                    </a:solidFill>
                  </a:rPr>
                  <a:t>2f</a:t>
                </a:r>
              </a:p>
            </p:txBody>
          </p:sp>
          <p:sp>
            <p:nvSpPr>
              <p:cNvPr id="63513" name="Line 25"/>
              <p:cNvSpPr>
                <a:spLocks noChangeShapeType="1"/>
              </p:cNvSpPr>
              <p:nvPr/>
            </p:nvSpPr>
            <p:spPr bwMode="auto">
              <a:xfrm>
                <a:off x="4377" y="1264"/>
                <a:ext cx="0" cy="4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3516" name="Line 28"/>
              <p:cNvSpPr>
                <a:spLocks noChangeShapeType="1"/>
              </p:cNvSpPr>
              <p:nvPr/>
            </p:nvSpPr>
            <p:spPr bwMode="auto">
              <a:xfrm>
                <a:off x="3969" y="1083"/>
                <a:ext cx="27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3518" name="Text Box 30"/>
              <p:cNvSpPr txBox="1">
                <a:spLocks noChangeArrowheads="1"/>
              </p:cNvSpPr>
              <p:nvPr/>
            </p:nvSpPr>
            <p:spPr bwMode="auto">
              <a:xfrm>
                <a:off x="3969" y="844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P</a:t>
                </a:r>
                <a:endParaRPr lang="cs-CZ" altLang="cs-CZ" sz="2000" b="1" baseline="-25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520" name="Group 32"/>
              <p:cNvGrpSpPr>
                <a:grpSpLocks/>
              </p:cNvGrpSpPr>
              <p:nvPr/>
            </p:nvGrpSpPr>
            <p:grpSpPr bwMode="auto">
              <a:xfrm>
                <a:off x="4422" y="1151"/>
                <a:ext cx="545" cy="612"/>
                <a:chOff x="2970" y="1049"/>
                <a:chExt cx="545" cy="612"/>
              </a:xfrm>
            </p:grpSpPr>
            <p:sp>
              <p:nvSpPr>
                <p:cNvPr id="63521" name="Rectangle 33"/>
                <p:cNvSpPr>
                  <a:spLocks noChangeArrowheads="1"/>
                </p:cNvSpPr>
                <p:nvPr/>
              </p:nvSpPr>
              <p:spPr bwMode="auto">
                <a:xfrm>
                  <a:off x="3379" y="1226"/>
                  <a:ext cx="136" cy="234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63522" name="AutoShape 34"/>
                <p:cNvCxnSpPr>
                  <a:cxnSpLocks noChangeShapeType="1"/>
                  <a:stCxn id="63521" idx="0"/>
                  <a:endCxn id="63497" idx="6"/>
                </p:cNvCxnSpPr>
                <p:nvPr/>
              </p:nvCxnSpPr>
              <p:spPr bwMode="auto">
                <a:xfrm rot="16200000" flipV="1">
                  <a:off x="3120" y="899"/>
                  <a:ext cx="177" cy="477"/>
                </a:xfrm>
                <a:prstGeom prst="bentConnector2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3523" name="AutoShape 35"/>
                <p:cNvCxnSpPr>
                  <a:cxnSpLocks noChangeShapeType="1"/>
                  <a:stCxn id="63521" idx="2"/>
                  <a:endCxn id="63496" idx="6"/>
                </p:cNvCxnSpPr>
                <p:nvPr/>
              </p:nvCxnSpPr>
              <p:spPr bwMode="auto">
                <a:xfrm rot="5400000">
                  <a:off x="3108" y="1322"/>
                  <a:ext cx="201" cy="477"/>
                </a:xfrm>
                <a:prstGeom prst="bentConnector2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3524" name="Text Box 36"/>
              <p:cNvSpPr txBox="1">
                <a:spLocks noChangeArrowheads="1"/>
              </p:cNvSpPr>
              <p:nvPr/>
            </p:nvSpPr>
            <p:spPr bwMode="auto">
              <a:xfrm>
                <a:off x="5004" y="1309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Z</a:t>
                </a:r>
              </a:p>
            </p:txBody>
          </p:sp>
          <p:sp>
            <p:nvSpPr>
              <p:cNvPr id="63526" name="Line 38"/>
              <p:cNvSpPr>
                <a:spLocks noChangeShapeType="1"/>
              </p:cNvSpPr>
              <p:nvPr/>
            </p:nvSpPr>
            <p:spPr bwMode="auto">
              <a:xfrm flipH="1">
                <a:off x="3787" y="1153"/>
                <a:ext cx="54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3527" name="Oval 39"/>
              <p:cNvSpPr>
                <a:spLocks noChangeArrowheads="1"/>
              </p:cNvSpPr>
              <p:nvPr/>
            </p:nvSpPr>
            <p:spPr bwMode="auto">
              <a:xfrm>
                <a:off x="2608" y="980"/>
                <a:ext cx="318" cy="318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grpSp>
            <p:nvGrpSpPr>
              <p:cNvPr id="63528" name="Group 40"/>
              <p:cNvGrpSpPr>
                <a:grpSpLocks noChangeAspect="1"/>
              </p:cNvGrpSpPr>
              <p:nvPr/>
            </p:nvGrpSpPr>
            <p:grpSpPr bwMode="auto">
              <a:xfrm rot="16200000">
                <a:off x="2001" y="815"/>
                <a:ext cx="68" cy="603"/>
                <a:chOff x="3920" y="2795"/>
                <a:chExt cx="92" cy="816"/>
              </a:xfrm>
            </p:grpSpPr>
            <p:sp>
              <p:nvSpPr>
                <p:cNvPr id="63529" name="Arc 41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30" name="Arc 42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31" name="Arc 43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3532" name="Arc 44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33" name="Arc 45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34" name="Arc 46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3535" name="Line 47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36" name="Line 48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3537" name="Line 49"/>
              <p:cNvSpPr>
                <a:spLocks noChangeShapeType="1"/>
              </p:cNvSpPr>
              <p:nvPr/>
            </p:nvSpPr>
            <p:spPr bwMode="auto">
              <a:xfrm flipH="1">
                <a:off x="2925" y="1153"/>
                <a:ext cx="27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3538" name="Line 50"/>
              <p:cNvSpPr>
                <a:spLocks noChangeShapeType="1"/>
              </p:cNvSpPr>
              <p:nvPr/>
            </p:nvSpPr>
            <p:spPr bwMode="auto">
              <a:xfrm flipH="1">
                <a:off x="2335" y="1153"/>
                <a:ext cx="27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3539" name="Line 51"/>
              <p:cNvSpPr>
                <a:spLocks noChangeShapeType="1"/>
              </p:cNvSpPr>
              <p:nvPr/>
            </p:nvSpPr>
            <p:spPr bwMode="auto">
              <a:xfrm flipH="1">
                <a:off x="1247" y="1153"/>
                <a:ext cx="499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3540" name="Text Box 52"/>
              <p:cNvSpPr txBox="1">
                <a:spLocks noChangeArrowheads="1"/>
              </p:cNvSpPr>
              <p:nvPr/>
            </p:nvSpPr>
            <p:spPr bwMode="auto">
              <a:xfrm>
                <a:off x="1845" y="799"/>
                <a:ext cx="36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X</a:t>
                </a:r>
                <a:r>
                  <a:rPr lang="cs-CZ" altLang="cs-CZ" sz="2000" b="1" baseline="-25000">
                    <a:solidFill>
                      <a:srgbClr val="000000"/>
                    </a:solidFill>
                  </a:rPr>
                  <a:t>PST</a:t>
                </a:r>
              </a:p>
            </p:txBody>
          </p:sp>
          <p:sp>
            <p:nvSpPr>
              <p:cNvPr id="63541" name="Line 53"/>
              <p:cNvSpPr>
                <a:spLocks noChangeShapeType="1"/>
              </p:cNvSpPr>
              <p:nvPr/>
            </p:nvSpPr>
            <p:spPr bwMode="auto">
              <a:xfrm flipV="1">
                <a:off x="2608" y="844"/>
                <a:ext cx="346" cy="5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3546" name="Text Box 58"/>
              <p:cNvSpPr txBox="1">
                <a:spLocks noChangeArrowheads="1"/>
              </p:cNvSpPr>
              <p:nvPr/>
            </p:nvSpPr>
            <p:spPr bwMode="auto">
              <a:xfrm>
                <a:off x="2908" y="1196"/>
                <a:ext cx="143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200" b="1">
                    <a:solidFill>
                      <a:srgbClr val="000000"/>
                    </a:solidFill>
                    <a:sym typeface="Symbol" panose="05050102010706020507" pitchFamily="18" charset="2"/>
                  </a:rPr>
                  <a:t></a:t>
                </a:r>
                <a:endParaRPr lang="cs-CZ" altLang="cs-CZ" sz="2200" b="1" baseline="-2500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</p:txBody>
          </p:sp>
        </p:grpSp>
        <p:sp>
          <p:nvSpPr>
            <p:cNvPr id="52" name="Line 22"/>
            <p:cNvSpPr>
              <a:spLocks noChangeShapeType="1"/>
            </p:cNvSpPr>
            <p:nvPr/>
          </p:nvSpPr>
          <p:spPr bwMode="auto">
            <a:xfrm>
              <a:off x="5214937" y="2006600"/>
              <a:ext cx="0" cy="6477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53" name="Text Box 23"/>
            <p:cNvSpPr txBox="1">
              <a:spLocks noChangeArrowheads="1"/>
            </p:cNvSpPr>
            <p:nvPr/>
          </p:nvSpPr>
          <p:spPr bwMode="auto">
            <a:xfrm>
              <a:off x="5278851" y="2074863"/>
              <a:ext cx="404813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 dirty="0" smtClean="0">
                  <a:solidFill>
                    <a:srgbClr val="000000"/>
                  </a:solidFill>
                </a:rPr>
                <a:t>U</a:t>
              </a:r>
              <a:r>
                <a:rPr lang="cs-CZ" altLang="cs-CZ" b="1" baseline="-25000" dirty="0">
                  <a:solidFill>
                    <a:srgbClr val="000000"/>
                  </a:solidFill>
                </a:rPr>
                <a:t>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856663" cy="863600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Transformátor s regulací fáze   </a:t>
            </a:r>
            <a:endParaRPr lang="cs-CZ" altLang="cs-CZ" sz="3400" u="sng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9750" y="1196975"/>
            <a:ext cx="13684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000000"/>
                </a:solidFill>
              </a:rPr>
              <a:t>Princip</a:t>
            </a:r>
            <a:endParaRPr lang="cs-CZ" altLang="cs-CZ" sz="2400" b="1" u="sng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64564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25538"/>
            <a:ext cx="7200900" cy="2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65" name="Text Box 53"/>
          <p:cNvSpPr txBox="1">
            <a:spLocks noChangeArrowheads="1"/>
          </p:cNvSpPr>
          <p:nvPr/>
        </p:nvSpPr>
        <p:spPr bwMode="auto">
          <a:xfrm>
            <a:off x="179388" y="4221163"/>
            <a:ext cx="8785225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Pro Českou republiku se počítá s nepřímou </a:t>
            </a:r>
            <a:r>
              <a:rPr lang="cs-CZ" altLang="cs-CZ" sz="2000" b="1">
                <a:solidFill>
                  <a:srgbClr val="000000"/>
                </a:solidFill>
              </a:rPr>
              <a:t>a </a:t>
            </a:r>
            <a:r>
              <a:rPr lang="cs-CZ" altLang="cs-CZ" sz="2000" b="1" smtClean="0">
                <a:solidFill>
                  <a:srgbClr val="000000"/>
                </a:solidFill>
              </a:rPr>
              <a:t>symetrickou </a:t>
            </a:r>
            <a:r>
              <a:rPr lang="cs-CZ" altLang="cs-CZ" sz="2000" b="1" dirty="0">
                <a:solidFill>
                  <a:srgbClr val="000000"/>
                </a:solidFill>
              </a:rPr>
              <a:t>regulací.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Změnou odbočky na regulačním transformátoru se na sériovém transformátoru objeví kladné nebo záporné napětí U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T</a:t>
            </a:r>
            <a:r>
              <a:rPr lang="cs-CZ" altLang="cs-CZ" sz="2000" b="1" dirty="0">
                <a:solidFill>
                  <a:srgbClr val="000000"/>
                </a:solidFill>
              </a:rPr>
              <a:t>, které způsobí změnu fázového posunu mezi napětím U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1f</a:t>
            </a:r>
            <a:r>
              <a:rPr lang="cs-CZ" altLang="cs-CZ" sz="2000" b="1" dirty="0">
                <a:solidFill>
                  <a:srgbClr val="000000"/>
                </a:solidFill>
              </a:rPr>
              <a:t> a U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2f</a:t>
            </a:r>
            <a:r>
              <a:rPr lang="cs-CZ" altLang="cs-CZ" sz="2000" b="1" dirty="0">
                <a:solidFill>
                  <a:srgbClr val="000000"/>
                </a:solidFill>
              </a:rPr>
              <a:t> na výsledné napětí U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M</a:t>
            </a:r>
            <a:r>
              <a:rPr lang="cs-CZ" altLang="cs-CZ" sz="2000" b="1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856663" cy="863600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Transformátor s regulací fáze   </a:t>
            </a:r>
            <a:endParaRPr lang="cs-CZ" altLang="cs-CZ" sz="3400" u="sng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348038" y="1075523"/>
            <a:ext cx="5616575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rgbClr val="000000"/>
                </a:solidFill>
              </a:rPr>
              <a:t>U</a:t>
            </a:r>
            <a:r>
              <a:rPr lang="cs-CZ" altLang="cs-CZ" sz="2000" b="1" baseline="-25000" dirty="0" smtClean="0">
                <a:solidFill>
                  <a:srgbClr val="000000"/>
                </a:solidFill>
              </a:rPr>
              <a:t>1f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- fázor </a:t>
            </a:r>
            <a:r>
              <a:rPr lang="cs-CZ" altLang="cs-CZ" sz="2000" b="1" dirty="0">
                <a:solidFill>
                  <a:srgbClr val="000000"/>
                </a:solidFill>
              </a:rPr>
              <a:t>napětí před regulací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Změna fázového úhlu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po regulaci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sym typeface="Symbol"/>
              </a:rPr>
              <a:t>U</a:t>
            </a:r>
            <a:r>
              <a:rPr lang="cs-CZ" altLang="cs-CZ" sz="2000" b="1" baseline="-25000" dirty="0" smtClean="0">
                <a:solidFill>
                  <a:srgbClr val="000000"/>
                </a:solidFill>
                <a:sym typeface="Symbol"/>
              </a:rPr>
              <a:t>M</a:t>
            </a:r>
            <a:r>
              <a:rPr lang="cs-CZ" altLang="cs-CZ" sz="2000" b="1" dirty="0" smtClean="0">
                <a:solidFill>
                  <a:srgbClr val="000000"/>
                </a:solidFill>
                <a:sym typeface="Symbol"/>
              </a:rPr>
              <a:t> - fázor napětí po regulaci</a:t>
            </a:r>
            <a:endParaRPr lang="cs-CZ" altLang="cs-CZ" sz="2000" b="1" dirty="0">
              <a:solidFill>
                <a:srgbClr val="000000"/>
              </a:solidFill>
              <a:sym typeface="Symbol"/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</a:t>
            </a:r>
            <a:r>
              <a:rPr lang="cs-CZ" altLang="cs-CZ" sz="2000" b="1" dirty="0" smtClean="0">
                <a:solidFill>
                  <a:srgbClr val="000000"/>
                </a:solidFill>
                <a:sym typeface="Symbol"/>
              </a:rPr>
              <a:t> - regulační úhel transformátoru</a:t>
            </a:r>
            <a:endParaRPr lang="cs-CZ" altLang="cs-CZ" sz="2000" b="1" dirty="0" smtClean="0">
              <a:solidFill>
                <a:srgbClr val="000000"/>
              </a:solidFill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  <a:sym typeface="Symbol"/>
              </a:rPr>
              <a:t> - celkový regulační úhel,  =  +  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6556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01764"/>
            <a:ext cx="5184775" cy="401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250825" y="4868863"/>
            <a:ext cx="3313113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</a:rPr>
              <a:t>Příklad realizace transformátoru PST mezi Francií a Španělskem z roku 1998</a:t>
            </a:r>
            <a:endParaRPr lang="cs-CZ" altLang="cs-CZ" sz="2000" b="1" u="sng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323528" y="1457910"/>
            <a:ext cx="2919638" cy="3051210"/>
            <a:chOff x="862998" y="1457910"/>
            <a:chExt cx="2380168" cy="2652275"/>
          </a:xfrm>
        </p:grpSpPr>
        <p:sp>
          <p:nvSpPr>
            <p:cNvPr id="65552" name="Text Box 16"/>
            <p:cNvSpPr txBox="1">
              <a:spLocks noChangeArrowheads="1"/>
            </p:cNvSpPr>
            <p:nvPr/>
          </p:nvSpPr>
          <p:spPr bwMode="auto">
            <a:xfrm>
              <a:off x="1978120" y="2025253"/>
              <a:ext cx="367656" cy="349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 dirty="0" smtClean="0">
                  <a:solidFill>
                    <a:srgbClr val="000000"/>
                  </a:solidFill>
                </a:rPr>
                <a:t>U</a:t>
              </a:r>
              <a:r>
                <a:rPr lang="cs-CZ" altLang="cs-CZ" b="1" baseline="-25000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 rot="900000" flipH="1" flipV="1">
              <a:off x="1313862" y="1834322"/>
              <a:ext cx="514821" cy="21886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1431553" y="1457910"/>
              <a:ext cx="460630" cy="349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 dirty="0" smtClean="0">
                  <a:solidFill>
                    <a:srgbClr val="000000"/>
                  </a:solidFill>
                  <a:sym typeface="Symbol"/>
                </a:rPr>
                <a:t></a:t>
              </a:r>
              <a:r>
                <a:rPr lang="cs-CZ" altLang="cs-CZ" b="1" dirty="0" smtClean="0">
                  <a:solidFill>
                    <a:srgbClr val="000000"/>
                  </a:solidFill>
                </a:rPr>
                <a:t>U</a:t>
              </a:r>
              <a:r>
                <a:rPr lang="cs-CZ" altLang="cs-CZ" b="1" baseline="-25000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 flipH="1" flipV="1">
              <a:off x="1281836" y="1922867"/>
              <a:ext cx="225814" cy="21770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862998" y="1989553"/>
              <a:ext cx="368300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 dirty="0" smtClean="0">
                  <a:solidFill>
                    <a:srgbClr val="000000"/>
                  </a:solidFill>
                </a:rPr>
                <a:t>U</a:t>
              </a:r>
              <a:r>
                <a:rPr lang="cs-CZ" altLang="cs-CZ" b="1" baseline="-25000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auto">
            <a:xfrm rot="21120000" flipV="1">
              <a:off x="1356621" y="2775342"/>
              <a:ext cx="210428" cy="48205"/>
            </a:xfrm>
            <a:custGeom>
              <a:avLst/>
              <a:gdLst>
                <a:gd name="T0" fmla="*/ 0 w 214"/>
                <a:gd name="T1" fmla="*/ 69 h 69"/>
                <a:gd name="T2" fmla="*/ 91 w 214"/>
                <a:gd name="T3" fmla="*/ 6 h 69"/>
                <a:gd name="T4" fmla="*/ 214 w 214"/>
                <a:gd name="T5" fmla="*/ 30 h 69"/>
                <a:gd name="connsiteX0" fmla="*/ 0 w 10000"/>
                <a:gd name="connsiteY0" fmla="*/ 5679 h 14857"/>
                <a:gd name="connsiteX1" fmla="*/ 5425 w 10000"/>
                <a:gd name="connsiteY1" fmla="*/ 14810 h 14857"/>
                <a:gd name="connsiteX2" fmla="*/ 10000 w 10000"/>
                <a:gd name="connsiteY2" fmla="*/ 27 h 1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4857">
                  <a:moveTo>
                    <a:pt x="0" y="5679"/>
                  </a:moveTo>
                  <a:cubicBezTo>
                    <a:pt x="701" y="4230"/>
                    <a:pt x="3743" y="15679"/>
                    <a:pt x="5425" y="14810"/>
                  </a:cubicBezTo>
                  <a:cubicBezTo>
                    <a:pt x="7108" y="13940"/>
                    <a:pt x="8832" y="-698"/>
                    <a:pt x="10000" y="27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54" name="Text Box 18"/>
            <p:cNvSpPr txBox="1">
              <a:spLocks noChangeArrowheads="1"/>
            </p:cNvSpPr>
            <p:nvPr/>
          </p:nvSpPr>
          <p:spPr bwMode="auto">
            <a:xfrm>
              <a:off x="1177261" y="2715040"/>
              <a:ext cx="199341" cy="349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 dirty="0" smtClean="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</a:t>
              </a:r>
              <a:endParaRPr lang="cs-CZ" altLang="cs-CZ" b="1" baseline="-25000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V="1">
              <a:off x="1524793" y="1922867"/>
              <a:ext cx="431942" cy="21873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1567299" y="1957948"/>
              <a:ext cx="340405" cy="318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 dirty="0" smtClean="0">
                  <a:solidFill>
                    <a:srgbClr val="000000"/>
                  </a:solidFill>
                </a:rPr>
                <a:t>U</a:t>
              </a:r>
              <a:r>
                <a:rPr lang="cs-CZ" altLang="cs-CZ" sz="1600" b="1" baseline="-25000" dirty="0">
                  <a:solidFill>
                    <a:srgbClr val="000000"/>
                  </a:solidFill>
                </a:rPr>
                <a:t>1</a:t>
              </a:r>
              <a:r>
                <a:rPr lang="cs-CZ" altLang="cs-CZ" sz="1600" b="1" baseline="-25000" dirty="0" smtClean="0">
                  <a:solidFill>
                    <a:srgbClr val="000000"/>
                  </a:solidFill>
                </a:rPr>
                <a:t>f</a:t>
              </a:r>
              <a:endParaRPr lang="cs-CZ" altLang="cs-CZ" sz="16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V="1">
              <a:off x="1524793" y="1988297"/>
              <a:ext cx="1349357" cy="21116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2867495" y="1669599"/>
              <a:ext cx="375671" cy="349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 dirty="0" smtClean="0">
                  <a:solidFill>
                    <a:srgbClr val="000000"/>
                  </a:solidFill>
                </a:rPr>
                <a:t>U</a:t>
              </a:r>
              <a:r>
                <a:rPr lang="cs-CZ" altLang="cs-CZ" b="1" baseline="-25000" dirty="0" smtClean="0">
                  <a:solidFill>
                    <a:srgbClr val="000000"/>
                  </a:solidFill>
                </a:rPr>
                <a:t>2f</a:t>
              </a:r>
              <a:endParaRPr lang="cs-CZ" altLang="cs-CZ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1867853" y="2385235"/>
              <a:ext cx="186517" cy="349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 dirty="0" smtClean="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</a:t>
              </a:r>
              <a:endParaRPr lang="cs-CZ" altLang="cs-CZ" b="1" baseline="-25000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8" name="Volný tvar 7"/>
            <p:cNvSpPr/>
            <p:nvPr/>
          </p:nvSpPr>
          <p:spPr bwMode="auto">
            <a:xfrm>
              <a:off x="1569308" y="2647841"/>
              <a:ext cx="704335" cy="280710"/>
            </a:xfrm>
            <a:custGeom>
              <a:avLst/>
              <a:gdLst>
                <a:gd name="connsiteX0" fmla="*/ 0 w 704335"/>
                <a:gd name="connsiteY0" fmla="*/ 8862 h 280710"/>
                <a:gd name="connsiteX1" fmla="*/ 383060 w 704335"/>
                <a:gd name="connsiteY1" fmla="*/ 33575 h 280710"/>
                <a:gd name="connsiteX2" fmla="*/ 704335 w 704335"/>
                <a:gd name="connsiteY2" fmla="*/ 280710 h 28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335" h="280710">
                  <a:moveTo>
                    <a:pt x="0" y="8862"/>
                  </a:moveTo>
                  <a:cubicBezTo>
                    <a:pt x="132835" y="-1436"/>
                    <a:pt x="265671" y="-11733"/>
                    <a:pt x="383060" y="33575"/>
                  </a:cubicBezTo>
                  <a:cubicBezTo>
                    <a:pt x="500449" y="78883"/>
                    <a:pt x="602392" y="179796"/>
                    <a:pt x="704335" y="280710"/>
                  </a:cubicBez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/>
          </p:nvSpPr>
          <p:spPr bwMode="auto">
            <a:xfrm rot="20393498">
              <a:off x="1255659" y="1802029"/>
              <a:ext cx="704335" cy="288000"/>
            </a:xfrm>
            <a:custGeom>
              <a:avLst/>
              <a:gdLst>
                <a:gd name="connsiteX0" fmla="*/ 0 w 704335"/>
                <a:gd name="connsiteY0" fmla="*/ 8862 h 280710"/>
                <a:gd name="connsiteX1" fmla="*/ 383060 w 704335"/>
                <a:gd name="connsiteY1" fmla="*/ 33575 h 280710"/>
                <a:gd name="connsiteX2" fmla="*/ 704335 w 704335"/>
                <a:gd name="connsiteY2" fmla="*/ 280710 h 28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335" h="280710">
                  <a:moveTo>
                    <a:pt x="0" y="8862"/>
                  </a:moveTo>
                  <a:cubicBezTo>
                    <a:pt x="132835" y="-1436"/>
                    <a:pt x="265671" y="-11733"/>
                    <a:pt x="383060" y="33575"/>
                  </a:cubicBezTo>
                  <a:cubicBezTo>
                    <a:pt x="500449" y="78883"/>
                    <a:pt x="602392" y="179796"/>
                    <a:pt x="704335" y="280710"/>
                  </a:cubicBezTo>
                </a:path>
              </a:pathLst>
            </a:cu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Ovál 9"/>
            <p:cNvSpPr/>
            <p:nvPr/>
          </p:nvSpPr>
          <p:spPr bwMode="auto">
            <a:xfrm>
              <a:off x="1573953" y="1806135"/>
              <a:ext cx="45719" cy="45719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80" y="100694"/>
            <a:ext cx="8229676" cy="662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9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636"/>
            <a:ext cx="8856984" cy="66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36004"/>
            <a:ext cx="9036496" cy="67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0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25627"/>
          <a:stretch/>
        </p:blipFill>
        <p:spPr>
          <a:xfrm>
            <a:off x="179512" y="188640"/>
            <a:ext cx="8793627" cy="65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8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4" y="116632"/>
            <a:ext cx="8073616" cy="664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4630"/>
            <a:ext cx="8784976" cy="57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856663" cy="863600"/>
          </a:xfrm>
        </p:spPr>
        <p:txBody>
          <a:bodyPr/>
          <a:lstStyle/>
          <a:p>
            <a:pPr algn="ctr"/>
            <a:r>
              <a:rPr lang="cs-CZ" altLang="cs-CZ" sz="34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PST v rozvodně Hradec</a:t>
            </a:r>
            <a:endParaRPr lang="cs-CZ" altLang="cs-CZ" sz="34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591550" cy="808037"/>
          </a:xfrm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ENTSO-E</a:t>
            </a:r>
            <a:endParaRPr lang="cs-CZ" altLang="cs-CZ" sz="3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1061583"/>
            <a:ext cx="8928100" cy="40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000" b="1" i="1" dirty="0" smtClean="0">
                <a:solidFill>
                  <a:srgbClr val="000000"/>
                </a:solidFill>
              </a:rPr>
              <a:t>Řešení </a:t>
            </a:r>
            <a:r>
              <a:rPr lang="cs-CZ" sz="2000" b="1" i="1" dirty="0">
                <a:solidFill>
                  <a:srgbClr val="000000"/>
                </a:solidFill>
              </a:rPr>
              <a:t>celoevropských témat provozovatelů přenosových soustav je organizováno v rámci pěti výborů</a:t>
            </a:r>
            <a:r>
              <a:rPr lang="cs-CZ" sz="2000" b="1" i="1" dirty="0" smtClean="0">
                <a:solidFill>
                  <a:srgbClr val="000000"/>
                </a:solidFill>
              </a:rPr>
              <a:t>:</a:t>
            </a:r>
          </a:p>
          <a:p>
            <a:pPr marL="447675" indent="-447675">
              <a:tabLst>
                <a:tab pos="182563" algn="l"/>
                <a:tab pos="3852863" algn="l"/>
                <a:tab pos="4030663" algn="l"/>
              </a:tabLst>
            </a:pPr>
            <a:r>
              <a:rPr lang="cs-CZ" sz="2000" b="1" i="1" dirty="0" smtClean="0">
                <a:solidFill>
                  <a:srgbClr val="000000"/>
                </a:solidFill>
              </a:rPr>
              <a:t>-	</a:t>
            </a:r>
            <a:r>
              <a:rPr lang="cs-CZ" sz="2000" b="1" i="1" dirty="0" err="1" smtClean="0">
                <a:solidFill>
                  <a:srgbClr val="000000"/>
                </a:solidFill>
              </a:rPr>
              <a:t>System</a:t>
            </a:r>
            <a:r>
              <a:rPr lang="cs-CZ" sz="2000" b="1" i="1" dirty="0" smtClean="0">
                <a:solidFill>
                  <a:srgbClr val="000000"/>
                </a:solidFill>
              </a:rPr>
              <a:t> </a:t>
            </a:r>
            <a:r>
              <a:rPr lang="cs-CZ" sz="2000" b="1" i="1" dirty="0" err="1">
                <a:solidFill>
                  <a:srgbClr val="000000"/>
                </a:solidFill>
              </a:rPr>
              <a:t>Development</a:t>
            </a:r>
            <a:r>
              <a:rPr lang="cs-CZ" sz="2000" b="1" i="1" dirty="0">
                <a:solidFill>
                  <a:srgbClr val="000000"/>
                </a:solidFill>
              </a:rPr>
              <a:t> </a:t>
            </a:r>
            <a:r>
              <a:rPr lang="cs-CZ" sz="2000" b="1" i="1" dirty="0" err="1">
                <a:solidFill>
                  <a:srgbClr val="000000"/>
                </a:solidFill>
              </a:rPr>
              <a:t>Committee</a:t>
            </a:r>
            <a:r>
              <a:rPr lang="cs-CZ" sz="2000" b="1" i="1" dirty="0">
                <a:solidFill>
                  <a:srgbClr val="000000"/>
                </a:solidFill>
              </a:rPr>
              <a:t> (rozvoj přenosových systémů</a:t>
            </a:r>
            <a:r>
              <a:rPr lang="cs-CZ" sz="2000" b="1" i="1" dirty="0" smtClean="0">
                <a:solidFill>
                  <a:srgbClr val="000000"/>
                </a:solidFill>
              </a:rPr>
              <a:t>)</a:t>
            </a:r>
          </a:p>
          <a:p>
            <a:pPr marL="447675" indent="-447675">
              <a:tabLst>
                <a:tab pos="182563" algn="l"/>
                <a:tab pos="3852863" algn="l"/>
                <a:tab pos="4030663" algn="l"/>
              </a:tabLst>
            </a:pPr>
            <a:r>
              <a:rPr lang="cs-CZ" sz="2000" b="1" i="1" dirty="0" smtClean="0">
                <a:solidFill>
                  <a:srgbClr val="000000"/>
                </a:solidFill>
              </a:rPr>
              <a:t>-	</a:t>
            </a:r>
            <a:r>
              <a:rPr lang="cs-CZ" sz="2000" b="1" i="1" dirty="0" err="1" smtClean="0">
                <a:solidFill>
                  <a:srgbClr val="000000"/>
                </a:solidFill>
              </a:rPr>
              <a:t>System</a:t>
            </a:r>
            <a:r>
              <a:rPr lang="cs-CZ" sz="2000" b="1" i="1" dirty="0" smtClean="0">
                <a:solidFill>
                  <a:srgbClr val="000000"/>
                </a:solidFill>
              </a:rPr>
              <a:t> </a:t>
            </a:r>
            <a:r>
              <a:rPr lang="cs-CZ" sz="2000" b="1" i="1" dirty="0" err="1">
                <a:solidFill>
                  <a:srgbClr val="000000"/>
                </a:solidFill>
              </a:rPr>
              <a:t>Operations</a:t>
            </a:r>
            <a:r>
              <a:rPr lang="cs-CZ" sz="2000" b="1" i="1" dirty="0">
                <a:solidFill>
                  <a:srgbClr val="000000"/>
                </a:solidFill>
              </a:rPr>
              <a:t> </a:t>
            </a:r>
            <a:r>
              <a:rPr lang="cs-CZ" sz="2000" b="1" i="1" dirty="0" err="1">
                <a:solidFill>
                  <a:srgbClr val="000000"/>
                </a:solidFill>
              </a:rPr>
              <a:t>Committee</a:t>
            </a:r>
            <a:r>
              <a:rPr lang="cs-CZ" sz="2000" b="1" i="1" dirty="0">
                <a:solidFill>
                  <a:srgbClr val="000000"/>
                </a:solidFill>
              </a:rPr>
              <a:t> (provoz propojených systémů</a:t>
            </a:r>
            <a:r>
              <a:rPr lang="cs-CZ" sz="2000" b="1" i="1" dirty="0" smtClean="0">
                <a:solidFill>
                  <a:srgbClr val="000000"/>
                </a:solidFill>
              </a:rPr>
              <a:t>)</a:t>
            </a:r>
          </a:p>
          <a:p>
            <a:pPr marL="447675" indent="-447675">
              <a:tabLst>
                <a:tab pos="182563" algn="l"/>
                <a:tab pos="3852863" algn="l"/>
                <a:tab pos="4030663" algn="l"/>
              </a:tabLst>
            </a:pPr>
            <a:r>
              <a:rPr lang="cs-CZ" sz="2000" b="1" i="1" dirty="0" smtClean="0">
                <a:solidFill>
                  <a:srgbClr val="000000"/>
                </a:solidFill>
              </a:rPr>
              <a:t>-	Market </a:t>
            </a:r>
            <a:r>
              <a:rPr lang="cs-CZ" sz="2000" b="1" i="1" dirty="0" err="1">
                <a:solidFill>
                  <a:srgbClr val="000000"/>
                </a:solidFill>
              </a:rPr>
              <a:t>Committee</a:t>
            </a:r>
            <a:r>
              <a:rPr lang="cs-CZ" sz="2000" b="1" i="1" dirty="0">
                <a:solidFill>
                  <a:srgbClr val="000000"/>
                </a:solidFill>
              </a:rPr>
              <a:t> (otázky trhu s elektřinou</a:t>
            </a:r>
            <a:r>
              <a:rPr lang="cs-CZ" sz="2000" b="1" i="1" dirty="0" smtClean="0">
                <a:solidFill>
                  <a:srgbClr val="000000"/>
                </a:solidFill>
              </a:rPr>
              <a:t>)</a:t>
            </a:r>
          </a:p>
          <a:p>
            <a:pPr marL="447675" indent="-447675">
              <a:tabLst>
                <a:tab pos="182563" algn="l"/>
                <a:tab pos="3852863" algn="l"/>
                <a:tab pos="4030663" algn="l"/>
              </a:tabLst>
            </a:pPr>
            <a:r>
              <a:rPr lang="cs-CZ" sz="2000" b="1" i="1" dirty="0" smtClean="0">
                <a:solidFill>
                  <a:srgbClr val="000000"/>
                </a:solidFill>
              </a:rPr>
              <a:t>-	</a:t>
            </a:r>
            <a:r>
              <a:rPr lang="cs-CZ" sz="2000" b="1" i="1" dirty="0" err="1" smtClean="0">
                <a:solidFill>
                  <a:srgbClr val="000000"/>
                </a:solidFill>
              </a:rPr>
              <a:t>Research</a:t>
            </a:r>
            <a:r>
              <a:rPr lang="cs-CZ" sz="2000" b="1" i="1" dirty="0" smtClean="0">
                <a:solidFill>
                  <a:srgbClr val="000000"/>
                </a:solidFill>
              </a:rPr>
              <a:t> </a:t>
            </a:r>
            <a:r>
              <a:rPr lang="cs-CZ" sz="2000" b="1" i="1" dirty="0">
                <a:solidFill>
                  <a:srgbClr val="000000"/>
                </a:solidFill>
              </a:rPr>
              <a:t>&amp; </a:t>
            </a:r>
            <a:r>
              <a:rPr lang="cs-CZ" sz="2000" b="1" i="1" dirty="0" err="1">
                <a:solidFill>
                  <a:srgbClr val="000000"/>
                </a:solidFill>
              </a:rPr>
              <a:t>Development</a:t>
            </a:r>
            <a:r>
              <a:rPr lang="cs-CZ" sz="2000" b="1" i="1" dirty="0">
                <a:solidFill>
                  <a:srgbClr val="000000"/>
                </a:solidFill>
              </a:rPr>
              <a:t> (výzkum a vývoj</a:t>
            </a:r>
            <a:r>
              <a:rPr lang="cs-CZ" sz="2000" b="1" i="1" dirty="0" smtClean="0">
                <a:solidFill>
                  <a:srgbClr val="000000"/>
                </a:solidFill>
              </a:rPr>
              <a:t>)</a:t>
            </a:r>
          </a:p>
          <a:p>
            <a:pPr marL="447675" indent="-447675">
              <a:tabLst>
                <a:tab pos="182563" algn="l"/>
                <a:tab pos="3852863" algn="l"/>
                <a:tab pos="4030663" algn="l"/>
              </a:tabLst>
            </a:pPr>
            <a:r>
              <a:rPr lang="cs-CZ" sz="2000" b="1" i="1" dirty="0" smtClean="0">
                <a:solidFill>
                  <a:srgbClr val="000000"/>
                </a:solidFill>
              </a:rPr>
              <a:t>-	</a:t>
            </a:r>
            <a:r>
              <a:rPr lang="cs-CZ" sz="2000" b="1" i="1" dirty="0" err="1" smtClean="0">
                <a:solidFill>
                  <a:srgbClr val="000000"/>
                </a:solidFill>
              </a:rPr>
              <a:t>Legal</a:t>
            </a:r>
            <a:r>
              <a:rPr lang="cs-CZ" sz="2000" b="1" i="1" dirty="0" smtClean="0">
                <a:solidFill>
                  <a:srgbClr val="000000"/>
                </a:solidFill>
              </a:rPr>
              <a:t> </a:t>
            </a:r>
            <a:r>
              <a:rPr lang="cs-CZ" sz="2000" b="1" i="1" dirty="0">
                <a:solidFill>
                  <a:srgbClr val="000000"/>
                </a:solidFill>
              </a:rPr>
              <a:t>and </a:t>
            </a:r>
            <a:r>
              <a:rPr lang="cs-CZ" sz="2000" b="1" i="1" dirty="0" err="1">
                <a:solidFill>
                  <a:srgbClr val="000000"/>
                </a:solidFill>
              </a:rPr>
              <a:t>Regulatory</a:t>
            </a:r>
            <a:r>
              <a:rPr lang="cs-CZ" sz="2000" b="1" i="1" dirty="0">
                <a:solidFill>
                  <a:srgbClr val="000000"/>
                </a:solidFill>
              </a:rPr>
              <a:t> Group (právní a regulatorní otázky).</a:t>
            </a:r>
          </a:p>
          <a:p>
            <a:endParaRPr lang="cs-CZ" sz="2000" b="1" i="1" dirty="0" smtClean="0">
              <a:solidFill>
                <a:srgbClr val="000000"/>
              </a:solidFill>
            </a:endParaRPr>
          </a:p>
          <a:p>
            <a:r>
              <a:rPr lang="cs-CZ" sz="2000" b="1" i="1" dirty="0" smtClean="0">
                <a:solidFill>
                  <a:srgbClr val="000000"/>
                </a:solidFill>
              </a:rPr>
              <a:t>Případně jsou </a:t>
            </a:r>
            <a:r>
              <a:rPr lang="cs-CZ" sz="2000" b="1" i="1" dirty="0">
                <a:solidFill>
                  <a:srgbClr val="000000"/>
                </a:solidFill>
              </a:rPr>
              <a:t>zřizovány další expertní skupiny.</a:t>
            </a:r>
            <a:br>
              <a:rPr lang="cs-CZ" sz="2000" b="1" i="1" dirty="0">
                <a:solidFill>
                  <a:srgbClr val="000000"/>
                </a:solidFill>
              </a:rPr>
            </a:br>
            <a:endParaRPr lang="cs-CZ" sz="2000" b="1" i="1" dirty="0" smtClean="0">
              <a:solidFill>
                <a:srgbClr val="000000"/>
              </a:solidFill>
            </a:endParaRPr>
          </a:p>
          <a:p>
            <a:r>
              <a:rPr lang="cs-CZ" sz="2000" b="1" i="1" dirty="0" smtClean="0">
                <a:solidFill>
                  <a:srgbClr val="000000"/>
                </a:solidFill>
              </a:rPr>
              <a:t>Regionální </a:t>
            </a:r>
            <a:r>
              <a:rPr lang="cs-CZ" sz="2000" b="1" i="1" dirty="0">
                <a:solidFill>
                  <a:srgbClr val="000000"/>
                </a:solidFill>
              </a:rPr>
              <a:t>podskupiny se zabývají problematikou PPS z hlediska synchronních zón (v případě ČEPS zóna Kontinentální Evropa) a definovaných geografických oblastí rozvoje sítí a tržních oblastí.</a:t>
            </a:r>
            <a:endParaRPr lang="cs-CZ" sz="2000" b="1" i="1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77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586"/>
            <a:ext cx="7920880" cy="661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26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/>
          </p:cNvSpPr>
          <p:nvPr/>
        </p:nvSpPr>
        <p:spPr bwMode="auto">
          <a:xfrm>
            <a:off x="457200" y="244475"/>
            <a:ext cx="83851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Materiály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7950" y="1263650"/>
            <a:ext cx="8928100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35213" indent="-2335213">
              <a:tabLst>
                <a:tab pos="6103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54350">
              <a:tabLst>
                <a:tab pos="6103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233738">
              <a:tabLst>
                <a:tab pos="6103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13125">
              <a:tabLst>
                <a:tab pos="6103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92513">
              <a:tabLst>
                <a:tab pos="6103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49713" fontAlgn="base">
              <a:spcBef>
                <a:spcPct val="0"/>
              </a:spcBef>
              <a:spcAft>
                <a:spcPct val="0"/>
              </a:spcAft>
              <a:tabLst>
                <a:tab pos="6103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06913" fontAlgn="base">
              <a:spcBef>
                <a:spcPct val="0"/>
              </a:spcBef>
              <a:spcAft>
                <a:spcPct val="0"/>
              </a:spcAft>
              <a:tabLst>
                <a:tab pos="6103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64113" fontAlgn="base">
              <a:spcBef>
                <a:spcPct val="0"/>
              </a:spcBef>
              <a:spcAft>
                <a:spcPct val="0"/>
              </a:spcAft>
              <a:tabLst>
                <a:tab pos="6103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21313" fontAlgn="base">
              <a:spcBef>
                <a:spcPct val="0"/>
              </a:spcBef>
              <a:spcAft>
                <a:spcPct val="0"/>
              </a:spcAft>
              <a:tabLst>
                <a:tab pos="6103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</a:rPr>
              <a:t>ČEPS	Plán rozvoje přenosové soustavy</a:t>
            </a:r>
          </a:p>
          <a:p>
            <a:r>
              <a:rPr lang="cs-CZ" altLang="cs-CZ" sz="2000" b="1" dirty="0" err="1">
                <a:solidFill>
                  <a:srgbClr val="000000"/>
                </a:solidFill>
              </a:rPr>
              <a:t>Korejčík</a:t>
            </a:r>
            <a:r>
              <a:rPr lang="cs-CZ" altLang="cs-CZ" sz="2000" b="1" dirty="0">
                <a:solidFill>
                  <a:srgbClr val="000000"/>
                </a:solidFill>
              </a:rPr>
              <a:t>	Návrh transformátoru s regulací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fáze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Pokluda	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Phase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Shifting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Transformers</a:t>
            </a:r>
            <a:endParaRPr lang="cs-CZ" altLang="cs-CZ" sz="2000" b="1" dirty="0" smtClean="0">
              <a:solidFill>
                <a:srgbClr val="000000"/>
              </a:solidFill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Tošovský	PST v PS ČR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591550" cy="808037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Současný stav </a:t>
            </a:r>
            <a:r>
              <a:rPr lang="cs-CZ" altLang="cs-CZ" sz="3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– mezinárodní spolupráce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7950" y="1008063"/>
            <a:ext cx="8928100" cy="568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Další cíle a plány skupiny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řešit "přetoky" energie, zejména v důsledku nerovnoměrné výroby v obnovitelných zdrojích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vytvořit centrální dispečink pro evropské přenosové soustavy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transkontinentální "elektrické dálnice"</a:t>
            </a:r>
          </a:p>
          <a:p>
            <a:pPr>
              <a:spcBef>
                <a:spcPct val="3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Problematika rozvoje a spolupráce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velká část členů jsou soukromé společnosti, které hájí především své zájmy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rozvoj výroben zejména z obnovitelných zdrojů je rychlejší, než výstavba nových přenosových linek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tok výkonu je dán fyzikálními zákony a těžko se reguluje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bilaterární obchodní dohoda Německo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4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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Rakousko 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vysoká cena investic</a:t>
            </a:r>
          </a:p>
          <a:p>
            <a:pPr>
              <a:spcBef>
                <a:spcPct val="3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Důsledky nedostatků v přenosu elektrické energie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"úzká" místa přenosu při normálních provozních stavech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přetěžování sítí při poruchách a výpadcích, hrozba blackoutu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ztráty činného výkonu  </a:t>
            </a:r>
          </a:p>
        </p:txBody>
      </p:sp>
    </p:spTree>
    <p:extLst>
      <p:ext uri="{BB962C8B-B14F-4D97-AF65-F5344CB8AC3E}">
        <p14:creationId xmlns:p14="http://schemas.microsoft.com/office/powerpoint/2010/main" val="12586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591550" cy="576808"/>
          </a:xfrm>
        </p:spPr>
        <p:txBody>
          <a:bodyPr/>
          <a:lstStyle/>
          <a:p>
            <a:pPr algn="ctr"/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Možnosti řešení mimořádných stavů</a:t>
            </a:r>
            <a:endParaRPr lang="cs-CZ" altLang="cs-CZ" sz="24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66725" y="980728"/>
            <a:ext cx="8928100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8288" indent="-268288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1.	</a:t>
            </a:r>
            <a:r>
              <a:rPr lang="cs-CZ" altLang="cs-CZ" sz="20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Rozdělení synchronní zóny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Část soustavy, ve které došlo k výrazným změnám frekvence, se oddělí od okolních zón. "Postižená" zóna problém řešit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2.	</a:t>
            </a:r>
            <a:r>
              <a:rPr lang="cs-CZ" altLang="cs-CZ" sz="20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Činnost po rozdělení zóny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V rozdělení soustavě dojde k výkyvům frekvence. Vybrané zdroje přejdou automaticky z režimu regulace výkonu do režimu regulace otáček a ostrovního provozu - výkon se reguluje automaticky podle frekvence 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3.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0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Propojení synchronní zóny</a:t>
            </a:r>
            <a:endParaRPr lang="cs-CZ" altLang="cs-CZ" sz="2000" b="1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Po splnění podmínek operátorem "postižené" zóny dojde k opětovnému propojení soustav  </a:t>
            </a:r>
          </a:p>
          <a:p>
            <a:pPr marL="0" indent="0">
              <a:spcBef>
                <a:spcPct val="50000"/>
              </a:spcBef>
            </a:pPr>
            <a:r>
              <a:rPr 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Počet </a:t>
            </a:r>
            <a:r>
              <a:rPr 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nouzových zásahů dramaticky narůstá. Zatímco ještě před několika lety musela </a:t>
            </a:r>
            <a:r>
              <a:rPr lang="cs-CZ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Wien</a:t>
            </a:r>
            <a:r>
              <a:rPr 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 Energie kvůli stabilizaci sítě ročně zvýšit výrobu elektřiny krátkodobě jen asi patnáctkrát, v posledních letech to bylo až </a:t>
            </a:r>
            <a:r>
              <a:rPr 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240krát (ředitel energetické společnosti </a:t>
            </a:r>
            <a:r>
              <a:rPr lang="cs-CZ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Wien</a:t>
            </a:r>
            <a:r>
              <a:rPr 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Energie).</a:t>
            </a:r>
            <a:endParaRPr lang="cs-CZ" altLang="cs-CZ" sz="2000" b="1" u="sng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4624"/>
            <a:ext cx="8591550" cy="808037"/>
          </a:xfrm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Stav v roce 2014 </a:t>
            </a:r>
            <a:r>
              <a:rPr lang="cs-CZ" altLang="cs-CZ" sz="2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(zdroj: oenergetice.cz)</a:t>
            </a:r>
            <a:endParaRPr lang="cs-CZ" altLang="cs-CZ" sz="2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7504" y="836712"/>
            <a:ext cx="4032448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65113" indent="-265113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přenosové linky členských států - 300 000 km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*	výroba - 3 310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TWh</a:t>
            </a:r>
            <a:endParaRPr lang="cs-CZ" altLang="cs-CZ" sz="2000" b="1" dirty="0" smtClean="0">
              <a:solidFill>
                <a:srgbClr val="000000"/>
              </a:solidFill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*	zdroje - 1 023 GW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*	max. výkon - 500GW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* 	přeshraniční vedení - 350 km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*	přetoky energie mezi členskými zeměmi v roce 2014 byly 423 586 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GWh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64514" name="Picture 2" descr="ENTSO-E propoje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/>
          <a:stretch/>
        </p:blipFill>
        <p:spPr bwMode="auto">
          <a:xfrm>
            <a:off x="3923928" y="836712"/>
            <a:ext cx="51125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591550" cy="1288897"/>
          </a:xfrm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Německý projekt „</a:t>
            </a:r>
            <a:r>
              <a:rPr lang="cs-CZ" altLang="cs-CZ" sz="4000" u="sng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Energiewende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“ </a:t>
            </a:r>
            <a:r>
              <a:rPr lang="cs-CZ" altLang="cs-CZ" sz="2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(zdroj Tomáš </a:t>
            </a:r>
            <a:r>
              <a:rPr lang="cs-CZ" altLang="cs-CZ" sz="2000" u="sng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Ehler</a:t>
            </a:r>
            <a:r>
              <a:rPr lang="cs-CZ" altLang="cs-CZ" sz="2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Velvyslanectví ČR v Berlíně) 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endParaRPr lang="cs-CZ" altLang="cs-CZ" sz="3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7950" y="1306931"/>
            <a:ext cx="8928100" cy="543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tabLst>
                <a:tab pos="3497263" algn="l"/>
              </a:tabLst>
            </a:pPr>
            <a:r>
              <a:rPr lang="cs-CZ" altLang="cs-CZ" sz="2200" b="1" u="sng" dirty="0" smtClean="0">
                <a:solidFill>
                  <a:srgbClr val="000000"/>
                </a:solidFill>
              </a:rPr>
              <a:t>Cíle projektu do roku 2050</a:t>
            </a:r>
            <a:endParaRPr lang="cs-CZ" altLang="cs-CZ" sz="2200" b="1" u="sng" dirty="0">
              <a:solidFill>
                <a:srgbClr val="000000"/>
              </a:solidFill>
            </a:endParaRPr>
          </a:p>
          <a:p>
            <a:pPr>
              <a:tabLst>
                <a:tab pos="349726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*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snížení emisí CO</a:t>
            </a:r>
            <a:r>
              <a:rPr lang="cs-CZ" altLang="cs-CZ" sz="2000" b="1" baseline="-25000" dirty="0" smtClean="0">
                <a:solidFill>
                  <a:srgbClr val="000000"/>
                </a:solidFill>
              </a:rPr>
              <a:t>2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	o 80%</a:t>
            </a:r>
          </a:p>
          <a:p>
            <a:pPr>
              <a:tabLst>
                <a:tab pos="34972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podíl OZE	60%</a:t>
            </a:r>
          </a:p>
          <a:p>
            <a:pPr>
              <a:tabLst>
                <a:tab pos="34972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snížení spotřeby energie	o 25% </a:t>
            </a:r>
          </a:p>
          <a:p>
            <a:pPr>
              <a:spcBef>
                <a:spcPts val="600"/>
              </a:spcBef>
              <a:tabLst>
                <a:tab pos="3497263" algn="l"/>
              </a:tabLst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Poznatky ze současného vývoje</a:t>
            </a:r>
          </a:p>
          <a:p>
            <a:pPr>
              <a:tabLst>
                <a:tab pos="34972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systém podpory OZE je stále deformovaný (náklady x efektivita) </a:t>
            </a:r>
          </a:p>
          <a:p>
            <a:pPr>
              <a:tabLst>
                <a:tab pos="34972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tržní model elektroenergetiky je deformovány (tržní cena x podpora)</a:t>
            </a:r>
          </a:p>
          <a:p>
            <a:pPr>
              <a:tabLst>
                <a:tab pos="34972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zatížení přenosové soustavy se zvyšuje, rozšiřování je pomalé</a:t>
            </a:r>
          </a:p>
          <a:p>
            <a:pPr>
              <a:tabLst>
                <a:tab pos="34972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 roste vliv centrální politiky a zájmů spolkových zemí (zaměstnanost …)</a:t>
            </a:r>
          </a:p>
          <a:p>
            <a:pPr>
              <a:spcBef>
                <a:spcPts val="600"/>
              </a:spcBef>
              <a:tabLst>
                <a:tab pos="3497263" algn="l"/>
              </a:tabLst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Podpora OZE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- v 2015 21,8 mld. euro, v 2020 téměř 30 mld. euro</a:t>
            </a:r>
          </a:p>
          <a:p>
            <a:pPr>
              <a:spcBef>
                <a:spcPts val="600"/>
              </a:spcBef>
              <a:tabLst>
                <a:tab pos="3497263" algn="l"/>
              </a:tabLst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Instalovaný výkon v GW (2014)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- </a:t>
            </a:r>
            <a:r>
              <a:rPr lang="cs-CZ" altLang="cs-CZ" sz="1900" b="1" dirty="0" smtClean="0">
                <a:solidFill>
                  <a:srgbClr val="000000"/>
                </a:solidFill>
              </a:rPr>
              <a:t>slunce 38,2, vítr 39,2, biomasa 6,9 GW   </a:t>
            </a:r>
          </a:p>
          <a:p>
            <a:pPr>
              <a:spcBef>
                <a:spcPts val="600"/>
              </a:spcBef>
              <a:tabLst>
                <a:tab pos="3497263" algn="l"/>
              </a:tabLst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Instalovaný výkon v GW  </a:t>
            </a:r>
            <a:r>
              <a:rPr lang="cs-CZ" altLang="cs-CZ" sz="2000" b="1" u="sng" dirty="0">
                <a:solidFill>
                  <a:srgbClr val="000000"/>
                </a:solidFill>
              </a:rPr>
              <a:t>(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2020)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</a:rPr>
              <a:t>- slunce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49,5,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offshore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7,64,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onshore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53,56, plyn 29,85, biomasa 8, (uhlí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a jádro 53)</a:t>
            </a:r>
          </a:p>
          <a:p>
            <a:pPr>
              <a:spcBef>
                <a:spcPts val="600"/>
              </a:spcBef>
              <a:tabLst>
                <a:tab pos="34972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k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onvenční elektrárny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- díky dotovaným cenám OZE nejsou rentabilní a postupně se odpojují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 chybí regulační energie plánované regulační zdroje se nestaví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591550" cy="1288897"/>
          </a:xfrm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Německý projekt „</a:t>
            </a:r>
            <a:r>
              <a:rPr lang="cs-CZ" altLang="cs-CZ" sz="4000" u="sng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Energiewende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“ </a:t>
            </a:r>
            <a:r>
              <a:rPr lang="cs-CZ" altLang="cs-CZ" sz="2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(zdroj Tomáš </a:t>
            </a:r>
            <a:r>
              <a:rPr lang="cs-CZ" altLang="cs-CZ" sz="2000" u="sng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Ehler</a:t>
            </a:r>
            <a:r>
              <a:rPr lang="cs-CZ" altLang="cs-CZ" sz="2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Velvyslanectví ČR v Berlíně) 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endParaRPr lang="cs-CZ" altLang="cs-CZ" sz="3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7950" y="1404785"/>
            <a:ext cx="8928100" cy="524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tabLst>
                <a:tab pos="3497263" algn="l"/>
              </a:tabLst>
            </a:pPr>
            <a:r>
              <a:rPr lang="cs-CZ" altLang="cs-CZ" sz="2200" b="1" u="sng" dirty="0" smtClean="0">
                <a:solidFill>
                  <a:srgbClr val="000000"/>
                </a:solidFill>
              </a:rPr>
              <a:t>Energetické sítě</a:t>
            </a:r>
          </a:p>
          <a:p>
            <a:pPr>
              <a:spcBef>
                <a:spcPts val="600"/>
              </a:spcBef>
              <a:tabLst>
                <a:tab pos="3497263" algn="l"/>
              </a:tabLst>
            </a:pPr>
            <a:r>
              <a:rPr lang="cs-CZ" altLang="cs-CZ" sz="2200" b="1" dirty="0" smtClean="0">
                <a:solidFill>
                  <a:srgbClr val="000000"/>
                </a:solidFill>
              </a:rPr>
              <a:t>*	v roce 2009 bylo v plánu zhruba 1 900 km přenosových sítí, realizováno asi 30%</a:t>
            </a:r>
          </a:p>
          <a:p>
            <a:pPr>
              <a:spcBef>
                <a:spcPts val="0"/>
              </a:spcBef>
              <a:tabLst>
                <a:tab pos="3497263" algn="l"/>
              </a:tabLst>
            </a:pPr>
            <a:r>
              <a:rPr lang="cs-CZ" altLang="cs-CZ" sz="2200" b="1" dirty="0" smtClean="0">
                <a:solidFill>
                  <a:srgbClr val="000000"/>
                </a:solidFill>
              </a:rPr>
              <a:t>*	přenosové sítě podzemními kabely nebyly realizovány</a:t>
            </a:r>
          </a:p>
          <a:p>
            <a:pPr>
              <a:spcBef>
                <a:spcPts val="0"/>
              </a:spcBef>
              <a:tabLst>
                <a:tab pos="3497263" algn="l"/>
              </a:tabLst>
            </a:pPr>
            <a:r>
              <a:rPr lang="cs-CZ" altLang="cs-CZ" sz="2200" b="1" dirty="0" smtClean="0">
                <a:solidFill>
                  <a:srgbClr val="000000"/>
                </a:solidFill>
              </a:rPr>
              <a:t>*	nové plány zahrnují do roku 2030 cekem 3 600 km přenosových linek a 193 000 km distribučních linek</a:t>
            </a:r>
          </a:p>
          <a:p>
            <a:pPr>
              <a:spcBef>
                <a:spcPts val="0"/>
              </a:spcBef>
              <a:tabLst>
                <a:tab pos="3497263" algn="l"/>
              </a:tabLst>
            </a:pPr>
            <a:r>
              <a:rPr lang="cs-CZ" altLang="cs-CZ" sz="2200" b="1" dirty="0" smtClean="0">
                <a:solidFill>
                  <a:srgbClr val="000000"/>
                </a:solidFill>
              </a:rPr>
              <a:t>* 	plánovaná tři stejnosměrná přenosová vedení sever - jih by měla být provedena převážně podzemním kabelem </a:t>
            </a:r>
          </a:p>
          <a:p>
            <a:pPr>
              <a:spcBef>
                <a:spcPts val="0"/>
              </a:spcBef>
              <a:tabLst>
                <a:tab pos="3497263" algn="l"/>
              </a:tabLst>
            </a:pPr>
            <a:r>
              <a:rPr lang="cs-CZ" altLang="cs-CZ" sz="2200" b="1" dirty="0" smtClean="0">
                <a:solidFill>
                  <a:srgbClr val="000000"/>
                </a:solidFill>
              </a:rPr>
              <a:t>*	aktuálně - bateriová úložiště</a:t>
            </a:r>
          </a:p>
          <a:p>
            <a:pPr marL="539750" indent="-539750">
              <a:spcBef>
                <a:spcPts val="0"/>
              </a:spcBef>
              <a:tabLst>
                <a:tab pos="265113" algn="l"/>
                <a:tab pos="3497263" algn="l"/>
              </a:tabLst>
            </a:pPr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- 	začátek roku 2025 - 262 bateriových úložišť s celkovým výkonem 1,75 GW</a:t>
            </a:r>
          </a:p>
          <a:p>
            <a:pPr marL="539750" indent="-539750">
              <a:spcBef>
                <a:spcPts val="0"/>
              </a:spcBef>
              <a:tabLst>
                <a:tab pos="265113" algn="l"/>
                <a:tab pos="3497263" algn="l"/>
              </a:tabLst>
            </a:pPr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-	počet žádostí o zřízení nových je 650, s celkovým výkonem 226 GW. Plánované realizace do 2030. </a:t>
            </a:r>
            <a:r>
              <a:rPr lang="cs-CZ" altLang="cs-CZ" sz="2200" b="1" dirty="0">
                <a:solidFill>
                  <a:srgbClr val="000000"/>
                </a:solidFill>
              </a:rPr>
              <a:t>Princip povolování je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„</a:t>
            </a:r>
            <a:r>
              <a:rPr lang="cs-CZ" altLang="cs-CZ" sz="2200" b="1" dirty="0" err="1" smtClean="0">
                <a:solidFill>
                  <a:srgbClr val="000000"/>
                </a:solidFill>
              </a:rPr>
              <a:t>first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200" b="1" dirty="0" err="1">
                <a:solidFill>
                  <a:srgbClr val="000000"/>
                </a:solidFill>
              </a:rPr>
              <a:t>come</a:t>
            </a:r>
            <a:r>
              <a:rPr lang="cs-CZ" altLang="cs-CZ" sz="2200" b="1" dirty="0">
                <a:solidFill>
                  <a:srgbClr val="000000"/>
                </a:solidFill>
              </a:rPr>
              <a:t>, </a:t>
            </a:r>
            <a:r>
              <a:rPr lang="cs-CZ" altLang="cs-CZ" sz="2200" b="1" dirty="0" err="1">
                <a:solidFill>
                  <a:srgbClr val="000000"/>
                </a:solidFill>
              </a:rPr>
              <a:t>first</a:t>
            </a:r>
            <a:r>
              <a:rPr lang="cs-CZ" altLang="cs-CZ" sz="2200" b="1" dirty="0">
                <a:solidFill>
                  <a:srgbClr val="000000"/>
                </a:solidFill>
              </a:rPr>
              <a:t> </a:t>
            </a:r>
            <a:r>
              <a:rPr lang="cs-CZ" altLang="cs-CZ" sz="2200" b="1" dirty="0" err="1" smtClean="0">
                <a:solidFill>
                  <a:srgbClr val="000000"/>
                </a:solidFill>
              </a:rPr>
              <a:t>served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“. Proto není jasné, kolik projektů </a:t>
            </a:r>
            <a:r>
              <a:rPr lang="cs-CZ" altLang="cs-CZ" sz="2200" b="1" smtClean="0">
                <a:solidFill>
                  <a:srgbClr val="000000"/>
                </a:solidFill>
              </a:rPr>
              <a:t>bude dokončeno.     </a:t>
            </a:r>
            <a:endParaRPr lang="cs-CZ" altLang="cs-CZ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591550" cy="720824"/>
          </a:xfrm>
        </p:spPr>
        <p:txBody>
          <a:bodyPr/>
          <a:lstStyle/>
          <a:p>
            <a:pPr algn="ctr"/>
            <a:r>
              <a:rPr lang="cs-CZ" altLang="cs-CZ" sz="28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Současný stav – přenosová soustava </a:t>
            </a:r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ČR </a:t>
            </a:r>
            <a:r>
              <a:rPr lang="cs-CZ" altLang="cs-CZ" sz="1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(zdroj: ČEPS)</a:t>
            </a:r>
            <a:endParaRPr lang="cs-CZ" altLang="cs-CZ" sz="16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5780"/>
            <a:ext cx="8424936" cy="5755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theme/theme1.xml><?xml version="1.0" encoding="utf-8"?>
<a:theme xmlns:a="http://schemas.openxmlformats.org/drawingml/2006/main" name="Vrstvy skla">
  <a:themeElements>
    <a:clrScheme name="Vlastní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C00000"/>
      </a:hlink>
      <a:folHlink>
        <a:srgbClr val="006600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2995</TotalTime>
  <Words>1582</Words>
  <Application>Microsoft Office PowerPoint</Application>
  <PresentationFormat>Předvádění na obrazovce (4:3)</PresentationFormat>
  <Paragraphs>195</Paragraphs>
  <Slides>31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Comic Sans MS</vt:lpstr>
      <vt:lpstr>Symbol</vt:lpstr>
      <vt:lpstr>Wingdings</vt:lpstr>
      <vt:lpstr>Vrstvy skla</vt:lpstr>
      <vt:lpstr>Rovnice</vt:lpstr>
      <vt:lpstr>Problematika přenosových linek, cesty dalšího rozvoje</vt:lpstr>
      <vt:lpstr>Současný stav – mezinárodní spolupráce</vt:lpstr>
      <vt:lpstr>ENTSO-E</vt:lpstr>
      <vt:lpstr>Současný stav – mezinárodní spolupráce</vt:lpstr>
      <vt:lpstr>Možnosti řešení mimořádných stavů</vt:lpstr>
      <vt:lpstr>Stav v roce 2014 (zdroj: oenergetice.cz)</vt:lpstr>
      <vt:lpstr>Německý projekt „Energiewende“ (zdroj Tomáš Ehler, Velvyslanectví ČR v Berlíně)  </vt:lpstr>
      <vt:lpstr>Německý projekt „Energiewende“ (zdroj Tomáš Ehler, Velvyslanectví ČR v Berlíně)  </vt:lpstr>
      <vt:lpstr>Současný stav – přenosová soustava ČR (zdroj: ČEPS)</vt:lpstr>
      <vt:lpstr>Přetoky energie – plánované a skutečné</vt:lpstr>
      <vt:lpstr>Regulace přenosové soustavy</vt:lpstr>
      <vt:lpstr>Prezentace aplikace PowerPoint</vt:lpstr>
      <vt:lpstr>Prezentace aplikace PowerPoint</vt:lpstr>
      <vt:lpstr>Prezentace aplikace PowerPoint</vt:lpstr>
      <vt:lpstr>Prezentace aplikace PowerPoint</vt:lpstr>
      <vt:lpstr>Transformátory s příčnou regulací </vt:lpstr>
      <vt:lpstr>Výstavba nových přenosových linek </vt:lpstr>
      <vt:lpstr>Princip přenosu  </vt:lpstr>
      <vt:lpstr>Princip přenosu  </vt:lpstr>
      <vt:lpstr>Flexibilní systémy pro přenos střídavého výkonu - FACTS   </vt:lpstr>
      <vt:lpstr>Transformátor s regulací fáze   </vt:lpstr>
      <vt:lpstr>Transformátor s regulací fáze   </vt:lpstr>
      <vt:lpstr>Transformátor s regulací fáze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PST v rozvodně Hradec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Biomasa Bioplyn</dc:title>
  <dc:creator>pe</dc:creator>
  <cp:lastModifiedBy>Ivo Petricek</cp:lastModifiedBy>
  <cp:revision>218</cp:revision>
  <dcterms:created xsi:type="dcterms:W3CDTF">2008-04-23T14:43:27Z</dcterms:created>
  <dcterms:modified xsi:type="dcterms:W3CDTF">2025-03-18T05:51:00Z</dcterms:modified>
</cp:coreProperties>
</file>