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19"/>
  </p:handoutMasterIdLst>
  <p:sldIdLst>
    <p:sldId id="256" r:id="rId2"/>
    <p:sldId id="257" r:id="rId3"/>
    <p:sldId id="291" r:id="rId4"/>
    <p:sldId id="284" r:id="rId5"/>
    <p:sldId id="297" r:id="rId6"/>
    <p:sldId id="285" r:id="rId7"/>
    <p:sldId id="295" r:id="rId8"/>
    <p:sldId id="298" r:id="rId9"/>
    <p:sldId id="299" r:id="rId10"/>
    <p:sldId id="296" r:id="rId11"/>
    <p:sldId id="286" r:id="rId12"/>
    <p:sldId id="287" r:id="rId13"/>
    <p:sldId id="288" r:id="rId14"/>
    <p:sldId id="289" r:id="rId15"/>
    <p:sldId id="290" r:id="rId16"/>
    <p:sldId id="292" r:id="rId17"/>
    <p:sldId id="283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>
      <p:cViewPr varScale="1">
        <p:scale>
          <a:sx n="113" d="100"/>
          <a:sy n="113" d="100"/>
        </p:scale>
        <p:origin x="12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F7C6-1BD6-4FF0-9954-ADA7CCA359A1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A455E-57FD-4B12-AF18-FED2FC2A7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8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1C027C-BE9E-40B9-A164-A1DC8B5656D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B69F9-A1C3-4642-BB11-6E826C6898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5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2100-E1F7-4F05-8F34-933B22C4AE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569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FEBCB-E892-4EE8-9232-0D148BB663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15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216F8-5B87-4678-9D05-10BB69ABF6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97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A840-6A22-4BF2-B7F4-C80464CD0D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9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013A-8B37-4C57-8158-0AD96570BC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66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F5A7-E7B1-4A47-B65A-AA42A3D1D0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3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18DA-07B3-47FC-877E-8179A56542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38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D186-DA7C-459D-A5D3-28F8A3E39C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39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1409-497F-4C1F-9740-069946BB0F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11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4B9A93E-D900-4A9C-A2E2-5CE1F75E1D5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a.ecn.cz/img_upload/e6ffb6c50bc1424ab10ecf09e063cd63/smart_region_vrchlabi_mapa.jpg" TargetMode="External"/><Relationship Id="rId2" Type="http://schemas.openxmlformats.org/officeDocument/2006/relationships/hyperlink" Target="http://virtualniprohlidky.cez.cz/cez-vrchlab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image" Target="../media/image29.png"/><Relationship Id="rId68" Type="http://schemas.openxmlformats.org/officeDocument/2006/relationships/image" Target="../media/image33.jpe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hyperlink" Target="http://images.google.de/imgres?imgurl=http://www.lagermaxx-amberg.de/bilder/siemens_waeschetrockner.jpg&amp;imgrefurl=http://www.lagermaxx-amberg.de/produkteframe.htm&amp;h=555&amp;w=394&amp;sz=43&amp;hl=de&amp;start=11&amp;um=1&amp;tbnid=rTaw2JbI5ARuIM:&amp;tbnh=133&amp;tbnw=94&amp;prev=/images?q=w%C3%A4schetrockner&amp;um=1&amp;hl=de&amp;rlz=1T4GGIH_deDE265DE265&amp;sa=G" TargetMode="External"/><Relationship Id="rId58" Type="http://schemas.openxmlformats.org/officeDocument/2006/relationships/image" Target="../media/image26.jpeg"/><Relationship Id="rId66" Type="http://schemas.openxmlformats.org/officeDocument/2006/relationships/image" Target="../media/image32.jpeg"/><Relationship Id="rId5" Type="http://schemas.openxmlformats.org/officeDocument/2006/relationships/tags" Target="../tags/tag5.xml"/><Relationship Id="rId61" Type="http://schemas.openxmlformats.org/officeDocument/2006/relationships/hyperlink" Target="http://images.google.com/imgres?imgurl=http://www.welt.de/multimedia/archive/00446/familie_BM_Berlin_M_446676g.jpg&amp;imgrefurl=http://www.welt.de/politik/article1410377/Im_Sueden_haelt_die_Begeisterung_fuer_Familie_an.html&amp;h=313&amp;w=469&amp;sz=18&amp;hl=de&amp;start=5&amp;um=1&amp;tbnid=bpf9nmEKsPVD9M:&amp;tbnh=85&amp;tbnw=128&amp;prev=/images?q=Familie&amp;um=1&amp;hl=de&amp;sa=N" TargetMode="Externa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25.jpeg"/><Relationship Id="rId64" Type="http://schemas.openxmlformats.org/officeDocument/2006/relationships/image" Target="../media/image30.png"/><Relationship Id="rId69" Type="http://schemas.openxmlformats.org/officeDocument/2006/relationships/hyperlink" Target="http://images.google.de/imgres?imgurl=http://www.aaronia.eu/images/Hochspannungsleitung.jpg&amp;imgrefurl=http://www.aaronia.eu/images/&amp;h=130&amp;w=150&amp;sz=4&amp;hl=de&amp;start=8&amp;tbnid=JE8I5bPLaHz2HM:&amp;tbnh=83&amp;tbnw=96&amp;prev=/images?q=hochspannungsleitung&amp;gbv=2&amp;hl=de&amp;sa=G" TargetMode="External"/><Relationship Id="rId8" Type="http://schemas.openxmlformats.org/officeDocument/2006/relationships/tags" Target="../tags/tag8.xml"/><Relationship Id="rId51" Type="http://schemas.openxmlformats.org/officeDocument/2006/relationships/hyperlink" Target="http://images.google.de/imgres?imgurl=http://img238.imageshack.us/img238/3360/kuehlschrank10010ur.jpg&amp;imgrefurl=http://yooee.twoday.net/topics/Kuehlschrank/&amp;h=600&amp;w=433&amp;sz=68&amp;hl=de&amp;start=3&amp;um=1&amp;tbnid=uW09LJ2ifqhmSM:&amp;tbnh=135&amp;tbnw=97&amp;prev=/images?q=k%C3%BChlschrank&amp;um=1&amp;hl=de&amp;rlz=1T4GGIH_deDE265DE265" TargetMode="Externa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hyperlink" Target="http://images.google.de/imgres?imgurl=http://www.sec-tech.de/Top_Aktionen/Laptop_Fujitsu_Siemens_Amillo_Pro.jpg&amp;imgrefurl=http://www.sec-tech.de/Top_Aktionen/top_aktionen.html&amp;h=300&amp;w=400&amp;sz=17&amp;hl=de&amp;start=20&amp;um=1&amp;tbnid=QpSgwMXHkpm0CM:&amp;tbnh=93&amp;tbnw=124&amp;prev=/images?q=laptop&amp;um=1&amp;hl=de&amp;rlz=1T4GGIH_deDE265DE265" TargetMode="External"/><Relationship Id="rId67" Type="http://schemas.openxmlformats.org/officeDocument/2006/relationships/hyperlink" Target="http://images.google.de/imgres?imgurl=http://www.rechtsanwalt.gr/images/buerogebaeude_1_556x367.jpg&amp;imgrefurl=http://www.rechtsanwalt.gr/german/kontakt.html&amp;h=367&amp;w=556&amp;sz=29&amp;hl=de&amp;start=1&amp;um=1&amp;tbnid=L_7IT_bIULxAxM:&amp;tbnh=88&amp;tbnw=133&amp;prev=/images?q=b%C3%BCrogeb%C3%A4ude&amp;um=1&amp;hl=de&amp;rlz=1T4GGIH_deDE265DE265" TargetMode="Externa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24.jpeg"/><Relationship Id="rId62" Type="http://schemas.openxmlformats.org/officeDocument/2006/relationships/image" Target="../media/image28.jpeg"/><Relationship Id="rId70" Type="http://schemas.openxmlformats.org/officeDocument/2006/relationships/image" Target="../media/image3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hyperlink" Target="http://images.google.de/imgres?imgurl=http://www.max-edv.com/catalog/images/KC70-80.jpg&amp;imgrefurl=http://www.max-edv.com/catalog/products_new.php&amp;h=321&amp;w=322&amp;sz=15&amp;hl=de&amp;start=1&amp;um=1&amp;tbnid=4-oJ2-xbhpqB8M:&amp;tbnh=118&amp;tbnw=118&amp;prev=/images?q=solarpanel&amp;um=1&amp;hl=de&amp;rlz=1T4GGIH_deDE265DE265" TargetMode="External"/><Relationship Id="rId57" Type="http://schemas.openxmlformats.org/officeDocument/2006/relationships/hyperlink" Target="http://images.google.de/imgres?imgurl=http://img.alibaba.com/photo/51728112/GPRS_CDMA_EDGE_Wireless_Router_for_Mobile_DVR.jpg&amp;imgrefurl=http://komsa.en.alibaba.com/product/50073092/51728112/Mobile_DVR_for_Vehicle/GPRS_CDMA_EDGE_Wireless_Router_for_Mobile_DVR.html&amp;h=523&amp;w=523&amp;sz=38&amp;hl=de&amp;start=80&amp;um=1&amp;tbnid=3i4CiNDaeUl0NM:&amp;tbnh=131&amp;tbnw=131&amp;prev=/images?q=gprs&amp;start=63&amp;ndsp=21&amp;um=1&amp;hl=de&amp;rlz=1T4GGIH_deDE265DE265&amp;sa=N" TargetMode="Externa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23.jpeg"/><Relationship Id="rId60" Type="http://schemas.openxmlformats.org/officeDocument/2006/relationships/image" Target="../media/image27.jpeg"/><Relationship Id="rId65" Type="http://schemas.openxmlformats.org/officeDocument/2006/relationships/image" Target="../media/image3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image" Target="../media/image22.jpeg"/><Relationship Id="rId55" Type="http://schemas.openxmlformats.org/officeDocument/2006/relationships/hyperlink" Target="http://images.google.de/imgres?imgurl=http://www.lifepr.de/attachment/15450/miele.jpg&amp;imgrefurl=http://www.lifepr.de/pressemeldungen/miele-cie-kg/boxid-15184.html&amp;h=746&amp;w=559&amp;sz=474&amp;hl=de&amp;start=19&amp;um=1&amp;tbnid=87oFkxvMaheG8M:&amp;tbnh=141&amp;tbnw=106&amp;prev=/images?q=waschmaschine&amp;um=1&amp;hl=de&amp;rlz=1T4GGIH_deDE265DE26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martG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48260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anchor="ctr"/>
          <a:lstStyle/>
          <a:p>
            <a:r>
              <a:rPr lang="cs-CZ" altLang="cs-CZ" sz="48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Chytré sítě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5876925"/>
            <a:ext cx="3879850" cy="792163"/>
          </a:xfrm>
        </p:spPr>
        <p:txBody>
          <a:bodyPr/>
          <a:lstStyle/>
          <a:p>
            <a:r>
              <a:rPr lang="cs-CZ" altLang="cs-CZ" sz="4400" b="1">
                <a:latin typeface="Comic Sans MS" panose="030F0702030302020204" pitchFamily="66" charset="0"/>
              </a:rPr>
              <a:t>Smart grids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49950"/>
            <a:ext cx="3527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Virtuální elektrárny</a:t>
            </a:r>
            <a:endParaRPr lang="cs-CZ" altLang="cs-CZ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9263" y="908050"/>
            <a:ext cx="87852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u="sng" dirty="0" smtClean="0">
                <a:solidFill>
                  <a:srgbClr val="002060"/>
                </a:solidFill>
              </a:rPr>
              <a:t>Virtuální elektrárna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je řídící systém, do kterého jsou připojeny převážné malé (obnovitelné) zdroje energie a spotřebitelé 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 řídí lokální výrobu a spotřebu podle optimálních parametrů (ceny, ztráty) a potřeb.</a:t>
            </a:r>
          </a:p>
        </p:txBody>
      </p:sp>
      <p:pic>
        <p:nvPicPr>
          <p:cNvPr id="1026" name="Picture 2" descr="http://oze.tzb-info.cz/docu/clanky/0094/009435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51" y="2364308"/>
            <a:ext cx="4603187" cy="44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2132856"/>
            <a:ext cx="4036526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Může reagovat na aktuální stav sítě </a:t>
            </a:r>
          </a:p>
          <a:p>
            <a:pPr marL="182563" indent="-1825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-	regionální nabídka a poptávka energie</a:t>
            </a:r>
          </a:p>
          <a:p>
            <a:pPr marL="182563" indent="-1825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- 	ceny energie</a:t>
            </a:r>
          </a:p>
          <a:p>
            <a:pPr marL="182563" indent="-1825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-	předpověď počasí </a:t>
            </a:r>
          </a:p>
          <a:p>
            <a:pPr marL="182563" indent="-1825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-	poruchy, výpadky</a:t>
            </a:r>
          </a:p>
          <a:p>
            <a:pPr marL="182563" indent="-1825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-	…</a:t>
            </a:r>
            <a:endParaRPr lang="cs-CZ" altLang="cs-CZ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Komponenty</a:t>
            </a:r>
            <a:r>
              <a:rPr lang="cs-CZ" altLang="cs-CZ" sz="4000">
                <a:solidFill>
                  <a:srgbClr val="002060"/>
                </a:solidFill>
                <a:effectLst/>
              </a:rPr>
              <a:t> </a:t>
            </a:r>
          </a:p>
        </p:txBody>
      </p:sp>
      <p:pic>
        <p:nvPicPr>
          <p:cNvPr id="91142" name="Picture 6" descr="smg_pilot_pr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84413"/>
            <a:ext cx="89281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Pilotní projekt Vrchlabí</a:t>
            </a:r>
            <a:r>
              <a:rPr lang="cs-CZ" altLang="cs-CZ" sz="400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419475" y="1047750"/>
            <a:ext cx="5545138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Cíle projektu: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modernizace distribuční sítě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(vn a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nn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) - automatizace a online komunikace,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zasmyčkování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rozvodu vn 35kV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obousměrná komunikace – distributor x zákazník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nové prvky distribuční sítě (kogenerační jednotky, </a:t>
            </a:r>
            <a:r>
              <a:rPr lang="cs-CZ" altLang="cs-CZ" sz="2000" b="1" dirty="0" err="1">
                <a:solidFill>
                  <a:srgbClr val="002060"/>
                </a:solidFill>
              </a:rPr>
              <a:t>mikrozdroje</a:t>
            </a:r>
            <a:r>
              <a:rPr lang="cs-CZ" altLang="cs-CZ" sz="2000" b="1" dirty="0">
                <a:solidFill>
                  <a:srgbClr val="002060"/>
                </a:solidFill>
              </a:rPr>
              <a:t>, dobíjecí stanice, …)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zavést centrální a lokální řídící systém DS, testování bezdrátových technologií k přenosu dat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testování ostrovního provozu regionu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(kogenerační jednotky)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inteligentní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elektroměry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zapojeno 4500 domácností 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</a:t>
            </a:r>
            <a:r>
              <a:rPr lang="cs-CZ" altLang="cs-CZ" sz="2000" b="1" dirty="0">
                <a:solidFill>
                  <a:srgbClr val="002060"/>
                </a:solidFill>
                <a:hlinkClick r:id="rId2"/>
              </a:rPr>
              <a:t>http://virtualniprohlidky.cez.cz/cez-vrchlabi/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pic>
        <p:nvPicPr>
          <p:cNvPr id="92166" name="Picture 6" descr="Mapa hranic tzv. Smart Regionu Vrchlabí">
            <a:hlinkClick r:id="rId3" tooltip="Mapa hranic tzv. Smart Regionu Vrchlabí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143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3112902" cy="69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Porucha v distribuční síti </a:t>
            </a:r>
            <a:r>
              <a:rPr lang="cs-CZ" altLang="cs-CZ" sz="4000">
                <a:solidFill>
                  <a:srgbClr val="002060"/>
                </a:solidFill>
                <a:effectLst/>
              </a:rPr>
              <a:t> </a:t>
            </a:r>
          </a:p>
        </p:txBody>
      </p:sp>
      <p:pic>
        <p:nvPicPr>
          <p:cNvPr id="4267040" name="Picture 32" descr="FM-07-Ostrovní prov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9281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79388" y="4797425"/>
            <a:ext cx="8785225" cy="1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147888" indent="-2147888"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03500"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82888"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62275"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1663"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8863"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56063"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13263"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70463"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2060"/>
                </a:solidFill>
              </a:rPr>
              <a:t>Porucha v distribuční síti: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současný stav	-	plošný, dlouhodobý výpadek, nutnost "ručního" zásahu montérů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inteligentní síť	-	automatický zásah řídícího systému, "izolování" postižené oblasti, rychlá dodávka energie do ostatní části regionu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6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6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647700"/>
          </a:xfrm>
        </p:spPr>
        <p:txBody>
          <a:bodyPr/>
          <a:lstStyle/>
          <a:p>
            <a:r>
              <a:rPr lang="cs-CZ" altLang="cs-CZ" sz="3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Koncepce "chytrý" dům </a:t>
            </a:r>
            <a:r>
              <a:rPr lang="cs-CZ" altLang="cs-CZ" sz="3600" dirty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785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08150" indent="-1708150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03500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782888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962275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16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88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560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132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70463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Distributor	-	optimální řízení sítí nn, optimalizace zatížení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informace o spotřebě každého zákazníka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Zákazník	-	dálková informace o stavu spotřebičů (internet)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informace o aktuální spotřebě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řízené spínání spotřebičů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jednodušší připojení vlastních zdrojů energie </a:t>
            </a:r>
          </a:p>
        </p:txBody>
      </p:sp>
      <p:grpSp>
        <p:nvGrpSpPr>
          <p:cNvPr id="94271" name="Group 63"/>
          <p:cNvGrpSpPr>
            <a:grpSpLocks noChangeAspect="1"/>
          </p:cNvGrpSpPr>
          <p:nvPr/>
        </p:nvGrpSpPr>
        <p:grpSpPr bwMode="auto">
          <a:xfrm>
            <a:off x="179388" y="836613"/>
            <a:ext cx="8785225" cy="3825875"/>
            <a:chOff x="282" y="1033"/>
            <a:chExt cx="5080" cy="2212"/>
          </a:xfrm>
        </p:grpSpPr>
        <p:sp>
          <p:nvSpPr>
            <p:cNvPr id="94272" name="Text Box 5"/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2" y="1033"/>
              <a:ext cx="50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cs typeface="Arial" panose="020B0604020202020204" pitchFamily="34" charset="0"/>
                </a:rPr>
                <a:t>Koncept Smart Home neboli chytrý dům</a:t>
              </a:r>
            </a:p>
          </p:txBody>
        </p:sp>
        <p:sp>
          <p:nvSpPr>
            <p:cNvPr id="94273" name="Rectangle 152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78" y="2720"/>
              <a:ext cx="263" cy="212"/>
            </a:xfrm>
            <a:prstGeom prst="rect">
              <a:avLst/>
            </a:prstGeom>
            <a:solidFill>
              <a:srgbClr val="FFD8C5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0522" tIns="70522" rIns="70522" bIns="70522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74" name="AutoShape 1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1525" y="1138"/>
              <a:ext cx="1990" cy="2223"/>
            </a:xfrm>
            <a:prstGeom prst="homePlate">
              <a:avLst>
                <a:gd name="adj" fmla="val 34954"/>
              </a:avLst>
            </a:prstGeom>
            <a:solidFill>
              <a:srgbClr val="D9D9D9"/>
            </a:solidFill>
            <a:ln w="127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eaVert"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75" name="Rectangle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27" y="1796"/>
              <a:ext cx="364" cy="31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76" name="Rectangle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25" y="1796"/>
              <a:ext cx="363" cy="31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77" name="Rectangle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23" y="1796"/>
              <a:ext cx="363" cy="31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78" name="Rectangle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9" y="1796"/>
              <a:ext cx="366" cy="31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4279" name="Picture 10" descr="KC70-80">
              <a:hlinkClick r:id="rId49"/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1830"/>
              <a:ext cx="31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80" name="Rectangle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68" y="2675"/>
              <a:ext cx="423" cy="429"/>
            </a:xfrm>
            <a:prstGeom prst="rect">
              <a:avLst/>
            </a:prstGeom>
            <a:solidFill>
              <a:srgbClr val="FF6600">
                <a:alpha val="8196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81" name="Rectangle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48" y="2757"/>
              <a:ext cx="293" cy="26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82" name="Rectangle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28" y="2751"/>
              <a:ext cx="295" cy="27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83" name="Rectangle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03" y="2757"/>
              <a:ext cx="284" cy="26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10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284" name="Text Box 15"/>
            <p:cNvSpPr txBox="1"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85" y="3127"/>
              <a:ext cx="2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Elektřina</a:t>
              </a:r>
            </a:p>
          </p:txBody>
        </p:sp>
        <p:sp>
          <p:nvSpPr>
            <p:cNvPr id="94285" name="Text Box 16"/>
            <p:cNvSpPr txBox="1"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28" y="3098"/>
              <a:ext cx="1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Plyn</a:t>
              </a:r>
            </a:p>
          </p:txBody>
        </p:sp>
        <p:sp>
          <p:nvSpPr>
            <p:cNvPr id="94286" name="Text Box 17"/>
            <p:cNvSpPr txBox="1"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16" y="3104"/>
              <a:ext cx="162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Voda</a:t>
              </a:r>
            </a:p>
          </p:txBody>
        </p:sp>
        <p:sp>
          <p:nvSpPr>
            <p:cNvPr id="94287" name="Text Box 18"/>
            <p:cNvSpPr txBox="1"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6" y="3087"/>
              <a:ext cx="17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Teplo</a:t>
              </a:r>
            </a:p>
          </p:txBody>
        </p:sp>
        <p:cxnSp>
          <p:nvCxnSpPr>
            <p:cNvPr id="94288" name="AutoShape 19"/>
            <p:cNvCxnSpPr>
              <a:cxnSpLocks noChangeAspect="1" noChangeShapeType="1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2155" y="2340"/>
              <a:ext cx="152" cy="614"/>
            </a:xfrm>
            <a:prstGeom prst="bentConnector3">
              <a:avLst>
                <a:gd name="adj1" fmla="val 48028"/>
              </a:avLst>
            </a:prstGeom>
            <a:noFill/>
            <a:ln w="12700">
              <a:solidFill>
                <a:srgbClr val="595959"/>
              </a:solidFill>
              <a:miter lim="800000"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89" name="AutoShape 20"/>
            <p:cNvCxnSpPr>
              <a:cxnSpLocks noChangeAspect="1" noChangeShapeType="1"/>
              <a:endCxn id="9428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2274" y="2536"/>
              <a:ext cx="242" cy="199"/>
            </a:xfrm>
            <a:prstGeom prst="bentConnector3">
              <a:avLst>
                <a:gd name="adj1" fmla="val 30579"/>
              </a:avLst>
            </a:prstGeom>
            <a:noFill/>
            <a:ln w="9525">
              <a:solidFill>
                <a:srgbClr val="595959"/>
              </a:solidFill>
              <a:miter lim="800000"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90" name="Rectangle 23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1" y="1564"/>
              <a:ext cx="60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1400" b="1">
                  <a:solidFill>
                    <a:schemeClr val="bg2"/>
                  </a:solidFill>
                  <a:cs typeface="Arial" panose="020B0604020202020204" pitchFamily="34" charset="0"/>
                </a:rPr>
                <a:t>Smart Home</a:t>
              </a:r>
            </a:p>
          </p:txBody>
        </p:sp>
        <p:sp>
          <p:nvSpPr>
            <p:cNvPr id="94291" name="Rectangle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84" y="2255"/>
              <a:ext cx="394" cy="27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Char char="§"/>
              </a:pPr>
              <a:endParaRPr lang="cs-CZ" altLang="cs-CZ" sz="9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203" name="AutoShape 29"/>
            <p:cNvCxnSpPr>
              <a:cxnSpLocks noChangeShapeType="1"/>
              <a:stCxn id="94291" idx="0"/>
              <a:endCxn id="94275" idx="2"/>
            </p:cNvCxnSpPr>
            <p:nvPr>
              <p:custDataLst>
                <p:tags r:id="rId20"/>
              </p:custDataLst>
            </p:nvPr>
          </p:nvCxnSpPr>
          <p:spPr bwMode="auto">
            <a:xfrm rot="16200000" flipV="1">
              <a:off x="2164" y="1935"/>
              <a:ext cx="151" cy="58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04" name="AutoShape 30"/>
            <p:cNvCxnSpPr>
              <a:cxnSpLocks noChangeShapeType="1"/>
              <a:stCxn id="94291" idx="0"/>
              <a:endCxn id="94276" idx="2"/>
            </p:cNvCxnSpPr>
            <p:nvPr>
              <p:custDataLst>
                <p:tags r:id="rId21"/>
              </p:custDataLst>
            </p:nvPr>
          </p:nvCxnSpPr>
          <p:spPr bwMode="auto">
            <a:xfrm rot="16200000" flipV="1">
              <a:off x="2366" y="2136"/>
              <a:ext cx="151" cy="17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05" name="AutoShape 31"/>
            <p:cNvCxnSpPr>
              <a:cxnSpLocks noChangeShapeType="1"/>
              <a:stCxn id="94291" idx="0"/>
              <a:endCxn id="94277" idx="2"/>
            </p:cNvCxnSpPr>
            <p:nvPr>
              <p:custDataLst>
                <p:tags r:id="rId22"/>
              </p:custDataLst>
            </p:nvPr>
          </p:nvCxnSpPr>
          <p:spPr bwMode="auto">
            <a:xfrm rot="5400000" flipH="1" flipV="1">
              <a:off x="2569" y="2112"/>
              <a:ext cx="151" cy="22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06" name="AutoShape 32"/>
            <p:cNvCxnSpPr>
              <a:cxnSpLocks noChangeShapeType="1"/>
              <a:stCxn id="94291" idx="0"/>
              <a:endCxn id="94278" idx="2"/>
            </p:cNvCxnSpPr>
            <p:nvPr>
              <p:custDataLst>
                <p:tags r:id="rId23"/>
              </p:custDataLst>
            </p:nvPr>
          </p:nvCxnSpPr>
          <p:spPr bwMode="auto">
            <a:xfrm rot="5400000" flipH="1" flipV="1">
              <a:off x="2772" y="1909"/>
              <a:ext cx="151" cy="63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 w="sm" len="sm"/>
              <a:tailEnd type="triangle" w="sm" len="sm"/>
            </a:ln>
          </p:spPr>
        </p:cxnSp>
        <p:cxnSp>
          <p:nvCxnSpPr>
            <p:cNvPr id="7207" name="AutoShape 36"/>
            <p:cNvCxnSpPr>
              <a:cxnSpLocks noChangeShapeType="1"/>
              <a:stCxn id="94291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2678" y="2388"/>
              <a:ext cx="116" cy="4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sm" len="sm"/>
              <a:tailEnd type="triangle" w="sm" len="sm"/>
            </a:ln>
          </p:spPr>
        </p:cxnSp>
        <p:pic>
          <p:nvPicPr>
            <p:cNvPr id="94297" name="Picture 46" descr="kuehlschrank10010ur">
              <a:hlinkClick r:id="rId51"/>
            </p:cNvPr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1812"/>
              <a:ext cx="22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98" name="Picture 47" descr="siemens_waeschetrockner">
              <a:hlinkClick r:id="rId53"/>
            </p:cNvPr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1815"/>
              <a:ext cx="21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99" name="Picture 48" descr="miele">
              <a:hlinkClick r:id="rId55"/>
            </p:cNvPr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1819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00" name="Picture 49" descr="GPRS_CDMA_EDGE_Wireless_Router_for_Mobile_DVR">
              <a:hlinkClick r:id="rId57"/>
            </p:cNvPr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" y="2262"/>
              <a:ext cx="28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01" name="Picture 25" descr="Laptop_Fujitsu_Siemens_Amillo_Pro">
              <a:hlinkClick r:id="rId59"/>
            </p:cNvPr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" y="2250"/>
              <a:ext cx="41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13" name="AutoShape 36"/>
            <p:cNvCxnSpPr>
              <a:cxnSpLocks noChangeShapeType="1"/>
              <a:endCxn id="94291" idx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2121" y="2390"/>
              <a:ext cx="163" cy="2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sm" len="sm"/>
              <a:tailEnd type="triangle" w="sm" len="sm"/>
            </a:ln>
          </p:spPr>
        </p:cxnSp>
        <p:pic>
          <p:nvPicPr>
            <p:cNvPr id="94303" name="Picture 62" descr="http://tbn0.google.com/images?q=tbn:bpf9nmEKsPVD9M:http://www.welt.de/multimedia/archive/00446/familie_BM_Berlin_M_446676g.jpg">
              <a:hlinkClick r:id="rId61"/>
            </p:cNvPr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" y="2261"/>
              <a:ext cx="439" cy="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539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4713" y="1276"/>
              <a:ext cx="638" cy="1918"/>
              <a:chOff x="612775" y="3989488"/>
              <a:chExt cx="914400" cy="2435125"/>
            </a:xfrm>
            <a:solidFill>
              <a:schemeClr val="bg1">
                <a:lumMod val="65000"/>
              </a:schemeClr>
            </a:solidFill>
          </p:grpSpPr>
          <p:sp>
            <p:nvSpPr>
              <p:cNvPr id="7246" name="Rectangle 404"/>
              <p:cNvSpPr>
                <a:spLocks noChangeArrowheads="1"/>
              </p:cNvSpPr>
              <p:nvPr/>
            </p:nvSpPr>
            <p:spPr bwMode="auto">
              <a:xfrm>
                <a:off x="612775" y="3989488"/>
                <a:ext cx="914400" cy="53975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72000" rIns="0" bIns="18000" anchor="b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bg2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cs-CZ" sz="7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Mobil</a:t>
                </a:r>
              </a:p>
            </p:txBody>
          </p:sp>
          <p:sp>
            <p:nvSpPr>
              <p:cNvPr id="7247" name="Rectangle 405"/>
              <p:cNvSpPr>
                <a:spLocks noChangeArrowheads="1"/>
              </p:cNvSpPr>
              <p:nvPr/>
            </p:nvSpPr>
            <p:spPr bwMode="auto">
              <a:xfrm>
                <a:off x="612775" y="4621313"/>
                <a:ext cx="914400" cy="53975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72000" rIns="0" bIns="18000" anchor="b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bg2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cs-CZ" sz="7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Decentralizovaná vlastní výroba</a:t>
                </a:r>
              </a:p>
            </p:txBody>
          </p:sp>
          <p:sp>
            <p:nvSpPr>
              <p:cNvPr id="7248" name="Rectangle 407"/>
              <p:cNvSpPr>
                <a:spLocks noChangeArrowheads="1"/>
              </p:cNvSpPr>
              <p:nvPr/>
            </p:nvSpPr>
            <p:spPr bwMode="auto">
              <a:xfrm>
                <a:off x="612775" y="5253038"/>
                <a:ext cx="914400" cy="53975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72000" rIns="0" bIns="18000" anchor="b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bg2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cs-CZ" sz="7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Prázdninový dům/ přechodné bydliště</a:t>
                </a:r>
              </a:p>
            </p:txBody>
          </p:sp>
          <p:sp>
            <p:nvSpPr>
              <p:cNvPr id="7249" name="Rectangle 408"/>
              <p:cNvSpPr>
                <a:spLocks noChangeArrowheads="1"/>
              </p:cNvSpPr>
              <p:nvPr/>
            </p:nvSpPr>
            <p:spPr bwMode="auto">
              <a:xfrm>
                <a:off x="612775" y="5884863"/>
                <a:ext cx="914400" cy="53975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lIns="0" tIns="72000" rIns="0" bIns="18000" anchor="b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bg2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cs-CZ" sz="7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E-</a:t>
                </a:r>
                <a:r>
                  <a:rPr lang="cs-CZ" sz="7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vehicle</a:t>
                </a:r>
                <a:endParaRPr lang="cs-CZ" sz="7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221" name="AutoShape 481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 rot="10800000" flipV="1">
              <a:off x="4810" y="1519"/>
              <a:ext cx="1" cy="508"/>
            </a:xfrm>
            <a:prstGeom prst="bentConnector3">
              <a:avLst>
                <a:gd name="adj1" fmla="val 14395466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222" name="AutoShape 481"/>
            <p:cNvCxnSpPr>
              <a:cxnSpLocks noChangeShapeType="1"/>
            </p:cNvCxnSpPr>
            <p:nvPr>
              <p:custDataLst>
                <p:tags r:id="rId34"/>
              </p:custDataLst>
            </p:nvPr>
          </p:nvCxnSpPr>
          <p:spPr bwMode="auto">
            <a:xfrm rot="10800000" flipV="1">
              <a:off x="4810" y="2027"/>
              <a:ext cx="1" cy="507"/>
            </a:xfrm>
            <a:prstGeom prst="bentConnector3">
              <a:avLst>
                <a:gd name="adj1" fmla="val 14395466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223" name="AutoShape 481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 rot="10800000" flipV="1">
              <a:off x="4810" y="2534"/>
              <a:ext cx="1" cy="508"/>
            </a:xfrm>
            <a:prstGeom prst="bentConnector3">
              <a:avLst>
                <a:gd name="adj1" fmla="val 14395466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cxnSp>
        <p:pic>
          <p:nvPicPr>
            <p:cNvPr id="94308" name="Picture 416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" y="1298"/>
              <a:ext cx="25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09" name="Picture 467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" y="2838"/>
              <a:ext cx="37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10" name="Picture 468" descr="Home01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288"/>
              <a:ext cx="4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311" name="Oval 486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949" y="2727"/>
              <a:ext cx="423" cy="488"/>
            </a:xfrm>
            <a:prstGeom prst="ellipse">
              <a:avLst/>
            </a:prstGeom>
            <a:solidFill>
              <a:srgbClr val="7F7F7F"/>
            </a:solidFill>
            <a:ln w="12700" algn="ctr">
              <a:solidFill>
                <a:srgbClr val="7F7F7F"/>
              </a:solidFill>
              <a:round/>
              <a:headEnd/>
              <a:tailEnd/>
            </a:ln>
          </p:spPr>
          <p:txBody>
            <a:bodyPr wrap="none" lIns="70522" tIns="70522" rIns="70522" bIns="70522" anchor="ctr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1000" b="1">
                  <a:solidFill>
                    <a:schemeClr val="bg2"/>
                  </a:solidFill>
                  <a:cs typeface="Arial" panose="020B0604020202020204" pitchFamily="34" charset="0"/>
                </a:rPr>
                <a:t>Dálková </a:t>
              </a:r>
            </a:p>
            <a:p>
              <a:pPr algn="ctr">
                <a:lnSpc>
                  <a:spcPct val="90000"/>
                </a:lnSpc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1000" b="1">
                  <a:solidFill>
                    <a:schemeClr val="bg2"/>
                  </a:solidFill>
                  <a:cs typeface="Arial" panose="020B0604020202020204" pitchFamily="34" charset="0"/>
                </a:rPr>
                <a:t>kontrola</a:t>
              </a:r>
            </a:p>
          </p:txBody>
        </p:sp>
        <p:sp>
          <p:nvSpPr>
            <p:cNvPr id="94312" name="Text Box 15"/>
            <p:cNvSpPr txBox="1"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72" y="2736"/>
              <a:ext cx="46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1000" b="1" i="1">
                  <a:solidFill>
                    <a:schemeClr val="bg2"/>
                  </a:solidFill>
                  <a:cs typeface="Arial" panose="020B0604020202020204" pitchFamily="34" charset="0"/>
                </a:rPr>
                <a:t>Smart Meters</a:t>
              </a:r>
            </a:p>
          </p:txBody>
        </p:sp>
        <p:pic>
          <p:nvPicPr>
            <p:cNvPr id="94313" name="Picture 29" descr="pic_meter_small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2719"/>
              <a:ext cx="33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14" name="Picture 29" descr="pic_meter_small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2792"/>
              <a:ext cx="23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315" name="Rectangle 132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9" y="2196"/>
              <a:ext cx="619" cy="973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595959"/>
              </a:solidFill>
              <a:round/>
              <a:headEnd/>
              <a:tailEnd/>
            </a:ln>
          </p:spPr>
          <p:txBody>
            <a:bodyPr wrap="none" lIns="69118" tIns="35280" rIns="69118" bIns="0"/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Distributor</a:t>
              </a:r>
              <a:r>
                <a:rPr lang="en-US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/</a:t>
              </a: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  <a:buClr>
                  <a:schemeClr val="bg2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cs-CZ" altLang="cs-CZ" sz="900" b="1">
                  <a:solidFill>
                    <a:schemeClr val="bg2"/>
                  </a:solidFill>
                  <a:cs typeface="Arial" panose="020B0604020202020204" pitchFamily="34" charset="0"/>
                </a:rPr>
                <a:t>výrobce</a:t>
              </a:r>
              <a:endParaRPr lang="de-DE" altLang="cs-CZ" sz="900" b="1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4316" name="Picture 51" descr="buerogebaeude_1_556x367">
              <a:hlinkClick r:id="rId67"/>
            </p:cNvPr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497"/>
              <a:ext cx="45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17" name="Picture 56" descr="Hochspannungsleitung">
              <a:hlinkClick r:id="rId69"/>
            </p:cNvPr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2828"/>
              <a:ext cx="44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318" name="AutoShape 21"/>
            <p:cNvCxnSpPr>
              <a:cxnSpLocks noChangeAspect="1" noChangeShapeType="1"/>
              <a:endCxn id="94282" idx="0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2464" y="2538"/>
              <a:ext cx="236" cy="189"/>
            </a:xfrm>
            <a:prstGeom prst="bentConnector3">
              <a:avLst>
                <a:gd name="adj1" fmla="val 30931"/>
              </a:avLst>
            </a:prstGeom>
            <a:noFill/>
            <a:ln w="12700">
              <a:solidFill>
                <a:srgbClr val="595959"/>
              </a:solidFill>
              <a:miter lim="800000"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4319" name="Picture 29" descr="pic_meter_small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2794"/>
              <a:ext cx="23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20" name="Picture 29" descr="pic_meter_small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" y="2791"/>
              <a:ext cx="23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321" name="Picture 10" descr="KC70-80">
              <a:hlinkClick r:id="rId49"/>
            </p:cNvPr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" y="1823"/>
              <a:ext cx="5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322" name="Line 76"/>
            <p:cNvSpPr>
              <a:spLocks noChangeAspect="1" noChangeShapeType="1"/>
            </p:cNvSpPr>
            <p:nvPr/>
          </p:nvSpPr>
          <p:spPr bwMode="auto">
            <a:xfrm flipH="1">
              <a:off x="3045" y="2596"/>
              <a:ext cx="0" cy="153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3" name="Line 77"/>
            <p:cNvSpPr>
              <a:spLocks noChangeAspect="1" noChangeShapeType="1"/>
            </p:cNvSpPr>
            <p:nvPr/>
          </p:nvSpPr>
          <p:spPr bwMode="auto">
            <a:xfrm>
              <a:off x="2675" y="2592"/>
              <a:ext cx="370" cy="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4" name="Line 78"/>
            <p:cNvSpPr>
              <a:spLocks noChangeAspect="1" noChangeShapeType="1"/>
            </p:cNvSpPr>
            <p:nvPr/>
          </p:nvSpPr>
          <p:spPr bwMode="auto">
            <a:xfrm>
              <a:off x="835" y="2964"/>
              <a:ext cx="823" cy="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5" name="Line 79"/>
            <p:cNvSpPr>
              <a:spLocks noChangeAspect="1" noChangeShapeType="1"/>
            </p:cNvSpPr>
            <p:nvPr/>
          </p:nvSpPr>
          <p:spPr bwMode="auto">
            <a:xfrm>
              <a:off x="3358" y="2970"/>
              <a:ext cx="588" cy="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6" name="Line 80"/>
            <p:cNvSpPr>
              <a:spLocks noChangeAspect="1" noChangeShapeType="1"/>
            </p:cNvSpPr>
            <p:nvPr/>
          </p:nvSpPr>
          <p:spPr bwMode="auto">
            <a:xfrm>
              <a:off x="4374" y="2986"/>
              <a:ext cx="223" cy="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7" name="Line 81"/>
            <p:cNvSpPr>
              <a:spLocks noChangeAspect="1" noChangeShapeType="1"/>
            </p:cNvSpPr>
            <p:nvPr/>
          </p:nvSpPr>
          <p:spPr bwMode="auto">
            <a:xfrm>
              <a:off x="3045" y="2593"/>
              <a:ext cx="317" cy="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328" name="Line 82"/>
            <p:cNvSpPr>
              <a:spLocks noChangeAspect="1" noChangeShapeType="1"/>
            </p:cNvSpPr>
            <p:nvPr/>
          </p:nvSpPr>
          <p:spPr bwMode="auto">
            <a:xfrm>
              <a:off x="3361" y="2593"/>
              <a:ext cx="1" cy="376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Přínosy chytrých sítí</a:t>
            </a:r>
            <a:r>
              <a:rPr lang="cs-CZ" altLang="cs-CZ" sz="4000" dirty="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7950" y="908720"/>
            <a:ext cx="8856663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2060"/>
                </a:solidFill>
              </a:rPr>
              <a:t>Společnost</a:t>
            </a:r>
            <a:r>
              <a:rPr lang="cs-CZ" altLang="cs-CZ" sz="2200" b="1" dirty="0">
                <a:solidFill>
                  <a:srgbClr val="00206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zlepšení životního prostředí, efektivnější využití zdrojů energie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zvýšení spotřeby elektrické energie bez navýšení požadavků ne centrální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zdroje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úspory na přenosových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linkách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elektromobilita</a:t>
            </a:r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2060"/>
                </a:solidFill>
              </a:rPr>
              <a:t>Zákazníci</a:t>
            </a:r>
            <a:r>
              <a:rPr lang="cs-CZ" altLang="cs-CZ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lepší informovanost o spotřebě energie, možnost zefektivnit spotřebu a tím i snížit náklady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snížení délky výpadků a přerušení dodávek energie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lepší integrace OZE do distribuční soustavy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lepší dostupnost elektrické energie v místech s omezenou kapacitou stávající DS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integrace "inteligentních" domácích spotřebičů, snížení "provozních" nákladů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(elektromobilita, …)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2060"/>
                </a:solidFill>
              </a:rPr>
              <a:t>Dodavatel</a:t>
            </a:r>
            <a:r>
              <a:rPr lang="cs-CZ" altLang="cs-CZ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efektivnější kombinace tradičních zdrojů energie a OZE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úspora nákladů na hledání poruch, snížení počtu a rozsahu výpadků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Další úkoly pro rozvoj</a:t>
            </a:r>
            <a:endParaRPr lang="cs-CZ" altLang="cs-CZ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9833" y="908720"/>
            <a:ext cx="8856663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podpora obyvatelů a zastupitelstva 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vyřešit akumulaci energie (bateriové centrum u elektrárny Tušimice má výkon 4MW), zejména místní (všechny současné systémy jsou drahé a málo účinné)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svázat do systému i další energie - voda, plyn, teplo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obsadit elektroměrové skříně chytrými elektroměry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vytvořit dostatečný výkon místních zdrojů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zajistit dostatečný výkon pro napájení v energetických sedlech (elektromobilita, …)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řídící technika, automatické řízení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833" y="4153864"/>
            <a:ext cx="8856663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 smtClean="0">
                <a:solidFill>
                  <a:srgbClr val="002060"/>
                </a:solidFill>
              </a:rPr>
              <a:t>Akumulace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:</a:t>
            </a:r>
            <a:endParaRPr lang="cs-CZ" altLang="cs-CZ" sz="2200" b="1" dirty="0">
              <a:solidFill>
                <a:srgbClr val="002060"/>
              </a:solidFill>
            </a:endParaRPr>
          </a:p>
          <a:p>
            <a:r>
              <a:rPr lang="cs-CZ" altLang="cs-CZ" sz="2000" b="1" dirty="0">
                <a:solidFill>
                  <a:srgbClr val="00206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přečerpávací elektrárny - současný stav, omezené možnosti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ukládání stlačeného vzduchu v podzemí, účinnost 70%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supravodivé akumulátory, neomezený počet cyklů, účinnost 99%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Power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2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Gas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(německý model) - v době přebytku se z elektřiny vyrábí vodík, který se slučuje s CO</a:t>
            </a:r>
            <a:r>
              <a:rPr lang="cs-CZ" altLang="cs-CZ" sz="2000" b="1" baseline="-25000" dirty="0" smtClean="0">
                <a:solidFill>
                  <a:srgbClr val="002060"/>
                </a:solidFill>
              </a:rPr>
              <a:t>2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, vzniká metan, účinnost 40%</a:t>
            </a:r>
          </a:p>
          <a:p>
            <a:r>
              <a:rPr lang="cs-CZ" altLang="cs-CZ" sz="2000" b="1" dirty="0" smtClean="0">
                <a:solidFill>
                  <a:srgbClr val="002060"/>
                </a:solidFill>
              </a:rPr>
              <a:t>*	Lithium - vzduchová baterie - vysoká kapacita, využití zejména v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elektromobilitě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	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878522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9875" indent="-269875"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www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Energetik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ČEZ	Nová energie pro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život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	ČEZ Distribuční služby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79388" y="333375"/>
            <a:ext cx="87852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Materiály</a:t>
            </a:r>
            <a:r>
              <a:rPr lang="cs-CZ" altLang="cs-CZ" sz="4000">
                <a:solidFill>
                  <a:srgbClr val="002060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7" name="Picture 11" descr="Tzv. chytrý elektroměr na propagační fotografii firmy Č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57289"/>
            <a:ext cx="45720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19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Chytré (inteligentní) </a:t>
            </a:r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sítě </a:t>
            </a:r>
            <a:r>
              <a:rPr lang="cs-CZ" altLang="cs-CZ" sz="24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- Smart </a:t>
            </a:r>
            <a:r>
              <a:rPr lang="cs-CZ" altLang="cs-CZ" sz="2400" b="1" u="sng" dirty="0" err="1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Grid</a:t>
            </a:r>
            <a:r>
              <a:rPr lang="cs-CZ" altLang="cs-CZ" sz="2400" dirty="0" smtClean="0">
                <a:solidFill>
                  <a:srgbClr val="002060"/>
                </a:solidFill>
                <a:effectLst/>
              </a:rPr>
              <a:t> </a:t>
            </a:r>
            <a:endParaRPr lang="cs-CZ" altLang="cs-CZ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07950" y="980728"/>
            <a:ext cx="8856663" cy="24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Chytré (inteligentní) sítě se připravují pro další rozvoj distribuční elektroenergetiky a jsou podporovány i v rámci Evropské unie (Evropská technologická platforma inteligentních sítí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ČEZ Distribuce vytvořil </a:t>
            </a:r>
            <a:r>
              <a:rPr lang="cs-CZ" altLang="cs-CZ" sz="2000" b="1" dirty="0">
                <a:solidFill>
                  <a:srgbClr val="002060"/>
                </a:solidFill>
              </a:rPr>
              <a:t>pilotní projekt pro oblast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Vrchlabí a oblasti okolo Hradce Králové, Jeřmanic a Malé Skály.  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ČEZ Distribuce je zapojen do projektu Grid4EU (6 evropských distribučních společností) a do projektu INTERFLEX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5" y="3476175"/>
            <a:ext cx="4248472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2060"/>
                </a:solidFill>
              </a:rPr>
              <a:t>Možné </a:t>
            </a:r>
            <a:r>
              <a:rPr lang="cs-CZ" altLang="cs-CZ" sz="2200" b="1" u="sng" dirty="0">
                <a:solidFill>
                  <a:srgbClr val="002060"/>
                </a:solidFill>
              </a:rPr>
              <a:t>připomínky k projektu</a:t>
            </a:r>
            <a:r>
              <a:rPr lang="cs-CZ" altLang="cs-CZ" sz="2200" b="1" dirty="0">
                <a:solidFill>
                  <a:srgbClr val="002060"/>
                </a:solidFill>
              </a:rPr>
              <a:t>:</a:t>
            </a:r>
          </a:p>
          <a:p>
            <a:pPr marL="271463" indent="-271463">
              <a:spcBef>
                <a:spcPts val="120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zásah do soukromí</a:t>
            </a:r>
          </a:p>
          <a:p>
            <a:pPr marL="271463" indent="-271463">
              <a:tabLst/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regionální (obnovitelné) zdroje</a:t>
            </a:r>
          </a:p>
          <a:p>
            <a:pPr marL="271463" indent="-271463">
              <a:tabLst/>
            </a:pPr>
            <a:r>
              <a:rPr lang="cs-CZ" altLang="cs-CZ" sz="2000" b="1" dirty="0">
                <a:solidFill>
                  <a:srgbClr val="002060"/>
                </a:solidFill>
              </a:rPr>
              <a:t>*	"inteligentní" spotřebiče</a:t>
            </a:r>
          </a:p>
          <a:p>
            <a:pPr marL="271463" indent="-271463">
              <a:tabLst/>
            </a:pPr>
            <a:r>
              <a:rPr lang="cs-CZ" altLang="cs-CZ" sz="2000" b="1" dirty="0">
                <a:solidFill>
                  <a:srgbClr val="002060"/>
                </a:solidFill>
              </a:rPr>
              <a:t>*	spolupráce obyvatel</a:t>
            </a:r>
          </a:p>
          <a:p>
            <a:pPr marL="271463" indent="-271463">
              <a:tabLst/>
            </a:pPr>
            <a:r>
              <a:rPr lang="cs-CZ" altLang="cs-CZ" sz="2000" b="1" dirty="0">
                <a:solidFill>
                  <a:srgbClr val="002060"/>
                </a:solidFill>
              </a:rPr>
              <a:t>*	nutnost "akumulace"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energie</a:t>
            </a:r>
          </a:p>
          <a:p>
            <a:pPr marL="271463" indent="-271463">
              <a:tabLst/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nové sítě </a:t>
            </a:r>
            <a:r>
              <a:rPr lang="cs-CZ" altLang="cs-CZ" sz="2000" b="1" dirty="0" err="1" smtClean="0">
                <a:solidFill>
                  <a:srgbClr val="002060"/>
                </a:solidFill>
              </a:rPr>
              <a:t>nn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a vn</a:t>
            </a:r>
          </a:p>
          <a:p>
            <a:pPr marL="271463" indent="-271463">
              <a:tabLst/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automatizace	 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 marL="271463" indent="-271463">
              <a:tabLst/>
            </a:pP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u="sng" dirty="0" smtClean="0">
                <a:solidFill>
                  <a:srgbClr val="002060"/>
                </a:solidFill>
              </a:rPr>
              <a:t>vysoká </a:t>
            </a:r>
            <a:r>
              <a:rPr lang="cs-CZ" altLang="cs-CZ" sz="2000" b="1" u="sng" dirty="0">
                <a:solidFill>
                  <a:srgbClr val="002060"/>
                </a:solidFill>
              </a:rPr>
              <a:t>cena realizace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19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Současnost x budoucnost</a:t>
            </a:r>
            <a:r>
              <a:rPr lang="cs-CZ" altLang="cs-CZ" sz="4000" dirty="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7950" y="1196975"/>
            <a:ext cx="8856663" cy="55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00325" indent="-2600325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Nedávná minulost:	*	centrální energetické zdroje s relativně stabilní výrobou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	*	velká kapacita přenosových linek	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	*	velký podíl spotřebičů, které měly pouze základní harmonickou proudu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 regulace 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pomocí přepínání tarifů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Současnost:	*	zvyšující se podíl malých a středních 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zdrojů do sítě </a:t>
            </a:r>
            <a:r>
              <a:rPr lang="cs-CZ" altLang="cs-CZ" sz="2000" b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nn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 a vn, 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jejich výroba je nestabilní (VTE, 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FVE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velký podíl spotřebičů, které deformují průběh proudu - problémy s kvalitou dodávky energie</a:t>
            </a: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velké požadavky na regulační energii	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Možná budoucnost: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měření všech výkonů – činný, jalový, deformační</a:t>
            </a: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okamžité zpracování a vyhodnocení stavu sítě</a:t>
            </a: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dálková správa, obousměrná komunikace</a:t>
            </a: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místní automatická řídící centra 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(virtuální elektrárny)</a:t>
            </a:r>
            <a:endParaRPr lang="cs-CZ" altLang="cs-CZ" sz="2000" b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*	vysoké požadavky na </a:t>
            </a:r>
            <a:r>
              <a:rPr lang="cs-CZ" altLang="cs-CZ" sz="20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spolehlivost přenosu dat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pic>
        <p:nvPicPr>
          <p:cNvPr id="96261" name="Picture 5" descr="MC90025063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44145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MC9004244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03825"/>
            <a:ext cx="139065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6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6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Chytré (inteligentní) sítě</a:t>
            </a:r>
            <a:r>
              <a:rPr lang="cs-CZ" altLang="cs-CZ" sz="400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903605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84363" indent="-1884363"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63750"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43138"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22525"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01913"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5911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1631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7351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3071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2060"/>
                </a:solidFill>
              </a:rPr>
              <a:t>Výchozí stav</a:t>
            </a:r>
            <a:r>
              <a:rPr lang="cs-CZ" altLang="cs-CZ" sz="2000" b="1" dirty="0">
                <a:solidFill>
                  <a:srgbClr val="002060"/>
                </a:solidFill>
              </a:rPr>
              <a:t>	-	velké zdroje 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rgbClr val="002060"/>
                </a:solidFill>
              </a:rPr>
              <a:t> přenos energie na velké vzdálenosti do míst spotřeby 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dirty="0">
                <a:solidFill>
                  <a:srgbClr val="002060"/>
                </a:solidFill>
              </a:rPr>
              <a:t>ztráty, přetížené přenosové cesty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2060"/>
                </a:solidFill>
              </a:rPr>
              <a:t>Současnost</a:t>
            </a:r>
            <a:r>
              <a:rPr lang="cs-CZ" altLang="cs-CZ" sz="2000" b="1" dirty="0">
                <a:solidFill>
                  <a:srgbClr val="002060"/>
                </a:solidFill>
              </a:rPr>
              <a:t>	-	stále větší podíl lokálních zdrojů (větrné a solární elektrárny, tepelná čerpadla, kogenerace,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2060"/>
                </a:solidFill>
              </a:rPr>
              <a:t>Budoucnost</a:t>
            </a:r>
            <a:r>
              <a:rPr lang="cs-CZ" altLang="cs-CZ" sz="2000" b="1" dirty="0">
                <a:solidFill>
                  <a:srgbClr val="002060"/>
                </a:solidFill>
              </a:rPr>
              <a:t>	-	snížit přenos energie, maximální využití lokálních zdrojů, automatizace dodávky, nutnost akumulace energie </a:t>
            </a:r>
          </a:p>
        </p:txBody>
      </p:sp>
      <p:pic>
        <p:nvPicPr>
          <p:cNvPr id="89095" name="Picture 4" descr="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908050"/>
            <a:ext cx="37036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5" descr="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60438"/>
            <a:ext cx="388302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4062413" y="2663825"/>
            <a:ext cx="792162" cy="576263"/>
          </a:xfrm>
          <a:prstGeom prst="righ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008856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Struktura současných zdrojů a výhled</a:t>
            </a:r>
            <a:br>
              <a:rPr lang="cs-CZ" altLang="cs-CZ" sz="36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</a:br>
            <a:r>
              <a:rPr lang="cs-CZ" sz="2000" b="1" dirty="0">
                <a:solidFill>
                  <a:schemeClr val="bg2"/>
                </a:solidFill>
                <a:effectLst/>
              </a:rPr>
              <a:t>zdroj: Státní energetická koncepce, 2015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9" y="1196752"/>
            <a:ext cx="888684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Chytré (inteligentní) </a:t>
            </a:r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sítě </a:t>
            </a:r>
            <a:r>
              <a:rPr lang="cs-CZ" altLang="cs-CZ" sz="24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- Smart </a:t>
            </a:r>
            <a:r>
              <a:rPr lang="cs-CZ" altLang="cs-CZ" sz="2400" b="1" u="sng" dirty="0" err="1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Grid</a:t>
            </a:r>
            <a:r>
              <a:rPr lang="cs-CZ" altLang="cs-CZ" sz="2400" dirty="0" smtClean="0">
                <a:solidFill>
                  <a:srgbClr val="002060"/>
                </a:solidFill>
                <a:effectLst/>
              </a:rPr>
              <a:t> </a:t>
            </a:r>
            <a:endParaRPr lang="cs-CZ" altLang="cs-CZ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43668" y="1062209"/>
            <a:ext cx="8856663" cy="504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2060"/>
                </a:solidFill>
              </a:rPr>
              <a:t>Složky chytrých sítí</a:t>
            </a:r>
            <a:r>
              <a:rPr lang="cs-CZ" altLang="cs-CZ" sz="2200" b="1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*	tradiční (</a:t>
            </a:r>
            <a:r>
              <a:rPr lang="cs-CZ" altLang="cs-CZ" sz="2000" b="1" dirty="0" err="1">
                <a:solidFill>
                  <a:srgbClr val="002060"/>
                </a:solidFill>
              </a:rPr>
              <a:t>nízkoemisní</a:t>
            </a:r>
            <a:r>
              <a:rPr lang="cs-CZ" altLang="cs-CZ" sz="2000" b="1" dirty="0">
                <a:solidFill>
                  <a:srgbClr val="002060"/>
                </a:solidFill>
              </a:rPr>
              <a:t>) elektrárny větších výkonů – TE, JE,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VE (nadregionální)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*	elektrárny menších výkonů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(regionální) – </a:t>
            </a:r>
            <a:r>
              <a:rPr lang="cs-CZ" altLang="cs-CZ" sz="2000" b="1" dirty="0">
                <a:solidFill>
                  <a:srgbClr val="002060"/>
                </a:solidFill>
              </a:rPr>
              <a:t>obnovitelné zdroje energie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	-	MVE, větrné a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fotovoltaické </a:t>
            </a:r>
            <a:r>
              <a:rPr lang="cs-CZ" altLang="cs-CZ" sz="2000" b="1" dirty="0">
                <a:solidFill>
                  <a:srgbClr val="002060"/>
                </a:solidFill>
              </a:rPr>
              <a:t>elektrárny,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kogenerace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zdroje tepla – kogenerace, solární tepelné články, tepelná čerpadla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*	akumulace elektrické energie a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tepla, biomasa, tepelná čerpadla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inteligentní elektroměry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(obousměrná komunikace)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inteligentní spotřebiče – možnost spínání v závislosti na požadavku spotřebitele a možností sítě, včetně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priorit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2060"/>
                </a:solidFill>
              </a:rPr>
              <a:t>elektro </a:t>
            </a:r>
            <a:r>
              <a:rPr lang="cs-CZ" altLang="cs-CZ" sz="2000" b="1" u="sng" dirty="0" smtClean="0">
                <a:solidFill>
                  <a:srgbClr val="002060"/>
                </a:solidFill>
              </a:rPr>
              <a:t>mobilita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- nutná online regulace podle okamžitého stavu sítě (čas, výkon)  </a:t>
            </a:r>
            <a:endParaRPr lang="cs-CZ" altLang="cs-CZ" sz="20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  <a:r>
              <a:rPr lang="cs-CZ" altLang="cs-CZ" sz="2000" b="1" cap="all" dirty="0">
                <a:solidFill>
                  <a:srgbClr val="002060"/>
                </a:solidFill>
              </a:rPr>
              <a:t>centrální a lokální řízení inteligentních sítí</a:t>
            </a:r>
            <a:endParaRPr lang="cs-CZ" altLang="cs-CZ" sz="2000" b="1" cap="all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cap="all" dirty="0" smtClean="0">
                <a:solidFill>
                  <a:srgbClr val="002060"/>
                </a:solidFill>
              </a:rPr>
              <a:t>*</a:t>
            </a:r>
            <a:r>
              <a:rPr lang="cs-CZ" altLang="cs-CZ" sz="2000" b="1" cap="all" dirty="0">
                <a:solidFill>
                  <a:srgbClr val="002060"/>
                </a:solidFill>
              </a:rPr>
              <a:t>	virtuální </a:t>
            </a:r>
            <a:r>
              <a:rPr lang="cs-CZ" altLang="cs-CZ" sz="2000" b="1" cap="all" dirty="0" smtClean="0">
                <a:solidFill>
                  <a:srgbClr val="002060"/>
                </a:solidFill>
              </a:rPr>
              <a:t>elektrárny</a:t>
            </a:r>
            <a:endParaRPr lang="cs-CZ" altLang="cs-CZ" sz="2000" b="1" cap="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Chytré (inteligentní) </a:t>
            </a:r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elektroměry</a:t>
            </a:r>
            <a:r>
              <a:rPr lang="cs-CZ" altLang="cs-CZ" sz="4000" dirty="0" smtClean="0">
                <a:solidFill>
                  <a:srgbClr val="002060"/>
                </a:solidFill>
                <a:effectLst/>
              </a:rPr>
              <a:t> </a:t>
            </a:r>
            <a:endParaRPr lang="cs-CZ" altLang="cs-CZ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07950" y="1019191"/>
            <a:ext cx="8856663" cy="301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2060"/>
                </a:solidFill>
              </a:rPr>
              <a:t>Online komunikace  </a:t>
            </a:r>
            <a:r>
              <a:rPr lang="cs-CZ" altLang="cs-CZ" sz="2000" b="1" dirty="0">
                <a:solidFill>
                  <a:srgbClr val="002060"/>
                </a:solidFill>
              </a:rPr>
              <a:t>mezi spotřebitelem a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dodavatelem - AMM (automatické řízení elektroměrů) </a:t>
            </a:r>
            <a:endParaRPr lang="cs-CZ" altLang="cs-CZ" sz="2000" b="1" dirty="0" smtClean="0">
              <a:solidFill>
                <a:srgbClr val="002060"/>
              </a:solidFill>
            </a:endParaRPr>
          </a:p>
          <a:p>
            <a:pPr marL="444500" indent="-444500">
              <a:spcBef>
                <a:spcPts val="0"/>
              </a:spcBef>
              <a:tabLst>
                <a:tab pos="182563" algn="l"/>
                <a:tab pos="269875" algn="l"/>
              </a:tabLst>
            </a:pPr>
            <a:r>
              <a:rPr lang="cs-CZ" altLang="cs-CZ" sz="2000" b="1" dirty="0" smtClean="0">
                <a:solidFill>
                  <a:srgbClr val="002060"/>
                </a:solidFill>
              </a:rPr>
              <a:t>	*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	lze vypnou a zapnou na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dálku</a:t>
            </a:r>
          </a:p>
          <a:p>
            <a:pPr marL="444500" indent="-444500">
              <a:spcBef>
                <a:spcPts val="0"/>
              </a:spcBef>
              <a:tabLst>
                <a:tab pos="182563" algn="l"/>
                <a:tab pos="269875" algn="l"/>
              </a:tabLst>
            </a:pPr>
            <a:r>
              <a:rPr lang="cs-CZ" altLang="cs-CZ" sz="2000" b="1" dirty="0">
                <a:solidFill>
                  <a:srgbClr val="002060"/>
                </a:solidFill>
              </a:rPr>
              <a:t>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*	řízení zátěže</a:t>
            </a:r>
            <a:endParaRPr lang="cs-CZ" altLang="cs-CZ" sz="2000" b="1" dirty="0" smtClean="0">
              <a:solidFill>
                <a:srgbClr val="002060"/>
              </a:solidFill>
            </a:endParaRPr>
          </a:p>
          <a:p>
            <a:pPr marL="444500" indent="-444500">
              <a:spcBef>
                <a:spcPts val="0"/>
              </a:spcBef>
              <a:tabLst>
                <a:tab pos="182563" algn="l"/>
                <a:tab pos="269875" algn="l"/>
              </a:tabLst>
            </a:pPr>
            <a:r>
              <a:rPr lang="cs-CZ" altLang="cs-CZ" sz="2000" b="1" dirty="0" smtClean="0">
                <a:solidFill>
                  <a:srgbClr val="002060"/>
                </a:solidFill>
              </a:rPr>
              <a:t>	*	dálkové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odečty, poruchové stavy (přepětí, podpětí, frekvence</a:t>
            </a:r>
            <a:r>
              <a:rPr lang="cs-CZ" altLang="cs-CZ" sz="2000" b="1" dirty="0">
                <a:solidFill>
                  <a:srgbClr val="002060"/>
                </a:solidFill>
              </a:rPr>
              <a:t>)</a:t>
            </a:r>
            <a:endParaRPr lang="cs-CZ" altLang="cs-CZ" sz="2000" b="1" dirty="0" smtClean="0">
              <a:solidFill>
                <a:srgbClr val="002060"/>
              </a:solidFill>
            </a:endParaRPr>
          </a:p>
          <a:p>
            <a:pPr marL="444500" indent="-444500">
              <a:spcBef>
                <a:spcPts val="0"/>
              </a:spcBef>
              <a:tabLst>
                <a:tab pos="182563" algn="l"/>
                <a:tab pos="269875" algn="l"/>
              </a:tabLst>
            </a:pPr>
            <a:r>
              <a:rPr lang="cs-CZ" altLang="cs-CZ" sz="2000" b="1" dirty="0" smtClean="0">
                <a:solidFill>
                  <a:srgbClr val="002060"/>
                </a:solidFill>
              </a:rPr>
              <a:t>	*	do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odečtu lze připojit i další média, vodu a plyn 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tabLst/>
            </a:pPr>
            <a:r>
              <a:rPr lang="cs-CZ" altLang="cs-CZ" sz="2000" b="1" dirty="0">
                <a:solidFill>
                  <a:srgbClr val="002060"/>
                </a:solidFill>
              </a:rPr>
              <a:t>Společnost ČEZ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Distribuce má </a:t>
            </a:r>
            <a:r>
              <a:rPr lang="cs-CZ" altLang="cs-CZ" sz="2000" b="1" dirty="0">
                <a:solidFill>
                  <a:srgbClr val="002060"/>
                </a:solidFill>
              </a:rPr>
              <a:t>namontováno již několik tisíc chytrých elektroměrů (Vrchlabí, okolí Hradce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Králové, Jeřmanic). Elektroměry testuje i skupina EON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.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3668" y="4077072"/>
            <a:ext cx="8856663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2060"/>
                </a:solidFill>
              </a:rPr>
              <a:t>Možnosti přenosu dat </a:t>
            </a:r>
            <a:r>
              <a:rPr lang="cs-CZ" altLang="cs-CZ" sz="1600" b="1" u="sng" dirty="0" smtClean="0">
                <a:solidFill>
                  <a:srgbClr val="002060"/>
                </a:solidFill>
              </a:rPr>
              <a:t>(v současné době probíhá testování jednotlivých možností)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:</a:t>
            </a:r>
            <a:endParaRPr lang="cs-CZ" altLang="cs-CZ" sz="2000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PCL - přenos po silové síti (zákazník </a:t>
            </a:r>
            <a:r>
              <a:rPr lang="cs-CZ" altLang="cs-CZ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→ trafostanice), </a:t>
            </a:r>
            <a:r>
              <a:rPr lang="cs-CZ" altLang="cs-CZ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propojení </a:t>
            </a:r>
            <a:r>
              <a:rPr lang="cs-CZ" altLang="cs-CZ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trafostanic datovým kabelem </a:t>
            </a:r>
            <a:r>
              <a:rPr lang="cs-CZ" altLang="cs-CZ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nebo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	RF - radiový signál (trafostanice </a:t>
            </a:r>
            <a:r>
              <a:rPr lang="cs-CZ" altLang="cs-CZ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→ řídící stanice)</a:t>
            </a:r>
            <a:endParaRPr lang="cs-CZ" altLang="cs-CZ" sz="20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GPRS - elektroměry se SIM kartou (výjimečně)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*	GSM - vytáčené datové připojení (v méně dostupných oblastech)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008856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Chytré (inteligentní) </a:t>
            </a:r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elektroměry </a:t>
            </a:r>
            <a:r>
              <a:rPr lang="cs-CZ" altLang="cs-CZ" sz="16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- zdroj ČEZ Distribuční služby </a:t>
            </a:r>
            <a:r>
              <a:rPr lang="cs-CZ" altLang="cs-CZ" sz="1600" dirty="0" smtClean="0">
                <a:solidFill>
                  <a:srgbClr val="002060"/>
                </a:solidFill>
                <a:effectLst/>
              </a:rPr>
              <a:t> </a:t>
            </a:r>
            <a:endParaRPr lang="cs-CZ" altLang="cs-CZ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11417" y="6393460"/>
            <a:ext cx="373258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6213" indent="-176213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Varianty řešení přenosu dat</a:t>
            </a:r>
            <a:endParaRPr lang="cs-CZ" altLang="cs-CZ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9" y="1527464"/>
            <a:ext cx="8471161" cy="47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17" y="116632"/>
            <a:ext cx="8785671" cy="1008856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Schéma přenosu dat - varianty řešení</a:t>
            </a:r>
            <a:r>
              <a:rPr lang="cs-CZ" altLang="cs-CZ" sz="40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1600" b="1" u="sng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- zdroj ČEZ Distribuční služby </a:t>
            </a:r>
            <a:r>
              <a:rPr lang="cs-CZ" altLang="cs-CZ" sz="1600" dirty="0" smtClean="0">
                <a:solidFill>
                  <a:srgbClr val="002060"/>
                </a:solidFill>
                <a:effectLst/>
              </a:rPr>
              <a:t> </a:t>
            </a:r>
            <a:endParaRPr lang="cs-CZ" altLang="cs-CZ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04002" y="6652179"/>
            <a:ext cx="311009" cy="153888"/>
          </a:xfrm>
        </p:spPr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251520" y="4653136"/>
            <a:ext cx="1426982" cy="1285523"/>
            <a:chOff x="741325" y="5585865"/>
            <a:chExt cx="1183186" cy="960913"/>
          </a:xfrm>
        </p:grpSpPr>
        <p:sp>
          <p:nvSpPr>
            <p:cNvPr id="44" name="Obousměrná vodorovná šipka 43"/>
            <p:cNvSpPr/>
            <p:nvPr/>
          </p:nvSpPr>
          <p:spPr bwMode="auto">
            <a:xfrm>
              <a:off x="741325" y="6309464"/>
              <a:ext cx="1183183" cy="237314"/>
            </a:xfrm>
            <a:prstGeom prst="leftRightArrow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cs-CZ" sz="1000" b="1" dirty="0" smtClean="0">
                  <a:latin typeface="Arial" pitchFamily="34" charset="0"/>
                </a:rPr>
                <a:t>PLC/BPL</a:t>
              </a:r>
              <a:endParaRPr kumimoji="0" lang="cs-C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Obousměrná vodorovná šipka 44"/>
            <p:cNvSpPr/>
            <p:nvPr/>
          </p:nvSpPr>
          <p:spPr bwMode="auto">
            <a:xfrm>
              <a:off x="741328" y="5838096"/>
              <a:ext cx="1183183" cy="237314"/>
            </a:xfrm>
            <a:prstGeom prst="leftRightArrow">
              <a:avLst/>
            </a:prstGeom>
            <a:solidFill>
              <a:srgbClr val="9933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cs-CZ" sz="1000" b="1" dirty="0" smtClean="0">
                  <a:latin typeface="Arial" pitchFamily="34" charset="0"/>
                </a:rPr>
                <a:t>GPRS/3G/4G</a:t>
              </a:r>
              <a:endParaRPr kumimoji="0" lang="cs-C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Obousměrná vodorovná šipka 45"/>
            <p:cNvSpPr/>
            <p:nvPr/>
          </p:nvSpPr>
          <p:spPr bwMode="auto">
            <a:xfrm>
              <a:off x="741328" y="5585865"/>
              <a:ext cx="1183183" cy="237314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cs-CZ" sz="1000" b="1" dirty="0" smtClean="0">
                  <a:latin typeface="Arial" pitchFamily="34" charset="0"/>
                </a:rPr>
                <a:t>OPTIKA</a:t>
              </a:r>
              <a:endParaRPr kumimoji="0" lang="cs-C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Obousměrná vodorovná šipka 46"/>
            <p:cNvSpPr/>
            <p:nvPr/>
          </p:nvSpPr>
          <p:spPr bwMode="auto">
            <a:xfrm>
              <a:off x="741328" y="6054800"/>
              <a:ext cx="1183183" cy="237314"/>
            </a:xfrm>
            <a:prstGeom prst="leftRightArrow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cs-CZ" sz="1000" b="1" dirty="0" smtClean="0">
                  <a:latin typeface="Arial" pitchFamily="34" charset="0"/>
                </a:rPr>
                <a:t>PLC/BPL VN</a:t>
              </a:r>
              <a:endParaRPr kumimoji="0" lang="cs-CZ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2123728" y="1405828"/>
            <a:ext cx="6711025" cy="5323295"/>
            <a:chOff x="2253463" y="1405828"/>
            <a:chExt cx="6711025" cy="5323295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736524" y="2930023"/>
              <a:ext cx="1665522" cy="1425899"/>
              <a:chOff x="3246" y="3551"/>
              <a:chExt cx="778" cy="586"/>
            </a:xfrm>
          </p:grpSpPr>
          <p:graphicFrame>
            <p:nvGraphicFramePr>
              <p:cNvPr id="1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4300167"/>
                  </p:ext>
                </p:extLst>
              </p:nvPr>
            </p:nvGraphicFramePr>
            <p:xfrm>
              <a:off x="3246" y="3551"/>
              <a:ext cx="778" cy="5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VISIO" r:id="rId3" imgW="926592" imgH="697992" progId="">
                      <p:embed/>
                    </p:oleObj>
                  </mc:Choice>
                  <mc:Fallback>
                    <p:oleObj name="VISIO" r:id="rId3" imgW="926592" imgH="697992" progId="">
                      <p:embed/>
                      <p:pic>
                        <p:nvPicPr>
                          <p:cNvPr id="141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6" y="3551"/>
                            <a:ext cx="778" cy="5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60"/>
              <p:cNvSpPr txBox="1">
                <a:spLocks noChangeArrowheads="1"/>
              </p:cNvSpPr>
              <p:nvPr/>
            </p:nvSpPr>
            <p:spPr bwMode="auto">
              <a:xfrm>
                <a:off x="3803" y="3568"/>
                <a:ext cx="160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sv-SE" sz="1200" b="1">
                  <a:latin typeface="Arial" charset="0"/>
                  <a:ea typeface="MS PGothic" pitchFamily="34" charset="-128"/>
                </a:endParaRPr>
              </a:p>
            </p:txBody>
          </p:sp>
        </p:grpSp>
        <p:pic>
          <p:nvPicPr>
            <p:cNvPr id="12" name="Picture 8" descr="Wind Turbi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5185" y="4636370"/>
              <a:ext cx="509433" cy="93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C:\Users\labutrad\AppData\Local\Microsoft\Windows\Temporary Internet Files\Content.IE5\DRTVULMH\Gnome-fs-home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279" y="5782110"/>
              <a:ext cx="609292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labutrad\AppData\Local\Microsoft\Windows\Temporary Internet Files\Content.IE5\DRTVULMH\Gnome-fs-home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598" y="5785536"/>
              <a:ext cx="609292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labutrad\AppData\Local\Microsoft\Windows\Temporary Internet Files\Content.IE5\DRTVULMH\Gnome-fs-home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70" y="5792139"/>
              <a:ext cx="609292" cy="60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388"/>
            <p:cNvSpPr>
              <a:spLocks noChangeShapeType="1"/>
            </p:cNvSpPr>
            <p:nvPr/>
          </p:nvSpPr>
          <p:spPr bwMode="auto">
            <a:xfrm flipV="1">
              <a:off x="3573781" y="6509494"/>
              <a:ext cx="2181646" cy="27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88"/>
            <p:cNvSpPr>
              <a:spLocks noChangeShapeType="1"/>
            </p:cNvSpPr>
            <p:nvPr/>
          </p:nvSpPr>
          <p:spPr bwMode="auto">
            <a:xfrm>
              <a:off x="3573781" y="6299314"/>
              <a:ext cx="0" cy="2373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8"/>
            <p:cNvSpPr>
              <a:spLocks noChangeShapeType="1"/>
            </p:cNvSpPr>
            <p:nvPr/>
          </p:nvSpPr>
          <p:spPr bwMode="auto">
            <a:xfrm>
              <a:off x="4405604" y="6328197"/>
              <a:ext cx="0" cy="194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88"/>
            <p:cNvSpPr>
              <a:spLocks noChangeShapeType="1"/>
            </p:cNvSpPr>
            <p:nvPr/>
          </p:nvSpPr>
          <p:spPr bwMode="auto">
            <a:xfrm>
              <a:off x="5196884" y="6319224"/>
              <a:ext cx="0" cy="1924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8"/>
            <p:cNvSpPr>
              <a:spLocks noChangeShapeType="1"/>
            </p:cNvSpPr>
            <p:nvPr/>
          </p:nvSpPr>
          <p:spPr bwMode="auto">
            <a:xfrm>
              <a:off x="5755427" y="6282362"/>
              <a:ext cx="0" cy="2249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7"/>
            <p:cNvSpPr>
              <a:spLocks noChangeShapeType="1"/>
            </p:cNvSpPr>
            <p:nvPr/>
          </p:nvSpPr>
          <p:spPr bwMode="auto">
            <a:xfrm flipV="1">
              <a:off x="5548810" y="4951892"/>
              <a:ext cx="578362" cy="30830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7"/>
            <p:cNvSpPr>
              <a:spLocks noChangeShapeType="1"/>
            </p:cNvSpPr>
            <p:nvPr/>
          </p:nvSpPr>
          <p:spPr bwMode="auto">
            <a:xfrm flipV="1">
              <a:off x="5701209" y="4913968"/>
              <a:ext cx="581323" cy="31898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7"/>
            <p:cNvSpPr>
              <a:spLocks noChangeShapeType="1"/>
            </p:cNvSpPr>
            <p:nvPr/>
          </p:nvSpPr>
          <p:spPr bwMode="auto">
            <a:xfrm flipV="1">
              <a:off x="5837991" y="4981060"/>
              <a:ext cx="584241" cy="30830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11" descr="C:\Users\labutrad\Desktop\SolarPanel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391" y="4693740"/>
              <a:ext cx="845639" cy="93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Line 387"/>
            <p:cNvSpPr>
              <a:spLocks noChangeShapeType="1"/>
            </p:cNvSpPr>
            <p:nvPr/>
          </p:nvSpPr>
          <p:spPr bwMode="auto">
            <a:xfrm flipV="1">
              <a:off x="6123403" y="4701878"/>
              <a:ext cx="551559" cy="25001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7"/>
            <p:cNvSpPr>
              <a:spLocks noChangeShapeType="1"/>
            </p:cNvSpPr>
            <p:nvPr/>
          </p:nvSpPr>
          <p:spPr bwMode="auto">
            <a:xfrm flipV="1">
              <a:off x="6426932" y="4732358"/>
              <a:ext cx="663319" cy="2486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7"/>
            <p:cNvSpPr>
              <a:spLocks noChangeShapeType="1"/>
            </p:cNvSpPr>
            <p:nvPr/>
          </p:nvSpPr>
          <p:spPr bwMode="auto">
            <a:xfrm flipV="1">
              <a:off x="6282532" y="4656158"/>
              <a:ext cx="624840" cy="261267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" name="Picture 228" descr="regulation lines"/>
            <p:cNvPicPr>
              <a:picLocks noChangeAspect="1" noChangeArrowheads="1"/>
            </p:cNvPicPr>
            <p:nvPr/>
          </p:nvPicPr>
          <p:blipFill>
            <a:blip r:embed="rId8" cstate="print"/>
            <a:srcRect l="16954" r="51105"/>
            <a:stretch>
              <a:fillRect/>
            </a:stretch>
          </p:blipFill>
          <p:spPr bwMode="auto">
            <a:xfrm>
              <a:off x="5548810" y="5027004"/>
              <a:ext cx="423447" cy="145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388"/>
            <p:cNvSpPr>
              <a:spLocks noChangeShapeType="1"/>
            </p:cNvSpPr>
            <p:nvPr/>
          </p:nvSpPr>
          <p:spPr bwMode="auto">
            <a:xfrm>
              <a:off x="4320448" y="5755115"/>
              <a:ext cx="125009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88"/>
            <p:cNvSpPr>
              <a:spLocks noChangeShapeType="1"/>
            </p:cNvSpPr>
            <p:nvPr/>
          </p:nvSpPr>
          <p:spPr bwMode="auto">
            <a:xfrm>
              <a:off x="4320448" y="5560665"/>
              <a:ext cx="3876" cy="19444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88"/>
            <p:cNvSpPr>
              <a:spLocks noChangeShapeType="1"/>
            </p:cNvSpPr>
            <p:nvPr/>
          </p:nvSpPr>
          <p:spPr bwMode="auto">
            <a:xfrm>
              <a:off x="5196884" y="5532459"/>
              <a:ext cx="0" cy="22265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88"/>
            <p:cNvSpPr>
              <a:spLocks noChangeShapeType="1"/>
            </p:cNvSpPr>
            <p:nvPr/>
          </p:nvSpPr>
          <p:spPr bwMode="auto">
            <a:xfrm>
              <a:off x="5570544" y="5755114"/>
              <a:ext cx="0" cy="7565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Přímá spojnice 32"/>
            <p:cNvCxnSpPr/>
            <p:nvPr/>
          </p:nvCxnSpPr>
          <p:spPr bwMode="auto">
            <a:xfrm>
              <a:off x="2992597" y="4518236"/>
              <a:ext cx="473011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ovéPole 33"/>
            <p:cNvSpPr txBox="1"/>
            <p:nvPr/>
          </p:nvSpPr>
          <p:spPr>
            <a:xfrm>
              <a:off x="3572883" y="3568643"/>
              <a:ext cx="19849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0" dirty="0" smtClean="0">
                  <a:solidFill>
                    <a:srgbClr val="000000"/>
                  </a:solidFill>
                </a:rPr>
                <a:t>GPRS/3G/4G</a:t>
              </a:r>
            </a:p>
            <a:p>
              <a:r>
                <a:rPr lang="cs-CZ" b="1" i="0" dirty="0" smtClean="0">
                  <a:solidFill>
                    <a:srgbClr val="000000"/>
                  </a:solidFill>
                </a:rPr>
                <a:t>LAN (</a:t>
              </a:r>
              <a:r>
                <a:rPr lang="cs-CZ" b="1" i="0" dirty="0" err="1" smtClean="0">
                  <a:solidFill>
                    <a:srgbClr val="000000"/>
                  </a:solidFill>
                </a:rPr>
                <a:t>WiFi</a:t>
              </a:r>
              <a:r>
                <a:rPr lang="cs-CZ" b="1" i="0" dirty="0" smtClean="0">
                  <a:solidFill>
                    <a:srgbClr val="000000"/>
                  </a:solidFill>
                </a:rPr>
                <a:t>, </a:t>
              </a:r>
              <a:r>
                <a:rPr lang="cs-CZ" b="1" i="0" dirty="0" err="1" smtClean="0">
                  <a:solidFill>
                    <a:srgbClr val="000000"/>
                  </a:solidFill>
                </a:rPr>
                <a:t>Opto</a:t>
              </a:r>
              <a:r>
                <a:rPr lang="cs-CZ" b="1" i="0" dirty="0" smtClean="0">
                  <a:solidFill>
                    <a:srgbClr val="000000"/>
                  </a:solidFill>
                </a:rPr>
                <a:t>)</a:t>
              </a:r>
              <a:endParaRPr lang="cs-CZ" b="1" i="0" dirty="0">
                <a:solidFill>
                  <a:srgbClr val="000000"/>
                </a:solidFill>
              </a:endParaRPr>
            </a:p>
          </p:txBody>
        </p:sp>
        <p:pic>
          <p:nvPicPr>
            <p:cNvPr id="35" name="Picture 17" descr="C:\Users\labutrad\Desktop\transmissionlines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643" y="3222358"/>
              <a:ext cx="916138" cy="94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544" y="2908998"/>
              <a:ext cx="1445688" cy="129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7016232" y="5232948"/>
              <a:ext cx="461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i="0" smtClean="0"/>
                <a:t>DTS</a:t>
              </a:r>
              <a:endParaRPr lang="cs-CZ" sz="1000" b="1" i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767674" y="2976336"/>
              <a:ext cx="9062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i="0" dirty="0" smtClean="0"/>
                <a:t>TR VVN/VN</a:t>
              </a:r>
              <a:endParaRPr lang="cs-CZ" sz="1000" b="1" i="0" dirty="0"/>
            </a:p>
          </p:txBody>
        </p:sp>
        <p:sp>
          <p:nvSpPr>
            <p:cNvPr id="39" name="Line 387"/>
            <p:cNvSpPr>
              <a:spLocks noChangeShapeType="1"/>
            </p:cNvSpPr>
            <p:nvPr/>
          </p:nvSpPr>
          <p:spPr bwMode="auto">
            <a:xfrm>
              <a:off x="6758590" y="3468760"/>
              <a:ext cx="747538" cy="4820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7"/>
            <p:cNvSpPr>
              <a:spLocks noChangeShapeType="1"/>
            </p:cNvSpPr>
            <p:nvPr/>
          </p:nvSpPr>
          <p:spPr bwMode="auto">
            <a:xfrm>
              <a:off x="6758592" y="3516969"/>
              <a:ext cx="747536" cy="5167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7"/>
            <p:cNvSpPr>
              <a:spLocks noChangeShapeType="1"/>
            </p:cNvSpPr>
            <p:nvPr/>
          </p:nvSpPr>
          <p:spPr bwMode="auto">
            <a:xfrm>
              <a:off x="6758591" y="3610950"/>
              <a:ext cx="747537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26" descr="C:\Users\labutrad\Desktop\virtual-data-cente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391" y="1414355"/>
              <a:ext cx="1288401" cy="952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6023314" y="1690627"/>
              <a:ext cx="14545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i="0" dirty="0" smtClean="0"/>
                <a:t>DATOVÉ CENTRUM</a:t>
              </a:r>
              <a:endParaRPr lang="cs-CZ" sz="1000" b="1" i="0" dirty="0"/>
            </a:p>
          </p:txBody>
        </p:sp>
        <p:cxnSp>
          <p:nvCxnSpPr>
            <p:cNvPr id="48" name="Přímá spojnice 47"/>
            <p:cNvCxnSpPr/>
            <p:nvPr/>
          </p:nvCxnSpPr>
          <p:spPr bwMode="auto">
            <a:xfrm>
              <a:off x="2992597" y="2815765"/>
              <a:ext cx="47018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Pětiúhelník 48"/>
            <p:cNvSpPr/>
            <p:nvPr/>
          </p:nvSpPr>
          <p:spPr bwMode="auto">
            <a:xfrm>
              <a:off x="2253463" y="1405828"/>
              <a:ext cx="990600" cy="1409937"/>
            </a:xfrm>
            <a:prstGeom prst="homePlat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PRIMÁRNÍ </a:t>
              </a:r>
            </a:p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PÁTEŘ</a:t>
              </a:r>
            </a:p>
          </p:txBody>
        </p:sp>
        <p:sp>
          <p:nvSpPr>
            <p:cNvPr id="50" name="Pětiúhelník 49"/>
            <p:cNvSpPr/>
            <p:nvPr/>
          </p:nvSpPr>
          <p:spPr bwMode="auto">
            <a:xfrm>
              <a:off x="2253463" y="2992335"/>
              <a:ext cx="990600" cy="1465612"/>
            </a:xfrm>
            <a:prstGeom prst="homePlat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SEKUNDÁRNÍ </a:t>
              </a:r>
            </a:p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cs-CZ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PÁTEŘ</a:t>
              </a:r>
            </a:p>
          </p:txBody>
        </p:sp>
        <p:sp>
          <p:nvSpPr>
            <p:cNvPr id="51" name="Pětiúhelník 50"/>
            <p:cNvSpPr/>
            <p:nvPr/>
          </p:nvSpPr>
          <p:spPr bwMode="auto">
            <a:xfrm>
              <a:off x="2253463" y="4597536"/>
              <a:ext cx="990600" cy="1925442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cs-CZ" sz="1500" b="1" i="0" dirty="0" smtClean="0">
                  <a:latin typeface="Arial" pitchFamily="34" charset="0"/>
                </a:rPr>
                <a:t>LAST MILE</a:t>
              </a:r>
              <a:endParaRPr kumimoji="0" lang="cs-CZ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2" name="Picture 228" descr="regulation lines"/>
            <p:cNvPicPr>
              <a:picLocks noChangeAspect="1" noChangeArrowheads="1"/>
            </p:cNvPicPr>
            <p:nvPr/>
          </p:nvPicPr>
          <p:blipFill>
            <a:blip r:embed="rId8" cstate="print"/>
            <a:srcRect l="16954" r="51105"/>
            <a:stretch>
              <a:fillRect/>
            </a:stretch>
          </p:blipFill>
          <p:spPr bwMode="auto">
            <a:xfrm>
              <a:off x="6508882" y="4610043"/>
              <a:ext cx="423447" cy="211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25" descr="regulation lines"/>
            <p:cNvPicPr>
              <a:picLocks noChangeAspect="1" noChangeArrowheads="1"/>
            </p:cNvPicPr>
            <p:nvPr/>
          </p:nvPicPr>
          <p:blipFill>
            <a:blip r:embed="rId8" cstate="print"/>
            <a:srcRect l="64865" t="9677" b="11290"/>
            <a:stretch>
              <a:fillRect/>
            </a:stretch>
          </p:blipFill>
          <p:spPr bwMode="auto">
            <a:xfrm>
              <a:off x="6713239" y="4533285"/>
              <a:ext cx="661592" cy="2084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Obousměrná vodorovná šipka 54"/>
            <p:cNvSpPr/>
            <p:nvPr/>
          </p:nvSpPr>
          <p:spPr bwMode="auto">
            <a:xfrm rot="5400000">
              <a:off x="6415415" y="4355196"/>
              <a:ext cx="854206" cy="275777"/>
            </a:xfrm>
            <a:prstGeom prst="leftRightArrow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56" name="Obousměrná vodorovná šipka 55"/>
            <p:cNvSpPr/>
            <p:nvPr/>
          </p:nvSpPr>
          <p:spPr bwMode="auto">
            <a:xfrm rot="5400000">
              <a:off x="6596960" y="4354138"/>
              <a:ext cx="843428" cy="275777"/>
            </a:xfrm>
            <a:prstGeom prst="leftRightArrow">
              <a:avLst/>
            </a:prstGeom>
            <a:solidFill>
              <a:srgbClr val="33CC33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57" name="Obousměrná vodorovná šipka 56"/>
            <p:cNvSpPr/>
            <p:nvPr/>
          </p:nvSpPr>
          <p:spPr bwMode="auto">
            <a:xfrm rot="5400000">
              <a:off x="6779213" y="4347745"/>
              <a:ext cx="854205" cy="290683"/>
            </a:xfrm>
            <a:prstGeom prst="leftRightArrow">
              <a:avLst/>
            </a:prstGeom>
            <a:solidFill>
              <a:srgbClr val="9933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58" name="Obousměrná vodorovná šipka 57"/>
            <p:cNvSpPr/>
            <p:nvPr/>
          </p:nvSpPr>
          <p:spPr bwMode="auto">
            <a:xfrm rot="5400000">
              <a:off x="3011903" y="5130625"/>
              <a:ext cx="1259202" cy="135446"/>
            </a:xfrm>
            <a:prstGeom prst="leftRightArrow">
              <a:avLst/>
            </a:prstGeom>
            <a:solidFill>
              <a:srgbClr val="9933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59" name="Obousměrná vodorovná šipka 58"/>
            <p:cNvSpPr/>
            <p:nvPr/>
          </p:nvSpPr>
          <p:spPr bwMode="auto">
            <a:xfrm rot="9282024">
              <a:off x="5586224" y="5667249"/>
              <a:ext cx="1259202" cy="135446"/>
            </a:xfrm>
            <a:prstGeom prst="leftRightArrow">
              <a:avLst/>
            </a:prstGeom>
            <a:solidFill>
              <a:srgbClr val="FF9933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60" name="Obousměrná vodorovná šipka 59"/>
            <p:cNvSpPr/>
            <p:nvPr/>
          </p:nvSpPr>
          <p:spPr bwMode="auto">
            <a:xfrm rot="5400000">
              <a:off x="4926412" y="2490377"/>
              <a:ext cx="448756" cy="142767"/>
            </a:xfrm>
            <a:prstGeom prst="leftRightArrow">
              <a:avLst/>
            </a:prstGeom>
            <a:solidFill>
              <a:srgbClr val="9933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61" name="Obousměrná vodorovná šipka 60"/>
            <p:cNvSpPr/>
            <p:nvPr/>
          </p:nvSpPr>
          <p:spPr bwMode="auto">
            <a:xfrm rot="5400000">
              <a:off x="5232799" y="2494037"/>
              <a:ext cx="448755" cy="135446"/>
            </a:xfrm>
            <a:prstGeom prst="leftRightArrow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8762" tIns="39382" rIns="78762" bIns="3938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cs-CZ" sz="14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383332" y="2110796"/>
              <a:ext cx="258115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VN/VVN</a:t>
              </a:r>
              <a:endParaRPr lang="cs-CZ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7870666" y="5140135"/>
              <a:ext cx="9252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NN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7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KsdDGREicyfp21kXt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603ZDg7kiWYLpw9iezk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Utng4wQ0WcW7nfquAX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v6hWi22ECej1KPQIJl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d5fhSH90uI9R._bR125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8IGG2V4VUi.MLsbu0tM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SzZt4hbki8i0xmGHBF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TYNybgC0CFyjCUStqU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u_pVQIH0mml23KSSHG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JWCBUOeUmuFvMoLA7R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iKL.f3nU67sO2uWs3J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H8bPfnR0aYh838p.L1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k2kpAdfUWYLHYPdljG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yUVOUUu0iAqmDvllVY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JoHTJlbE6XHhrvd1vEF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tzA.ExK0y5nV7tMT9I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izpV8Guk.c.OSEHDj4g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KT.W7ajEaHeg8UXq9V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D9hBt2k.JZFAItVfU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R_tqG_t02Y2aBEsBN8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dEWCYVj0SbPCiKsXeh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hLKGoZd0mPKFWl8.WZ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3ezl4uM06VsWxo1Bt7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zH4snXX0u71oHwWyKz3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j33Chu4EeCzdvLyjA0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d8eSqa50Cv3haJFyzT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9XBWokkEu7N4TgTeZT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DHqjf_j0mNwksx7jqo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n4dKQ69kKBXS3cgXu7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s3EAyIYkyGkm0puyeql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GS5S0HB0mGaZbtjOKs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ELSgOagECjafgZ.7vM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6cLQPEJU2l16xnUjp8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wRvBwxh0aAmqr1kwp0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FfGTCHqki.MOLWp7EQH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3IX9.6x0mCdALv4jTGK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ynlNkjEkGD_a3xLmy2R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Iiu9GmX0GNqbMbYf6x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IuPI.c0EyAyJjN.CBh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G6FBmRwk.SGGtscWaW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xDrmGrM0qSkaOinwlY6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_GcmRGQUKejZT9E0Af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7MtRQPXEmPG_VnoAp0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ptBe_0gkCs9pVSrD3L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0rVYuwcEGmBqwqu6wc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kDoA0XPkKJFKBxOxlL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XKAJUfzkqUsI0r1gsDEw"/>
</p:tagLst>
</file>

<file path=ppt/theme/theme1.xml><?xml version="1.0" encoding="utf-8"?>
<a:theme xmlns:a="http://schemas.openxmlformats.org/drawingml/2006/main" name="Zeměkoule">
  <a:themeElements>
    <a:clrScheme name="Vlastní 14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C00000"/>
      </a:hlink>
      <a:folHlink>
        <a:srgbClr val="002C58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3106</TotalTime>
  <Words>1292</Words>
  <Application>Microsoft Office PowerPoint</Application>
  <PresentationFormat>Předvádění na obrazovce (4:3)</PresentationFormat>
  <Paragraphs>154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Comic Sans MS</vt:lpstr>
      <vt:lpstr>Symbol</vt:lpstr>
      <vt:lpstr>Verdana</vt:lpstr>
      <vt:lpstr>Wingdings</vt:lpstr>
      <vt:lpstr>Zeměkoule</vt:lpstr>
      <vt:lpstr>VISIO</vt:lpstr>
      <vt:lpstr>Chytré sítě</vt:lpstr>
      <vt:lpstr>Chytré (inteligentní) sítě - Smart Grid </vt:lpstr>
      <vt:lpstr>Současnost x budoucnost </vt:lpstr>
      <vt:lpstr>Chytré (inteligentní) sítě </vt:lpstr>
      <vt:lpstr>Struktura současných zdrojů a výhled zdroj: Státní energetická koncepce, 2015</vt:lpstr>
      <vt:lpstr>Chytré (inteligentní) sítě - Smart Grid </vt:lpstr>
      <vt:lpstr>Chytré (inteligentní) elektroměry </vt:lpstr>
      <vt:lpstr>Chytré (inteligentní) elektroměry - zdroj ČEZ Distribuční služby  </vt:lpstr>
      <vt:lpstr>Schéma přenosu dat - varianty řešení - zdroj ČEZ Distribuční služby  </vt:lpstr>
      <vt:lpstr>Virtuální elektrárny</vt:lpstr>
      <vt:lpstr>Komponenty </vt:lpstr>
      <vt:lpstr>Pilotní projekt Vrchlabí </vt:lpstr>
      <vt:lpstr>Porucha v distribuční síti  </vt:lpstr>
      <vt:lpstr>Koncepce "chytrý" dům  </vt:lpstr>
      <vt:lpstr>Přínosy chytrých sítí </vt:lpstr>
      <vt:lpstr>Další úkoly pro rozvoj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Obnovitelné zdroje energie</dc:title>
  <dc:creator>pe</dc:creator>
  <cp:lastModifiedBy>Ivo Petricek</cp:lastModifiedBy>
  <cp:revision>203</cp:revision>
  <dcterms:created xsi:type="dcterms:W3CDTF">2008-03-25T11:21:50Z</dcterms:created>
  <dcterms:modified xsi:type="dcterms:W3CDTF">2022-03-31T15:04:16Z</dcterms:modified>
</cp:coreProperties>
</file>