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11" r:id="rId7"/>
    <p:sldId id="318" r:id="rId8"/>
    <p:sldId id="314" r:id="rId9"/>
    <p:sldId id="261" r:id="rId10"/>
    <p:sldId id="315" r:id="rId11"/>
    <p:sldId id="262" r:id="rId12"/>
    <p:sldId id="263" r:id="rId13"/>
    <p:sldId id="290" r:id="rId14"/>
    <p:sldId id="320" r:id="rId15"/>
    <p:sldId id="312" r:id="rId16"/>
    <p:sldId id="264" r:id="rId17"/>
    <p:sldId id="316" r:id="rId18"/>
    <p:sldId id="265" r:id="rId19"/>
    <p:sldId id="266" r:id="rId20"/>
    <p:sldId id="267" r:id="rId21"/>
    <p:sldId id="270" r:id="rId22"/>
    <p:sldId id="268" r:id="rId23"/>
    <p:sldId id="269" r:id="rId24"/>
    <p:sldId id="322" r:id="rId25"/>
    <p:sldId id="271" r:id="rId26"/>
    <p:sldId id="305" r:id="rId27"/>
    <p:sldId id="272" r:id="rId28"/>
    <p:sldId id="273" r:id="rId29"/>
    <p:sldId id="307" r:id="rId30"/>
    <p:sldId id="274" r:id="rId31"/>
    <p:sldId id="308" r:id="rId32"/>
    <p:sldId id="317" r:id="rId33"/>
    <p:sldId id="275" r:id="rId34"/>
    <p:sldId id="276" r:id="rId35"/>
    <p:sldId id="277" r:id="rId36"/>
    <p:sldId id="279" r:id="rId37"/>
    <p:sldId id="306" r:id="rId38"/>
    <p:sldId id="313" r:id="rId39"/>
    <p:sldId id="319" r:id="rId40"/>
    <p:sldId id="278" r:id="rId41"/>
    <p:sldId id="321" r:id="rId42"/>
    <p:sldId id="324" r:id="rId43"/>
    <p:sldId id="309" r:id="rId44"/>
    <p:sldId id="281" r:id="rId45"/>
    <p:sldId id="280" r:id="rId46"/>
    <p:sldId id="282" r:id="rId47"/>
    <p:sldId id="283" r:id="rId48"/>
    <p:sldId id="310" r:id="rId49"/>
    <p:sldId id="284" r:id="rId50"/>
    <p:sldId id="286" r:id="rId51"/>
    <p:sldId id="285" r:id="rId52"/>
    <p:sldId id="323" r:id="rId53"/>
    <p:sldId id="287" r:id="rId54"/>
    <p:sldId id="288" r:id="rId55"/>
    <p:sldId id="289" r:id="rId56"/>
    <p:sldId id="291" r:id="rId57"/>
    <p:sldId id="292" r:id="rId58"/>
    <p:sldId id="293" r:id="rId59"/>
    <p:sldId id="294" r:id="rId60"/>
    <p:sldId id="295" r:id="rId61"/>
    <p:sldId id="296" r:id="rId62"/>
    <p:sldId id="299" r:id="rId63"/>
    <p:sldId id="297" r:id="rId64"/>
    <p:sldId id="298" r:id="rId65"/>
    <p:sldId id="300" r:id="rId66"/>
    <p:sldId id="301" r:id="rId67"/>
    <p:sldId id="303" r:id="rId68"/>
    <p:sldId id="304" r:id="rId69"/>
    <p:sldId id="302" r:id="rId70"/>
  </p:sldIdLst>
  <p:sldSz cx="9144000" cy="6858000" type="screen4x3"/>
  <p:notesSz cx="6858000" cy="9144000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5DFFE4"/>
    <a:srgbClr val="73E6E9"/>
    <a:srgbClr val="88C7D4"/>
    <a:srgbClr val="89BAD3"/>
    <a:srgbClr val="8CC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50" y="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09-01-01T10:56:30.218" idx="1">
    <p:pos x="5605" y="2990"/>
    <p:text/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18B1A-F7A6-49AE-862B-49237D4B7B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1587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8AD58-BF95-41D1-8A88-FC53D0EB7C2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661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19A683-A32C-4256-A89D-AED0A4B8E7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2134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F5BAF3A-B71D-4FE6-84F3-CE34AFC9B0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6827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9045CE-5576-4016-9AE4-941A6DF8DA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4593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A63C53-6BD8-40C4-9D93-85F8205C63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019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8AFB1-F8C6-490B-8A64-6B8FF5CB35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571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AC31D-8C74-4883-8EE2-8ED448E21DF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192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954E6-FACD-4A76-85D9-61F0E05620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236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2F458-F8D9-455B-AC55-DD4B74FF239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452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18DF9-01F0-43C5-BB5D-EE41E9AF5E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399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2361E-77AA-49FD-BAD7-B8B8A82FEE0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238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D967B-1581-431E-B606-C6B5130B736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795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7EE3D-B262-4733-AF25-6997FE5798D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09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3619B7F-68EB-458A-B713-3EF09417138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9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2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4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F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663"/>
            <a:ext cx="9144000" cy="615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13" y="184150"/>
            <a:ext cx="9072562" cy="1084263"/>
          </a:xfrm>
          <a:solidFill>
            <a:srgbClr val="00FFFF"/>
          </a:solidFill>
        </p:spPr>
        <p:txBody>
          <a:bodyPr anchor="ctr"/>
          <a:lstStyle/>
          <a:p>
            <a:r>
              <a:rPr lang="cs-CZ" altLang="cs-CZ" sz="5400" b="1" u="sng"/>
              <a:t>Mechanika vedení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725016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79512" y="116632"/>
            <a:ext cx="8856984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/>
              <a:t>Na základě zkušeností a měření jsou na území vytvořeny námrazové </a:t>
            </a:r>
            <a:r>
              <a:rPr lang="cs-CZ" altLang="cs-CZ" sz="2000" b="1" dirty="0" smtClean="0"/>
              <a:t>oblasti (stará a nová norma): </a:t>
            </a:r>
            <a:endParaRPr lang="cs-CZ" altLang="cs-CZ" sz="2000" b="1" dirty="0"/>
          </a:p>
        </p:txBody>
      </p:sp>
      <p:pic>
        <p:nvPicPr>
          <p:cNvPr id="8" name="Obrázek 7" descr="http://www.allforpower.cz/UserFiles/image/2016/afp4/prochaz_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18306"/>
            <a:ext cx="7488832" cy="3690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69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87852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452438" algn="l"/>
                <a:tab pos="2511425" algn="l"/>
                <a:tab pos="2687638" algn="l"/>
                <a:tab pos="3943350" algn="l"/>
                <a:tab pos="4130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949700" algn="l">
              <a:tabLst>
                <a:tab pos="452438" algn="l"/>
                <a:tab pos="2511425" algn="l"/>
                <a:tab pos="2687638" algn="l"/>
                <a:tab pos="3943350" algn="l"/>
                <a:tab pos="4130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129088" algn="l">
              <a:tabLst>
                <a:tab pos="452438" algn="l"/>
                <a:tab pos="2511425" algn="l"/>
                <a:tab pos="2687638" algn="l"/>
                <a:tab pos="3943350" algn="l"/>
                <a:tab pos="4130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08475" algn="l">
              <a:tabLst>
                <a:tab pos="452438" algn="l"/>
                <a:tab pos="2511425" algn="l"/>
                <a:tab pos="2687638" algn="l"/>
                <a:tab pos="3943350" algn="l"/>
                <a:tab pos="4130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87863" algn="l">
              <a:tabLst>
                <a:tab pos="452438" algn="l"/>
                <a:tab pos="2511425" algn="l"/>
                <a:tab pos="2687638" algn="l"/>
                <a:tab pos="3943350" algn="l"/>
                <a:tab pos="4130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945063" fontAlgn="base">
              <a:spcBef>
                <a:spcPct val="0"/>
              </a:spcBef>
              <a:spcAft>
                <a:spcPct val="0"/>
              </a:spcAft>
              <a:tabLst>
                <a:tab pos="452438" algn="l"/>
                <a:tab pos="2511425" algn="l"/>
                <a:tab pos="2687638" algn="l"/>
                <a:tab pos="3943350" algn="l"/>
                <a:tab pos="4130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402263" fontAlgn="base">
              <a:spcBef>
                <a:spcPct val="0"/>
              </a:spcBef>
              <a:spcAft>
                <a:spcPct val="0"/>
              </a:spcAft>
              <a:tabLst>
                <a:tab pos="452438" algn="l"/>
                <a:tab pos="2511425" algn="l"/>
                <a:tab pos="2687638" algn="l"/>
                <a:tab pos="3943350" algn="l"/>
                <a:tab pos="4130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859463" fontAlgn="base">
              <a:spcBef>
                <a:spcPct val="0"/>
              </a:spcBef>
              <a:spcAft>
                <a:spcPct val="0"/>
              </a:spcAft>
              <a:tabLst>
                <a:tab pos="452438" algn="l"/>
                <a:tab pos="2511425" algn="l"/>
                <a:tab pos="2687638" algn="l"/>
                <a:tab pos="3943350" algn="l"/>
                <a:tab pos="4130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316663" fontAlgn="base">
              <a:spcBef>
                <a:spcPct val="0"/>
              </a:spcBef>
              <a:spcAft>
                <a:spcPct val="0"/>
              </a:spcAft>
              <a:tabLst>
                <a:tab pos="452438" algn="l"/>
                <a:tab pos="2511425" algn="l"/>
                <a:tab pos="2687638" algn="l"/>
                <a:tab pos="3943350" algn="l"/>
                <a:tab pos="4130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3.	Námraza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Vždy se uvažuje normální námrazek q</a:t>
            </a:r>
            <a:r>
              <a:rPr lang="cs-CZ" altLang="cs-CZ" sz="2000" b="1" baseline="-25000"/>
              <a:t>nn</a:t>
            </a:r>
            <a:r>
              <a:rPr lang="cs-CZ" altLang="cs-CZ" sz="2000" b="1"/>
              <a:t>, v některých případech je předepsán výpočet i pro zvětšený námrazek q</a:t>
            </a:r>
            <a:r>
              <a:rPr lang="cs-CZ" altLang="cs-CZ" sz="2000" b="1" baseline="-25000"/>
              <a:t>zn</a:t>
            </a:r>
            <a:r>
              <a:rPr lang="cs-CZ" altLang="cs-CZ" sz="2000" b="1"/>
              <a:t> . Platí q</a:t>
            </a:r>
            <a:r>
              <a:rPr lang="cs-CZ" altLang="cs-CZ" sz="2000" b="1" baseline="-25000"/>
              <a:t>zn</a:t>
            </a:r>
            <a:r>
              <a:rPr lang="cs-CZ" altLang="cs-CZ" sz="2000" b="1"/>
              <a:t> = (1 – 3) q</a:t>
            </a:r>
            <a:r>
              <a:rPr lang="cs-CZ" altLang="cs-CZ" sz="2000" b="1" baseline="-25000"/>
              <a:t>nn</a:t>
            </a:r>
            <a:r>
              <a:rPr lang="cs-CZ" altLang="cs-CZ" sz="2000" b="1"/>
              <a:t>.</a:t>
            </a:r>
          </a:p>
          <a:p>
            <a:pPr>
              <a:spcBef>
                <a:spcPct val="20000"/>
              </a:spcBef>
            </a:pPr>
            <a:r>
              <a:rPr lang="cs-CZ" altLang="cs-CZ" sz="2000" b="1"/>
              <a:t>Namáhání vodičů nesmí překročit 85 % skutečné pevnosti vodiče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8099425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50825" y="5276850"/>
            <a:ext cx="8569325" cy="139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 algn="l">
              <a:tabLst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Závěr:</a:t>
            </a:r>
          </a:p>
          <a:p>
            <a:pPr>
              <a:spcBef>
                <a:spcPct val="20000"/>
              </a:spcBef>
            </a:pPr>
            <a:r>
              <a:rPr lang="cs-CZ" altLang="cs-CZ" b="1"/>
              <a:t>*	namáhání vodičů větrem a námrazkem musí být v mezích dovoleného namáhání vodiče</a:t>
            </a:r>
          </a:p>
          <a:p>
            <a:pPr>
              <a:spcBef>
                <a:spcPct val="20000"/>
              </a:spcBef>
            </a:pPr>
            <a:r>
              <a:rPr lang="cs-CZ" altLang="cs-CZ" b="1"/>
              <a:t>*	pro výpočet se uvažuje působení větru na omrzlý vodič při teplotě -5</a:t>
            </a:r>
            <a:r>
              <a:rPr lang="cs-CZ" altLang="cs-CZ" b="1" baseline="30000"/>
              <a:t>0</a:t>
            </a:r>
            <a:r>
              <a:rPr lang="cs-CZ" altLang="cs-CZ" b="1"/>
              <a:t>C </a:t>
            </a:r>
            <a:endParaRPr lang="cs-CZ" altLang="cs-CZ" b="1" baseline="-25000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79388" y="3481388"/>
            <a:ext cx="87852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08150" indent="-1708150" algn="l">
              <a:tabLst>
                <a:tab pos="265113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949700" algn="l">
              <a:tabLst>
                <a:tab pos="265113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129088" algn="l">
              <a:tabLst>
                <a:tab pos="265113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08475" algn="l">
              <a:tabLst>
                <a:tab pos="265113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87863" algn="l">
              <a:tabLst>
                <a:tab pos="265113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945063" fontAlgn="base">
              <a:spcBef>
                <a:spcPct val="0"/>
              </a:spcBef>
              <a:spcAft>
                <a:spcPct val="0"/>
              </a:spcAft>
              <a:tabLst>
                <a:tab pos="265113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402263" fontAlgn="base">
              <a:spcBef>
                <a:spcPct val="0"/>
              </a:spcBef>
              <a:spcAft>
                <a:spcPct val="0"/>
              </a:spcAft>
              <a:tabLst>
                <a:tab pos="265113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859463" fontAlgn="base">
              <a:spcBef>
                <a:spcPct val="0"/>
              </a:spcBef>
              <a:spcAft>
                <a:spcPct val="0"/>
              </a:spcAft>
              <a:tabLst>
                <a:tab pos="265113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316663" fontAlgn="base">
              <a:spcBef>
                <a:spcPct val="0"/>
              </a:spcBef>
              <a:spcAft>
                <a:spcPct val="0"/>
              </a:spcAft>
              <a:tabLst>
                <a:tab pos="265113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cs-CZ" altLang="cs-CZ" sz="2000" b="1" u="sng"/>
              <a:t>Odstranění námrazy</a:t>
            </a:r>
            <a:r>
              <a:rPr lang="cs-CZ" altLang="cs-CZ" sz="2000" b="1"/>
              <a:t> 	</a:t>
            </a:r>
          </a:p>
          <a:p>
            <a:pPr>
              <a:spcBef>
                <a:spcPct val="20000"/>
              </a:spcBef>
            </a:pPr>
            <a:r>
              <a:rPr lang="cs-CZ" altLang="cs-CZ" sz="2000" b="1"/>
              <a:t>-	oklepem (většinou sítě nn a vn)</a:t>
            </a:r>
          </a:p>
          <a:p>
            <a:r>
              <a:rPr lang="cs-CZ" altLang="cs-CZ" sz="2000" b="1"/>
              <a:t>-	vyhřátím	-	při přerušené dodávce samostatným zdrojem stejnosměrným nebo střídavým zdrojem</a:t>
            </a:r>
          </a:p>
          <a:p>
            <a:r>
              <a:rPr lang="cs-CZ" altLang="cs-CZ" sz="2000" b="1"/>
              <a:t>		-	při nepřerušené dodávce zvýšeným zatížením vodiče	</a:t>
            </a:r>
            <a:endParaRPr lang="cs-CZ" altLang="cs-CZ" sz="2000" b="1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9458"/>
          <a:stretch/>
        </p:blipFill>
        <p:spPr>
          <a:xfrm>
            <a:off x="179512" y="1340768"/>
            <a:ext cx="8734820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8720"/>
            <a:ext cx="8942734" cy="5857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392613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888"/>
            <a:ext cx="44196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7563"/>
            <a:ext cx="4419600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429000"/>
            <a:ext cx="43926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5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41288"/>
            <a:ext cx="5888038" cy="442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65425"/>
            <a:ext cx="5094287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47050" cy="8636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Vodiče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662" y="1039632"/>
            <a:ext cx="8785225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/>
              <a:t>1.	</a:t>
            </a:r>
            <a:r>
              <a:rPr lang="cs-CZ" altLang="cs-CZ" sz="2000" b="1" u="sng" dirty="0"/>
              <a:t>Venkovní vedení nízkého napětí</a:t>
            </a:r>
          </a:p>
          <a:p>
            <a:pPr marL="631825" indent="-631825">
              <a:spcBef>
                <a:spcPts val="0"/>
              </a:spcBef>
              <a:tabLst>
                <a:tab pos="361950" algn="l"/>
                <a:tab pos="3771900" algn="l"/>
                <a:tab pos="4030663" algn="l"/>
              </a:tabLst>
            </a:pPr>
            <a:r>
              <a:rPr lang="cs-CZ" altLang="cs-CZ" sz="2000" b="1" dirty="0"/>
              <a:t>	*	lana </a:t>
            </a:r>
            <a:r>
              <a:rPr lang="cs-CZ" altLang="cs-CZ" sz="2000" b="1" dirty="0" err="1"/>
              <a:t>AlFe</a:t>
            </a:r>
            <a:r>
              <a:rPr lang="cs-CZ" altLang="cs-CZ" sz="2000" b="1" dirty="0"/>
              <a:t>	-	distribuční rozvody, starší přípojky </a:t>
            </a:r>
            <a:endParaRPr lang="cs-CZ" altLang="cs-CZ" sz="2000" b="1" dirty="0" smtClean="0"/>
          </a:p>
          <a:p>
            <a:pPr marL="631825" indent="-631825">
              <a:spcBef>
                <a:spcPts val="0"/>
              </a:spcBef>
              <a:tabLst>
                <a:tab pos="361950" algn="l"/>
                <a:tab pos="3771900" algn="l"/>
                <a:tab pos="4030663" algn="l"/>
              </a:tabLst>
            </a:pPr>
            <a:r>
              <a:rPr lang="cs-CZ" altLang="cs-CZ" sz="2000" b="1" dirty="0"/>
              <a:t>	</a:t>
            </a:r>
            <a:r>
              <a:rPr lang="cs-CZ" altLang="cs-CZ" sz="2000" b="1" dirty="0" smtClean="0"/>
              <a:t>*</a:t>
            </a:r>
            <a:r>
              <a:rPr lang="cs-CZ" altLang="cs-CZ" sz="2000" b="1" dirty="0"/>
              <a:t>	samonosné kabely – AES	-	distribuční </a:t>
            </a:r>
            <a:r>
              <a:rPr lang="cs-CZ" altLang="cs-CZ" sz="2000" b="1" dirty="0" smtClean="0"/>
              <a:t>rozvody, přípojky</a:t>
            </a:r>
            <a:endParaRPr lang="cs-CZ" altLang="cs-CZ" sz="2000" b="1" dirty="0"/>
          </a:p>
          <a:p>
            <a:pPr marL="631825" indent="-631825">
              <a:spcBef>
                <a:spcPts val="0"/>
              </a:spcBef>
              <a:tabLst>
                <a:tab pos="361950" algn="l"/>
                <a:tab pos="3771900" algn="l"/>
                <a:tab pos="4030663" algn="l"/>
              </a:tabLst>
            </a:pPr>
            <a:r>
              <a:rPr lang="cs-CZ" altLang="cs-CZ" sz="2000" b="1" dirty="0"/>
              <a:t>	*	závěsné kabely – </a:t>
            </a:r>
            <a:r>
              <a:rPr lang="cs-CZ" altLang="cs-CZ" sz="2000" b="1" dirty="0" err="1"/>
              <a:t>AYKYz</a:t>
            </a:r>
            <a:r>
              <a:rPr lang="cs-CZ" altLang="cs-CZ" sz="2000" b="1" dirty="0"/>
              <a:t>	-	</a:t>
            </a:r>
            <a:r>
              <a:rPr lang="cs-CZ" altLang="cs-CZ" sz="2000" b="1" dirty="0" smtClean="0"/>
              <a:t>starší přípojky</a:t>
            </a:r>
            <a:endParaRPr lang="cs-CZ" altLang="cs-CZ" sz="2000" b="1" dirty="0"/>
          </a:p>
          <a:p>
            <a:pPr marL="631825" indent="-631825">
              <a:tabLst>
                <a:tab pos="361950" algn="l"/>
                <a:tab pos="3771900" algn="l"/>
                <a:tab pos="4030663" algn="l"/>
              </a:tabLst>
            </a:pPr>
            <a:r>
              <a:rPr lang="cs-CZ" altLang="cs-CZ" sz="2000" b="1" dirty="0"/>
              <a:t>	*	izolované jednožilové kabely – zmenšení ochranného pásma	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2.	</a:t>
            </a:r>
            <a:r>
              <a:rPr lang="cs-CZ" altLang="cs-CZ" sz="2000" b="1" u="sng" dirty="0"/>
              <a:t>Venkovní vedení vysokého napětí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	*	lana </a:t>
            </a:r>
            <a:r>
              <a:rPr lang="cs-CZ" altLang="cs-CZ" sz="2000" b="1" dirty="0" err="1"/>
              <a:t>AlFe</a:t>
            </a:r>
            <a:endParaRPr lang="cs-CZ" altLang="cs-CZ" sz="2000" b="1" dirty="0"/>
          </a:p>
          <a:p>
            <a:r>
              <a:rPr lang="cs-CZ" altLang="cs-CZ" sz="2000" b="1" dirty="0"/>
              <a:t>	*	samonosné kabely – AES	-	krátké odbočky na </a:t>
            </a:r>
            <a:r>
              <a:rPr lang="cs-CZ" altLang="cs-CZ" sz="2000" b="1" dirty="0" smtClean="0"/>
              <a:t>transformátor</a:t>
            </a:r>
          </a:p>
          <a:p>
            <a:r>
              <a:rPr lang="cs-CZ" altLang="cs-CZ" sz="2000" b="1" dirty="0"/>
              <a:t>	</a:t>
            </a:r>
            <a:r>
              <a:rPr lang="cs-CZ" altLang="cs-CZ" sz="2000" b="1" dirty="0" smtClean="0"/>
              <a:t>*	izolované jednožilové kabely - zmenšení </a:t>
            </a:r>
            <a:r>
              <a:rPr lang="cs-CZ" altLang="cs-CZ" sz="2000" b="1" smtClean="0"/>
              <a:t>ochranného pásma</a:t>
            </a:r>
            <a:r>
              <a:rPr lang="cs-CZ" altLang="cs-CZ" sz="2000" b="1" dirty="0"/>
              <a:t>	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3.	</a:t>
            </a:r>
            <a:r>
              <a:rPr lang="cs-CZ" altLang="cs-CZ" sz="2000" b="1" u="sng" dirty="0"/>
              <a:t>Venkovní vedení velmi vysokého napětí</a:t>
            </a:r>
          </a:p>
          <a:p>
            <a:pPr marL="620713" indent="-620713">
              <a:tabLst>
                <a:tab pos="358775" algn="l"/>
                <a:tab pos="3767138" algn="l"/>
                <a:tab pos="3771900" algn="l"/>
                <a:tab pos="3943350" algn="l"/>
              </a:tabLst>
            </a:pPr>
            <a:r>
              <a:rPr lang="cs-CZ" altLang="cs-CZ" sz="2000" b="1" dirty="0"/>
              <a:t>	</a:t>
            </a:r>
            <a:r>
              <a:rPr lang="cs-CZ" altLang="cs-CZ" sz="2000" b="1" dirty="0" smtClean="0"/>
              <a:t>*</a:t>
            </a:r>
            <a:r>
              <a:rPr lang="cs-CZ" altLang="cs-CZ" sz="2000" b="1" dirty="0"/>
              <a:t>	lana </a:t>
            </a:r>
            <a:r>
              <a:rPr lang="cs-CZ" altLang="cs-CZ" sz="2000" b="1" dirty="0" err="1" smtClean="0"/>
              <a:t>AlFe</a:t>
            </a:r>
            <a:endParaRPr lang="cs-CZ" altLang="cs-CZ" sz="2000" b="1" dirty="0" smtClean="0"/>
          </a:p>
          <a:p>
            <a:pPr marL="620713" indent="-620713">
              <a:tabLst>
                <a:tab pos="358775" algn="l"/>
                <a:tab pos="3767138" algn="l"/>
                <a:tab pos="3771900" algn="l"/>
                <a:tab pos="3943350" algn="l"/>
              </a:tabLst>
            </a:pPr>
            <a:r>
              <a:rPr lang="cs-CZ" altLang="cs-CZ" sz="2000" b="1" dirty="0"/>
              <a:t>	</a:t>
            </a:r>
            <a:r>
              <a:rPr lang="cs-CZ" altLang="cs-CZ" sz="2000" b="1" dirty="0" smtClean="0"/>
              <a:t>*</a:t>
            </a:r>
            <a:r>
              <a:rPr lang="cs-CZ" altLang="cs-CZ" sz="2000" b="1" dirty="0"/>
              <a:t>	kompozitní vodiče ACCC	- nová technologie mechanicky odolných vodičů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/>
              <a:t>4</a:t>
            </a:r>
            <a:r>
              <a:rPr lang="cs-CZ" altLang="cs-CZ" sz="2000" b="1" dirty="0"/>
              <a:t>.	</a:t>
            </a:r>
            <a:r>
              <a:rPr lang="cs-CZ" altLang="cs-CZ" sz="2000" b="1" u="sng" dirty="0"/>
              <a:t>Starší a specifické rozvody</a:t>
            </a:r>
          </a:p>
          <a:p>
            <a:r>
              <a:rPr lang="cs-CZ" altLang="cs-CZ" sz="2000" b="1" dirty="0"/>
              <a:t>	*	dráty </a:t>
            </a:r>
            <a:r>
              <a:rPr lang="cs-CZ" altLang="cs-CZ" sz="2000" b="1" dirty="0" err="1"/>
              <a:t>Cu</a:t>
            </a:r>
            <a:r>
              <a:rPr lang="cs-CZ" altLang="cs-CZ" sz="2000" b="1" dirty="0"/>
              <a:t> (do 1kV) a bronz (do 35 </a:t>
            </a:r>
            <a:r>
              <a:rPr lang="cs-CZ" altLang="cs-CZ" sz="2000" b="1" dirty="0" err="1"/>
              <a:t>kV</a:t>
            </a:r>
            <a:r>
              <a:rPr lang="cs-CZ" altLang="cs-CZ" sz="2000" b="1" dirty="0"/>
              <a:t>)</a:t>
            </a:r>
          </a:p>
          <a:p>
            <a:r>
              <a:rPr lang="cs-CZ" altLang="cs-CZ" sz="2000" b="1" dirty="0"/>
              <a:t>	*	lana </a:t>
            </a:r>
            <a:r>
              <a:rPr lang="cs-CZ" altLang="cs-CZ" sz="2000" b="1" dirty="0" err="1"/>
              <a:t>Cu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Fe</a:t>
            </a:r>
            <a:endParaRPr lang="cs-CZ" alt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2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47050" cy="863600"/>
          </a:xfrm>
        </p:spPr>
        <p:txBody>
          <a:bodyPr/>
          <a:lstStyle/>
          <a:p>
            <a:r>
              <a:rPr lang="cs-CZ" altLang="cs-CZ" b="1" u="sng" dirty="0" smtClean="0">
                <a:latin typeface="Comic Sans MS" panose="030F0702030302020204" pitchFamily="66" charset="0"/>
              </a:rPr>
              <a:t>Vodiče ACCC </a:t>
            </a:r>
            <a:r>
              <a:rPr lang="cs-CZ" altLang="cs-CZ" sz="2000" b="1" u="sng" dirty="0" smtClean="0">
                <a:latin typeface="Comic Sans MS" panose="030F0702030302020204" pitchFamily="66" charset="0"/>
              </a:rPr>
              <a:t>(zdroj: www. oenergetice.cz)</a:t>
            </a:r>
            <a:endParaRPr lang="cs-CZ" altLang="cs-CZ" sz="2000" b="1" u="sng" dirty="0">
              <a:latin typeface="Comic Sans MS" panose="030F0702030302020204" pitchFamily="66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662" y="1001628"/>
            <a:ext cx="8785225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tabLst>
                <a:tab pos="3767138" algn="l"/>
                <a:tab pos="3771900" algn="l"/>
                <a:tab pos="3943350" algn="l"/>
              </a:tabLst>
            </a:pPr>
            <a:r>
              <a:rPr lang="cs-CZ" altLang="cs-CZ" sz="2000" b="1" i="1" dirty="0"/>
              <a:t>Vodič ACCC je moderní typ vodiče, jež je složen z kompozitního jádra a pláště ze segmentovaných vodičů z plně žíhaného hliníku. Kompozitní jádro je z jednoho drátu, což je rozdíl oproti všem ostatním typům, které ho mají zpravidla slaňované. Materiálem jádra jsou karbonová vlákna obalená speciálními skelnými vlákny. Jádro je pevné (o 25 % pevnější než ocelové jádro) a jeho délka minimálně teplotně závislá.</a:t>
            </a:r>
          </a:p>
          <a:p>
            <a:pPr marL="0" indent="0">
              <a:spcBef>
                <a:spcPct val="50000"/>
              </a:spcBef>
              <a:tabLst>
                <a:tab pos="3767138" algn="l"/>
                <a:tab pos="3771900" algn="l"/>
                <a:tab pos="3943350" algn="l"/>
              </a:tabLst>
            </a:pPr>
            <a:r>
              <a:rPr lang="cs-CZ" altLang="cs-CZ" sz="2000" b="1" i="1" dirty="0" smtClean="0"/>
              <a:t>Výsledné </a:t>
            </a:r>
            <a:r>
              <a:rPr lang="cs-CZ" altLang="cs-CZ" sz="2000" b="1" i="1" dirty="0"/>
              <a:t>vlastnosti vodiče ACCC se vyznačují nízkým koeficientem teplotní roztažnosti (poloviční proti INVARU a skoro osmkrát menší než u běžné oceli). Oproti oceli je výrazně lehčí (o 60 %), takže umožňuje ve stejném průřezu vodiče obsahovat více hliníkových vrstev, což je dobré z hlediska celkové </a:t>
            </a:r>
            <a:r>
              <a:rPr lang="cs-CZ" altLang="cs-CZ" sz="2000" b="1" i="1" dirty="0" err="1"/>
              <a:t>rezistivity</a:t>
            </a:r>
            <a:r>
              <a:rPr lang="cs-CZ" altLang="cs-CZ" sz="2000" b="1" i="1" dirty="0"/>
              <a:t> vodiče a s ní související proudové zatížitelnosti</a:t>
            </a:r>
            <a:r>
              <a:rPr lang="cs-CZ" altLang="cs-CZ" sz="2000" b="1" i="1" dirty="0" smtClean="0"/>
              <a:t>.</a:t>
            </a:r>
            <a:endParaRPr lang="cs-CZ" altLang="cs-CZ" sz="2000" b="1" i="1" dirty="0"/>
          </a:p>
        </p:txBody>
      </p:sp>
      <p:pic>
        <p:nvPicPr>
          <p:cNvPr id="5" name="Picture 2" descr="Vodič ACCC. Zdroj: Jeff Thomps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20" y="4708964"/>
            <a:ext cx="2801044" cy="210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0662" y="4941168"/>
            <a:ext cx="557527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4013" indent="-354013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67138" algn="l"/>
                <a:tab pos="3771900" algn="l"/>
                <a:tab pos="394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tabLst>
                <a:tab pos="3767138" algn="l"/>
                <a:tab pos="3771900" algn="l"/>
                <a:tab pos="3943350" algn="l"/>
              </a:tabLst>
            </a:pPr>
            <a:r>
              <a:rPr lang="cs-CZ" altLang="cs-CZ" sz="2000" b="1" i="1" dirty="0" smtClean="0"/>
              <a:t>Tento </a:t>
            </a:r>
            <a:r>
              <a:rPr lang="cs-CZ" altLang="cs-CZ" sz="2000" b="1" i="1" dirty="0"/>
              <a:t>druh vodiče vyniká svými vlastnostmi u dlouhých rozpětí a tam kde je potřeba dosáhnout malých průhybů z důvodu dodržení minimálních bezpečných vzdáleností.</a:t>
            </a:r>
          </a:p>
        </p:txBody>
      </p:sp>
    </p:spTree>
    <p:extLst>
      <p:ext uri="{BB962C8B-B14F-4D97-AF65-F5344CB8AC3E}">
        <p14:creationId xmlns:p14="http://schemas.microsoft.com/office/powerpoint/2010/main" val="359151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47050" cy="8636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Vodiče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403350" y="1341438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1.	Lana AlFe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3382962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060575"/>
            <a:ext cx="3311525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932363" y="1341438"/>
            <a:ext cx="3887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2.	Závěsný kabel AYKYz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84775"/>
            <a:ext cx="4706937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39750" y="4437063"/>
            <a:ext cx="4392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3.	Samonosný kabel AES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47050" cy="8636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Vodiče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50825" y="1125538"/>
            <a:ext cx="86423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 algn="l">
              <a:tabLst>
                <a:tab pos="628650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628650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628650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628650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628650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 dirty="0"/>
              <a:t>Nejmenší dovolený průřez: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lano </a:t>
            </a:r>
            <a:r>
              <a:rPr lang="cs-CZ" altLang="cs-CZ" sz="2000" b="1" dirty="0" err="1"/>
              <a:t>AlFe</a:t>
            </a:r>
            <a:r>
              <a:rPr lang="cs-CZ" altLang="cs-CZ" sz="2000" b="1" dirty="0"/>
              <a:t>	do 1 </a:t>
            </a:r>
            <a:r>
              <a:rPr lang="cs-CZ" altLang="cs-CZ" sz="2000" b="1" dirty="0" err="1"/>
              <a:t>kV</a:t>
            </a:r>
            <a:r>
              <a:rPr lang="cs-CZ" altLang="cs-CZ" sz="2000" b="1" dirty="0"/>
              <a:t>	16 mm</a:t>
            </a:r>
            <a:r>
              <a:rPr lang="cs-CZ" altLang="cs-CZ" sz="2000" b="1" baseline="30000" dirty="0"/>
              <a:t>2	</a:t>
            </a:r>
            <a:r>
              <a:rPr lang="cs-CZ" altLang="cs-CZ" sz="2000" b="1" dirty="0"/>
              <a:t>do 35 </a:t>
            </a:r>
            <a:r>
              <a:rPr lang="cs-CZ" altLang="cs-CZ" sz="2000" b="1" dirty="0" err="1"/>
              <a:t>kV</a:t>
            </a:r>
            <a:r>
              <a:rPr lang="cs-CZ" altLang="cs-CZ" sz="2000" b="1" dirty="0"/>
              <a:t>	16 mm</a:t>
            </a:r>
            <a:r>
              <a:rPr lang="cs-CZ" altLang="cs-CZ" sz="2000" b="1" baseline="30000" dirty="0"/>
              <a:t>2</a:t>
            </a:r>
          </a:p>
          <a:p>
            <a:r>
              <a:rPr lang="cs-CZ" altLang="cs-CZ" sz="2000" b="1" dirty="0"/>
              <a:t>tvrdá měď		6 mm</a:t>
            </a:r>
            <a:r>
              <a:rPr lang="cs-CZ" altLang="cs-CZ" sz="2000" b="1" baseline="30000" dirty="0"/>
              <a:t>2</a:t>
            </a:r>
            <a:r>
              <a:rPr lang="cs-CZ" altLang="cs-CZ" sz="2000" b="1" dirty="0"/>
              <a:t>		10 mm</a:t>
            </a:r>
            <a:r>
              <a:rPr lang="cs-CZ" altLang="cs-CZ" sz="2000" b="1" baseline="30000" dirty="0"/>
              <a:t>2</a:t>
            </a:r>
          </a:p>
          <a:p>
            <a:r>
              <a:rPr lang="cs-CZ" altLang="cs-CZ" sz="2000" b="1" dirty="0"/>
              <a:t>lano </a:t>
            </a:r>
            <a:r>
              <a:rPr lang="cs-CZ" altLang="cs-CZ" sz="2000" b="1" dirty="0" err="1"/>
              <a:t>AYKYz</a:t>
            </a:r>
            <a:r>
              <a:rPr lang="cs-CZ" altLang="cs-CZ" sz="2000" b="1" dirty="0"/>
              <a:t>		</a:t>
            </a:r>
            <a:r>
              <a:rPr lang="cs-CZ" altLang="cs-CZ" sz="2000" b="1" dirty="0" smtClean="0"/>
              <a:t>16 </a:t>
            </a:r>
            <a:r>
              <a:rPr lang="cs-CZ" altLang="cs-CZ" sz="2000" b="1" dirty="0"/>
              <a:t>mm</a:t>
            </a:r>
            <a:r>
              <a:rPr lang="cs-CZ" altLang="cs-CZ" sz="2000" b="1" baseline="30000" dirty="0"/>
              <a:t>2		</a:t>
            </a:r>
            <a:r>
              <a:rPr lang="cs-CZ" altLang="cs-CZ" sz="2000" b="1" dirty="0"/>
              <a:t>xxx</a:t>
            </a:r>
          </a:p>
          <a:p>
            <a:r>
              <a:rPr lang="cs-CZ" altLang="cs-CZ" sz="2000" b="1" dirty="0"/>
              <a:t>lano AES		16 mm</a:t>
            </a:r>
            <a:r>
              <a:rPr lang="cs-CZ" altLang="cs-CZ" sz="2000" b="1" baseline="30000" dirty="0"/>
              <a:t>2</a:t>
            </a:r>
            <a:r>
              <a:rPr lang="cs-CZ" altLang="cs-CZ" sz="2000" b="1" dirty="0"/>
              <a:t>		35 mm</a:t>
            </a:r>
            <a:r>
              <a:rPr lang="cs-CZ" altLang="cs-CZ" sz="2000" b="1" baseline="30000" dirty="0"/>
              <a:t>2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468313" y="3357563"/>
            <a:ext cx="81470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b="1" u="sng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Minimální vzdálenosti vodičů</a:t>
            </a: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16363"/>
            <a:ext cx="7129463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Základní pojmy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79388" y="1628775"/>
            <a:ext cx="878522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143250" indent="-3143250" algn="l">
              <a:tabLst>
                <a:tab pos="2960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2960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2960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2960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2960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/>
              <a:t>Venkovní silové vedení	-	</a:t>
            </a:r>
            <a:r>
              <a:rPr lang="cs-CZ" altLang="cs-CZ" sz="2000" dirty="0"/>
              <a:t>zařízení pro přenos elektrické energie – stožáry, konzoly, vodiče a příslušenství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Námraza	-	</a:t>
            </a:r>
            <a:r>
              <a:rPr lang="cs-CZ" altLang="cs-CZ" sz="2000" dirty="0"/>
              <a:t>námrazová vrstva na vodiči (ledovka, …)</a:t>
            </a:r>
          </a:p>
          <a:p>
            <a:pPr>
              <a:spcBef>
                <a:spcPts val="1200"/>
              </a:spcBef>
            </a:pPr>
            <a:r>
              <a:rPr lang="cs-CZ" altLang="cs-CZ" sz="2000" b="1" dirty="0" smtClean="0"/>
              <a:t>Námrazek</a:t>
            </a:r>
            <a:r>
              <a:rPr lang="cs-CZ" altLang="cs-CZ" sz="2000" b="1" dirty="0"/>
              <a:t>	-	</a:t>
            </a:r>
            <a:r>
              <a:rPr lang="cs-CZ" altLang="cs-CZ" sz="2000" dirty="0"/>
              <a:t>hmotnost námrazové vrstvy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Pole	-	</a:t>
            </a:r>
            <a:r>
              <a:rPr lang="cs-CZ" altLang="cs-CZ" sz="2000" dirty="0"/>
              <a:t>část vedení mezi dvěma sousedními podpěrami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Rozpětí pole	-	</a:t>
            </a:r>
            <a:r>
              <a:rPr lang="cs-CZ" altLang="cs-CZ" sz="2000" dirty="0"/>
              <a:t>vodorovná vzdálenost dvou závěsných bodů vodiče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Průhyb vodiče (f)	-</a:t>
            </a:r>
            <a:r>
              <a:rPr lang="cs-CZ" altLang="cs-CZ" sz="2000" dirty="0"/>
              <a:t>	vzdálenost mezi spojnicí dvou závěsných bodů vodiče a prohnutým vodičem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Závěs vodiče	-</a:t>
            </a:r>
            <a:r>
              <a:rPr lang="cs-CZ" altLang="cs-CZ" sz="2000" dirty="0"/>
              <a:t>	upevnění vodiče na izolátoru</a:t>
            </a:r>
            <a:endParaRPr lang="cs-CZ" alt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748712" cy="58102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47050" cy="431800"/>
          </a:xfrm>
          <a:noFill/>
          <a:ln/>
        </p:spPr>
        <p:txBody>
          <a:bodyPr/>
          <a:lstStyle/>
          <a:p>
            <a:r>
              <a:rPr lang="cs-CZ" altLang="cs-CZ" sz="2400" b="1" u="sng" dirty="0"/>
              <a:t>Lana </a:t>
            </a:r>
            <a:r>
              <a:rPr lang="cs-CZ" altLang="cs-CZ" sz="2400" b="1" u="sng" dirty="0" err="1"/>
              <a:t>AlFe</a:t>
            </a:r>
            <a:endParaRPr lang="cs-CZ" altLang="cs-CZ" sz="24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47050" cy="431800"/>
          </a:xfrm>
          <a:noFill/>
          <a:ln/>
        </p:spPr>
        <p:txBody>
          <a:bodyPr/>
          <a:lstStyle/>
          <a:p>
            <a:r>
              <a:rPr lang="cs-CZ" altLang="cs-CZ" sz="2400" b="1" u="sng"/>
              <a:t>Lana AlFe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8689975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47050" cy="8636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Podpěrné body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50825" y="1125538"/>
            <a:ext cx="864235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6575" indent="-536575" algn="l">
              <a:tabLst>
                <a:tab pos="811213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11213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11213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11213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11213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11213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Rozdělní podle použití a mechanického namáhání: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N	-	nosné (základní, pro přímá vedení)</a:t>
            </a:r>
          </a:p>
          <a:p>
            <a:r>
              <a:rPr lang="cs-CZ" altLang="cs-CZ" sz="2000" b="1"/>
              <a:t>KN	-	křižovatkové nosné (křížení vedení)</a:t>
            </a:r>
          </a:p>
          <a:p>
            <a:r>
              <a:rPr lang="cs-CZ" altLang="cs-CZ" sz="2000" b="1"/>
              <a:t>V	-	výztužné (vyšší mechanické namáhání)</a:t>
            </a:r>
          </a:p>
          <a:p>
            <a:r>
              <a:rPr lang="cs-CZ" altLang="cs-CZ" sz="2000" b="1"/>
              <a:t>KV	-	křižovatkové výztužné</a:t>
            </a:r>
          </a:p>
          <a:p>
            <a:r>
              <a:rPr lang="cs-CZ" altLang="cs-CZ" sz="2000" b="1"/>
              <a:t>R	-	rohové (zákruty vedení)</a:t>
            </a:r>
          </a:p>
          <a:p>
            <a:r>
              <a:rPr lang="cs-CZ" altLang="cs-CZ" sz="2000" b="1"/>
              <a:t>RV	-	rohové výztužné (vyšší mechanické namáhání)</a:t>
            </a:r>
          </a:p>
          <a:p>
            <a:r>
              <a:rPr lang="cs-CZ" altLang="cs-CZ" sz="2000" b="1"/>
              <a:t>O	-	odbočné (odbočka na vedení)</a:t>
            </a:r>
          </a:p>
          <a:p>
            <a:r>
              <a:rPr lang="cs-CZ" altLang="cs-CZ" sz="2000" b="1"/>
              <a:t>OV	-	odbočné výztužné (větší mechanické namáhání)</a:t>
            </a:r>
          </a:p>
          <a:p>
            <a:r>
              <a:rPr lang="cs-CZ" altLang="cs-CZ" sz="2000" b="1"/>
              <a:t>Ko	-	koncové  	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0825" y="4724400"/>
            <a:ext cx="86423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28650" indent="-62865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Rozdělní podle konstrukce: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J	-	dřevěné nepatkové</a:t>
            </a:r>
          </a:p>
          <a:p>
            <a:r>
              <a:rPr lang="cs-CZ" altLang="cs-CZ" sz="2000" b="1"/>
              <a:t>Jp	-	dřevěné patkové</a:t>
            </a:r>
          </a:p>
          <a:p>
            <a:r>
              <a:rPr lang="cs-CZ" altLang="cs-CZ" sz="2000" b="1"/>
              <a:t>EVP	-	betonové</a:t>
            </a:r>
          </a:p>
          <a:p>
            <a:r>
              <a:rPr lang="cs-CZ" altLang="cs-CZ" sz="2000" b="1"/>
              <a:t>	-	příhradové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791815"/>
          </a:xfrm>
        </p:spPr>
        <p:txBody>
          <a:bodyPr/>
          <a:lstStyle/>
          <a:p>
            <a:r>
              <a:rPr lang="cs-CZ" altLang="cs-CZ" sz="3600" b="1" u="sng" dirty="0">
                <a:latin typeface="Comic Sans MS" panose="030F0702030302020204" pitchFamily="66" charset="0"/>
              </a:rPr>
              <a:t>Nosné a výztužné </a:t>
            </a:r>
            <a:r>
              <a:rPr lang="cs-CZ" altLang="cs-CZ" sz="3600" b="1" u="sng" dirty="0" smtClean="0">
                <a:latin typeface="Comic Sans MS" panose="030F0702030302020204" pitchFamily="66" charset="0"/>
              </a:rPr>
              <a:t>(kotevní) stožáry</a:t>
            </a:r>
            <a:endParaRPr lang="cs-CZ" altLang="cs-CZ" sz="3600" b="1" u="sng" dirty="0">
              <a:latin typeface="Comic Sans MS" panose="030F0702030302020204" pitchFamily="66" charset="0"/>
            </a:endParaRPr>
          </a:p>
        </p:txBody>
      </p:sp>
      <p:pic>
        <p:nvPicPr>
          <p:cNvPr id="15365" name="Picture 5" descr="004170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0645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50825" y="5876925"/>
            <a:ext cx="8642350" cy="723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Vzdálenost výztužných stožárů u přímého vedení je podle podmínek</a:t>
            </a:r>
          </a:p>
          <a:p>
            <a:r>
              <a:rPr lang="cs-CZ" altLang="cs-CZ" sz="2000" b="1"/>
              <a:t>3 – 5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791815"/>
          </a:xfrm>
        </p:spPr>
        <p:txBody>
          <a:bodyPr/>
          <a:lstStyle/>
          <a:p>
            <a:r>
              <a:rPr lang="cs-CZ" altLang="cs-CZ" sz="3600" b="1" u="sng" dirty="0">
                <a:latin typeface="Comic Sans MS" panose="030F0702030302020204" pitchFamily="66" charset="0"/>
              </a:rPr>
              <a:t>Nosné a výztužné </a:t>
            </a:r>
            <a:r>
              <a:rPr lang="cs-CZ" altLang="cs-CZ" sz="3600" b="1" u="sng" dirty="0" smtClean="0">
                <a:latin typeface="Comic Sans MS" panose="030F0702030302020204" pitchFamily="66" charset="0"/>
              </a:rPr>
              <a:t>(kotevní) stožáry</a:t>
            </a:r>
            <a:endParaRPr lang="cs-CZ" altLang="cs-CZ" sz="3600" b="1" u="sng" dirty="0">
              <a:latin typeface="Comic Sans MS" panose="030F0702030302020204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" y="982553"/>
            <a:ext cx="4969247" cy="376656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700666"/>
            <a:ext cx="3806236" cy="50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47050" cy="8636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Dřevěné sloupy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79388" y="1484313"/>
            <a:ext cx="8642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Používají se výjimečně (hniloba), zejména u provizorních rozvodů 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00288"/>
            <a:ext cx="1727200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213100"/>
            <a:ext cx="6218237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96300" cy="863600"/>
          </a:xfrm>
        </p:spPr>
        <p:txBody>
          <a:bodyPr/>
          <a:lstStyle/>
          <a:p>
            <a:r>
              <a:rPr lang="cs-CZ" altLang="cs-CZ" sz="4000" b="1" u="sng" dirty="0">
                <a:latin typeface="Comic Sans MS" panose="030F0702030302020204" pitchFamily="66" charset="0"/>
              </a:rPr>
              <a:t>Dřevěné </a:t>
            </a:r>
            <a:r>
              <a:rPr lang="cs-CZ" altLang="cs-CZ" sz="4000" b="1" u="sng" dirty="0" smtClean="0">
                <a:latin typeface="Comic Sans MS" panose="030F0702030302020204" pitchFamily="66" charset="0"/>
              </a:rPr>
              <a:t>sloupy</a:t>
            </a:r>
            <a:endParaRPr lang="cs-CZ" altLang="cs-CZ" sz="4000" b="1" u="sng" dirty="0">
              <a:latin typeface="Comic Sans MS" panose="030F0702030302020204" pitchFamily="66" charset="0"/>
            </a:endParaRPr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052513"/>
            <a:ext cx="3675063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052513"/>
            <a:ext cx="3675063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8636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Dřevěné sloupy s betonovou patkou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706813" y="2439988"/>
            <a:ext cx="525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Nejčastěji starší rozvody nízkého napětí v a v chráněných krajinných oblastech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357563" cy="54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87838"/>
            <a:ext cx="58324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8636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Betonové sloupy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12900"/>
            <a:ext cx="3138488" cy="512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006725"/>
            <a:ext cx="5665787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835150" y="1484313"/>
            <a:ext cx="71294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V současné době nejvíce používané pro rozvody nn a vn napětí, veřejné osvětlení a pro stožárové trafostanice.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8636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Betonové sloupy - staré řešení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084388"/>
            <a:ext cx="3386138" cy="451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727325"/>
            <a:ext cx="5111750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b="1" u="sng" dirty="0">
                <a:latin typeface="Comic Sans MS" panose="030F0702030302020204" pitchFamily="66" charset="0"/>
              </a:rPr>
              <a:t>Projektování vedení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79388" y="1268413"/>
            <a:ext cx="878522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6088" indent="-446088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 dirty="0"/>
              <a:t>Při zpracování projektu je nutné vycházet ze stavebního zákona.</a:t>
            </a:r>
          </a:p>
          <a:p>
            <a:pPr>
              <a:spcBef>
                <a:spcPct val="50000"/>
              </a:spcBef>
            </a:pPr>
            <a:r>
              <a:rPr lang="cs-CZ" altLang="cs-CZ" sz="2000" b="1" i="1" dirty="0"/>
              <a:t>1.	Zpracování technického zadání, podklad pro zahájení řízení na stavebním úřadě.</a:t>
            </a:r>
          </a:p>
          <a:p>
            <a:pPr>
              <a:spcBef>
                <a:spcPct val="50000"/>
              </a:spcBef>
            </a:pPr>
            <a:r>
              <a:rPr lang="cs-CZ" altLang="cs-CZ" sz="2000" b="1" i="1" dirty="0"/>
              <a:t>2.	Získání souhlasu od majitelů dotčených nemovitostí</a:t>
            </a:r>
          </a:p>
          <a:p>
            <a:pPr>
              <a:spcBef>
                <a:spcPct val="50000"/>
              </a:spcBef>
            </a:pPr>
            <a:r>
              <a:rPr lang="cs-CZ" altLang="cs-CZ" sz="2000" b="1" i="1" dirty="0"/>
              <a:t>3.	Stavební úřad vydá rozhodnutí o umístění stavby</a:t>
            </a:r>
          </a:p>
          <a:p>
            <a:pPr>
              <a:spcBef>
                <a:spcPct val="50000"/>
              </a:spcBef>
            </a:pPr>
            <a:r>
              <a:rPr lang="cs-CZ" altLang="cs-CZ" sz="2000" b="1" i="1" dirty="0"/>
              <a:t>4.	Vypracování projektové dokumentace</a:t>
            </a:r>
          </a:p>
          <a:p>
            <a:pPr>
              <a:spcBef>
                <a:spcPct val="50000"/>
              </a:spcBef>
            </a:pPr>
            <a:r>
              <a:rPr lang="cs-CZ" altLang="cs-CZ" sz="2000" b="1" i="1" dirty="0"/>
              <a:t>5.	Vydání stavebního povolení</a:t>
            </a:r>
          </a:p>
          <a:p>
            <a:pPr>
              <a:spcBef>
                <a:spcPct val="50000"/>
              </a:spcBef>
            </a:pPr>
            <a:r>
              <a:rPr lang="cs-CZ" altLang="cs-CZ" sz="2000" b="1" i="1" dirty="0"/>
              <a:t>6.	Zajištění dodavatele stavebně montážních prac</a:t>
            </a:r>
            <a:r>
              <a:rPr lang="cs-CZ" altLang="cs-CZ" sz="2000" b="1" dirty="0"/>
              <a:t>í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3850" y="4797425"/>
            <a:ext cx="82296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600" b="1" u="sng" dirty="0">
                <a:latin typeface="Comic Sans MS" panose="030F0702030302020204" pitchFamily="66" charset="0"/>
              </a:rPr>
              <a:t>Technické podmínky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79388" y="5670550"/>
            <a:ext cx="87852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6088" indent="-446088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1.	Projekt elektrických parametrů (napětí, proud, ztráty, úbytky, …) 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2.	Projekt mechaniky vedení (stožáry, konzole, izolátory, vodiče, 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8636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Příhradové stožáry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79388" y="1901825"/>
            <a:ext cx="54721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Použití při požadavku velkého vrcholového tahu (výztužné podpěry), stožárové trafostanice, u kterých nevyhovuje ani betonový sloup. 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84313"/>
            <a:ext cx="3260725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40213"/>
            <a:ext cx="6264275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20713"/>
            <a:ext cx="4032250" cy="1439862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Příhradové stožáry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17" y="44624"/>
            <a:ext cx="5280587" cy="39604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36912"/>
            <a:ext cx="5436096" cy="407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20713"/>
            <a:ext cx="4032250" cy="1439862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Příhradové stožáry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38488"/>
            <a:ext cx="5329237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979488"/>
            <a:ext cx="4267200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63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8636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Ocelové stožáry pro vvn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68313" y="1341438"/>
            <a:ext cx="80645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686050" algn="l"/>
                <a:tab pos="2868613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686050" algn="l"/>
                <a:tab pos="2868613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686050" algn="l"/>
                <a:tab pos="2868613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686050" algn="l"/>
                <a:tab pos="2868613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686050" algn="l"/>
                <a:tab pos="2868613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686050" algn="l"/>
                <a:tab pos="2868613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686050" algn="l"/>
                <a:tab pos="2868613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686050" algn="l"/>
                <a:tab pos="2868613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686050" algn="l"/>
                <a:tab pos="2868613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Pro konstrukci se nejčastěji používají úhelníky, jednotlivé části stožáru jsou spojovány svařováním (ve výrobním závodě) a šroubováním  (na místě montáže).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Povrchová úprava :	-	tradiční (základní nátěr + 2 x vrchní)</a:t>
            </a:r>
          </a:p>
          <a:p>
            <a:r>
              <a:rPr lang="cs-CZ" altLang="cs-CZ" sz="2000" b="1"/>
              <a:t>		-	pozinkování</a:t>
            </a:r>
          </a:p>
          <a:p>
            <a:r>
              <a:rPr lang="cs-CZ" altLang="cs-CZ" sz="2000" b="1"/>
              <a:t>		-	speciální protikorozní ocel</a:t>
            </a:r>
          </a:p>
          <a:p>
            <a:r>
              <a:rPr lang="cs-CZ" altLang="cs-CZ" sz="2000" b="1" u="sng"/>
              <a:t>Dnes se prosazuje dlouhodobá odolnost proti korozi</a:t>
            </a:r>
            <a:r>
              <a:rPr lang="cs-CZ" altLang="cs-CZ" sz="2000" b="1"/>
              <a:t>.</a:t>
            </a: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8642350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8636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Ocelové stožáry pro 110 (220) kV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pic>
        <p:nvPicPr>
          <p:cNvPr id="22533" name="Picture 5" descr="004183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7920037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8636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Ocelové stožáry pro 400 kV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pic>
        <p:nvPicPr>
          <p:cNvPr id="23556" name="Picture 4" descr="004183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484313"/>
            <a:ext cx="7056438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004192o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1989138"/>
            <a:ext cx="43180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004192o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676275"/>
            <a:ext cx="41402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4537075" cy="2592388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Ocelové stožáry pro 400 kV – nová stavba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403225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284538"/>
            <a:ext cx="40322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4679950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59038"/>
            <a:ext cx="57594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476250"/>
            <a:ext cx="3240087" cy="1439863"/>
          </a:xfrm>
        </p:spPr>
        <p:txBody>
          <a:bodyPr/>
          <a:lstStyle/>
          <a:p>
            <a:r>
              <a:rPr lang="cs-CZ" altLang="cs-CZ" sz="3600" b="1" u="sng">
                <a:latin typeface="Comic Sans MS" panose="030F0702030302020204" pitchFamily="66" charset="0"/>
              </a:rPr>
              <a:t>Ukázka práce na 400 kV</a:t>
            </a:r>
          </a:p>
        </p:txBody>
      </p:sp>
      <p:pic>
        <p:nvPicPr>
          <p:cNvPr id="706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88913"/>
            <a:ext cx="532765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116633"/>
            <a:ext cx="8763757" cy="1224136"/>
          </a:xfrm>
        </p:spPr>
        <p:txBody>
          <a:bodyPr/>
          <a:lstStyle/>
          <a:p>
            <a:r>
              <a:rPr lang="cs-CZ" altLang="cs-CZ" sz="3600" b="1" u="sng" dirty="0" smtClean="0">
                <a:latin typeface="Comic Sans MS" panose="030F0702030302020204" pitchFamily="66" charset="0"/>
              </a:rPr>
              <a:t>Nové typy stožárů pro 400kV </a:t>
            </a:r>
            <a:r>
              <a:rPr lang="cs-CZ" sz="1200" i="1" dirty="0" smtClean="0"/>
              <a:t>(</a:t>
            </a:r>
            <a:r>
              <a:rPr lang="cs-CZ" sz="1200" i="1" dirty="0"/>
              <a:t>Zdroj: </a:t>
            </a:r>
            <a:r>
              <a:rPr lang="cs-CZ" sz="1200" i="1" dirty="0" err="1"/>
              <a:t>National</a:t>
            </a:r>
            <a:r>
              <a:rPr lang="cs-CZ" sz="1200" i="1" dirty="0"/>
              <a:t> </a:t>
            </a:r>
            <a:r>
              <a:rPr lang="cs-CZ" sz="1200" i="1" dirty="0" err="1"/>
              <a:t>Grid</a:t>
            </a:r>
            <a:r>
              <a:rPr lang="cs-CZ" sz="1200" i="1" dirty="0"/>
              <a:t>)</a:t>
            </a:r>
            <a:r>
              <a:rPr lang="cs-CZ" altLang="cs-CZ" sz="3600" b="1" u="sng" dirty="0" smtClean="0">
                <a:latin typeface="Comic Sans MS" panose="030F0702030302020204" pitchFamily="66" charset="0"/>
              </a:rPr>
              <a:t/>
            </a:r>
            <a:br>
              <a:rPr lang="cs-CZ" altLang="cs-CZ" sz="3600" b="1" u="sng" dirty="0" smtClean="0">
                <a:latin typeface="Comic Sans MS" panose="030F0702030302020204" pitchFamily="66" charset="0"/>
              </a:rPr>
            </a:br>
            <a:r>
              <a:rPr lang="cs-CZ" altLang="cs-CZ" sz="2400" b="1" u="sng" dirty="0" smtClean="0">
                <a:latin typeface="Comic Sans MS" panose="030F0702030302020204" pitchFamily="66" charset="0"/>
              </a:rPr>
              <a:t>T - stožáry </a:t>
            </a:r>
            <a:endParaRPr lang="cs-CZ" altLang="cs-CZ" sz="2400" b="1" u="sng" dirty="0">
              <a:latin typeface="Comic Sans MS" panose="030F0702030302020204" pitchFamily="66" charset="0"/>
            </a:endParaRPr>
          </a:p>
        </p:txBody>
      </p:sp>
      <p:pic>
        <p:nvPicPr>
          <p:cNvPr id="57346" name="Picture 2" descr="T-Pylon (T-stožár) Hinkley Point 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9"/>
            <a:ext cx="4111975" cy="23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0287" y="4822120"/>
            <a:ext cx="864076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 smtClean="0"/>
              <a:t>V současné době v provozu nová linka ve Velké Británii</a:t>
            </a:r>
          </a:p>
          <a:p>
            <a:r>
              <a:rPr lang="cs-CZ" altLang="cs-CZ" sz="2000" b="1" dirty="0" smtClean="0"/>
              <a:t>- výška 35 metrů</a:t>
            </a:r>
          </a:p>
          <a:p>
            <a:r>
              <a:rPr lang="cs-CZ" altLang="cs-CZ" sz="2000" b="1" dirty="0" smtClean="0"/>
              <a:t>- větší spotřeba oceli</a:t>
            </a:r>
          </a:p>
          <a:p>
            <a:r>
              <a:rPr lang="cs-CZ" altLang="cs-CZ" sz="2000" b="1" dirty="0" smtClean="0"/>
              <a:t>- menší základy, méně betonu</a:t>
            </a:r>
          </a:p>
          <a:p>
            <a:r>
              <a:rPr lang="cs-CZ" altLang="cs-CZ" sz="2000" b="1" dirty="0" smtClean="0"/>
              <a:t>- jednodušší výstavba</a:t>
            </a:r>
            <a:endParaRPr lang="cs-CZ" altLang="cs-CZ" sz="2000" b="1" dirty="0"/>
          </a:p>
        </p:txBody>
      </p:sp>
      <p:pic>
        <p:nvPicPr>
          <p:cNvPr id="57348" name="Picture 4" descr="Stavba T-stožáru (Zdroj: National Grid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294" y="1772816"/>
            <a:ext cx="473220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73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Ochranná pásma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79388" y="1125538"/>
            <a:ext cx="8785225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446088" algn="r"/>
                <a:tab pos="628650" algn="l"/>
                <a:tab pos="1703388" algn="r"/>
                <a:tab pos="223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446088" algn="r"/>
                <a:tab pos="628650" algn="l"/>
                <a:tab pos="1703388" algn="r"/>
                <a:tab pos="223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446088" algn="r"/>
                <a:tab pos="628650" algn="l"/>
                <a:tab pos="1703388" algn="r"/>
                <a:tab pos="223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446088" algn="r"/>
                <a:tab pos="628650" algn="l"/>
                <a:tab pos="1703388" algn="r"/>
                <a:tab pos="223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446088" algn="r"/>
                <a:tab pos="628650" algn="l"/>
                <a:tab pos="1703388" algn="r"/>
                <a:tab pos="223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446088" algn="r"/>
                <a:tab pos="628650" algn="l"/>
                <a:tab pos="1703388" algn="r"/>
                <a:tab pos="223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446088" algn="r"/>
                <a:tab pos="628650" algn="l"/>
                <a:tab pos="1703388" algn="r"/>
                <a:tab pos="223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446088" algn="r"/>
                <a:tab pos="628650" algn="l"/>
                <a:tab pos="1703388" algn="r"/>
                <a:tab pos="223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446088" algn="r"/>
                <a:tab pos="628650" algn="l"/>
                <a:tab pos="1703388" algn="r"/>
                <a:tab pos="223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Ochranné pásmo venkovního vedení je vymezeno svislými rovinami vedenými po obou stranách vedení od krajních vodičů a jsou dána velikostí napětí: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	1	-	35 kV	7 m</a:t>
            </a:r>
          </a:p>
          <a:p>
            <a:r>
              <a:rPr lang="cs-CZ" altLang="cs-CZ" sz="2000" b="1"/>
              <a:t>	35	-	110 kV	12 m</a:t>
            </a:r>
          </a:p>
          <a:p>
            <a:r>
              <a:rPr lang="cs-CZ" altLang="cs-CZ" sz="2000" b="1"/>
              <a:t>	110	-	220 kV	15 m</a:t>
            </a:r>
          </a:p>
          <a:p>
            <a:r>
              <a:rPr lang="cs-CZ" altLang="cs-CZ" sz="2000" b="1"/>
              <a:t>220		-	440 kV	20 m</a:t>
            </a:r>
          </a:p>
          <a:p>
            <a:pPr>
              <a:spcBef>
                <a:spcPct val="300000"/>
              </a:spcBef>
            </a:pPr>
            <a:r>
              <a:rPr lang="cs-CZ" altLang="cs-CZ" sz="2000" b="1"/>
              <a:t>V ochranném pásmu je zakázáno zřizovat stavby, umísťovat konstrukce, uskladňovat výbušné a hořlavé látky, nechávat růst porosty nad 3 m.  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Podobné podmínky platí i pro kabelové vedení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Elektrické stanice mají ochranné pásmo ve vzdálenosti 20 metrů od oplocení nebo obezdění objektu.  </a:t>
            </a:r>
          </a:p>
        </p:txBody>
      </p:sp>
      <p:pic>
        <p:nvPicPr>
          <p:cNvPr id="5125" name="Picture 5" descr="Get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16113"/>
            <a:ext cx="2841625" cy="24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40763" cy="1511300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Novodobé trendy dálkového přenosového vedení vvn</a:t>
            </a:r>
            <a:endParaRPr lang="cs-CZ" altLang="cs-CZ" sz="3600" b="1" u="sng">
              <a:latin typeface="Comic Sans MS" panose="030F0702030302020204" pitchFamily="66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65632" y="1806980"/>
            <a:ext cx="6049367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3525" indent="-2635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 dirty="0"/>
              <a:t>Elektrotechnické hledisko:</a:t>
            </a:r>
          </a:p>
          <a:p>
            <a:r>
              <a:rPr lang="cs-CZ" altLang="cs-CZ" sz="2000" b="1" dirty="0"/>
              <a:t>-	</a:t>
            </a:r>
            <a:r>
              <a:rPr lang="cs-CZ" altLang="cs-CZ" sz="2000" b="1" u="sng" dirty="0"/>
              <a:t>snížení ztrát </a:t>
            </a:r>
            <a:r>
              <a:rPr lang="cs-CZ" altLang="cs-CZ" sz="2000" b="1" dirty="0"/>
              <a:t>(zvyšování </a:t>
            </a:r>
            <a:r>
              <a:rPr lang="cs-CZ" altLang="cs-CZ" sz="2000" b="1" dirty="0" smtClean="0"/>
              <a:t>průřezu Al pláště vodičů (490 mm</a:t>
            </a:r>
            <a:r>
              <a:rPr lang="cs-CZ" altLang="cs-CZ" sz="2000" b="1" baseline="30000" dirty="0" smtClean="0"/>
              <a:t>2</a:t>
            </a:r>
            <a:r>
              <a:rPr lang="cs-CZ" altLang="cs-CZ" sz="2000" b="1" dirty="0" smtClean="0"/>
              <a:t>, 679 mm</a:t>
            </a:r>
            <a:r>
              <a:rPr lang="cs-CZ" altLang="cs-CZ" sz="2000" b="1" baseline="30000" dirty="0" smtClean="0"/>
              <a:t>2</a:t>
            </a:r>
            <a:r>
              <a:rPr lang="cs-CZ" altLang="cs-CZ" sz="2000" b="1" dirty="0" smtClean="0"/>
              <a:t> </a:t>
            </a:r>
            <a:r>
              <a:rPr lang="cs-CZ" altLang="cs-CZ" sz="2000" b="1" dirty="0"/>
              <a:t>pro 400 </a:t>
            </a:r>
            <a:r>
              <a:rPr lang="cs-CZ" altLang="cs-CZ" sz="2000" b="1" dirty="0" err="1"/>
              <a:t>kV</a:t>
            </a:r>
            <a:r>
              <a:rPr lang="cs-CZ" altLang="cs-CZ" sz="2000" b="1" dirty="0" smtClean="0"/>
              <a:t>). Příklad 490-AL1/64-ST1A</a:t>
            </a:r>
            <a:endParaRPr lang="cs-CZ" altLang="cs-CZ" sz="2000" b="1" dirty="0"/>
          </a:p>
          <a:p>
            <a:r>
              <a:rPr lang="cs-CZ" altLang="cs-CZ" sz="2000" b="1" dirty="0"/>
              <a:t>-	</a:t>
            </a:r>
            <a:r>
              <a:rPr lang="cs-CZ" altLang="cs-CZ" sz="2000" b="1" u="sng" dirty="0"/>
              <a:t>zvyšování napětí</a:t>
            </a:r>
          </a:p>
          <a:p>
            <a:r>
              <a:rPr lang="cs-CZ" altLang="cs-CZ" sz="2000" b="1" dirty="0"/>
              <a:t>-	</a:t>
            </a:r>
            <a:r>
              <a:rPr lang="cs-CZ" altLang="cs-CZ" sz="2000" b="1" u="sng" dirty="0"/>
              <a:t>dvojitá vedení</a:t>
            </a:r>
          </a:p>
          <a:p>
            <a:r>
              <a:rPr lang="cs-CZ" altLang="cs-CZ" sz="2000" b="1" dirty="0"/>
              <a:t>-	</a:t>
            </a:r>
            <a:r>
              <a:rPr lang="cs-CZ" altLang="cs-CZ" sz="2000" b="1" u="sng" dirty="0" err="1"/>
              <a:t>vícesystémová</a:t>
            </a:r>
            <a:r>
              <a:rPr lang="cs-CZ" altLang="cs-CZ" sz="2000" b="1" dirty="0"/>
              <a:t> vedení (dvě napěťové hladiny na jednom vedení) 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50825" y="4460776"/>
            <a:ext cx="86407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 dirty="0"/>
              <a:t>Ekonomické hledisko (ceny pozemků a materiálů)</a:t>
            </a:r>
          </a:p>
          <a:p>
            <a:r>
              <a:rPr lang="cs-CZ" altLang="cs-CZ" sz="2000" b="1" dirty="0"/>
              <a:t>-	</a:t>
            </a:r>
            <a:r>
              <a:rPr lang="cs-CZ" altLang="cs-CZ" sz="2000" b="1" u="sng" dirty="0"/>
              <a:t>nové linky s vyšším napětím vést místo starších rozvodů </a:t>
            </a:r>
            <a:endParaRPr lang="cs-CZ" altLang="cs-CZ" sz="2000" b="1" dirty="0"/>
          </a:p>
          <a:p>
            <a:r>
              <a:rPr lang="cs-CZ" altLang="cs-CZ" sz="2000" b="1" dirty="0"/>
              <a:t>-	</a:t>
            </a:r>
            <a:r>
              <a:rPr lang="cs-CZ" altLang="cs-CZ" sz="2000" b="1" u="sng" dirty="0"/>
              <a:t>více linek na jednom vedení a </a:t>
            </a:r>
            <a:r>
              <a:rPr lang="cs-CZ" altLang="cs-CZ" sz="2000" b="1" u="sng" dirty="0" err="1"/>
              <a:t>vícesystémová</a:t>
            </a:r>
            <a:r>
              <a:rPr lang="cs-CZ" altLang="cs-CZ" sz="2000" b="1" u="sng" dirty="0"/>
              <a:t> vedení</a:t>
            </a:r>
          </a:p>
          <a:p>
            <a:r>
              <a:rPr lang="cs-CZ" altLang="cs-CZ" sz="2000" b="1" dirty="0"/>
              <a:t>-	</a:t>
            </a:r>
            <a:r>
              <a:rPr lang="cs-CZ" altLang="cs-CZ" sz="2000" b="1" u="sng" dirty="0"/>
              <a:t>preference </a:t>
            </a:r>
            <a:r>
              <a:rPr lang="cs-CZ" altLang="cs-CZ" sz="2000" b="1" u="sng" dirty="0" err="1"/>
              <a:t>jednodříkových</a:t>
            </a:r>
            <a:r>
              <a:rPr lang="cs-CZ" altLang="cs-CZ" sz="2000" b="1" u="sng" dirty="0"/>
              <a:t> stožárů</a:t>
            </a:r>
          </a:p>
          <a:p>
            <a:r>
              <a:rPr lang="cs-CZ" altLang="cs-CZ" sz="2000" b="1" dirty="0"/>
              <a:t>-	</a:t>
            </a:r>
            <a:r>
              <a:rPr lang="cs-CZ" altLang="cs-CZ" sz="2000" b="1" u="sng" dirty="0"/>
              <a:t>zmenšování šířky vedení</a:t>
            </a:r>
            <a:r>
              <a:rPr lang="cs-CZ" altLang="cs-CZ" sz="2000" b="1" dirty="0"/>
              <a:t> (užší a vyšší stožáry) </a:t>
            </a:r>
          </a:p>
          <a:p>
            <a:r>
              <a:rPr lang="cs-CZ" altLang="cs-CZ" sz="2000" b="1" dirty="0"/>
              <a:t>-	propracovanější </a:t>
            </a:r>
            <a:r>
              <a:rPr lang="cs-CZ" altLang="cs-CZ" sz="2000" b="1" u="sng" dirty="0"/>
              <a:t>mechanika stožárů</a:t>
            </a:r>
            <a:r>
              <a:rPr lang="cs-CZ" altLang="cs-CZ" sz="2000" b="1" dirty="0"/>
              <a:t> – úspora materiálu</a:t>
            </a:r>
          </a:p>
          <a:p>
            <a:r>
              <a:rPr lang="cs-CZ" altLang="cs-CZ" sz="2000" b="1" dirty="0"/>
              <a:t>-	</a:t>
            </a:r>
            <a:r>
              <a:rPr lang="cs-CZ" altLang="cs-CZ" sz="2000" b="1" u="sng" dirty="0"/>
              <a:t>unifikace</a:t>
            </a:r>
            <a:r>
              <a:rPr lang="cs-CZ" altLang="cs-CZ" sz="2000" b="1" dirty="0"/>
              <a:t> běžných linek dálkového vedení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408" y="1875532"/>
            <a:ext cx="2376389" cy="2417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6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10666" y="6134527"/>
            <a:ext cx="208823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3525" indent="-2635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100" b="1" dirty="0" smtClean="0"/>
              <a:t>zdroj: </a:t>
            </a:r>
            <a:r>
              <a:rPr lang="cs-CZ" altLang="cs-CZ" sz="1100" b="1" dirty="0" err="1" smtClean="0"/>
              <a:t>Valiga</a:t>
            </a:r>
            <a:r>
              <a:rPr lang="cs-CZ" altLang="cs-CZ" sz="1100" b="1" dirty="0" smtClean="0"/>
              <a:t>, Projektování vedení </a:t>
            </a:r>
            <a:r>
              <a:rPr lang="cs-CZ" altLang="cs-CZ" sz="1100" b="1" dirty="0" err="1" smtClean="0"/>
              <a:t>vvn</a:t>
            </a:r>
            <a:r>
              <a:rPr lang="cs-CZ" altLang="cs-CZ" sz="1100" b="1" dirty="0" smtClean="0"/>
              <a:t> a </a:t>
            </a:r>
            <a:r>
              <a:rPr lang="cs-CZ" altLang="cs-CZ" sz="1100" b="1" dirty="0" err="1" smtClean="0"/>
              <a:t>zvn</a:t>
            </a:r>
            <a:endParaRPr lang="cs-CZ" altLang="cs-CZ" sz="1100" b="1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40763" cy="719807"/>
          </a:xfrm>
        </p:spPr>
        <p:txBody>
          <a:bodyPr/>
          <a:lstStyle/>
          <a:p>
            <a:r>
              <a:rPr lang="cs-CZ" altLang="cs-CZ" sz="3200" b="1" u="sng" dirty="0" smtClean="0">
                <a:latin typeface="Comic Sans MS" panose="030F0702030302020204" pitchFamily="66" charset="0"/>
              </a:rPr>
              <a:t>Příklad projektování přenosového vedení</a:t>
            </a:r>
            <a:endParaRPr lang="cs-CZ" altLang="cs-CZ" sz="3200" b="1" u="sng" dirty="0">
              <a:latin typeface="Comic Sans MS" panose="030F0702030302020204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" y="908720"/>
            <a:ext cx="9001000" cy="13565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4" y="2492896"/>
            <a:ext cx="8948192" cy="13942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950892"/>
            <a:ext cx="7278471" cy="1998388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22042" y="6165304"/>
            <a:ext cx="65270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u="sng" dirty="0" smtClean="0"/>
              <a:t>Úprava trasy - zastavěná oblast, záplavová území 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3164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49603" cy="3769242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3528" y="3885874"/>
            <a:ext cx="345638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3525" indent="-2635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100" b="1" dirty="0" smtClean="0"/>
              <a:t>zdroj: </a:t>
            </a:r>
            <a:r>
              <a:rPr lang="cs-CZ" altLang="cs-CZ" sz="1100" b="1" dirty="0" err="1" smtClean="0"/>
              <a:t>Valiga</a:t>
            </a:r>
            <a:r>
              <a:rPr lang="cs-CZ" altLang="cs-CZ" sz="1100" b="1" dirty="0" smtClean="0"/>
              <a:t>, Projektování vedení </a:t>
            </a:r>
            <a:r>
              <a:rPr lang="cs-CZ" altLang="cs-CZ" sz="1100" b="1" dirty="0" err="1" smtClean="0"/>
              <a:t>vvn</a:t>
            </a:r>
            <a:r>
              <a:rPr lang="cs-CZ" altLang="cs-CZ" sz="1100" b="1" dirty="0" smtClean="0"/>
              <a:t> a </a:t>
            </a:r>
            <a:r>
              <a:rPr lang="cs-CZ" altLang="cs-CZ" sz="1100" b="1" dirty="0" err="1" smtClean="0"/>
              <a:t>zvn</a:t>
            </a:r>
            <a:endParaRPr lang="cs-CZ" altLang="cs-CZ" sz="1100" b="1" dirty="0"/>
          </a:p>
        </p:txBody>
      </p:sp>
    </p:spTree>
    <p:extLst>
      <p:ext uri="{BB962C8B-B14F-4D97-AF65-F5344CB8AC3E}">
        <p14:creationId xmlns:p14="http://schemas.microsoft.com/office/powerpoint/2010/main" val="40801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260350"/>
            <a:ext cx="4321175" cy="1008063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Izolované vedení</a:t>
            </a:r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188913"/>
            <a:ext cx="397351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916113"/>
            <a:ext cx="314801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2668587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40763" cy="6477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Konzola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6407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u="sng"/>
              <a:t>Konzola</a:t>
            </a:r>
            <a:r>
              <a:rPr lang="cs-CZ" altLang="cs-CZ" sz="2000" b="1"/>
              <a:t> slouží k připevnění vedení na podpěrný bod. </a:t>
            </a:r>
          </a:p>
          <a:p>
            <a:r>
              <a:rPr lang="cs-CZ" altLang="cs-CZ" sz="2000" b="1"/>
              <a:t>Zpravidla se montuje před postavením sloupu. </a:t>
            </a:r>
          </a:p>
          <a:p>
            <a:r>
              <a:rPr lang="cs-CZ" altLang="cs-CZ" sz="2000" b="1"/>
              <a:t>Musí splňovat podmínky pro mechanické namáhání, bezpečnou vzdálenost a minimální údržbu.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79388" y="4560888"/>
            <a:ext cx="3311525" cy="739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/>
              <a:t>Konzola pro nízké napětí na betonový stožár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65400"/>
            <a:ext cx="4464050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281363"/>
            <a:ext cx="3744912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11188" y="5784850"/>
            <a:ext cx="4248150" cy="739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/>
              <a:t>Praporcová konzola pro nízké napětí na betonový stožár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6" grpId="0" animBg="1"/>
      <p:bldP spid="2867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40763" cy="647700"/>
          </a:xfrm>
        </p:spPr>
        <p:txBody>
          <a:bodyPr/>
          <a:lstStyle/>
          <a:p>
            <a:r>
              <a:rPr lang="cs-CZ" altLang="cs-CZ" sz="4000" b="1" u="sng" dirty="0">
                <a:latin typeface="Comic Sans MS" panose="030F0702030302020204" pitchFamily="66" charset="0"/>
              </a:rPr>
              <a:t>Konzola vn</a:t>
            </a:r>
            <a:endParaRPr lang="cs-CZ" altLang="cs-CZ" sz="3200" b="1" u="sng" dirty="0">
              <a:latin typeface="Comic Sans MS" panose="030F0702030302020204" pitchFamily="66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6407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2332038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2332038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2332038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2332038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2332038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2332038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2332038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2332038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2332038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u="sng"/>
              <a:t>Rozdělení</a:t>
            </a:r>
            <a:r>
              <a:rPr lang="cs-CZ" altLang="cs-CZ" sz="2000" b="1"/>
              <a:t>:	-	rovinná (základní, dříve nejpoužívanější) </a:t>
            </a:r>
          </a:p>
          <a:p>
            <a:r>
              <a:rPr lang="cs-CZ" altLang="cs-CZ" sz="2000" b="1"/>
              <a:t>		-	DELTA </a:t>
            </a:r>
          </a:p>
          <a:p>
            <a:r>
              <a:rPr lang="cs-CZ" altLang="cs-CZ" sz="2000" b="1"/>
              <a:t>		-	PAŘÁT</a:t>
            </a:r>
          </a:p>
          <a:p>
            <a:r>
              <a:rPr lang="cs-CZ" altLang="cs-CZ" sz="2000" b="1"/>
              <a:t>		-	ŠESTIVODIČ (všechny snižují šířku vedení)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52413" y="5607050"/>
            <a:ext cx="4464050" cy="739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/>
              <a:t>Rovinná těžká konzola pro vysoké napětí na betonový stožár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716463" y="2511425"/>
            <a:ext cx="3816350" cy="1044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/>
              <a:t>Rovinná lehká konzola pro vysoké napětí na betonový stožár</a:t>
            </a:r>
          </a:p>
        </p:txBody>
      </p:sp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20938"/>
            <a:ext cx="448945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33825"/>
            <a:ext cx="4021138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2" grpId="0" animBg="1"/>
      <p:bldP spid="2765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40763" cy="6477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Konzola vn – systém DELTA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68313" y="5426075"/>
            <a:ext cx="3598862" cy="739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/>
              <a:t>Konzola DELTA – základní provedení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075238" y="1196975"/>
            <a:ext cx="3600450" cy="739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/>
              <a:t>Konzola DELTA – odbočná (dvojitý závěs)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4535488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133600"/>
            <a:ext cx="4108450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700" grpId="0" animBg="1"/>
      <p:bldP spid="2970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40763" cy="6477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Konzola vn – další systémy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68313" y="5589588"/>
            <a:ext cx="2806700" cy="739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b="1"/>
              <a:t>Konzola PAŘÁT – základní provedení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932363" y="1916113"/>
            <a:ext cx="3529012" cy="739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892175" algn="l"/>
                <a:tab pos="21494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/>
              <a:t>Konzola ŠESTIVODIČ – základní provedení</a:t>
            </a: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898775"/>
            <a:ext cx="5072062" cy="368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816350" cy="367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3" grpId="0" animBg="1"/>
      <p:bldP spid="307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219700" y="188913"/>
            <a:ext cx="3744913" cy="1368425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Konzola vn – netradiční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59125"/>
            <a:ext cx="4679950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28775"/>
            <a:ext cx="3336925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4321175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40763" cy="6477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Izolátory nn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79388" y="981075"/>
            <a:ext cx="856932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228975" indent="-3228975" algn="l">
              <a:tabLst>
                <a:tab pos="1343025" algn="l"/>
                <a:tab pos="1614488" algn="l"/>
                <a:tab pos="3051175" algn="l"/>
                <a:tab pos="32289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1343025" algn="l"/>
                <a:tab pos="1614488" algn="l"/>
                <a:tab pos="3051175" algn="l"/>
                <a:tab pos="32289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1343025" algn="l"/>
                <a:tab pos="1614488" algn="l"/>
                <a:tab pos="3051175" algn="l"/>
                <a:tab pos="32289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1343025" algn="l"/>
                <a:tab pos="1614488" algn="l"/>
                <a:tab pos="3051175" algn="l"/>
                <a:tab pos="32289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1343025" algn="l"/>
                <a:tab pos="1614488" algn="l"/>
                <a:tab pos="3051175" algn="l"/>
                <a:tab pos="32289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614488" algn="l"/>
                <a:tab pos="3051175" algn="l"/>
                <a:tab pos="32289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614488" algn="l"/>
                <a:tab pos="3051175" algn="l"/>
                <a:tab pos="32289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614488" algn="l"/>
                <a:tab pos="3051175" algn="l"/>
                <a:tab pos="32289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  <a:tab pos="1614488" algn="l"/>
                <a:tab pos="3051175" algn="l"/>
                <a:tab pos="322897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/>
              <a:t>Slouží k upevnění vodiče na konzolu a k elektrickému oddělení </a:t>
            </a:r>
          </a:p>
          <a:p>
            <a:r>
              <a:rPr lang="cs-CZ" altLang="cs-CZ" sz="2000" b="1"/>
              <a:t>Materiál	-	keramika</a:t>
            </a:r>
          </a:p>
          <a:p>
            <a:r>
              <a:rPr lang="cs-CZ" altLang="cs-CZ" sz="2000" b="1"/>
              <a:t>Provedení	-	roubíkový	-	izolátor je upevněn na konzolu prostřednictvím ocelového roubíku (válcový pro přímé vedení nebo kuželový pro zákruty a koncové izolátory). Vodič je nad konzolou.</a:t>
            </a:r>
          </a:p>
          <a:p>
            <a:r>
              <a:rPr lang="cs-CZ" altLang="cs-CZ" sz="2000" b="1"/>
              <a:t>	-	kladkový	-	vodič je pod konzolou. Používá se při vedení veřejného osvětlení (5. vodič) a při umístění izolátorů pod sebou (jako poslední).</a:t>
            </a: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508500"/>
            <a:ext cx="2060575" cy="22336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508500"/>
            <a:ext cx="2208212" cy="22336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757" name="Group 13"/>
          <p:cNvGrpSpPr>
            <a:grpSpLocks/>
          </p:cNvGrpSpPr>
          <p:nvPr/>
        </p:nvGrpSpPr>
        <p:grpSpPr bwMode="auto">
          <a:xfrm>
            <a:off x="250825" y="3573463"/>
            <a:ext cx="2160588" cy="3168650"/>
            <a:chOff x="158" y="2387"/>
            <a:chExt cx="1180" cy="1860"/>
          </a:xfrm>
        </p:grpSpPr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387"/>
              <a:ext cx="1180" cy="186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754" name="Rectangle 10"/>
            <p:cNvSpPr>
              <a:spLocks noChangeArrowheads="1"/>
            </p:cNvSpPr>
            <p:nvPr/>
          </p:nvSpPr>
          <p:spPr bwMode="auto">
            <a:xfrm>
              <a:off x="968" y="3834"/>
              <a:ext cx="370" cy="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47050" cy="1439862"/>
          </a:xfrm>
        </p:spPr>
        <p:txBody>
          <a:bodyPr/>
          <a:lstStyle/>
          <a:p>
            <a:r>
              <a:rPr lang="cs-CZ" altLang="cs-CZ" b="1" u="sng" dirty="0">
                <a:latin typeface="Comic Sans MS" panose="030F0702030302020204" pitchFamily="66" charset="0"/>
              </a:rPr>
              <a:t>Mechanika venkovního vedení – </a:t>
            </a:r>
            <a:r>
              <a:rPr lang="cs-CZ" altLang="cs-CZ" sz="3600" b="1" u="sng" dirty="0">
                <a:latin typeface="Comic Sans MS" panose="030F0702030302020204" pitchFamily="66" charset="0"/>
              </a:rPr>
              <a:t>klimatické vlivy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9388" y="1700213"/>
            <a:ext cx="8785225" cy="344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 algn="l">
              <a:tabLst>
                <a:tab pos="628650" algn="l"/>
                <a:tab pos="2874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628650" algn="l"/>
                <a:tab pos="2874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628650" algn="l"/>
                <a:tab pos="2874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628650" algn="l"/>
                <a:tab pos="2874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628650" algn="l"/>
                <a:tab pos="2874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2874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2874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2874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2874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1.	Teplota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teplota vzduchu	v rozsahu od -30 do 40</a:t>
            </a:r>
            <a:r>
              <a:rPr lang="cs-CZ" altLang="cs-CZ" sz="2000" b="1" baseline="30000"/>
              <a:t>0</a:t>
            </a:r>
            <a:r>
              <a:rPr lang="cs-CZ" altLang="cs-CZ" sz="2000" b="1"/>
              <a:t>C</a:t>
            </a:r>
          </a:p>
          <a:p>
            <a:r>
              <a:rPr lang="cs-CZ" altLang="cs-CZ" sz="2000" b="1"/>
              <a:t>*	vysoké teploty	zvýšený průhyb vodiče</a:t>
            </a:r>
          </a:p>
          <a:p>
            <a:r>
              <a:rPr lang="cs-CZ" altLang="cs-CZ" sz="2000" b="1"/>
              <a:t>*	nízké teploty	zvýšení mechanického namáhání vodiče</a:t>
            </a:r>
          </a:p>
          <a:p>
            <a:pPr>
              <a:spcBef>
                <a:spcPct val="50000"/>
              </a:spcBef>
            </a:pPr>
            <a:r>
              <a:rPr lang="cs-CZ" altLang="cs-CZ" sz="2400" b="1" u="sng"/>
              <a:t>2.	Vítr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norma určuje pro danou výšku vedení výpočtovou rychlost větru (m/s) a normovaný tlak větru na vodič – w</a:t>
            </a:r>
            <a:r>
              <a:rPr lang="cs-CZ" altLang="cs-CZ" sz="2000" b="1" baseline="30000"/>
              <a:t>n</a:t>
            </a:r>
            <a:r>
              <a:rPr lang="cs-CZ" altLang="cs-CZ" sz="2000" b="1"/>
              <a:t> (N/m</a:t>
            </a:r>
            <a:r>
              <a:rPr lang="cs-CZ" altLang="cs-CZ" sz="2000" b="1" baseline="30000"/>
              <a:t>2</a:t>
            </a:r>
            <a:r>
              <a:rPr lang="cs-CZ" altLang="cs-CZ" sz="2000" b="1"/>
              <a:t>)</a:t>
            </a:r>
          </a:p>
          <a:p>
            <a:r>
              <a:rPr lang="cs-CZ" altLang="cs-CZ" sz="2000" b="1"/>
              <a:t>*	např. pro výšku 0-20 m je výpočtová rychlost 29,6 m/s a normovaný tlak na vodič w</a:t>
            </a:r>
            <a:r>
              <a:rPr lang="cs-CZ" altLang="cs-CZ" sz="2000" b="1" baseline="30000"/>
              <a:t>n </a:t>
            </a:r>
            <a:r>
              <a:rPr lang="cs-CZ" altLang="cs-CZ" sz="2000" b="1"/>
              <a:t>= 440 N/m</a:t>
            </a:r>
            <a:r>
              <a:rPr lang="cs-CZ" altLang="cs-CZ" sz="2000" b="1" baseline="30000"/>
              <a:t>2</a:t>
            </a:r>
            <a:r>
              <a:rPr lang="cs-CZ" altLang="cs-CZ" sz="2000" b="1"/>
              <a:t>.  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619250" y="5445125"/>
            <a:ext cx="5616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Tlak na vodič</a:t>
            </a:r>
            <a:r>
              <a:rPr lang="cs-CZ" altLang="cs-CZ" sz="2000" b="1"/>
              <a:t>	</a:t>
            </a:r>
            <a:r>
              <a:rPr lang="cs-CZ" altLang="cs-CZ" sz="2400" b="1"/>
              <a:t>W = w</a:t>
            </a:r>
            <a:r>
              <a:rPr lang="cs-CZ" altLang="cs-CZ" sz="2400" b="1" baseline="30000"/>
              <a:t>n</a:t>
            </a:r>
            <a:r>
              <a:rPr lang="cs-CZ" altLang="cs-CZ" sz="2400" b="1"/>
              <a:t> * A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kde A je plocha vodiče vystavená větru (m</a:t>
            </a:r>
            <a:r>
              <a:rPr lang="cs-CZ" altLang="cs-CZ" sz="2000" b="1" baseline="30000"/>
              <a:t>2</a:t>
            </a:r>
            <a:r>
              <a:rPr lang="cs-CZ" altLang="cs-CZ" sz="2000" b="1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4968875" cy="6477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Izolátory nn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66838"/>
            <a:ext cx="4333875" cy="29257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260350"/>
            <a:ext cx="2943225" cy="29511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25988"/>
            <a:ext cx="4968875" cy="16557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652963"/>
            <a:ext cx="3527425" cy="17176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43350"/>
            <a:ext cx="3529013" cy="2678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4824413" cy="6477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Izolátory vn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79388" y="981075"/>
            <a:ext cx="5472112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/>
              <a:t>1.	</a:t>
            </a:r>
            <a:r>
              <a:rPr lang="cs-CZ" altLang="cs-CZ" sz="2000" b="1" u="sng" dirty="0"/>
              <a:t>Podpěrný izolátor</a:t>
            </a:r>
          </a:p>
          <a:p>
            <a:pPr marL="1617663" indent="-1617663">
              <a:spcBef>
                <a:spcPct val="50000"/>
              </a:spcBef>
              <a:tabLst>
                <a:tab pos="269875" algn="l"/>
                <a:tab pos="1433513" algn="l"/>
                <a:tab pos="4389438" algn="r"/>
                <a:tab pos="5292725" algn="l"/>
                <a:tab pos="7897813" algn="r"/>
              </a:tabLst>
            </a:pPr>
            <a:r>
              <a:rPr lang="cs-CZ" altLang="cs-CZ" sz="2000" b="1" dirty="0"/>
              <a:t> 	Materiál: 	</a:t>
            </a:r>
            <a:r>
              <a:rPr lang="cs-CZ" altLang="cs-CZ" sz="2000" b="1" dirty="0" smtClean="0"/>
              <a:t>* porcelán</a:t>
            </a:r>
          </a:p>
          <a:p>
            <a:pPr marL="1617663" indent="-1617663">
              <a:spcBef>
                <a:spcPts val="0"/>
              </a:spcBef>
              <a:tabLst>
                <a:tab pos="269875" algn="l"/>
                <a:tab pos="1433513" algn="l"/>
                <a:tab pos="4389438" algn="r"/>
                <a:tab pos="5292725" algn="l"/>
                <a:tab pos="7897813" algn="r"/>
              </a:tabLst>
            </a:pPr>
            <a:r>
              <a:rPr lang="cs-CZ" altLang="cs-CZ" sz="2000" b="1" dirty="0"/>
              <a:t>	</a:t>
            </a:r>
            <a:r>
              <a:rPr lang="cs-CZ" altLang="cs-CZ" sz="2000" b="1" dirty="0" smtClean="0"/>
              <a:t>	* epoxidová pryskyřice </a:t>
            </a:r>
          </a:p>
          <a:p>
            <a:pPr marL="1617663" indent="-1617663">
              <a:spcBef>
                <a:spcPts val="0"/>
              </a:spcBef>
              <a:tabLst>
                <a:tab pos="269875" algn="l"/>
                <a:tab pos="1433513" algn="l"/>
                <a:tab pos="4389438" algn="r"/>
                <a:tab pos="5292725" algn="l"/>
                <a:tab pos="7897813" algn="r"/>
              </a:tabLst>
            </a:pPr>
            <a:r>
              <a:rPr lang="cs-CZ" altLang="cs-CZ" sz="2000" b="1" dirty="0"/>
              <a:t>	</a:t>
            </a:r>
            <a:r>
              <a:rPr lang="cs-CZ" altLang="cs-CZ" sz="2000" b="1" dirty="0" smtClean="0"/>
              <a:t>Použití</a:t>
            </a:r>
            <a:r>
              <a:rPr lang="cs-CZ" altLang="cs-CZ" sz="2000" b="1" dirty="0"/>
              <a:t>:	napěťová hladina 22 a 35 kV</a:t>
            </a:r>
          </a:p>
          <a:p>
            <a:pPr marL="1433513" indent="-1433513">
              <a:tabLst>
                <a:tab pos="269875" algn="l"/>
                <a:tab pos="4389438" algn="r"/>
                <a:tab pos="5292725" algn="l"/>
                <a:tab pos="7897813" algn="r"/>
              </a:tabLst>
            </a:pPr>
            <a:r>
              <a:rPr lang="cs-CZ" altLang="cs-CZ" sz="2000" b="1" dirty="0"/>
              <a:t>		nejčastěji pro přímá vedení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68274" y="2910641"/>
            <a:ext cx="548322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4013" indent="-354013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/>
              <a:t>2.	</a:t>
            </a:r>
            <a:r>
              <a:rPr lang="cs-CZ" altLang="cs-CZ" sz="2000" b="1" u="sng" dirty="0"/>
              <a:t>Závěsný izolátor</a:t>
            </a:r>
          </a:p>
          <a:p>
            <a:pPr marL="1790700" indent="-1790700">
              <a:spcBef>
                <a:spcPct val="50000"/>
              </a:spcBef>
              <a:tabLst>
                <a:tab pos="355600" algn="l"/>
                <a:tab pos="1520825" algn="l"/>
                <a:tab pos="4389438" algn="r"/>
                <a:tab pos="5292725" algn="l"/>
                <a:tab pos="7897813" algn="r"/>
              </a:tabLst>
            </a:pPr>
            <a:r>
              <a:rPr lang="cs-CZ" altLang="cs-CZ" sz="2000" b="1" dirty="0"/>
              <a:t> 	Materiál:	</a:t>
            </a:r>
            <a:r>
              <a:rPr lang="cs-CZ" altLang="cs-CZ" sz="2000" b="1" dirty="0" smtClean="0"/>
              <a:t>*	porcelán</a:t>
            </a:r>
            <a:endParaRPr lang="cs-CZ" altLang="cs-CZ" sz="2000" b="1" dirty="0"/>
          </a:p>
          <a:p>
            <a:pPr marL="1790700" indent="-1790700">
              <a:tabLst>
                <a:tab pos="355600" algn="l"/>
                <a:tab pos="1520825" algn="l"/>
                <a:tab pos="4389438" algn="r"/>
                <a:tab pos="5292725" algn="l"/>
                <a:tab pos="7897813" algn="r"/>
              </a:tabLst>
            </a:pPr>
            <a:r>
              <a:rPr lang="cs-CZ" altLang="cs-CZ" sz="2000" b="1" dirty="0"/>
              <a:t>		</a:t>
            </a:r>
            <a:r>
              <a:rPr lang="cs-CZ" altLang="cs-CZ" sz="2000" b="1" dirty="0" smtClean="0"/>
              <a:t>*	silikon </a:t>
            </a:r>
            <a:r>
              <a:rPr lang="cs-CZ" altLang="cs-CZ" sz="2000" b="1" dirty="0"/>
              <a:t>(nosný skelet z skelných vláken + silikonový kaučuk)</a:t>
            </a:r>
          </a:p>
          <a:p>
            <a:pPr marL="1790700" indent="-1790700">
              <a:tabLst>
                <a:tab pos="355600" algn="l"/>
                <a:tab pos="1520825" algn="l"/>
                <a:tab pos="4389438" algn="r"/>
                <a:tab pos="5292725" algn="l"/>
                <a:tab pos="7897813" algn="r"/>
              </a:tabLst>
            </a:pPr>
            <a:r>
              <a:rPr lang="cs-CZ" altLang="cs-CZ" sz="2000" b="1" dirty="0"/>
              <a:t>	Použití:	napěťová hladina 22 a 35 kV</a:t>
            </a:r>
          </a:p>
          <a:p>
            <a:pPr marL="1790700" indent="-1790700">
              <a:tabLst>
                <a:tab pos="355600" algn="l"/>
                <a:tab pos="1520825" algn="l"/>
                <a:tab pos="4389438" algn="r"/>
                <a:tab pos="5292725" algn="l"/>
                <a:tab pos="7897813" algn="r"/>
              </a:tabLst>
            </a:pPr>
            <a:r>
              <a:rPr lang="cs-CZ" altLang="cs-CZ" sz="2000" b="1" dirty="0"/>
              <a:t>		nosné a kotevní závěsy</a:t>
            </a:r>
          </a:p>
        </p:txBody>
      </p:sp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4813"/>
            <a:ext cx="3230562" cy="599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4813"/>
            <a:ext cx="3148012" cy="590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50532" y="2021681"/>
            <a:ext cx="6337300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250825" y="5358085"/>
            <a:ext cx="53292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/>
              <a:t>Upevňování vodičů na izolátor:</a:t>
            </a:r>
          </a:p>
          <a:p>
            <a:r>
              <a:rPr lang="cs-CZ" altLang="cs-CZ" sz="2000" b="1"/>
              <a:t>*	vazem (zejména nn)</a:t>
            </a:r>
          </a:p>
          <a:p>
            <a:r>
              <a:rPr lang="cs-CZ" altLang="cs-CZ" sz="2000" b="1"/>
              <a:t>*	svorkou (vn)</a:t>
            </a:r>
          </a:p>
          <a:p>
            <a:r>
              <a:rPr lang="cs-CZ" altLang="cs-CZ" sz="2000" b="1"/>
              <a:t>*	třemen (vn)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7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7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2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88913"/>
            <a:ext cx="3816425" cy="647700"/>
          </a:xfrm>
        </p:spPr>
        <p:txBody>
          <a:bodyPr/>
          <a:lstStyle/>
          <a:p>
            <a:r>
              <a:rPr lang="cs-CZ" altLang="cs-CZ" sz="4000" b="1" u="sng" dirty="0">
                <a:latin typeface="Comic Sans MS" panose="030F0702030302020204" pitchFamily="66" charset="0"/>
              </a:rPr>
              <a:t>Izolátory </a:t>
            </a:r>
            <a:r>
              <a:rPr lang="cs-CZ" altLang="cs-CZ" sz="4000" b="1" u="sng" dirty="0" err="1" smtClean="0">
                <a:latin typeface="Comic Sans MS" panose="030F0702030302020204" pitchFamily="66" charset="0"/>
              </a:rPr>
              <a:t>vvn</a:t>
            </a:r>
            <a:endParaRPr lang="cs-CZ" altLang="cs-CZ" sz="3200" b="1" u="sng" dirty="0">
              <a:latin typeface="Comic Sans MS" panose="030F0702030302020204" pitchFamily="66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631998" y="886604"/>
            <a:ext cx="21518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4013" indent="-354013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 smtClean="0"/>
              <a:t>Kotevní izolátor</a:t>
            </a:r>
            <a:endParaRPr lang="cs-CZ" altLang="cs-CZ" sz="2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576" y="31038"/>
            <a:ext cx="4284915" cy="38300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0" y="1542600"/>
            <a:ext cx="4052623" cy="4022548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0153" y="5565148"/>
            <a:ext cx="24483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4013" indent="-354013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 smtClean="0"/>
              <a:t>Nosný izolátor</a:t>
            </a:r>
            <a:endParaRPr lang="cs-CZ" altLang="cs-CZ" sz="2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933056"/>
            <a:ext cx="4281293" cy="2880321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408723" y="6287768"/>
            <a:ext cx="27363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4013" indent="-354013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 err="1" smtClean="0"/>
              <a:t>Polokotevní</a:t>
            </a:r>
            <a:r>
              <a:rPr lang="cs-CZ" altLang="cs-CZ" sz="2000" b="1" dirty="0" smtClean="0"/>
              <a:t> izolátor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42981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208963" cy="6477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Základní sestavy izolátorů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11188" y="1557338"/>
            <a:ext cx="7993062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4013" indent="-354013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/>
              <a:t>1.	</a:t>
            </a:r>
            <a:r>
              <a:rPr lang="cs-CZ" altLang="cs-CZ" sz="2400" b="1" u="sng"/>
              <a:t>Podpěrná izolátor</a:t>
            </a:r>
            <a:r>
              <a:rPr lang="cs-CZ" altLang="cs-CZ" sz="2400" b="1"/>
              <a:t>	</a:t>
            </a:r>
            <a:r>
              <a:rPr lang="cs-CZ" altLang="cs-CZ" sz="2000" b="1"/>
              <a:t>-	je vhodný pro přímá vedení</a:t>
            </a:r>
          </a:p>
          <a:p>
            <a:r>
              <a:rPr lang="cs-CZ" altLang="cs-CZ" sz="2400" b="1"/>
              <a:t>2.	</a:t>
            </a:r>
            <a:r>
              <a:rPr lang="cs-CZ" altLang="cs-CZ" sz="2400" b="1" u="sng"/>
              <a:t>Závěsný izolátor</a:t>
            </a:r>
            <a:r>
              <a:rPr lang="cs-CZ" altLang="cs-CZ" sz="2000" b="1"/>
              <a:t>	-	jednoduchý závěs</a:t>
            </a:r>
          </a:p>
          <a:p>
            <a:r>
              <a:rPr lang="cs-CZ" altLang="cs-CZ" sz="2000" b="1"/>
              <a:t>			-	dvojitý závěs (požadavek zvýšené 			bezpečnosti při křižování železnice, 			silnice, …)</a:t>
            </a:r>
          </a:p>
          <a:p>
            <a:r>
              <a:rPr lang="cs-CZ" altLang="cs-CZ" sz="2000" b="1"/>
              <a:t>	</a:t>
            </a:r>
            <a:r>
              <a:rPr lang="cs-CZ" altLang="cs-CZ" sz="2000" b="1" u="sng"/>
              <a:t>Výhody závěsný izolátorů</a:t>
            </a:r>
            <a:r>
              <a:rPr lang="cs-CZ" altLang="cs-CZ" sz="2000" b="1"/>
              <a:t>:</a:t>
            </a:r>
          </a:p>
          <a:p>
            <a:r>
              <a:rPr lang="cs-CZ" altLang="cs-CZ" sz="2000" b="1"/>
              <a:t>			-	vyrovnávají tahy sousedních polí</a:t>
            </a:r>
          </a:p>
          <a:p>
            <a:r>
              <a:rPr lang="cs-CZ" altLang="cs-CZ" sz="2000" b="1"/>
              <a:t>			-	při přetržení vodiče odlehčují stožár</a:t>
            </a:r>
          </a:p>
          <a:p>
            <a:r>
              <a:rPr lang="cs-CZ" altLang="cs-CZ" sz="2000" b="1"/>
              <a:t>			-	větší bezpečnost proti průrazům</a:t>
            </a:r>
            <a:r>
              <a:rPr lang="cs-CZ" altLang="cs-CZ" sz="2400" b="1"/>
              <a:t>	</a:t>
            </a:r>
            <a:endParaRPr lang="cs-CZ" altLang="cs-CZ" sz="2400" b="1" u="sng"/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951413"/>
            <a:ext cx="7575550" cy="135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208963" cy="6477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Základní sestavy izolátorů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323850" y="1557338"/>
            <a:ext cx="3527425" cy="4824412"/>
            <a:chOff x="158" y="709"/>
            <a:chExt cx="1996" cy="2739"/>
          </a:xfrm>
        </p:grpSpPr>
        <p:pic>
          <p:nvPicPr>
            <p:cNvPr id="3584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709"/>
              <a:ext cx="1974" cy="2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846" name="Rectangle 6"/>
            <p:cNvSpPr>
              <a:spLocks noChangeArrowheads="1"/>
            </p:cNvSpPr>
            <p:nvPr/>
          </p:nvSpPr>
          <p:spPr bwMode="auto">
            <a:xfrm>
              <a:off x="1746" y="1207"/>
              <a:ext cx="408" cy="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1557338"/>
            <a:ext cx="4105275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269716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33375"/>
            <a:ext cx="6408737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068638"/>
            <a:ext cx="2619375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065463"/>
            <a:ext cx="2654300" cy="345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137525" cy="1366838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Výpočet namáhání a průhybu vodiče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50825" y="1916113"/>
            <a:ext cx="8713788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/>
              <a:t>Jakou matematickou funkcí lze nahradit zavěšený vodič mezi dvěma pevnými body ?</a:t>
            </a:r>
          </a:p>
          <a:p>
            <a:pPr>
              <a:spcBef>
                <a:spcPct val="50000"/>
              </a:spcBef>
            </a:pPr>
            <a:r>
              <a:rPr lang="cs-CZ" altLang="cs-CZ" sz="2400" b="1" u="sng"/>
              <a:t>Vodič tvoří řetězovku</a:t>
            </a:r>
          </a:p>
          <a:p>
            <a:pPr>
              <a:spcBef>
                <a:spcPct val="50000"/>
              </a:spcBef>
            </a:pPr>
            <a:r>
              <a:rPr lang="cs-CZ" altLang="cs-CZ" sz="2100" b="1" u="sng"/>
              <a:t>Pro zjednodušení výpočtu lze pro malá a střední rozpětí řetězovku nahradit parabolou.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79388" y="4292600"/>
            <a:ext cx="87137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u="sng"/>
              <a:t>Výpočet vedení</a:t>
            </a:r>
            <a:r>
              <a:rPr lang="cs-CZ" altLang="cs-CZ" sz="2400" b="1"/>
              <a:t>:</a:t>
            </a:r>
          </a:p>
          <a:p>
            <a:r>
              <a:rPr lang="cs-CZ" altLang="cs-CZ" sz="2000" b="1"/>
              <a:t>*	počet polí</a:t>
            </a:r>
          </a:p>
          <a:p>
            <a:r>
              <a:rPr lang="cs-CZ" altLang="cs-CZ" sz="2000" b="1"/>
              <a:t>*	rozpětí pole - a</a:t>
            </a:r>
          </a:p>
          <a:p>
            <a:r>
              <a:rPr lang="cs-CZ" altLang="cs-CZ" sz="2000" b="1"/>
              <a:t>*	velikost průhybu - f</a:t>
            </a:r>
          </a:p>
          <a:p>
            <a:r>
              <a:rPr lang="cs-CZ" altLang="cs-CZ" sz="2000" b="1"/>
              <a:t>*	výška vodiče nad terénem a překážkami</a:t>
            </a:r>
          </a:p>
          <a:p>
            <a:r>
              <a:rPr lang="cs-CZ" altLang="cs-CZ" sz="2000" b="1"/>
              <a:t>*	vzdálenost vodičů </a:t>
            </a:r>
          </a:p>
          <a:p>
            <a:r>
              <a:rPr lang="cs-CZ" altLang="cs-CZ" sz="2000" b="1"/>
              <a:t>*	namáhání vodiče - </a:t>
            </a:r>
            <a:r>
              <a:rPr lang="cs-CZ" altLang="cs-CZ" sz="2000" b="1">
                <a:sym typeface="Symbol" panose="05050102010706020507" pitchFamily="18" charset="2"/>
              </a:rPr>
              <a:t>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Předpoklady pro výpočet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22263" y="1196975"/>
            <a:ext cx="849788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 u="sng"/>
              <a:t>Rozsah výpočtu s ohledem na počasí</a:t>
            </a:r>
            <a:r>
              <a:rPr lang="cs-CZ" altLang="cs-CZ" sz="2200" b="1"/>
              <a:t> :</a:t>
            </a:r>
          </a:p>
          <a:p>
            <a:pPr>
              <a:spcBef>
                <a:spcPct val="30000"/>
              </a:spcBef>
            </a:pPr>
            <a:r>
              <a:rPr lang="cs-CZ" altLang="cs-CZ" sz="2200" b="1"/>
              <a:t>1.		-5</a:t>
            </a:r>
            <a:r>
              <a:rPr lang="cs-CZ" altLang="cs-CZ" sz="2200" b="1" baseline="30000"/>
              <a:t>0</a:t>
            </a:r>
            <a:r>
              <a:rPr lang="cs-CZ" altLang="cs-CZ" sz="2200" b="1"/>
              <a:t>C, bezvětří, normální námrazek – </a:t>
            </a:r>
            <a:r>
              <a:rPr lang="cs-CZ" altLang="cs-CZ" sz="2200" b="1" u="sng"/>
              <a:t>základní výpočet</a:t>
            </a:r>
          </a:p>
          <a:p>
            <a:r>
              <a:rPr lang="cs-CZ" altLang="cs-CZ" sz="2200" b="1"/>
              <a:t>2.		-5</a:t>
            </a:r>
            <a:r>
              <a:rPr lang="cs-CZ" altLang="cs-CZ" sz="2200" b="1" baseline="30000"/>
              <a:t>0</a:t>
            </a:r>
            <a:r>
              <a:rPr lang="cs-CZ" altLang="cs-CZ" sz="2200" b="1"/>
              <a:t>C, vítr, bez námrazku</a:t>
            </a:r>
          </a:p>
          <a:p>
            <a:r>
              <a:rPr lang="cs-CZ" altLang="cs-CZ" sz="2200" b="1"/>
              <a:t>3.		+40</a:t>
            </a:r>
            <a:r>
              <a:rPr lang="cs-CZ" altLang="cs-CZ" sz="2200" b="1" baseline="30000"/>
              <a:t>0</a:t>
            </a:r>
            <a:r>
              <a:rPr lang="cs-CZ" altLang="cs-CZ" sz="2200" b="1"/>
              <a:t>C, bezvětří (výpočet maximálního průhybu)</a:t>
            </a:r>
          </a:p>
          <a:p>
            <a:r>
              <a:rPr lang="cs-CZ" altLang="cs-CZ" sz="2200" b="1"/>
              <a:t>4.		-30</a:t>
            </a:r>
            <a:r>
              <a:rPr lang="cs-CZ" altLang="cs-CZ" sz="2200" b="1" baseline="30000"/>
              <a:t>0</a:t>
            </a:r>
            <a:r>
              <a:rPr lang="cs-CZ" altLang="cs-CZ" sz="2200" b="1"/>
              <a:t>C, bezvětří a bez námrazku (maximální namáhání)</a:t>
            </a:r>
          </a:p>
          <a:p>
            <a:r>
              <a:rPr lang="cs-CZ" altLang="cs-CZ" sz="2200" b="1"/>
              <a:t>5.		-5</a:t>
            </a:r>
            <a:r>
              <a:rPr lang="cs-CZ" altLang="cs-CZ" sz="2200" b="1" baseline="30000"/>
              <a:t>0</a:t>
            </a:r>
            <a:r>
              <a:rPr lang="cs-CZ" altLang="cs-CZ" sz="2200" b="1"/>
              <a:t>C, vítr, normální námrazek</a:t>
            </a:r>
          </a:p>
          <a:p>
            <a:r>
              <a:rPr lang="cs-CZ" altLang="cs-CZ" sz="2200" b="1"/>
              <a:t>6.		-5</a:t>
            </a:r>
            <a:r>
              <a:rPr lang="cs-CZ" altLang="cs-CZ" sz="2200" b="1" baseline="30000"/>
              <a:t>0</a:t>
            </a:r>
            <a:r>
              <a:rPr lang="cs-CZ" altLang="cs-CZ" sz="2200" b="1"/>
              <a:t>C, bezvětří, zvětšená námraza (pro větší rozpětí než 50m)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50825" y="3932238"/>
            <a:ext cx="8713788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1520825" algn="l"/>
                <a:tab pos="3143250" algn="l"/>
                <a:tab pos="3314700" algn="l"/>
                <a:tab pos="4389438" algn="r"/>
                <a:tab pos="5292725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cs-CZ" altLang="cs-CZ" sz="2200" b="1"/>
              <a:t>Pro body 1- 5 – vypočtené namáhání nesmí překročit dovolené namáhání</a:t>
            </a:r>
          </a:p>
          <a:p>
            <a:pPr>
              <a:spcBef>
                <a:spcPct val="30000"/>
              </a:spcBef>
            </a:pPr>
            <a:r>
              <a:rPr lang="cs-CZ" altLang="cs-CZ" sz="2200" b="1"/>
              <a:t>Pro bod 6 - Namáhání nesmí překročit 85% pevnosti v tahu  vodiče. </a:t>
            </a:r>
          </a:p>
          <a:p>
            <a:pPr>
              <a:spcBef>
                <a:spcPct val="30000"/>
              </a:spcBef>
            </a:pPr>
            <a:r>
              <a:rPr lang="cs-CZ" altLang="cs-CZ" sz="2200" b="1"/>
              <a:t>Hmotnost zvětšeného námrazku se určí jako k-násobek normálního námrazku. </a:t>
            </a:r>
          </a:p>
          <a:p>
            <a:pPr>
              <a:spcBef>
                <a:spcPct val="30000"/>
              </a:spcBef>
            </a:pPr>
            <a:r>
              <a:rPr lang="cs-CZ" altLang="cs-CZ" sz="2200" b="1"/>
              <a:t>Koeficient je 1 – 3  (podle hmotnosti normálního námrazku 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12827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Určení průhybu vedení </a:t>
            </a:r>
            <a:br>
              <a:rPr lang="cs-CZ" altLang="cs-CZ" sz="4000" b="1" u="sng">
                <a:latin typeface="Comic Sans MS" panose="030F0702030302020204" pitchFamily="66" charset="0"/>
              </a:rPr>
            </a:br>
            <a:r>
              <a:rPr lang="cs-CZ" altLang="cs-CZ" sz="3200" b="1" u="sng">
                <a:latin typeface="Comic Sans MS" panose="030F0702030302020204" pitchFamily="66" charset="0"/>
              </a:rPr>
              <a:t>závěsné body ve stejné výšce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23850" y="5157788"/>
            <a:ext cx="84978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071563" indent="-1071563" algn="l">
              <a:tabLst>
                <a:tab pos="725488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25488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25488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25488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25488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25488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25488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25488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25488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/>
              <a:t>a 	-	rozpětí pole</a:t>
            </a:r>
          </a:p>
          <a:p>
            <a:r>
              <a:rPr lang="cs-CZ" altLang="cs-CZ" sz="2200" b="1"/>
              <a:t>f	-	průhyb vodiče</a:t>
            </a:r>
          </a:p>
          <a:p>
            <a:r>
              <a:rPr lang="cs-CZ" altLang="cs-CZ" sz="2200" b="1"/>
              <a:t>f</a:t>
            </a:r>
            <a:r>
              <a:rPr lang="cs-CZ" altLang="cs-CZ" sz="2200" b="1" baseline="-25000"/>
              <a:t>max	</a:t>
            </a:r>
            <a:r>
              <a:rPr lang="cs-CZ" altLang="cs-CZ" sz="2200" b="1"/>
              <a:t>-	maximální průhyb</a:t>
            </a:r>
          </a:p>
          <a:p>
            <a:r>
              <a:rPr lang="cs-CZ" altLang="cs-CZ" sz="2200" b="1"/>
              <a:t>c	-	výška vedení nad zemí  </a:t>
            </a:r>
            <a:endParaRPr lang="cs-CZ" altLang="cs-CZ" sz="2200" b="1" baseline="-25000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1835150" y="1989138"/>
            <a:ext cx="0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>
            <a:off x="5616575" y="1989138"/>
            <a:ext cx="0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835150" y="1989138"/>
            <a:ext cx="3816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3492500" y="1628775"/>
            <a:ext cx="3603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a</a:t>
            </a:r>
          </a:p>
        </p:txBody>
      </p:sp>
      <p:grpSp>
        <p:nvGrpSpPr>
          <p:cNvPr id="43031" name="Group 23"/>
          <p:cNvGrpSpPr>
            <a:grpSpLocks/>
          </p:cNvGrpSpPr>
          <p:nvPr/>
        </p:nvGrpSpPr>
        <p:grpSpPr bwMode="auto">
          <a:xfrm>
            <a:off x="-1044575" y="1190625"/>
            <a:ext cx="8137525" cy="3678238"/>
            <a:chOff x="-658" y="750"/>
            <a:chExt cx="5126" cy="2317"/>
          </a:xfrm>
        </p:grpSpPr>
        <p:grpSp>
          <p:nvGrpSpPr>
            <p:cNvPr id="43023" name="Group 15"/>
            <p:cNvGrpSpPr>
              <a:grpSpLocks/>
            </p:cNvGrpSpPr>
            <p:nvPr/>
          </p:nvGrpSpPr>
          <p:grpSpPr bwMode="auto">
            <a:xfrm>
              <a:off x="-658" y="750"/>
              <a:ext cx="4264" cy="1591"/>
              <a:chOff x="-658" y="563"/>
              <a:chExt cx="4264" cy="1591"/>
            </a:xfrm>
          </p:grpSpPr>
          <p:sp>
            <p:nvSpPr>
              <p:cNvPr id="43014" name="Arc 6"/>
              <p:cNvSpPr>
                <a:spLocks noChangeAspect="1"/>
              </p:cNvSpPr>
              <p:nvPr/>
            </p:nvSpPr>
            <p:spPr bwMode="auto">
              <a:xfrm rot="7909211">
                <a:off x="1548" y="474"/>
                <a:ext cx="1591" cy="1769"/>
              </a:xfrm>
              <a:custGeom>
                <a:avLst/>
                <a:gdLst>
                  <a:gd name="G0" fmla="+- 42 0 0"/>
                  <a:gd name="G1" fmla="+- 21600 0 0"/>
                  <a:gd name="G2" fmla="+- 21600 0 0"/>
                  <a:gd name="T0" fmla="*/ 0 w 21642"/>
                  <a:gd name="T1" fmla="*/ 0 h 21600"/>
                  <a:gd name="T2" fmla="*/ 21642 w 21642"/>
                  <a:gd name="T3" fmla="*/ 21600 h 21600"/>
                  <a:gd name="T4" fmla="*/ 42 w 2164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42" h="21600" fill="none" extrusionOk="0">
                    <a:moveTo>
                      <a:pt x="0" y="0"/>
                    </a:moveTo>
                    <a:cubicBezTo>
                      <a:pt x="14" y="0"/>
                      <a:pt x="28" y="0"/>
                      <a:pt x="42" y="0"/>
                    </a:cubicBezTo>
                    <a:cubicBezTo>
                      <a:pt x="11971" y="0"/>
                      <a:pt x="21642" y="9670"/>
                      <a:pt x="21642" y="21600"/>
                    </a:cubicBezTo>
                  </a:path>
                  <a:path w="21642" h="21600" stroke="0" extrusionOk="0">
                    <a:moveTo>
                      <a:pt x="0" y="0"/>
                    </a:moveTo>
                    <a:cubicBezTo>
                      <a:pt x="14" y="0"/>
                      <a:pt x="28" y="0"/>
                      <a:pt x="42" y="0"/>
                    </a:cubicBezTo>
                    <a:cubicBezTo>
                      <a:pt x="11971" y="0"/>
                      <a:pt x="21642" y="9670"/>
                      <a:pt x="21642" y="21600"/>
                    </a:cubicBezTo>
                    <a:lnTo>
                      <a:pt x="42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3015" name="Arc 7"/>
              <p:cNvSpPr>
                <a:spLocks noChangeAspect="1"/>
              </p:cNvSpPr>
              <p:nvPr/>
            </p:nvSpPr>
            <p:spPr bwMode="auto">
              <a:xfrm rot="7909211">
                <a:off x="-185" y="195"/>
                <a:ext cx="823" cy="1769"/>
              </a:xfrm>
              <a:custGeom>
                <a:avLst/>
                <a:gdLst>
                  <a:gd name="G0" fmla="+- 541 0 0"/>
                  <a:gd name="G1" fmla="+- 21600 0 0"/>
                  <a:gd name="G2" fmla="+- 21600 0 0"/>
                  <a:gd name="T0" fmla="*/ 0 w 11196"/>
                  <a:gd name="T1" fmla="*/ 7 h 21600"/>
                  <a:gd name="T2" fmla="*/ 11196 w 11196"/>
                  <a:gd name="T3" fmla="*/ 2811 h 21600"/>
                  <a:gd name="T4" fmla="*/ 541 w 1119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196" h="21600" fill="none" extrusionOk="0">
                    <a:moveTo>
                      <a:pt x="-1" y="6"/>
                    </a:moveTo>
                    <a:cubicBezTo>
                      <a:pt x="180" y="2"/>
                      <a:pt x="360" y="0"/>
                      <a:pt x="541" y="0"/>
                    </a:cubicBezTo>
                    <a:cubicBezTo>
                      <a:pt x="4275" y="0"/>
                      <a:pt x="7947" y="968"/>
                      <a:pt x="11196" y="2810"/>
                    </a:cubicBezTo>
                  </a:path>
                  <a:path w="11196" h="21600" stroke="0" extrusionOk="0">
                    <a:moveTo>
                      <a:pt x="-1" y="6"/>
                    </a:moveTo>
                    <a:cubicBezTo>
                      <a:pt x="180" y="2"/>
                      <a:pt x="360" y="0"/>
                      <a:pt x="541" y="0"/>
                    </a:cubicBezTo>
                    <a:cubicBezTo>
                      <a:pt x="4275" y="0"/>
                      <a:pt x="7947" y="968"/>
                      <a:pt x="11196" y="2810"/>
                    </a:cubicBezTo>
                    <a:lnTo>
                      <a:pt x="54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3018" name="Oval 10"/>
              <p:cNvSpPr>
                <a:spLocks noChangeAspect="1" noChangeArrowheads="1"/>
              </p:cNvSpPr>
              <p:nvPr/>
            </p:nvSpPr>
            <p:spPr bwMode="auto">
              <a:xfrm>
                <a:off x="1087" y="1298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3019" name="Oval 11"/>
              <p:cNvSpPr>
                <a:spLocks noChangeAspect="1" noChangeArrowheads="1"/>
              </p:cNvSpPr>
              <p:nvPr/>
            </p:nvSpPr>
            <p:spPr bwMode="auto">
              <a:xfrm>
                <a:off x="3470" y="1298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43028" name="Line 20"/>
            <p:cNvSpPr>
              <a:spLocks noChangeShapeType="1"/>
            </p:cNvSpPr>
            <p:nvPr/>
          </p:nvSpPr>
          <p:spPr bwMode="auto">
            <a:xfrm>
              <a:off x="158" y="3067"/>
              <a:ext cx="4310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29" name="Rectangle 21"/>
            <p:cNvSpPr>
              <a:spLocks noChangeArrowheads="1"/>
            </p:cNvSpPr>
            <p:nvPr/>
          </p:nvSpPr>
          <p:spPr bwMode="auto">
            <a:xfrm>
              <a:off x="1133" y="1616"/>
              <a:ext cx="45" cy="1451"/>
            </a:xfrm>
            <a:prstGeom prst="rect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30" name="Rectangle 22"/>
            <p:cNvSpPr>
              <a:spLocks noChangeArrowheads="1"/>
            </p:cNvSpPr>
            <p:nvPr/>
          </p:nvSpPr>
          <p:spPr bwMode="auto">
            <a:xfrm>
              <a:off x="3515" y="1616"/>
              <a:ext cx="45" cy="1451"/>
            </a:xfrm>
            <a:prstGeom prst="rect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3032" name="Line 24"/>
          <p:cNvSpPr>
            <a:spLocks noChangeShapeType="1"/>
          </p:cNvSpPr>
          <p:nvPr/>
        </p:nvSpPr>
        <p:spPr bwMode="auto">
          <a:xfrm>
            <a:off x="5724525" y="2457450"/>
            <a:ext cx="503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3" name="Line 25"/>
          <p:cNvSpPr>
            <a:spLocks noChangeShapeType="1"/>
          </p:cNvSpPr>
          <p:nvPr/>
        </p:nvSpPr>
        <p:spPr bwMode="auto">
          <a:xfrm>
            <a:off x="3779838" y="3249613"/>
            <a:ext cx="2447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4" name="Line 26"/>
          <p:cNvSpPr>
            <a:spLocks noChangeShapeType="1"/>
          </p:cNvSpPr>
          <p:nvPr/>
        </p:nvSpPr>
        <p:spPr bwMode="auto">
          <a:xfrm>
            <a:off x="6227763" y="2457450"/>
            <a:ext cx="0" cy="792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5" name="Line 27"/>
          <p:cNvSpPr>
            <a:spLocks noChangeShapeType="1"/>
          </p:cNvSpPr>
          <p:nvPr/>
        </p:nvSpPr>
        <p:spPr bwMode="auto">
          <a:xfrm>
            <a:off x="6227763" y="3249613"/>
            <a:ext cx="0" cy="1619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36" name="Text Box 28"/>
          <p:cNvSpPr txBox="1">
            <a:spLocks noChangeArrowheads="1"/>
          </p:cNvSpPr>
          <p:nvPr/>
        </p:nvSpPr>
        <p:spPr bwMode="auto">
          <a:xfrm>
            <a:off x="6227763" y="3716338"/>
            <a:ext cx="360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c</a:t>
            </a:r>
          </a:p>
        </p:txBody>
      </p:sp>
      <p:sp>
        <p:nvSpPr>
          <p:cNvPr id="43037" name="Text Box 29"/>
          <p:cNvSpPr txBox="1">
            <a:spLocks noChangeArrowheads="1"/>
          </p:cNvSpPr>
          <p:nvPr/>
        </p:nvSpPr>
        <p:spPr bwMode="auto">
          <a:xfrm>
            <a:off x="6227763" y="2636838"/>
            <a:ext cx="2873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24" grpId="0" animBg="1"/>
      <p:bldP spid="43025" grpId="0" animBg="1"/>
      <p:bldP spid="43026" grpId="0" animBg="1"/>
      <p:bldP spid="43027" grpId="0"/>
      <p:bldP spid="43032" grpId="0" animBg="1"/>
      <p:bldP spid="43033" grpId="0" animBg="1"/>
      <p:bldP spid="43034" grpId="0" animBg="1"/>
      <p:bldP spid="43035" grpId="0" animBg="1"/>
      <p:bldP spid="43036" grpId="0"/>
      <p:bldP spid="4303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8509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Odvození maximálního průhybu 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50825" y="4351338"/>
            <a:ext cx="8713788" cy="243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>
            <a:lvl1pPr marL="536575" indent="-536575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/>
              <a:t>Princip odvození – </a:t>
            </a:r>
            <a:r>
              <a:rPr lang="cs-CZ" altLang="cs-CZ" sz="2200" b="1" u="sng"/>
              <a:t>momentová rovnováha sil</a:t>
            </a:r>
          </a:p>
          <a:p>
            <a:r>
              <a:rPr lang="cs-CZ" altLang="cs-CZ" sz="2200" b="1"/>
              <a:t>F</a:t>
            </a:r>
            <a:r>
              <a:rPr lang="cs-CZ" altLang="cs-CZ" sz="2200" b="1" baseline="-25000"/>
              <a:t>v</a:t>
            </a:r>
            <a:r>
              <a:rPr lang="cs-CZ" altLang="cs-CZ" sz="2200" b="1"/>
              <a:t>	-	vertikální síla (čím je dána ?)</a:t>
            </a:r>
          </a:p>
          <a:p>
            <a:r>
              <a:rPr lang="cs-CZ" altLang="cs-CZ" sz="2200" b="1"/>
              <a:t>		Vertikální síla je dána hmotností  (měrnou hmotností) vodiče</a:t>
            </a:r>
          </a:p>
          <a:p>
            <a:r>
              <a:rPr lang="cs-CZ" altLang="cs-CZ" sz="2200" b="1"/>
              <a:t>F</a:t>
            </a:r>
            <a:r>
              <a:rPr lang="cs-CZ" altLang="cs-CZ" sz="2200" b="1" baseline="-25000"/>
              <a:t>h</a:t>
            </a:r>
            <a:r>
              <a:rPr lang="cs-CZ" altLang="cs-CZ" sz="2200" b="1"/>
              <a:t>	-	horizontální síla udržuje vodič v rovnovážné poloze </a:t>
            </a:r>
          </a:p>
          <a:p>
            <a:r>
              <a:rPr lang="cs-CZ" altLang="cs-CZ" sz="2200" b="1"/>
              <a:t>		(čím je dána ?)</a:t>
            </a:r>
          </a:p>
          <a:p>
            <a:r>
              <a:rPr lang="cs-CZ" altLang="cs-CZ" sz="2200" b="1"/>
              <a:t>	Horizontální síla je dána dovoleným vodorovným namáháním vodiče </a:t>
            </a:r>
            <a:r>
              <a:rPr lang="cs-CZ" altLang="cs-CZ" sz="2200" b="1">
                <a:sym typeface="Symbol" panose="05050102010706020507" pitchFamily="18" charset="2"/>
              </a:rPr>
              <a:t></a:t>
            </a:r>
            <a:r>
              <a:rPr lang="cs-CZ" altLang="cs-CZ" sz="2200" b="1" baseline="-25000">
                <a:sym typeface="Symbol" panose="05050102010706020507" pitchFamily="18" charset="2"/>
              </a:rPr>
              <a:t>H</a:t>
            </a:r>
            <a:endParaRPr lang="cs-CZ" altLang="cs-CZ" sz="2200" b="1" u="sng" baseline="-25000">
              <a:sym typeface="Symbol" panose="05050102010706020507" pitchFamily="18" charset="2"/>
            </a:endParaRP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900113" y="1630363"/>
            <a:ext cx="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2916238" y="1630363"/>
            <a:ext cx="0" cy="1582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900113" y="1630363"/>
            <a:ext cx="2016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620838" y="1303338"/>
            <a:ext cx="5762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a/2</a:t>
            </a:r>
          </a:p>
        </p:txBody>
      </p:sp>
      <p:grpSp>
        <p:nvGrpSpPr>
          <p:cNvPr id="44056" name="Group 24"/>
          <p:cNvGrpSpPr>
            <a:grpSpLocks/>
          </p:cNvGrpSpPr>
          <p:nvPr/>
        </p:nvGrpSpPr>
        <p:grpSpPr bwMode="auto">
          <a:xfrm>
            <a:off x="790575" y="938213"/>
            <a:ext cx="2717800" cy="2520950"/>
            <a:chOff x="1087" y="590"/>
            <a:chExt cx="1712" cy="1588"/>
          </a:xfrm>
        </p:grpSpPr>
        <p:sp>
          <p:nvSpPr>
            <p:cNvPr id="44042" name="Arc 10"/>
            <p:cNvSpPr>
              <a:spLocks noChangeAspect="1"/>
            </p:cNvSpPr>
            <p:nvPr/>
          </p:nvSpPr>
          <p:spPr bwMode="auto">
            <a:xfrm rot="7909211">
              <a:off x="1367" y="746"/>
              <a:ext cx="1588" cy="1276"/>
            </a:xfrm>
            <a:custGeom>
              <a:avLst/>
              <a:gdLst>
                <a:gd name="G0" fmla="+- 0 0 0"/>
                <a:gd name="G1" fmla="+- 15583 0 0"/>
                <a:gd name="G2" fmla="+- 21600 0 0"/>
                <a:gd name="T0" fmla="*/ 14958 w 21600"/>
                <a:gd name="T1" fmla="*/ 0 h 15583"/>
                <a:gd name="T2" fmla="*/ 21600 w 21600"/>
                <a:gd name="T3" fmla="*/ 15583 h 15583"/>
                <a:gd name="T4" fmla="*/ 0 w 21600"/>
                <a:gd name="T5" fmla="*/ 15583 h 15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5583" fill="none" extrusionOk="0">
                  <a:moveTo>
                    <a:pt x="14957" y="0"/>
                  </a:moveTo>
                  <a:cubicBezTo>
                    <a:pt x="19201" y="4073"/>
                    <a:pt x="21600" y="9701"/>
                    <a:pt x="21600" y="15583"/>
                  </a:cubicBezTo>
                </a:path>
                <a:path w="21600" h="15583" stroke="0" extrusionOk="0">
                  <a:moveTo>
                    <a:pt x="14957" y="0"/>
                  </a:moveTo>
                  <a:cubicBezTo>
                    <a:pt x="19201" y="4073"/>
                    <a:pt x="21600" y="9701"/>
                    <a:pt x="21600" y="15583"/>
                  </a:cubicBezTo>
                  <a:lnTo>
                    <a:pt x="0" y="15583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44" name="Oval 12"/>
            <p:cNvSpPr>
              <a:spLocks noChangeAspect="1" noChangeArrowheads="1"/>
            </p:cNvSpPr>
            <p:nvPr/>
          </p:nvSpPr>
          <p:spPr bwMode="auto">
            <a:xfrm>
              <a:off x="1087" y="1485"/>
              <a:ext cx="136" cy="13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4050" name="Line 18"/>
          <p:cNvSpPr>
            <a:spLocks noChangeShapeType="1"/>
          </p:cNvSpPr>
          <p:nvPr/>
        </p:nvSpPr>
        <p:spPr bwMode="auto">
          <a:xfrm flipH="1">
            <a:off x="900113" y="3240088"/>
            <a:ext cx="19446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900113" y="2566988"/>
            <a:ext cx="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323850" y="2709863"/>
            <a:ext cx="64928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f</a:t>
            </a:r>
            <a:r>
              <a:rPr lang="cs-CZ" altLang="cs-CZ" sz="2000" b="1" baseline="-25000"/>
              <a:t>max</a:t>
            </a:r>
          </a:p>
        </p:txBody>
      </p:sp>
      <p:sp>
        <p:nvSpPr>
          <p:cNvPr id="44057" name="Line 25"/>
          <p:cNvSpPr>
            <a:spLocks noChangeShapeType="1"/>
          </p:cNvSpPr>
          <p:nvPr/>
        </p:nvSpPr>
        <p:spPr bwMode="auto">
          <a:xfrm>
            <a:off x="1906588" y="2133600"/>
            <a:ext cx="0" cy="936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58" name="Line 26"/>
          <p:cNvSpPr>
            <a:spLocks noChangeShapeType="1"/>
          </p:cNvSpPr>
          <p:nvPr/>
        </p:nvSpPr>
        <p:spPr bwMode="auto">
          <a:xfrm>
            <a:off x="900113" y="2135188"/>
            <a:ext cx="10080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59" name="Text Box 27"/>
          <p:cNvSpPr txBox="1">
            <a:spLocks noChangeArrowheads="1"/>
          </p:cNvSpPr>
          <p:nvPr/>
        </p:nvSpPr>
        <p:spPr bwMode="auto">
          <a:xfrm>
            <a:off x="1116013" y="1828800"/>
            <a:ext cx="5762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a/4</a:t>
            </a:r>
          </a:p>
        </p:txBody>
      </p:sp>
      <p:sp>
        <p:nvSpPr>
          <p:cNvPr id="44060" name="Line 28"/>
          <p:cNvSpPr>
            <a:spLocks noChangeShapeType="1"/>
          </p:cNvSpPr>
          <p:nvPr/>
        </p:nvSpPr>
        <p:spPr bwMode="auto">
          <a:xfrm rot="10800000" flipH="1">
            <a:off x="2916238" y="3214688"/>
            <a:ext cx="936625" cy="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61" name="Line 29"/>
          <p:cNvSpPr>
            <a:spLocks noChangeShapeType="1"/>
          </p:cNvSpPr>
          <p:nvPr/>
        </p:nvSpPr>
        <p:spPr bwMode="auto">
          <a:xfrm>
            <a:off x="1908175" y="3070225"/>
            <a:ext cx="0" cy="935038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62" name="Text Box 30"/>
          <p:cNvSpPr txBox="1">
            <a:spLocks noChangeArrowheads="1"/>
          </p:cNvSpPr>
          <p:nvPr/>
        </p:nvSpPr>
        <p:spPr bwMode="auto">
          <a:xfrm>
            <a:off x="1187450" y="3500438"/>
            <a:ext cx="5762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F</a:t>
            </a:r>
            <a:r>
              <a:rPr lang="cs-CZ" altLang="cs-CZ" sz="2000" b="1" baseline="-25000"/>
              <a:t>v</a:t>
            </a:r>
          </a:p>
        </p:txBody>
      </p: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3492500" y="2708275"/>
            <a:ext cx="5762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F</a:t>
            </a:r>
            <a:r>
              <a:rPr lang="cs-CZ" altLang="cs-CZ" sz="2000" b="1" baseline="-25000"/>
              <a:t>h</a:t>
            </a:r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5435600" y="1484313"/>
            <a:ext cx="3240088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200" b="1"/>
              <a:t>Jak lze vyjádřit rovnováhu momentů ?</a:t>
            </a:r>
          </a:p>
          <a:p>
            <a:pPr algn="ctr">
              <a:spcBef>
                <a:spcPct val="50000"/>
              </a:spcBef>
            </a:pPr>
            <a:r>
              <a:rPr lang="cs-CZ" altLang="cs-CZ" sz="3200" b="1"/>
              <a:t>M</a:t>
            </a:r>
            <a:r>
              <a:rPr lang="cs-CZ" altLang="cs-CZ" sz="3200" b="1" baseline="-25000"/>
              <a:t>v</a:t>
            </a:r>
            <a:r>
              <a:rPr lang="cs-CZ" altLang="cs-CZ" sz="3200" b="1"/>
              <a:t> = M</a:t>
            </a:r>
            <a:r>
              <a:rPr lang="cs-CZ" altLang="cs-CZ" sz="3200" b="1" baseline="-25000"/>
              <a:t>h</a:t>
            </a:r>
            <a:r>
              <a:rPr lang="cs-CZ" altLang="cs-CZ" sz="3200" b="1"/>
              <a:t> </a:t>
            </a:r>
            <a:r>
              <a:rPr lang="cs-CZ" altLang="cs-CZ" sz="3200" b="1">
                <a:sym typeface="Symbol" panose="05050102010706020507" pitchFamily="18" charset="2"/>
              </a:rPr>
              <a:t></a:t>
            </a:r>
          </a:p>
          <a:p>
            <a:pPr algn="ctr">
              <a:spcBef>
                <a:spcPct val="50000"/>
              </a:spcBef>
            </a:pPr>
            <a:r>
              <a:rPr lang="cs-CZ" altLang="cs-CZ" sz="3200" b="1">
                <a:sym typeface="Symbol" panose="05050102010706020507" pitchFamily="18" charset="2"/>
              </a:rPr>
              <a:t>F</a:t>
            </a:r>
            <a:r>
              <a:rPr lang="cs-CZ" altLang="cs-CZ" sz="3200" b="1" baseline="-25000">
                <a:sym typeface="Symbol" panose="05050102010706020507" pitchFamily="18" charset="2"/>
              </a:rPr>
              <a:t>v</a:t>
            </a:r>
            <a:r>
              <a:rPr lang="cs-CZ" altLang="cs-CZ" sz="3200" b="1">
                <a:sym typeface="Symbol" panose="05050102010706020507" pitchFamily="18" charset="2"/>
              </a:rPr>
              <a:t>*a/4 = F</a:t>
            </a:r>
            <a:r>
              <a:rPr lang="cs-CZ" altLang="cs-CZ" sz="3200" b="1" baseline="-25000">
                <a:sym typeface="Symbol" panose="05050102010706020507" pitchFamily="18" charset="2"/>
              </a:rPr>
              <a:t>h</a:t>
            </a:r>
            <a:r>
              <a:rPr lang="cs-CZ" altLang="cs-CZ" sz="3200" b="1">
                <a:sym typeface="Symbol" panose="05050102010706020507" pitchFamily="18" charset="2"/>
              </a:rPr>
              <a:t>*f</a:t>
            </a:r>
            <a:r>
              <a:rPr lang="cs-CZ" altLang="cs-CZ" sz="3200" b="1" baseline="-25000">
                <a:sym typeface="Symbol" panose="05050102010706020507" pitchFamily="18" charset="2"/>
              </a:rPr>
              <a:t>max</a:t>
            </a:r>
            <a:endParaRPr lang="cs-CZ" altLang="cs-CZ" sz="3200" b="1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4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4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4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6" grpId="0" animBg="1"/>
      <p:bldP spid="44037" grpId="0" animBg="1"/>
      <p:bldP spid="44038" grpId="0" animBg="1"/>
      <p:bldP spid="44039" grpId="0"/>
      <p:bldP spid="44050" grpId="0" animBg="1"/>
      <p:bldP spid="44051" grpId="0" animBg="1"/>
      <p:bldP spid="44054" grpId="0"/>
      <p:bldP spid="44057" grpId="0" animBg="1"/>
      <p:bldP spid="44058" grpId="0" animBg="1"/>
      <p:bldP spid="44059" grpId="0"/>
      <p:bldP spid="44060" grpId="0" animBg="1"/>
      <p:bldP spid="44061" grpId="0" animBg="1"/>
      <p:bldP spid="44062" grpId="0"/>
      <p:bldP spid="440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5100097"/>
            <a:ext cx="4176712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47050" cy="1439862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Mechanika venkovního vedení – </a:t>
            </a:r>
            <a:r>
              <a:rPr lang="cs-CZ" altLang="cs-CZ" sz="3600" b="1" u="sng">
                <a:latin typeface="Comic Sans MS" panose="030F0702030302020204" pitchFamily="66" charset="0"/>
              </a:rPr>
              <a:t>klimatické vlivy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79388" y="1700213"/>
            <a:ext cx="87852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 dirty="0"/>
              <a:t>Důsledky větru na vodič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Pro rozpětí pole větší než 100m, při směru větru (45-90)</a:t>
            </a:r>
            <a:r>
              <a:rPr lang="cs-CZ" altLang="cs-CZ" sz="2000" b="1" baseline="30000" dirty="0"/>
              <a:t>0</a:t>
            </a:r>
            <a:r>
              <a:rPr lang="cs-CZ" altLang="cs-CZ" sz="2000" b="1" dirty="0"/>
              <a:t> na osu vodiče může dojít ke kmitání </a:t>
            </a:r>
            <a:r>
              <a:rPr lang="cs-CZ" altLang="cs-CZ" sz="2000" b="1" dirty="0" smtClean="0"/>
              <a:t>vodičů (vibrace), </a:t>
            </a:r>
            <a:r>
              <a:rPr lang="cs-CZ" altLang="cs-CZ" sz="2000" b="1" dirty="0"/>
              <a:t>nejčastější rychlost větru je okolo 1m/s, frekvence kmitání je (10–15) Hz, délka vlny do 20m </a:t>
            </a:r>
            <a:r>
              <a:rPr lang="cs-CZ" altLang="cs-CZ" sz="2000" b="1" dirty="0">
                <a:sym typeface="Symbol" panose="05050102010706020507" pitchFamily="18" charset="2"/>
              </a:rPr>
              <a:t> nebezpečí lomu vodičů, zejména v místě upevnění </a:t>
            </a:r>
            <a:r>
              <a:rPr lang="cs-CZ" altLang="cs-CZ" sz="2000" b="1" dirty="0"/>
              <a:t> 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79388" y="3500438"/>
            <a:ext cx="5545137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5113" indent="-2651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Ochrana vodičů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*	pasivní - výkyvné svorky, zesílení vodičů u svorek</a:t>
            </a:r>
          </a:p>
          <a:p>
            <a:pPr>
              <a:spcBef>
                <a:spcPct val="20000"/>
              </a:spcBef>
            </a:pPr>
            <a:r>
              <a:rPr lang="cs-CZ" altLang="cs-CZ" sz="2000" b="1"/>
              <a:t>*	aktivní – speciální lana, tlumiče kmitů (vytváří kmity, které jsou fázově posunuté </a:t>
            </a:r>
            <a:r>
              <a:rPr lang="cs-CZ" altLang="cs-CZ" sz="2000" b="1">
                <a:sym typeface="Symbol" panose="05050102010706020507" pitchFamily="18" charset="2"/>
              </a:rPr>
              <a:t> působí proti kmitům na vodiči)</a:t>
            </a:r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154" y="3469211"/>
            <a:ext cx="295275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8509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Odvození maximálního průhybu 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50825" y="4365625"/>
            <a:ext cx="8713788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071563" indent="-1071563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/>
              <a:t>F</a:t>
            </a:r>
            <a:r>
              <a:rPr lang="cs-CZ" altLang="cs-CZ" sz="2200" b="1" baseline="-25000"/>
              <a:t>v</a:t>
            </a:r>
            <a:r>
              <a:rPr lang="cs-CZ" altLang="cs-CZ" sz="2200" b="1"/>
              <a:t>	-	jak lze vyjádřit vertikální sílu ?</a:t>
            </a:r>
          </a:p>
          <a:p>
            <a:r>
              <a:rPr lang="cs-CZ" altLang="cs-CZ" sz="2200" b="1"/>
              <a:t>		</a:t>
            </a:r>
            <a:r>
              <a:rPr lang="cs-CZ" altLang="cs-CZ" sz="2400" b="1"/>
              <a:t>F</a:t>
            </a:r>
            <a:r>
              <a:rPr lang="cs-CZ" altLang="cs-CZ" sz="2400" b="1" baseline="-25000"/>
              <a:t>v</a:t>
            </a:r>
            <a:r>
              <a:rPr lang="cs-CZ" altLang="cs-CZ" sz="2400" b="1"/>
              <a:t> = </a:t>
            </a:r>
            <a:r>
              <a:rPr lang="cs-CZ" altLang="cs-CZ" sz="2400" b="1">
                <a:sym typeface="Symbol" panose="05050102010706020507" pitchFamily="18" charset="2"/>
              </a:rPr>
              <a:t> </a:t>
            </a:r>
            <a:r>
              <a:rPr lang="cs-CZ" altLang="cs-CZ" sz="2400" b="1"/>
              <a:t>* a/2</a:t>
            </a:r>
          </a:p>
          <a:p>
            <a:r>
              <a:rPr lang="cs-CZ" altLang="cs-CZ" sz="2200" b="1"/>
              <a:t>kde	</a:t>
            </a:r>
            <a:r>
              <a:rPr lang="cs-CZ" altLang="cs-CZ" sz="2000" b="1">
                <a:sym typeface="Symbol" panose="05050102010706020507" pitchFamily="18" charset="2"/>
              </a:rPr>
              <a:t></a:t>
            </a:r>
            <a:r>
              <a:rPr lang="cs-CZ" altLang="cs-CZ" sz="2000" b="1"/>
              <a:t>	je měrná hmotnost vodiče (N/m</a:t>
            </a:r>
            <a:r>
              <a:rPr lang="cs-CZ" altLang="cs-CZ" sz="2000" b="1" baseline="30000"/>
              <a:t>3</a:t>
            </a:r>
            <a:r>
              <a:rPr lang="cs-CZ" altLang="cs-CZ" sz="2000" b="1"/>
              <a:t>)</a:t>
            </a:r>
            <a:endParaRPr lang="cs-CZ" altLang="cs-CZ" sz="2200" b="1"/>
          </a:p>
          <a:p>
            <a:pPr>
              <a:spcBef>
                <a:spcPct val="30000"/>
              </a:spcBef>
            </a:pPr>
            <a:r>
              <a:rPr lang="cs-CZ" altLang="cs-CZ" sz="2200" b="1"/>
              <a:t>F</a:t>
            </a:r>
            <a:r>
              <a:rPr lang="cs-CZ" altLang="cs-CZ" sz="2200" b="1" baseline="-25000"/>
              <a:t>h</a:t>
            </a:r>
            <a:r>
              <a:rPr lang="cs-CZ" altLang="cs-CZ" sz="2200" b="1"/>
              <a:t>	-	jak lze vyjádřit horizontální sílu ?</a:t>
            </a:r>
          </a:p>
          <a:p>
            <a:r>
              <a:rPr lang="cs-CZ" altLang="cs-CZ" sz="2200" b="1"/>
              <a:t>		</a:t>
            </a:r>
            <a:r>
              <a:rPr lang="cs-CZ" altLang="cs-CZ" sz="2400" b="1"/>
              <a:t>F</a:t>
            </a:r>
            <a:r>
              <a:rPr lang="cs-CZ" altLang="cs-CZ" sz="2400" b="1" baseline="-25000"/>
              <a:t>h</a:t>
            </a:r>
            <a:r>
              <a:rPr lang="cs-CZ" altLang="cs-CZ" sz="2400" b="1"/>
              <a:t> = </a:t>
            </a:r>
            <a:r>
              <a:rPr lang="cs-CZ" altLang="cs-CZ" sz="2400" b="1">
                <a:sym typeface="Symbol" panose="05050102010706020507" pitchFamily="18" charset="2"/>
              </a:rPr>
              <a:t></a:t>
            </a:r>
            <a:r>
              <a:rPr lang="cs-CZ" altLang="cs-CZ" sz="2400" b="1" baseline="-25000">
                <a:sym typeface="Symbol" panose="05050102010706020507" pitchFamily="18" charset="2"/>
              </a:rPr>
              <a:t>H</a:t>
            </a:r>
          </a:p>
          <a:p>
            <a:r>
              <a:rPr lang="cs-CZ" altLang="cs-CZ" sz="2200" b="1">
                <a:sym typeface="Symbol" panose="05050102010706020507" pitchFamily="18" charset="2"/>
              </a:rPr>
              <a:t>kde 	 </a:t>
            </a:r>
            <a:r>
              <a:rPr lang="cs-CZ" altLang="cs-CZ" sz="2200" b="1" baseline="-25000">
                <a:sym typeface="Symbol" panose="05050102010706020507" pitchFamily="18" charset="2"/>
              </a:rPr>
              <a:t>H</a:t>
            </a:r>
            <a:r>
              <a:rPr lang="cs-CZ" altLang="cs-CZ" sz="2200" b="1">
                <a:sym typeface="Symbol" panose="05050102010706020507" pitchFamily="18" charset="2"/>
              </a:rPr>
              <a:t> dovolené vodorovné namáhání vodiče (N/m</a:t>
            </a:r>
            <a:r>
              <a:rPr lang="cs-CZ" altLang="cs-CZ" sz="2200" b="1" baseline="30000">
                <a:sym typeface="Symbol" panose="05050102010706020507" pitchFamily="18" charset="2"/>
              </a:rPr>
              <a:t>2</a:t>
            </a:r>
            <a:r>
              <a:rPr lang="cs-CZ" altLang="cs-CZ" sz="2200" b="1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900113" y="1630363"/>
            <a:ext cx="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2916238" y="1630363"/>
            <a:ext cx="0" cy="1582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900113" y="1630363"/>
            <a:ext cx="2016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620838" y="1303338"/>
            <a:ext cx="5762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a/2</a:t>
            </a:r>
          </a:p>
        </p:txBody>
      </p:sp>
      <p:grpSp>
        <p:nvGrpSpPr>
          <p:cNvPr id="45064" name="Group 8"/>
          <p:cNvGrpSpPr>
            <a:grpSpLocks/>
          </p:cNvGrpSpPr>
          <p:nvPr/>
        </p:nvGrpSpPr>
        <p:grpSpPr bwMode="auto">
          <a:xfrm>
            <a:off x="790575" y="938213"/>
            <a:ext cx="2717800" cy="2520950"/>
            <a:chOff x="1087" y="590"/>
            <a:chExt cx="1712" cy="1588"/>
          </a:xfrm>
        </p:grpSpPr>
        <p:sp>
          <p:nvSpPr>
            <p:cNvPr id="45065" name="Arc 9"/>
            <p:cNvSpPr>
              <a:spLocks noChangeAspect="1"/>
            </p:cNvSpPr>
            <p:nvPr/>
          </p:nvSpPr>
          <p:spPr bwMode="auto">
            <a:xfrm rot="7909211">
              <a:off x="1367" y="746"/>
              <a:ext cx="1588" cy="1276"/>
            </a:xfrm>
            <a:custGeom>
              <a:avLst/>
              <a:gdLst>
                <a:gd name="G0" fmla="+- 0 0 0"/>
                <a:gd name="G1" fmla="+- 15583 0 0"/>
                <a:gd name="G2" fmla="+- 21600 0 0"/>
                <a:gd name="T0" fmla="*/ 14958 w 21600"/>
                <a:gd name="T1" fmla="*/ 0 h 15583"/>
                <a:gd name="T2" fmla="*/ 21600 w 21600"/>
                <a:gd name="T3" fmla="*/ 15583 h 15583"/>
                <a:gd name="T4" fmla="*/ 0 w 21600"/>
                <a:gd name="T5" fmla="*/ 15583 h 15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5583" fill="none" extrusionOk="0">
                  <a:moveTo>
                    <a:pt x="14957" y="0"/>
                  </a:moveTo>
                  <a:cubicBezTo>
                    <a:pt x="19201" y="4073"/>
                    <a:pt x="21600" y="9701"/>
                    <a:pt x="21600" y="15583"/>
                  </a:cubicBezTo>
                </a:path>
                <a:path w="21600" h="15583" stroke="0" extrusionOk="0">
                  <a:moveTo>
                    <a:pt x="14957" y="0"/>
                  </a:moveTo>
                  <a:cubicBezTo>
                    <a:pt x="19201" y="4073"/>
                    <a:pt x="21600" y="9701"/>
                    <a:pt x="21600" y="15583"/>
                  </a:cubicBezTo>
                  <a:lnTo>
                    <a:pt x="0" y="15583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066" name="Oval 10"/>
            <p:cNvSpPr>
              <a:spLocks noChangeAspect="1" noChangeArrowheads="1"/>
            </p:cNvSpPr>
            <p:nvPr/>
          </p:nvSpPr>
          <p:spPr bwMode="auto">
            <a:xfrm>
              <a:off x="1087" y="1485"/>
              <a:ext cx="136" cy="13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5067" name="Line 11"/>
          <p:cNvSpPr>
            <a:spLocks noChangeShapeType="1"/>
          </p:cNvSpPr>
          <p:nvPr/>
        </p:nvSpPr>
        <p:spPr bwMode="auto">
          <a:xfrm flipH="1">
            <a:off x="900113" y="3240088"/>
            <a:ext cx="19446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>
            <a:off x="900113" y="2566988"/>
            <a:ext cx="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323850" y="2709863"/>
            <a:ext cx="64928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f</a:t>
            </a:r>
            <a:r>
              <a:rPr lang="cs-CZ" altLang="cs-CZ" sz="2000" b="1" baseline="-25000"/>
              <a:t>max</a:t>
            </a:r>
          </a:p>
        </p:txBody>
      </p:sp>
      <p:sp>
        <p:nvSpPr>
          <p:cNvPr id="45070" name="Line 14"/>
          <p:cNvSpPr>
            <a:spLocks noChangeShapeType="1"/>
          </p:cNvSpPr>
          <p:nvPr/>
        </p:nvSpPr>
        <p:spPr bwMode="auto">
          <a:xfrm>
            <a:off x="1906588" y="2133600"/>
            <a:ext cx="0" cy="936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>
            <a:off x="900113" y="2135188"/>
            <a:ext cx="10080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1116013" y="1828800"/>
            <a:ext cx="5762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a/4</a:t>
            </a:r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 rot="10800000" flipH="1">
            <a:off x="2916238" y="3214688"/>
            <a:ext cx="936625" cy="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908175" y="3070225"/>
            <a:ext cx="0" cy="935038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1187450" y="3500438"/>
            <a:ext cx="5762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F</a:t>
            </a:r>
            <a:r>
              <a:rPr lang="cs-CZ" altLang="cs-CZ" sz="2000" b="1" baseline="-25000"/>
              <a:t>v</a:t>
            </a: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3492500" y="2708275"/>
            <a:ext cx="5762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F</a:t>
            </a:r>
            <a:r>
              <a:rPr lang="cs-CZ" altLang="cs-CZ" sz="2000" b="1" baseline="-25000"/>
              <a:t>h</a:t>
            </a:r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5435600" y="1484313"/>
            <a:ext cx="3240088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200" b="1"/>
              <a:t>Jak lze vyjádřit rovnováhu momentů ?</a:t>
            </a:r>
          </a:p>
          <a:p>
            <a:pPr algn="ctr">
              <a:spcBef>
                <a:spcPct val="50000"/>
              </a:spcBef>
            </a:pPr>
            <a:r>
              <a:rPr lang="cs-CZ" altLang="cs-CZ" sz="3200" b="1"/>
              <a:t>M</a:t>
            </a:r>
            <a:r>
              <a:rPr lang="cs-CZ" altLang="cs-CZ" sz="3200" b="1" baseline="-25000"/>
              <a:t>v</a:t>
            </a:r>
            <a:r>
              <a:rPr lang="cs-CZ" altLang="cs-CZ" sz="3200" b="1"/>
              <a:t> = M</a:t>
            </a:r>
            <a:r>
              <a:rPr lang="cs-CZ" altLang="cs-CZ" sz="3200" b="1" baseline="-25000"/>
              <a:t>h</a:t>
            </a:r>
            <a:r>
              <a:rPr lang="cs-CZ" altLang="cs-CZ" sz="3200" b="1"/>
              <a:t> </a:t>
            </a:r>
            <a:r>
              <a:rPr lang="cs-CZ" altLang="cs-CZ" sz="3200" b="1">
                <a:sym typeface="Symbol" panose="05050102010706020507" pitchFamily="18" charset="2"/>
              </a:rPr>
              <a:t></a:t>
            </a:r>
          </a:p>
          <a:p>
            <a:pPr algn="ctr">
              <a:spcBef>
                <a:spcPct val="50000"/>
              </a:spcBef>
            </a:pPr>
            <a:r>
              <a:rPr lang="cs-CZ" altLang="cs-CZ" sz="3200" b="1">
                <a:sym typeface="Symbol" panose="05050102010706020507" pitchFamily="18" charset="2"/>
              </a:rPr>
              <a:t>F</a:t>
            </a:r>
            <a:r>
              <a:rPr lang="cs-CZ" altLang="cs-CZ" sz="3200" b="1" baseline="-25000">
                <a:sym typeface="Symbol" panose="05050102010706020507" pitchFamily="18" charset="2"/>
              </a:rPr>
              <a:t>v</a:t>
            </a:r>
            <a:r>
              <a:rPr lang="cs-CZ" altLang="cs-CZ" sz="3200" b="1">
                <a:sym typeface="Symbol" panose="05050102010706020507" pitchFamily="18" charset="2"/>
              </a:rPr>
              <a:t>*a/4 = F</a:t>
            </a:r>
            <a:r>
              <a:rPr lang="cs-CZ" altLang="cs-CZ" sz="3200" b="1" baseline="-25000">
                <a:sym typeface="Symbol" panose="05050102010706020507" pitchFamily="18" charset="2"/>
              </a:rPr>
              <a:t>h</a:t>
            </a:r>
            <a:r>
              <a:rPr lang="cs-CZ" altLang="cs-CZ" sz="3200" b="1">
                <a:sym typeface="Symbol" panose="05050102010706020507" pitchFamily="18" charset="2"/>
              </a:rPr>
              <a:t>*f</a:t>
            </a:r>
            <a:r>
              <a:rPr lang="cs-CZ" altLang="cs-CZ" sz="3200" b="1" baseline="-25000">
                <a:sym typeface="Symbol" panose="05050102010706020507" pitchFamily="18" charset="2"/>
              </a:rPr>
              <a:t>max</a:t>
            </a:r>
            <a:endParaRPr lang="cs-CZ" altLang="cs-CZ" sz="3200" b="1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5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60" grpId="0" animBg="1"/>
      <p:bldP spid="45061" grpId="0" animBg="1"/>
      <p:bldP spid="45062" grpId="0" animBg="1"/>
      <p:bldP spid="45063" grpId="0"/>
      <p:bldP spid="45067" grpId="0" animBg="1"/>
      <p:bldP spid="45068" grpId="0" animBg="1"/>
      <p:bldP spid="45069" grpId="0"/>
      <p:bldP spid="45070" grpId="0" animBg="1"/>
      <p:bldP spid="45071" grpId="0" animBg="1"/>
      <p:bldP spid="45072" grpId="0"/>
      <p:bldP spid="45073" grpId="0" animBg="1"/>
      <p:bldP spid="45074" grpId="0" animBg="1"/>
      <p:bldP spid="45075" grpId="0"/>
      <p:bldP spid="4507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88913"/>
            <a:ext cx="8229600" cy="850900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Odvození maximálního průhybu 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graphicFrame>
        <p:nvGraphicFramePr>
          <p:cNvPr id="46102" name="Object 2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23850" y="1268413"/>
          <a:ext cx="3435350" cy="219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62" name="Rovnice" r:id="rId3" imgW="1269720" imgH="812520" progId="Equation.3">
                  <p:embed/>
                </p:oleObj>
              </mc:Choice>
              <mc:Fallback>
                <p:oleObj name="Rovnice" r:id="rId3" imgW="1269720" imgH="81252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268413"/>
                        <a:ext cx="3435350" cy="21986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4" name="Object 2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657725" y="2228850"/>
          <a:ext cx="40132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63" name="Rovnice" r:id="rId5" imgW="2209680" imgH="457200" progId="Equation.3">
                  <p:embed/>
                </p:oleObj>
              </mc:Choice>
              <mc:Fallback>
                <p:oleObj name="Rovnice" r:id="rId5" imgW="2209680" imgH="4572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725" y="2228850"/>
                        <a:ext cx="4013200" cy="8302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7" name="Object 2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105275" y="4865688"/>
          <a:ext cx="4859338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64" name="Rovnice" r:id="rId7" imgW="2361960" imgH="457200" progId="Equation.3">
                  <p:embed/>
                </p:oleObj>
              </mc:Choice>
              <mc:Fallback>
                <p:oleObj name="Rovnice" r:id="rId7" imgW="2361960" imgH="4572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5275" y="4865688"/>
                        <a:ext cx="4859338" cy="939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50825" y="3644900"/>
            <a:ext cx="87137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>
                <a:sym typeface="Symbol" panose="05050102010706020507" pitchFamily="18" charset="2"/>
              </a:rPr>
              <a:t>Potřebné údaje pro výpočet lze odečíst z provozních tabulek pro jednotlivé vodiče (pozor na jednotky).</a:t>
            </a:r>
          </a:p>
        </p:txBody>
      </p:sp>
      <p:sp>
        <p:nvSpPr>
          <p:cNvPr id="46106" name="Text Box 26"/>
          <p:cNvSpPr txBox="1">
            <a:spLocks noChangeArrowheads="1"/>
          </p:cNvSpPr>
          <p:nvPr/>
        </p:nvSpPr>
        <p:spPr bwMode="auto">
          <a:xfrm>
            <a:off x="4932363" y="1706563"/>
            <a:ext cx="2089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071563" indent="-1071563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898525" algn="l"/>
                <a:tab pos="143510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>
                <a:sym typeface="Symbol" panose="05050102010706020507" pitchFamily="18" charset="2"/>
              </a:rPr>
              <a:t>po úpravě </a:t>
            </a:r>
          </a:p>
        </p:txBody>
      </p:sp>
      <p:sp>
        <p:nvSpPr>
          <p:cNvPr id="46109" name="Text Box 29"/>
          <p:cNvSpPr txBox="1">
            <a:spLocks noChangeArrowheads="1"/>
          </p:cNvSpPr>
          <p:nvPr/>
        </p:nvSpPr>
        <p:spPr bwMode="auto">
          <a:xfrm>
            <a:off x="250825" y="4614863"/>
            <a:ext cx="360045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 u="sng">
                <a:sym typeface="Symbol" panose="05050102010706020507" pitchFamily="18" charset="2"/>
              </a:rPr>
              <a:t>Při výpočtu se musí uvažovat zvětšená hmotnost vodiče vlivem námrazku (viz další tabulka) - 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Činitel respektující námrazek -z 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graphicFrame>
        <p:nvGraphicFramePr>
          <p:cNvPr id="54282" name="Object 10"/>
          <p:cNvGraphicFramePr>
            <a:graphicFrameLocks noGrp="1" noChangeAspect="1"/>
          </p:cNvGraphicFramePr>
          <p:nvPr>
            <p:ph sz="half" idx="1"/>
          </p:nvPr>
        </p:nvGraphicFramePr>
        <p:xfrm>
          <a:off x="4284663" y="5099050"/>
          <a:ext cx="4248150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86" name="Rovnice" r:id="rId3" imgW="1206360" imgH="393480" progId="Equation.3">
                  <p:embed/>
                </p:oleObj>
              </mc:Choice>
              <mc:Fallback>
                <p:oleObj name="Rovnice" r:id="rId3" imgW="1206360" imgH="3934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5099050"/>
                        <a:ext cx="4248150" cy="13874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323850" y="5564188"/>
            <a:ext cx="3671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>
                <a:sym typeface="Symbol" panose="05050102010706020507" pitchFamily="18" charset="2"/>
              </a:rPr>
              <a:t>Výpočet délky vodiče:</a:t>
            </a:r>
          </a:p>
        </p:txBody>
      </p:sp>
      <p:graphicFrame>
        <p:nvGraphicFramePr>
          <p:cNvPr id="54336" name="Group 64"/>
          <p:cNvGraphicFramePr>
            <a:graphicFrameLocks noGrp="1"/>
          </p:cNvGraphicFramePr>
          <p:nvPr>
            <p:ph sz="quarter" idx="2"/>
          </p:nvPr>
        </p:nvGraphicFramePr>
        <p:xfrm>
          <a:off x="539750" y="1565275"/>
          <a:ext cx="8280400" cy="2584768"/>
        </p:xfrm>
        <a:graphic>
          <a:graphicData uri="http://schemas.openxmlformats.org/drawingml/2006/table">
            <a:tbl>
              <a:tblPr/>
              <a:tblGrid>
                <a:gridCol w="276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0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námrazová oblast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normální námrazek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zvětšený námrazek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lehká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5,69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střední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těžká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6,26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16,79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73113"/>
            <a:ext cx="8820150" cy="2224087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11588"/>
            <a:ext cx="8691563" cy="2930525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1979613" y="188913"/>
            <a:ext cx="51117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5250" indent="-952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200" b="1">
                <a:sym typeface="Symbol" panose="05050102010706020507" pitchFamily="18" charset="2"/>
              </a:rPr>
              <a:t>Informativní hodnoty pro lana AlFe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1908175" y="3217863"/>
            <a:ext cx="51117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5250" indent="-952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200" b="1">
                <a:sym typeface="Symbol" panose="05050102010706020507" pitchFamily="18" charset="2"/>
              </a:rPr>
              <a:t>Katalogové údaje pro lano AlFe</a:t>
            </a: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8388350" y="4006850"/>
            <a:ext cx="576263" cy="2735263"/>
          </a:xfrm>
          <a:prstGeom prst="rect">
            <a:avLst/>
          </a:prstGeom>
          <a:solidFill>
            <a:srgbClr val="FFFF99">
              <a:alpha val="2000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6156325" y="4005263"/>
            <a:ext cx="503238" cy="2735262"/>
          </a:xfrm>
          <a:prstGeom prst="rect">
            <a:avLst/>
          </a:prstGeom>
          <a:solidFill>
            <a:srgbClr val="FFFF99">
              <a:alpha val="2000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5003800" y="4005263"/>
            <a:ext cx="503238" cy="2735262"/>
          </a:xfrm>
          <a:prstGeom prst="rect">
            <a:avLst/>
          </a:prstGeom>
          <a:solidFill>
            <a:srgbClr val="FFFF99">
              <a:alpha val="2000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1" grpId="0" animBg="1"/>
      <p:bldP spid="51222" grpId="0" animBg="1"/>
      <p:bldP spid="5122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Příklady 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graphicFrame>
        <p:nvGraphicFramePr>
          <p:cNvPr id="53253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79388" y="5084763"/>
          <a:ext cx="8713787" cy="121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9" name="Rovnice" r:id="rId3" imgW="3288960" imgH="457200" progId="Equation.3">
                  <p:embed/>
                </p:oleObj>
              </mc:Choice>
              <mc:Fallback>
                <p:oleObj name="Rovnice" r:id="rId3" imgW="328896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084763"/>
                        <a:ext cx="8713787" cy="12112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52413" y="1125538"/>
            <a:ext cx="849630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>
                <a:sym typeface="Symbol" panose="05050102010706020507" pitchFamily="18" charset="2"/>
              </a:rPr>
              <a:t>Vypočítejte maximální průhyb vodiče, lana 120 AlFe 6 v lehké námrazové oblasti (přetížení vlivem námrazku je 2,56), je-li rozpětí pole 200 m, dovolené horizontální namáhání je 96 MPa, měrná hmotnost lana je 4,408 N/m a celkový průřez vodiče je 149,6 mm</a:t>
            </a:r>
            <a:r>
              <a:rPr lang="cs-CZ" altLang="cs-CZ" sz="2200" b="1" baseline="30000">
                <a:sym typeface="Symbol" panose="05050102010706020507" pitchFamily="18" charset="2"/>
              </a:rPr>
              <a:t>2</a:t>
            </a:r>
            <a:r>
              <a:rPr lang="cs-CZ" altLang="cs-CZ" sz="2200" b="1">
                <a:sym typeface="Symbol" panose="05050102010706020507" pitchFamily="18" charset="2"/>
              </a:rPr>
              <a:t>.</a:t>
            </a:r>
            <a:endParaRPr lang="cs-CZ" altLang="cs-CZ" sz="2200" b="1" baseline="30000">
              <a:sym typeface="Symbol" panose="05050102010706020507" pitchFamily="18" charset="2"/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23850" y="4514850"/>
            <a:ext cx="44640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>
                <a:sym typeface="Symbol" panose="05050102010706020507" pitchFamily="18" charset="2"/>
              </a:rPr>
              <a:t>Výpočet maximálního průhybu: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179388" y="3314700"/>
            <a:ext cx="25923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>
                <a:sym typeface="Symbol" panose="05050102010706020507" pitchFamily="18" charset="2"/>
              </a:rPr>
              <a:t>Přesný výpočet měrné hmotnosti</a:t>
            </a:r>
          </a:p>
        </p:txBody>
      </p:sp>
      <p:graphicFrame>
        <p:nvGraphicFramePr>
          <p:cNvPr id="53258" name="Object 10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2916238" y="3284538"/>
          <a:ext cx="58658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60" name="Rovnice" r:id="rId5" imgW="2679480" imgH="419040" progId="Equation.3">
                  <p:embed/>
                </p:oleObj>
              </mc:Choice>
              <mc:Fallback>
                <p:oleObj name="Rovnice" r:id="rId5" imgW="267948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3284538"/>
                        <a:ext cx="5865812" cy="9144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3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Příklady 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graphicFrame>
        <p:nvGraphicFramePr>
          <p:cNvPr id="56323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79388" y="5086350"/>
          <a:ext cx="8713787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6" name="Rovnice" r:id="rId3" imgW="3301920" imgH="457200" progId="Equation.3">
                  <p:embed/>
                </p:oleObj>
              </mc:Choice>
              <mc:Fallback>
                <p:oleObj name="Rovnice" r:id="rId3" imgW="330192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086350"/>
                        <a:ext cx="8713787" cy="1206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52413" y="1125538"/>
            <a:ext cx="871220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>
                <a:sym typeface="Symbol" panose="05050102010706020507" pitchFamily="18" charset="2"/>
              </a:rPr>
              <a:t>Vypočítejte maximální průhyb vodiče, lana 50 AlFe 6 ve střední námrazové oblasti (přetížení vlivem námrazku je 4,37), je-li rozpětí pole 50 m, dovolené horizontální namáhání je 92 MPa, měrná hmotnost lana je 1,709 N/m a celkový průřez vodiče je 54,55 mm</a:t>
            </a:r>
            <a:r>
              <a:rPr lang="cs-CZ" altLang="cs-CZ" sz="2200" b="1" baseline="30000">
                <a:sym typeface="Symbol" panose="05050102010706020507" pitchFamily="18" charset="2"/>
              </a:rPr>
              <a:t>2</a:t>
            </a:r>
            <a:r>
              <a:rPr lang="cs-CZ" altLang="cs-CZ" sz="2200" b="1">
                <a:sym typeface="Symbol" panose="05050102010706020507" pitchFamily="18" charset="2"/>
              </a:rPr>
              <a:t>.</a:t>
            </a:r>
            <a:endParaRPr lang="cs-CZ" altLang="cs-CZ" sz="2200" b="1" baseline="30000">
              <a:sym typeface="Symbol" panose="05050102010706020507" pitchFamily="18" charset="2"/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323850" y="4514850"/>
            <a:ext cx="44640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>
                <a:sym typeface="Symbol" panose="05050102010706020507" pitchFamily="18" charset="2"/>
              </a:rPr>
              <a:t>Výpočet maximálního průhybu: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79388" y="3314700"/>
            <a:ext cx="25923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>
                <a:sym typeface="Symbol" panose="05050102010706020507" pitchFamily="18" charset="2"/>
              </a:rPr>
              <a:t>Přesný výpočet měrné hmotnosti</a:t>
            </a:r>
          </a:p>
        </p:txBody>
      </p:sp>
      <p:graphicFrame>
        <p:nvGraphicFramePr>
          <p:cNvPr id="56327" name="Object 7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2916238" y="3284538"/>
          <a:ext cx="58658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7" name="Rovnice" r:id="rId5" imgW="2679480" imgH="419040" progId="Equation.3">
                  <p:embed/>
                </p:oleObj>
              </mc:Choice>
              <mc:Fallback>
                <p:oleObj name="Rovnice" r:id="rId5" imgW="2679480" imgH="419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3284538"/>
                        <a:ext cx="5865812" cy="9144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6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Stavová rovnice 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52413" y="1125538"/>
            <a:ext cx="8712200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361950" algn="l"/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ym typeface="Symbol" panose="05050102010706020507" pitchFamily="18" charset="2"/>
              </a:rPr>
              <a:t>Při změnách teplot se mění mechanické namáhání vodiče a průhyb. Základní výpočet se provádí pro maximální průhyb a namáhání. </a:t>
            </a:r>
          </a:p>
          <a:p>
            <a:pPr>
              <a:spcBef>
                <a:spcPct val="50000"/>
              </a:spcBef>
            </a:pPr>
            <a:r>
              <a:rPr lang="cs-CZ" altLang="cs-CZ" sz="2200" b="1">
                <a:sym typeface="Symbol" panose="05050102010706020507" pitchFamily="18" charset="2"/>
              </a:rPr>
              <a:t>Stavová rovnice vyjadřuje vzájemný vztah mezi průhybem, namáháním a teplotou pro daný vodič.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250825" y="2997200"/>
            <a:ext cx="8712200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>
                <a:sym typeface="Symbol" panose="05050102010706020507" pitchFamily="18" charset="2"/>
              </a:rPr>
              <a:t>Pomocí stavové rovnice se určují</a:t>
            </a:r>
            <a:r>
              <a:rPr lang="cs-CZ" altLang="cs-CZ" sz="2200" b="1">
                <a:sym typeface="Symbol" panose="05050102010706020507" pitchFamily="18" charset="2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200" b="1">
                <a:sym typeface="Symbol" panose="05050102010706020507" pitchFamily="18" charset="2"/>
              </a:rPr>
              <a:t>1.	</a:t>
            </a:r>
            <a:r>
              <a:rPr lang="cs-CZ" altLang="cs-CZ" sz="2200" b="1" u="sng">
                <a:sym typeface="Symbol" panose="05050102010706020507" pitchFamily="18" charset="2"/>
              </a:rPr>
              <a:t>Podmínky pro stavbu (rekonstrukci) vedení.</a:t>
            </a:r>
            <a:r>
              <a:rPr lang="cs-CZ" altLang="cs-CZ" sz="2200" b="1">
                <a:sym typeface="Symbol" panose="05050102010706020507" pitchFamily="18" charset="2"/>
              </a:rPr>
              <a:t> </a:t>
            </a:r>
          </a:p>
          <a:p>
            <a:r>
              <a:rPr lang="cs-CZ" altLang="cs-CZ" sz="2000" b="1">
                <a:sym typeface="Symbol" panose="05050102010706020507" pitchFamily="18" charset="2"/>
              </a:rPr>
              <a:t>	Stavba vedení probíhá při různé teplotě. Vedení musí být provedeno tak, aby i při nejméně příznivých klimatických podmínkách nebyly překročeny dovolené (maximální) hodnoty.</a:t>
            </a:r>
          </a:p>
          <a:p>
            <a:pPr>
              <a:spcBef>
                <a:spcPct val="50000"/>
              </a:spcBef>
            </a:pPr>
            <a:r>
              <a:rPr lang="cs-CZ" altLang="cs-CZ" sz="2200" b="1">
                <a:sym typeface="Symbol" panose="05050102010706020507" pitchFamily="18" charset="2"/>
              </a:rPr>
              <a:t>2. </a:t>
            </a:r>
            <a:r>
              <a:rPr lang="cs-CZ" altLang="cs-CZ" sz="2200" b="1" u="sng">
                <a:sym typeface="Symbol" panose="05050102010706020507" pitchFamily="18" charset="2"/>
              </a:rPr>
              <a:t>Kritické rozpětí</a:t>
            </a:r>
          </a:p>
          <a:p>
            <a:r>
              <a:rPr lang="cs-CZ" altLang="cs-CZ" sz="2000" b="1">
                <a:sym typeface="Symbol" panose="05050102010706020507" pitchFamily="18" charset="2"/>
              </a:rPr>
              <a:t>	Při velmi nízkých teplotách může být vodič namáhán více, než při počítaných -5</a:t>
            </a:r>
            <a:r>
              <a:rPr lang="cs-CZ" altLang="cs-CZ" sz="2000" b="1" baseline="30000">
                <a:sym typeface="Symbol" panose="05050102010706020507" pitchFamily="18" charset="2"/>
              </a:rPr>
              <a:t>0</a:t>
            </a:r>
            <a:r>
              <a:rPr lang="cs-CZ" altLang="cs-CZ" sz="2000" b="1">
                <a:sym typeface="Symbol" panose="05050102010706020507" pitchFamily="18" charset="2"/>
              </a:rPr>
              <a:t>C s námrazkem. Kritické rozpětí je rozpětí, při kterém je při dané teplotě (zpravidla -30</a:t>
            </a:r>
            <a:r>
              <a:rPr lang="cs-CZ" altLang="cs-CZ" sz="2000" b="1" baseline="30000">
                <a:sym typeface="Symbol" panose="05050102010706020507" pitchFamily="18" charset="2"/>
              </a:rPr>
              <a:t>0</a:t>
            </a:r>
            <a:r>
              <a:rPr lang="cs-CZ" altLang="cs-CZ" sz="2000" b="1">
                <a:sym typeface="Symbol" panose="05050102010706020507" pitchFamily="18" charset="2"/>
              </a:rPr>
              <a:t>C) stejné namáhání jako při -5</a:t>
            </a:r>
            <a:r>
              <a:rPr lang="cs-CZ" altLang="cs-CZ" sz="2000" b="1" baseline="30000">
                <a:sym typeface="Symbol" panose="05050102010706020507" pitchFamily="18" charset="2"/>
              </a:rPr>
              <a:t>0</a:t>
            </a:r>
            <a:r>
              <a:rPr lang="cs-CZ" altLang="cs-CZ" sz="2000" b="1">
                <a:sym typeface="Symbol" panose="05050102010706020507" pitchFamily="18" charset="2"/>
              </a:rPr>
              <a:t>C s námrazkem. Kritické rozpětí je minimální rozpětí pole.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7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7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4000" b="1" u="sng">
                <a:latin typeface="Comic Sans MS" panose="030F0702030302020204" pitchFamily="66" charset="0"/>
              </a:rPr>
              <a:t>Stavová rovnice </a:t>
            </a:r>
            <a:endParaRPr lang="cs-CZ" altLang="cs-CZ" sz="3200" b="1" u="sng">
              <a:latin typeface="Comic Sans MS" panose="030F0702030302020204" pitchFamily="66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250825" y="1157288"/>
            <a:ext cx="8712200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>
                <a:sym typeface="Symbol" panose="05050102010706020507" pitchFamily="18" charset="2"/>
              </a:rPr>
              <a:t>Pomocí stavové rovnice se určují</a:t>
            </a:r>
            <a:r>
              <a:rPr lang="cs-CZ" altLang="cs-CZ" sz="2200" b="1">
                <a:sym typeface="Symbol" panose="05050102010706020507" pitchFamily="18" charset="2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200" b="1">
                <a:sym typeface="Symbol" panose="05050102010706020507" pitchFamily="18" charset="2"/>
              </a:rPr>
              <a:t>4.	</a:t>
            </a:r>
            <a:r>
              <a:rPr lang="cs-CZ" altLang="cs-CZ" sz="2200" b="1" u="sng">
                <a:sym typeface="Symbol" panose="05050102010706020507" pitchFamily="18" charset="2"/>
              </a:rPr>
              <a:t>Kritická teplota</a:t>
            </a:r>
            <a:r>
              <a:rPr lang="cs-CZ" altLang="cs-CZ" sz="2200" b="1">
                <a:sym typeface="Symbol" panose="05050102010706020507" pitchFamily="18" charset="2"/>
              </a:rPr>
              <a:t> </a:t>
            </a:r>
          </a:p>
          <a:p>
            <a:r>
              <a:rPr lang="cs-CZ" altLang="cs-CZ" sz="2000" b="1">
                <a:sym typeface="Symbol" panose="05050102010706020507" pitchFamily="18" charset="2"/>
              </a:rPr>
              <a:t>	Je teplota, při které je průhyb vodiče stejný jako při -5</a:t>
            </a:r>
            <a:r>
              <a:rPr lang="cs-CZ" altLang="cs-CZ" sz="2000" b="1" baseline="30000">
                <a:sym typeface="Symbol" panose="05050102010706020507" pitchFamily="18" charset="2"/>
              </a:rPr>
              <a:t>0</a:t>
            </a:r>
            <a:r>
              <a:rPr lang="cs-CZ" altLang="cs-CZ" sz="2000" b="1">
                <a:sym typeface="Symbol" panose="05050102010706020507" pitchFamily="18" charset="2"/>
              </a:rPr>
              <a:t>C včetně  normálního námrazku. Vypočtená kritická teplota se porovná s teplotou +40</a:t>
            </a:r>
            <a:r>
              <a:rPr lang="cs-CZ" altLang="cs-CZ" sz="2000" b="1" baseline="30000">
                <a:sym typeface="Symbol" panose="05050102010706020507" pitchFamily="18" charset="2"/>
              </a:rPr>
              <a:t>0</a:t>
            </a:r>
            <a:r>
              <a:rPr lang="cs-CZ" altLang="cs-CZ" sz="2000" b="1">
                <a:sym typeface="Symbol" panose="05050102010706020507" pitchFamily="18" charset="2"/>
              </a:rPr>
              <a:t>C. Maximální průhyb tak nastává buď při -5</a:t>
            </a:r>
            <a:r>
              <a:rPr lang="cs-CZ" altLang="cs-CZ" sz="2000" b="1" baseline="30000">
                <a:sym typeface="Symbol" panose="05050102010706020507" pitchFamily="18" charset="2"/>
              </a:rPr>
              <a:t>0</a:t>
            </a:r>
            <a:r>
              <a:rPr lang="cs-CZ" altLang="cs-CZ" sz="2000" b="1">
                <a:sym typeface="Symbol" panose="05050102010706020507" pitchFamily="18" charset="2"/>
              </a:rPr>
              <a:t>C včetně námrazku nebo při +40</a:t>
            </a:r>
            <a:r>
              <a:rPr lang="cs-CZ" altLang="cs-CZ" sz="2000" b="1" baseline="30000">
                <a:sym typeface="Symbol" panose="05050102010706020507" pitchFamily="18" charset="2"/>
              </a:rPr>
              <a:t>0</a:t>
            </a:r>
            <a:r>
              <a:rPr lang="cs-CZ" altLang="cs-CZ" sz="2000" b="1">
                <a:sym typeface="Symbol" panose="05050102010706020507" pitchFamily="18" charset="2"/>
              </a:rPr>
              <a:t>C. 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79388" y="3644900"/>
            <a:ext cx="8712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>
                <a:sym typeface="Symbol" panose="05050102010706020507" pitchFamily="18" charset="2"/>
              </a:rPr>
              <a:t>Řešení stavové rovnice</a:t>
            </a:r>
            <a:r>
              <a:rPr lang="cs-CZ" altLang="cs-CZ" sz="2200" b="1">
                <a:sym typeface="Symbol" panose="05050102010706020507" pitchFamily="18" charset="2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cs-CZ" altLang="cs-CZ" sz="2200" b="1">
                <a:sym typeface="Symbol" panose="05050102010706020507" pitchFamily="18" charset="2"/>
              </a:rPr>
              <a:t>*	matematické (pro určení kritických hodnot)</a:t>
            </a:r>
          </a:p>
          <a:p>
            <a:r>
              <a:rPr lang="cs-CZ" altLang="cs-CZ" sz="2200" b="1">
                <a:sym typeface="Symbol" panose="05050102010706020507" pitchFamily="18" charset="2"/>
              </a:rPr>
              <a:t>*	grafické (nepoužívá se)</a:t>
            </a:r>
          </a:p>
          <a:p>
            <a:r>
              <a:rPr lang="cs-CZ" altLang="cs-CZ" sz="2200" b="1">
                <a:sym typeface="Symbol" panose="05050102010706020507" pitchFamily="18" charset="2"/>
              </a:rPr>
              <a:t>*	provozní tabulka (pro stavbu a rekonstrukci vedení).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77050" y="188913"/>
            <a:ext cx="1944688" cy="1425575"/>
          </a:xfrm>
        </p:spPr>
        <p:txBody>
          <a:bodyPr/>
          <a:lstStyle/>
          <a:p>
            <a: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Provozní tabulky</a:t>
            </a:r>
            <a:b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cs-CZ" altLang="cs-CZ" sz="2800" b="1" u="sng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(ukázka) </a:t>
            </a: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37063"/>
            <a:ext cx="7947025" cy="2149475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4788"/>
            <a:ext cx="6480175" cy="4087812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6877050" y="1844675"/>
            <a:ext cx="1944688" cy="431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>
                <a:latin typeface="Comic Sans MS" panose="030F0702030302020204" pitchFamily="66" charset="0"/>
              </a:rPr>
              <a:t>rozsah teplot</a:t>
            </a: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1403350" y="1268413"/>
            <a:ext cx="5184775" cy="288925"/>
          </a:xfrm>
          <a:prstGeom prst="rect">
            <a:avLst/>
          </a:prstGeom>
          <a:solidFill>
            <a:srgbClr val="FFFF00">
              <a:alpha val="30000"/>
            </a:srgbClr>
          </a:solidFill>
          <a:ln w="2540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6948488" y="2492375"/>
            <a:ext cx="1944687" cy="4318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>
                <a:latin typeface="Comic Sans MS" panose="030F0702030302020204" pitchFamily="66" charset="0"/>
              </a:rPr>
              <a:t>rozpětí pole</a:t>
            </a: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6948488" y="3068638"/>
            <a:ext cx="1944687" cy="7207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>
                <a:latin typeface="Comic Sans MS" panose="030F0702030302020204" pitchFamily="66" charset="0"/>
              </a:rPr>
              <a:t>průhyby a namáhání</a:t>
            </a: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287338" y="1557338"/>
            <a:ext cx="287337" cy="2663825"/>
          </a:xfrm>
          <a:prstGeom prst="rect">
            <a:avLst/>
          </a:prstGeom>
          <a:solidFill>
            <a:srgbClr val="00FF00">
              <a:alpha val="30000"/>
            </a:srgbClr>
          </a:solidFill>
          <a:ln w="25400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1476375" y="1628775"/>
            <a:ext cx="5183188" cy="2663825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25" grpId="0" animBg="1"/>
      <p:bldP spid="60426" grpId="0" animBg="1"/>
      <p:bldP spid="60427" grpId="0" animBg="1"/>
      <p:bldP spid="60428" grpId="0" animBg="1"/>
      <p:bldP spid="60429" grpId="0" animBg="1"/>
      <p:bldP spid="6043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4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Materiály a literatura </a:t>
            </a:r>
            <a:endParaRPr lang="cs-CZ" altLang="cs-CZ" sz="3200" b="1" u="sng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52413" y="1562100"/>
            <a:ext cx="87122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051175" indent="-305117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08363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87750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67138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946525" algn="l"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4037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8609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3181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775325" fontAlgn="base">
              <a:spcBef>
                <a:spcPct val="0"/>
              </a:spcBef>
              <a:spcAft>
                <a:spcPct val="0"/>
              </a:spcAft>
              <a:tabLst>
                <a:tab pos="7897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>
                <a:sym typeface="Symbol" panose="05050102010706020507" pitchFamily="18" charset="2"/>
              </a:rPr>
              <a:t>Jaroslava Orságová	Rozvodná zařízení</a:t>
            </a:r>
          </a:p>
          <a:p>
            <a:pPr>
              <a:spcBef>
                <a:spcPct val="50000"/>
              </a:spcBef>
            </a:pPr>
            <a:r>
              <a:rPr lang="cs-CZ" altLang="cs-CZ" sz="2200" b="1">
                <a:sym typeface="Symbol" panose="05050102010706020507" pitchFamily="18" charset="2"/>
              </a:rPr>
              <a:t>Radek Procházka	Venkovní vedení vvn</a:t>
            </a:r>
          </a:p>
          <a:p>
            <a:pPr>
              <a:spcBef>
                <a:spcPct val="50000"/>
              </a:spcBef>
            </a:pPr>
            <a:r>
              <a:rPr lang="cs-CZ" altLang="cs-CZ" sz="2200" b="1">
                <a:sym typeface="Symbol" panose="05050102010706020507" pitchFamily="18" charset="2"/>
              </a:rPr>
              <a:t>Martin Sýkora	Chránění venkovních vedení před klimatickými vlivy </a:t>
            </a:r>
            <a:endParaRPr lang="cs-CZ" altLang="cs-CZ" sz="2200" b="1" baseline="30000"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47050" cy="1439862"/>
          </a:xfrm>
        </p:spPr>
        <p:txBody>
          <a:bodyPr/>
          <a:lstStyle/>
          <a:p>
            <a:r>
              <a:rPr lang="cs-CZ" altLang="cs-CZ" b="1" u="sng" dirty="0" smtClean="0">
                <a:latin typeface="Comic Sans MS" panose="030F0702030302020204" pitchFamily="66" charset="0"/>
              </a:rPr>
              <a:t>Větrná mapa ČR</a:t>
            </a:r>
            <a:r>
              <a:rPr lang="cs-CZ" altLang="cs-CZ" sz="3600" b="1" u="sng" dirty="0" smtClean="0">
                <a:latin typeface="Comic Sans MS" panose="030F0702030302020204" pitchFamily="66" charset="0"/>
              </a:rPr>
              <a:t/>
            </a:r>
            <a:br>
              <a:rPr lang="cs-CZ" altLang="cs-CZ" sz="3600" b="1" u="sng" dirty="0" smtClean="0">
                <a:latin typeface="Comic Sans MS" panose="030F0702030302020204" pitchFamily="66" charset="0"/>
              </a:rPr>
            </a:br>
            <a:r>
              <a:rPr lang="cs-CZ" sz="1400" dirty="0"/>
              <a:t>Kolektiv autorů. Příručka pro projektování vzdušných vedení. Interní materiály </a:t>
            </a:r>
            <a:br>
              <a:rPr lang="cs-CZ" sz="1400" dirty="0"/>
            </a:br>
            <a:r>
              <a:rPr lang="cs-CZ" sz="1400" dirty="0"/>
              <a:t>firmy HG elektro spol. s r.o. a ČEZ Distribuce, a.</a:t>
            </a:r>
            <a:r>
              <a:rPr lang="cs-CZ" sz="1000" dirty="0"/>
              <a:t>s. </a:t>
            </a:r>
            <a:endParaRPr lang="cs-CZ" altLang="cs-CZ" sz="1000" b="1" u="sng" dirty="0">
              <a:latin typeface="Comic Sans MS" panose="030F0702030302020204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48" y="1772816"/>
            <a:ext cx="8064698" cy="50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147050" cy="1439862"/>
          </a:xfrm>
        </p:spPr>
        <p:txBody>
          <a:bodyPr/>
          <a:lstStyle/>
          <a:p>
            <a:r>
              <a:rPr lang="cs-CZ" altLang="cs-CZ" b="1" u="sng">
                <a:latin typeface="Comic Sans MS" panose="030F0702030302020204" pitchFamily="66" charset="0"/>
              </a:rPr>
              <a:t>Mechanika venkovního vedení – </a:t>
            </a:r>
            <a:r>
              <a:rPr lang="cs-CZ" altLang="cs-CZ" sz="3600" b="1" u="sng">
                <a:latin typeface="Comic Sans MS" panose="030F0702030302020204" pitchFamily="66" charset="0"/>
              </a:rPr>
              <a:t>klimatické vlivy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07504" y="1700213"/>
            <a:ext cx="8857109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i="1" u="sng" dirty="0" smtClean="0"/>
              <a:t>Dopady bouře </a:t>
            </a:r>
            <a:r>
              <a:rPr lang="cs-CZ" altLang="cs-CZ" sz="2000" b="1" i="1" u="sng" dirty="0" err="1" smtClean="0"/>
              <a:t>Herwart</a:t>
            </a:r>
            <a:r>
              <a:rPr lang="cs-CZ" altLang="cs-CZ" sz="2000" b="1" i="1" u="sng" dirty="0" smtClean="0"/>
              <a:t> (ČEZ) </a:t>
            </a:r>
          </a:p>
          <a:p>
            <a:pPr marL="182563" indent="-182563">
              <a:spcBef>
                <a:spcPts val="0"/>
              </a:spcBef>
            </a:pPr>
            <a:r>
              <a:rPr lang="cs-CZ" altLang="cs-CZ" sz="2000" b="1" i="1" dirty="0" smtClean="0"/>
              <a:t>*	celkové škody - 71 mil. Kč</a:t>
            </a:r>
            <a:r>
              <a:rPr lang="cs-CZ" altLang="cs-CZ" sz="2000" b="1" i="1" dirty="0"/>
              <a:t>, od roku 2000 je to 4 největší škoda </a:t>
            </a:r>
            <a:endParaRPr lang="cs-CZ" altLang="cs-CZ" sz="2000" b="1" i="1" dirty="0" smtClean="0"/>
          </a:p>
          <a:p>
            <a:pPr marL="182563" indent="-182563">
              <a:spcBef>
                <a:spcPts val="0"/>
              </a:spcBef>
            </a:pPr>
            <a:r>
              <a:rPr lang="cs-CZ" altLang="cs-CZ" sz="2000" b="1" i="1" dirty="0" smtClean="0"/>
              <a:t>*	byla přerušena dodávka pro 628 tisíc odběrných míst</a:t>
            </a:r>
          </a:p>
          <a:p>
            <a:pPr marL="182563" indent="-182563">
              <a:spcBef>
                <a:spcPts val="0"/>
              </a:spcBef>
            </a:pPr>
            <a:r>
              <a:rPr lang="cs-CZ" altLang="cs-CZ" sz="2000" b="1" i="1" dirty="0" smtClean="0"/>
              <a:t>*	celkem 6 571 poruch (</a:t>
            </a:r>
            <a:r>
              <a:rPr lang="cs-CZ" altLang="cs-CZ" sz="2000" b="1" i="1" dirty="0" err="1" smtClean="0"/>
              <a:t>vvn</a:t>
            </a:r>
            <a:r>
              <a:rPr lang="cs-CZ" altLang="cs-CZ" sz="2000" b="1" i="1" dirty="0" smtClean="0"/>
              <a:t> - 6, vn - 1 121, nn - 2 444)</a:t>
            </a:r>
          </a:p>
          <a:p>
            <a:pPr marL="182563" indent="-182563">
              <a:spcBef>
                <a:spcPts val="0"/>
              </a:spcBef>
            </a:pPr>
            <a:r>
              <a:rPr lang="cs-CZ" altLang="cs-CZ" sz="2000" b="1" i="1" u="sng" dirty="0" smtClean="0"/>
              <a:t>ČEPS a ČEZ výroba</a:t>
            </a:r>
          </a:p>
          <a:p>
            <a:pPr marL="182563" indent="-182563">
              <a:spcBef>
                <a:spcPts val="0"/>
              </a:spcBef>
            </a:pPr>
            <a:r>
              <a:rPr lang="cs-CZ" altLang="cs-CZ" sz="2000" b="1" i="1" dirty="0" smtClean="0"/>
              <a:t>*	jedna přenosová linka musela být odstavena pro opakované výboje, jinak přenosové linky bez problémů</a:t>
            </a:r>
          </a:p>
          <a:p>
            <a:pPr marL="182563" indent="-182563">
              <a:spcBef>
                <a:spcPts val="0"/>
              </a:spcBef>
            </a:pPr>
            <a:r>
              <a:rPr lang="cs-CZ" altLang="cs-CZ" sz="2000" b="1" i="1" dirty="0" smtClean="0"/>
              <a:t>*	výpadek výkonu 840 MW v porovnání s plánem </a:t>
            </a:r>
            <a:r>
              <a:rPr lang="cs-CZ" altLang="cs-CZ" sz="2000" b="1" i="1" dirty="0" smtClean="0">
                <a:sym typeface="Symbol" panose="05050102010706020507" pitchFamily="18" charset="2"/>
              </a:rPr>
              <a:t> odstavování bloků a regulace výkonu</a:t>
            </a:r>
          </a:p>
          <a:p>
            <a:pPr marL="182563" indent="-182563">
              <a:spcBef>
                <a:spcPts val="0"/>
              </a:spcBef>
            </a:pPr>
            <a:r>
              <a:rPr lang="cs-CZ" altLang="cs-CZ" sz="2000" b="1" i="1" dirty="0" smtClean="0">
                <a:sym typeface="Symbol" panose="05050102010706020507" pitchFamily="18" charset="2"/>
              </a:rPr>
              <a:t>*	VTE pracovaly většinou s maximálními výkony, aktuální výkon 84% </a:t>
            </a:r>
            <a:r>
              <a:rPr lang="cs-CZ" altLang="cs-CZ" sz="2000" b="1" i="1" dirty="0" err="1" smtClean="0">
                <a:sym typeface="Symbol" panose="05050102010706020507" pitchFamily="18" charset="2"/>
              </a:rPr>
              <a:t>P</a:t>
            </a:r>
            <a:r>
              <a:rPr lang="cs-CZ" altLang="cs-CZ" sz="2000" b="1" i="1" baseline="-25000" dirty="0" err="1" smtClean="0">
                <a:sym typeface="Symbol" panose="05050102010706020507" pitchFamily="18" charset="2"/>
              </a:rPr>
              <a:t>m</a:t>
            </a:r>
            <a:endParaRPr lang="cs-CZ" altLang="cs-CZ" sz="2000" b="1" i="1" baseline="-25000" dirty="0" smtClean="0"/>
          </a:p>
          <a:p>
            <a:pPr marL="182563" indent="-182563">
              <a:spcBef>
                <a:spcPts val="0"/>
              </a:spcBef>
            </a:pPr>
            <a:r>
              <a:rPr lang="cs-CZ" altLang="cs-CZ" sz="2000" b="1" i="1" dirty="0" smtClean="0"/>
              <a:t>*	velká výroba v německých VTE - regulace na regulačních transformátorech v rozvodně Hradec (na 2 x 700 MW)</a:t>
            </a:r>
          </a:p>
          <a:p>
            <a:pPr marL="182563" indent="-182563">
              <a:spcBef>
                <a:spcPts val="0"/>
              </a:spcBef>
            </a:pPr>
            <a:r>
              <a:rPr lang="cs-CZ" altLang="cs-CZ" sz="2000" b="1" i="1" dirty="0" smtClean="0"/>
              <a:t>*	zhruba 18 hodin byla záporná cena elektřiny. v ČR -50 EUR/</a:t>
            </a:r>
            <a:r>
              <a:rPr lang="cs-CZ" altLang="cs-CZ" sz="2000" b="1" i="1" dirty="0" err="1" smtClean="0"/>
              <a:t>MWh</a:t>
            </a:r>
            <a:r>
              <a:rPr lang="cs-CZ" altLang="cs-CZ" sz="2000" b="1" i="1" dirty="0" smtClean="0"/>
              <a:t> (normální cena +35 EUR/</a:t>
            </a:r>
            <a:r>
              <a:rPr lang="cs-CZ" altLang="cs-CZ" sz="2000" b="1" i="1" dirty="0" err="1" smtClean="0"/>
              <a:t>MWh</a:t>
            </a:r>
            <a:r>
              <a:rPr lang="cs-CZ" altLang="cs-CZ" sz="2000" b="1" i="1" dirty="0" smtClean="0"/>
              <a:t>), v Německu -83 EUR/</a:t>
            </a:r>
            <a:r>
              <a:rPr lang="cs-CZ" altLang="cs-CZ" sz="2000" b="1" i="1" dirty="0" err="1" smtClean="0"/>
              <a:t>MWh</a:t>
            </a:r>
            <a:r>
              <a:rPr lang="cs-CZ" altLang="cs-CZ" sz="2000" b="1" i="1" dirty="0" smtClean="0"/>
              <a:t> </a:t>
            </a:r>
            <a:endParaRPr lang="cs-CZ" altLang="cs-CZ" sz="2000" b="1" i="1" dirty="0"/>
          </a:p>
        </p:txBody>
      </p:sp>
    </p:spTree>
    <p:extLst>
      <p:ext uri="{BB962C8B-B14F-4D97-AF65-F5344CB8AC3E}">
        <p14:creationId xmlns:p14="http://schemas.microsoft.com/office/powerpoint/2010/main" val="34312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375"/>
            <a:ext cx="3014663" cy="28273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9388" y="404813"/>
            <a:ext cx="87852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/>
              <a:t>3.	Námraza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Námrazek – obal, který je vytvořen z ledových částeček a jinovatky, které zůstávají na povrchu vodiče. Vytváří se při teplotách těsně pod nulou, (0 – (-5)</a:t>
            </a:r>
            <a:r>
              <a:rPr lang="cs-CZ" altLang="cs-CZ" sz="2000" b="1" baseline="30000"/>
              <a:t>0</a:t>
            </a:r>
            <a:r>
              <a:rPr lang="cs-CZ" altLang="cs-CZ" sz="2000" b="1"/>
              <a:t>C) a při velké relativní vlhkosti vzduchu.</a:t>
            </a:r>
          </a:p>
          <a:p>
            <a:pPr>
              <a:spcBef>
                <a:spcPct val="50000"/>
              </a:spcBef>
            </a:pPr>
            <a:r>
              <a:rPr lang="cs-CZ" altLang="cs-CZ" sz="2000" b="1"/>
              <a:t>Velikost námrazku závisí na nadmořské výšce a charakteru krajiny. 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598863" y="2708275"/>
            <a:ext cx="52212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22638"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502025"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681413"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860800" algn="l"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318000"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775200"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232400"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689600" fontAlgn="base">
              <a:spcBef>
                <a:spcPct val="0"/>
              </a:spcBef>
              <a:spcAft>
                <a:spcPct val="0"/>
              </a:spcAft>
              <a:tabLst>
                <a:tab pos="446088" algn="l"/>
                <a:tab pos="628650" algn="l"/>
                <a:tab pos="3771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/>
              <a:t>Měrná hmotnost námrazku je 400 kg*m</a:t>
            </a:r>
            <a:r>
              <a:rPr lang="cs-CZ" altLang="cs-CZ" sz="2000" b="1" baseline="30000"/>
              <a:t>-3</a:t>
            </a:r>
            <a:r>
              <a:rPr lang="cs-CZ" altLang="cs-CZ" sz="2000" b="1"/>
              <a:t>, v kritické oblasti až 900 kg*m</a:t>
            </a:r>
            <a:r>
              <a:rPr lang="cs-CZ" altLang="cs-CZ" sz="2000" b="1" baseline="30000"/>
              <a:t>-3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3057</Words>
  <Application>Microsoft Office PowerPoint</Application>
  <PresentationFormat>Předvádění na obrazovce (4:3)</PresentationFormat>
  <Paragraphs>338</Paragraphs>
  <Slides>69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4" baseType="lpstr">
      <vt:lpstr>Arial</vt:lpstr>
      <vt:lpstr>Comic Sans MS</vt:lpstr>
      <vt:lpstr>Symbol</vt:lpstr>
      <vt:lpstr>Výchozí návrh</vt:lpstr>
      <vt:lpstr>Rovnice</vt:lpstr>
      <vt:lpstr>Mechanika vedení</vt:lpstr>
      <vt:lpstr>Základní pojmy</vt:lpstr>
      <vt:lpstr>Projektování vedení</vt:lpstr>
      <vt:lpstr>Ochranná pásma</vt:lpstr>
      <vt:lpstr>Mechanika venkovního vedení – klimatické vlivy</vt:lpstr>
      <vt:lpstr>Mechanika venkovního vedení – klimatické vlivy</vt:lpstr>
      <vt:lpstr>Větrná mapa ČR Kolektiv autorů. Příručka pro projektování vzdušných vedení. Interní materiály  firmy HG elektro spol. s r.o. a ČEZ Distribuce, a.s. </vt:lpstr>
      <vt:lpstr>Mechanika venkovního vedení – klimatické vlivy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Vodiče</vt:lpstr>
      <vt:lpstr>Vodiče ACCC (zdroj: www. oenergetice.cz)</vt:lpstr>
      <vt:lpstr>Vodiče</vt:lpstr>
      <vt:lpstr>Vodiče</vt:lpstr>
      <vt:lpstr>Lana AlFe</vt:lpstr>
      <vt:lpstr>Lana AlFe</vt:lpstr>
      <vt:lpstr>Podpěrné body</vt:lpstr>
      <vt:lpstr>Nosné a výztužné (kotevní) stožáry</vt:lpstr>
      <vt:lpstr>Nosné a výztužné (kotevní) stožáry</vt:lpstr>
      <vt:lpstr>Dřevěné sloupy</vt:lpstr>
      <vt:lpstr>Dřevěné sloupy</vt:lpstr>
      <vt:lpstr>Dřevěné sloupy s betonovou patkou</vt:lpstr>
      <vt:lpstr>Betonové sloupy</vt:lpstr>
      <vt:lpstr>Betonové sloupy - staré řešení</vt:lpstr>
      <vt:lpstr>Příhradové stožáry</vt:lpstr>
      <vt:lpstr>Příhradové stožáry</vt:lpstr>
      <vt:lpstr>Příhradové stožáry</vt:lpstr>
      <vt:lpstr>Ocelové stožáry pro vvn</vt:lpstr>
      <vt:lpstr>Ocelové stožáry pro 110 (220) kV</vt:lpstr>
      <vt:lpstr>Ocelové stožáry pro 400 kV</vt:lpstr>
      <vt:lpstr>Prezentace aplikace PowerPoint</vt:lpstr>
      <vt:lpstr>Ocelové stožáry pro 400 kV – nová stavba</vt:lpstr>
      <vt:lpstr>Ukázka práce na 400 kV</vt:lpstr>
      <vt:lpstr>Nové typy stožárů pro 400kV (Zdroj: National Grid) T - stožáry </vt:lpstr>
      <vt:lpstr>Novodobé trendy dálkového přenosového vedení vvn</vt:lpstr>
      <vt:lpstr>Příklad projektování přenosového vedení</vt:lpstr>
      <vt:lpstr>Prezentace aplikace PowerPoint</vt:lpstr>
      <vt:lpstr>Izolované vedení</vt:lpstr>
      <vt:lpstr>Konzola</vt:lpstr>
      <vt:lpstr>Konzola vn</vt:lpstr>
      <vt:lpstr>Konzola vn – systém DELTA</vt:lpstr>
      <vt:lpstr>Konzola vn – další systémy</vt:lpstr>
      <vt:lpstr>Konzola vn – netradiční</vt:lpstr>
      <vt:lpstr>Izolátory nn</vt:lpstr>
      <vt:lpstr>Izolátory nn</vt:lpstr>
      <vt:lpstr>Izolátory vn</vt:lpstr>
      <vt:lpstr>Izolátory vvn</vt:lpstr>
      <vt:lpstr>Základní sestavy izolátorů</vt:lpstr>
      <vt:lpstr>Základní sestavy izolátorů</vt:lpstr>
      <vt:lpstr>Prezentace aplikace PowerPoint</vt:lpstr>
      <vt:lpstr>Výpočet namáhání a průhybu vodiče</vt:lpstr>
      <vt:lpstr>Předpoklady pro výpočet</vt:lpstr>
      <vt:lpstr>Určení průhybu vedení  závěsné body ve stejné výšce</vt:lpstr>
      <vt:lpstr>Odvození maximálního průhybu </vt:lpstr>
      <vt:lpstr>Odvození maximálního průhybu </vt:lpstr>
      <vt:lpstr>Odvození maximálního průhybu </vt:lpstr>
      <vt:lpstr>Činitel respektující námrazek -z </vt:lpstr>
      <vt:lpstr>Prezentace aplikace PowerPoint</vt:lpstr>
      <vt:lpstr>Příklady </vt:lpstr>
      <vt:lpstr>Příklady </vt:lpstr>
      <vt:lpstr>Stavová rovnice </vt:lpstr>
      <vt:lpstr>Stavová rovnice </vt:lpstr>
      <vt:lpstr>Provozní tabulky (ukázka) </vt:lpstr>
      <vt:lpstr>Materiály a literatura </vt:lpstr>
    </vt:vector>
  </TitlesOfParts>
  <Company>SPŠSE a VOŠ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</dc:creator>
  <cp:lastModifiedBy>Ivo Petricek</cp:lastModifiedBy>
  <cp:revision>152</cp:revision>
  <dcterms:created xsi:type="dcterms:W3CDTF">2008-11-29T11:31:38Z</dcterms:created>
  <dcterms:modified xsi:type="dcterms:W3CDTF">2024-04-05T08:13:31Z</dcterms:modified>
</cp:coreProperties>
</file>