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sldIdLst>
    <p:sldId id="256" r:id="rId2"/>
    <p:sldId id="257" r:id="rId3"/>
    <p:sldId id="288" r:id="rId4"/>
    <p:sldId id="289" r:id="rId5"/>
    <p:sldId id="290" r:id="rId6"/>
    <p:sldId id="292" r:id="rId7"/>
    <p:sldId id="291" r:id="rId8"/>
    <p:sldId id="293" r:id="rId9"/>
    <p:sldId id="294" r:id="rId10"/>
    <p:sldId id="295" r:id="rId11"/>
    <p:sldId id="28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99"/>
    <a:srgbClr val="FF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8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A099C-9F4E-4B76-A5C8-A9F9D27B9D90}" type="datetimeFigureOut">
              <a:rPr lang="cs-CZ" smtClean="0"/>
              <a:t>31.03.2025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BD941-7FC0-45DC-861D-A484C3898B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977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9739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001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10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774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457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028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183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775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BBD941-7FC0-45DC-861D-A484C3898B9F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94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74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741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74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4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743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74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4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744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744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1745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1745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BC438C-5FE0-42E4-801B-9E392FC0CC4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69E4F-F2A9-4739-930D-D7B9802520A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856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42BF0-45E0-47BD-982C-E886A0F79BC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8508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1779B-16E7-41E9-BD5F-49CEE4AF08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1964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9BC25-5D92-4F12-9C05-E3ED7864BEA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339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55BD7-25F5-4A9E-855F-D4D4EDC75B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962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81A77-8AA1-4C59-ADD9-AA276A85759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86071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995A-B0C6-4C87-B6B7-E164F158D6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829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8DD53-D226-4CEC-85C4-9BDAA6BD2A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4866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8B7AA-3216-46B5-BFAF-4A32C23DF57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826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F0E7-85EE-4275-9877-2461412F4F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904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638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6390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639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9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0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40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641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641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1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2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4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642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642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1642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1642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1AE600BB-5BFB-4EC3-B020-D44F98B4E0C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42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179512" y="1268761"/>
            <a:ext cx="8784976" cy="5472608"/>
            <a:chOff x="-151776" y="125484"/>
            <a:chExt cx="9144000" cy="5690487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1776" y="580396"/>
              <a:ext cx="9144000" cy="52355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155193" y="125484"/>
              <a:ext cx="1866604" cy="290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marL="263525" indent="-26352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1200" b="1" dirty="0" smtClean="0">
                  <a:solidFill>
                    <a:schemeClr val="bg2"/>
                  </a:solidFill>
                </a:rPr>
                <a:t>Aktualizace </a:t>
              </a:r>
              <a:r>
                <a:rPr lang="cs-CZ" altLang="cs-CZ" sz="1200" b="1" dirty="0" smtClean="0">
                  <a:solidFill>
                    <a:schemeClr val="bg2"/>
                  </a:solidFill>
                </a:rPr>
                <a:t>01/2025</a:t>
              </a:r>
              <a:endParaRPr lang="cs-CZ" altLang="cs-CZ" sz="1200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08173"/>
            <a:ext cx="8927976" cy="944563"/>
          </a:xfrm>
          <a:noFill/>
        </p:spPr>
        <p:txBody>
          <a:bodyPr/>
          <a:lstStyle/>
          <a:p>
            <a:r>
              <a:rPr lang="cs-CZ" altLang="cs-CZ" sz="4000" b="1" u="sng" dirty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Energie </a:t>
            </a:r>
            <a:r>
              <a:rPr lang="cs-CZ" altLang="cs-CZ" sz="4000" b="1" u="sng" dirty="0" smtClean="0">
                <a:solidFill>
                  <a:schemeClr val="bg1"/>
                </a:solidFill>
                <a:effectLst/>
                <a:latin typeface="Comic Sans MS" panose="030F0702030302020204" pitchFamily="66" charset="0"/>
              </a:rPr>
              <a:t>Slunce - sdílení elektřiny</a:t>
            </a:r>
            <a:endParaRPr lang="cs-CZ" altLang="cs-CZ" sz="4000" b="1" u="sng" dirty="0">
              <a:solidFill>
                <a:schemeClr val="bg1"/>
              </a:solidFill>
              <a:effectLst/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63824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Možnosti sdílení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1210" y="1124744"/>
            <a:ext cx="8712646" cy="224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2"/>
                </a:solidFill>
              </a:rPr>
              <a:t>4.	</a:t>
            </a:r>
            <a:r>
              <a:rPr lang="cs-CZ" altLang="cs-CZ" sz="2400" b="1" u="sng" dirty="0" smtClean="0">
                <a:solidFill>
                  <a:schemeClr val="bg2"/>
                </a:solidFill>
              </a:rPr>
              <a:t>Sdílení elektřiny v rámci obce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bg2"/>
                </a:solidFill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V rámci sdílení jsou 2x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EANd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a 3x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EANo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cs-CZ" altLang="cs-CZ" sz="2000" b="1" dirty="0">
                <a:solidFill>
                  <a:schemeClr val="bg2"/>
                </a:solidFill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FVE na obecní úřadě sama sobě (30%), zbývajících 70% sdílí do knihovny. FVE v solárním parku sdílí 30%, ostatní vyrobenou energii nesdílí (dodává přímo obchodníkovi). Distribuční síť je využita.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3140968"/>
            <a:ext cx="5698313" cy="3551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78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89693" y="1196752"/>
            <a:ext cx="8964613" cy="86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0322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tabLst>
                <a:tab pos="2062163" algn="l"/>
                <a:tab pos="4032250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ERÚ</a:t>
            </a:r>
            <a:r>
              <a:rPr lang="cs-CZ" altLang="cs-CZ" sz="2000" b="1" dirty="0">
                <a:solidFill>
                  <a:schemeClr val="bg2"/>
                </a:solidFill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Energetický </a:t>
            </a:r>
            <a:r>
              <a:rPr lang="cs-CZ" altLang="cs-CZ" sz="2000" b="1" dirty="0">
                <a:solidFill>
                  <a:schemeClr val="bg2"/>
                </a:solidFill>
              </a:rPr>
              <a:t>regulační 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úřad</a:t>
            </a:r>
          </a:p>
          <a:p>
            <a:pPr>
              <a:spcBef>
                <a:spcPct val="50000"/>
              </a:spcBef>
              <a:tabLst>
                <a:tab pos="2062163" algn="l"/>
                <a:tab pos="4032250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EDC	Elektroenergetické </a:t>
            </a:r>
            <a:r>
              <a:rPr lang="cs-CZ" altLang="cs-CZ" sz="2000" b="1" smtClean="0">
                <a:solidFill>
                  <a:schemeClr val="bg2"/>
                </a:solidFill>
              </a:rPr>
              <a:t>datové centrum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179388" y="333375"/>
            <a:ext cx="8785225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>
            <a:lvl1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cs-CZ" altLang="cs-CZ" sz="4000" b="1" u="sng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Materiály</a:t>
            </a:r>
            <a:r>
              <a:rPr lang="cs-CZ" altLang="cs-CZ" sz="4000">
                <a:solidFill>
                  <a:schemeClr val="bg2"/>
                </a:solidFill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919162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Komunitní sdílení elektřiny</a:t>
            </a:r>
            <a:r>
              <a:rPr lang="cs-CZ" altLang="cs-CZ" sz="4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712646" cy="123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 smtClean="0">
                <a:solidFill>
                  <a:schemeClr val="bg2"/>
                </a:solidFill>
              </a:rPr>
              <a:t>Co platilo do 31. 7. 2024 ?</a:t>
            </a:r>
          </a:p>
          <a:p>
            <a:pPr>
              <a:spcBef>
                <a:spcPct val="50000"/>
              </a:spcBef>
            </a:pPr>
            <a:r>
              <a:rPr lang="cs-CZ" altLang="cs-CZ" sz="2000" b="1" dirty="0" smtClean="0">
                <a:solidFill>
                  <a:schemeClr val="bg2"/>
                </a:solidFill>
              </a:rPr>
              <a:t>* 	sdílení elektřiny bylo možné pouze v rámci jednoho bytového domu (jedna hlavní pojistková skříň). 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pic>
        <p:nvPicPr>
          <p:cNvPr id="1026" name="Picture 2" descr="Komunitní výroba a sdílení energií - Joyce energ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654" y="2662038"/>
            <a:ext cx="4809842" cy="411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5496" y="2645391"/>
            <a:ext cx="4180135" cy="1541064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 smtClean="0">
                <a:solidFill>
                  <a:schemeClr val="bg2"/>
                </a:solidFill>
              </a:rPr>
              <a:t>Hlavní pojmy </a:t>
            </a:r>
          </a:p>
          <a:p>
            <a:pPr marL="182563" indent="-182563">
              <a:spcBef>
                <a:spcPct val="5000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OMv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- odběrné místo, výroba - průběhové měření ve čtvrthodinových intervalech</a:t>
            </a:r>
            <a:endParaRPr lang="cs-CZ" altLang="cs-CZ" sz="2000" b="1" u="sng" dirty="0">
              <a:solidFill>
                <a:schemeClr val="bg2"/>
              </a:solidFill>
            </a:endParaRPr>
          </a:p>
        </p:txBody>
      </p:sp>
      <p:cxnSp>
        <p:nvCxnSpPr>
          <p:cNvPr id="3" name="Přímá spojnice se šipkou 2"/>
          <p:cNvCxnSpPr/>
          <p:nvPr/>
        </p:nvCxnSpPr>
        <p:spPr bwMode="auto">
          <a:xfrm>
            <a:off x="4204608" y="2636902"/>
            <a:ext cx="1879560" cy="1080130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5496" y="4379317"/>
            <a:ext cx="4241120" cy="132562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82563" indent="-182563">
              <a:spcBef>
                <a:spcPct val="5000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OMp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- odběrné místo - spotřeba - průběhové měření. Podle alokačního klíče je přidělována elektřina z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OMv</a:t>
            </a:r>
            <a:endParaRPr lang="cs-CZ" altLang="cs-CZ" sz="2000" b="1" u="sng" dirty="0">
              <a:solidFill>
                <a:schemeClr val="bg2"/>
              </a:solidFill>
            </a:endParaRPr>
          </a:p>
        </p:txBody>
      </p:sp>
      <p:cxnSp>
        <p:nvCxnSpPr>
          <p:cNvPr id="12" name="Přímá spojnice se šipkou 11"/>
          <p:cNvCxnSpPr/>
          <p:nvPr/>
        </p:nvCxnSpPr>
        <p:spPr bwMode="auto">
          <a:xfrm>
            <a:off x="4287639" y="4379317"/>
            <a:ext cx="1364481" cy="561851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/>
          <p:cNvCxnSpPr/>
          <p:nvPr/>
        </p:nvCxnSpPr>
        <p:spPr bwMode="auto">
          <a:xfrm flipV="1">
            <a:off x="4276616" y="4365105"/>
            <a:ext cx="1375504" cy="7106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Přímá spojnice se šipkou 18"/>
          <p:cNvCxnSpPr/>
          <p:nvPr/>
        </p:nvCxnSpPr>
        <p:spPr bwMode="auto">
          <a:xfrm flipV="1">
            <a:off x="4276616" y="3933057"/>
            <a:ext cx="1375504" cy="446260"/>
          </a:xfrm>
          <a:prstGeom prst="straightConnector1">
            <a:avLst/>
          </a:prstGeom>
          <a:solidFill>
            <a:srgbClr val="FFFF99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5496" y="5795532"/>
            <a:ext cx="4169112" cy="1017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82563" indent="-182563">
              <a:spcBef>
                <a:spcPct val="5000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alokační klíč - předem daný poměr (procento) využití elektřiny z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OMv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 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7" grpId="0" animBg="1"/>
      <p:bldP spid="10" grpId="0" animBg="1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919162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Komunitní sdílení elektřiny</a:t>
            </a:r>
            <a:r>
              <a:rPr lang="cs-CZ" altLang="cs-CZ" sz="4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23850" y="1268413"/>
            <a:ext cx="8712646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 smtClean="0">
                <a:solidFill>
                  <a:schemeClr val="bg2"/>
                </a:solidFill>
              </a:rPr>
              <a:t>Co platilo do 31. 7. 2024 ?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 	lze provozovat bez licence do výkonu 50 kW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musí být sjednán alokační klíč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	statický alokační klíč - předem určený procentuální podíl mezi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OMp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, maximálně do výše jejich spotřeb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přebytečnou (nespotřebovanou) energii lze dodat do sítě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sdílení může být pouze online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0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2"/>
            <a:ext cx="8642350" cy="1439887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Komunitní sdílení elektřiny </a:t>
            </a:r>
            <a:b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</a:br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od 1. 8. 2024 (LEX OZE II)</a:t>
            </a:r>
            <a:r>
              <a:rPr lang="cs-CZ" altLang="cs-CZ" sz="40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23528" y="1700808"/>
            <a:ext cx="8712646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 smtClean="0">
                <a:solidFill>
                  <a:schemeClr val="bg2"/>
                </a:solidFill>
              </a:rPr>
              <a:t>Elektroenergetické datové centrum (EDC)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je nová společnost, která by měla zaručit efektivní transformaci tuzemské energetiky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její fungování je podmínkou pro rozvod komunitní energetiky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akcionáři - ČEZ distribuce, ČEPS, PRE distribuce, EG.D  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od 1. 8. dočasná funkce - komunitní sdílení elektřiny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od léta 2026 - finální uspořádání a funkce EDC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98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63824"/>
          </a:xfrm>
        </p:spPr>
        <p:txBody>
          <a:bodyPr/>
          <a:lstStyle/>
          <a:p>
            <a:r>
              <a:rPr lang="cs-CZ" altLang="cs-CZ" sz="32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Komunitní sdílení elektřiny od 1. 8. 2024</a:t>
            </a:r>
            <a:r>
              <a:rPr lang="cs-CZ" altLang="cs-CZ" sz="32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32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66241" y="1052737"/>
            <a:ext cx="8712646" cy="35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 smtClean="0">
                <a:solidFill>
                  <a:schemeClr val="bg2"/>
                </a:solidFill>
              </a:rPr>
              <a:t>Základní pojmy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EANd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- předávací místo pro dodávku elektřiny do soustavy (výrobní EAN)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EANo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- předávací místo pro odběr elektřiny do soustavy (spotřební EAN)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skupina sdílení elektřiny (SSE) - skupina, mezi kterými dochází k sdílení elektřiny. Jeden EAN může být pouze v jedné skupině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alokační klíč - podíl elektřiny podle pevného procenta mezi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EANd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a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EANo</a:t>
            </a:r>
            <a:endParaRPr lang="cs-CZ" altLang="cs-CZ" sz="2000" b="1" dirty="0" smtClean="0">
              <a:solidFill>
                <a:schemeClr val="bg2"/>
              </a:solidFill>
            </a:endParaRP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iterace - opakování výpočtu alokace sdílení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priorita - pořadí, ve kterém je alokována energie do 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EANo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 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1" y="4685880"/>
            <a:ext cx="8713663" cy="203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53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63824"/>
          </a:xfrm>
        </p:spPr>
        <p:txBody>
          <a:bodyPr/>
          <a:lstStyle/>
          <a:p>
            <a:r>
              <a:rPr lang="cs-CZ" altLang="cs-CZ" sz="32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Komunitní sdílení elektřiny od 1. 8. 2024</a:t>
            </a:r>
            <a:r>
              <a:rPr lang="cs-CZ" altLang="cs-CZ" sz="3200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 </a:t>
            </a:r>
            <a:endParaRPr lang="cs-CZ" altLang="cs-CZ" sz="32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66241" y="1052737"/>
            <a:ext cx="8712646" cy="261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u="sng" dirty="0" smtClean="0">
                <a:solidFill>
                  <a:schemeClr val="bg2"/>
                </a:solidFill>
              </a:rPr>
              <a:t>Základní pojmy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výpočet probíhá pro každý 15 minutový interval, ve kterých se vyhodnocují jednotlivé </a:t>
            </a:r>
            <a:r>
              <a:rPr lang="cs-CZ" altLang="cs-CZ" sz="2000" b="1" dirty="0" err="1" smtClean="0">
                <a:solidFill>
                  <a:schemeClr val="bg2"/>
                </a:solidFill>
              </a:rPr>
              <a:t>EANy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.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*	alokační klíč může být statický (pevně daný) nebo dynamický (podle okamžité spotřeby).</a:t>
            </a: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endParaRPr lang="cs-CZ" altLang="cs-CZ" sz="2000" b="1" dirty="0">
              <a:solidFill>
                <a:schemeClr val="bg2"/>
              </a:solidFill>
            </a:endParaRPr>
          </a:p>
          <a:p>
            <a:pPr marL="177800" indent="-177800">
              <a:spcBef>
                <a:spcPts val="0"/>
              </a:spcBef>
              <a:tabLst>
                <a:tab pos="2606675" algn="l"/>
                <a:tab pos="2868613" algn="l"/>
                <a:tab pos="3851275" algn="l"/>
                <a:tab pos="4035425" algn="l"/>
              </a:tabLst>
            </a:pPr>
            <a:r>
              <a:rPr lang="cs-CZ" altLang="cs-CZ" sz="2000" b="1" dirty="0" smtClean="0">
                <a:solidFill>
                  <a:schemeClr val="bg2"/>
                </a:solidFill>
              </a:rPr>
              <a:t>	</a:t>
            </a:r>
            <a:r>
              <a:rPr lang="cs-CZ" altLang="cs-CZ" sz="2000" b="1" u="sng" dirty="0" smtClean="0">
                <a:solidFill>
                  <a:schemeClr val="bg2"/>
                </a:solidFill>
              </a:rPr>
              <a:t>U nových žádostí (srpen 2024) se předpokládá realizace od 1. 11.2024. U stávajícího sdílení by měl být proces rychlejší.</a:t>
            </a:r>
            <a:endParaRPr lang="cs-CZ" altLang="cs-CZ" sz="2000" b="1" u="sng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8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63824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Možnosti sdílení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1210" y="1124744"/>
            <a:ext cx="8712646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2"/>
                </a:solidFill>
              </a:rPr>
              <a:t>1.	</a:t>
            </a:r>
            <a:r>
              <a:rPr lang="cs-CZ" altLang="cs-CZ" sz="2400" b="1" u="sng" dirty="0" smtClean="0">
                <a:solidFill>
                  <a:schemeClr val="bg2"/>
                </a:solidFill>
              </a:rPr>
              <a:t>Sdílím sám sobě v jednom odběrném místě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bg2"/>
                </a:solidFill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Vyrobená elektrická energie je částečně využita pro vlastní potřebu, přebytek lze prodat obchodníkovi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466389"/>
            <a:ext cx="320194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29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63824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Možnosti sdílení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1210" y="1124744"/>
            <a:ext cx="8712646" cy="1941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2"/>
                </a:solidFill>
              </a:rPr>
              <a:t>2.	</a:t>
            </a:r>
            <a:r>
              <a:rPr lang="cs-CZ" altLang="cs-CZ" sz="2400" b="1" u="sng" dirty="0" smtClean="0">
                <a:solidFill>
                  <a:schemeClr val="bg2"/>
                </a:solidFill>
              </a:rPr>
              <a:t>Sdílím sám sobě na dvou místech (z chalupy do bytu)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bg2"/>
                </a:solidFill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Část vyrobené elektrické energie na chalupě sdílím sám sobě (na chalupě) a zbytek je sdíleno (do bytu). V dané příkladu je 40% chalupa a 60% byt. Je využita distribuční síť. Opět platí sdílení online!    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7376" y="2841743"/>
            <a:ext cx="5220928" cy="397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38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642350" cy="863824"/>
          </a:xfrm>
        </p:spPr>
        <p:txBody>
          <a:bodyPr/>
          <a:lstStyle/>
          <a:p>
            <a:r>
              <a:rPr lang="cs-CZ" altLang="cs-CZ" sz="4000" b="1" u="sng" dirty="0" smtClean="0">
                <a:solidFill>
                  <a:schemeClr val="bg2"/>
                </a:solidFill>
                <a:effectLst/>
                <a:latin typeface="Comic Sans MS" panose="030F0702030302020204" pitchFamily="66" charset="0"/>
              </a:rPr>
              <a:t>Možnosti sdílení</a:t>
            </a:r>
            <a:endParaRPr lang="cs-CZ" altLang="cs-CZ" sz="4000" dirty="0">
              <a:solidFill>
                <a:schemeClr val="bg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21210" y="1124744"/>
            <a:ext cx="8712646" cy="132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54013" indent="-354013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5475"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  <a:tab pos="2606675" algn="l"/>
                <a:tab pos="2868613" algn="l"/>
                <a:tab pos="3851275" algn="l"/>
                <a:tab pos="4035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2"/>
                </a:solidFill>
              </a:rPr>
              <a:t>3.	</a:t>
            </a:r>
            <a:r>
              <a:rPr lang="cs-CZ" altLang="cs-CZ" sz="2400" b="1" u="sng" dirty="0" smtClean="0">
                <a:solidFill>
                  <a:schemeClr val="bg2"/>
                </a:solidFill>
              </a:rPr>
              <a:t>Sdílení v bytovém domě</a:t>
            </a:r>
          </a:p>
          <a:p>
            <a:pPr>
              <a:spcBef>
                <a:spcPct val="50000"/>
              </a:spcBef>
            </a:pPr>
            <a:r>
              <a:rPr lang="cs-CZ" altLang="cs-CZ" sz="2400" b="1" dirty="0">
                <a:solidFill>
                  <a:schemeClr val="bg2"/>
                </a:solidFill>
              </a:rPr>
              <a:t>	</a:t>
            </a:r>
            <a:r>
              <a:rPr lang="cs-CZ" altLang="cs-CZ" sz="2000" b="1" dirty="0" smtClean="0">
                <a:solidFill>
                  <a:schemeClr val="bg2"/>
                </a:solidFill>
              </a:rPr>
              <a:t>Společenství v jednom domě. Každý byt má stejnou prioritu - 25%. Distribuční síť není využita. Přebytek lze odprodat obchodníkovi.   </a:t>
            </a:r>
            <a:endParaRPr lang="cs-CZ" altLang="cs-CZ" sz="2000" b="1" dirty="0">
              <a:solidFill>
                <a:schemeClr val="bg2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564904"/>
            <a:ext cx="6677025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2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theme/theme1.xml><?xml version="1.0" encoding="utf-8"?>
<a:theme xmlns:a="http://schemas.openxmlformats.org/drawingml/2006/main" name="Zeměkoule">
  <a:themeElements>
    <a:clrScheme name="Vlastní 3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003B76"/>
      </a:hlink>
      <a:folHlink>
        <a:srgbClr val="C00000"/>
      </a:folHlink>
    </a:clrScheme>
    <a:fontScheme name="Zeměkou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Zeměkoul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4905</TotalTime>
  <Words>608</Words>
  <Application>Microsoft Office PowerPoint</Application>
  <PresentationFormat>Předvádění na obrazovce (4:3)</PresentationFormat>
  <Paragraphs>62</Paragraphs>
  <Slides>11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Verdana</vt:lpstr>
      <vt:lpstr>Wingdings</vt:lpstr>
      <vt:lpstr>Zeměkoule</vt:lpstr>
      <vt:lpstr>Energie Slunce - sdílení elektřiny</vt:lpstr>
      <vt:lpstr>Komunitní sdílení elektřiny </vt:lpstr>
      <vt:lpstr>Komunitní sdílení elektřiny </vt:lpstr>
      <vt:lpstr>Komunitní sdílení elektřiny  od 1. 8. 2024 (LEX OZE II) </vt:lpstr>
      <vt:lpstr>Komunitní sdílení elektřiny od 1. 8. 2024 </vt:lpstr>
      <vt:lpstr>Komunitní sdílení elektřiny od 1. 8. 2024 </vt:lpstr>
      <vt:lpstr>Možnosti sdílení</vt:lpstr>
      <vt:lpstr>Možnosti sdílení</vt:lpstr>
      <vt:lpstr>Možnosti sdílení</vt:lpstr>
      <vt:lpstr>Možnosti sdílení</vt:lpstr>
      <vt:lpstr>Prezentace aplikace PowerPoint</vt:lpstr>
    </vt:vector>
  </TitlesOfParts>
  <Company>SPŠSE a VOŠ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Obnovitelné zdroje energie</dc:title>
  <dc:creator>pe</dc:creator>
  <cp:lastModifiedBy>Ivo Petricek</cp:lastModifiedBy>
  <cp:revision>365</cp:revision>
  <dcterms:created xsi:type="dcterms:W3CDTF">2008-03-25T11:21:50Z</dcterms:created>
  <dcterms:modified xsi:type="dcterms:W3CDTF">2025-03-31T08:02:51Z</dcterms:modified>
</cp:coreProperties>
</file>