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7" r:id="rId1"/>
  </p:sldMasterIdLst>
  <p:notesMasterIdLst>
    <p:notesMasterId r:id="rId50"/>
  </p:notesMasterIdLst>
  <p:sldIdLst>
    <p:sldId id="256" r:id="rId2"/>
    <p:sldId id="257" r:id="rId3"/>
    <p:sldId id="258" r:id="rId4"/>
    <p:sldId id="299" r:id="rId5"/>
    <p:sldId id="292" r:id="rId6"/>
    <p:sldId id="277" r:id="rId7"/>
    <p:sldId id="293" r:id="rId8"/>
    <p:sldId id="259" r:id="rId9"/>
    <p:sldId id="260" r:id="rId10"/>
    <p:sldId id="288" r:id="rId11"/>
    <p:sldId id="301" r:id="rId12"/>
    <p:sldId id="273" r:id="rId13"/>
    <p:sldId id="340" r:id="rId14"/>
    <p:sldId id="262" r:id="rId15"/>
    <p:sldId id="285" r:id="rId16"/>
    <p:sldId id="286" r:id="rId17"/>
    <p:sldId id="329" r:id="rId18"/>
    <p:sldId id="289" r:id="rId19"/>
    <p:sldId id="272" r:id="rId20"/>
    <p:sldId id="298" r:id="rId21"/>
    <p:sldId id="341" r:id="rId22"/>
    <p:sldId id="342" r:id="rId23"/>
    <p:sldId id="358" r:id="rId24"/>
    <p:sldId id="354" r:id="rId25"/>
    <p:sldId id="343" r:id="rId26"/>
    <p:sldId id="351" r:id="rId27"/>
    <p:sldId id="352" r:id="rId28"/>
    <p:sldId id="353" r:id="rId29"/>
    <p:sldId id="355" r:id="rId30"/>
    <p:sldId id="303" r:id="rId31"/>
    <p:sldId id="304" r:id="rId32"/>
    <p:sldId id="306" r:id="rId33"/>
    <p:sldId id="302" r:id="rId34"/>
    <p:sldId id="350" r:id="rId35"/>
    <p:sldId id="307" r:id="rId36"/>
    <p:sldId id="334" r:id="rId37"/>
    <p:sldId id="356" r:id="rId38"/>
    <p:sldId id="326" r:id="rId39"/>
    <p:sldId id="345" r:id="rId40"/>
    <p:sldId id="324" r:id="rId41"/>
    <p:sldId id="346" r:id="rId42"/>
    <p:sldId id="310" r:id="rId43"/>
    <p:sldId id="311" r:id="rId44"/>
    <p:sldId id="312" r:id="rId45"/>
    <p:sldId id="313" r:id="rId46"/>
    <p:sldId id="314" r:id="rId47"/>
    <p:sldId id="315" r:id="rId48"/>
    <p:sldId id="287" r:id="rId49"/>
  </p:sldIdLst>
  <p:sldSz cx="9144000" cy="6858000" type="screen4x3"/>
  <p:notesSz cx="6858000" cy="9144000"/>
  <p:defaultTextStyle>
    <a:defPPr>
      <a:defRPr lang="cs-CZ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anose="020B0604030504040204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anose="020B0604030504040204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anose="020B0604030504040204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anose="020B0604030504040204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anose="020B060403050404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Verdana" panose="020B060403050404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Verdana" panose="020B060403050404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Verdana" panose="020B060403050404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Verdana" panose="020B060403050404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  <a:srgbClr val="CCFF99"/>
    <a:srgbClr val="FFFF00"/>
    <a:srgbClr val="FF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5" d="100"/>
          <a:sy n="105" d="100"/>
        </p:scale>
        <p:origin x="1716" y="1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-84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presProps" Target="pres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AAA099C-9F4E-4B76-A5C8-A9F9D27B9D90}" type="datetimeFigureOut">
              <a:rPr lang="cs-CZ" smtClean="0"/>
              <a:t>28.03.2025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5BBD941-7FC0-45DC-861D-A484C3898B9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199770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BBD941-7FC0-45DC-861D-A484C3898B9F}" type="slidenum">
              <a:rPr lang="cs-CZ" smtClean="0"/>
              <a:t>31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0211498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BBD941-7FC0-45DC-861D-A484C3898B9F}" type="slidenum">
              <a:rPr lang="cs-CZ" smtClean="0"/>
              <a:t>32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226191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BBD941-7FC0-45DC-861D-A484C3898B9F}" type="slidenum">
              <a:rPr lang="cs-CZ" smtClean="0"/>
              <a:t>40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2367003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410" name="Group 2"/>
          <p:cNvGrpSpPr>
            <a:grpSpLocks/>
          </p:cNvGrpSpPr>
          <p:nvPr/>
        </p:nvGrpSpPr>
        <p:grpSpPr bwMode="auto">
          <a:xfrm>
            <a:off x="0" y="0"/>
            <a:ext cx="9148763" cy="6851650"/>
            <a:chOff x="1" y="0"/>
            <a:chExt cx="5763" cy="4316"/>
          </a:xfrm>
        </p:grpSpPr>
        <p:sp>
          <p:nvSpPr>
            <p:cNvPr id="17411" name="Freeform 3"/>
            <p:cNvSpPr>
              <a:spLocks/>
            </p:cNvSpPr>
            <p:nvPr/>
          </p:nvSpPr>
          <p:spPr bwMode="hidden">
            <a:xfrm>
              <a:off x="5045" y="2626"/>
              <a:ext cx="719" cy="1690"/>
            </a:xfrm>
            <a:custGeom>
              <a:avLst/>
              <a:gdLst>
                <a:gd name="T0" fmla="*/ 717 w 717"/>
                <a:gd name="T1" fmla="*/ 72 h 1690"/>
                <a:gd name="T2" fmla="*/ 717 w 717"/>
                <a:gd name="T3" fmla="*/ 0 h 1690"/>
                <a:gd name="T4" fmla="*/ 699 w 717"/>
                <a:gd name="T5" fmla="*/ 101 h 1690"/>
                <a:gd name="T6" fmla="*/ 675 w 717"/>
                <a:gd name="T7" fmla="*/ 209 h 1690"/>
                <a:gd name="T8" fmla="*/ 627 w 717"/>
                <a:gd name="T9" fmla="*/ 389 h 1690"/>
                <a:gd name="T10" fmla="*/ 574 w 717"/>
                <a:gd name="T11" fmla="*/ 569 h 1690"/>
                <a:gd name="T12" fmla="*/ 502 w 717"/>
                <a:gd name="T13" fmla="*/ 749 h 1690"/>
                <a:gd name="T14" fmla="*/ 424 w 717"/>
                <a:gd name="T15" fmla="*/ 935 h 1690"/>
                <a:gd name="T16" fmla="*/ 334 w 717"/>
                <a:gd name="T17" fmla="*/ 1121 h 1690"/>
                <a:gd name="T18" fmla="*/ 233 w 717"/>
                <a:gd name="T19" fmla="*/ 1312 h 1690"/>
                <a:gd name="T20" fmla="*/ 125 w 717"/>
                <a:gd name="T21" fmla="*/ 1498 h 1690"/>
                <a:gd name="T22" fmla="*/ 0 w 717"/>
                <a:gd name="T23" fmla="*/ 1690 h 1690"/>
                <a:gd name="T24" fmla="*/ 11 w 717"/>
                <a:gd name="T25" fmla="*/ 1690 h 1690"/>
                <a:gd name="T26" fmla="*/ 137 w 717"/>
                <a:gd name="T27" fmla="*/ 1498 h 1690"/>
                <a:gd name="T28" fmla="*/ 245 w 717"/>
                <a:gd name="T29" fmla="*/ 1312 h 1690"/>
                <a:gd name="T30" fmla="*/ 346 w 717"/>
                <a:gd name="T31" fmla="*/ 1121 h 1690"/>
                <a:gd name="T32" fmla="*/ 436 w 717"/>
                <a:gd name="T33" fmla="*/ 935 h 1690"/>
                <a:gd name="T34" fmla="*/ 514 w 717"/>
                <a:gd name="T35" fmla="*/ 749 h 1690"/>
                <a:gd name="T36" fmla="*/ 585 w 717"/>
                <a:gd name="T37" fmla="*/ 569 h 1690"/>
                <a:gd name="T38" fmla="*/ 639 w 717"/>
                <a:gd name="T39" fmla="*/ 389 h 1690"/>
                <a:gd name="T40" fmla="*/ 687 w 717"/>
                <a:gd name="T41" fmla="*/ 209 h 1690"/>
                <a:gd name="T42" fmla="*/ 705 w 717"/>
                <a:gd name="T43" fmla="*/ 143 h 1690"/>
                <a:gd name="T44" fmla="*/ 717 w 717"/>
                <a:gd name="T45" fmla="*/ 72 h 1690"/>
                <a:gd name="T46" fmla="*/ 717 w 717"/>
                <a:gd name="T47" fmla="*/ 72 h 16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717" h="1690">
                  <a:moveTo>
                    <a:pt x="717" y="72"/>
                  </a:moveTo>
                  <a:lnTo>
                    <a:pt x="717" y="0"/>
                  </a:lnTo>
                  <a:lnTo>
                    <a:pt x="699" y="101"/>
                  </a:lnTo>
                  <a:lnTo>
                    <a:pt x="675" y="209"/>
                  </a:lnTo>
                  <a:lnTo>
                    <a:pt x="627" y="389"/>
                  </a:lnTo>
                  <a:lnTo>
                    <a:pt x="574" y="569"/>
                  </a:lnTo>
                  <a:lnTo>
                    <a:pt x="502" y="749"/>
                  </a:lnTo>
                  <a:lnTo>
                    <a:pt x="424" y="935"/>
                  </a:lnTo>
                  <a:lnTo>
                    <a:pt x="334" y="1121"/>
                  </a:lnTo>
                  <a:lnTo>
                    <a:pt x="233" y="1312"/>
                  </a:lnTo>
                  <a:lnTo>
                    <a:pt x="125" y="1498"/>
                  </a:lnTo>
                  <a:lnTo>
                    <a:pt x="0" y="1690"/>
                  </a:lnTo>
                  <a:lnTo>
                    <a:pt x="11" y="1690"/>
                  </a:lnTo>
                  <a:lnTo>
                    <a:pt x="137" y="1498"/>
                  </a:lnTo>
                  <a:lnTo>
                    <a:pt x="245" y="1312"/>
                  </a:lnTo>
                  <a:lnTo>
                    <a:pt x="346" y="1121"/>
                  </a:lnTo>
                  <a:lnTo>
                    <a:pt x="436" y="935"/>
                  </a:lnTo>
                  <a:lnTo>
                    <a:pt x="514" y="749"/>
                  </a:lnTo>
                  <a:lnTo>
                    <a:pt x="585" y="569"/>
                  </a:lnTo>
                  <a:lnTo>
                    <a:pt x="639" y="389"/>
                  </a:lnTo>
                  <a:lnTo>
                    <a:pt x="687" y="209"/>
                  </a:lnTo>
                  <a:lnTo>
                    <a:pt x="705" y="143"/>
                  </a:lnTo>
                  <a:lnTo>
                    <a:pt x="717" y="72"/>
                  </a:lnTo>
                  <a:lnTo>
                    <a:pt x="717" y="7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17412" name="Freeform 4"/>
            <p:cNvSpPr>
              <a:spLocks/>
            </p:cNvSpPr>
            <p:nvPr/>
          </p:nvSpPr>
          <p:spPr bwMode="hidden">
            <a:xfrm>
              <a:off x="5386" y="3794"/>
              <a:ext cx="378" cy="522"/>
            </a:xfrm>
            <a:custGeom>
              <a:avLst/>
              <a:gdLst>
                <a:gd name="T0" fmla="*/ 377 w 377"/>
                <a:gd name="T1" fmla="*/ 0 h 522"/>
                <a:gd name="T2" fmla="*/ 293 w 377"/>
                <a:gd name="T3" fmla="*/ 132 h 522"/>
                <a:gd name="T4" fmla="*/ 204 w 377"/>
                <a:gd name="T5" fmla="*/ 264 h 522"/>
                <a:gd name="T6" fmla="*/ 102 w 377"/>
                <a:gd name="T7" fmla="*/ 396 h 522"/>
                <a:gd name="T8" fmla="*/ 0 w 377"/>
                <a:gd name="T9" fmla="*/ 522 h 522"/>
                <a:gd name="T10" fmla="*/ 12 w 377"/>
                <a:gd name="T11" fmla="*/ 522 h 522"/>
                <a:gd name="T12" fmla="*/ 114 w 377"/>
                <a:gd name="T13" fmla="*/ 402 h 522"/>
                <a:gd name="T14" fmla="*/ 204 w 377"/>
                <a:gd name="T15" fmla="*/ 282 h 522"/>
                <a:gd name="T16" fmla="*/ 377 w 377"/>
                <a:gd name="T17" fmla="*/ 24 h 522"/>
                <a:gd name="T18" fmla="*/ 377 w 377"/>
                <a:gd name="T19" fmla="*/ 0 h 522"/>
                <a:gd name="T20" fmla="*/ 377 w 377"/>
                <a:gd name="T21" fmla="*/ 0 h 5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77" h="522">
                  <a:moveTo>
                    <a:pt x="377" y="0"/>
                  </a:moveTo>
                  <a:lnTo>
                    <a:pt x="293" y="132"/>
                  </a:lnTo>
                  <a:lnTo>
                    <a:pt x="204" y="264"/>
                  </a:lnTo>
                  <a:lnTo>
                    <a:pt x="102" y="396"/>
                  </a:lnTo>
                  <a:lnTo>
                    <a:pt x="0" y="522"/>
                  </a:lnTo>
                  <a:lnTo>
                    <a:pt x="12" y="522"/>
                  </a:lnTo>
                  <a:lnTo>
                    <a:pt x="114" y="402"/>
                  </a:lnTo>
                  <a:lnTo>
                    <a:pt x="204" y="282"/>
                  </a:lnTo>
                  <a:lnTo>
                    <a:pt x="377" y="24"/>
                  </a:lnTo>
                  <a:lnTo>
                    <a:pt x="377" y="0"/>
                  </a:lnTo>
                  <a:lnTo>
                    <a:pt x="377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17413" name="Freeform 5"/>
            <p:cNvSpPr>
              <a:spLocks/>
            </p:cNvSpPr>
            <p:nvPr/>
          </p:nvSpPr>
          <p:spPr bwMode="hidden">
            <a:xfrm>
              <a:off x="5680" y="4214"/>
              <a:ext cx="84" cy="102"/>
            </a:xfrm>
            <a:custGeom>
              <a:avLst/>
              <a:gdLst>
                <a:gd name="T0" fmla="*/ 0 w 84"/>
                <a:gd name="T1" fmla="*/ 102 h 102"/>
                <a:gd name="T2" fmla="*/ 18 w 84"/>
                <a:gd name="T3" fmla="*/ 102 h 102"/>
                <a:gd name="T4" fmla="*/ 48 w 84"/>
                <a:gd name="T5" fmla="*/ 60 h 102"/>
                <a:gd name="T6" fmla="*/ 84 w 84"/>
                <a:gd name="T7" fmla="*/ 24 h 102"/>
                <a:gd name="T8" fmla="*/ 84 w 84"/>
                <a:gd name="T9" fmla="*/ 0 h 102"/>
                <a:gd name="T10" fmla="*/ 42 w 84"/>
                <a:gd name="T11" fmla="*/ 54 h 102"/>
                <a:gd name="T12" fmla="*/ 0 w 84"/>
                <a:gd name="T13" fmla="*/ 102 h 102"/>
                <a:gd name="T14" fmla="*/ 0 w 84"/>
                <a:gd name="T15" fmla="*/ 102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4" h="102">
                  <a:moveTo>
                    <a:pt x="0" y="102"/>
                  </a:moveTo>
                  <a:lnTo>
                    <a:pt x="18" y="102"/>
                  </a:lnTo>
                  <a:lnTo>
                    <a:pt x="48" y="60"/>
                  </a:lnTo>
                  <a:lnTo>
                    <a:pt x="84" y="24"/>
                  </a:lnTo>
                  <a:lnTo>
                    <a:pt x="84" y="0"/>
                  </a:lnTo>
                  <a:lnTo>
                    <a:pt x="42" y="54"/>
                  </a:lnTo>
                  <a:lnTo>
                    <a:pt x="0" y="102"/>
                  </a:lnTo>
                  <a:lnTo>
                    <a:pt x="0" y="10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grpSp>
          <p:nvGrpSpPr>
            <p:cNvPr id="17414" name="Group 6"/>
            <p:cNvGrpSpPr>
              <a:grpSpLocks/>
            </p:cNvGrpSpPr>
            <p:nvPr/>
          </p:nvGrpSpPr>
          <p:grpSpPr bwMode="auto">
            <a:xfrm>
              <a:off x="288" y="0"/>
              <a:ext cx="5098" cy="4316"/>
              <a:chOff x="288" y="0"/>
              <a:chExt cx="5098" cy="4316"/>
            </a:xfrm>
          </p:grpSpPr>
          <p:sp>
            <p:nvSpPr>
              <p:cNvPr id="17415" name="Freeform 7"/>
              <p:cNvSpPr>
                <a:spLocks/>
              </p:cNvSpPr>
              <p:nvPr userDrawn="1"/>
            </p:nvSpPr>
            <p:spPr bwMode="hidden">
              <a:xfrm>
                <a:off x="2789" y="0"/>
                <a:ext cx="72" cy="4316"/>
              </a:xfrm>
              <a:custGeom>
                <a:avLst/>
                <a:gdLst>
                  <a:gd name="T0" fmla="*/ 0 w 72"/>
                  <a:gd name="T1" fmla="*/ 0 h 4316"/>
                  <a:gd name="T2" fmla="*/ 60 w 72"/>
                  <a:gd name="T3" fmla="*/ 4316 h 4316"/>
                  <a:gd name="T4" fmla="*/ 72 w 72"/>
                  <a:gd name="T5" fmla="*/ 4316 h 4316"/>
                  <a:gd name="T6" fmla="*/ 12 w 72"/>
                  <a:gd name="T7" fmla="*/ 0 h 4316"/>
                  <a:gd name="T8" fmla="*/ 0 w 72"/>
                  <a:gd name="T9" fmla="*/ 0 h 4316"/>
                  <a:gd name="T10" fmla="*/ 0 w 72"/>
                  <a:gd name="T11" fmla="*/ 0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72" h="4316">
                    <a:moveTo>
                      <a:pt x="0" y="0"/>
                    </a:moveTo>
                    <a:lnTo>
                      <a:pt x="60" y="4316"/>
                    </a:lnTo>
                    <a:lnTo>
                      <a:pt x="72" y="4316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17416" name="Freeform 8"/>
              <p:cNvSpPr>
                <a:spLocks/>
              </p:cNvSpPr>
              <p:nvPr userDrawn="1"/>
            </p:nvSpPr>
            <p:spPr bwMode="hidden">
              <a:xfrm>
                <a:off x="3089" y="0"/>
                <a:ext cx="174" cy="4316"/>
              </a:xfrm>
              <a:custGeom>
                <a:avLst/>
                <a:gdLst>
                  <a:gd name="T0" fmla="*/ 24 w 174"/>
                  <a:gd name="T1" fmla="*/ 0 h 4316"/>
                  <a:gd name="T2" fmla="*/ 12 w 174"/>
                  <a:gd name="T3" fmla="*/ 0 h 4316"/>
                  <a:gd name="T4" fmla="*/ 42 w 174"/>
                  <a:gd name="T5" fmla="*/ 216 h 4316"/>
                  <a:gd name="T6" fmla="*/ 72 w 174"/>
                  <a:gd name="T7" fmla="*/ 444 h 4316"/>
                  <a:gd name="T8" fmla="*/ 96 w 174"/>
                  <a:gd name="T9" fmla="*/ 689 h 4316"/>
                  <a:gd name="T10" fmla="*/ 120 w 174"/>
                  <a:gd name="T11" fmla="*/ 947 h 4316"/>
                  <a:gd name="T12" fmla="*/ 132 w 174"/>
                  <a:gd name="T13" fmla="*/ 1211 h 4316"/>
                  <a:gd name="T14" fmla="*/ 150 w 174"/>
                  <a:gd name="T15" fmla="*/ 1487 h 4316"/>
                  <a:gd name="T16" fmla="*/ 156 w 174"/>
                  <a:gd name="T17" fmla="*/ 1768 h 4316"/>
                  <a:gd name="T18" fmla="*/ 162 w 174"/>
                  <a:gd name="T19" fmla="*/ 2062 h 4316"/>
                  <a:gd name="T20" fmla="*/ 156 w 174"/>
                  <a:gd name="T21" fmla="*/ 2644 h 4316"/>
                  <a:gd name="T22" fmla="*/ 126 w 174"/>
                  <a:gd name="T23" fmla="*/ 3225 h 4316"/>
                  <a:gd name="T24" fmla="*/ 108 w 174"/>
                  <a:gd name="T25" fmla="*/ 3507 h 4316"/>
                  <a:gd name="T26" fmla="*/ 78 w 174"/>
                  <a:gd name="T27" fmla="*/ 3788 h 4316"/>
                  <a:gd name="T28" fmla="*/ 42 w 174"/>
                  <a:gd name="T29" fmla="*/ 4058 h 4316"/>
                  <a:gd name="T30" fmla="*/ 0 w 174"/>
                  <a:gd name="T31" fmla="*/ 4316 h 4316"/>
                  <a:gd name="T32" fmla="*/ 12 w 174"/>
                  <a:gd name="T33" fmla="*/ 4316 h 4316"/>
                  <a:gd name="T34" fmla="*/ 54 w 174"/>
                  <a:gd name="T35" fmla="*/ 4058 h 4316"/>
                  <a:gd name="T36" fmla="*/ 90 w 174"/>
                  <a:gd name="T37" fmla="*/ 3782 h 4316"/>
                  <a:gd name="T38" fmla="*/ 120 w 174"/>
                  <a:gd name="T39" fmla="*/ 3507 h 4316"/>
                  <a:gd name="T40" fmla="*/ 138 w 174"/>
                  <a:gd name="T41" fmla="*/ 3219 h 4316"/>
                  <a:gd name="T42" fmla="*/ 168 w 174"/>
                  <a:gd name="T43" fmla="*/ 2638 h 4316"/>
                  <a:gd name="T44" fmla="*/ 174 w 174"/>
                  <a:gd name="T45" fmla="*/ 2056 h 4316"/>
                  <a:gd name="T46" fmla="*/ 168 w 174"/>
                  <a:gd name="T47" fmla="*/ 1768 h 4316"/>
                  <a:gd name="T48" fmla="*/ 162 w 174"/>
                  <a:gd name="T49" fmla="*/ 1487 h 4316"/>
                  <a:gd name="T50" fmla="*/ 144 w 174"/>
                  <a:gd name="T51" fmla="*/ 1211 h 4316"/>
                  <a:gd name="T52" fmla="*/ 132 w 174"/>
                  <a:gd name="T53" fmla="*/ 941 h 4316"/>
                  <a:gd name="T54" fmla="*/ 108 w 174"/>
                  <a:gd name="T55" fmla="*/ 689 h 4316"/>
                  <a:gd name="T56" fmla="*/ 84 w 174"/>
                  <a:gd name="T57" fmla="*/ 444 h 4316"/>
                  <a:gd name="T58" fmla="*/ 54 w 174"/>
                  <a:gd name="T59" fmla="*/ 216 h 4316"/>
                  <a:gd name="T60" fmla="*/ 24 w 174"/>
                  <a:gd name="T61" fmla="*/ 0 h 4316"/>
                  <a:gd name="T62" fmla="*/ 24 w 174"/>
                  <a:gd name="T63" fmla="*/ 0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174" h="4316">
                    <a:moveTo>
                      <a:pt x="24" y="0"/>
                    </a:moveTo>
                    <a:lnTo>
                      <a:pt x="12" y="0"/>
                    </a:lnTo>
                    <a:lnTo>
                      <a:pt x="42" y="216"/>
                    </a:lnTo>
                    <a:lnTo>
                      <a:pt x="72" y="444"/>
                    </a:lnTo>
                    <a:lnTo>
                      <a:pt x="96" y="689"/>
                    </a:lnTo>
                    <a:lnTo>
                      <a:pt x="120" y="947"/>
                    </a:lnTo>
                    <a:lnTo>
                      <a:pt x="132" y="1211"/>
                    </a:lnTo>
                    <a:lnTo>
                      <a:pt x="150" y="1487"/>
                    </a:lnTo>
                    <a:lnTo>
                      <a:pt x="156" y="1768"/>
                    </a:lnTo>
                    <a:lnTo>
                      <a:pt x="162" y="2062"/>
                    </a:lnTo>
                    <a:lnTo>
                      <a:pt x="156" y="2644"/>
                    </a:lnTo>
                    <a:lnTo>
                      <a:pt x="126" y="3225"/>
                    </a:lnTo>
                    <a:lnTo>
                      <a:pt x="108" y="3507"/>
                    </a:lnTo>
                    <a:lnTo>
                      <a:pt x="78" y="3788"/>
                    </a:lnTo>
                    <a:lnTo>
                      <a:pt x="42" y="4058"/>
                    </a:lnTo>
                    <a:lnTo>
                      <a:pt x="0" y="4316"/>
                    </a:lnTo>
                    <a:lnTo>
                      <a:pt x="12" y="4316"/>
                    </a:lnTo>
                    <a:lnTo>
                      <a:pt x="54" y="4058"/>
                    </a:lnTo>
                    <a:lnTo>
                      <a:pt x="90" y="3782"/>
                    </a:lnTo>
                    <a:lnTo>
                      <a:pt x="120" y="3507"/>
                    </a:lnTo>
                    <a:lnTo>
                      <a:pt x="138" y="3219"/>
                    </a:lnTo>
                    <a:lnTo>
                      <a:pt x="168" y="2638"/>
                    </a:lnTo>
                    <a:lnTo>
                      <a:pt x="174" y="2056"/>
                    </a:lnTo>
                    <a:lnTo>
                      <a:pt x="168" y="1768"/>
                    </a:lnTo>
                    <a:lnTo>
                      <a:pt x="162" y="1487"/>
                    </a:lnTo>
                    <a:lnTo>
                      <a:pt x="144" y="1211"/>
                    </a:lnTo>
                    <a:lnTo>
                      <a:pt x="132" y="941"/>
                    </a:lnTo>
                    <a:lnTo>
                      <a:pt x="108" y="689"/>
                    </a:lnTo>
                    <a:lnTo>
                      <a:pt x="84" y="444"/>
                    </a:lnTo>
                    <a:lnTo>
                      <a:pt x="54" y="216"/>
                    </a:lnTo>
                    <a:lnTo>
                      <a:pt x="24" y="0"/>
                    </a:lnTo>
                    <a:lnTo>
                      <a:pt x="2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17417" name="Freeform 9"/>
              <p:cNvSpPr>
                <a:spLocks/>
              </p:cNvSpPr>
              <p:nvPr userDrawn="1"/>
            </p:nvSpPr>
            <p:spPr bwMode="hidden">
              <a:xfrm>
                <a:off x="3358" y="0"/>
                <a:ext cx="337" cy="4316"/>
              </a:xfrm>
              <a:custGeom>
                <a:avLst/>
                <a:gdLst>
                  <a:gd name="T0" fmla="*/ 329 w 335"/>
                  <a:gd name="T1" fmla="*/ 2014 h 4316"/>
                  <a:gd name="T2" fmla="*/ 317 w 335"/>
                  <a:gd name="T3" fmla="*/ 1726 h 4316"/>
                  <a:gd name="T4" fmla="*/ 293 w 335"/>
                  <a:gd name="T5" fmla="*/ 1445 h 4316"/>
                  <a:gd name="T6" fmla="*/ 263 w 335"/>
                  <a:gd name="T7" fmla="*/ 1175 h 4316"/>
                  <a:gd name="T8" fmla="*/ 228 w 335"/>
                  <a:gd name="T9" fmla="*/ 917 h 4316"/>
                  <a:gd name="T10" fmla="*/ 186 w 335"/>
                  <a:gd name="T11" fmla="*/ 665 h 4316"/>
                  <a:gd name="T12" fmla="*/ 132 w 335"/>
                  <a:gd name="T13" fmla="*/ 432 h 4316"/>
                  <a:gd name="T14" fmla="*/ 78 w 335"/>
                  <a:gd name="T15" fmla="*/ 204 h 4316"/>
                  <a:gd name="T16" fmla="*/ 12 w 335"/>
                  <a:gd name="T17" fmla="*/ 0 h 4316"/>
                  <a:gd name="T18" fmla="*/ 0 w 335"/>
                  <a:gd name="T19" fmla="*/ 0 h 4316"/>
                  <a:gd name="T20" fmla="*/ 66 w 335"/>
                  <a:gd name="T21" fmla="*/ 204 h 4316"/>
                  <a:gd name="T22" fmla="*/ 120 w 335"/>
                  <a:gd name="T23" fmla="*/ 432 h 4316"/>
                  <a:gd name="T24" fmla="*/ 174 w 335"/>
                  <a:gd name="T25" fmla="*/ 665 h 4316"/>
                  <a:gd name="T26" fmla="*/ 216 w 335"/>
                  <a:gd name="T27" fmla="*/ 917 h 4316"/>
                  <a:gd name="T28" fmla="*/ 251 w 335"/>
                  <a:gd name="T29" fmla="*/ 1175 h 4316"/>
                  <a:gd name="T30" fmla="*/ 281 w 335"/>
                  <a:gd name="T31" fmla="*/ 1445 h 4316"/>
                  <a:gd name="T32" fmla="*/ 305 w 335"/>
                  <a:gd name="T33" fmla="*/ 1726 h 4316"/>
                  <a:gd name="T34" fmla="*/ 317 w 335"/>
                  <a:gd name="T35" fmla="*/ 2014 h 4316"/>
                  <a:gd name="T36" fmla="*/ 323 w 335"/>
                  <a:gd name="T37" fmla="*/ 2314 h 4316"/>
                  <a:gd name="T38" fmla="*/ 317 w 335"/>
                  <a:gd name="T39" fmla="*/ 2608 h 4316"/>
                  <a:gd name="T40" fmla="*/ 305 w 335"/>
                  <a:gd name="T41" fmla="*/ 2907 h 4316"/>
                  <a:gd name="T42" fmla="*/ 281 w 335"/>
                  <a:gd name="T43" fmla="*/ 3201 h 4316"/>
                  <a:gd name="T44" fmla="*/ 257 w 335"/>
                  <a:gd name="T45" fmla="*/ 3489 h 4316"/>
                  <a:gd name="T46" fmla="*/ 216 w 335"/>
                  <a:gd name="T47" fmla="*/ 3777 h 4316"/>
                  <a:gd name="T48" fmla="*/ 174 w 335"/>
                  <a:gd name="T49" fmla="*/ 4052 h 4316"/>
                  <a:gd name="T50" fmla="*/ 120 w 335"/>
                  <a:gd name="T51" fmla="*/ 4316 h 4316"/>
                  <a:gd name="T52" fmla="*/ 132 w 335"/>
                  <a:gd name="T53" fmla="*/ 4316 h 4316"/>
                  <a:gd name="T54" fmla="*/ 186 w 335"/>
                  <a:gd name="T55" fmla="*/ 4052 h 4316"/>
                  <a:gd name="T56" fmla="*/ 228 w 335"/>
                  <a:gd name="T57" fmla="*/ 3777 h 4316"/>
                  <a:gd name="T58" fmla="*/ 269 w 335"/>
                  <a:gd name="T59" fmla="*/ 3489 h 4316"/>
                  <a:gd name="T60" fmla="*/ 293 w 335"/>
                  <a:gd name="T61" fmla="*/ 3201 h 4316"/>
                  <a:gd name="T62" fmla="*/ 317 w 335"/>
                  <a:gd name="T63" fmla="*/ 2907 h 4316"/>
                  <a:gd name="T64" fmla="*/ 329 w 335"/>
                  <a:gd name="T65" fmla="*/ 2608 h 4316"/>
                  <a:gd name="T66" fmla="*/ 335 w 335"/>
                  <a:gd name="T67" fmla="*/ 2314 h 4316"/>
                  <a:gd name="T68" fmla="*/ 329 w 335"/>
                  <a:gd name="T69" fmla="*/ 2014 h 4316"/>
                  <a:gd name="T70" fmla="*/ 329 w 335"/>
                  <a:gd name="T71" fmla="*/ 2014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335" h="4316">
                    <a:moveTo>
                      <a:pt x="329" y="2014"/>
                    </a:moveTo>
                    <a:lnTo>
                      <a:pt x="317" y="1726"/>
                    </a:lnTo>
                    <a:lnTo>
                      <a:pt x="293" y="1445"/>
                    </a:lnTo>
                    <a:lnTo>
                      <a:pt x="263" y="1175"/>
                    </a:lnTo>
                    <a:lnTo>
                      <a:pt x="228" y="917"/>
                    </a:lnTo>
                    <a:lnTo>
                      <a:pt x="186" y="665"/>
                    </a:lnTo>
                    <a:lnTo>
                      <a:pt x="132" y="432"/>
                    </a:lnTo>
                    <a:lnTo>
                      <a:pt x="78" y="204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66" y="204"/>
                    </a:lnTo>
                    <a:lnTo>
                      <a:pt x="120" y="432"/>
                    </a:lnTo>
                    <a:lnTo>
                      <a:pt x="174" y="665"/>
                    </a:lnTo>
                    <a:lnTo>
                      <a:pt x="216" y="917"/>
                    </a:lnTo>
                    <a:lnTo>
                      <a:pt x="251" y="1175"/>
                    </a:lnTo>
                    <a:lnTo>
                      <a:pt x="281" y="1445"/>
                    </a:lnTo>
                    <a:lnTo>
                      <a:pt x="305" y="1726"/>
                    </a:lnTo>
                    <a:lnTo>
                      <a:pt x="317" y="2014"/>
                    </a:lnTo>
                    <a:lnTo>
                      <a:pt x="323" y="2314"/>
                    </a:lnTo>
                    <a:lnTo>
                      <a:pt x="317" y="2608"/>
                    </a:lnTo>
                    <a:lnTo>
                      <a:pt x="305" y="2907"/>
                    </a:lnTo>
                    <a:lnTo>
                      <a:pt x="281" y="3201"/>
                    </a:lnTo>
                    <a:lnTo>
                      <a:pt x="257" y="3489"/>
                    </a:lnTo>
                    <a:lnTo>
                      <a:pt x="216" y="3777"/>
                    </a:lnTo>
                    <a:lnTo>
                      <a:pt x="174" y="4052"/>
                    </a:lnTo>
                    <a:lnTo>
                      <a:pt x="120" y="4316"/>
                    </a:lnTo>
                    <a:lnTo>
                      <a:pt x="132" y="4316"/>
                    </a:lnTo>
                    <a:lnTo>
                      <a:pt x="186" y="4052"/>
                    </a:lnTo>
                    <a:lnTo>
                      <a:pt x="228" y="3777"/>
                    </a:lnTo>
                    <a:lnTo>
                      <a:pt x="269" y="3489"/>
                    </a:lnTo>
                    <a:lnTo>
                      <a:pt x="293" y="3201"/>
                    </a:lnTo>
                    <a:lnTo>
                      <a:pt x="317" y="2907"/>
                    </a:lnTo>
                    <a:lnTo>
                      <a:pt x="329" y="2608"/>
                    </a:lnTo>
                    <a:lnTo>
                      <a:pt x="335" y="2314"/>
                    </a:lnTo>
                    <a:lnTo>
                      <a:pt x="329" y="2014"/>
                    </a:lnTo>
                    <a:lnTo>
                      <a:pt x="329" y="201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17418" name="Freeform 10"/>
              <p:cNvSpPr>
                <a:spLocks/>
              </p:cNvSpPr>
              <p:nvPr userDrawn="1"/>
            </p:nvSpPr>
            <p:spPr bwMode="hidden">
              <a:xfrm>
                <a:off x="3676" y="0"/>
                <a:ext cx="427" cy="4316"/>
              </a:xfrm>
              <a:custGeom>
                <a:avLst/>
                <a:gdLst>
                  <a:gd name="T0" fmla="*/ 413 w 425"/>
                  <a:gd name="T1" fmla="*/ 1924 h 4316"/>
                  <a:gd name="T2" fmla="*/ 395 w 425"/>
                  <a:gd name="T3" fmla="*/ 1690 h 4316"/>
                  <a:gd name="T4" fmla="*/ 365 w 425"/>
                  <a:gd name="T5" fmla="*/ 1457 h 4316"/>
                  <a:gd name="T6" fmla="*/ 329 w 425"/>
                  <a:gd name="T7" fmla="*/ 1229 h 4316"/>
                  <a:gd name="T8" fmla="*/ 281 w 425"/>
                  <a:gd name="T9" fmla="*/ 1001 h 4316"/>
                  <a:gd name="T10" fmla="*/ 227 w 425"/>
                  <a:gd name="T11" fmla="*/ 761 h 4316"/>
                  <a:gd name="T12" fmla="*/ 162 w 425"/>
                  <a:gd name="T13" fmla="*/ 522 h 4316"/>
                  <a:gd name="T14" fmla="*/ 90 w 425"/>
                  <a:gd name="T15" fmla="*/ 270 h 4316"/>
                  <a:gd name="T16" fmla="*/ 12 w 425"/>
                  <a:gd name="T17" fmla="*/ 0 h 4316"/>
                  <a:gd name="T18" fmla="*/ 0 w 425"/>
                  <a:gd name="T19" fmla="*/ 0 h 4316"/>
                  <a:gd name="T20" fmla="*/ 84 w 425"/>
                  <a:gd name="T21" fmla="*/ 270 h 4316"/>
                  <a:gd name="T22" fmla="*/ 156 w 425"/>
                  <a:gd name="T23" fmla="*/ 522 h 4316"/>
                  <a:gd name="T24" fmla="*/ 216 w 425"/>
                  <a:gd name="T25" fmla="*/ 767 h 4316"/>
                  <a:gd name="T26" fmla="*/ 275 w 425"/>
                  <a:gd name="T27" fmla="*/ 1001 h 4316"/>
                  <a:gd name="T28" fmla="*/ 317 w 425"/>
                  <a:gd name="T29" fmla="*/ 1235 h 4316"/>
                  <a:gd name="T30" fmla="*/ 353 w 425"/>
                  <a:gd name="T31" fmla="*/ 1463 h 4316"/>
                  <a:gd name="T32" fmla="*/ 383 w 425"/>
                  <a:gd name="T33" fmla="*/ 1690 h 4316"/>
                  <a:gd name="T34" fmla="*/ 401 w 425"/>
                  <a:gd name="T35" fmla="*/ 1924 h 4316"/>
                  <a:gd name="T36" fmla="*/ 413 w 425"/>
                  <a:gd name="T37" fmla="*/ 2188 h 4316"/>
                  <a:gd name="T38" fmla="*/ 407 w 425"/>
                  <a:gd name="T39" fmla="*/ 2458 h 4316"/>
                  <a:gd name="T40" fmla="*/ 395 w 425"/>
                  <a:gd name="T41" fmla="*/ 2733 h 4316"/>
                  <a:gd name="T42" fmla="*/ 365 w 425"/>
                  <a:gd name="T43" fmla="*/ 3021 h 4316"/>
                  <a:gd name="T44" fmla="*/ 329 w 425"/>
                  <a:gd name="T45" fmla="*/ 3321 h 4316"/>
                  <a:gd name="T46" fmla="*/ 275 w 425"/>
                  <a:gd name="T47" fmla="*/ 3639 h 4316"/>
                  <a:gd name="T48" fmla="*/ 204 w 425"/>
                  <a:gd name="T49" fmla="*/ 3968 h 4316"/>
                  <a:gd name="T50" fmla="*/ 126 w 425"/>
                  <a:gd name="T51" fmla="*/ 4316 h 4316"/>
                  <a:gd name="T52" fmla="*/ 138 w 425"/>
                  <a:gd name="T53" fmla="*/ 4316 h 4316"/>
                  <a:gd name="T54" fmla="*/ 216 w 425"/>
                  <a:gd name="T55" fmla="*/ 3968 h 4316"/>
                  <a:gd name="T56" fmla="*/ 287 w 425"/>
                  <a:gd name="T57" fmla="*/ 3639 h 4316"/>
                  <a:gd name="T58" fmla="*/ 341 w 425"/>
                  <a:gd name="T59" fmla="*/ 3321 h 4316"/>
                  <a:gd name="T60" fmla="*/ 377 w 425"/>
                  <a:gd name="T61" fmla="*/ 3021 h 4316"/>
                  <a:gd name="T62" fmla="*/ 407 w 425"/>
                  <a:gd name="T63" fmla="*/ 2733 h 4316"/>
                  <a:gd name="T64" fmla="*/ 419 w 425"/>
                  <a:gd name="T65" fmla="*/ 2458 h 4316"/>
                  <a:gd name="T66" fmla="*/ 425 w 425"/>
                  <a:gd name="T67" fmla="*/ 2188 h 4316"/>
                  <a:gd name="T68" fmla="*/ 413 w 425"/>
                  <a:gd name="T69" fmla="*/ 1924 h 4316"/>
                  <a:gd name="T70" fmla="*/ 413 w 425"/>
                  <a:gd name="T71" fmla="*/ 1924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425" h="4316">
                    <a:moveTo>
                      <a:pt x="413" y="1924"/>
                    </a:moveTo>
                    <a:lnTo>
                      <a:pt x="395" y="1690"/>
                    </a:lnTo>
                    <a:lnTo>
                      <a:pt x="365" y="1457"/>
                    </a:lnTo>
                    <a:lnTo>
                      <a:pt x="329" y="1229"/>
                    </a:lnTo>
                    <a:lnTo>
                      <a:pt x="281" y="1001"/>
                    </a:lnTo>
                    <a:lnTo>
                      <a:pt x="227" y="761"/>
                    </a:lnTo>
                    <a:lnTo>
                      <a:pt x="162" y="522"/>
                    </a:lnTo>
                    <a:lnTo>
                      <a:pt x="90" y="270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84" y="270"/>
                    </a:lnTo>
                    <a:lnTo>
                      <a:pt x="156" y="522"/>
                    </a:lnTo>
                    <a:lnTo>
                      <a:pt x="216" y="767"/>
                    </a:lnTo>
                    <a:lnTo>
                      <a:pt x="275" y="1001"/>
                    </a:lnTo>
                    <a:lnTo>
                      <a:pt x="317" y="1235"/>
                    </a:lnTo>
                    <a:lnTo>
                      <a:pt x="353" y="1463"/>
                    </a:lnTo>
                    <a:lnTo>
                      <a:pt x="383" y="1690"/>
                    </a:lnTo>
                    <a:lnTo>
                      <a:pt x="401" y="1924"/>
                    </a:lnTo>
                    <a:lnTo>
                      <a:pt x="413" y="2188"/>
                    </a:lnTo>
                    <a:lnTo>
                      <a:pt x="407" y="2458"/>
                    </a:lnTo>
                    <a:lnTo>
                      <a:pt x="395" y="2733"/>
                    </a:lnTo>
                    <a:lnTo>
                      <a:pt x="365" y="3021"/>
                    </a:lnTo>
                    <a:lnTo>
                      <a:pt x="329" y="3321"/>
                    </a:lnTo>
                    <a:lnTo>
                      <a:pt x="275" y="3639"/>
                    </a:lnTo>
                    <a:lnTo>
                      <a:pt x="204" y="3968"/>
                    </a:lnTo>
                    <a:lnTo>
                      <a:pt x="126" y="4316"/>
                    </a:lnTo>
                    <a:lnTo>
                      <a:pt x="138" y="4316"/>
                    </a:lnTo>
                    <a:lnTo>
                      <a:pt x="216" y="3968"/>
                    </a:lnTo>
                    <a:lnTo>
                      <a:pt x="287" y="3639"/>
                    </a:lnTo>
                    <a:lnTo>
                      <a:pt x="341" y="3321"/>
                    </a:lnTo>
                    <a:lnTo>
                      <a:pt x="377" y="3021"/>
                    </a:lnTo>
                    <a:lnTo>
                      <a:pt x="407" y="2733"/>
                    </a:lnTo>
                    <a:lnTo>
                      <a:pt x="419" y="2458"/>
                    </a:lnTo>
                    <a:lnTo>
                      <a:pt x="425" y="2188"/>
                    </a:lnTo>
                    <a:lnTo>
                      <a:pt x="413" y="1924"/>
                    </a:lnTo>
                    <a:lnTo>
                      <a:pt x="413" y="192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17419" name="Freeform 11"/>
              <p:cNvSpPr>
                <a:spLocks/>
              </p:cNvSpPr>
              <p:nvPr userDrawn="1"/>
            </p:nvSpPr>
            <p:spPr bwMode="hidden">
              <a:xfrm>
                <a:off x="3946" y="0"/>
                <a:ext cx="558" cy="4316"/>
              </a:xfrm>
              <a:custGeom>
                <a:avLst/>
                <a:gdLst>
                  <a:gd name="T0" fmla="*/ 556 w 556"/>
                  <a:gd name="T1" fmla="*/ 2020 h 4316"/>
                  <a:gd name="T2" fmla="*/ 538 w 556"/>
                  <a:gd name="T3" fmla="*/ 1732 h 4316"/>
                  <a:gd name="T4" fmla="*/ 503 w 556"/>
                  <a:gd name="T5" fmla="*/ 1445 h 4316"/>
                  <a:gd name="T6" fmla="*/ 455 w 556"/>
                  <a:gd name="T7" fmla="*/ 1175 h 4316"/>
                  <a:gd name="T8" fmla="*/ 395 w 556"/>
                  <a:gd name="T9" fmla="*/ 911 h 4316"/>
                  <a:gd name="T10" fmla="*/ 317 w 556"/>
                  <a:gd name="T11" fmla="*/ 659 h 4316"/>
                  <a:gd name="T12" fmla="*/ 228 w 556"/>
                  <a:gd name="T13" fmla="*/ 426 h 4316"/>
                  <a:gd name="T14" fmla="*/ 126 w 556"/>
                  <a:gd name="T15" fmla="*/ 204 h 4316"/>
                  <a:gd name="T16" fmla="*/ 12 w 556"/>
                  <a:gd name="T17" fmla="*/ 0 h 4316"/>
                  <a:gd name="T18" fmla="*/ 0 w 556"/>
                  <a:gd name="T19" fmla="*/ 0 h 4316"/>
                  <a:gd name="T20" fmla="*/ 114 w 556"/>
                  <a:gd name="T21" fmla="*/ 204 h 4316"/>
                  <a:gd name="T22" fmla="*/ 216 w 556"/>
                  <a:gd name="T23" fmla="*/ 426 h 4316"/>
                  <a:gd name="T24" fmla="*/ 305 w 556"/>
                  <a:gd name="T25" fmla="*/ 659 h 4316"/>
                  <a:gd name="T26" fmla="*/ 383 w 556"/>
                  <a:gd name="T27" fmla="*/ 911 h 4316"/>
                  <a:gd name="T28" fmla="*/ 443 w 556"/>
                  <a:gd name="T29" fmla="*/ 1175 h 4316"/>
                  <a:gd name="T30" fmla="*/ 491 w 556"/>
                  <a:gd name="T31" fmla="*/ 1445 h 4316"/>
                  <a:gd name="T32" fmla="*/ 526 w 556"/>
                  <a:gd name="T33" fmla="*/ 1732 h 4316"/>
                  <a:gd name="T34" fmla="*/ 544 w 556"/>
                  <a:gd name="T35" fmla="*/ 2020 h 4316"/>
                  <a:gd name="T36" fmla="*/ 544 w 556"/>
                  <a:gd name="T37" fmla="*/ 2326 h 4316"/>
                  <a:gd name="T38" fmla="*/ 532 w 556"/>
                  <a:gd name="T39" fmla="*/ 2632 h 4316"/>
                  <a:gd name="T40" fmla="*/ 503 w 556"/>
                  <a:gd name="T41" fmla="*/ 2931 h 4316"/>
                  <a:gd name="T42" fmla="*/ 455 w 556"/>
                  <a:gd name="T43" fmla="*/ 3225 h 4316"/>
                  <a:gd name="T44" fmla="*/ 389 w 556"/>
                  <a:gd name="T45" fmla="*/ 3513 h 4316"/>
                  <a:gd name="T46" fmla="*/ 311 w 556"/>
                  <a:gd name="T47" fmla="*/ 3788 h 4316"/>
                  <a:gd name="T48" fmla="*/ 216 w 556"/>
                  <a:gd name="T49" fmla="*/ 4058 h 4316"/>
                  <a:gd name="T50" fmla="*/ 102 w 556"/>
                  <a:gd name="T51" fmla="*/ 4316 h 4316"/>
                  <a:gd name="T52" fmla="*/ 114 w 556"/>
                  <a:gd name="T53" fmla="*/ 4316 h 4316"/>
                  <a:gd name="T54" fmla="*/ 228 w 556"/>
                  <a:gd name="T55" fmla="*/ 4058 h 4316"/>
                  <a:gd name="T56" fmla="*/ 323 w 556"/>
                  <a:gd name="T57" fmla="*/ 3788 h 4316"/>
                  <a:gd name="T58" fmla="*/ 401 w 556"/>
                  <a:gd name="T59" fmla="*/ 3513 h 4316"/>
                  <a:gd name="T60" fmla="*/ 467 w 556"/>
                  <a:gd name="T61" fmla="*/ 3225 h 4316"/>
                  <a:gd name="T62" fmla="*/ 515 w 556"/>
                  <a:gd name="T63" fmla="*/ 2931 h 4316"/>
                  <a:gd name="T64" fmla="*/ 544 w 556"/>
                  <a:gd name="T65" fmla="*/ 2632 h 4316"/>
                  <a:gd name="T66" fmla="*/ 556 w 556"/>
                  <a:gd name="T67" fmla="*/ 2326 h 4316"/>
                  <a:gd name="T68" fmla="*/ 556 w 556"/>
                  <a:gd name="T69" fmla="*/ 2020 h 4316"/>
                  <a:gd name="T70" fmla="*/ 556 w 556"/>
                  <a:gd name="T71" fmla="*/ 2020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556" h="4316">
                    <a:moveTo>
                      <a:pt x="556" y="2020"/>
                    </a:moveTo>
                    <a:lnTo>
                      <a:pt x="538" y="1732"/>
                    </a:lnTo>
                    <a:lnTo>
                      <a:pt x="503" y="1445"/>
                    </a:lnTo>
                    <a:lnTo>
                      <a:pt x="455" y="1175"/>
                    </a:lnTo>
                    <a:lnTo>
                      <a:pt x="395" y="911"/>
                    </a:lnTo>
                    <a:lnTo>
                      <a:pt x="317" y="659"/>
                    </a:lnTo>
                    <a:lnTo>
                      <a:pt x="228" y="426"/>
                    </a:lnTo>
                    <a:lnTo>
                      <a:pt x="126" y="204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114" y="204"/>
                    </a:lnTo>
                    <a:lnTo>
                      <a:pt x="216" y="426"/>
                    </a:lnTo>
                    <a:lnTo>
                      <a:pt x="305" y="659"/>
                    </a:lnTo>
                    <a:lnTo>
                      <a:pt x="383" y="911"/>
                    </a:lnTo>
                    <a:lnTo>
                      <a:pt x="443" y="1175"/>
                    </a:lnTo>
                    <a:lnTo>
                      <a:pt x="491" y="1445"/>
                    </a:lnTo>
                    <a:lnTo>
                      <a:pt x="526" y="1732"/>
                    </a:lnTo>
                    <a:lnTo>
                      <a:pt x="544" y="2020"/>
                    </a:lnTo>
                    <a:lnTo>
                      <a:pt x="544" y="2326"/>
                    </a:lnTo>
                    <a:lnTo>
                      <a:pt x="532" y="2632"/>
                    </a:lnTo>
                    <a:lnTo>
                      <a:pt x="503" y="2931"/>
                    </a:lnTo>
                    <a:lnTo>
                      <a:pt x="455" y="3225"/>
                    </a:lnTo>
                    <a:lnTo>
                      <a:pt x="389" y="3513"/>
                    </a:lnTo>
                    <a:lnTo>
                      <a:pt x="311" y="3788"/>
                    </a:lnTo>
                    <a:lnTo>
                      <a:pt x="216" y="4058"/>
                    </a:lnTo>
                    <a:lnTo>
                      <a:pt x="102" y="4316"/>
                    </a:lnTo>
                    <a:lnTo>
                      <a:pt x="114" y="4316"/>
                    </a:lnTo>
                    <a:lnTo>
                      <a:pt x="228" y="4058"/>
                    </a:lnTo>
                    <a:lnTo>
                      <a:pt x="323" y="3788"/>
                    </a:lnTo>
                    <a:lnTo>
                      <a:pt x="401" y="3513"/>
                    </a:lnTo>
                    <a:lnTo>
                      <a:pt x="467" y="3225"/>
                    </a:lnTo>
                    <a:lnTo>
                      <a:pt x="515" y="2931"/>
                    </a:lnTo>
                    <a:lnTo>
                      <a:pt x="544" y="2632"/>
                    </a:lnTo>
                    <a:lnTo>
                      <a:pt x="556" y="2326"/>
                    </a:lnTo>
                    <a:lnTo>
                      <a:pt x="556" y="2020"/>
                    </a:lnTo>
                    <a:lnTo>
                      <a:pt x="556" y="202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17420" name="Freeform 12"/>
              <p:cNvSpPr>
                <a:spLocks/>
              </p:cNvSpPr>
              <p:nvPr userDrawn="1"/>
            </p:nvSpPr>
            <p:spPr bwMode="hidden">
              <a:xfrm>
                <a:off x="4246" y="0"/>
                <a:ext cx="690" cy="4316"/>
              </a:xfrm>
              <a:custGeom>
                <a:avLst/>
                <a:gdLst>
                  <a:gd name="T0" fmla="*/ 688 w 688"/>
                  <a:gd name="T1" fmla="*/ 2086 h 4316"/>
                  <a:gd name="T2" fmla="*/ 670 w 688"/>
                  <a:gd name="T3" fmla="*/ 1810 h 4316"/>
                  <a:gd name="T4" fmla="*/ 634 w 688"/>
                  <a:gd name="T5" fmla="*/ 1541 h 4316"/>
                  <a:gd name="T6" fmla="*/ 574 w 688"/>
                  <a:gd name="T7" fmla="*/ 1271 h 4316"/>
                  <a:gd name="T8" fmla="*/ 497 w 688"/>
                  <a:gd name="T9" fmla="*/ 1007 h 4316"/>
                  <a:gd name="T10" fmla="*/ 401 w 688"/>
                  <a:gd name="T11" fmla="*/ 749 h 4316"/>
                  <a:gd name="T12" fmla="*/ 293 w 688"/>
                  <a:gd name="T13" fmla="*/ 492 h 4316"/>
                  <a:gd name="T14" fmla="*/ 162 w 688"/>
                  <a:gd name="T15" fmla="*/ 240 h 4316"/>
                  <a:gd name="T16" fmla="*/ 12 w 688"/>
                  <a:gd name="T17" fmla="*/ 0 h 4316"/>
                  <a:gd name="T18" fmla="*/ 0 w 688"/>
                  <a:gd name="T19" fmla="*/ 0 h 4316"/>
                  <a:gd name="T20" fmla="*/ 150 w 688"/>
                  <a:gd name="T21" fmla="*/ 240 h 4316"/>
                  <a:gd name="T22" fmla="*/ 281 w 688"/>
                  <a:gd name="T23" fmla="*/ 492 h 4316"/>
                  <a:gd name="T24" fmla="*/ 389 w 688"/>
                  <a:gd name="T25" fmla="*/ 749 h 4316"/>
                  <a:gd name="T26" fmla="*/ 485 w 688"/>
                  <a:gd name="T27" fmla="*/ 1007 h 4316"/>
                  <a:gd name="T28" fmla="*/ 562 w 688"/>
                  <a:gd name="T29" fmla="*/ 1271 h 4316"/>
                  <a:gd name="T30" fmla="*/ 622 w 688"/>
                  <a:gd name="T31" fmla="*/ 1541 h 4316"/>
                  <a:gd name="T32" fmla="*/ 658 w 688"/>
                  <a:gd name="T33" fmla="*/ 1810 h 4316"/>
                  <a:gd name="T34" fmla="*/ 676 w 688"/>
                  <a:gd name="T35" fmla="*/ 2086 h 4316"/>
                  <a:gd name="T36" fmla="*/ 676 w 688"/>
                  <a:gd name="T37" fmla="*/ 2368 h 4316"/>
                  <a:gd name="T38" fmla="*/ 658 w 688"/>
                  <a:gd name="T39" fmla="*/ 2650 h 4316"/>
                  <a:gd name="T40" fmla="*/ 616 w 688"/>
                  <a:gd name="T41" fmla="*/ 2931 h 4316"/>
                  <a:gd name="T42" fmla="*/ 556 w 688"/>
                  <a:gd name="T43" fmla="*/ 3213 h 4316"/>
                  <a:gd name="T44" fmla="*/ 473 w 688"/>
                  <a:gd name="T45" fmla="*/ 3495 h 4316"/>
                  <a:gd name="T46" fmla="*/ 371 w 688"/>
                  <a:gd name="T47" fmla="*/ 3777 h 4316"/>
                  <a:gd name="T48" fmla="*/ 251 w 688"/>
                  <a:gd name="T49" fmla="*/ 4046 h 4316"/>
                  <a:gd name="T50" fmla="*/ 114 w 688"/>
                  <a:gd name="T51" fmla="*/ 4316 h 4316"/>
                  <a:gd name="T52" fmla="*/ 126 w 688"/>
                  <a:gd name="T53" fmla="*/ 4316 h 4316"/>
                  <a:gd name="T54" fmla="*/ 263 w 688"/>
                  <a:gd name="T55" fmla="*/ 4046 h 4316"/>
                  <a:gd name="T56" fmla="*/ 383 w 688"/>
                  <a:gd name="T57" fmla="*/ 3777 h 4316"/>
                  <a:gd name="T58" fmla="*/ 485 w 688"/>
                  <a:gd name="T59" fmla="*/ 3495 h 4316"/>
                  <a:gd name="T60" fmla="*/ 568 w 688"/>
                  <a:gd name="T61" fmla="*/ 3219 h 4316"/>
                  <a:gd name="T62" fmla="*/ 628 w 688"/>
                  <a:gd name="T63" fmla="*/ 2937 h 4316"/>
                  <a:gd name="T64" fmla="*/ 670 w 688"/>
                  <a:gd name="T65" fmla="*/ 2656 h 4316"/>
                  <a:gd name="T66" fmla="*/ 688 w 688"/>
                  <a:gd name="T67" fmla="*/ 2368 h 4316"/>
                  <a:gd name="T68" fmla="*/ 688 w 688"/>
                  <a:gd name="T69" fmla="*/ 2086 h 4316"/>
                  <a:gd name="T70" fmla="*/ 688 w 688"/>
                  <a:gd name="T71" fmla="*/ 2086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688" h="4316">
                    <a:moveTo>
                      <a:pt x="688" y="2086"/>
                    </a:moveTo>
                    <a:lnTo>
                      <a:pt x="670" y="1810"/>
                    </a:lnTo>
                    <a:lnTo>
                      <a:pt x="634" y="1541"/>
                    </a:lnTo>
                    <a:lnTo>
                      <a:pt x="574" y="1271"/>
                    </a:lnTo>
                    <a:lnTo>
                      <a:pt x="497" y="1007"/>
                    </a:lnTo>
                    <a:lnTo>
                      <a:pt x="401" y="749"/>
                    </a:lnTo>
                    <a:lnTo>
                      <a:pt x="293" y="492"/>
                    </a:lnTo>
                    <a:lnTo>
                      <a:pt x="162" y="240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150" y="240"/>
                    </a:lnTo>
                    <a:lnTo>
                      <a:pt x="281" y="492"/>
                    </a:lnTo>
                    <a:lnTo>
                      <a:pt x="389" y="749"/>
                    </a:lnTo>
                    <a:lnTo>
                      <a:pt x="485" y="1007"/>
                    </a:lnTo>
                    <a:lnTo>
                      <a:pt x="562" y="1271"/>
                    </a:lnTo>
                    <a:lnTo>
                      <a:pt x="622" y="1541"/>
                    </a:lnTo>
                    <a:lnTo>
                      <a:pt x="658" y="1810"/>
                    </a:lnTo>
                    <a:lnTo>
                      <a:pt x="676" y="2086"/>
                    </a:lnTo>
                    <a:lnTo>
                      <a:pt x="676" y="2368"/>
                    </a:lnTo>
                    <a:lnTo>
                      <a:pt x="658" y="2650"/>
                    </a:lnTo>
                    <a:lnTo>
                      <a:pt x="616" y="2931"/>
                    </a:lnTo>
                    <a:lnTo>
                      <a:pt x="556" y="3213"/>
                    </a:lnTo>
                    <a:lnTo>
                      <a:pt x="473" y="3495"/>
                    </a:lnTo>
                    <a:lnTo>
                      <a:pt x="371" y="3777"/>
                    </a:lnTo>
                    <a:lnTo>
                      <a:pt x="251" y="4046"/>
                    </a:lnTo>
                    <a:lnTo>
                      <a:pt x="114" y="4316"/>
                    </a:lnTo>
                    <a:lnTo>
                      <a:pt x="126" y="4316"/>
                    </a:lnTo>
                    <a:lnTo>
                      <a:pt x="263" y="4046"/>
                    </a:lnTo>
                    <a:lnTo>
                      <a:pt x="383" y="3777"/>
                    </a:lnTo>
                    <a:lnTo>
                      <a:pt x="485" y="3495"/>
                    </a:lnTo>
                    <a:lnTo>
                      <a:pt x="568" y="3219"/>
                    </a:lnTo>
                    <a:lnTo>
                      <a:pt x="628" y="2937"/>
                    </a:lnTo>
                    <a:lnTo>
                      <a:pt x="670" y="2656"/>
                    </a:lnTo>
                    <a:lnTo>
                      <a:pt x="688" y="2368"/>
                    </a:lnTo>
                    <a:lnTo>
                      <a:pt x="688" y="2086"/>
                    </a:lnTo>
                    <a:lnTo>
                      <a:pt x="688" y="208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17421" name="Freeform 13"/>
              <p:cNvSpPr>
                <a:spLocks/>
              </p:cNvSpPr>
              <p:nvPr userDrawn="1"/>
            </p:nvSpPr>
            <p:spPr bwMode="hidden">
              <a:xfrm>
                <a:off x="4522" y="0"/>
                <a:ext cx="864" cy="4316"/>
              </a:xfrm>
              <a:custGeom>
                <a:avLst/>
                <a:gdLst>
                  <a:gd name="T0" fmla="*/ 855 w 861"/>
                  <a:gd name="T1" fmla="*/ 2128 h 4316"/>
                  <a:gd name="T2" fmla="*/ 831 w 861"/>
                  <a:gd name="T3" fmla="*/ 1834 h 4316"/>
                  <a:gd name="T4" fmla="*/ 808 w 861"/>
                  <a:gd name="T5" fmla="*/ 1684 h 4316"/>
                  <a:gd name="T6" fmla="*/ 784 w 861"/>
                  <a:gd name="T7" fmla="*/ 1541 h 4316"/>
                  <a:gd name="T8" fmla="*/ 748 w 861"/>
                  <a:gd name="T9" fmla="*/ 1397 h 4316"/>
                  <a:gd name="T10" fmla="*/ 712 w 861"/>
                  <a:gd name="T11" fmla="*/ 1253 h 4316"/>
                  <a:gd name="T12" fmla="*/ 664 w 861"/>
                  <a:gd name="T13" fmla="*/ 1115 h 4316"/>
                  <a:gd name="T14" fmla="*/ 610 w 861"/>
                  <a:gd name="T15" fmla="*/ 977 h 4316"/>
                  <a:gd name="T16" fmla="*/ 491 w 861"/>
                  <a:gd name="T17" fmla="*/ 719 h 4316"/>
                  <a:gd name="T18" fmla="*/ 353 w 861"/>
                  <a:gd name="T19" fmla="*/ 468 h 4316"/>
                  <a:gd name="T20" fmla="*/ 192 w 861"/>
                  <a:gd name="T21" fmla="*/ 228 h 4316"/>
                  <a:gd name="T22" fmla="*/ 12 w 861"/>
                  <a:gd name="T23" fmla="*/ 0 h 4316"/>
                  <a:gd name="T24" fmla="*/ 0 w 861"/>
                  <a:gd name="T25" fmla="*/ 0 h 4316"/>
                  <a:gd name="T26" fmla="*/ 180 w 861"/>
                  <a:gd name="T27" fmla="*/ 228 h 4316"/>
                  <a:gd name="T28" fmla="*/ 341 w 861"/>
                  <a:gd name="T29" fmla="*/ 468 h 4316"/>
                  <a:gd name="T30" fmla="*/ 479 w 861"/>
                  <a:gd name="T31" fmla="*/ 719 h 4316"/>
                  <a:gd name="T32" fmla="*/ 598 w 861"/>
                  <a:gd name="T33" fmla="*/ 983 h 4316"/>
                  <a:gd name="T34" fmla="*/ 652 w 861"/>
                  <a:gd name="T35" fmla="*/ 1121 h 4316"/>
                  <a:gd name="T36" fmla="*/ 700 w 861"/>
                  <a:gd name="T37" fmla="*/ 1259 h 4316"/>
                  <a:gd name="T38" fmla="*/ 736 w 861"/>
                  <a:gd name="T39" fmla="*/ 1403 h 4316"/>
                  <a:gd name="T40" fmla="*/ 772 w 861"/>
                  <a:gd name="T41" fmla="*/ 1547 h 4316"/>
                  <a:gd name="T42" fmla="*/ 802 w 861"/>
                  <a:gd name="T43" fmla="*/ 1690 h 4316"/>
                  <a:gd name="T44" fmla="*/ 819 w 861"/>
                  <a:gd name="T45" fmla="*/ 1834 h 4316"/>
                  <a:gd name="T46" fmla="*/ 837 w 861"/>
                  <a:gd name="T47" fmla="*/ 1984 h 4316"/>
                  <a:gd name="T48" fmla="*/ 843 w 861"/>
                  <a:gd name="T49" fmla="*/ 2128 h 4316"/>
                  <a:gd name="T50" fmla="*/ 849 w 861"/>
                  <a:gd name="T51" fmla="*/ 2278 h 4316"/>
                  <a:gd name="T52" fmla="*/ 843 w 861"/>
                  <a:gd name="T53" fmla="*/ 2428 h 4316"/>
                  <a:gd name="T54" fmla="*/ 831 w 861"/>
                  <a:gd name="T55" fmla="*/ 2572 h 4316"/>
                  <a:gd name="T56" fmla="*/ 819 w 861"/>
                  <a:gd name="T57" fmla="*/ 2721 h 4316"/>
                  <a:gd name="T58" fmla="*/ 796 w 861"/>
                  <a:gd name="T59" fmla="*/ 2865 h 4316"/>
                  <a:gd name="T60" fmla="*/ 766 w 861"/>
                  <a:gd name="T61" fmla="*/ 3015 h 4316"/>
                  <a:gd name="T62" fmla="*/ 724 w 861"/>
                  <a:gd name="T63" fmla="*/ 3159 h 4316"/>
                  <a:gd name="T64" fmla="*/ 682 w 861"/>
                  <a:gd name="T65" fmla="*/ 3303 h 4316"/>
                  <a:gd name="T66" fmla="*/ 586 w 861"/>
                  <a:gd name="T67" fmla="*/ 3567 h 4316"/>
                  <a:gd name="T68" fmla="*/ 473 w 861"/>
                  <a:gd name="T69" fmla="*/ 3824 h 4316"/>
                  <a:gd name="T70" fmla="*/ 335 w 861"/>
                  <a:gd name="T71" fmla="*/ 4076 h 4316"/>
                  <a:gd name="T72" fmla="*/ 180 w 861"/>
                  <a:gd name="T73" fmla="*/ 4316 h 4316"/>
                  <a:gd name="T74" fmla="*/ 192 w 861"/>
                  <a:gd name="T75" fmla="*/ 4316 h 4316"/>
                  <a:gd name="T76" fmla="*/ 347 w 861"/>
                  <a:gd name="T77" fmla="*/ 4076 h 4316"/>
                  <a:gd name="T78" fmla="*/ 485 w 861"/>
                  <a:gd name="T79" fmla="*/ 3824 h 4316"/>
                  <a:gd name="T80" fmla="*/ 598 w 861"/>
                  <a:gd name="T81" fmla="*/ 3573 h 4316"/>
                  <a:gd name="T82" fmla="*/ 694 w 861"/>
                  <a:gd name="T83" fmla="*/ 3309 h 4316"/>
                  <a:gd name="T84" fmla="*/ 736 w 861"/>
                  <a:gd name="T85" fmla="*/ 3165 h 4316"/>
                  <a:gd name="T86" fmla="*/ 778 w 861"/>
                  <a:gd name="T87" fmla="*/ 3021 h 4316"/>
                  <a:gd name="T88" fmla="*/ 808 w 861"/>
                  <a:gd name="T89" fmla="*/ 2871 h 4316"/>
                  <a:gd name="T90" fmla="*/ 831 w 861"/>
                  <a:gd name="T91" fmla="*/ 2727 h 4316"/>
                  <a:gd name="T92" fmla="*/ 843 w 861"/>
                  <a:gd name="T93" fmla="*/ 2578 h 4316"/>
                  <a:gd name="T94" fmla="*/ 855 w 861"/>
                  <a:gd name="T95" fmla="*/ 2428 h 4316"/>
                  <a:gd name="T96" fmla="*/ 861 w 861"/>
                  <a:gd name="T97" fmla="*/ 2278 h 4316"/>
                  <a:gd name="T98" fmla="*/ 855 w 861"/>
                  <a:gd name="T99" fmla="*/ 2128 h 4316"/>
                  <a:gd name="T100" fmla="*/ 855 w 861"/>
                  <a:gd name="T101" fmla="*/ 2128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861" h="4316">
                    <a:moveTo>
                      <a:pt x="855" y="2128"/>
                    </a:moveTo>
                    <a:lnTo>
                      <a:pt x="831" y="1834"/>
                    </a:lnTo>
                    <a:lnTo>
                      <a:pt x="808" y="1684"/>
                    </a:lnTo>
                    <a:lnTo>
                      <a:pt x="784" y="1541"/>
                    </a:lnTo>
                    <a:lnTo>
                      <a:pt x="748" y="1397"/>
                    </a:lnTo>
                    <a:lnTo>
                      <a:pt x="712" y="1253"/>
                    </a:lnTo>
                    <a:lnTo>
                      <a:pt x="664" y="1115"/>
                    </a:lnTo>
                    <a:lnTo>
                      <a:pt x="610" y="977"/>
                    </a:lnTo>
                    <a:lnTo>
                      <a:pt x="491" y="719"/>
                    </a:lnTo>
                    <a:lnTo>
                      <a:pt x="353" y="468"/>
                    </a:lnTo>
                    <a:lnTo>
                      <a:pt x="192" y="228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180" y="228"/>
                    </a:lnTo>
                    <a:lnTo>
                      <a:pt x="341" y="468"/>
                    </a:lnTo>
                    <a:lnTo>
                      <a:pt x="479" y="719"/>
                    </a:lnTo>
                    <a:lnTo>
                      <a:pt x="598" y="983"/>
                    </a:lnTo>
                    <a:lnTo>
                      <a:pt x="652" y="1121"/>
                    </a:lnTo>
                    <a:lnTo>
                      <a:pt x="700" y="1259"/>
                    </a:lnTo>
                    <a:lnTo>
                      <a:pt x="736" y="1403"/>
                    </a:lnTo>
                    <a:lnTo>
                      <a:pt x="772" y="1547"/>
                    </a:lnTo>
                    <a:lnTo>
                      <a:pt x="802" y="1690"/>
                    </a:lnTo>
                    <a:lnTo>
                      <a:pt x="819" y="1834"/>
                    </a:lnTo>
                    <a:lnTo>
                      <a:pt x="837" y="1984"/>
                    </a:lnTo>
                    <a:lnTo>
                      <a:pt x="843" y="2128"/>
                    </a:lnTo>
                    <a:lnTo>
                      <a:pt x="849" y="2278"/>
                    </a:lnTo>
                    <a:lnTo>
                      <a:pt x="843" y="2428"/>
                    </a:lnTo>
                    <a:lnTo>
                      <a:pt x="831" y="2572"/>
                    </a:lnTo>
                    <a:lnTo>
                      <a:pt x="819" y="2721"/>
                    </a:lnTo>
                    <a:lnTo>
                      <a:pt x="796" y="2865"/>
                    </a:lnTo>
                    <a:lnTo>
                      <a:pt x="766" y="3015"/>
                    </a:lnTo>
                    <a:lnTo>
                      <a:pt x="724" y="3159"/>
                    </a:lnTo>
                    <a:lnTo>
                      <a:pt x="682" y="3303"/>
                    </a:lnTo>
                    <a:lnTo>
                      <a:pt x="586" y="3567"/>
                    </a:lnTo>
                    <a:lnTo>
                      <a:pt x="473" y="3824"/>
                    </a:lnTo>
                    <a:lnTo>
                      <a:pt x="335" y="4076"/>
                    </a:lnTo>
                    <a:lnTo>
                      <a:pt x="180" y="4316"/>
                    </a:lnTo>
                    <a:lnTo>
                      <a:pt x="192" y="4316"/>
                    </a:lnTo>
                    <a:lnTo>
                      <a:pt x="347" y="4076"/>
                    </a:lnTo>
                    <a:lnTo>
                      <a:pt x="485" y="3824"/>
                    </a:lnTo>
                    <a:lnTo>
                      <a:pt x="598" y="3573"/>
                    </a:lnTo>
                    <a:lnTo>
                      <a:pt x="694" y="3309"/>
                    </a:lnTo>
                    <a:lnTo>
                      <a:pt x="736" y="3165"/>
                    </a:lnTo>
                    <a:lnTo>
                      <a:pt x="778" y="3021"/>
                    </a:lnTo>
                    <a:lnTo>
                      <a:pt x="808" y="2871"/>
                    </a:lnTo>
                    <a:lnTo>
                      <a:pt x="831" y="2727"/>
                    </a:lnTo>
                    <a:lnTo>
                      <a:pt x="843" y="2578"/>
                    </a:lnTo>
                    <a:lnTo>
                      <a:pt x="855" y="2428"/>
                    </a:lnTo>
                    <a:lnTo>
                      <a:pt x="861" y="2278"/>
                    </a:lnTo>
                    <a:lnTo>
                      <a:pt x="855" y="2128"/>
                    </a:lnTo>
                    <a:lnTo>
                      <a:pt x="855" y="212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17422" name="Freeform 14"/>
              <p:cNvSpPr>
                <a:spLocks/>
              </p:cNvSpPr>
              <p:nvPr userDrawn="1"/>
            </p:nvSpPr>
            <p:spPr bwMode="hidden">
              <a:xfrm>
                <a:off x="2399" y="0"/>
                <a:ext cx="150" cy="4316"/>
              </a:xfrm>
              <a:custGeom>
                <a:avLst/>
                <a:gdLst>
                  <a:gd name="T0" fmla="*/ 18 w 149"/>
                  <a:gd name="T1" fmla="*/ 1942 h 4316"/>
                  <a:gd name="T2" fmla="*/ 30 w 149"/>
                  <a:gd name="T3" fmla="*/ 1630 h 4316"/>
                  <a:gd name="T4" fmla="*/ 42 w 149"/>
                  <a:gd name="T5" fmla="*/ 1331 h 4316"/>
                  <a:gd name="T6" fmla="*/ 59 w 149"/>
                  <a:gd name="T7" fmla="*/ 1055 h 4316"/>
                  <a:gd name="T8" fmla="*/ 77 w 149"/>
                  <a:gd name="T9" fmla="*/ 791 h 4316"/>
                  <a:gd name="T10" fmla="*/ 83 w 149"/>
                  <a:gd name="T11" fmla="*/ 671 h 4316"/>
                  <a:gd name="T12" fmla="*/ 95 w 149"/>
                  <a:gd name="T13" fmla="*/ 557 h 4316"/>
                  <a:gd name="T14" fmla="*/ 107 w 149"/>
                  <a:gd name="T15" fmla="*/ 444 h 4316"/>
                  <a:gd name="T16" fmla="*/ 113 w 149"/>
                  <a:gd name="T17" fmla="*/ 342 h 4316"/>
                  <a:gd name="T18" fmla="*/ 125 w 149"/>
                  <a:gd name="T19" fmla="*/ 246 h 4316"/>
                  <a:gd name="T20" fmla="*/ 131 w 149"/>
                  <a:gd name="T21" fmla="*/ 156 h 4316"/>
                  <a:gd name="T22" fmla="*/ 143 w 149"/>
                  <a:gd name="T23" fmla="*/ 72 h 4316"/>
                  <a:gd name="T24" fmla="*/ 149 w 149"/>
                  <a:gd name="T25" fmla="*/ 0 h 4316"/>
                  <a:gd name="T26" fmla="*/ 137 w 149"/>
                  <a:gd name="T27" fmla="*/ 0 h 4316"/>
                  <a:gd name="T28" fmla="*/ 131 w 149"/>
                  <a:gd name="T29" fmla="*/ 72 h 4316"/>
                  <a:gd name="T30" fmla="*/ 119 w 149"/>
                  <a:gd name="T31" fmla="*/ 156 h 4316"/>
                  <a:gd name="T32" fmla="*/ 113 w 149"/>
                  <a:gd name="T33" fmla="*/ 246 h 4316"/>
                  <a:gd name="T34" fmla="*/ 101 w 149"/>
                  <a:gd name="T35" fmla="*/ 342 h 4316"/>
                  <a:gd name="T36" fmla="*/ 95 w 149"/>
                  <a:gd name="T37" fmla="*/ 444 h 4316"/>
                  <a:gd name="T38" fmla="*/ 83 w 149"/>
                  <a:gd name="T39" fmla="*/ 557 h 4316"/>
                  <a:gd name="T40" fmla="*/ 71 w 149"/>
                  <a:gd name="T41" fmla="*/ 671 h 4316"/>
                  <a:gd name="T42" fmla="*/ 65 w 149"/>
                  <a:gd name="T43" fmla="*/ 791 h 4316"/>
                  <a:gd name="T44" fmla="*/ 48 w 149"/>
                  <a:gd name="T45" fmla="*/ 1055 h 4316"/>
                  <a:gd name="T46" fmla="*/ 30 w 149"/>
                  <a:gd name="T47" fmla="*/ 1331 h 4316"/>
                  <a:gd name="T48" fmla="*/ 18 w 149"/>
                  <a:gd name="T49" fmla="*/ 1630 h 4316"/>
                  <a:gd name="T50" fmla="*/ 6 w 149"/>
                  <a:gd name="T51" fmla="*/ 1942 h 4316"/>
                  <a:gd name="T52" fmla="*/ 0 w 149"/>
                  <a:gd name="T53" fmla="*/ 2278 h 4316"/>
                  <a:gd name="T54" fmla="*/ 6 w 149"/>
                  <a:gd name="T55" fmla="*/ 2602 h 4316"/>
                  <a:gd name="T56" fmla="*/ 12 w 149"/>
                  <a:gd name="T57" fmla="*/ 2919 h 4316"/>
                  <a:gd name="T58" fmla="*/ 24 w 149"/>
                  <a:gd name="T59" fmla="*/ 3219 h 4316"/>
                  <a:gd name="T60" fmla="*/ 36 w 149"/>
                  <a:gd name="T61" fmla="*/ 3513 h 4316"/>
                  <a:gd name="T62" fmla="*/ 59 w 149"/>
                  <a:gd name="T63" fmla="*/ 3794 h 4316"/>
                  <a:gd name="T64" fmla="*/ 89 w 149"/>
                  <a:gd name="T65" fmla="*/ 4058 h 4316"/>
                  <a:gd name="T66" fmla="*/ 125 w 149"/>
                  <a:gd name="T67" fmla="*/ 4316 h 4316"/>
                  <a:gd name="T68" fmla="*/ 137 w 149"/>
                  <a:gd name="T69" fmla="*/ 4316 h 4316"/>
                  <a:gd name="T70" fmla="*/ 101 w 149"/>
                  <a:gd name="T71" fmla="*/ 4058 h 4316"/>
                  <a:gd name="T72" fmla="*/ 71 w 149"/>
                  <a:gd name="T73" fmla="*/ 3794 h 4316"/>
                  <a:gd name="T74" fmla="*/ 48 w 149"/>
                  <a:gd name="T75" fmla="*/ 3513 h 4316"/>
                  <a:gd name="T76" fmla="*/ 36 w 149"/>
                  <a:gd name="T77" fmla="*/ 3225 h 4316"/>
                  <a:gd name="T78" fmla="*/ 24 w 149"/>
                  <a:gd name="T79" fmla="*/ 2919 h 4316"/>
                  <a:gd name="T80" fmla="*/ 18 w 149"/>
                  <a:gd name="T81" fmla="*/ 2608 h 4316"/>
                  <a:gd name="T82" fmla="*/ 12 w 149"/>
                  <a:gd name="T83" fmla="*/ 2278 h 4316"/>
                  <a:gd name="T84" fmla="*/ 18 w 149"/>
                  <a:gd name="T85" fmla="*/ 1942 h 4316"/>
                  <a:gd name="T86" fmla="*/ 18 w 149"/>
                  <a:gd name="T87" fmla="*/ 1942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</a:cxnLst>
                <a:rect l="0" t="0" r="r" b="b"/>
                <a:pathLst>
                  <a:path w="149" h="4316">
                    <a:moveTo>
                      <a:pt x="18" y="1942"/>
                    </a:moveTo>
                    <a:lnTo>
                      <a:pt x="30" y="1630"/>
                    </a:lnTo>
                    <a:lnTo>
                      <a:pt x="42" y="1331"/>
                    </a:lnTo>
                    <a:lnTo>
                      <a:pt x="59" y="1055"/>
                    </a:lnTo>
                    <a:lnTo>
                      <a:pt x="77" y="791"/>
                    </a:lnTo>
                    <a:lnTo>
                      <a:pt x="83" y="671"/>
                    </a:lnTo>
                    <a:lnTo>
                      <a:pt x="95" y="557"/>
                    </a:lnTo>
                    <a:lnTo>
                      <a:pt x="107" y="444"/>
                    </a:lnTo>
                    <a:lnTo>
                      <a:pt x="113" y="342"/>
                    </a:lnTo>
                    <a:lnTo>
                      <a:pt x="125" y="246"/>
                    </a:lnTo>
                    <a:lnTo>
                      <a:pt x="131" y="156"/>
                    </a:lnTo>
                    <a:lnTo>
                      <a:pt x="143" y="72"/>
                    </a:lnTo>
                    <a:lnTo>
                      <a:pt x="149" y="0"/>
                    </a:lnTo>
                    <a:lnTo>
                      <a:pt x="137" y="0"/>
                    </a:lnTo>
                    <a:lnTo>
                      <a:pt x="131" y="72"/>
                    </a:lnTo>
                    <a:lnTo>
                      <a:pt x="119" y="156"/>
                    </a:lnTo>
                    <a:lnTo>
                      <a:pt x="113" y="246"/>
                    </a:lnTo>
                    <a:lnTo>
                      <a:pt x="101" y="342"/>
                    </a:lnTo>
                    <a:lnTo>
                      <a:pt x="95" y="444"/>
                    </a:lnTo>
                    <a:lnTo>
                      <a:pt x="83" y="557"/>
                    </a:lnTo>
                    <a:lnTo>
                      <a:pt x="71" y="671"/>
                    </a:lnTo>
                    <a:lnTo>
                      <a:pt x="65" y="791"/>
                    </a:lnTo>
                    <a:lnTo>
                      <a:pt x="48" y="1055"/>
                    </a:lnTo>
                    <a:lnTo>
                      <a:pt x="30" y="1331"/>
                    </a:lnTo>
                    <a:lnTo>
                      <a:pt x="18" y="1630"/>
                    </a:lnTo>
                    <a:lnTo>
                      <a:pt x="6" y="1942"/>
                    </a:lnTo>
                    <a:lnTo>
                      <a:pt x="0" y="2278"/>
                    </a:lnTo>
                    <a:lnTo>
                      <a:pt x="6" y="2602"/>
                    </a:lnTo>
                    <a:lnTo>
                      <a:pt x="12" y="2919"/>
                    </a:lnTo>
                    <a:lnTo>
                      <a:pt x="24" y="3219"/>
                    </a:lnTo>
                    <a:lnTo>
                      <a:pt x="36" y="3513"/>
                    </a:lnTo>
                    <a:lnTo>
                      <a:pt x="59" y="3794"/>
                    </a:lnTo>
                    <a:lnTo>
                      <a:pt x="89" y="4058"/>
                    </a:lnTo>
                    <a:lnTo>
                      <a:pt x="125" y="4316"/>
                    </a:lnTo>
                    <a:lnTo>
                      <a:pt x="137" y="4316"/>
                    </a:lnTo>
                    <a:lnTo>
                      <a:pt x="101" y="4058"/>
                    </a:lnTo>
                    <a:lnTo>
                      <a:pt x="71" y="3794"/>
                    </a:lnTo>
                    <a:lnTo>
                      <a:pt x="48" y="3513"/>
                    </a:lnTo>
                    <a:lnTo>
                      <a:pt x="36" y="3225"/>
                    </a:lnTo>
                    <a:lnTo>
                      <a:pt x="24" y="2919"/>
                    </a:lnTo>
                    <a:lnTo>
                      <a:pt x="18" y="2608"/>
                    </a:lnTo>
                    <a:lnTo>
                      <a:pt x="12" y="2278"/>
                    </a:lnTo>
                    <a:lnTo>
                      <a:pt x="18" y="1942"/>
                    </a:lnTo>
                    <a:lnTo>
                      <a:pt x="18" y="194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17423" name="Freeform 15"/>
              <p:cNvSpPr>
                <a:spLocks/>
              </p:cNvSpPr>
              <p:nvPr userDrawn="1"/>
            </p:nvSpPr>
            <p:spPr bwMode="hidden">
              <a:xfrm>
                <a:off x="1967" y="0"/>
                <a:ext cx="300" cy="4316"/>
              </a:xfrm>
              <a:custGeom>
                <a:avLst/>
                <a:gdLst>
                  <a:gd name="T0" fmla="*/ 18 w 299"/>
                  <a:gd name="T1" fmla="*/ 2062 h 4316"/>
                  <a:gd name="T2" fmla="*/ 30 w 299"/>
                  <a:gd name="T3" fmla="*/ 1750 h 4316"/>
                  <a:gd name="T4" fmla="*/ 54 w 299"/>
                  <a:gd name="T5" fmla="*/ 1451 h 4316"/>
                  <a:gd name="T6" fmla="*/ 84 w 299"/>
                  <a:gd name="T7" fmla="*/ 1169 h 4316"/>
                  <a:gd name="T8" fmla="*/ 126 w 299"/>
                  <a:gd name="T9" fmla="*/ 899 h 4316"/>
                  <a:gd name="T10" fmla="*/ 162 w 299"/>
                  <a:gd name="T11" fmla="*/ 641 h 4316"/>
                  <a:gd name="T12" fmla="*/ 209 w 299"/>
                  <a:gd name="T13" fmla="*/ 408 h 4316"/>
                  <a:gd name="T14" fmla="*/ 251 w 299"/>
                  <a:gd name="T15" fmla="*/ 192 h 4316"/>
                  <a:gd name="T16" fmla="*/ 299 w 299"/>
                  <a:gd name="T17" fmla="*/ 0 h 4316"/>
                  <a:gd name="T18" fmla="*/ 287 w 299"/>
                  <a:gd name="T19" fmla="*/ 0 h 4316"/>
                  <a:gd name="T20" fmla="*/ 239 w 299"/>
                  <a:gd name="T21" fmla="*/ 192 h 4316"/>
                  <a:gd name="T22" fmla="*/ 198 w 299"/>
                  <a:gd name="T23" fmla="*/ 408 h 4316"/>
                  <a:gd name="T24" fmla="*/ 156 w 299"/>
                  <a:gd name="T25" fmla="*/ 641 h 4316"/>
                  <a:gd name="T26" fmla="*/ 114 w 299"/>
                  <a:gd name="T27" fmla="*/ 899 h 4316"/>
                  <a:gd name="T28" fmla="*/ 78 w 299"/>
                  <a:gd name="T29" fmla="*/ 1169 h 4316"/>
                  <a:gd name="T30" fmla="*/ 48 w 299"/>
                  <a:gd name="T31" fmla="*/ 1451 h 4316"/>
                  <a:gd name="T32" fmla="*/ 24 w 299"/>
                  <a:gd name="T33" fmla="*/ 1750 h 4316"/>
                  <a:gd name="T34" fmla="*/ 6 w 299"/>
                  <a:gd name="T35" fmla="*/ 2062 h 4316"/>
                  <a:gd name="T36" fmla="*/ 0 w 299"/>
                  <a:gd name="T37" fmla="*/ 2374 h 4316"/>
                  <a:gd name="T38" fmla="*/ 12 w 299"/>
                  <a:gd name="T39" fmla="*/ 2674 h 4316"/>
                  <a:gd name="T40" fmla="*/ 30 w 299"/>
                  <a:gd name="T41" fmla="*/ 2973 h 4316"/>
                  <a:gd name="T42" fmla="*/ 54 w 299"/>
                  <a:gd name="T43" fmla="*/ 3255 h 4316"/>
                  <a:gd name="T44" fmla="*/ 96 w 299"/>
                  <a:gd name="T45" fmla="*/ 3537 h 4316"/>
                  <a:gd name="T46" fmla="*/ 144 w 299"/>
                  <a:gd name="T47" fmla="*/ 3806 h 4316"/>
                  <a:gd name="T48" fmla="*/ 203 w 299"/>
                  <a:gd name="T49" fmla="*/ 4064 h 4316"/>
                  <a:gd name="T50" fmla="*/ 275 w 299"/>
                  <a:gd name="T51" fmla="*/ 4316 h 4316"/>
                  <a:gd name="T52" fmla="*/ 287 w 299"/>
                  <a:gd name="T53" fmla="*/ 4316 h 4316"/>
                  <a:gd name="T54" fmla="*/ 215 w 299"/>
                  <a:gd name="T55" fmla="*/ 4064 h 4316"/>
                  <a:gd name="T56" fmla="*/ 156 w 299"/>
                  <a:gd name="T57" fmla="*/ 3806 h 4316"/>
                  <a:gd name="T58" fmla="*/ 108 w 299"/>
                  <a:gd name="T59" fmla="*/ 3537 h 4316"/>
                  <a:gd name="T60" fmla="*/ 66 w 299"/>
                  <a:gd name="T61" fmla="*/ 3261 h 4316"/>
                  <a:gd name="T62" fmla="*/ 42 w 299"/>
                  <a:gd name="T63" fmla="*/ 2973 h 4316"/>
                  <a:gd name="T64" fmla="*/ 24 w 299"/>
                  <a:gd name="T65" fmla="*/ 2680 h 4316"/>
                  <a:gd name="T66" fmla="*/ 12 w 299"/>
                  <a:gd name="T67" fmla="*/ 2374 h 4316"/>
                  <a:gd name="T68" fmla="*/ 18 w 299"/>
                  <a:gd name="T69" fmla="*/ 2062 h 4316"/>
                  <a:gd name="T70" fmla="*/ 18 w 299"/>
                  <a:gd name="T71" fmla="*/ 2062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299" h="4316">
                    <a:moveTo>
                      <a:pt x="18" y="2062"/>
                    </a:moveTo>
                    <a:lnTo>
                      <a:pt x="30" y="1750"/>
                    </a:lnTo>
                    <a:lnTo>
                      <a:pt x="54" y="1451"/>
                    </a:lnTo>
                    <a:lnTo>
                      <a:pt x="84" y="1169"/>
                    </a:lnTo>
                    <a:lnTo>
                      <a:pt x="126" y="899"/>
                    </a:lnTo>
                    <a:lnTo>
                      <a:pt x="162" y="641"/>
                    </a:lnTo>
                    <a:lnTo>
                      <a:pt x="209" y="408"/>
                    </a:lnTo>
                    <a:lnTo>
                      <a:pt x="251" y="192"/>
                    </a:lnTo>
                    <a:lnTo>
                      <a:pt x="299" y="0"/>
                    </a:lnTo>
                    <a:lnTo>
                      <a:pt x="287" y="0"/>
                    </a:lnTo>
                    <a:lnTo>
                      <a:pt x="239" y="192"/>
                    </a:lnTo>
                    <a:lnTo>
                      <a:pt x="198" y="408"/>
                    </a:lnTo>
                    <a:lnTo>
                      <a:pt x="156" y="641"/>
                    </a:lnTo>
                    <a:lnTo>
                      <a:pt x="114" y="899"/>
                    </a:lnTo>
                    <a:lnTo>
                      <a:pt x="78" y="1169"/>
                    </a:lnTo>
                    <a:lnTo>
                      <a:pt x="48" y="1451"/>
                    </a:lnTo>
                    <a:lnTo>
                      <a:pt x="24" y="1750"/>
                    </a:lnTo>
                    <a:lnTo>
                      <a:pt x="6" y="2062"/>
                    </a:lnTo>
                    <a:lnTo>
                      <a:pt x="0" y="2374"/>
                    </a:lnTo>
                    <a:lnTo>
                      <a:pt x="12" y="2674"/>
                    </a:lnTo>
                    <a:lnTo>
                      <a:pt x="30" y="2973"/>
                    </a:lnTo>
                    <a:lnTo>
                      <a:pt x="54" y="3255"/>
                    </a:lnTo>
                    <a:lnTo>
                      <a:pt x="96" y="3537"/>
                    </a:lnTo>
                    <a:lnTo>
                      <a:pt x="144" y="3806"/>
                    </a:lnTo>
                    <a:lnTo>
                      <a:pt x="203" y="4064"/>
                    </a:lnTo>
                    <a:lnTo>
                      <a:pt x="275" y="4316"/>
                    </a:lnTo>
                    <a:lnTo>
                      <a:pt x="287" y="4316"/>
                    </a:lnTo>
                    <a:lnTo>
                      <a:pt x="215" y="4064"/>
                    </a:lnTo>
                    <a:lnTo>
                      <a:pt x="156" y="3806"/>
                    </a:lnTo>
                    <a:lnTo>
                      <a:pt x="108" y="3537"/>
                    </a:lnTo>
                    <a:lnTo>
                      <a:pt x="66" y="3261"/>
                    </a:lnTo>
                    <a:lnTo>
                      <a:pt x="42" y="2973"/>
                    </a:lnTo>
                    <a:lnTo>
                      <a:pt x="24" y="2680"/>
                    </a:lnTo>
                    <a:lnTo>
                      <a:pt x="12" y="2374"/>
                    </a:lnTo>
                    <a:lnTo>
                      <a:pt x="18" y="2062"/>
                    </a:lnTo>
                    <a:lnTo>
                      <a:pt x="18" y="206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17424" name="Freeform 16"/>
              <p:cNvSpPr>
                <a:spLocks/>
              </p:cNvSpPr>
              <p:nvPr userDrawn="1"/>
            </p:nvSpPr>
            <p:spPr bwMode="hidden">
              <a:xfrm>
                <a:off x="1566" y="0"/>
                <a:ext cx="425" cy="4316"/>
              </a:xfrm>
              <a:custGeom>
                <a:avLst/>
                <a:gdLst>
                  <a:gd name="T0" fmla="*/ 424 w 424"/>
                  <a:gd name="T1" fmla="*/ 0 h 4316"/>
                  <a:gd name="T2" fmla="*/ 412 w 424"/>
                  <a:gd name="T3" fmla="*/ 0 h 4316"/>
                  <a:gd name="T4" fmla="*/ 316 w 424"/>
                  <a:gd name="T5" fmla="*/ 222 h 4316"/>
                  <a:gd name="T6" fmla="*/ 239 w 424"/>
                  <a:gd name="T7" fmla="*/ 462 h 4316"/>
                  <a:gd name="T8" fmla="*/ 167 w 424"/>
                  <a:gd name="T9" fmla="*/ 707 h 4316"/>
                  <a:gd name="T10" fmla="*/ 107 w 424"/>
                  <a:gd name="T11" fmla="*/ 971 h 4316"/>
                  <a:gd name="T12" fmla="*/ 65 w 424"/>
                  <a:gd name="T13" fmla="*/ 1247 h 4316"/>
                  <a:gd name="T14" fmla="*/ 29 w 424"/>
                  <a:gd name="T15" fmla="*/ 1529 h 4316"/>
                  <a:gd name="T16" fmla="*/ 6 w 424"/>
                  <a:gd name="T17" fmla="*/ 1822 h 4316"/>
                  <a:gd name="T18" fmla="*/ 0 w 424"/>
                  <a:gd name="T19" fmla="*/ 2122 h 4316"/>
                  <a:gd name="T20" fmla="*/ 6 w 424"/>
                  <a:gd name="T21" fmla="*/ 2404 h 4316"/>
                  <a:gd name="T22" fmla="*/ 24 w 424"/>
                  <a:gd name="T23" fmla="*/ 2686 h 4316"/>
                  <a:gd name="T24" fmla="*/ 47 w 424"/>
                  <a:gd name="T25" fmla="*/ 2961 h 4316"/>
                  <a:gd name="T26" fmla="*/ 89 w 424"/>
                  <a:gd name="T27" fmla="*/ 3243 h 4316"/>
                  <a:gd name="T28" fmla="*/ 137 w 424"/>
                  <a:gd name="T29" fmla="*/ 3519 h 4316"/>
                  <a:gd name="T30" fmla="*/ 197 w 424"/>
                  <a:gd name="T31" fmla="*/ 3788 h 4316"/>
                  <a:gd name="T32" fmla="*/ 269 w 424"/>
                  <a:gd name="T33" fmla="*/ 4058 h 4316"/>
                  <a:gd name="T34" fmla="*/ 346 w 424"/>
                  <a:gd name="T35" fmla="*/ 4316 h 4316"/>
                  <a:gd name="T36" fmla="*/ 358 w 424"/>
                  <a:gd name="T37" fmla="*/ 4316 h 4316"/>
                  <a:gd name="T38" fmla="*/ 281 w 424"/>
                  <a:gd name="T39" fmla="*/ 4058 h 4316"/>
                  <a:gd name="T40" fmla="*/ 209 w 424"/>
                  <a:gd name="T41" fmla="*/ 3788 h 4316"/>
                  <a:gd name="T42" fmla="*/ 149 w 424"/>
                  <a:gd name="T43" fmla="*/ 3519 h 4316"/>
                  <a:gd name="T44" fmla="*/ 101 w 424"/>
                  <a:gd name="T45" fmla="*/ 3243 h 4316"/>
                  <a:gd name="T46" fmla="*/ 59 w 424"/>
                  <a:gd name="T47" fmla="*/ 2961 h 4316"/>
                  <a:gd name="T48" fmla="*/ 35 w 424"/>
                  <a:gd name="T49" fmla="*/ 2686 h 4316"/>
                  <a:gd name="T50" fmla="*/ 18 w 424"/>
                  <a:gd name="T51" fmla="*/ 2404 h 4316"/>
                  <a:gd name="T52" fmla="*/ 12 w 424"/>
                  <a:gd name="T53" fmla="*/ 2122 h 4316"/>
                  <a:gd name="T54" fmla="*/ 18 w 424"/>
                  <a:gd name="T55" fmla="*/ 1822 h 4316"/>
                  <a:gd name="T56" fmla="*/ 41 w 424"/>
                  <a:gd name="T57" fmla="*/ 1529 h 4316"/>
                  <a:gd name="T58" fmla="*/ 71 w 424"/>
                  <a:gd name="T59" fmla="*/ 1247 h 4316"/>
                  <a:gd name="T60" fmla="*/ 119 w 424"/>
                  <a:gd name="T61" fmla="*/ 971 h 4316"/>
                  <a:gd name="T62" fmla="*/ 179 w 424"/>
                  <a:gd name="T63" fmla="*/ 707 h 4316"/>
                  <a:gd name="T64" fmla="*/ 245 w 424"/>
                  <a:gd name="T65" fmla="*/ 462 h 4316"/>
                  <a:gd name="T66" fmla="*/ 328 w 424"/>
                  <a:gd name="T67" fmla="*/ 222 h 4316"/>
                  <a:gd name="T68" fmla="*/ 424 w 424"/>
                  <a:gd name="T69" fmla="*/ 0 h 4316"/>
                  <a:gd name="T70" fmla="*/ 424 w 424"/>
                  <a:gd name="T71" fmla="*/ 0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424" h="4316">
                    <a:moveTo>
                      <a:pt x="424" y="0"/>
                    </a:moveTo>
                    <a:lnTo>
                      <a:pt x="412" y="0"/>
                    </a:lnTo>
                    <a:lnTo>
                      <a:pt x="316" y="222"/>
                    </a:lnTo>
                    <a:lnTo>
                      <a:pt x="239" y="462"/>
                    </a:lnTo>
                    <a:lnTo>
                      <a:pt x="167" y="707"/>
                    </a:lnTo>
                    <a:lnTo>
                      <a:pt x="107" y="971"/>
                    </a:lnTo>
                    <a:lnTo>
                      <a:pt x="65" y="1247"/>
                    </a:lnTo>
                    <a:lnTo>
                      <a:pt x="29" y="1529"/>
                    </a:lnTo>
                    <a:lnTo>
                      <a:pt x="6" y="1822"/>
                    </a:lnTo>
                    <a:lnTo>
                      <a:pt x="0" y="2122"/>
                    </a:lnTo>
                    <a:lnTo>
                      <a:pt x="6" y="2404"/>
                    </a:lnTo>
                    <a:lnTo>
                      <a:pt x="24" y="2686"/>
                    </a:lnTo>
                    <a:lnTo>
                      <a:pt x="47" y="2961"/>
                    </a:lnTo>
                    <a:lnTo>
                      <a:pt x="89" y="3243"/>
                    </a:lnTo>
                    <a:lnTo>
                      <a:pt x="137" y="3519"/>
                    </a:lnTo>
                    <a:lnTo>
                      <a:pt x="197" y="3788"/>
                    </a:lnTo>
                    <a:lnTo>
                      <a:pt x="269" y="4058"/>
                    </a:lnTo>
                    <a:lnTo>
                      <a:pt x="346" y="4316"/>
                    </a:lnTo>
                    <a:lnTo>
                      <a:pt x="358" y="4316"/>
                    </a:lnTo>
                    <a:lnTo>
                      <a:pt x="281" y="4058"/>
                    </a:lnTo>
                    <a:lnTo>
                      <a:pt x="209" y="3788"/>
                    </a:lnTo>
                    <a:lnTo>
                      <a:pt x="149" y="3519"/>
                    </a:lnTo>
                    <a:lnTo>
                      <a:pt x="101" y="3243"/>
                    </a:lnTo>
                    <a:lnTo>
                      <a:pt x="59" y="2961"/>
                    </a:lnTo>
                    <a:lnTo>
                      <a:pt x="35" y="2686"/>
                    </a:lnTo>
                    <a:lnTo>
                      <a:pt x="18" y="2404"/>
                    </a:lnTo>
                    <a:lnTo>
                      <a:pt x="12" y="2122"/>
                    </a:lnTo>
                    <a:lnTo>
                      <a:pt x="18" y="1822"/>
                    </a:lnTo>
                    <a:lnTo>
                      <a:pt x="41" y="1529"/>
                    </a:lnTo>
                    <a:lnTo>
                      <a:pt x="71" y="1247"/>
                    </a:lnTo>
                    <a:lnTo>
                      <a:pt x="119" y="971"/>
                    </a:lnTo>
                    <a:lnTo>
                      <a:pt x="179" y="707"/>
                    </a:lnTo>
                    <a:lnTo>
                      <a:pt x="245" y="462"/>
                    </a:lnTo>
                    <a:lnTo>
                      <a:pt x="328" y="222"/>
                    </a:lnTo>
                    <a:lnTo>
                      <a:pt x="424" y="0"/>
                    </a:lnTo>
                    <a:lnTo>
                      <a:pt x="42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17425" name="Freeform 17"/>
              <p:cNvSpPr>
                <a:spLocks/>
              </p:cNvSpPr>
              <p:nvPr userDrawn="1"/>
            </p:nvSpPr>
            <p:spPr bwMode="hidden">
              <a:xfrm>
                <a:off x="1128" y="0"/>
                <a:ext cx="575" cy="4316"/>
              </a:xfrm>
              <a:custGeom>
                <a:avLst/>
                <a:gdLst>
                  <a:gd name="T0" fmla="*/ 12 w 574"/>
                  <a:gd name="T1" fmla="*/ 2146 h 4316"/>
                  <a:gd name="T2" fmla="*/ 24 w 574"/>
                  <a:gd name="T3" fmla="*/ 1846 h 4316"/>
                  <a:gd name="T4" fmla="*/ 54 w 574"/>
                  <a:gd name="T5" fmla="*/ 1559 h 4316"/>
                  <a:gd name="T6" fmla="*/ 96 w 574"/>
                  <a:gd name="T7" fmla="*/ 1277 h 4316"/>
                  <a:gd name="T8" fmla="*/ 162 w 574"/>
                  <a:gd name="T9" fmla="*/ 1001 h 4316"/>
                  <a:gd name="T10" fmla="*/ 239 w 574"/>
                  <a:gd name="T11" fmla="*/ 731 h 4316"/>
                  <a:gd name="T12" fmla="*/ 335 w 574"/>
                  <a:gd name="T13" fmla="*/ 480 h 4316"/>
                  <a:gd name="T14" fmla="*/ 449 w 574"/>
                  <a:gd name="T15" fmla="*/ 234 h 4316"/>
                  <a:gd name="T16" fmla="*/ 574 w 574"/>
                  <a:gd name="T17" fmla="*/ 0 h 4316"/>
                  <a:gd name="T18" fmla="*/ 562 w 574"/>
                  <a:gd name="T19" fmla="*/ 0 h 4316"/>
                  <a:gd name="T20" fmla="*/ 437 w 574"/>
                  <a:gd name="T21" fmla="*/ 234 h 4316"/>
                  <a:gd name="T22" fmla="*/ 323 w 574"/>
                  <a:gd name="T23" fmla="*/ 480 h 4316"/>
                  <a:gd name="T24" fmla="*/ 227 w 574"/>
                  <a:gd name="T25" fmla="*/ 737 h 4316"/>
                  <a:gd name="T26" fmla="*/ 150 w 574"/>
                  <a:gd name="T27" fmla="*/ 1001 h 4316"/>
                  <a:gd name="T28" fmla="*/ 84 w 574"/>
                  <a:gd name="T29" fmla="*/ 1277 h 4316"/>
                  <a:gd name="T30" fmla="*/ 42 w 574"/>
                  <a:gd name="T31" fmla="*/ 1559 h 4316"/>
                  <a:gd name="T32" fmla="*/ 12 w 574"/>
                  <a:gd name="T33" fmla="*/ 1852 h 4316"/>
                  <a:gd name="T34" fmla="*/ 0 w 574"/>
                  <a:gd name="T35" fmla="*/ 2146 h 4316"/>
                  <a:gd name="T36" fmla="*/ 6 w 574"/>
                  <a:gd name="T37" fmla="*/ 2434 h 4316"/>
                  <a:gd name="T38" fmla="*/ 30 w 574"/>
                  <a:gd name="T39" fmla="*/ 2715 h 4316"/>
                  <a:gd name="T40" fmla="*/ 66 w 574"/>
                  <a:gd name="T41" fmla="*/ 2997 h 4316"/>
                  <a:gd name="T42" fmla="*/ 120 w 574"/>
                  <a:gd name="T43" fmla="*/ 3273 h 4316"/>
                  <a:gd name="T44" fmla="*/ 191 w 574"/>
                  <a:gd name="T45" fmla="*/ 3549 h 4316"/>
                  <a:gd name="T46" fmla="*/ 275 w 574"/>
                  <a:gd name="T47" fmla="*/ 3812 h 4316"/>
                  <a:gd name="T48" fmla="*/ 371 w 574"/>
                  <a:gd name="T49" fmla="*/ 4070 h 4316"/>
                  <a:gd name="T50" fmla="*/ 484 w 574"/>
                  <a:gd name="T51" fmla="*/ 4316 h 4316"/>
                  <a:gd name="T52" fmla="*/ 496 w 574"/>
                  <a:gd name="T53" fmla="*/ 4316 h 4316"/>
                  <a:gd name="T54" fmla="*/ 383 w 574"/>
                  <a:gd name="T55" fmla="*/ 4070 h 4316"/>
                  <a:gd name="T56" fmla="*/ 287 w 574"/>
                  <a:gd name="T57" fmla="*/ 3812 h 4316"/>
                  <a:gd name="T58" fmla="*/ 203 w 574"/>
                  <a:gd name="T59" fmla="*/ 3549 h 4316"/>
                  <a:gd name="T60" fmla="*/ 132 w 574"/>
                  <a:gd name="T61" fmla="*/ 3273 h 4316"/>
                  <a:gd name="T62" fmla="*/ 78 w 574"/>
                  <a:gd name="T63" fmla="*/ 2997 h 4316"/>
                  <a:gd name="T64" fmla="*/ 42 w 574"/>
                  <a:gd name="T65" fmla="*/ 2715 h 4316"/>
                  <a:gd name="T66" fmla="*/ 18 w 574"/>
                  <a:gd name="T67" fmla="*/ 2434 h 4316"/>
                  <a:gd name="T68" fmla="*/ 12 w 574"/>
                  <a:gd name="T69" fmla="*/ 2146 h 4316"/>
                  <a:gd name="T70" fmla="*/ 12 w 574"/>
                  <a:gd name="T71" fmla="*/ 2146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574" h="4316">
                    <a:moveTo>
                      <a:pt x="12" y="2146"/>
                    </a:moveTo>
                    <a:lnTo>
                      <a:pt x="24" y="1846"/>
                    </a:lnTo>
                    <a:lnTo>
                      <a:pt x="54" y="1559"/>
                    </a:lnTo>
                    <a:lnTo>
                      <a:pt x="96" y="1277"/>
                    </a:lnTo>
                    <a:lnTo>
                      <a:pt x="162" y="1001"/>
                    </a:lnTo>
                    <a:lnTo>
                      <a:pt x="239" y="731"/>
                    </a:lnTo>
                    <a:lnTo>
                      <a:pt x="335" y="480"/>
                    </a:lnTo>
                    <a:lnTo>
                      <a:pt x="449" y="234"/>
                    </a:lnTo>
                    <a:lnTo>
                      <a:pt x="574" y="0"/>
                    </a:lnTo>
                    <a:lnTo>
                      <a:pt x="562" y="0"/>
                    </a:lnTo>
                    <a:lnTo>
                      <a:pt x="437" y="234"/>
                    </a:lnTo>
                    <a:lnTo>
                      <a:pt x="323" y="480"/>
                    </a:lnTo>
                    <a:lnTo>
                      <a:pt x="227" y="737"/>
                    </a:lnTo>
                    <a:lnTo>
                      <a:pt x="150" y="1001"/>
                    </a:lnTo>
                    <a:lnTo>
                      <a:pt x="84" y="1277"/>
                    </a:lnTo>
                    <a:lnTo>
                      <a:pt x="42" y="1559"/>
                    </a:lnTo>
                    <a:lnTo>
                      <a:pt x="12" y="1852"/>
                    </a:lnTo>
                    <a:lnTo>
                      <a:pt x="0" y="2146"/>
                    </a:lnTo>
                    <a:lnTo>
                      <a:pt x="6" y="2434"/>
                    </a:lnTo>
                    <a:lnTo>
                      <a:pt x="30" y="2715"/>
                    </a:lnTo>
                    <a:lnTo>
                      <a:pt x="66" y="2997"/>
                    </a:lnTo>
                    <a:lnTo>
                      <a:pt x="120" y="3273"/>
                    </a:lnTo>
                    <a:lnTo>
                      <a:pt x="191" y="3549"/>
                    </a:lnTo>
                    <a:lnTo>
                      <a:pt x="275" y="3812"/>
                    </a:lnTo>
                    <a:lnTo>
                      <a:pt x="371" y="4070"/>
                    </a:lnTo>
                    <a:lnTo>
                      <a:pt x="484" y="4316"/>
                    </a:lnTo>
                    <a:lnTo>
                      <a:pt x="496" y="4316"/>
                    </a:lnTo>
                    <a:lnTo>
                      <a:pt x="383" y="4070"/>
                    </a:lnTo>
                    <a:lnTo>
                      <a:pt x="287" y="3812"/>
                    </a:lnTo>
                    <a:lnTo>
                      <a:pt x="203" y="3549"/>
                    </a:lnTo>
                    <a:lnTo>
                      <a:pt x="132" y="3273"/>
                    </a:lnTo>
                    <a:lnTo>
                      <a:pt x="78" y="2997"/>
                    </a:lnTo>
                    <a:lnTo>
                      <a:pt x="42" y="2715"/>
                    </a:lnTo>
                    <a:lnTo>
                      <a:pt x="18" y="2434"/>
                    </a:lnTo>
                    <a:lnTo>
                      <a:pt x="12" y="2146"/>
                    </a:lnTo>
                    <a:lnTo>
                      <a:pt x="12" y="214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17426" name="Freeform 18"/>
              <p:cNvSpPr>
                <a:spLocks/>
              </p:cNvSpPr>
              <p:nvPr userDrawn="1"/>
            </p:nvSpPr>
            <p:spPr bwMode="hidden">
              <a:xfrm>
                <a:off x="702" y="0"/>
                <a:ext cx="737" cy="4316"/>
              </a:xfrm>
              <a:custGeom>
                <a:avLst/>
                <a:gdLst>
                  <a:gd name="T0" fmla="*/ 12 w 735"/>
                  <a:gd name="T1" fmla="*/ 2098 h 4316"/>
                  <a:gd name="T2" fmla="*/ 29 w 735"/>
                  <a:gd name="T3" fmla="*/ 1798 h 4316"/>
                  <a:gd name="T4" fmla="*/ 71 w 735"/>
                  <a:gd name="T5" fmla="*/ 1505 h 4316"/>
                  <a:gd name="T6" fmla="*/ 131 w 735"/>
                  <a:gd name="T7" fmla="*/ 1223 h 4316"/>
                  <a:gd name="T8" fmla="*/ 215 w 735"/>
                  <a:gd name="T9" fmla="*/ 941 h 4316"/>
                  <a:gd name="T10" fmla="*/ 316 w 735"/>
                  <a:gd name="T11" fmla="*/ 689 h 4316"/>
                  <a:gd name="T12" fmla="*/ 442 w 735"/>
                  <a:gd name="T13" fmla="*/ 444 h 4316"/>
                  <a:gd name="T14" fmla="*/ 580 w 735"/>
                  <a:gd name="T15" fmla="*/ 216 h 4316"/>
                  <a:gd name="T16" fmla="*/ 735 w 735"/>
                  <a:gd name="T17" fmla="*/ 0 h 4316"/>
                  <a:gd name="T18" fmla="*/ 723 w 735"/>
                  <a:gd name="T19" fmla="*/ 0 h 4316"/>
                  <a:gd name="T20" fmla="*/ 568 w 735"/>
                  <a:gd name="T21" fmla="*/ 210 h 4316"/>
                  <a:gd name="T22" fmla="*/ 430 w 735"/>
                  <a:gd name="T23" fmla="*/ 438 h 4316"/>
                  <a:gd name="T24" fmla="*/ 311 w 735"/>
                  <a:gd name="T25" fmla="*/ 683 h 4316"/>
                  <a:gd name="T26" fmla="*/ 209 w 735"/>
                  <a:gd name="T27" fmla="*/ 941 h 4316"/>
                  <a:gd name="T28" fmla="*/ 125 w 735"/>
                  <a:gd name="T29" fmla="*/ 1217 h 4316"/>
                  <a:gd name="T30" fmla="*/ 59 w 735"/>
                  <a:gd name="T31" fmla="*/ 1505 h 4316"/>
                  <a:gd name="T32" fmla="*/ 18 w 735"/>
                  <a:gd name="T33" fmla="*/ 1798 h 4316"/>
                  <a:gd name="T34" fmla="*/ 0 w 735"/>
                  <a:gd name="T35" fmla="*/ 2098 h 4316"/>
                  <a:gd name="T36" fmla="*/ 6 w 735"/>
                  <a:gd name="T37" fmla="*/ 2404 h 4316"/>
                  <a:gd name="T38" fmla="*/ 29 w 735"/>
                  <a:gd name="T39" fmla="*/ 2709 h 4316"/>
                  <a:gd name="T40" fmla="*/ 77 w 735"/>
                  <a:gd name="T41" fmla="*/ 3015 h 4316"/>
                  <a:gd name="T42" fmla="*/ 149 w 735"/>
                  <a:gd name="T43" fmla="*/ 3315 h 4316"/>
                  <a:gd name="T44" fmla="*/ 227 w 735"/>
                  <a:gd name="T45" fmla="*/ 3573 h 4316"/>
                  <a:gd name="T46" fmla="*/ 316 w 735"/>
                  <a:gd name="T47" fmla="*/ 3824 h 4316"/>
                  <a:gd name="T48" fmla="*/ 424 w 735"/>
                  <a:gd name="T49" fmla="*/ 4076 h 4316"/>
                  <a:gd name="T50" fmla="*/ 544 w 735"/>
                  <a:gd name="T51" fmla="*/ 4316 h 4316"/>
                  <a:gd name="T52" fmla="*/ 556 w 735"/>
                  <a:gd name="T53" fmla="*/ 4316 h 4316"/>
                  <a:gd name="T54" fmla="*/ 436 w 735"/>
                  <a:gd name="T55" fmla="*/ 4076 h 4316"/>
                  <a:gd name="T56" fmla="*/ 328 w 735"/>
                  <a:gd name="T57" fmla="*/ 3824 h 4316"/>
                  <a:gd name="T58" fmla="*/ 239 w 735"/>
                  <a:gd name="T59" fmla="*/ 3573 h 4316"/>
                  <a:gd name="T60" fmla="*/ 161 w 735"/>
                  <a:gd name="T61" fmla="*/ 3315 h 4316"/>
                  <a:gd name="T62" fmla="*/ 89 w 735"/>
                  <a:gd name="T63" fmla="*/ 3015 h 4316"/>
                  <a:gd name="T64" fmla="*/ 41 w 735"/>
                  <a:gd name="T65" fmla="*/ 2709 h 4316"/>
                  <a:gd name="T66" fmla="*/ 18 w 735"/>
                  <a:gd name="T67" fmla="*/ 2404 h 4316"/>
                  <a:gd name="T68" fmla="*/ 12 w 735"/>
                  <a:gd name="T69" fmla="*/ 2098 h 4316"/>
                  <a:gd name="T70" fmla="*/ 12 w 735"/>
                  <a:gd name="T71" fmla="*/ 2098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735" h="4316">
                    <a:moveTo>
                      <a:pt x="12" y="2098"/>
                    </a:moveTo>
                    <a:lnTo>
                      <a:pt x="29" y="1798"/>
                    </a:lnTo>
                    <a:lnTo>
                      <a:pt x="71" y="1505"/>
                    </a:lnTo>
                    <a:lnTo>
                      <a:pt x="131" y="1223"/>
                    </a:lnTo>
                    <a:lnTo>
                      <a:pt x="215" y="941"/>
                    </a:lnTo>
                    <a:lnTo>
                      <a:pt x="316" y="689"/>
                    </a:lnTo>
                    <a:lnTo>
                      <a:pt x="442" y="444"/>
                    </a:lnTo>
                    <a:lnTo>
                      <a:pt x="580" y="216"/>
                    </a:lnTo>
                    <a:lnTo>
                      <a:pt x="735" y="0"/>
                    </a:lnTo>
                    <a:lnTo>
                      <a:pt x="723" y="0"/>
                    </a:lnTo>
                    <a:lnTo>
                      <a:pt x="568" y="210"/>
                    </a:lnTo>
                    <a:lnTo>
                      <a:pt x="430" y="438"/>
                    </a:lnTo>
                    <a:lnTo>
                      <a:pt x="311" y="683"/>
                    </a:lnTo>
                    <a:lnTo>
                      <a:pt x="209" y="941"/>
                    </a:lnTo>
                    <a:lnTo>
                      <a:pt x="125" y="1217"/>
                    </a:lnTo>
                    <a:lnTo>
                      <a:pt x="59" y="1505"/>
                    </a:lnTo>
                    <a:lnTo>
                      <a:pt x="18" y="1798"/>
                    </a:lnTo>
                    <a:lnTo>
                      <a:pt x="0" y="2098"/>
                    </a:lnTo>
                    <a:lnTo>
                      <a:pt x="6" y="2404"/>
                    </a:lnTo>
                    <a:lnTo>
                      <a:pt x="29" y="2709"/>
                    </a:lnTo>
                    <a:lnTo>
                      <a:pt x="77" y="3015"/>
                    </a:lnTo>
                    <a:lnTo>
                      <a:pt x="149" y="3315"/>
                    </a:lnTo>
                    <a:lnTo>
                      <a:pt x="227" y="3573"/>
                    </a:lnTo>
                    <a:lnTo>
                      <a:pt x="316" y="3824"/>
                    </a:lnTo>
                    <a:lnTo>
                      <a:pt x="424" y="4076"/>
                    </a:lnTo>
                    <a:lnTo>
                      <a:pt x="544" y="4316"/>
                    </a:lnTo>
                    <a:lnTo>
                      <a:pt x="556" y="4316"/>
                    </a:lnTo>
                    <a:lnTo>
                      <a:pt x="436" y="4076"/>
                    </a:lnTo>
                    <a:lnTo>
                      <a:pt x="328" y="3824"/>
                    </a:lnTo>
                    <a:lnTo>
                      <a:pt x="239" y="3573"/>
                    </a:lnTo>
                    <a:lnTo>
                      <a:pt x="161" y="3315"/>
                    </a:lnTo>
                    <a:lnTo>
                      <a:pt x="89" y="3015"/>
                    </a:lnTo>
                    <a:lnTo>
                      <a:pt x="41" y="2709"/>
                    </a:lnTo>
                    <a:lnTo>
                      <a:pt x="18" y="2404"/>
                    </a:lnTo>
                    <a:lnTo>
                      <a:pt x="12" y="2098"/>
                    </a:lnTo>
                    <a:lnTo>
                      <a:pt x="12" y="209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17427" name="Freeform 19"/>
              <p:cNvSpPr>
                <a:spLocks/>
              </p:cNvSpPr>
              <p:nvPr userDrawn="1"/>
            </p:nvSpPr>
            <p:spPr bwMode="hidden">
              <a:xfrm>
                <a:off x="288" y="0"/>
                <a:ext cx="840" cy="4316"/>
              </a:xfrm>
              <a:custGeom>
                <a:avLst/>
                <a:gdLst>
                  <a:gd name="T0" fmla="*/ 18 w 837"/>
                  <a:gd name="T1" fmla="*/ 1948 h 4316"/>
                  <a:gd name="T2" fmla="*/ 48 w 837"/>
                  <a:gd name="T3" fmla="*/ 1708 h 4316"/>
                  <a:gd name="T4" fmla="*/ 96 w 837"/>
                  <a:gd name="T5" fmla="*/ 1475 h 4316"/>
                  <a:gd name="T6" fmla="*/ 161 w 837"/>
                  <a:gd name="T7" fmla="*/ 1235 h 4316"/>
                  <a:gd name="T8" fmla="*/ 251 w 837"/>
                  <a:gd name="T9" fmla="*/ 995 h 4316"/>
                  <a:gd name="T10" fmla="*/ 365 w 837"/>
                  <a:gd name="T11" fmla="*/ 755 h 4316"/>
                  <a:gd name="T12" fmla="*/ 496 w 837"/>
                  <a:gd name="T13" fmla="*/ 510 h 4316"/>
                  <a:gd name="T14" fmla="*/ 658 w 837"/>
                  <a:gd name="T15" fmla="*/ 258 h 4316"/>
                  <a:gd name="T16" fmla="*/ 741 w 837"/>
                  <a:gd name="T17" fmla="*/ 132 h 4316"/>
                  <a:gd name="T18" fmla="*/ 837 w 837"/>
                  <a:gd name="T19" fmla="*/ 0 h 4316"/>
                  <a:gd name="T20" fmla="*/ 825 w 837"/>
                  <a:gd name="T21" fmla="*/ 0 h 4316"/>
                  <a:gd name="T22" fmla="*/ 729 w 837"/>
                  <a:gd name="T23" fmla="*/ 132 h 4316"/>
                  <a:gd name="T24" fmla="*/ 640 w 837"/>
                  <a:gd name="T25" fmla="*/ 258 h 4316"/>
                  <a:gd name="T26" fmla="*/ 562 w 837"/>
                  <a:gd name="T27" fmla="*/ 384 h 4316"/>
                  <a:gd name="T28" fmla="*/ 484 w 837"/>
                  <a:gd name="T29" fmla="*/ 510 h 4316"/>
                  <a:gd name="T30" fmla="*/ 353 w 837"/>
                  <a:gd name="T31" fmla="*/ 755 h 4316"/>
                  <a:gd name="T32" fmla="*/ 239 w 837"/>
                  <a:gd name="T33" fmla="*/ 995 h 4316"/>
                  <a:gd name="T34" fmla="*/ 150 w 837"/>
                  <a:gd name="T35" fmla="*/ 1235 h 4316"/>
                  <a:gd name="T36" fmla="*/ 84 w 837"/>
                  <a:gd name="T37" fmla="*/ 1469 h 4316"/>
                  <a:gd name="T38" fmla="*/ 36 w 837"/>
                  <a:gd name="T39" fmla="*/ 1702 h 4316"/>
                  <a:gd name="T40" fmla="*/ 6 w 837"/>
                  <a:gd name="T41" fmla="*/ 1942 h 4316"/>
                  <a:gd name="T42" fmla="*/ 0 w 837"/>
                  <a:gd name="T43" fmla="*/ 2200 h 4316"/>
                  <a:gd name="T44" fmla="*/ 12 w 837"/>
                  <a:gd name="T45" fmla="*/ 2470 h 4316"/>
                  <a:gd name="T46" fmla="*/ 48 w 837"/>
                  <a:gd name="T47" fmla="*/ 2739 h 4316"/>
                  <a:gd name="T48" fmla="*/ 114 w 837"/>
                  <a:gd name="T49" fmla="*/ 3027 h 4316"/>
                  <a:gd name="T50" fmla="*/ 150 w 837"/>
                  <a:gd name="T51" fmla="*/ 3171 h 4316"/>
                  <a:gd name="T52" fmla="*/ 197 w 837"/>
                  <a:gd name="T53" fmla="*/ 3321 h 4316"/>
                  <a:gd name="T54" fmla="*/ 245 w 837"/>
                  <a:gd name="T55" fmla="*/ 3477 h 4316"/>
                  <a:gd name="T56" fmla="*/ 305 w 837"/>
                  <a:gd name="T57" fmla="*/ 3639 h 4316"/>
                  <a:gd name="T58" fmla="*/ 365 w 837"/>
                  <a:gd name="T59" fmla="*/ 3800 h 4316"/>
                  <a:gd name="T60" fmla="*/ 437 w 837"/>
                  <a:gd name="T61" fmla="*/ 3968 h 4316"/>
                  <a:gd name="T62" fmla="*/ 508 w 837"/>
                  <a:gd name="T63" fmla="*/ 4136 h 4316"/>
                  <a:gd name="T64" fmla="*/ 592 w 837"/>
                  <a:gd name="T65" fmla="*/ 4316 h 4316"/>
                  <a:gd name="T66" fmla="*/ 604 w 837"/>
                  <a:gd name="T67" fmla="*/ 4316 h 4316"/>
                  <a:gd name="T68" fmla="*/ 520 w 837"/>
                  <a:gd name="T69" fmla="*/ 4136 h 4316"/>
                  <a:gd name="T70" fmla="*/ 448 w 837"/>
                  <a:gd name="T71" fmla="*/ 3968 h 4316"/>
                  <a:gd name="T72" fmla="*/ 377 w 837"/>
                  <a:gd name="T73" fmla="*/ 3800 h 4316"/>
                  <a:gd name="T74" fmla="*/ 317 w 837"/>
                  <a:gd name="T75" fmla="*/ 3639 h 4316"/>
                  <a:gd name="T76" fmla="*/ 257 w 837"/>
                  <a:gd name="T77" fmla="*/ 3477 h 4316"/>
                  <a:gd name="T78" fmla="*/ 209 w 837"/>
                  <a:gd name="T79" fmla="*/ 3327 h 4316"/>
                  <a:gd name="T80" fmla="*/ 161 w 837"/>
                  <a:gd name="T81" fmla="*/ 3171 h 4316"/>
                  <a:gd name="T82" fmla="*/ 126 w 837"/>
                  <a:gd name="T83" fmla="*/ 3027 h 4316"/>
                  <a:gd name="T84" fmla="*/ 60 w 837"/>
                  <a:gd name="T85" fmla="*/ 2739 h 4316"/>
                  <a:gd name="T86" fmla="*/ 24 w 837"/>
                  <a:gd name="T87" fmla="*/ 2470 h 4316"/>
                  <a:gd name="T88" fmla="*/ 12 w 837"/>
                  <a:gd name="T89" fmla="*/ 2206 h 4316"/>
                  <a:gd name="T90" fmla="*/ 18 w 837"/>
                  <a:gd name="T91" fmla="*/ 1948 h 4316"/>
                  <a:gd name="T92" fmla="*/ 18 w 837"/>
                  <a:gd name="T93" fmla="*/ 1948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</a:cxnLst>
                <a:rect l="0" t="0" r="r" b="b"/>
                <a:pathLst>
                  <a:path w="837" h="4316">
                    <a:moveTo>
                      <a:pt x="18" y="1948"/>
                    </a:moveTo>
                    <a:lnTo>
                      <a:pt x="48" y="1708"/>
                    </a:lnTo>
                    <a:lnTo>
                      <a:pt x="96" y="1475"/>
                    </a:lnTo>
                    <a:lnTo>
                      <a:pt x="161" y="1235"/>
                    </a:lnTo>
                    <a:lnTo>
                      <a:pt x="251" y="995"/>
                    </a:lnTo>
                    <a:lnTo>
                      <a:pt x="365" y="755"/>
                    </a:lnTo>
                    <a:lnTo>
                      <a:pt x="496" y="510"/>
                    </a:lnTo>
                    <a:lnTo>
                      <a:pt x="658" y="258"/>
                    </a:lnTo>
                    <a:lnTo>
                      <a:pt x="741" y="132"/>
                    </a:lnTo>
                    <a:lnTo>
                      <a:pt x="837" y="0"/>
                    </a:lnTo>
                    <a:lnTo>
                      <a:pt x="825" y="0"/>
                    </a:lnTo>
                    <a:lnTo>
                      <a:pt x="729" y="132"/>
                    </a:lnTo>
                    <a:lnTo>
                      <a:pt x="640" y="258"/>
                    </a:lnTo>
                    <a:lnTo>
                      <a:pt x="562" y="384"/>
                    </a:lnTo>
                    <a:lnTo>
                      <a:pt x="484" y="510"/>
                    </a:lnTo>
                    <a:lnTo>
                      <a:pt x="353" y="755"/>
                    </a:lnTo>
                    <a:lnTo>
                      <a:pt x="239" y="995"/>
                    </a:lnTo>
                    <a:lnTo>
                      <a:pt x="150" y="1235"/>
                    </a:lnTo>
                    <a:lnTo>
                      <a:pt x="84" y="1469"/>
                    </a:lnTo>
                    <a:lnTo>
                      <a:pt x="36" y="1702"/>
                    </a:lnTo>
                    <a:lnTo>
                      <a:pt x="6" y="1942"/>
                    </a:lnTo>
                    <a:lnTo>
                      <a:pt x="0" y="2200"/>
                    </a:lnTo>
                    <a:lnTo>
                      <a:pt x="12" y="2470"/>
                    </a:lnTo>
                    <a:lnTo>
                      <a:pt x="48" y="2739"/>
                    </a:lnTo>
                    <a:lnTo>
                      <a:pt x="114" y="3027"/>
                    </a:lnTo>
                    <a:lnTo>
                      <a:pt x="150" y="3171"/>
                    </a:lnTo>
                    <a:lnTo>
                      <a:pt x="197" y="3321"/>
                    </a:lnTo>
                    <a:lnTo>
                      <a:pt x="245" y="3477"/>
                    </a:lnTo>
                    <a:lnTo>
                      <a:pt x="305" y="3639"/>
                    </a:lnTo>
                    <a:lnTo>
                      <a:pt x="365" y="3800"/>
                    </a:lnTo>
                    <a:lnTo>
                      <a:pt x="437" y="3968"/>
                    </a:lnTo>
                    <a:lnTo>
                      <a:pt x="508" y="4136"/>
                    </a:lnTo>
                    <a:lnTo>
                      <a:pt x="592" y="4316"/>
                    </a:lnTo>
                    <a:lnTo>
                      <a:pt x="604" y="4316"/>
                    </a:lnTo>
                    <a:lnTo>
                      <a:pt x="520" y="4136"/>
                    </a:lnTo>
                    <a:lnTo>
                      <a:pt x="448" y="3968"/>
                    </a:lnTo>
                    <a:lnTo>
                      <a:pt x="377" y="3800"/>
                    </a:lnTo>
                    <a:lnTo>
                      <a:pt x="317" y="3639"/>
                    </a:lnTo>
                    <a:lnTo>
                      <a:pt x="257" y="3477"/>
                    </a:lnTo>
                    <a:lnTo>
                      <a:pt x="209" y="3327"/>
                    </a:lnTo>
                    <a:lnTo>
                      <a:pt x="161" y="3171"/>
                    </a:lnTo>
                    <a:lnTo>
                      <a:pt x="126" y="3027"/>
                    </a:lnTo>
                    <a:lnTo>
                      <a:pt x="60" y="2739"/>
                    </a:lnTo>
                    <a:lnTo>
                      <a:pt x="24" y="2470"/>
                    </a:lnTo>
                    <a:lnTo>
                      <a:pt x="12" y="2206"/>
                    </a:lnTo>
                    <a:lnTo>
                      <a:pt x="18" y="1948"/>
                    </a:lnTo>
                    <a:lnTo>
                      <a:pt x="18" y="194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</p:grpSp>
        <p:sp>
          <p:nvSpPr>
            <p:cNvPr id="17428" name="Freeform 20"/>
            <p:cNvSpPr>
              <a:spLocks/>
            </p:cNvSpPr>
            <p:nvPr/>
          </p:nvSpPr>
          <p:spPr bwMode="hidden">
            <a:xfrm>
              <a:off x="6" y="2901"/>
              <a:ext cx="606" cy="1415"/>
            </a:xfrm>
            <a:custGeom>
              <a:avLst/>
              <a:gdLst>
                <a:gd name="T0" fmla="*/ 0 w 604"/>
                <a:gd name="T1" fmla="*/ 54 h 1415"/>
                <a:gd name="T2" fmla="*/ 42 w 604"/>
                <a:gd name="T3" fmla="*/ 228 h 1415"/>
                <a:gd name="T4" fmla="*/ 96 w 604"/>
                <a:gd name="T5" fmla="*/ 402 h 1415"/>
                <a:gd name="T6" fmla="*/ 161 w 604"/>
                <a:gd name="T7" fmla="*/ 576 h 1415"/>
                <a:gd name="T8" fmla="*/ 227 w 604"/>
                <a:gd name="T9" fmla="*/ 744 h 1415"/>
                <a:gd name="T10" fmla="*/ 305 w 604"/>
                <a:gd name="T11" fmla="*/ 917 h 1415"/>
                <a:gd name="T12" fmla="*/ 389 w 604"/>
                <a:gd name="T13" fmla="*/ 1085 h 1415"/>
                <a:gd name="T14" fmla="*/ 484 w 604"/>
                <a:gd name="T15" fmla="*/ 1253 h 1415"/>
                <a:gd name="T16" fmla="*/ 586 w 604"/>
                <a:gd name="T17" fmla="*/ 1415 h 1415"/>
                <a:gd name="T18" fmla="*/ 604 w 604"/>
                <a:gd name="T19" fmla="*/ 1415 h 1415"/>
                <a:gd name="T20" fmla="*/ 496 w 604"/>
                <a:gd name="T21" fmla="*/ 1247 h 1415"/>
                <a:gd name="T22" fmla="*/ 401 w 604"/>
                <a:gd name="T23" fmla="*/ 1073 h 1415"/>
                <a:gd name="T24" fmla="*/ 311 w 604"/>
                <a:gd name="T25" fmla="*/ 899 h 1415"/>
                <a:gd name="T26" fmla="*/ 233 w 604"/>
                <a:gd name="T27" fmla="*/ 720 h 1415"/>
                <a:gd name="T28" fmla="*/ 161 w 604"/>
                <a:gd name="T29" fmla="*/ 546 h 1415"/>
                <a:gd name="T30" fmla="*/ 102 w 604"/>
                <a:gd name="T31" fmla="*/ 366 h 1415"/>
                <a:gd name="T32" fmla="*/ 48 w 604"/>
                <a:gd name="T33" fmla="*/ 180 h 1415"/>
                <a:gd name="T34" fmla="*/ 0 w 604"/>
                <a:gd name="T35" fmla="*/ 0 h 1415"/>
                <a:gd name="T36" fmla="*/ 0 w 604"/>
                <a:gd name="T37" fmla="*/ 54 h 1415"/>
                <a:gd name="T38" fmla="*/ 0 w 604"/>
                <a:gd name="T39" fmla="*/ 54 h 14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604" h="1415">
                  <a:moveTo>
                    <a:pt x="0" y="54"/>
                  </a:moveTo>
                  <a:lnTo>
                    <a:pt x="42" y="228"/>
                  </a:lnTo>
                  <a:lnTo>
                    <a:pt x="96" y="402"/>
                  </a:lnTo>
                  <a:lnTo>
                    <a:pt x="161" y="576"/>
                  </a:lnTo>
                  <a:lnTo>
                    <a:pt x="227" y="744"/>
                  </a:lnTo>
                  <a:lnTo>
                    <a:pt x="305" y="917"/>
                  </a:lnTo>
                  <a:lnTo>
                    <a:pt x="389" y="1085"/>
                  </a:lnTo>
                  <a:lnTo>
                    <a:pt x="484" y="1253"/>
                  </a:lnTo>
                  <a:lnTo>
                    <a:pt x="586" y="1415"/>
                  </a:lnTo>
                  <a:lnTo>
                    <a:pt x="604" y="1415"/>
                  </a:lnTo>
                  <a:lnTo>
                    <a:pt x="496" y="1247"/>
                  </a:lnTo>
                  <a:lnTo>
                    <a:pt x="401" y="1073"/>
                  </a:lnTo>
                  <a:lnTo>
                    <a:pt x="311" y="899"/>
                  </a:lnTo>
                  <a:lnTo>
                    <a:pt x="233" y="720"/>
                  </a:lnTo>
                  <a:lnTo>
                    <a:pt x="161" y="546"/>
                  </a:lnTo>
                  <a:lnTo>
                    <a:pt x="102" y="366"/>
                  </a:lnTo>
                  <a:lnTo>
                    <a:pt x="48" y="180"/>
                  </a:lnTo>
                  <a:lnTo>
                    <a:pt x="0" y="0"/>
                  </a:lnTo>
                  <a:lnTo>
                    <a:pt x="0" y="54"/>
                  </a:lnTo>
                  <a:lnTo>
                    <a:pt x="0" y="54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17429" name="Freeform 21"/>
            <p:cNvSpPr>
              <a:spLocks/>
            </p:cNvSpPr>
            <p:nvPr/>
          </p:nvSpPr>
          <p:spPr bwMode="hidden">
            <a:xfrm>
              <a:off x="6" y="3890"/>
              <a:ext cx="228" cy="426"/>
            </a:xfrm>
            <a:custGeom>
              <a:avLst/>
              <a:gdLst>
                <a:gd name="T0" fmla="*/ 0 w 227"/>
                <a:gd name="T1" fmla="*/ 30 h 426"/>
                <a:gd name="T2" fmla="*/ 108 w 227"/>
                <a:gd name="T3" fmla="*/ 240 h 426"/>
                <a:gd name="T4" fmla="*/ 215 w 227"/>
                <a:gd name="T5" fmla="*/ 426 h 426"/>
                <a:gd name="T6" fmla="*/ 227 w 227"/>
                <a:gd name="T7" fmla="*/ 426 h 426"/>
                <a:gd name="T8" fmla="*/ 167 w 227"/>
                <a:gd name="T9" fmla="*/ 330 h 426"/>
                <a:gd name="T10" fmla="*/ 114 w 227"/>
                <a:gd name="T11" fmla="*/ 222 h 426"/>
                <a:gd name="T12" fmla="*/ 0 w 227"/>
                <a:gd name="T13" fmla="*/ 0 h 426"/>
                <a:gd name="T14" fmla="*/ 0 w 227"/>
                <a:gd name="T15" fmla="*/ 30 h 426"/>
                <a:gd name="T16" fmla="*/ 0 w 227"/>
                <a:gd name="T17" fmla="*/ 30 h 4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27" h="426">
                  <a:moveTo>
                    <a:pt x="0" y="30"/>
                  </a:moveTo>
                  <a:lnTo>
                    <a:pt x="108" y="240"/>
                  </a:lnTo>
                  <a:lnTo>
                    <a:pt x="215" y="426"/>
                  </a:lnTo>
                  <a:lnTo>
                    <a:pt x="227" y="426"/>
                  </a:lnTo>
                  <a:lnTo>
                    <a:pt x="167" y="330"/>
                  </a:lnTo>
                  <a:lnTo>
                    <a:pt x="114" y="222"/>
                  </a:lnTo>
                  <a:lnTo>
                    <a:pt x="0" y="0"/>
                  </a:lnTo>
                  <a:lnTo>
                    <a:pt x="0" y="30"/>
                  </a:lnTo>
                  <a:lnTo>
                    <a:pt x="0" y="3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17430" name="Freeform 22"/>
            <p:cNvSpPr>
              <a:spLocks/>
            </p:cNvSpPr>
            <p:nvPr/>
          </p:nvSpPr>
          <p:spPr bwMode="hidden">
            <a:xfrm>
              <a:off x="4776" y="0"/>
              <a:ext cx="984" cy="1786"/>
            </a:xfrm>
            <a:custGeom>
              <a:avLst/>
              <a:gdLst>
                <a:gd name="T0" fmla="*/ 981 w 981"/>
                <a:gd name="T1" fmla="*/ 1786 h 1786"/>
                <a:gd name="T2" fmla="*/ 981 w 981"/>
                <a:gd name="T3" fmla="*/ 1720 h 1786"/>
                <a:gd name="T4" fmla="*/ 969 w 981"/>
                <a:gd name="T5" fmla="*/ 1666 h 1786"/>
                <a:gd name="T6" fmla="*/ 957 w 981"/>
                <a:gd name="T7" fmla="*/ 1613 h 1786"/>
                <a:gd name="T8" fmla="*/ 921 w 981"/>
                <a:gd name="T9" fmla="*/ 1487 h 1786"/>
                <a:gd name="T10" fmla="*/ 885 w 981"/>
                <a:gd name="T11" fmla="*/ 1361 h 1786"/>
                <a:gd name="T12" fmla="*/ 796 w 981"/>
                <a:gd name="T13" fmla="*/ 1121 h 1786"/>
                <a:gd name="T14" fmla="*/ 682 w 981"/>
                <a:gd name="T15" fmla="*/ 899 h 1786"/>
                <a:gd name="T16" fmla="*/ 562 w 981"/>
                <a:gd name="T17" fmla="*/ 689 h 1786"/>
                <a:gd name="T18" fmla="*/ 431 w 981"/>
                <a:gd name="T19" fmla="*/ 498 h 1786"/>
                <a:gd name="T20" fmla="*/ 293 w 981"/>
                <a:gd name="T21" fmla="*/ 318 h 1786"/>
                <a:gd name="T22" fmla="*/ 150 w 981"/>
                <a:gd name="T23" fmla="*/ 150 h 1786"/>
                <a:gd name="T24" fmla="*/ 12 w 981"/>
                <a:gd name="T25" fmla="*/ 0 h 1786"/>
                <a:gd name="T26" fmla="*/ 0 w 981"/>
                <a:gd name="T27" fmla="*/ 0 h 1786"/>
                <a:gd name="T28" fmla="*/ 138 w 981"/>
                <a:gd name="T29" fmla="*/ 150 h 1786"/>
                <a:gd name="T30" fmla="*/ 275 w 981"/>
                <a:gd name="T31" fmla="*/ 318 h 1786"/>
                <a:gd name="T32" fmla="*/ 413 w 981"/>
                <a:gd name="T33" fmla="*/ 498 h 1786"/>
                <a:gd name="T34" fmla="*/ 545 w 981"/>
                <a:gd name="T35" fmla="*/ 689 h 1786"/>
                <a:gd name="T36" fmla="*/ 670 w 981"/>
                <a:gd name="T37" fmla="*/ 899 h 1786"/>
                <a:gd name="T38" fmla="*/ 778 w 981"/>
                <a:gd name="T39" fmla="*/ 1121 h 1786"/>
                <a:gd name="T40" fmla="*/ 873 w 981"/>
                <a:gd name="T41" fmla="*/ 1361 h 1786"/>
                <a:gd name="T42" fmla="*/ 909 w 981"/>
                <a:gd name="T43" fmla="*/ 1487 h 1786"/>
                <a:gd name="T44" fmla="*/ 945 w 981"/>
                <a:gd name="T45" fmla="*/ 1619 h 1786"/>
                <a:gd name="T46" fmla="*/ 963 w 981"/>
                <a:gd name="T47" fmla="*/ 1702 h 1786"/>
                <a:gd name="T48" fmla="*/ 981 w 981"/>
                <a:gd name="T49" fmla="*/ 1786 h 1786"/>
                <a:gd name="T50" fmla="*/ 981 w 981"/>
                <a:gd name="T51" fmla="*/ 1786 h 17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981" h="1786">
                  <a:moveTo>
                    <a:pt x="981" y="1786"/>
                  </a:moveTo>
                  <a:lnTo>
                    <a:pt x="981" y="1720"/>
                  </a:lnTo>
                  <a:lnTo>
                    <a:pt x="969" y="1666"/>
                  </a:lnTo>
                  <a:lnTo>
                    <a:pt x="957" y="1613"/>
                  </a:lnTo>
                  <a:lnTo>
                    <a:pt x="921" y="1487"/>
                  </a:lnTo>
                  <a:lnTo>
                    <a:pt x="885" y="1361"/>
                  </a:lnTo>
                  <a:lnTo>
                    <a:pt x="796" y="1121"/>
                  </a:lnTo>
                  <a:lnTo>
                    <a:pt x="682" y="899"/>
                  </a:lnTo>
                  <a:lnTo>
                    <a:pt x="562" y="689"/>
                  </a:lnTo>
                  <a:lnTo>
                    <a:pt x="431" y="498"/>
                  </a:lnTo>
                  <a:lnTo>
                    <a:pt x="293" y="318"/>
                  </a:lnTo>
                  <a:lnTo>
                    <a:pt x="150" y="150"/>
                  </a:lnTo>
                  <a:lnTo>
                    <a:pt x="12" y="0"/>
                  </a:lnTo>
                  <a:lnTo>
                    <a:pt x="0" y="0"/>
                  </a:lnTo>
                  <a:lnTo>
                    <a:pt x="138" y="150"/>
                  </a:lnTo>
                  <a:lnTo>
                    <a:pt x="275" y="318"/>
                  </a:lnTo>
                  <a:lnTo>
                    <a:pt x="413" y="498"/>
                  </a:lnTo>
                  <a:lnTo>
                    <a:pt x="545" y="689"/>
                  </a:lnTo>
                  <a:lnTo>
                    <a:pt x="670" y="899"/>
                  </a:lnTo>
                  <a:lnTo>
                    <a:pt x="778" y="1121"/>
                  </a:lnTo>
                  <a:lnTo>
                    <a:pt x="873" y="1361"/>
                  </a:lnTo>
                  <a:lnTo>
                    <a:pt x="909" y="1487"/>
                  </a:lnTo>
                  <a:lnTo>
                    <a:pt x="945" y="1619"/>
                  </a:lnTo>
                  <a:lnTo>
                    <a:pt x="963" y="1702"/>
                  </a:lnTo>
                  <a:lnTo>
                    <a:pt x="981" y="1786"/>
                  </a:lnTo>
                  <a:lnTo>
                    <a:pt x="981" y="178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4118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17431" name="Freeform 23"/>
            <p:cNvSpPr>
              <a:spLocks/>
            </p:cNvSpPr>
            <p:nvPr/>
          </p:nvSpPr>
          <p:spPr bwMode="hidden">
            <a:xfrm>
              <a:off x="5041" y="0"/>
              <a:ext cx="719" cy="845"/>
            </a:xfrm>
            <a:custGeom>
              <a:avLst/>
              <a:gdLst>
                <a:gd name="T0" fmla="*/ 717 w 717"/>
                <a:gd name="T1" fmla="*/ 845 h 845"/>
                <a:gd name="T2" fmla="*/ 717 w 717"/>
                <a:gd name="T3" fmla="*/ 821 h 845"/>
                <a:gd name="T4" fmla="*/ 574 w 717"/>
                <a:gd name="T5" fmla="*/ 605 h 845"/>
                <a:gd name="T6" fmla="*/ 406 w 717"/>
                <a:gd name="T7" fmla="*/ 396 h 845"/>
                <a:gd name="T8" fmla="*/ 221 w 717"/>
                <a:gd name="T9" fmla="*/ 192 h 845"/>
                <a:gd name="T10" fmla="*/ 17 w 717"/>
                <a:gd name="T11" fmla="*/ 0 h 845"/>
                <a:gd name="T12" fmla="*/ 0 w 717"/>
                <a:gd name="T13" fmla="*/ 0 h 845"/>
                <a:gd name="T14" fmla="*/ 209 w 717"/>
                <a:gd name="T15" fmla="*/ 198 h 845"/>
                <a:gd name="T16" fmla="*/ 400 w 717"/>
                <a:gd name="T17" fmla="*/ 408 h 845"/>
                <a:gd name="T18" fmla="*/ 568 w 717"/>
                <a:gd name="T19" fmla="*/ 623 h 845"/>
                <a:gd name="T20" fmla="*/ 717 w 717"/>
                <a:gd name="T21" fmla="*/ 845 h 845"/>
                <a:gd name="T22" fmla="*/ 717 w 717"/>
                <a:gd name="T23" fmla="*/ 845 h 8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717" h="845">
                  <a:moveTo>
                    <a:pt x="717" y="845"/>
                  </a:moveTo>
                  <a:lnTo>
                    <a:pt x="717" y="821"/>
                  </a:lnTo>
                  <a:lnTo>
                    <a:pt x="574" y="605"/>
                  </a:lnTo>
                  <a:lnTo>
                    <a:pt x="406" y="396"/>
                  </a:lnTo>
                  <a:lnTo>
                    <a:pt x="221" y="192"/>
                  </a:lnTo>
                  <a:lnTo>
                    <a:pt x="17" y="0"/>
                  </a:lnTo>
                  <a:lnTo>
                    <a:pt x="0" y="0"/>
                  </a:lnTo>
                  <a:lnTo>
                    <a:pt x="209" y="198"/>
                  </a:lnTo>
                  <a:lnTo>
                    <a:pt x="400" y="408"/>
                  </a:lnTo>
                  <a:lnTo>
                    <a:pt x="568" y="623"/>
                  </a:lnTo>
                  <a:lnTo>
                    <a:pt x="717" y="845"/>
                  </a:lnTo>
                  <a:lnTo>
                    <a:pt x="717" y="845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17432" name="Freeform 24"/>
            <p:cNvSpPr>
              <a:spLocks/>
            </p:cNvSpPr>
            <p:nvPr/>
          </p:nvSpPr>
          <p:spPr bwMode="hidden">
            <a:xfrm>
              <a:off x="5352" y="0"/>
              <a:ext cx="408" cy="414"/>
            </a:xfrm>
            <a:custGeom>
              <a:avLst/>
              <a:gdLst>
                <a:gd name="T0" fmla="*/ 407 w 407"/>
                <a:gd name="T1" fmla="*/ 414 h 414"/>
                <a:gd name="T2" fmla="*/ 407 w 407"/>
                <a:gd name="T3" fmla="*/ 396 h 414"/>
                <a:gd name="T4" fmla="*/ 222 w 407"/>
                <a:gd name="T5" fmla="*/ 192 h 414"/>
                <a:gd name="T6" fmla="*/ 12 w 407"/>
                <a:gd name="T7" fmla="*/ 0 h 414"/>
                <a:gd name="T8" fmla="*/ 0 w 407"/>
                <a:gd name="T9" fmla="*/ 0 h 414"/>
                <a:gd name="T10" fmla="*/ 108 w 407"/>
                <a:gd name="T11" fmla="*/ 102 h 414"/>
                <a:gd name="T12" fmla="*/ 216 w 407"/>
                <a:gd name="T13" fmla="*/ 204 h 414"/>
                <a:gd name="T14" fmla="*/ 407 w 407"/>
                <a:gd name="T15" fmla="*/ 414 h 414"/>
                <a:gd name="T16" fmla="*/ 407 w 407"/>
                <a:gd name="T17" fmla="*/ 414 h 4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07" h="414">
                  <a:moveTo>
                    <a:pt x="407" y="414"/>
                  </a:moveTo>
                  <a:lnTo>
                    <a:pt x="407" y="396"/>
                  </a:lnTo>
                  <a:lnTo>
                    <a:pt x="222" y="192"/>
                  </a:lnTo>
                  <a:lnTo>
                    <a:pt x="12" y="0"/>
                  </a:lnTo>
                  <a:lnTo>
                    <a:pt x="0" y="0"/>
                  </a:lnTo>
                  <a:lnTo>
                    <a:pt x="108" y="102"/>
                  </a:lnTo>
                  <a:lnTo>
                    <a:pt x="216" y="204"/>
                  </a:lnTo>
                  <a:lnTo>
                    <a:pt x="407" y="414"/>
                  </a:lnTo>
                  <a:lnTo>
                    <a:pt x="407" y="414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17433" name="Freeform 25"/>
            <p:cNvSpPr>
              <a:spLocks/>
            </p:cNvSpPr>
            <p:nvPr/>
          </p:nvSpPr>
          <p:spPr bwMode="hidden">
            <a:xfrm>
              <a:off x="6" y="0"/>
              <a:ext cx="858" cy="1409"/>
            </a:xfrm>
            <a:custGeom>
              <a:avLst/>
              <a:gdLst>
                <a:gd name="T0" fmla="*/ 0 w 855"/>
                <a:gd name="T1" fmla="*/ 1361 h 1409"/>
                <a:gd name="T2" fmla="*/ 0 w 855"/>
                <a:gd name="T3" fmla="*/ 1409 h 1409"/>
                <a:gd name="T4" fmla="*/ 54 w 855"/>
                <a:gd name="T5" fmla="*/ 1211 h 1409"/>
                <a:gd name="T6" fmla="*/ 126 w 855"/>
                <a:gd name="T7" fmla="*/ 1013 h 1409"/>
                <a:gd name="T8" fmla="*/ 215 w 855"/>
                <a:gd name="T9" fmla="*/ 827 h 1409"/>
                <a:gd name="T10" fmla="*/ 311 w 855"/>
                <a:gd name="T11" fmla="*/ 647 h 1409"/>
                <a:gd name="T12" fmla="*/ 431 w 855"/>
                <a:gd name="T13" fmla="*/ 474 h 1409"/>
                <a:gd name="T14" fmla="*/ 556 w 855"/>
                <a:gd name="T15" fmla="*/ 312 h 1409"/>
                <a:gd name="T16" fmla="*/ 700 w 855"/>
                <a:gd name="T17" fmla="*/ 150 h 1409"/>
                <a:gd name="T18" fmla="*/ 855 w 855"/>
                <a:gd name="T19" fmla="*/ 0 h 1409"/>
                <a:gd name="T20" fmla="*/ 837 w 855"/>
                <a:gd name="T21" fmla="*/ 0 h 1409"/>
                <a:gd name="T22" fmla="*/ 688 w 855"/>
                <a:gd name="T23" fmla="*/ 144 h 1409"/>
                <a:gd name="T24" fmla="*/ 550 w 855"/>
                <a:gd name="T25" fmla="*/ 300 h 1409"/>
                <a:gd name="T26" fmla="*/ 425 w 855"/>
                <a:gd name="T27" fmla="*/ 462 h 1409"/>
                <a:gd name="T28" fmla="*/ 311 w 855"/>
                <a:gd name="T29" fmla="*/ 629 h 1409"/>
                <a:gd name="T30" fmla="*/ 215 w 855"/>
                <a:gd name="T31" fmla="*/ 803 h 1409"/>
                <a:gd name="T32" fmla="*/ 132 w 855"/>
                <a:gd name="T33" fmla="*/ 983 h 1409"/>
                <a:gd name="T34" fmla="*/ 60 w 855"/>
                <a:gd name="T35" fmla="*/ 1169 h 1409"/>
                <a:gd name="T36" fmla="*/ 0 w 855"/>
                <a:gd name="T37" fmla="*/ 1361 h 1409"/>
                <a:gd name="T38" fmla="*/ 0 w 855"/>
                <a:gd name="T39" fmla="*/ 1361 h 14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855" h="1409">
                  <a:moveTo>
                    <a:pt x="0" y="1361"/>
                  </a:moveTo>
                  <a:lnTo>
                    <a:pt x="0" y="1409"/>
                  </a:lnTo>
                  <a:lnTo>
                    <a:pt x="54" y="1211"/>
                  </a:lnTo>
                  <a:lnTo>
                    <a:pt x="126" y="1013"/>
                  </a:lnTo>
                  <a:lnTo>
                    <a:pt x="215" y="827"/>
                  </a:lnTo>
                  <a:lnTo>
                    <a:pt x="311" y="647"/>
                  </a:lnTo>
                  <a:lnTo>
                    <a:pt x="431" y="474"/>
                  </a:lnTo>
                  <a:lnTo>
                    <a:pt x="556" y="312"/>
                  </a:lnTo>
                  <a:lnTo>
                    <a:pt x="700" y="150"/>
                  </a:lnTo>
                  <a:lnTo>
                    <a:pt x="855" y="0"/>
                  </a:lnTo>
                  <a:lnTo>
                    <a:pt x="837" y="0"/>
                  </a:lnTo>
                  <a:lnTo>
                    <a:pt x="688" y="144"/>
                  </a:lnTo>
                  <a:lnTo>
                    <a:pt x="550" y="300"/>
                  </a:lnTo>
                  <a:lnTo>
                    <a:pt x="425" y="462"/>
                  </a:lnTo>
                  <a:lnTo>
                    <a:pt x="311" y="629"/>
                  </a:lnTo>
                  <a:lnTo>
                    <a:pt x="215" y="803"/>
                  </a:lnTo>
                  <a:lnTo>
                    <a:pt x="132" y="983"/>
                  </a:lnTo>
                  <a:lnTo>
                    <a:pt x="60" y="1169"/>
                  </a:lnTo>
                  <a:lnTo>
                    <a:pt x="0" y="1361"/>
                  </a:lnTo>
                  <a:lnTo>
                    <a:pt x="0" y="1361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4118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17434" name="Freeform 26"/>
            <p:cNvSpPr>
              <a:spLocks/>
            </p:cNvSpPr>
            <p:nvPr/>
          </p:nvSpPr>
          <p:spPr bwMode="hidden">
            <a:xfrm>
              <a:off x="6" y="0"/>
              <a:ext cx="588" cy="599"/>
            </a:xfrm>
            <a:custGeom>
              <a:avLst/>
              <a:gdLst>
                <a:gd name="T0" fmla="*/ 586 w 586"/>
                <a:gd name="T1" fmla="*/ 0 h 599"/>
                <a:gd name="T2" fmla="*/ 568 w 586"/>
                <a:gd name="T3" fmla="*/ 0 h 599"/>
                <a:gd name="T4" fmla="*/ 407 w 586"/>
                <a:gd name="T5" fmla="*/ 132 h 599"/>
                <a:gd name="T6" fmla="*/ 257 w 586"/>
                <a:gd name="T7" fmla="*/ 270 h 599"/>
                <a:gd name="T8" fmla="*/ 120 w 586"/>
                <a:gd name="T9" fmla="*/ 420 h 599"/>
                <a:gd name="T10" fmla="*/ 0 w 586"/>
                <a:gd name="T11" fmla="*/ 575 h 599"/>
                <a:gd name="T12" fmla="*/ 0 w 586"/>
                <a:gd name="T13" fmla="*/ 599 h 599"/>
                <a:gd name="T14" fmla="*/ 120 w 586"/>
                <a:gd name="T15" fmla="*/ 432 h 599"/>
                <a:gd name="T16" fmla="*/ 257 w 586"/>
                <a:gd name="T17" fmla="*/ 282 h 599"/>
                <a:gd name="T18" fmla="*/ 413 w 586"/>
                <a:gd name="T19" fmla="*/ 138 h 599"/>
                <a:gd name="T20" fmla="*/ 586 w 586"/>
                <a:gd name="T21" fmla="*/ 0 h 599"/>
                <a:gd name="T22" fmla="*/ 586 w 586"/>
                <a:gd name="T23" fmla="*/ 0 h 5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586" h="599">
                  <a:moveTo>
                    <a:pt x="586" y="0"/>
                  </a:moveTo>
                  <a:lnTo>
                    <a:pt x="568" y="0"/>
                  </a:lnTo>
                  <a:lnTo>
                    <a:pt x="407" y="132"/>
                  </a:lnTo>
                  <a:lnTo>
                    <a:pt x="257" y="270"/>
                  </a:lnTo>
                  <a:lnTo>
                    <a:pt x="120" y="420"/>
                  </a:lnTo>
                  <a:lnTo>
                    <a:pt x="0" y="575"/>
                  </a:lnTo>
                  <a:lnTo>
                    <a:pt x="0" y="599"/>
                  </a:lnTo>
                  <a:lnTo>
                    <a:pt x="120" y="432"/>
                  </a:lnTo>
                  <a:lnTo>
                    <a:pt x="257" y="282"/>
                  </a:lnTo>
                  <a:lnTo>
                    <a:pt x="413" y="138"/>
                  </a:lnTo>
                  <a:lnTo>
                    <a:pt x="586" y="0"/>
                  </a:lnTo>
                  <a:lnTo>
                    <a:pt x="586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17435" name="Freeform 27"/>
            <p:cNvSpPr>
              <a:spLocks/>
            </p:cNvSpPr>
            <p:nvPr/>
          </p:nvSpPr>
          <p:spPr bwMode="hidden">
            <a:xfrm>
              <a:off x="6" y="0"/>
              <a:ext cx="270" cy="252"/>
            </a:xfrm>
            <a:custGeom>
              <a:avLst/>
              <a:gdLst>
                <a:gd name="T0" fmla="*/ 269 w 269"/>
                <a:gd name="T1" fmla="*/ 0 h 252"/>
                <a:gd name="T2" fmla="*/ 251 w 269"/>
                <a:gd name="T3" fmla="*/ 0 h 252"/>
                <a:gd name="T4" fmla="*/ 120 w 269"/>
                <a:gd name="T5" fmla="*/ 114 h 252"/>
                <a:gd name="T6" fmla="*/ 60 w 269"/>
                <a:gd name="T7" fmla="*/ 174 h 252"/>
                <a:gd name="T8" fmla="*/ 0 w 269"/>
                <a:gd name="T9" fmla="*/ 234 h 252"/>
                <a:gd name="T10" fmla="*/ 0 w 269"/>
                <a:gd name="T11" fmla="*/ 252 h 252"/>
                <a:gd name="T12" fmla="*/ 126 w 269"/>
                <a:gd name="T13" fmla="*/ 120 h 252"/>
                <a:gd name="T14" fmla="*/ 269 w 269"/>
                <a:gd name="T15" fmla="*/ 0 h 252"/>
                <a:gd name="T16" fmla="*/ 269 w 269"/>
                <a:gd name="T17" fmla="*/ 0 h 2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69" h="252">
                  <a:moveTo>
                    <a:pt x="269" y="0"/>
                  </a:moveTo>
                  <a:lnTo>
                    <a:pt x="251" y="0"/>
                  </a:lnTo>
                  <a:lnTo>
                    <a:pt x="120" y="114"/>
                  </a:lnTo>
                  <a:lnTo>
                    <a:pt x="60" y="174"/>
                  </a:lnTo>
                  <a:lnTo>
                    <a:pt x="0" y="234"/>
                  </a:lnTo>
                  <a:lnTo>
                    <a:pt x="0" y="252"/>
                  </a:lnTo>
                  <a:lnTo>
                    <a:pt x="126" y="120"/>
                  </a:lnTo>
                  <a:lnTo>
                    <a:pt x="269" y="0"/>
                  </a:lnTo>
                  <a:lnTo>
                    <a:pt x="269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17436" name="Line 28"/>
            <p:cNvSpPr>
              <a:spLocks noChangeShapeType="1"/>
            </p:cNvSpPr>
            <p:nvPr/>
          </p:nvSpPr>
          <p:spPr bwMode="hidden">
            <a:xfrm>
              <a:off x="1" y="2749"/>
              <a:ext cx="5758" cy="0"/>
            </a:xfrm>
            <a:prstGeom prst="line">
              <a:avLst/>
            </a:prstGeom>
            <a:noFill/>
            <a:ln w="15875">
              <a:solidFill>
                <a:schemeClr val="bg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17437" name="Line 29"/>
            <p:cNvSpPr>
              <a:spLocks noChangeShapeType="1"/>
            </p:cNvSpPr>
            <p:nvPr/>
          </p:nvSpPr>
          <p:spPr bwMode="hidden">
            <a:xfrm>
              <a:off x="1" y="2356"/>
              <a:ext cx="5758" cy="0"/>
            </a:xfrm>
            <a:prstGeom prst="line">
              <a:avLst/>
            </a:prstGeom>
            <a:noFill/>
            <a:ln w="15875">
              <a:solidFill>
                <a:schemeClr val="bg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17438" name="Line 30"/>
            <p:cNvSpPr>
              <a:spLocks noChangeShapeType="1"/>
            </p:cNvSpPr>
            <p:nvPr/>
          </p:nvSpPr>
          <p:spPr bwMode="hidden">
            <a:xfrm>
              <a:off x="1" y="3142"/>
              <a:ext cx="5758" cy="0"/>
            </a:xfrm>
            <a:prstGeom prst="line">
              <a:avLst/>
            </a:prstGeom>
            <a:noFill/>
            <a:ln w="15875">
              <a:solidFill>
                <a:schemeClr val="bg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cs-CZ"/>
            </a:p>
          </p:txBody>
        </p:sp>
        <p:grpSp>
          <p:nvGrpSpPr>
            <p:cNvPr id="17439" name="Group 31"/>
            <p:cNvGrpSpPr>
              <a:grpSpLocks/>
            </p:cNvGrpSpPr>
            <p:nvPr/>
          </p:nvGrpSpPr>
          <p:grpSpPr bwMode="auto">
            <a:xfrm>
              <a:off x="1" y="392"/>
              <a:ext cx="5758" cy="1571"/>
              <a:chOff x="1" y="392"/>
              <a:chExt cx="5758" cy="1571"/>
            </a:xfrm>
          </p:grpSpPr>
          <p:sp>
            <p:nvSpPr>
              <p:cNvPr id="17440" name="Line 32"/>
              <p:cNvSpPr>
                <a:spLocks noChangeShapeType="1"/>
              </p:cNvSpPr>
              <p:nvPr userDrawn="1"/>
            </p:nvSpPr>
            <p:spPr bwMode="hidden">
              <a:xfrm>
                <a:off x="1" y="784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17441" name="Line 33"/>
              <p:cNvSpPr>
                <a:spLocks noChangeShapeType="1"/>
              </p:cNvSpPr>
              <p:nvPr userDrawn="1"/>
            </p:nvSpPr>
            <p:spPr bwMode="hidden">
              <a:xfrm>
                <a:off x="1" y="1963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17442" name="Line 34"/>
              <p:cNvSpPr>
                <a:spLocks noChangeShapeType="1"/>
              </p:cNvSpPr>
              <p:nvPr userDrawn="1"/>
            </p:nvSpPr>
            <p:spPr bwMode="hidden">
              <a:xfrm>
                <a:off x="1" y="1570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17443" name="Line 35"/>
              <p:cNvSpPr>
                <a:spLocks noChangeShapeType="1"/>
              </p:cNvSpPr>
              <p:nvPr userDrawn="1"/>
            </p:nvSpPr>
            <p:spPr bwMode="hidden">
              <a:xfrm>
                <a:off x="1" y="1177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17444" name="Line 36"/>
              <p:cNvSpPr>
                <a:spLocks noChangeShapeType="1"/>
              </p:cNvSpPr>
              <p:nvPr userDrawn="1"/>
            </p:nvSpPr>
            <p:spPr bwMode="hidden">
              <a:xfrm>
                <a:off x="1" y="392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</p:grpSp>
        <p:sp>
          <p:nvSpPr>
            <p:cNvPr id="17445" name="Line 37"/>
            <p:cNvSpPr>
              <a:spLocks noChangeShapeType="1"/>
            </p:cNvSpPr>
            <p:nvPr/>
          </p:nvSpPr>
          <p:spPr bwMode="hidden">
            <a:xfrm>
              <a:off x="1" y="3928"/>
              <a:ext cx="5758" cy="0"/>
            </a:xfrm>
            <a:prstGeom prst="line">
              <a:avLst/>
            </a:prstGeom>
            <a:noFill/>
            <a:ln w="15875">
              <a:solidFill>
                <a:schemeClr val="bg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17446" name="Line 38"/>
            <p:cNvSpPr>
              <a:spLocks noChangeShapeType="1"/>
            </p:cNvSpPr>
            <p:nvPr/>
          </p:nvSpPr>
          <p:spPr bwMode="hidden">
            <a:xfrm>
              <a:off x="1" y="3535"/>
              <a:ext cx="5758" cy="0"/>
            </a:xfrm>
            <a:prstGeom prst="line">
              <a:avLst/>
            </a:prstGeom>
            <a:noFill/>
            <a:ln w="15875">
              <a:solidFill>
                <a:schemeClr val="bg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cs-CZ"/>
            </a:p>
          </p:txBody>
        </p:sp>
      </p:grpSp>
      <p:sp>
        <p:nvSpPr>
          <p:cNvPr id="17447" name="Rectangle 39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692275"/>
            <a:ext cx="7772400" cy="1736725"/>
          </a:xfrm>
        </p:spPr>
        <p:txBody>
          <a:bodyPr anchor="b"/>
          <a:lstStyle>
            <a:lvl1pPr>
              <a:defRPr sz="5400"/>
            </a:lvl1pPr>
          </a:lstStyle>
          <a:p>
            <a:pPr lvl="0"/>
            <a:r>
              <a:rPr lang="cs-CZ" altLang="cs-CZ" noProof="0" smtClean="0"/>
              <a:t>Klepnutím lze upravit styl předlohy nadpisů.</a:t>
            </a:r>
          </a:p>
        </p:txBody>
      </p:sp>
      <p:sp>
        <p:nvSpPr>
          <p:cNvPr id="17448" name="Rectangle 40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anose="05000000000000000000" pitchFamily="2" charset="2"/>
              <a:buNone/>
              <a:defRPr/>
            </a:lvl1pPr>
          </a:lstStyle>
          <a:p>
            <a:pPr lvl="0"/>
            <a:r>
              <a:rPr lang="cs-CZ" altLang="cs-CZ" noProof="0" smtClean="0"/>
              <a:t>Klepnutím lze upravit styl předlohy podnadpisů.</a:t>
            </a:r>
          </a:p>
        </p:txBody>
      </p:sp>
      <p:sp>
        <p:nvSpPr>
          <p:cNvPr id="17449" name="Rectangle 41"/>
          <p:cNvSpPr>
            <a:spLocks noGrp="1" noChangeArrowheads="1"/>
          </p:cNvSpPr>
          <p:nvPr>
            <p:ph type="dt" sz="quarter" idx="2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cs-CZ"/>
          </a:p>
        </p:txBody>
      </p:sp>
      <p:sp>
        <p:nvSpPr>
          <p:cNvPr id="17450" name="Rectangle 42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cs-CZ"/>
          </a:p>
        </p:txBody>
      </p:sp>
      <p:sp>
        <p:nvSpPr>
          <p:cNvPr id="17451" name="Rectangle 43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01BC438C-5FE0-42E4-801B-9E392FC0CC48}" type="slidenum">
              <a:rPr lang="cs-CZ" altLang="cs-CZ"/>
              <a:pPr/>
              <a:t>‹#›</a:t>
            </a:fld>
            <a:endParaRPr lang="cs-CZ" altLang="cs-CZ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8269E4F-F2A9-4739-930D-D7B9802520A3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4185679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7813"/>
            <a:ext cx="2057400" cy="5853112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7813"/>
            <a:ext cx="6019800" cy="5853112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4242BF0-45E0-47BD-982C-E886A0F79BC9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3685086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2F1779B-16E7-41E9-BD5F-49CEE4AF08C4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28196412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829BC25-5D92-4F12-9C05-E3ED7864BEAB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7133967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0755BD7-25F5-4A9E-855F-D4D4EDC75B63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4696247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F381A77-8AA1-4C59-ADD9-AA276A85759C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5860715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E0F995A-B0C6-4C87-B6B7-E164F158D608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0582998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498DD53-D226-4CEC-85C4-9BDAA6BD2AA6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8848668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758B7AA-3216-46B5-BFAF-4A32C23DF575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6182644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AA3F0E7-85EE-4275-9877-2461412F4FCB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4490440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386" name="Group 2"/>
          <p:cNvGrpSpPr>
            <a:grpSpLocks/>
          </p:cNvGrpSpPr>
          <p:nvPr/>
        </p:nvGrpSpPr>
        <p:grpSpPr bwMode="auto">
          <a:xfrm>
            <a:off x="1588" y="0"/>
            <a:ext cx="9148762" cy="6851650"/>
            <a:chOff x="1" y="0"/>
            <a:chExt cx="5763" cy="4316"/>
          </a:xfrm>
        </p:grpSpPr>
        <p:sp>
          <p:nvSpPr>
            <p:cNvPr id="16387" name="Freeform 3"/>
            <p:cNvSpPr>
              <a:spLocks/>
            </p:cNvSpPr>
            <p:nvPr/>
          </p:nvSpPr>
          <p:spPr bwMode="hidden">
            <a:xfrm>
              <a:off x="5045" y="2626"/>
              <a:ext cx="719" cy="1690"/>
            </a:xfrm>
            <a:custGeom>
              <a:avLst/>
              <a:gdLst>
                <a:gd name="T0" fmla="*/ 717 w 717"/>
                <a:gd name="T1" fmla="*/ 72 h 1690"/>
                <a:gd name="T2" fmla="*/ 717 w 717"/>
                <a:gd name="T3" fmla="*/ 0 h 1690"/>
                <a:gd name="T4" fmla="*/ 699 w 717"/>
                <a:gd name="T5" fmla="*/ 101 h 1690"/>
                <a:gd name="T6" fmla="*/ 675 w 717"/>
                <a:gd name="T7" fmla="*/ 209 h 1690"/>
                <a:gd name="T8" fmla="*/ 627 w 717"/>
                <a:gd name="T9" fmla="*/ 389 h 1690"/>
                <a:gd name="T10" fmla="*/ 574 w 717"/>
                <a:gd name="T11" fmla="*/ 569 h 1690"/>
                <a:gd name="T12" fmla="*/ 502 w 717"/>
                <a:gd name="T13" fmla="*/ 749 h 1690"/>
                <a:gd name="T14" fmla="*/ 424 w 717"/>
                <a:gd name="T15" fmla="*/ 935 h 1690"/>
                <a:gd name="T16" fmla="*/ 334 w 717"/>
                <a:gd name="T17" fmla="*/ 1121 h 1690"/>
                <a:gd name="T18" fmla="*/ 233 w 717"/>
                <a:gd name="T19" fmla="*/ 1312 h 1690"/>
                <a:gd name="T20" fmla="*/ 125 w 717"/>
                <a:gd name="T21" fmla="*/ 1498 h 1690"/>
                <a:gd name="T22" fmla="*/ 0 w 717"/>
                <a:gd name="T23" fmla="*/ 1690 h 1690"/>
                <a:gd name="T24" fmla="*/ 11 w 717"/>
                <a:gd name="T25" fmla="*/ 1690 h 1690"/>
                <a:gd name="T26" fmla="*/ 137 w 717"/>
                <a:gd name="T27" fmla="*/ 1498 h 1690"/>
                <a:gd name="T28" fmla="*/ 245 w 717"/>
                <a:gd name="T29" fmla="*/ 1312 h 1690"/>
                <a:gd name="T30" fmla="*/ 346 w 717"/>
                <a:gd name="T31" fmla="*/ 1121 h 1690"/>
                <a:gd name="T32" fmla="*/ 436 w 717"/>
                <a:gd name="T33" fmla="*/ 935 h 1690"/>
                <a:gd name="T34" fmla="*/ 514 w 717"/>
                <a:gd name="T35" fmla="*/ 749 h 1690"/>
                <a:gd name="T36" fmla="*/ 585 w 717"/>
                <a:gd name="T37" fmla="*/ 569 h 1690"/>
                <a:gd name="T38" fmla="*/ 639 w 717"/>
                <a:gd name="T39" fmla="*/ 389 h 1690"/>
                <a:gd name="T40" fmla="*/ 687 w 717"/>
                <a:gd name="T41" fmla="*/ 209 h 1690"/>
                <a:gd name="T42" fmla="*/ 705 w 717"/>
                <a:gd name="T43" fmla="*/ 143 h 1690"/>
                <a:gd name="T44" fmla="*/ 717 w 717"/>
                <a:gd name="T45" fmla="*/ 72 h 1690"/>
                <a:gd name="T46" fmla="*/ 717 w 717"/>
                <a:gd name="T47" fmla="*/ 72 h 16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717" h="1690">
                  <a:moveTo>
                    <a:pt x="717" y="72"/>
                  </a:moveTo>
                  <a:lnTo>
                    <a:pt x="717" y="0"/>
                  </a:lnTo>
                  <a:lnTo>
                    <a:pt x="699" y="101"/>
                  </a:lnTo>
                  <a:lnTo>
                    <a:pt x="675" y="209"/>
                  </a:lnTo>
                  <a:lnTo>
                    <a:pt x="627" y="389"/>
                  </a:lnTo>
                  <a:lnTo>
                    <a:pt x="574" y="569"/>
                  </a:lnTo>
                  <a:lnTo>
                    <a:pt x="502" y="749"/>
                  </a:lnTo>
                  <a:lnTo>
                    <a:pt x="424" y="935"/>
                  </a:lnTo>
                  <a:lnTo>
                    <a:pt x="334" y="1121"/>
                  </a:lnTo>
                  <a:lnTo>
                    <a:pt x="233" y="1312"/>
                  </a:lnTo>
                  <a:lnTo>
                    <a:pt x="125" y="1498"/>
                  </a:lnTo>
                  <a:lnTo>
                    <a:pt x="0" y="1690"/>
                  </a:lnTo>
                  <a:lnTo>
                    <a:pt x="11" y="1690"/>
                  </a:lnTo>
                  <a:lnTo>
                    <a:pt x="137" y="1498"/>
                  </a:lnTo>
                  <a:lnTo>
                    <a:pt x="245" y="1312"/>
                  </a:lnTo>
                  <a:lnTo>
                    <a:pt x="346" y="1121"/>
                  </a:lnTo>
                  <a:lnTo>
                    <a:pt x="436" y="935"/>
                  </a:lnTo>
                  <a:lnTo>
                    <a:pt x="514" y="749"/>
                  </a:lnTo>
                  <a:lnTo>
                    <a:pt x="585" y="569"/>
                  </a:lnTo>
                  <a:lnTo>
                    <a:pt x="639" y="389"/>
                  </a:lnTo>
                  <a:lnTo>
                    <a:pt x="687" y="209"/>
                  </a:lnTo>
                  <a:lnTo>
                    <a:pt x="705" y="143"/>
                  </a:lnTo>
                  <a:lnTo>
                    <a:pt x="717" y="72"/>
                  </a:lnTo>
                  <a:lnTo>
                    <a:pt x="717" y="7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16388" name="Freeform 4"/>
            <p:cNvSpPr>
              <a:spLocks/>
            </p:cNvSpPr>
            <p:nvPr/>
          </p:nvSpPr>
          <p:spPr bwMode="hidden">
            <a:xfrm>
              <a:off x="5386" y="3794"/>
              <a:ext cx="378" cy="522"/>
            </a:xfrm>
            <a:custGeom>
              <a:avLst/>
              <a:gdLst>
                <a:gd name="T0" fmla="*/ 377 w 377"/>
                <a:gd name="T1" fmla="*/ 0 h 522"/>
                <a:gd name="T2" fmla="*/ 293 w 377"/>
                <a:gd name="T3" fmla="*/ 132 h 522"/>
                <a:gd name="T4" fmla="*/ 204 w 377"/>
                <a:gd name="T5" fmla="*/ 264 h 522"/>
                <a:gd name="T6" fmla="*/ 102 w 377"/>
                <a:gd name="T7" fmla="*/ 396 h 522"/>
                <a:gd name="T8" fmla="*/ 0 w 377"/>
                <a:gd name="T9" fmla="*/ 522 h 522"/>
                <a:gd name="T10" fmla="*/ 12 w 377"/>
                <a:gd name="T11" fmla="*/ 522 h 522"/>
                <a:gd name="T12" fmla="*/ 114 w 377"/>
                <a:gd name="T13" fmla="*/ 402 h 522"/>
                <a:gd name="T14" fmla="*/ 204 w 377"/>
                <a:gd name="T15" fmla="*/ 282 h 522"/>
                <a:gd name="T16" fmla="*/ 377 w 377"/>
                <a:gd name="T17" fmla="*/ 24 h 522"/>
                <a:gd name="T18" fmla="*/ 377 w 377"/>
                <a:gd name="T19" fmla="*/ 0 h 522"/>
                <a:gd name="T20" fmla="*/ 377 w 377"/>
                <a:gd name="T21" fmla="*/ 0 h 5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77" h="522">
                  <a:moveTo>
                    <a:pt x="377" y="0"/>
                  </a:moveTo>
                  <a:lnTo>
                    <a:pt x="293" y="132"/>
                  </a:lnTo>
                  <a:lnTo>
                    <a:pt x="204" y="264"/>
                  </a:lnTo>
                  <a:lnTo>
                    <a:pt x="102" y="396"/>
                  </a:lnTo>
                  <a:lnTo>
                    <a:pt x="0" y="522"/>
                  </a:lnTo>
                  <a:lnTo>
                    <a:pt x="12" y="522"/>
                  </a:lnTo>
                  <a:lnTo>
                    <a:pt x="114" y="402"/>
                  </a:lnTo>
                  <a:lnTo>
                    <a:pt x="204" y="282"/>
                  </a:lnTo>
                  <a:lnTo>
                    <a:pt x="377" y="24"/>
                  </a:lnTo>
                  <a:lnTo>
                    <a:pt x="377" y="0"/>
                  </a:lnTo>
                  <a:lnTo>
                    <a:pt x="377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16389" name="Freeform 5"/>
            <p:cNvSpPr>
              <a:spLocks/>
            </p:cNvSpPr>
            <p:nvPr/>
          </p:nvSpPr>
          <p:spPr bwMode="hidden">
            <a:xfrm>
              <a:off x="5680" y="4214"/>
              <a:ext cx="84" cy="102"/>
            </a:xfrm>
            <a:custGeom>
              <a:avLst/>
              <a:gdLst>
                <a:gd name="T0" fmla="*/ 0 w 84"/>
                <a:gd name="T1" fmla="*/ 102 h 102"/>
                <a:gd name="T2" fmla="*/ 18 w 84"/>
                <a:gd name="T3" fmla="*/ 102 h 102"/>
                <a:gd name="T4" fmla="*/ 48 w 84"/>
                <a:gd name="T5" fmla="*/ 60 h 102"/>
                <a:gd name="T6" fmla="*/ 84 w 84"/>
                <a:gd name="T7" fmla="*/ 24 h 102"/>
                <a:gd name="T8" fmla="*/ 84 w 84"/>
                <a:gd name="T9" fmla="*/ 0 h 102"/>
                <a:gd name="T10" fmla="*/ 42 w 84"/>
                <a:gd name="T11" fmla="*/ 54 h 102"/>
                <a:gd name="T12" fmla="*/ 0 w 84"/>
                <a:gd name="T13" fmla="*/ 102 h 102"/>
                <a:gd name="T14" fmla="*/ 0 w 84"/>
                <a:gd name="T15" fmla="*/ 102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4" h="102">
                  <a:moveTo>
                    <a:pt x="0" y="102"/>
                  </a:moveTo>
                  <a:lnTo>
                    <a:pt x="18" y="102"/>
                  </a:lnTo>
                  <a:lnTo>
                    <a:pt x="48" y="60"/>
                  </a:lnTo>
                  <a:lnTo>
                    <a:pt x="84" y="24"/>
                  </a:lnTo>
                  <a:lnTo>
                    <a:pt x="84" y="0"/>
                  </a:lnTo>
                  <a:lnTo>
                    <a:pt x="42" y="54"/>
                  </a:lnTo>
                  <a:lnTo>
                    <a:pt x="0" y="102"/>
                  </a:lnTo>
                  <a:lnTo>
                    <a:pt x="0" y="10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grpSp>
          <p:nvGrpSpPr>
            <p:cNvPr id="16390" name="Group 6"/>
            <p:cNvGrpSpPr>
              <a:grpSpLocks/>
            </p:cNvGrpSpPr>
            <p:nvPr/>
          </p:nvGrpSpPr>
          <p:grpSpPr bwMode="auto">
            <a:xfrm>
              <a:off x="288" y="0"/>
              <a:ext cx="5098" cy="4316"/>
              <a:chOff x="288" y="0"/>
              <a:chExt cx="5098" cy="4316"/>
            </a:xfrm>
          </p:grpSpPr>
          <p:sp>
            <p:nvSpPr>
              <p:cNvPr id="16391" name="Freeform 7"/>
              <p:cNvSpPr>
                <a:spLocks/>
              </p:cNvSpPr>
              <p:nvPr userDrawn="1"/>
            </p:nvSpPr>
            <p:spPr bwMode="hidden">
              <a:xfrm>
                <a:off x="2789" y="0"/>
                <a:ext cx="72" cy="4316"/>
              </a:xfrm>
              <a:custGeom>
                <a:avLst/>
                <a:gdLst>
                  <a:gd name="T0" fmla="*/ 0 w 72"/>
                  <a:gd name="T1" fmla="*/ 0 h 4316"/>
                  <a:gd name="T2" fmla="*/ 60 w 72"/>
                  <a:gd name="T3" fmla="*/ 4316 h 4316"/>
                  <a:gd name="T4" fmla="*/ 72 w 72"/>
                  <a:gd name="T5" fmla="*/ 4316 h 4316"/>
                  <a:gd name="T6" fmla="*/ 12 w 72"/>
                  <a:gd name="T7" fmla="*/ 0 h 4316"/>
                  <a:gd name="T8" fmla="*/ 0 w 72"/>
                  <a:gd name="T9" fmla="*/ 0 h 4316"/>
                  <a:gd name="T10" fmla="*/ 0 w 72"/>
                  <a:gd name="T11" fmla="*/ 0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72" h="4316">
                    <a:moveTo>
                      <a:pt x="0" y="0"/>
                    </a:moveTo>
                    <a:lnTo>
                      <a:pt x="60" y="4316"/>
                    </a:lnTo>
                    <a:lnTo>
                      <a:pt x="72" y="4316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16392" name="Freeform 8"/>
              <p:cNvSpPr>
                <a:spLocks/>
              </p:cNvSpPr>
              <p:nvPr userDrawn="1"/>
            </p:nvSpPr>
            <p:spPr bwMode="hidden">
              <a:xfrm>
                <a:off x="3089" y="0"/>
                <a:ext cx="174" cy="4316"/>
              </a:xfrm>
              <a:custGeom>
                <a:avLst/>
                <a:gdLst>
                  <a:gd name="T0" fmla="*/ 24 w 174"/>
                  <a:gd name="T1" fmla="*/ 0 h 4316"/>
                  <a:gd name="T2" fmla="*/ 12 w 174"/>
                  <a:gd name="T3" fmla="*/ 0 h 4316"/>
                  <a:gd name="T4" fmla="*/ 42 w 174"/>
                  <a:gd name="T5" fmla="*/ 216 h 4316"/>
                  <a:gd name="T6" fmla="*/ 72 w 174"/>
                  <a:gd name="T7" fmla="*/ 444 h 4316"/>
                  <a:gd name="T8" fmla="*/ 96 w 174"/>
                  <a:gd name="T9" fmla="*/ 689 h 4316"/>
                  <a:gd name="T10" fmla="*/ 120 w 174"/>
                  <a:gd name="T11" fmla="*/ 947 h 4316"/>
                  <a:gd name="T12" fmla="*/ 132 w 174"/>
                  <a:gd name="T13" fmla="*/ 1211 h 4316"/>
                  <a:gd name="T14" fmla="*/ 150 w 174"/>
                  <a:gd name="T15" fmla="*/ 1487 h 4316"/>
                  <a:gd name="T16" fmla="*/ 156 w 174"/>
                  <a:gd name="T17" fmla="*/ 1768 h 4316"/>
                  <a:gd name="T18" fmla="*/ 162 w 174"/>
                  <a:gd name="T19" fmla="*/ 2062 h 4316"/>
                  <a:gd name="T20" fmla="*/ 156 w 174"/>
                  <a:gd name="T21" fmla="*/ 2644 h 4316"/>
                  <a:gd name="T22" fmla="*/ 126 w 174"/>
                  <a:gd name="T23" fmla="*/ 3225 h 4316"/>
                  <a:gd name="T24" fmla="*/ 108 w 174"/>
                  <a:gd name="T25" fmla="*/ 3507 h 4316"/>
                  <a:gd name="T26" fmla="*/ 78 w 174"/>
                  <a:gd name="T27" fmla="*/ 3788 h 4316"/>
                  <a:gd name="T28" fmla="*/ 42 w 174"/>
                  <a:gd name="T29" fmla="*/ 4058 h 4316"/>
                  <a:gd name="T30" fmla="*/ 0 w 174"/>
                  <a:gd name="T31" fmla="*/ 4316 h 4316"/>
                  <a:gd name="T32" fmla="*/ 12 w 174"/>
                  <a:gd name="T33" fmla="*/ 4316 h 4316"/>
                  <a:gd name="T34" fmla="*/ 54 w 174"/>
                  <a:gd name="T35" fmla="*/ 4058 h 4316"/>
                  <a:gd name="T36" fmla="*/ 90 w 174"/>
                  <a:gd name="T37" fmla="*/ 3782 h 4316"/>
                  <a:gd name="T38" fmla="*/ 120 w 174"/>
                  <a:gd name="T39" fmla="*/ 3507 h 4316"/>
                  <a:gd name="T40" fmla="*/ 138 w 174"/>
                  <a:gd name="T41" fmla="*/ 3219 h 4316"/>
                  <a:gd name="T42" fmla="*/ 168 w 174"/>
                  <a:gd name="T43" fmla="*/ 2638 h 4316"/>
                  <a:gd name="T44" fmla="*/ 174 w 174"/>
                  <a:gd name="T45" fmla="*/ 2056 h 4316"/>
                  <a:gd name="T46" fmla="*/ 168 w 174"/>
                  <a:gd name="T47" fmla="*/ 1768 h 4316"/>
                  <a:gd name="T48" fmla="*/ 162 w 174"/>
                  <a:gd name="T49" fmla="*/ 1487 h 4316"/>
                  <a:gd name="T50" fmla="*/ 144 w 174"/>
                  <a:gd name="T51" fmla="*/ 1211 h 4316"/>
                  <a:gd name="T52" fmla="*/ 132 w 174"/>
                  <a:gd name="T53" fmla="*/ 941 h 4316"/>
                  <a:gd name="T54" fmla="*/ 108 w 174"/>
                  <a:gd name="T55" fmla="*/ 689 h 4316"/>
                  <a:gd name="T56" fmla="*/ 84 w 174"/>
                  <a:gd name="T57" fmla="*/ 444 h 4316"/>
                  <a:gd name="T58" fmla="*/ 54 w 174"/>
                  <a:gd name="T59" fmla="*/ 216 h 4316"/>
                  <a:gd name="T60" fmla="*/ 24 w 174"/>
                  <a:gd name="T61" fmla="*/ 0 h 4316"/>
                  <a:gd name="T62" fmla="*/ 24 w 174"/>
                  <a:gd name="T63" fmla="*/ 0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174" h="4316">
                    <a:moveTo>
                      <a:pt x="24" y="0"/>
                    </a:moveTo>
                    <a:lnTo>
                      <a:pt x="12" y="0"/>
                    </a:lnTo>
                    <a:lnTo>
                      <a:pt x="42" y="216"/>
                    </a:lnTo>
                    <a:lnTo>
                      <a:pt x="72" y="444"/>
                    </a:lnTo>
                    <a:lnTo>
                      <a:pt x="96" y="689"/>
                    </a:lnTo>
                    <a:lnTo>
                      <a:pt x="120" y="947"/>
                    </a:lnTo>
                    <a:lnTo>
                      <a:pt x="132" y="1211"/>
                    </a:lnTo>
                    <a:lnTo>
                      <a:pt x="150" y="1487"/>
                    </a:lnTo>
                    <a:lnTo>
                      <a:pt x="156" y="1768"/>
                    </a:lnTo>
                    <a:lnTo>
                      <a:pt x="162" y="2062"/>
                    </a:lnTo>
                    <a:lnTo>
                      <a:pt x="156" y="2644"/>
                    </a:lnTo>
                    <a:lnTo>
                      <a:pt x="126" y="3225"/>
                    </a:lnTo>
                    <a:lnTo>
                      <a:pt x="108" y="3507"/>
                    </a:lnTo>
                    <a:lnTo>
                      <a:pt x="78" y="3788"/>
                    </a:lnTo>
                    <a:lnTo>
                      <a:pt x="42" y="4058"/>
                    </a:lnTo>
                    <a:lnTo>
                      <a:pt x="0" y="4316"/>
                    </a:lnTo>
                    <a:lnTo>
                      <a:pt x="12" y="4316"/>
                    </a:lnTo>
                    <a:lnTo>
                      <a:pt x="54" y="4058"/>
                    </a:lnTo>
                    <a:lnTo>
                      <a:pt x="90" y="3782"/>
                    </a:lnTo>
                    <a:lnTo>
                      <a:pt x="120" y="3507"/>
                    </a:lnTo>
                    <a:lnTo>
                      <a:pt x="138" y="3219"/>
                    </a:lnTo>
                    <a:lnTo>
                      <a:pt x="168" y="2638"/>
                    </a:lnTo>
                    <a:lnTo>
                      <a:pt x="174" y="2056"/>
                    </a:lnTo>
                    <a:lnTo>
                      <a:pt x="168" y="1768"/>
                    </a:lnTo>
                    <a:lnTo>
                      <a:pt x="162" y="1487"/>
                    </a:lnTo>
                    <a:lnTo>
                      <a:pt x="144" y="1211"/>
                    </a:lnTo>
                    <a:lnTo>
                      <a:pt x="132" y="941"/>
                    </a:lnTo>
                    <a:lnTo>
                      <a:pt x="108" y="689"/>
                    </a:lnTo>
                    <a:lnTo>
                      <a:pt x="84" y="444"/>
                    </a:lnTo>
                    <a:lnTo>
                      <a:pt x="54" y="216"/>
                    </a:lnTo>
                    <a:lnTo>
                      <a:pt x="24" y="0"/>
                    </a:lnTo>
                    <a:lnTo>
                      <a:pt x="2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16393" name="Freeform 9"/>
              <p:cNvSpPr>
                <a:spLocks/>
              </p:cNvSpPr>
              <p:nvPr userDrawn="1"/>
            </p:nvSpPr>
            <p:spPr bwMode="hidden">
              <a:xfrm>
                <a:off x="3358" y="0"/>
                <a:ext cx="337" cy="4316"/>
              </a:xfrm>
              <a:custGeom>
                <a:avLst/>
                <a:gdLst>
                  <a:gd name="T0" fmla="*/ 329 w 335"/>
                  <a:gd name="T1" fmla="*/ 2014 h 4316"/>
                  <a:gd name="T2" fmla="*/ 317 w 335"/>
                  <a:gd name="T3" fmla="*/ 1726 h 4316"/>
                  <a:gd name="T4" fmla="*/ 293 w 335"/>
                  <a:gd name="T5" fmla="*/ 1445 h 4316"/>
                  <a:gd name="T6" fmla="*/ 263 w 335"/>
                  <a:gd name="T7" fmla="*/ 1175 h 4316"/>
                  <a:gd name="T8" fmla="*/ 228 w 335"/>
                  <a:gd name="T9" fmla="*/ 917 h 4316"/>
                  <a:gd name="T10" fmla="*/ 186 w 335"/>
                  <a:gd name="T11" fmla="*/ 665 h 4316"/>
                  <a:gd name="T12" fmla="*/ 132 w 335"/>
                  <a:gd name="T13" fmla="*/ 432 h 4316"/>
                  <a:gd name="T14" fmla="*/ 78 w 335"/>
                  <a:gd name="T15" fmla="*/ 204 h 4316"/>
                  <a:gd name="T16" fmla="*/ 12 w 335"/>
                  <a:gd name="T17" fmla="*/ 0 h 4316"/>
                  <a:gd name="T18" fmla="*/ 0 w 335"/>
                  <a:gd name="T19" fmla="*/ 0 h 4316"/>
                  <a:gd name="T20" fmla="*/ 66 w 335"/>
                  <a:gd name="T21" fmla="*/ 204 h 4316"/>
                  <a:gd name="T22" fmla="*/ 120 w 335"/>
                  <a:gd name="T23" fmla="*/ 432 h 4316"/>
                  <a:gd name="T24" fmla="*/ 174 w 335"/>
                  <a:gd name="T25" fmla="*/ 665 h 4316"/>
                  <a:gd name="T26" fmla="*/ 216 w 335"/>
                  <a:gd name="T27" fmla="*/ 917 h 4316"/>
                  <a:gd name="T28" fmla="*/ 251 w 335"/>
                  <a:gd name="T29" fmla="*/ 1175 h 4316"/>
                  <a:gd name="T30" fmla="*/ 281 w 335"/>
                  <a:gd name="T31" fmla="*/ 1445 h 4316"/>
                  <a:gd name="T32" fmla="*/ 305 w 335"/>
                  <a:gd name="T33" fmla="*/ 1726 h 4316"/>
                  <a:gd name="T34" fmla="*/ 317 w 335"/>
                  <a:gd name="T35" fmla="*/ 2014 h 4316"/>
                  <a:gd name="T36" fmla="*/ 323 w 335"/>
                  <a:gd name="T37" fmla="*/ 2314 h 4316"/>
                  <a:gd name="T38" fmla="*/ 317 w 335"/>
                  <a:gd name="T39" fmla="*/ 2608 h 4316"/>
                  <a:gd name="T40" fmla="*/ 305 w 335"/>
                  <a:gd name="T41" fmla="*/ 2907 h 4316"/>
                  <a:gd name="T42" fmla="*/ 281 w 335"/>
                  <a:gd name="T43" fmla="*/ 3201 h 4316"/>
                  <a:gd name="T44" fmla="*/ 257 w 335"/>
                  <a:gd name="T45" fmla="*/ 3489 h 4316"/>
                  <a:gd name="T46" fmla="*/ 216 w 335"/>
                  <a:gd name="T47" fmla="*/ 3777 h 4316"/>
                  <a:gd name="T48" fmla="*/ 174 w 335"/>
                  <a:gd name="T49" fmla="*/ 4052 h 4316"/>
                  <a:gd name="T50" fmla="*/ 120 w 335"/>
                  <a:gd name="T51" fmla="*/ 4316 h 4316"/>
                  <a:gd name="T52" fmla="*/ 132 w 335"/>
                  <a:gd name="T53" fmla="*/ 4316 h 4316"/>
                  <a:gd name="T54" fmla="*/ 186 w 335"/>
                  <a:gd name="T55" fmla="*/ 4052 h 4316"/>
                  <a:gd name="T56" fmla="*/ 228 w 335"/>
                  <a:gd name="T57" fmla="*/ 3777 h 4316"/>
                  <a:gd name="T58" fmla="*/ 269 w 335"/>
                  <a:gd name="T59" fmla="*/ 3489 h 4316"/>
                  <a:gd name="T60" fmla="*/ 293 w 335"/>
                  <a:gd name="T61" fmla="*/ 3201 h 4316"/>
                  <a:gd name="T62" fmla="*/ 317 w 335"/>
                  <a:gd name="T63" fmla="*/ 2907 h 4316"/>
                  <a:gd name="T64" fmla="*/ 329 w 335"/>
                  <a:gd name="T65" fmla="*/ 2608 h 4316"/>
                  <a:gd name="T66" fmla="*/ 335 w 335"/>
                  <a:gd name="T67" fmla="*/ 2314 h 4316"/>
                  <a:gd name="T68" fmla="*/ 329 w 335"/>
                  <a:gd name="T69" fmla="*/ 2014 h 4316"/>
                  <a:gd name="T70" fmla="*/ 329 w 335"/>
                  <a:gd name="T71" fmla="*/ 2014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335" h="4316">
                    <a:moveTo>
                      <a:pt x="329" y="2014"/>
                    </a:moveTo>
                    <a:lnTo>
                      <a:pt x="317" y="1726"/>
                    </a:lnTo>
                    <a:lnTo>
                      <a:pt x="293" y="1445"/>
                    </a:lnTo>
                    <a:lnTo>
                      <a:pt x="263" y="1175"/>
                    </a:lnTo>
                    <a:lnTo>
                      <a:pt x="228" y="917"/>
                    </a:lnTo>
                    <a:lnTo>
                      <a:pt x="186" y="665"/>
                    </a:lnTo>
                    <a:lnTo>
                      <a:pt x="132" y="432"/>
                    </a:lnTo>
                    <a:lnTo>
                      <a:pt x="78" y="204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66" y="204"/>
                    </a:lnTo>
                    <a:lnTo>
                      <a:pt x="120" y="432"/>
                    </a:lnTo>
                    <a:lnTo>
                      <a:pt x="174" y="665"/>
                    </a:lnTo>
                    <a:lnTo>
                      <a:pt x="216" y="917"/>
                    </a:lnTo>
                    <a:lnTo>
                      <a:pt x="251" y="1175"/>
                    </a:lnTo>
                    <a:lnTo>
                      <a:pt x="281" y="1445"/>
                    </a:lnTo>
                    <a:lnTo>
                      <a:pt x="305" y="1726"/>
                    </a:lnTo>
                    <a:lnTo>
                      <a:pt x="317" y="2014"/>
                    </a:lnTo>
                    <a:lnTo>
                      <a:pt x="323" y="2314"/>
                    </a:lnTo>
                    <a:lnTo>
                      <a:pt x="317" y="2608"/>
                    </a:lnTo>
                    <a:lnTo>
                      <a:pt x="305" y="2907"/>
                    </a:lnTo>
                    <a:lnTo>
                      <a:pt x="281" y="3201"/>
                    </a:lnTo>
                    <a:lnTo>
                      <a:pt x="257" y="3489"/>
                    </a:lnTo>
                    <a:lnTo>
                      <a:pt x="216" y="3777"/>
                    </a:lnTo>
                    <a:lnTo>
                      <a:pt x="174" y="4052"/>
                    </a:lnTo>
                    <a:lnTo>
                      <a:pt x="120" y="4316"/>
                    </a:lnTo>
                    <a:lnTo>
                      <a:pt x="132" y="4316"/>
                    </a:lnTo>
                    <a:lnTo>
                      <a:pt x="186" y="4052"/>
                    </a:lnTo>
                    <a:lnTo>
                      <a:pt x="228" y="3777"/>
                    </a:lnTo>
                    <a:lnTo>
                      <a:pt x="269" y="3489"/>
                    </a:lnTo>
                    <a:lnTo>
                      <a:pt x="293" y="3201"/>
                    </a:lnTo>
                    <a:lnTo>
                      <a:pt x="317" y="2907"/>
                    </a:lnTo>
                    <a:lnTo>
                      <a:pt x="329" y="2608"/>
                    </a:lnTo>
                    <a:lnTo>
                      <a:pt x="335" y="2314"/>
                    </a:lnTo>
                    <a:lnTo>
                      <a:pt x="329" y="2014"/>
                    </a:lnTo>
                    <a:lnTo>
                      <a:pt x="329" y="201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16394" name="Freeform 10"/>
              <p:cNvSpPr>
                <a:spLocks/>
              </p:cNvSpPr>
              <p:nvPr userDrawn="1"/>
            </p:nvSpPr>
            <p:spPr bwMode="hidden">
              <a:xfrm>
                <a:off x="3676" y="0"/>
                <a:ext cx="427" cy="4316"/>
              </a:xfrm>
              <a:custGeom>
                <a:avLst/>
                <a:gdLst>
                  <a:gd name="T0" fmla="*/ 413 w 425"/>
                  <a:gd name="T1" fmla="*/ 1924 h 4316"/>
                  <a:gd name="T2" fmla="*/ 395 w 425"/>
                  <a:gd name="T3" fmla="*/ 1690 h 4316"/>
                  <a:gd name="T4" fmla="*/ 365 w 425"/>
                  <a:gd name="T5" fmla="*/ 1457 h 4316"/>
                  <a:gd name="T6" fmla="*/ 329 w 425"/>
                  <a:gd name="T7" fmla="*/ 1229 h 4316"/>
                  <a:gd name="T8" fmla="*/ 281 w 425"/>
                  <a:gd name="T9" fmla="*/ 1001 h 4316"/>
                  <a:gd name="T10" fmla="*/ 227 w 425"/>
                  <a:gd name="T11" fmla="*/ 761 h 4316"/>
                  <a:gd name="T12" fmla="*/ 162 w 425"/>
                  <a:gd name="T13" fmla="*/ 522 h 4316"/>
                  <a:gd name="T14" fmla="*/ 90 w 425"/>
                  <a:gd name="T15" fmla="*/ 270 h 4316"/>
                  <a:gd name="T16" fmla="*/ 12 w 425"/>
                  <a:gd name="T17" fmla="*/ 0 h 4316"/>
                  <a:gd name="T18" fmla="*/ 0 w 425"/>
                  <a:gd name="T19" fmla="*/ 0 h 4316"/>
                  <a:gd name="T20" fmla="*/ 84 w 425"/>
                  <a:gd name="T21" fmla="*/ 270 h 4316"/>
                  <a:gd name="T22" fmla="*/ 156 w 425"/>
                  <a:gd name="T23" fmla="*/ 522 h 4316"/>
                  <a:gd name="T24" fmla="*/ 216 w 425"/>
                  <a:gd name="T25" fmla="*/ 767 h 4316"/>
                  <a:gd name="T26" fmla="*/ 275 w 425"/>
                  <a:gd name="T27" fmla="*/ 1001 h 4316"/>
                  <a:gd name="T28" fmla="*/ 317 w 425"/>
                  <a:gd name="T29" fmla="*/ 1235 h 4316"/>
                  <a:gd name="T30" fmla="*/ 353 w 425"/>
                  <a:gd name="T31" fmla="*/ 1463 h 4316"/>
                  <a:gd name="T32" fmla="*/ 383 w 425"/>
                  <a:gd name="T33" fmla="*/ 1690 h 4316"/>
                  <a:gd name="T34" fmla="*/ 401 w 425"/>
                  <a:gd name="T35" fmla="*/ 1924 h 4316"/>
                  <a:gd name="T36" fmla="*/ 413 w 425"/>
                  <a:gd name="T37" fmla="*/ 2188 h 4316"/>
                  <a:gd name="T38" fmla="*/ 407 w 425"/>
                  <a:gd name="T39" fmla="*/ 2458 h 4316"/>
                  <a:gd name="T40" fmla="*/ 395 w 425"/>
                  <a:gd name="T41" fmla="*/ 2733 h 4316"/>
                  <a:gd name="T42" fmla="*/ 365 w 425"/>
                  <a:gd name="T43" fmla="*/ 3021 h 4316"/>
                  <a:gd name="T44" fmla="*/ 329 w 425"/>
                  <a:gd name="T45" fmla="*/ 3321 h 4316"/>
                  <a:gd name="T46" fmla="*/ 275 w 425"/>
                  <a:gd name="T47" fmla="*/ 3639 h 4316"/>
                  <a:gd name="T48" fmla="*/ 204 w 425"/>
                  <a:gd name="T49" fmla="*/ 3968 h 4316"/>
                  <a:gd name="T50" fmla="*/ 126 w 425"/>
                  <a:gd name="T51" fmla="*/ 4316 h 4316"/>
                  <a:gd name="T52" fmla="*/ 138 w 425"/>
                  <a:gd name="T53" fmla="*/ 4316 h 4316"/>
                  <a:gd name="T54" fmla="*/ 216 w 425"/>
                  <a:gd name="T55" fmla="*/ 3968 h 4316"/>
                  <a:gd name="T56" fmla="*/ 287 w 425"/>
                  <a:gd name="T57" fmla="*/ 3639 h 4316"/>
                  <a:gd name="T58" fmla="*/ 341 w 425"/>
                  <a:gd name="T59" fmla="*/ 3321 h 4316"/>
                  <a:gd name="T60" fmla="*/ 377 w 425"/>
                  <a:gd name="T61" fmla="*/ 3021 h 4316"/>
                  <a:gd name="T62" fmla="*/ 407 w 425"/>
                  <a:gd name="T63" fmla="*/ 2733 h 4316"/>
                  <a:gd name="T64" fmla="*/ 419 w 425"/>
                  <a:gd name="T65" fmla="*/ 2458 h 4316"/>
                  <a:gd name="T66" fmla="*/ 425 w 425"/>
                  <a:gd name="T67" fmla="*/ 2188 h 4316"/>
                  <a:gd name="T68" fmla="*/ 413 w 425"/>
                  <a:gd name="T69" fmla="*/ 1924 h 4316"/>
                  <a:gd name="T70" fmla="*/ 413 w 425"/>
                  <a:gd name="T71" fmla="*/ 1924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425" h="4316">
                    <a:moveTo>
                      <a:pt x="413" y="1924"/>
                    </a:moveTo>
                    <a:lnTo>
                      <a:pt x="395" y="1690"/>
                    </a:lnTo>
                    <a:lnTo>
                      <a:pt x="365" y="1457"/>
                    </a:lnTo>
                    <a:lnTo>
                      <a:pt x="329" y="1229"/>
                    </a:lnTo>
                    <a:lnTo>
                      <a:pt x="281" y="1001"/>
                    </a:lnTo>
                    <a:lnTo>
                      <a:pt x="227" y="761"/>
                    </a:lnTo>
                    <a:lnTo>
                      <a:pt x="162" y="522"/>
                    </a:lnTo>
                    <a:lnTo>
                      <a:pt x="90" y="270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84" y="270"/>
                    </a:lnTo>
                    <a:lnTo>
                      <a:pt x="156" y="522"/>
                    </a:lnTo>
                    <a:lnTo>
                      <a:pt x="216" y="767"/>
                    </a:lnTo>
                    <a:lnTo>
                      <a:pt x="275" y="1001"/>
                    </a:lnTo>
                    <a:lnTo>
                      <a:pt x="317" y="1235"/>
                    </a:lnTo>
                    <a:lnTo>
                      <a:pt x="353" y="1463"/>
                    </a:lnTo>
                    <a:lnTo>
                      <a:pt x="383" y="1690"/>
                    </a:lnTo>
                    <a:lnTo>
                      <a:pt x="401" y="1924"/>
                    </a:lnTo>
                    <a:lnTo>
                      <a:pt x="413" y="2188"/>
                    </a:lnTo>
                    <a:lnTo>
                      <a:pt x="407" y="2458"/>
                    </a:lnTo>
                    <a:lnTo>
                      <a:pt x="395" y="2733"/>
                    </a:lnTo>
                    <a:lnTo>
                      <a:pt x="365" y="3021"/>
                    </a:lnTo>
                    <a:lnTo>
                      <a:pt x="329" y="3321"/>
                    </a:lnTo>
                    <a:lnTo>
                      <a:pt x="275" y="3639"/>
                    </a:lnTo>
                    <a:lnTo>
                      <a:pt x="204" y="3968"/>
                    </a:lnTo>
                    <a:lnTo>
                      <a:pt x="126" y="4316"/>
                    </a:lnTo>
                    <a:lnTo>
                      <a:pt x="138" y="4316"/>
                    </a:lnTo>
                    <a:lnTo>
                      <a:pt x="216" y="3968"/>
                    </a:lnTo>
                    <a:lnTo>
                      <a:pt x="287" y="3639"/>
                    </a:lnTo>
                    <a:lnTo>
                      <a:pt x="341" y="3321"/>
                    </a:lnTo>
                    <a:lnTo>
                      <a:pt x="377" y="3021"/>
                    </a:lnTo>
                    <a:lnTo>
                      <a:pt x="407" y="2733"/>
                    </a:lnTo>
                    <a:lnTo>
                      <a:pt x="419" y="2458"/>
                    </a:lnTo>
                    <a:lnTo>
                      <a:pt x="425" y="2188"/>
                    </a:lnTo>
                    <a:lnTo>
                      <a:pt x="413" y="1924"/>
                    </a:lnTo>
                    <a:lnTo>
                      <a:pt x="413" y="192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16395" name="Freeform 11"/>
              <p:cNvSpPr>
                <a:spLocks/>
              </p:cNvSpPr>
              <p:nvPr userDrawn="1"/>
            </p:nvSpPr>
            <p:spPr bwMode="hidden">
              <a:xfrm>
                <a:off x="3946" y="0"/>
                <a:ext cx="558" cy="4316"/>
              </a:xfrm>
              <a:custGeom>
                <a:avLst/>
                <a:gdLst>
                  <a:gd name="T0" fmla="*/ 556 w 556"/>
                  <a:gd name="T1" fmla="*/ 2020 h 4316"/>
                  <a:gd name="T2" fmla="*/ 538 w 556"/>
                  <a:gd name="T3" fmla="*/ 1732 h 4316"/>
                  <a:gd name="T4" fmla="*/ 503 w 556"/>
                  <a:gd name="T5" fmla="*/ 1445 h 4316"/>
                  <a:gd name="T6" fmla="*/ 455 w 556"/>
                  <a:gd name="T7" fmla="*/ 1175 h 4316"/>
                  <a:gd name="T8" fmla="*/ 395 w 556"/>
                  <a:gd name="T9" fmla="*/ 911 h 4316"/>
                  <a:gd name="T10" fmla="*/ 317 w 556"/>
                  <a:gd name="T11" fmla="*/ 659 h 4316"/>
                  <a:gd name="T12" fmla="*/ 228 w 556"/>
                  <a:gd name="T13" fmla="*/ 426 h 4316"/>
                  <a:gd name="T14" fmla="*/ 126 w 556"/>
                  <a:gd name="T15" fmla="*/ 204 h 4316"/>
                  <a:gd name="T16" fmla="*/ 12 w 556"/>
                  <a:gd name="T17" fmla="*/ 0 h 4316"/>
                  <a:gd name="T18" fmla="*/ 0 w 556"/>
                  <a:gd name="T19" fmla="*/ 0 h 4316"/>
                  <a:gd name="T20" fmla="*/ 114 w 556"/>
                  <a:gd name="T21" fmla="*/ 204 h 4316"/>
                  <a:gd name="T22" fmla="*/ 216 w 556"/>
                  <a:gd name="T23" fmla="*/ 426 h 4316"/>
                  <a:gd name="T24" fmla="*/ 305 w 556"/>
                  <a:gd name="T25" fmla="*/ 659 h 4316"/>
                  <a:gd name="T26" fmla="*/ 383 w 556"/>
                  <a:gd name="T27" fmla="*/ 911 h 4316"/>
                  <a:gd name="T28" fmla="*/ 443 w 556"/>
                  <a:gd name="T29" fmla="*/ 1175 h 4316"/>
                  <a:gd name="T30" fmla="*/ 491 w 556"/>
                  <a:gd name="T31" fmla="*/ 1445 h 4316"/>
                  <a:gd name="T32" fmla="*/ 526 w 556"/>
                  <a:gd name="T33" fmla="*/ 1732 h 4316"/>
                  <a:gd name="T34" fmla="*/ 544 w 556"/>
                  <a:gd name="T35" fmla="*/ 2020 h 4316"/>
                  <a:gd name="T36" fmla="*/ 544 w 556"/>
                  <a:gd name="T37" fmla="*/ 2326 h 4316"/>
                  <a:gd name="T38" fmla="*/ 532 w 556"/>
                  <a:gd name="T39" fmla="*/ 2632 h 4316"/>
                  <a:gd name="T40" fmla="*/ 503 w 556"/>
                  <a:gd name="T41" fmla="*/ 2931 h 4316"/>
                  <a:gd name="T42" fmla="*/ 455 w 556"/>
                  <a:gd name="T43" fmla="*/ 3225 h 4316"/>
                  <a:gd name="T44" fmla="*/ 389 w 556"/>
                  <a:gd name="T45" fmla="*/ 3513 h 4316"/>
                  <a:gd name="T46" fmla="*/ 311 w 556"/>
                  <a:gd name="T47" fmla="*/ 3788 h 4316"/>
                  <a:gd name="T48" fmla="*/ 216 w 556"/>
                  <a:gd name="T49" fmla="*/ 4058 h 4316"/>
                  <a:gd name="T50" fmla="*/ 102 w 556"/>
                  <a:gd name="T51" fmla="*/ 4316 h 4316"/>
                  <a:gd name="T52" fmla="*/ 114 w 556"/>
                  <a:gd name="T53" fmla="*/ 4316 h 4316"/>
                  <a:gd name="T54" fmla="*/ 228 w 556"/>
                  <a:gd name="T55" fmla="*/ 4058 h 4316"/>
                  <a:gd name="T56" fmla="*/ 323 w 556"/>
                  <a:gd name="T57" fmla="*/ 3788 h 4316"/>
                  <a:gd name="T58" fmla="*/ 401 w 556"/>
                  <a:gd name="T59" fmla="*/ 3513 h 4316"/>
                  <a:gd name="T60" fmla="*/ 467 w 556"/>
                  <a:gd name="T61" fmla="*/ 3225 h 4316"/>
                  <a:gd name="T62" fmla="*/ 515 w 556"/>
                  <a:gd name="T63" fmla="*/ 2931 h 4316"/>
                  <a:gd name="T64" fmla="*/ 544 w 556"/>
                  <a:gd name="T65" fmla="*/ 2632 h 4316"/>
                  <a:gd name="T66" fmla="*/ 556 w 556"/>
                  <a:gd name="T67" fmla="*/ 2326 h 4316"/>
                  <a:gd name="T68" fmla="*/ 556 w 556"/>
                  <a:gd name="T69" fmla="*/ 2020 h 4316"/>
                  <a:gd name="T70" fmla="*/ 556 w 556"/>
                  <a:gd name="T71" fmla="*/ 2020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556" h="4316">
                    <a:moveTo>
                      <a:pt x="556" y="2020"/>
                    </a:moveTo>
                    <a:lnTo>
                      <a:pt x="538" y="1732"/>
                    </a:lnTo>
                    <a:lnTo>
                      <a:pt x="503" y="1445"/>
                    </a:lnTo>
                    <a:lnTo>
                      <a:pt x="455" y="1175"/>
                    </a:lnTo>
                    <a:lnTo>
                      <a:pt x="395" y="911"/>
                    </a:lnTo>
                    <a:lnTo>
                      <a:pt x="317" y="659"/>
                    </a:lnTo>
                    <a:lnTo>
                      <a:pt x="228" y="426"/>
                    </a:lnTo>
                    <a:lnTo>
                      <a:pt x="126" y="204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114" y="204"/>
                    </a:lnTo>
                    <a:lnTo>
                      <a:pt x="216" y="426"/>
                    </a:lnTo>
                    <a:lnTo>
                      <a:pt x="305" y="659"/>
                    </a:lnTo>
                    <a:lnTo>
                      <a:pt x="383" y="911"/>
                    </a:lnTo>
                    <a:lnTo>
                      <a:pt x="443" y="1175"/>
                    </a:lnTo>
                    <a:lnTo>
                      <a:pt x="491" y="1445"/>
                    </a:lnTo>
                    <a:lnTo>
                      <a:pt x="526" y="1732"/>
                    </a:lnTo>
                    <a:lnTo>
                      <a:pt x="544" y="2020"/>
                    </a:lnTo>
                    <a:lnTo>
                      <a:pt x="544" y="2326"/>
                    </a:lnTo>
                    <a:lnTo>
                      <a:pt x="532" y="2632"/>
                    </a:lnTo>
                    <a:lnTo>
                      <a:pt x="503" y="2931"/>
                    </a:lnTo>
                    <a:lnTo>
                      <a:pt x="455" y="3225"/>
                    </a:lnTo>
                    <a:lnTo>
                      <a:pt x="389" y="3513"/>
                    </a:lnTo>
                    <a:lnTo>
                      <a:pt x="311" y="3788"/>
                    </a:lnTo>
                    <a:lnTo>
                      <a:pt x="216" y="4058"/>
                    </a:lnTo>
                    <a:lnTo>
                      <a:pt x="102" y="4316"/>
                    </a:lnTo>
                    <a:lnTo>
                      <a:pt x="114" y="4316"/>
                    </a:lnTo>
                    <a:lnTo>
                      <a:pt x="228" y="4058"/>
                    </a:lnTo>
                    <a:lnTo>
                      <a:pt x="323" y="3788"/>
                    </a:lnTo>
                    <a:lnTo>
                      <a:pt x="401" y="3513"/>
                    </a:lnTo>
                    <a:lnTo>
                      <a:pt x="467" y="3225"/>
                    </a:lnTo>
                    <a:lnTo>
                      <a:pt x="515" y="2931"/>
                    </a:lnTo>
                    <a:lnTo>
                      <a:pt x="544" y="2632"/>
                    </a:lnTo>
                    <a:lnTo>
                      <a:pt x="556" y="2326"/>
                    </a:lnTo>
                    <a:lnTo>
                      <a:pt x="556" y="2020"/>
                    </a:lnTo>
                    <a:lnTo>
                      <a:pt x="556" y="202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16396" name="Freeform 12"/>
              <p:cNvSpPr>
                <a:spLocks/>
              </p:cNvSpPr>
              <p:nvPr userDrawn="1"/>
            </p:nvSpPr>
            <p:spPr bwMode="hidden">
              <a:xfrm>
                <a:off x="4246" y="0"/>
                <a:ext cx="690" cy="4316"/>
              </a:xfrm>
              <a:custGeom>
                <a:avLst/>
                <a:gdLst>
                  <a:gd name="T0" fmla="*/ 688 w 688"/>
                  <a:gd name="T1" fmla="*/ 2086 h 4316"/>
                  <a:gd name="T2" fmla="*/ 670 w 688"/>
                  <a:gd name="T3" fmla="*/ 1810 h 4316"/>
                  <a:gd name="T4" fmla="*/ 634 w 688"/>
                  <a:gd name="T5" fmla="*/ 1541 h 4316"/>
                  <a:gd name="T6" fmla="*/ 574 w 688"/>
                  <a:gd name="T7" fmla="*/ 1271 h 4316"/>
                  <a:gd name="T8" fmla="*/ 497 w 688"/>
                  <a:gd name="T9" fmla="*/ 1007 h 4316"/>
                  <a:gd name="T10" fmla="*/ 401 w 688"/>
                  <a:gd name="T11" fmla="*/ 749 h 4316"/>
                  <a:gd name="T12" fmla="*/ 293 w 688"/>
                  <a:gd name="T13" fmla="*/ 492 h 4316"/>
                  <a:gd name="T14" fmla="*/ 162 w 688"/>
                  <a:gd name="T15" fmla="*/ 240 h 4316"/>
                  <a:gd name="T16" fmla="*/ 12 w 688"/>
                  <a:gd name="T17" fmla="*/ 0 h 4316"/>
                  <a:gd name="T18" fmla="*/ 0 w 688"/>
                  <a:gd name="T19" fmla="*/ 0 h 4316"/>
                  <a:gd name="T20" fmla="*/ 150 w 688"/>
                  <a:gd name="T21" fmla="*/ 240 h 4316"/>
                  <a:gd name="T22" fmla="*/ 281 w 688"/>
                  <a:gd name="T23" fmla="*/ 492 h 4316"/>
                  <a:gd name="T24" fmla="*/ 389 w 688"/>
                  <a:gd name="T25" fmla="*/ 749 h 4316"/>
                  <a:gd name="T26" fmla="*/ 485 w 688"/>
                  <a:gd name="T27" fmla="*/ 1007 h 4316"/>
                  <a:gd name="T28" fmla="*/ 562 w 688"/>
                  <a:gd name="T29" fmla="*/ 1271 h 4316"/>
                  <a:gd name="T30" fmla="*/ 622 w 688"/>
                  <a:gd name="T31" fmla="*/ 1541 h 4316"/>
                  <a:gd name="T32" fmla="*/ 658 w 688"/>
                  <a:gd name="T33" fmla="*/ 1810 h 4316"/>
                  <a:gd name="T34" fmla="*/ 676 w 688"/>
                  <a:gd name="T35" fmla="*/ 2086 h 4316"/>
                  <a:gd name="T36" fmla="*/ 676 w 688"/>
                  <a:gd name="T37" fmla="*/ 2368 h 4316"/>
                  <a:gd name="T38" fmla="*/ 658 w 688"/>
                  <a:gd name="T39" fmla="*/ 2650 h 4316"/>
                  <a:gd name="T40" fmla="*/ 616 w 688"/>
                  <a:gd name="T41" fmla="*/ 2931 h 4316"/>
                  <a:gd name="T42" fmla="*/ 556 w 688"/>
                  <a:gd name="T43" fmla="*/ 3213 h 4316"/>
                  <a:gd name="T44" fmla="*/ 473 w 688"/>
                  <a:gd name="T45" fmla="*/ 3495 h 4316"/>
                  <a:gd name="T46" fmla="*/ 371 w 688"/>
                  <a:gd name="T47" fmla="*/ 3777 h 4316"/>
                  <a:gd name="T48" fmla="*/ 251 w 688"/>
                  <a:gd name="T49" fmla="*/ 4046 h 4316"/>
                  <a:gd name="T50" fmla="*/ 114 w 688"/>
                  <a:gd name="T51" fmla="*/ 4316 h 4316"/>
                  <a:gd name="T52" fmla="*/ 126 w 688"/>
                  <a:gd name="T53" fmla="*/ 4316 h 4316"/>
                  <a:gd name="T54" fmla="*/ 263 w 688"/>
                  <a:gd name="T55" fmla="*/ 4046 h 4316"/>
                  <a:gd name="T56" fmla="*/ 383 w 688"/>
                  <a:gd name="T57" fmla="*/ 3777 h 4316"/>
                  <a:gd name="T58" fmla="*/ 485 w 688"/>
                  <a:gd name="T59" fmla="*/ 3495 h 4316"/>
                  <a:gd name="T60" fmla="*/ 568 w 688"/>
                  <a:gd name="T61" fmla="*/ 3219 h 4316"/>
                  <a:gd name="T62" fmla="*/ 628 w 688"/>
                  <a:gd name="T63" fmla="*/ 2937 h 4316"/>
                  <a:gd name="T64" fmla="*/ 670 w 688"/>
                  <a:gd name="T65" fmla="*/ 2656 h 4316"/>
                  <a:gd name="T66" fmla="*/ 688 w 688"/>
                  <a:gd name="T67" fmla="*/ 2368 h 4316"/>
                  <a:gd name="T68" fmla="*/ 688 w 688"/>
                  <a:gd name="T69" fmla="*/ 2086 h 4316"/>
                  <a:gd name="T70" fmla="*/ 688 w 688"/>
                  <a:gd name="T71" fmla="*/ 2086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688" h="4316">
                    <a:moveTo>
                      <a:pt x="688" y="2086"/>
                    </a:moveTo>
                    <a:lnTo>
                      <a:pt x="670" y="1810"/>
                    </a:lnTo>
                    <a:lnTo>
                      <a:pt x="634" y="1541"/>
                    </a:lnTo>
                    <a:lnTo>
                      <a:pt x="574" y="1271"/>
                    </a:lnTo>
                    <a:lnTo>
                      <a:pt x="497" y="1007"/>
                    </a:lnTo>
                    <a:lnTo>
                      <a:pt x="401" y="749"/>
                    </a:lnTo>
                    <a:lnTo>
                      <a:pt x="293" y="492"/>
                    </a:lnTo>
                    <a:lnTo>
                      <a:pt x="162" y="240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150" y="240"/>
                    </a:lnTo>
                    <a:lnTo>
                      <a:pt x="281" y="492"/>
                    </a:lnTo>
                    <a:lnTo>
                      <a:pt x="389" y="749"/>
                    </a:lnTo>
                    <a:lnTo>
                      <a:pt x="485" y="1007"/>
                    </a:lnTo>
                    <a:lnTo>
                      <a:pt x="562" y="1271"/>
                    </a:lnTo>
                    <a:lnTo>
                      <a:pt x="622" y="1541"/>
                    </a:lnTo>
                    <a:lnTo>
                      <a:pt x="658" y="1810"/>
                    </a:lnTo>
                    <a:lnTo>
                      <a:pt x="676" y="2086"/>
                    </a:lnTo>
                    <a:lnTo>
                      <a:pt x="676" y="2368"/>
                    </a:lnTo>
                    <a:lnTo>
                      <a:pt x="658" y="2650"/>
                    </a:lnTo>
                    <a:lnTo>
                      <a:pt x="616" y="2931"/>
                    </a:lnTo>
                    <a:lnTo>
                      <a:pt x="556" y="3213"/>
                    </a:lnTo>
                    <a:lnTo>
                      <a:pt x="473" y="3495"/>
                    </a:lnTo>
                    <a:lnTo>
                      <a:pt x="371" y="3777"/>
                    </a:lnTo>
                    <a:lnTo>
                      <a:pt x="251" y="4046"/>
                    </a:lnTo>
                    <a:lnTo>
                      <a:pt x="114" y="4316"/>
                    </a:lnTo>
                    <a:lnTo>
                      <a:pt x="126" y="4316"/>
                    </a:lnTo>
                    <a:lnTo>
                      <a:pt x="263" y="4046"/>
                    </a:lnTo>
                    <a:lnTo>
                      <a:pt x="383" y="3777"/>
                    </a:lnTo>
                    <a:lnTo>
                      <a:pt x="485" y="3495"/>
                    </a:lnTo>
                    <a:lnTo>
                      <a:pt x="568" y="3219"/>
                    </a:lnTo>
                    <a:lnTo>
                      <a:pt x="628" y="2937"/>
                    </a:lnTo>
                    <a:lnTo>
                      <a:pt x="670" y="2656"/>
                    </a:lnTo>
                    <a:lnTo>
                      <a:pt x="688" y="2368"/>
                    </a:lnTo>
                    <a:lnTo>
                      <a:pt x="688" y="2086"/>
                    </a:lnTo>
                    <a:lnTo>
                      <a:pt x="688" y="208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16397" name="Freeform 13"/>
              <p:cNvSpPr>
                <a:spLocks/>
              </p:cNvSpPr>
              <p:nvPr userDrawn="1"/>
            </p:nvSpPr>
            <p:spPr bwMode="hidden">
              <a:xfrm>
                <a:off x="4522" y="0"/>
                <a:ext cx="864" cy="4316"/>
              </a:xfrm>
              <a:custGeom>
                <a:avLst/>
                <a:gdLst>
                  <a:gd name="T0" fmla="*/ 855 w 861"/>
                  <a:gd name="T1" fmla="*/ 2128 h 4316"/>
                  <a:gd name="T2" fmla="*/ 831 w 861"/>
                  <a:gd name="T3" fmla="*/ 1834 h 4316"/>
                  <a:gd name="T4" fmla="*/ 808 w 861"/>
                  <a:gd name="T5" fmla="*/ 1684 h 4316"/>
                  <a:gd name="T6" fmla="*/ 784 w 861"/>
                  <a:gd name="T7" fmla="*/ 1541 h 4316"/>
                  <a:gd name="T8" fmla="*/ 748 w 861"/>
                  <a:gd name="T9" fmla="*/ 1397 h 4316"/>
                  <a:gd name="T10" fmla="*/ 712 w 861"/>
                  <a:gd name="T11" fmla="*/ 1253 h 4316"/>
                  <a:gd name="T12" fmla="*/ 664 w 861"/>
                  <a:gd name="T13" fmla="*/ 1115 h 4316"/>
                  <a:gd name="T14" fmla="*/ 610 w 861"/>
                  <a:gd name="T15" fmla="*/ 977 h 4316"/>
                  <a:gd name="T16" fmla="*/ 491 w 861"/>
                  <a:gd name="T17" fmla="*/ 719 h 4316"/>
                  <a:gd name="T18" fmla="*/ 353 w 861"/>
                  <a:gd name="T19" fmla="*/ 468 h 4316"/>
                  <a:gd name="T20" fmla="*/ 192 w 861"/>
                  <a:gd name="T21" fmla="*/ 228 h 4316"/>
                  <a:gd name="T22" fmla="*/ 12 w 861"/>
                  <a:gd name="T23" fmla="*/ 0 h 4316"/>
                  <a:gd name="T24" fmla="*/ 0 w 861"/>
                  <a:gd name="T25" fmla="*/ 0 h 4316"/>
                  <a:gd name="T26" fmla="*/ 180 w 861"/>
                  <a:gd name="T27" fmla="*/ 228 h 4316"/>
                  <a:gd name="T28" fmla="*/ 341 w 861"/>
                  <a:gd name="T29" fmla="*/ 468 h 4316"/>
                  <a:gd name="T30" fmla="*/ 479 w 861"/>
                  <a:gd name="T31" fmla="*/ 719 h 4316"/>
                  <a:gd name="T32" fmla="*/ 598 w 861"/>
                  <a:gd name="T33" fmla="*/ 983 h 4316"/>
                  <a:gd name="T34" fmla="*/ 652 w 861"/>
                  <a:gd name="T35" fmla="*/ 1121 h 4316"/>
                  <a:gd name="T36" fmla="*/ 700 w 861"/>
                  <a:gd name="T37" fmla="*/ 1259 h 4316"/>
                  <a:gd name="T38" fmla="*/ 736 w 861"/>
                  <a:gd name="T39" fmla="*/ 1403 h 4316"/>
                  <a:gd name="T40" fmla="*/ 772 w 861"/>
                  <a:gd name="T41" fmla="*/ 1547 h 4316"/>
                  <a:gd name="T42" fmla="*/ 802 w 861"/>
                  <a:gd name="T43" fmla="*/ 1690 h 4316"/>
                  <a:gd name="T44" fmla="*/ 819 w 861"/>
                  <a:gd name="T45" fmla="*/ 1834 h 4316"/>
                  <a:gd name="T46" fmla="*/ 837 w 861"/>
                  <a:gd name="T47" fmla="*/ 1984 h 4316"/>
                  <a:gd name="T48" fmla="*/ 843 w 861"/>
                  <a:gd name="T49" fmla="*/ 2128 h 4316"/>
                  <a:gd name="T50" fmla="*/ 849 w 861"/>
                  <a:gd name="T51" fmla="*/ 2278 h 4316"/>
                  <a:gd name="T52" fmla="*/ 843 w 861"/>
                  <a:gd name="T53" fmla="*/ 2428 h 4316"/>
                  <a:gd name="T54" fmla="*/ 831 w 861"/>
                  <a:gd name="T55" fmla="*/ 2572 h 4316"/>
                  <a:gd name="T56" fmla="*/ 819 w 861"/>
                  <a:gd name="T57" fmla="*/ 2721 h 4316"/>
                  <a:gd name="T58" fmla="*/ 796 w 861"/>
                  <a:gd name="T59" fmla="*/ 2865 h 4316"/>
                  <a:gd name="T60" fmla="*/ 766 w 861"/>
                  <a:gd name="T61" fmla="*/ 3015 h 4316"/>
                  <a:gd name="T62" fmla="*/ 724 w 861"/>
                  <a:gd name="T63" fmla="*/ 3159 h 4316"/>
                  <a:gd name="T64" fmla="*/ 682 w 861"/>
                  <a:gd name="T65" fmla="*/ 3303 h 4316"/>
                  <a:gd name="T66" fmla="*/ 586 w 861"/>
                  <a:gd name="T67" fmla="*/ 3567 h 4316"/>
                  <a:gd name="T68" fmla="*/ 473 w 861"/>
                  <a:gd name="T69" fmla="*/ 3824 h 4316"/>
                  <a:gd name="T70" fmla="*/ 335 w 861"/>
                  <a:gd name="T71" fmla="*/ 4076 h 4316"/>
                  <a:gd name="T72" fmla="*/ 180 w 861"/>
                  <a:gd name="T73" fmla="*/ 4316 h 4316"/>
                  <a:gd name="T74" fmla="*/ 192 w 861"/>
                  <a:gd name="T75" fmla="*/ 4316 h 4316"/>
                  <a:gd name="T76" fmla="*/ 347 w 861"/>
                  <a:gd name="T77" fmla="*/ 4076 h 4316"/>
                  <a:gd name="T78" fmla="*/ 485 w 861"/>
                  <a:gd name="T79" fmla="*/ 3824 h 4316"/>
                  <a:gd name="T80" fmla="*/ 598 w 861"/>
                  <a:gd name="T81" fmla="*/ 3573 h 4316"/>
                  <a:gd name="T82" fmla="*/ 694 w 861"/>
                  <a:gd name="T83" fmla="*/ 3309 h 4316"/>
                  <a:gd name="T84" fmla="*/ 736 w 861"/>
                  <a:gd name="T85" fmla="*/ 3165 h 4316"/>
                  <a:gd name="T86" fmla="*/ 778 w 861"/>
                  <a:gd name="T87" fmla="*/ 3021 h 4316"/>
                  <a:gd name="T88" fmla="*/ 808 w 861"/>
                  <a:gd name="T89" fmla="*/ 2871 h 4316"/>
                  <a:gd name="T90" fmla="*/ 831 w 861"/>
                  <a:gd name="T91" fmla="*/ 2727 h 4316"/>
                  <a:gd name="T92" fmla="*/ 843 w 861"/>
                  <a:gd name="T93" fmla="*/ 2578 h 4316"/>
                  <a:gd name="T94" fmla="*/ 855 w 861"/>
                  <a:gd name="T95" fmla="*/ 2428 h 4316"/>
                  <a:gd name="T96" fmla="*/ 861 w 861"/>
                  <a:gd name="T97" fmla="*/ 2278 h 4316"/>
                  <a:gd name="T98" fmla="*/ 855 w 861"/>
                  <a:gd name="T99" fmla="*/ 2128 h 4316"/>
                  <a:gd name="T100" fmla="*/ 855 w 861"/>
                  <a:gd name="T101" fmla="*/ 2128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861" h="4316">
                    <a:moveTo>
                      <a:pt x="855" y="2128"/>
                    </a:moveTo>
                    <a:lnTo>
                      <a:pt x="831" y="1834"/>
                    </a:lnTo>
                    <a:lnTo>
                      <a:pt x="808" y="1684"/>
                    </a:lnTo>
                    <a:lnTo>
                      <a:pt x="784" y="1541"/>
                    </a:lnTo>
                    <a:lnTo>
                      <a:pt x="748" y="1397"/>
                    </a:lnTo>
                    <a:lnTo>
                      <a:pt x="712" y="1253"/>
                    </a:lnTo>
                    <a:lnTo>
                      <a:pt x="664" y="1115"/>
                    </a:lnTo>
                    <a:lnTo>
                      <a:pt x="610" y="977"/>
                    </a:lnTo>
                    <a:lnTo>
                      <a:pt x="491" y="719"/>
                    </a:lnTo>
                    <a:lnTo>
                      <a:pt x="353" y="468"/>
                    </a:lnTo>
                    <a:lnTo>
                      <a:pt x="192" y="228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180" y="228"/>
                    </a:lnTo>
                    <a:lnTo>
                      <a:pt x="341" y="468"/>
                    </a:lnTo>
                    <a:lnTo>
                      <a:pt x="479" y="719"/>
                    </a:lnTo>
                    <a:lnTo>
                      <a:pt x="598" y="983"/>
                    </a:lnTo>
                    <a:lnTo>
                      <a:pt x="652" y="1121"/>
                    </a:lnTo>
                    <a:lnTo>
                      <a:pt x="700" y="1259"/>
                    </a:lnTo>
                    <a:lnTo>
                      <a:pt x="736" y="1403"/>
                    </a:lnTo>
                    <a:lnTo>
                      <a:pt x="772" y="1547"/>
                    </a:lnTo>
                    <a:lnTo>
                      <a:pt x="802" y="1690"/>
                    </a:lnTo>
                    <a:lnTo>
                      <a:pt x="819" y="1834"/>
                    </a:lnTo>
                    <a:lnTo>
                      <a:pt x="837" y="1984"/>
                    </a:lnTo>
                    <a:lnTo>
                      <a:pt x="843" y="2128"/>
                    </a:lnTo>
                    <a:lnTo>
                      <a:pt x="849" y="2278"/>
                    </a:lnTo>
                    <a:lnTo>
                      <a:pt x="843" y="2428"/>
                    </a:lnTo>
                    <a:lnTo>
                      <a:pt x="831" y="2572"/>
                    </a:lnTo>
                    <a:lnTo>
                      <a:pt x="819" y="2721"/>
                    </a:lnTo>
                    <a:lnTo>
                      <a:pt x="796" y="2865"/>
                    </a:lnTo>
                    <a:lnTo>
                      <a:pt x="766" y="3015"/>
                    </a:lnTo>
                    <a:lnTo>
                      <a:pt x="724" y="3159"/>
                    </a:lnTo>
                    <a:lnTo>
                      <a:pt x="682" y="3303"/>
                    </a:lnTo>
                    <a:lnTo>
                      <a:pt x="586" y="3567"/>
                    </a:lnTo>
                    <a:lnTo>
                      <a:pt x="473" y="3824"/>
                    </a:lnTo>
                    <a:lnTo>
                      <a:pt x="335" y="4076"/>
                    </a:lnTo>
                    <a:lnTo>
                      <a:pt x="180" y="4316"/>
                    </a:lnTo>
                    <a:lnTo>
                      <a:pt x="192" y="4316"/>
                    </a:lnTo>
                    <a:lnTo>
                      <a:pt x="347" y="4076"/>
                    </a:lnTo>
                    <a:lnTo>
                      <a:pt x="485" y="3824"/>
                    </a:lnTo>
                    <a:lnTo>
                      <a:pt x="598" y="3573"/>
                    </a:lnTo>
                    <a:lnTo>
                      <a:pt x="694" y="3309"/>
                    </a:lnTo>
                    <a:lnTo>
                      <a:pt x="736" y="3165"/>
                    </a:lnTo>
                    <a:lnTo>
                      <a:pt x="778" y="3021"/>
                    </a:lnTo>
                    <a:lnTo>
                      <a:pt x="808" y="2871"/>
                    </a:lnTo>
                    <a:lnTo>
                      <a:pt x="831" y="2727"/>
                    </a:lnTo>
                    <a:lnTo>
                      <a:pt x="843" y="2578"/>
                    </a:lnTo>
                    <a:lnTo>
                      <a:pt x="855" y="2428"/>
                    </a:lnTo>
                    <a:lnTo>
                      <a:pt x="861" y="2278"/>
                    </a:lnTo>
                    <a:lnTo>
                      <a:pt x="855" y="2128"/>
                    </a:lnTo>
                    <a:lnTo>
                      <a:pt x="855" y="212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16398" name="Freeform 14"/>
              <p:cNvSpPr>
                <a:spLocks/>
              </p:cNvSpPr>
              <p:nvPr userDrawn="1"/>
            </p:nvSpPr>
            <p:spPr bwMode="hidden">
              <a:xfrm>
                <a:off x="2399" y="0"/>
                <a:ext cx="150" cy="4316"/>
              </a:xfrm>
              <a:custGeom>
                <a:avLst/>
                <a:gdLst>
                  <a:gd name="T0" fmla="*/ 18 w 149"/>
                  <a:gd name="T1" fmla="*/ 1942 h 4316"/>
                  <a:gd name="T2" fmla="*/ 30 w 149"/>
                  <a:gd name="T3" fmla="*/ 1630 h 4316"/>
                  <a:gd name="T4" fmla="*/ 42 w 149"/>
                  <a:gd name="T5" fmla="*/ 1331 h 4316"/>
                  <a:gd name="T6" fmla="*/ 59 w 149"/>
                  <a:gd name="T7" fmla="*/ 1055 h 4316"/>
                  <a:gd name="T8" fmla="*/ 77 w 149"/>
                  <a:gd name="T9" fmla="*/ 791 h 4316"/>
                  <a:gd name="T10" fmla="*/ 83 w 149"/>
                  <a:gd name="T11" fmla="*/ 671 h 4316"/>
                  <a:gd name="T12" fmla="*/ 95 w 149"/>
                  <a:gd name="T13" fmla="*/ 557 h 4316"/>
                  <a:gd name="T14" fmla="*/ 107 w 149"/>
                  <a:gd name="T15" fmla="*/ 444 h 4316"/>
                  <a:gd name="T16" fmla="*/ 113 w 149"/>
                  <a:gd name="T17" fmla="*/ 342 h 4316"/>
                  <a:gd name="T18" fmla="*/ 125 w 149"/>
                  <a:gd name="T19" fmla="*/ 246 h 4316"/>
                  <a:gd name="T20" fmla="*/ 131 w 149"/>
                  <a:gd name="T21" fmla="*/ 156 h 4316"/>
                  <a:gd name="T22" fmla="*/ 143 w 149"/>
                  <a:gd name="T23" fmla="*/ 72 h 4316"/>
                  <a:gd name="T24" fmla="*/ 149 w 149"/>
                  <a:gd name="T25" fmla="*/ 0 h 4316"/>
                  <a:gd name="T26" fmla="*/ 137 w 149"/>
                  <a:gd name="T27" fmla="*/ 0 h 4316"/>
                  <a:gd name="T28" fmla="*/ 131 w 149"/>
                  <a:gd name="T29" fmla="*/ 72 h 4316"/>
                  <a:gd name="T30" fmla="*/ 119 w 149"/>
                  <a:gd name="T31" fmla="*/ 156 h 4316"/>
                  <a:gd name="T32" fmla="*/ 113 w 149"/>
                  <a:gd name="T33" fmla="*/ 246 h 4316"/>
                  <a:gd name="T34" fmla="*/ 101 w 149"/>
                  <a:gd name="T35" fmla="*/ 342 h 4316"/>
                  <a:gd name="T36" fmla="*/ 95 w 149"/>
                  <a:gd name="T37" fmla="*/ 444 h 4316"/>
                  <a:gd name="T38" fmla="*/ 83 w 149"/>
                  <a:gd name="T39" fmla="*/ 557 h 4316"/>
                  <a:gd name="T40" fmla="*/ 71 w 149"/>
                  <a:gd name="T41" fmla="*/ 671 h 4316"/>
                  <a:gd name="T42" fmla="*/ 65 w 149"/>
                  <a:gd name="T43" fmla="*/ 791 h 4316"/>
                  <a:gd name="T44" fmla="*/ 48 w 149"/>
                  <a:gd name="T45" fmla="*/ 1055 h 4316"/>
                  <a:gd name="T46" fmla="*/ 30 w 149"/>
                  <a:gd name="T47" fmla="*/ 1331 h 4316"/>
                  <a:gd name="T48" fmla="*/ 18 w 149"/>
                  <a:gd name="T49" fmla="*/ 1630 h 4316"/>
                  <a:gd name="T50" fmla="*/ 6 w 149"/>
                  <a:gd name="T51" fmla="*/ 1942 h 4316"/>
                  <a:gd name="T52" fmla="*/ 0 w 149"/>
                  <a:gd name="T53" fmla="*/ 2278 h 4316"/>
                  <a:gd name="T54" fmla="*/ 6 w 149"/>
                  <a:gd name="T55" fmla="*/ 2602 h 4316"/>
                  <a:gd name="T56" fmla="*/ 12 w 149"/>
                  <a:gd name="T57" fmla="*/ 2919 h 4316"/>
                  <a:gd name="T58" fmla="*/ 24 w 149"/>
                  <a:gd name="T59" fmla="*/ 3219 h 4316"/>
                  <a:gd name="T60" fmla="*/ 36 w 149"/>
                  <a:gd name="T61" fmla="*/ 3513 h 4316"/>
                  <a:gd name="T62" fmla="*/ 59 w 149"/>
                  <a:gd name="T63" fmla="*/ 3794 h 4316"/>
                  <a:gd name="T64" fmla="*/ 89 w 149"/>
                  <a:gd name="T65" fmla="*/ 4058 h 4316"/>
                  <a:gd name="T66" fmla="*/ 125 w 149"/>
                  <a:gd name="T67" fmla="*/ 4316 h 4316"/>
                  <a:gd name="T68" fmla="*/ 137 w 149"/>
                  <a:gd name="T69" fmla="*/ 4316 h 4316"/>
                  <a:gd name="T70" fmla="*/ 101 w 149"/>
                  <a:gd name="T71" fmla="*/ 4058 h 4316"/>
                  <a:gd name="T72" fmla="*/ 71 w 149"/>
                  <a:gd name="T73" fmla="*/ 3794 h 4316"/>
                  <a:gd name="T74" fmla="*/ 48 w 149"/>
                  <a:gd name="T75" fmla="*/ 3513 h 4316"/>
                  <a:gd name="T76" fmla="*/ 36 w 149"/>
                  <a:gd name="T77" fmla="*/ 3225 h 4316"/>
                  <a:gd name="T78" fmla="*/ 24 w 149"/>
                  <a:gd name="T79" fmla="*/ 2919 h 4316"/>
                  <a:gd name="T80" fmla="*/ 18 w 149"/>
                  <a:gd name="T81" fmla="*/ 2608 h 4316"/>
                  <a:gd name="T82" fmla="*/ 12 w 149"/>
                  <a:gd name="T83" fmla="*/ 2278 h 4316"/>
                  <a:gd name="T84" fmla="*/ 18 w 149"/>
                  <a:gd name="T85" fmla="*/ 1942 h 4316"/>
                  <a:gd name="T86" fmla="*/ 18 w 149"/>
                  <a:gd name="T87" fmla="*/ 1942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</a:cxnLst>
                <a:rect l="0" t="0" r="r" b="b"/>
                <a:pathLst>
                  <a:path w="149" h="4316">
                    <a:moveTo>
                      <a:pt x="18" y="1942"/>
                    </a:moveTo>
                    <a:lnTo>
                      <a:pt x="30" y="1630"/>
                    </a:lnTo>
                    <a:lnTo>
                      <a:pt x="42" y="1331"/>
                    </a:lnTo>
                    <a:lnTo>
                      <a:pt x="59" y="1055"/>
                    </a:lnTo>
                    <a:lnTo>
                      <a:pt x="77" y="791"/>
                    </a:lnTo>
                    <a:lnTo>
                      <a:pt x="83" y="671"/>
                    </a:lnTo>
                    <a:lnTo>
                      <a:pt x="95" y="557"/>
                    </a:lnTo>
                    <a:lnTo>
                      <a:pt x="107" y="444"/>
                    </a:lnTo>
                    <a:lnTo>
                      <a:pt x="113" y="342"/>
                    </a:lnTo>
                    <a:lnTo>
                      <a:pt x="125" y="246"/>
                    </a:lnTo>
                    <a:lnTo>
                      <a:pt x="131" y="156"/>
                    </a:lnTo>
                    <a:lnTo>
                      <a:pt x="143" y="72"/>
                    </a:lnTo>
                    <a:lnTo>
                      <a:pt x="149" y="0"/>
                    </a:lnTo>
                    <a:lnTo>
                      <a:pt x="137" y="0"/>
                    </a:lnTo>
                    <a:lnTo>
                      <a:pt x="131" y="72"/>
                    </a:lnTo>
                    <a:lnTo>
                      <a:pt x="119" y="156"/>
                    </a:lnTo>
                    <a:lnTo>
                      <a:pt x="113" y="246"/>
                    </a:lnTo>
                    <a:lnTo>
                      <a:pt x="101" y="342"/>
                    </a:lnTo>
                    <a:lnTo>
                      <a:pt x="95" y="444"/>
                    </a:lnTo>
                    <a:lnTo>
                      <a:pt x="83" y="557"/>
                    </a:lnTo>
                    <a:lnTo>
                      <a:pt x="71" y="671"/>
                    </a:lnTo>
                    <a:lnTo>
                      <a:pt x="65" y="791"/>
                    </a:lnTo>
                    <a:lnTo>
                      <a:pt x="48" y="1055"/>
                    </a:lnTo>
                    <a:lnTo>
                      <a:pt x="30" y="1331"/>
                    </a:lnTo>
                    <a:lnTo>
                      <a:pt x="18" y="1630"/>
                    </a:lnTo>
                    <a:lnTo>
                      <a:pt x="6" y="1942"/>
                    </a:lnTo>
                    <a:lnTo>
                      <a:pt x="0" y="2278"/>
                    </a:lnTo>
                    <a:lnTo>
                      <a:pt x="6" y="2602"/>
                    </a:lnTo>
                    <a:lnTo>
                      <a:pt x="12" y="2919"/>
                    </a:lnTo>
                    <a:lnTo>
                      <a:pt x="24" y="3219"/>
                    </a:lnTo>
                    <a:lnTo>
                      <a:pt x="36" y="3513"/>
                    </a:lnTo>
                    <a:lnTo>
                      <a:pt x="59" y="3794"/>
                    </a:lnTo>
                    <a:lnTo>
                      <a:pt x="89" y="4058"/>
                    </a:lnTo>
                    <a:lnTo>
                      <a:pt x="125" y="4316"/>
                    </a:lnTo>
                    <a:lnTo>
                      <a:pt x="137" y="4316"/>
                    </a:lnTo>
                    <a:lnTo>
                      <a:pt x="101" y="4058"/>
                    </a:lnTo>
                    <a:lnTo>
                      <a:pt x="71" y="3794"/>
                    </a:lnTo>
                    <a:lnTo>
                      <a:pt x="48" y="3513"/>
                    </a:lnTo>
                    <a:lnTo>
                      <a:pt x="36" y="3225"/>
                    </a:lnTo>
                    <a:lnTo>
                      <a:pt x="24" y="2919"/>
                    </a:lnTo>
                    <a:lnTo>
                      <a:pt x="18" y="2608"/>
                    </a:lnTo>
                    <a:lnTo>
                      <a:pt x="12" y="2278"/>
                    </a:lnTo>
                    <a:lnTo>
                      <a:pt x="18" y="1942"/>
                    </a:lnTo>
                    <a:lnTo>
                      <a:pt x="18" y="194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16399" name="Freeform 15"/>
              <p:cNvSpPr>
                <a:spLocks/>
              </p:cNvSpPr>
              <p:nvPr userDrawn="1"/>
            </p:nvSpPr>
            <p:spPr bwMode="hidden">
              <a:xfrm>
                <a:off x="1967" y="0"/>
                <a:ext cx="300" cy="4316"/>
              </a:xfrm>
              <a:custGeom>
                <a:avLst/>
                <a:gdLst>
                  <a:gd name="T0" fmla="*/ 18 w 299"/>
                  <a:gd name="T1" fmla="*/ 2062 h 4316"/>
                  <a:gd name="T2" fmla="*/ 30 w 299"/>
                  <a:gd name="T3" fmla="*/ 1750 h 4316"/>
                  <a:gd name="T4" fmla="*/ 54 w 299"/>
                  <a:gd name="T5" fmla="*/ 1451 h 4316"/>
                  <a:gd name="T6" fmla="*/ 84 w 299"/>
                  <a:gd name="T7" fmla="*/ 1169 h 4316"/>
                  <a:gd name="T8" fmla="*/ 126 w 299"/>
                  <a:gd name="T9" fmla="*/ 899 h 4316"/>
                  <a:gd name="T10" fmla="*/ 162 w 299"/>
                  <a:gd name="T11" fmla="*/ 641 h 4316"/>
                  <a:gd name="T12" fmla="*/ 209 w 299"/>
                  <a:gd name="T13" fmla="*/ 408 h 4316"/>
                  <a:gd name="T14" fmla="*/ 251 w 299"/>
                  <a:gd name="T15" fmla="*/ 192 h 4316"/>
                  <a:gd name="T16" fmla="*/ 299 w 299"/>
                  <a:gd name="T17" fmla="*/ 0 h 4316"/>
                  <a:gd name="T18" fmla="*/ 287 w 299"/>
                  <a:gd name="T19" fmla="*/ 0 h 4316"/>
                  <a:gd name="T20" fmla="*/ 239 w 299"/>
                  <a:gd name="T21" fmla="*/ 192 h 4316"/>
                  <a:gd name="T22" fmla="*/ 198 w 299"/>
                  <a:gd name="T23" fmla="*/ 408 h 4316"/>
                  <a:gd name="T24" fmla="*/ 156 w 299"/>
                  <a:gd name="T25" fmla="*/ 641 h 4316"/>
                  <a:gd name="T26" fmla="*/ 114 w 299"/>
                  <a:gd name="T27" fmla="*/ 899 h 4316"/>
                  <a:gd name="T28" fmla="*/ 78 w 299"/>
                  <a:gd name="T29" fmla="*/ 1169 h 4316"/>
                  <a:gd name="T30" fmla="*/ 48 w 299"/>
                  <a:gd name="T31" fmla="*/ 1451 h 4316"/>
                  <a:gd name="T32" fmla="*/ 24 w 299"/>
                  <a:gd name="T33" fmla="*/ 1750 h 4316"/>
                  <a:gd name="T34" fmla="*/ 6 w 299"/>
                  <a:gd name="T35" fmla="*/ 2062 h 4316"/>
                  <a:gd name="T36" fmla="*/ 0 w 299"/>
                  <a:gd name="T37" fmla="*/ 2374 h 4316"/>
                  <a:gd name="T38" fmla="*/ 12 w 299"/>
                  <a:gd name="T39" fmla="*/ 2674 h 4316"/>
                  <a:gd name="T40" fmla="*/ 30 w 299"/>
                  <a:gd name="T41" fmla="*/ 2973 h 4316"/>
                  <a:gd name="T42" fmla="*/ 54 w 299"/>
                  <a:gd name="T43" fmla="*/ 3255 h 4316"/>
                  <a:gd name="T44" fmla="*/ 96 w 299"/>
                  <a:gd name="T45" fmla="*/ 3537 h 4316"/>
                  <a:gd name="T46" fmla="*/ 144 w 299"/>
                  <a:gd name="T47" fmla="*/ 3806 h 4316"/>
                  <a:gd name="T48" fmla="*/ 203 w 299"/>
                  <a:gd name="T49" fmla="*/ 4064 h 4316"/>
                  <a:gd name="T50" fmla="*/ 275 w 299"/>
                  <a:gd name="T51" fmla="*/ 4316 h 4316"/>
                  <a:gd name="T52" fmla="*/ 287 w 299"/>
                  <a:gd name="T53" fmla="*/ 4316 h 4316"/>
                  <a:gd name="T54" fmla="*/ 215 w 299"/>
                  <a:gd name="T55" fmla="*/ 4064 h 4316"/>
                  <a:gd name="T56" fmla="*/ 156 w 299"/>
                  <a:gd name="T57" fmla="*/ 3806 h 4316"/>
                  <a:gd name="T58" fmla="*/ 108 w 299"/>
                  <a:gd name="T59" fmla="*/ 3537 h 4316"/>
                  <a:gd name="T60" fmla="*/ 66 w 299"/>
                  <a:gd name="T61" fmla="*/ 3261 h 4316"/>
                  <a:gd name="T62" fmla="*/ 42 w 299"/>
                  <a:gd name="T63" fmla="*/ 2973 h 4316"/>
                  <a:gd name="T64" fmla="*/ 24 w 299"/>
                  <a:gd name="T65" fmla="*/ 2680 h 4316"/>
                  <a:gd name="T66" fmla="*/ 12 w 299"/>
                  <a:gd name="T67" fmla="*/ 2374 h 4316"/>
                  <a:gd name="T68" fmla="*/ 18 w 299"/>
                  <a:gd name="T69" fmla="*/ 2062 h 4316"/>
                  <a:gd name="T70" fmla="*/ 18 w 299"/>
                  <a:gd name="T71" fmla="*/ 2062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299" h="4316">
                    <a:moveTo>
                      <a:pt x="18" y="2062"/>
                    </a:moveTo>
                    <a:lnTo>
                      <a:pt x="30" y="1750"/>
                    </a:lnTo>
                    <a:lnTo>
                      <a:pt x="54" y="1451"/>
                    </a:lnTo>
                    <a:lnTo>
                      <a:pt x="84" y="1169"/>
                    </a:lnTo>
                    <a:lnTo>
                      <a:pt x="126" y="899"/>
                    </a:lnTo>
                    <a:lnTo>
                      <a:pt x="162" y="641"/>
                    </a:lnTo>
                    <a:lnTo>
                      <a:pt x="209" y="408"/>
                    </a:lnTo>
                    <a:lnTo>
                      <a:pt x="251" y="192"/>
                    </a:lnTo>
                    <a:lnTo>
                      <a:pt x="299" y="0"/>
                    </a:lnTo>
                    <a:lnTo>
                      <a:pt x="287" y="0"/>
                    </a:lnTo>
                    <a:lnTo>
                      <a:pt x="239" y="192"/>
                    </a:lnTo>
                    <a:lnTo>
                      <a:pt x="198" y="408"/>
                    </a:lnTo>
                    <a:lnTo>
                      <a:pt x="156" y="641"/>
                    </a:lnTo>
                    <a:lnTo>
                      <a:pt x="114" y="899"/>
                    </a:lnTo>
                    <a:lnTo>
                      <a:pt x="78" y="1169"/>
                    </a:lnTo>
                    <a:lnTo>
                      <a:pt x="48" y="1451"/>
                    </a:lnTo>
                    <a:lnTo>
                      <a:pt x="24" y="1750"/>
                    </a:lnTo>
                    <a:lnTo>
                      <a:pt x="6" y="2062"/>
                    </a:lnTo>
                    <a:lnTo>
                      <a:pt x="0" y="2374"/>
                    </a:lnTo>
                    <a:lnTo>
                      <a:pt x="12" y="2674"/>
                    </a:lnTo>
                    <a:lnTo>
                      <a:pt x="30" y="2973"/>
                    </a:lnTo>
                    <a:lnTo>
                      <a:pt x="54" y="3255"/>
                    </a:lnTo>
                    <a:lnTo>
                      <a:pt x="96" y="3537"/>
                    </a:lnTo>
                    <a:lnTo>
                      <a:pt x="144" y="3806"/>
                    </a:lnTo>
                    <a:lnTo>
                      <a:pt x="203" y="4064"/>
                    </a:lnTo>
                    <a:lnTo>
                      <a:pt x="275" y="4316"/>
                    </a:lnTo>
                    <a:lnTo>
                      <a:pt x="287" y="4316"/>
                    </a:lnTo>
                    <a:lnTo>
                      <a:pt x="215" y="4064"/>
                    </a:lnTo>
                    <a:lnTo>
                      <a:pt x="156" y="3806"/>
                    </a:lnTo>
                    <a:lnTo>
                      <a:pt x="108" y="3537"/>
                    </a:lnTo>
                    <a:lnTo>
                      <a:pt x="66" y="3261"/>
                    </a:lnTo>
                    <a:lnTo>
                      <a:pt x="42" y="2973"/>
                    </a:lnTo>
                    <a:lnTo>
                      <a:pt x="24" y="2680"/>
                    </a:lnTo>
                    <a:lnTo>
                      <a:pt x="12" y="2374"/>
                    </a:lnTo>
                    <a:lnTo>
                      <a:pt x="18" y="2062"/>
                    </a:lnTo>
                    <a:lnTo>
                      <a:pt x="18" y="206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16400" name="Freeform 16"/>
              <p:cNvSpPr>
                <a:spLocks/>
              </p:cNvSpPr>
              <p:nvPr userDrawn="1"/>
            </p:nvSpPr>
            <p:spPr bwMode="hidden">
              <a:xfrm>
                <a:off x="1566" y="0"/>
                <a:ext cx="425" cy="4316"/>
              </a:xfrm>
              <a:custGeom>
                <a:avLst/>
                <a:gdLst>
                  <a:gd name="T0" fmla="*/ 424 w 424"/>
                  <a:gd name="T1" fmla="*/ 0 h 4316"/>
                  <a:gd name="T2" fmla="*/ 412 w 424"/>
                  <a:gd name="T3" fmla="*/ 0 h 4316"/>
                  <a:gd name="T4" fmla="*/ 316 w 424"/>
                  <a:gd name="T5" fmla="*/ 222 h 4316"/>
                  <a:gd name="T6" fmla="*/ 239 w 424"/>
                  <a:gd name="T7" fmla="*/ 462 h 4316"/>
                  <a:gd name="T8" fmla="*/ 167 w 424"/>
                  <a:gd name="T9" fmla="*/ 707 h 4316"/>
                  <a:gd name="T10" fmla="*/ 107 w 424"/>
                  <a:gd name="T11" fmla="*/ 971 h 4316"/>
                  <a:gd name="T12" fmla="*/ 65 w 424"/>
                  <a:gd name="T13" fmla="*/ 1247 h 4316"/>
                  <a:gd name="T14" fmla="*/ 29 w 424"/>
                  <a:gd name="T15" fmla="*/ 1529 h 4316"/>
                  <a:gd name="T16" fmla="*/ 6 w 424"/>
                  <a:gd name="T17" fmla="*/ 1822 h 4316"/>
                  <a:gd name="T18" fmla="*/ 0 w 424"/>
                  <a:gd name="T19" fmla="*/ 2122 h 4316"/>
                  <a:gd name="T20" fmla="*/ 6 w 424"/>
                  <a:gd name="T21" fmla="*/ 2404 h 4316"/>
                  <a:gd name="T22" fmla="*/ 24 w 424"/>
                  <a:gd name="T23" fmla="*/ 2686 h 4316"/>
                  <a:gd name="T24" fmla="*/ 47 w 424"/>
                  <a:gd name="T25" fmla="*/ 2961 h 4316"/>
                  <a:gd name="T26" fmla="*/ 89 w 424"/>
                  <a:gd name="T27" fmla="*/ 3243 h 4316"/>
                  <a:gd name="T28" fmla="*/ 137 w 424"/>
                  <a:gd name="T29" fmla="*/ 3519 h 4316"/>
                  <a:gd name="T30" fmla="*/ 197 w 424"/>
                  <a:gd name="T31" fmla="*/ 3788 h 4316"/>
                  <a:gd name="T32" fmla="*/ 269 w 424"/>
                  <a:gd name="T33" fmla="*/ 4058 h 4316"/>
                  <a:gd name="T34" fmla="*/ 346 w 424"/>
                  <a:gd name="T35" fmla="*/ 4316 h 4316"/>
                  <a:gd name="T36" fmla="*/ 358 w 424"/>
                  <a:gd name="T37" fmla="*/ 4316 h 4316"/>
                  <a:gd name="T38" fmla="*/ 281 w 424"/>
                  <a:gd name="T39" fmla="*/ 4058 h 4316"/>
                  <a:gd name="T40" fmla="*/ 209 w 424"/>
                  <a:gd name="T41" fmla="*/ 3788 h 4316"/>
                  <a:gd name="T42" fmla="*/ 149 w 424"/>
                  <a:gd name="T43" fmla="*/ 3519 h 4316"/>
                  <a:gd name="T44" fmla="*/ 101 w 424"/>
                  <a:gd name="T45" fmla="*/ 3243 h 4316"/>
                  <a:gd name="T46" fmla="*/ 59 w 424"/>
                  <a:gd name="T47" fmla="*/ 2961 h 4316"/>
                  <a:gd name="T48" fmla="*/ 35 w 424"/>
                  <a:gd name="T49" fmla="*/ 2686 h 4316"/>
                  <a:gd name="T50" fmla="*/ 18 w 424"/>
                  <a:gd name="T51" fmla="*/ 2404 h 4316"/>
                  <a:gd name="T52" fmla="*/ 12 w 424"/>
                  <a:gd name="T53" fmla="*/ 2122 h 4316"/>
                  <a:gd name="T54" fmla="*/ 18 w 424"/>
                  <a:gd name="T55" fmla="*/ 1822 h 4316"/>
                  <a:gd name="T56" fmla="*/ 41 w 424"/>
                  <a:gd name="T57" fmla="*/ 1529 h 4316"/>
                  <a:gd name="T58" fmla="*/ 71 w 424"/>
                  <a:gd name="T59" fmla="*/ 1247 h 4316"/>
                  <a:gd name="T60" fmla="*/ 119 w 424"/>
                  <a:gd name="T61" fmla="*/ 971 h 4316"/>
                  <a:gd name="T62" fmla="*/ 179 w 424"/>
                  <a:gd name="T63" fmla="*/ 707 h 4316"/>
                  <a:gd name="T64" fmla="*/ 245 w 424"/>
                  <a:gd name="T65" fmla="*/ 462 h 4316"/>
                  <a:gd name="T66" fmla="*/ 328 w 424"/>
                  <a:gd name="T67" fmla="*/ 222 h 4316"/>
                  <a:gd name="T68" fmla="*/ 424 w 424"/>
                  <a:gd name="T69" fmla="*/ 0 h 4316"/>
                  <a:gd name="T70" fmla="*/ 424 w 424"/>
                  <a:gd name="T71" fmla="*/ 0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424" h="4316">
                    <a:moveTo>
                      <a:pt x="424" y="0"/>
                    </a:moveTo>
                    <a:lnTo>
                      <a:pt x="412" y="0"/>
                    </a:lnTo>
                    <a:lnTo>
                      <a:pt x="316" y="222"/>
                    </a:lnTo>
                    <a:lnTo>
                      <a:pt x="239" y="462"/>
                    </a:lnTo>
                    <a:lnTo>
                      <a:pt x="167" y="707"/>
                    </a:lnTo>
                    <a:lnTo>
                      <a:pt x="107" y="971"/>
                    </a:lnTo>
                    <a:lnTo>
                      <a:pt x="65" y="1247"/>
                    </a:lnTo>
                    <a:lnTo>
                      <a:pt x="29" y="1529"/>
                    </a:lnTo>
                    <a:lnTo>
                      <a:pt x="6" y="1822"/>
                    </a:lnTo>
                    <a:lnTo>
                      <a:pt x="0" y="2122"/>
                    </a:lnTo>
                    <a:lnTo>
                      <a:pt x="6" y="2404"/>
                    </a:lnTo>
                    <a:lnTo>
                      <a:pt x="24" y="2686"/>
                    </a:lnTo>
                    <a:lnTo>
                      <a:pt x="47" y="2961"/>
                    </a:lnTo>
                    <a:lnTo>
                      <a:pt x="89" y="3243"/>
                    </a:lnTo>
                    <a:lnTo>
                      <a:pt x="137" y="3519"/>
                    </a:lnTo>
                    <a:lnTo>
                      <a:pt x="197" y="3788"/>
                    </a:lnTo>
                    <a:lnTo>
                      <a:pt x="269" y="4058"/>
                    </a:lnTo>
                    <a:lnTo>
                      <a:pt x="346" y="4316"/>
                    </a:lnTo>
                    <a:lnTo>
                      <a:pt x="358" y="4316"/>
                    </a:lnTo>
                    <a:lnTo>
                      <a:pt x="281" y="4058"/>
                    </a:lnTo>
                    <a:lnTo>
                      <a:pt x="209" y="3788"/>
                    </a:lnTo>
                    <a:lnTo>
                      <a:pt x="149" y="3519"/>
                    </a:lnTo>
                    <a:lnTo>
                      <a:pt x="101" y="3243"/>
                    </a:lnTo>
                    <a:lnTo>
                      <a:pt x="59" y="2961"/>
                    </a:lnTo>
                    <a:lnTo>
                      <a:pt x="35" y="2686"/>
                    </a:lnTo>
                    <a:lnTo>
                      <a:pt x="18" y="2404"/>
                    </a:lnTo>
                    <a:lnTo>
                      <a:pt x="12" y="2122"/>
                    </a:lnTo>
                    <a:lnTo>
                      <a:pt x="18" y="1822"/>
                    </a:lnTo>
                    <a:lnTo>
                      <a:pt x="41" y="1529"/>
                    </a:lnTo>
                    <a:lnTo>
                      <a:pt x="71" y="1247"/>
                    </a:lnTo>
                    <a:lnTo>
                      <a:pt x="119" y="971"/>
                    </a:lnTo>
                    <a:lnTo>
                      <a:pt x="179" y="707"/>
                    </a:lnTo>
                    <a:lnTo>
                      <a:pt x="245" y="462"/>
                    </a:lnTo>
                    <a:lnTo>
                      <a:pt x="328" y="222"/>
                    </a:lnTo>
                    <a:lnTo>
                      <a:pt x="424" y="0"/>
                    </a:lnTo>
                    <a:lnTo>
                      <a:pt x="42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16401" name="Freeform 17"/>
              <p:cNvSpPr>
                <a:spLocks/>
              </p:cNvSpPr>
              <p:nvPr userDrawn="1"/>
            </p:nvSpPr>
            <p:spPr bwMode="hidden">
              <a:xfrm>
                <a:off x="1128" y="0"/>
                <a:ext cx="575" cy="4316"/>
              </a:xfrm>
              <a:custGeom>
                <a:avLst/>
                <a:gdLst>
                  <a:gd name="T0" fmla="*/ 12 w 574"/>
                  <a:gd name="T1" fmla="*/ 2146 h 4316"/>
                  <a:gd name="T2" fmla="*/ 24 w 574"/>
                  <a:gd name="T3" fmla="*/ 1846 h 4316"/>
                  <a:gd name="T4" fmla="*/ 54 w 574"/>
                  <a:gd name="T5" fmla="*/ 1559 h 4316"/>
                  <a:gd name="T6" fmla="*/ 96 w 574"/>
                  <a:gd name="T7" fmla="*/ 1277 h 4316"/>
                  <a:gd name="T8" fmla="*/ 162 w 574"/>
                  <a:gd name="T9" fmla="*/ 1001 h 4316"/>
                  <a:gd name="T10" fmla="*/ 239 w 574"/>
                  <a:gd name="T11" fmla="*/ 731 h 4316"/>
                  <a:gd name="T12" fmla="*/ 335 w 574"/>
                  <a:gd name="T13" fmla="*/ 480 h 4316"/>
                  <a:gd name="T14" fmla="*/ 449 w 574"/>
                  <a:gd name="T15" fmla="*/ 234 h 4316"/>
                  <a:gd name="T16" fmla="*/ 574 w 574"/>
                  <a:gd name="T17" fmla="*/ 0 h 4316"/>
                  <a:gd name="T18" fmla="*/ 562 w 574"/>
                  <a:gd name="T19" fmla="*/ 0 h 4316"/>
                  <a:gd name="T20" fmla="*/ 437 w 574"/>
                  <a:gd name="T21" fmla="*/ 234 h 4316"/>
                  <a:gd name="T22" fmla="*/ 323 w 574"/>
                  <a:gd name="T23" fmla="*/ 480 h 4316"/>
                  <a:gd name="T24" fmla="*/ 227 w 574"/>
                  <a:gd name="T25" fmla="*/ 737 h 4316"/>
                  <a:gd name="T26" fmla="*/ 150 w 574"/>
                  <a:gd name="T27" fmla="*/ 1001 h 4316"/>
                  <a:gd name="T28" fmla="*/ 84 w 574"/>
                  <a:gd name="T29" fmla="*/ 1277 h 4316"/>
                  <a:gd name="T30" fmla="*/ 42 w 574"/>
                  <a:gd name="T31" fmla="*/ 1559 h 4316"/>
                  <a:gd name="T32" fmla="*/ 12 w 574"/>
                  <a:gd name="T33" fmla="*/ 1852 h 4316"/>
                  <a:gd name="T34" fmla="*/ 0 w 574"/>
                  <a:gd name="T35" fmla="*/ 2146 h 4316"/>
                  <a:gd name="T36" fmla="*/ 6 w 574"/>
                  <a:gd name="T37" fmla="*/ 2434 h 4316"/>
                  <a:gd name="T38" fmla="*/ 30 w 574"/>
                  <a:gd name="T39" fmla="*/ 2715 h 4316"/>
                  <a:gd name="T40" fmla="*/ 66 w 574"/>
                  <a:gd name="T41" fmla="*/ 2997 h 4316"/>
                  <a:gd name="T42" fmla="*/ 120 w 574"/>
                  <a:gd name="T43" fmla="*/ 3273 h 4316"/>
                  <a:gd name="T44" fmla="*/ 191 w 574"/>
                  <a:gd name="T45" fmla="*/ 3549 h 4316"/>
                  <a:gd name="T46" fmla="*/ 275 w 574"/>
                  <a:gd name="T47" fmla="*/ 3812 h 4316"/>
                  <a:gd name="T48" fmla="*/ 371 w 574"/>
                  <a:gd name="T49" fmla="*/ 4070 h 4316"/>
                  <a:gd name="T50" fmla="*/ 484 w 574"/>
                  <a:gd name="T51" fmla="*/ 4316 h 4316"/>
                  <a:gd name="T52" fmla="*/ 496 w 574"/>
                  <a:gd name="T53" fmla="*/ 4316 h 4316"/>
                  <a:gd name="T54" fmla="*/ 383 w 574"/>
                  <a:gd name="T55" fmla="*/ 4070 h 4316"/>
                  <a:gd name="T56" fmla="*/ 287 w 574"/>
                  <a:gd name="T57" fmla="*/ 3812 h 4316"/>
                  <a:gd name="T58" fmla="*/ 203 w 574"/>
                  <a:gd name="T59" fmla="*/ 3549 h 4316"/>
                  <a:gd name="T60" fmla="*/ 132 w 574"/>
                  <a:gd name="T61" fmla="*/ 3273 h 4316"/>
                  <a:gd name="T62" fmla="*/ 78 w 574"/>
                  <a:gd name="T63" fmla="*/ 2997 h 4316"/>
                  <a:gd name="T64" fmla="*/ 42 w 574"/>
                  <a:gd name="T65" fmla="*/ 2715 h 4316"/>
                  <a:gd name="T66" fmla="*/ 18 w 574"/>
                  <a:gd name="T67" fmla="*/ 2434 h 4316"/>
                  <a:gd name="T68" fmla="*/ 12 w 574"/>
                  <a:gd name="T69" fmla="*/ 2146 h 4316"/>
                  <a:gd name="T70" fmla="*/ 12 w 574"/>
                  <a:gd name="T71" fmla="*/ 2146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574" h="4316">
                    <a:moveTo>
                      <a:pt x="12" y="2146"/>
                    </a:moveTo>
                    <a:lnTo>
                      <a:pt x="24" y="1846"/>
                    </a:lnTo>
                    <a:lnTo>
                      <a:pt x="54" y="1559"/>
                    </a:lnTo>
                    <a:lnTo>
                      <a:pt x="96" y="1277"/>
                    </a:lnTo>
                    <a:lnTo>
                      <a:pt x="162" y="1001"/>
                    </a:lnTo>
                    <a:lnTo>
                      <a:pt x="239" y="731"/>
                    </a:lnTo>
                    <a:lnTo>
                      <a:pt x="335" y="480"/>
                    </a:lnTo>
                    <a:lnTo>
                      <a:pt x="449" y="234"/>
                    </a:lnTo>
                    <a:lnTo>
                      <a:pt x="574" y="0"/>
                    </a:lnTo>
                    <a:lnTo>
                      <a:pt x="562" y="0"/>
                    </a:lnTo>
                    <a:lnTo>
                      <a:pt x="437" y="234"/>
                    </a:lnTo>
                    <a:lnTo>
                      <a:pt x="323" y="480"/>
                    </a:lnTo>
                    <a:lnTo>
                      <a:pt x="227" y="737"/>
                    </a:lnTo>
                    <a:lnTo>
                      <a:pt x="150" y="1001"/>
                    </a:lnTo>
                    <a:lnTo>
                      <a:pt x="84" y="1277"/>
                    </a:lnTo>
                    <a:lnTo>
                      <a:pt x="42" y="1559"/>
                    </a:lnTo>
                    <a:lnTo>
                      <a:pt x="12" y="1852"/>
                    </a:lnTo>
                    <a:lnTo>
                      <a:pt x="0" y="2146"/>
                    </a:lnTo>
                    <a:lnTo>
                      <a:pt x="6" y="2434"/>
                    </a:lnTo>
                    <a:lnTo>
                      <a:pt x="30" y="2715"/>
                    </a:lnTo>
                    <a:lnTo>
                      <a:pt x="66" y="2997"/>
                    </a:lnTo>
                    <a:lnTo>
                      <a:pt x="120" y="3273"/>
                    </a:lnTo>
                    <a:lnTo>
                      <a:pt x="191" y="3549"/>
                    </a:lnTo>
                    <a:lnTo>
                      <a:pt x="275" y="3812"/>
                    </a:lnTo>
                    <a:lnTo>
                      <a:pt x="371" y="4070"/>
                    </a:lnTo>
                    <a:lnTo>
                      <a:pt x="484" y="4316"/>
                    </a:lnTo>
                    <a:lnTo>
                      <a:pt x="496" y="4316"/>
                    </a:lnTo>
                    <a:lnTo>
                      <a:pt x="383" y="4070"/>
                    </a:lnTo>
                    <a:lnTo>
                      <a:pt x="287" y="3812"/>
                    </a:lnTo>
                    <a:lnTo>
                      <a:pt x="203" y="3549"/>
                    </a:lnTo>
                    <a:lnTo>
                      <a:pt x="132" y="3273"/>
                    </a:lnTo>
                    <a:lnTo>
                      <a:pt x="78" y="2997"/>
                    </a:lnTo>
                    <a:lnTo>
                      <a:pt x="42" y="2715"/>
                    </a:lnTo>
                    <a:lnTo>
                      <a:pt x="18" y="2434"/>
                    </a:lnTo>
                    <a:lnTo>
                      <a:pt x="12" y="2146"/>
                    </a:lnTo>
                    <a:lnTo>
                      <a:pt x="12" y="214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16402" name="Freeform 18"/>
              <p:cNvSpPr>
                <a:spLocks/>
              </p:cNvSpPr>
              <p:nvPr userDrawn="1"/>
            </p:nvSpPr>
            <p:spPr bwMode="hidden">
              <a:xfrm>
                <a:off x="702" y="0"/>
                <a:ext cx="737" cy="4316"/>
              </a:xfrm>
              <a:custGeom>
                <a:avLst/>
                <a:gdLst>
                  <a:gd name="T0" fmla="*/ 12 w 735"/>
                  <a:gd name="T1" fmla="*/ 2098 h 4316"/>
                  <a:gd name="T2" fmla="*/ 29 w 735"/>
                  <a:gd name="T3" fmla="*/ 1798 h 4316"/>
                  <a:gd name="T4" fmla="*/ 71 w 735"/>
                  <a:gd name="T5" fmla="*/ 1505 h 4316"/>
                  <a:gd name="T6" fmla="*/ 131 w 735"/>
                  <a:gd name="T7" fmla="*/ 1223 h 4316"/>
                  <a:gd name="T8" fmla="*/ 215 w 735"/>
                  <a:gd name="T9" fmla="*/ 941 h 4316"/>
                  <a:gd name="T10" fmla="*/ 316 w 735"/>
                  <a:gd name="T11" fmla="*/ 689 h 4316"/>
                  <a:gd name="T12" fmla="*/ 442 w 735"/>
                  <a:gd name="T13" fmla="*/ 444 h 4316"/>
                  <a:gd name="T14" fmla="*/ 580 w 735"/>
                  <a:gd name="T15" fmla="*/ 216 h 4316"/>
                  <a:gd name="T16" fmla="*/ 735 w 735"/>
                  <a:gd name="T17" fmla="*/ 0 h 4316"/>
                  <a:gd name="T18" fmla="*/ 723 w 735"/>
                  <a:gd name="T19" fmla="*/ 0 h 4316"/>
                  <a:gd name="T20" fmla="*/ 568 w 735"/>
                  <a:gd name="T21" fmla="*/ 210 h 4316"/>
                  <a:gd name="T22" fmla="*/ 430 w 735"/>
                  <a:gd name="T23" fmla="*/ 438 h 4316"/>
                  <a:gd name="T24" fmla="*/ 311 w 735"/>
                  <a:gd name="T25" fmla="*/ 683 h 4316"/>
                  <a:gd name="T26" fmla="*/ 209 w 735"/>
                  <a:gd name="T27" fmla="*/ 941 h 4316"/>
                  <a:gd name="T28" fmla="*/ 125 w 735"/>
                  <a:gd name="T29" fmla="*/ 1217 h 4316"/>
                  <a:gd name="T30" fmla="*/ 59 w 735"/>
                  <a:gd name="T31" fmla="*/ 1505 h 4316"/>
                  <a:gd name="T32" fmla="*/ 18 w 735"/>
                  <a:gd name="T33" fmla="*/ 1798 h 4316"/>
                  <a:gd name="T34" fmla="*/ 0 w 735"/>
                  <a:gd name="T35" fmla="*/ 2098 h 4316"/>
                  <a:gd name="T36" fmla="*/ 6 w 735"/>
                  <a:gd name="T37" fmla="*/ 2404 h 4316"/>
                  <a:gd name="T38" fmla="*/ 29 w 735"/>
                  <a:gd name="T39" fmla="*/ 2709 h 4316"/>
                  <a:gd name="T40" fmla="*/ 77 w 735"/>
                  <a:gd name="T41" fmla="*/ 3015 h 4316"/>
                  <a:gd name="T42" fmla="*/ 149 w 735"/>
                  <a:gd name="T43" fmla="*/ 3315 h 4316"/>
                  <a:gd name="T44" fmla="*/ 227 w 735"/>
                  <a:gd name="T45" fmla="*/ 3573 h 4316"/>
                  <a:gd name="T46" fmla="*/ 316 w 735"/>
                  <a:gd name="T47" fmla="*/ 3824 h 4316"/>
                  <a:gd name="T48" fmla="*/ 424 w 735"/>
                  <a:gd name="T49" fmla="*/ 4076 h 4316"/>
                  <a:gd name="T50" fmla="*/ 544 w 735"/>
                  <a:gd name="T51" fmla="*/ 4316 h 4316"/>
                  <a:gd name="T52" fmla="*/ 556 w 735"/>
                  <a:gd name="T53" fmla="*/ 4316 h 4316"/>
                  <a:gd name="T54" fmla="*/ 436 w 735"/>
                  <a:gd name="T55" fmla="*/ 4076 h 4316"/>
                  <a:gd name="T56" fmla="*/ 328 w 735"/>
                  <a:gd name="T57" fmla="*/ 3824 h 4316"/>
                  <a:gd name="T58" fmla="*/ 239 w 735"/>
                  <a:gd name="T59" fmla="*/ 3573 h 4316"/>
                  <a:gd name="T60" fmla="*/ 161 w 735"/>
                  <a:gd name="T61" fmla="*/ 3315 h 4316"/>
                  <a:gd name="T62" fmla="*/ 89 w 735"/>
                  <a:gd name="T63" fmla="*/ 3015 h 4316"/>
                  <a:gd name="T64" fmla="*/ 41 w 735"/>
                  <a:gd name="T65" fmla="*/ 2709 h 4316"/>
                  <a:gd name="T66" fmla="*/ 18 w 735"/>
                  <a:gd name="T67" fmla="*/ 2404 h 4316"/>
                  <a:gd name="T68" fmla="*/ 12 w 735"/>
                  <a:gd name="T69" fmla="*/ 2098 h 4316"/>
                  <a:gd name="T70" fmla="*/ 12 w 735"/>
                  <a:gd name="T71" fmla="*/ 2098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735" h="4316">
                    <a:moveTo>
                      <a:pt x="12" y="2098"/>
                    </a:moveTo>
                    <a:lnTo>
                      <a:pt x="29" y="1798"/>
                    </a:lnTo>
                    <a:lnTo>
                      <a:pt x="71" y="1505"/>
                    </a:lnTo>
                    <a:lnTo>
                      <a:pt x="131" y="1223"/>
                    </a:lnTo>
                    <a:lnTo>
                      <a:pt x="215" y="941"/>
                    </a:lnTo>
                    <a:lnTo>
                      <a:pt x="316" y="689"/>
                    </a:lnTo>
                    <a:lnTo>
                      <a:pt x="442" y="444"/>
                    </a:lnTo>
                    <a:lnTo>
                      <a:pt x="580" y="216"/>
                    </a:lnTo>
                    <a:lnTo>
                      <a:pt x="735" y="0"/>
                    </a:lnTo>
                    <a:lnTo>
                      <a:pt x="723" y="0"/>
                    </a:lnTo>
                    <a:lnTo>
                      <a:pt x="568" y="210"/>
                    </a:lnTo>
                    <a:lnTo>
                      <a:pt x="430" y="438"/>
                    </a:lnTo>
                    <a:lnTo>
                      <a:pt x="311" y="683"/>
                    </a:lnTo>
                    <a:lnTo>
                      <a:pt x="209" y="941"/>
                    </a:lnTo>
                    <a:lnTo>
                      <a:pt x="125" y="1217"/>
                    </a:lnTo>
                    <a:lnTo>
                      <a:pt x="59" y="1505"/>
                    </a:lnTo>
                    <a:lnTo>
                      <a:pt x="18" y="1798"/>
                    </a:lnTo>
                    <a:lnTo>
                      <a:pt x="0" y="2098"/>
                    </a:lnTo>
                    <a:lnTo>
                      <a:pt x="6" y="2404"/>
                    </a:lnTo>
                    <a:lnTo>
                      <a:pt x="29" y="2709"/>
                    </a:lnTo>
                    <a:lnTo>
                      <a:pt x="77" y="3015"/>
                    </a:lnTo>
                    <a:lnTo>
                      <a:pt x="149" y="3315"/>
                    </a:lnTo>
                    <a:lnTo>
                      <a:pt x="227" y="3573"/>
                    </a:lnTo>
                    <a:lnTo>
                      <a:pt x="316" y="3824"/>
                    </a:lnTo>
                    <a:lnTo>
                      <a:pt x="424" y="4076"/>
                    </a:lnTo>
                    <a:lnTo>
                      <a:pt x="544" y="4316"/>
                    </a:lnTo>
                    <a:lnTo>
                      <a:pt x="556" y="4316"/>
                    </a:lnTo>
                    <a:lnTo>
                      <a:pt x="436" y="4076"/>
                    </a:lnTo>
                    <a:lnTo>
                      <a:pt x="328" y="3824"/>
                    </a:lnTo>
                    <a:lnTo>
                      <a:pt x="239" y="3573"/>
                    </a:lnTo>
                    <a:lnTo>
                      <a:pt x="161" y="3315"/>
                    </a:lnTo>
                    <a:lnTo>
                      <a:pt x="89" y="3015"/>
                    </a:lnTo>
                    <a:lnTo>
                      <a:pt x="41" y="2709"/>
                    </a:lnTo>
                    <a:lnTo>
                      <a:pt x="18" y="2404"/>
                    </a:lnTo>
                    <a:lnTo>
                      <a:pt x="12" y="2098"/>
                    </a:lnTo>
                    <a:lnTo>
                      <a:pt x="12" y="209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16403" name="Freeform 19"/>
              <p:cNvSpPr>
                <a:spLocks/>
              </p:cNvSpPr>
              <p:nvPr userDrawn="1"/>
            </p:nvSpPr>
            <p:spPr bwMode="hidden">
              <a:xfrm>
                <a:off x="288" y="0"/>
                <a:ext cx="840" cy="4316"/>
              </a:xfrm>
              <a:custGeom>
                <a:avLst/>
                <a:gdLst>
                  <a:gd name="T0" fmla="*/ 18 w 837"/>
                  <a:gd name="T1" fmla="*/ 1948 h 4316"/>
                  <a:gd name="T2" fmla="*/ 48 w 837"/>
                  <a:gd name="T3" fmla="*/ 1708 h 4316"/>
                  <a:gd name="T4" fmla="*/ 96 w 837"/>
                  <a:gd name="T5" fmla="*/ 1475 h 4316"/>
                  <a:gd name="T6" fmla="*/ 161 w 837"/>
                  <a:gd name="T7" fmla="*/ 1235 h 4316"/>
                  <a:gd name="T8" fmla="*/ 251 w 837"/>
                  <a:gd name="T9" fmla="*/ 995 h 4316"/>
                  <a:gd name="T10" fmla="*/ 365 w 837"/>
                  <a:gd name="T11" fmla="*/ 755 h 4316"/>
                  <a:gd name="T12" fmla="*/ 496 w 837"/>
                  <a:gd name="T13" fmla="*/ 510 h 4316"/>
                  <a:gd name="T14" fmla="*/ 658 w 837"/>
                  <a:gd name="T15" fmla="*/ 258 h 4316"/>
                  <a:gd name="T16" fmla="*/ 741 w 837"/>
                  <a:gd name="T17" fmla="*/ 132 h 4316"/>
                  <a:gd name="T18" fmla="*/ 837 w 837"/>
                  <a:gd name="T19" fmla="*/ 0 h 4316"/>
                  <a:gd name="T20" fmla="*/ 825 w 837"/>
                  <a:gd name="T21" fmla="*/ 0 h 4316"/>
                  <a:gd name="T22" fmla="*/ 729 w 837"/>
                  <a:gd name="T23" fmla="*/ 132 h 4316"/>
                  <a:gd name="T24" fmla="*/ 640 w 837"/>
                  <a:gd name="T25" fmla="*/ 258 h 4316"/>
                  <a:gd name="T26" fmla="*/ 562 w 837"/>
                  <a:gd name="T27" fmla="*/ 384 h 4316"/>
                  <a:gd name="T28" fmla="*/ 484 w 837"/>
                  <a:gd name="T29" fmla="*/ 510 h 4316"/>
                  <a:gd name="T30" fmla="*/ 353 w 837"/>
                  <a:gd name="T31" fmla="*/ 755 h 4316"/>
                  <a:gd name="T32" fmla="*/ 239 w 837"/>
                  <a:gd name="T33" fmla="*/ 995 h 4316"/>
                  <a:gd name="T34" fmla="*/ 150 w 837"/>
                  <a:gd name="T35" fmla="*/ 1235 h 4316"/>
                  <a:gd name="T36" fmla="*/ 84 w 837"/>
                  <a:gd name="T37" fmla="*/ 1469 h 4316"/>
                  <a:gd name="T38" fmla="*/ 36 w 837"/>
                  <a:gd name="T39" fmla="*/ 1702 h 4316"/>
                  <a:gd name="T40" fmla="*/ 6 w 837"/>
                  <a:gd name="T41" fmla="*/ 1942 h 4316"/>
                  <a:gd name="T42" fmla="*/ 0 w 837"/>
                  <a:gd name="T43" fmla="*/ 2200 h 4316"/>
                  <a:gd name="T44" fmla="*/ 12 w 837"/>
                  <a:gd name="T45" fmla="*/ 2470 h 4316"/>
                  <a:gd name="T46" fmla="*/ 48 w 837"/>
                  <a:gd name="T47" fmla="*/ 2739 h 4316"/>
                  <a:gd name="T48" fmla="*/ 114 w 837"/>
                  <a:gd name="T49" fmla="*/ 3027 h 4316"/>
                  <a:gd name="T50" fmla="*/ 150 w 837"/>
                  <a:gd name="T51" fmla="*/ 3171 h 4316"/>
                  <a:gd name="T52" fmla="*/ 197 w 837"/>
                  <a:gd name="T53" fmla="*/ 3321 h 4316"/>
                  <a:gd name="T54" fmla="*/ 245 w 837"/>
                  <a:gd name="T55" fmla="*/ 3477 h 4316"/>
                  <a:gd name="T56" fmla="*/ 305 w 837"/>
                  <a:gd name="T57" fmla="*/ 3639 h 4316"/>
                  <a:gd name="T58" fmla="*/ 365 w 837"/>
                  <a:gd name="T59" fmla="*/ 3800 h 4316"/>
                  <a:gd name="T60" fmla="*/ 437 w 837"/>
                  <a:gd name="T61" fmla="*/ 3968 h 4316"/>
                  <a:gd name="T62" fmla="*/ 508 w 837"/>
                  <a:gd name="T63" fmla="*/ 4136 h 4316"/>
                  <a:gd name="T64" fmla="*/ 592 w 837"/>
                  <a:gd name="T65" fmla="*/ 4316 h 4316"/>
                  <a:gd name="T66" fmla="*/ 604 w 837"/>
                  <a:gd name="T67" fmla="*/ 4316 h 4316"/>
                  <a:gd name="T68" fmla="*/ 520 w 837"/>
                  <a:gd name="T69" fmla="*/ 4136 h 4316"/>
                  <a:gd name="T70" fmla="*/ 448 w 837"/>
                  <a:gd name="T71" fmla="*/ 3968 h 4316"/>
                  <a:gd name="T72" fmla="*/ 377 w 837"/>
                  <a:gd name="T73" fmla="*/ 3800 h 4316"/>
                  <a:gd name="T74" fmla="*/ 317 w 837"/>
                  <a:gd name="T75" fmla="*/ 3639 h 4316"/>
                  <a:gd name="T76" fmla="*/ 257 w 837"/>
                  <a:gd name="T77" fmla="*/ 3477 h 4316"/>
                  <a:gd name="T78" fmla="*/ 209 w 837"/>
                  <a:gd name="T79" fmla="*/ 3327 h 4316"/>
                  <a:gd name="T80" fmla="*/ 161 w 837"/>
                  <a:gd name="T81" fmla="*/ 3171 h 4316"/>
                  <a:gd name="T82" fmla="*/ 126 w 837"/>
                  <a:gd name="T83" fmla="*/ 3027 h 4316"/>
                  <a:gd name="T84" fmla="*/ 60 w 837"/>
                  <a:gd name="T85" fmla="*/ 2739 h 4316"/>
                  <a:gd name="T86" fmla="*/ 24 w 837"/>
                  <a:gd name="T87" fmla="*/ 2470 h 4316"/>
                  <a:gd name="T88" fmla="*/ 12 w 837"/>
                  <a:gd name="T89" fmla="*/ 2206 h 4316"/>
                  <a:gd name="T90" fmla="*/ 18 w 837"/>
                  <a:gd name="T91" fmla="*/ 1948 h 4316"/>
                  <a:gd name="T92" fmla="*/ 18 w 837"/>
                  <a:gd name="T93" fmla="*/ 1948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</a:cxnLst>
                <a:rect l="0" t="0" r="r" b="b"/>
                <a:pathLst>
                  <a:path w="837" h="4316">
                    <a:moveTo>
                      <a:pt x="18" y="1948"/>
                    </a:moveTo>
                    <a:lnTo>
                      <a:pt x="48" y="1708"/>
                    </a:lnTo>
                    <a:lnTo>
                      <a:pt x="96" y="1475"/>
                    </a:lnTo>
                    <a:lnTo>
                      <a:pt x="161" y="1235"/>
                    </a:lnTo>
                    <a:lnTo>
                      <a:pt x="251" y="995"/>
                    </a:lnTo>
                    <a:lnTo>
                      <a:pt x="365" y="755"/>
                    </a:lnTo>
                    <a:lnTo>
                      <a:pt x="496" y="510"/>
                    </a:lnTo>
                    <a:lnTo>
                      <a:pt x="658" y="258"/>
                    </a:lnTo>
                    <a:lnTo>
                      <a:pt x="741" y="132"/>
                    </a:lnTo>
                    <a:lnTo>
                      <a:pt x="837" y="0"/>
                    </a:lnTo>
                    <a:lnTo>
                      <a:pt x="825" y="0"/>
                    </a:lnTo>
                    <a:lnTo>
                      <a:pt x="729" y="132"/>
                    </a:lnTo>
                    <a:lnTo>
                      <a:pt x="640" y="258"/>
                    </a:lnTo>
                    <a:lnTo>
                      <a:pt x="562" y="384"/>
                    </a:lnTo>
                    <a:lnTo>
                      <a:pt x="484" y="510"/>
                    </a:lnTo>
                    <a:lnTo>
                      <a:pt x="353" y="755"/>
                    </a:lnTo>
                    <a:lnTo>
                      <a:pt x="239" y="995"/>
                    </a:lnTo>
                    <a:lnTo>
                      <a:pt x="150" y="1235"/>
                    </a:lnTo>
                    <a:lnTo>
                      <a:pt x="84" y="1469"/>
                    </a:lnTo>
                    <a:lnTo>
                      <a:pt x="36" y="1702"/>
                    </a:lnTo>
                    <a:lnTo>
                      <a:pt x="6" y="1942"/>
                    </a:lnTo>
                    <a:lnTo>
                      <a:pt x="0" y="2200"/>
                    </a:lnTo>
                    <a:lnTo>
                      <a:pt x="12" y="2470"/>
                    </a:lnTo>
                    <a:lnTo>
                      <a:pt x="48" y="2739"/>
                    </a:lnTo>
                    <a:lnTo>
                      <a:pt x="114" y="3027"/>
                    </a:lnTo>
                    <a:lnTo>
                      <a:pt x="150" y="3171"/>
                    </a:lnTo>
                    <a:lnTo>
                      <a:pt x="197" y="3321"/>
                    </a:lnTo>
                    <a:lnTo>
                      <a:pt x="245" y="3477"/>
                    </a:lnTo>
                    <a:lnTo>
                      <a:pt x="305" y="3639"/>
                    </a:lnTo>
                    <a:lnTo>
                      <a:pt x="365" y="3800"/>
                    </a:lnTo>
                    <a:lnTo>
                      <a:pt x="437" y="3968"/>
                    </a:lnTo>
                    <a:lnTo>
                      <a:pt x="508" y="4136"/>
                    </a:lnTo>
                    <a:lnTo>
                      <a:pt x="592" y="4316"/>
                    </a:lnTo>
                    <a:lnTo>
                      <a:pt x="604" y="4316"/>
                    </a:lnTo>
                    <a:lnTo>
                      <a:pt x="520" y="4136"/>
                    </a:lnTo>
                    <a:lnTo>
                      <a:pt x="448" y="3968"/>
                    </a:lnTo>
                    <a:lnTo>
                      <a:pt x="377" y="3800"/>
                    </a:lnTo>
                    <a:lnTo>
                      <a:pt x="317" y="3639"/>
                    </a:lnTo>
                    <a:lnTo>
                      <a:pt x="257" y="3477"/>
                    </a:lnTo>
                    <a:lnTo>
                      <a:pt x="209" y="3327"/>
                    </a:lnTo>
                    <a:lnTo>
                      <a:pt x="161" y="3171"/>
                    </a:lnTo>
                    <a:lnTo>
                      <a:pt x="126" y="3027"/>
                    </a:lnTo>
                    <a:lnTo>
                      <a:pt x="60" y="2739"/>
                    </a:lnTo>
                    <a:lnTo>
                      <a:pt x="24" y="2470"/>
                    </a:lnTo>
                    <a:lnTo>
                      <a:pt x="12" y="2206"/>
                    </a:lnTo>
                    <a:lnTo>
                      <a:pt x="18" y="1948"/>
                    </a:lnTo>
                    <a:lnTo>
                      <a:pt x="18" y="194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</p:grpSp>
        <p:sp>
          <p:nvSpPr>
            <p:cNvPr id="16404" name="Freeform 20"/>
            <p:cNvSpPr>
              <a:spLocks/>
            </p:cNvSpPr>
            <p:nvPr/>
          </p:nvSpPr>
          <p:spPr bwMode="hidden">
            <a:xfrm>
              <a:off x="6" y="2901"/>
              <a:ext cx="606" cy="1415"/>
            </a:xfrm>
            <a:custGeom>
              <a:avLst/>
              <a:gdLst>
                <a:gd name="T0" fmla="*/ 0 w 604"/>
                <a:gd name="T1" fmla="*/ 54 h 1415"/>
                <a:gd name="T2" fmla="*/ 42 w 604"/>
                <a:gd name="T3" fmla="*/ 228 h 1415"/>
                <a:gd name="T4" fmla="*/ 96 w 604"/>
                <a:gd name="T5" fmla="*/ 402 h 1415"/>
                <a:gd name="T6" fmla="*/ 161 w 604"/>
                <a:gd name="T7" fmla="*/ 576 h 1415"/>
                <a:gd name="T8" fmla="*/ 227 w 604"/>
                <a:gd name="T9" fmla="*/ 744 h 1415"/>
                <a:gd name="T10" fmla="*/ 305 w 604"/>
                <a:gd name="T11" fmla="*/ 917 h 1415"/>
                <a:gd name="T12" fmla="*/ 389 w 604"/>
                <a:gd name="T13" fmla="*/ 1085 h 1415"/>
                <a:gd name="T14" fmla="*/ 484 w 604"/>
                <a:gd name="T15" fmla="*/ 1253 h 1415"/>
                <a:gd name="T16" fmla="*/ 586 w 604"/>
                <a:gd name="T17" fmla="*/ 1415 h 1415"/>
                <a:gd name="T18" fmla="*/ 604 w 604"/>
                <a:gd name="T19" fmla="*/ 1415 h 1415"/>
                <a:gd name="T20" fmla="*/ 496 w 604"/>
                <a:gd name="T21" fmla="*/ 1247 h 1415"/>
                <a:gd name="T22" fmla="*/ 401 w 604"/>
                <a:gd name="T23" fmla="*/ 1073 h 1415"/>
                <a:gd name="T24" fmla="*/ 311 w 604"/>
                <a:gd name="T25" fmla="*/ 899 h 1415"/>
                <a:gd name="T26" fmla="*/ 233 w 604"/>
                <a:gd name="T27" fmla="*/ 720 h 1415"/>
                <a:gd name="T28" fmla="*/ 161 w 604"/>
                <a:gd name="T29" fmla="*/ 546 h 1415"/>
                <a:gd name="T30" fmla="*/ 102 w 604"/>
                <a:gd name="T31" fmla="*/ 366 h 1415"/>
                <a:gd name="T32" fmla="*/ 48 w 604"/>
                <a:gd name="T33" fmla="*/ 180 h 1415"/>
                <a:gd name="T34" fmla="*/ 0 w 604"/>
                <a:gd name="T35" fmla="*/ 0 h 1415"/>
                <a:gd name="T36" fmla="*/ 0 w 604"/>
                <a:gd name="T37" fmla="*/ 54 h 1415"/>
                <a:gd name="T38" fmla="*/ 0 w 604"/>
                <a:gd name="T39" fmla="*/ 54 h 14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604" h="1415">
                  <a:moveTo>
                    <a:pt x="0" y="54"/>
                  </a:moveTo>
                  <a:lnTo>
                    <a:pt x="42" y="228"/>
                  </a:lnTo>
                  <a:lnTo>
                    <a:pt x="96" y="402"/>
                  </a:lnTo>
                  <a:lnTo>
                    <a:pt x="161" y="576"/>
                  </a:lnTo>
                  <a:lnTo>
                    <a:pt x="227" y="744"/>
                  </a:lnTo>
                  <a:lnTo>
                    <a:pt x="305" y="917"/>
                  </a:lnTo>
                  <a:lnTo>
                    <a:pt x="389" y="1085"/>
                  </a:lnTo>
                  <a:lnTo>
                    <a:pt x="484" y="1253"/>
                  </a:lnTo>
                  <a:lnTo>
                    <a:pt x="586" y="1415"/>
                  </a:lnTo>
                  <a:lnTo>
                    <a:pt x="604" y="1415"/>
                  </a:lnTo>
                  <a:lnTo>
                    <a:pt x="496" y="1247"/>
                  </a:lnTo>
                  <a:lnTo>
                    <a:pt x="401" y="1073"/>
                  </a:lnTo>
                  <a:lnTo>
                    <a:pt x="311" y="899"/>
                  </a:lnTo>
                  <a:lnTo>
                    <a:pt x="233" y="720"/>
                  </a:lnTo>
                  <a:lnTo>
                    <a:pt x="161" y="546"/>
                  </a:lnTo>
                  <a:lnTo>
                    <a:pt x="102" y="366"/>
                  </a:lnTo>
                  <a:lnTo>
                    <a:pt x="48" y="180"/>
                  </a:lnTo>
                  <a:lnTo>
                    <a:pt x="0" y="0"/>
                  </a:lnTo>
                  <a:lnTo>
                    <a:pt x="0" y="54"/>
                  </a:lnTo>
                  <a:lnTo>
                    <a:pt x="0" y="54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16405" name="Freeform 21"/>
            <p:cNvSpPr>
              <a:spLocks/>
            </p:cNvSpPr>
            <p:nvPr/>
          </p:nvSpPr>
          <p:spPr bwMode="hidden">
            <a:xfrm>
              <a:off x="6" y="3890"/>
              <a:ext cx="228" cy="426"/>
            </a:xfrm>
            <a:custGeom>
              <a:avLst/>
              <a:gdLst>
                <a:gd name="T0" fmla="*/ 0 w 227"/>
                <a:gd name="T1" fmla="*/ 30 h 426"/>
                <a:gd name="T2" fmla="*/ 108 w 227"/>
                <a:gd name="T3" fmla="*/ 240 h 426"/>
                <a:gd name="T4" fmla="*/ 215 w 227"/>
                <a:gd name="T5" fmla="*/ 426 h 426"/>
                <a:gd name="T6" fmla="*/ 227 w 227"/>
                <a:gd name="T7" fmla="*/ 426 h 426"/>
                <a:gd name="T8" fmla="*/ 167 w 227"/>
                <a:gd name="T9" fmla="*/ 330 h 426"/>
                <a:gd name="T10" fmla="*/ 114 w 227"/>
                <a:gd name="T11" fmla="*/ 222 h 426"/>
                <a:gd name="T12" fmla="*/ 0 w 227"/>
                <a:gd name="T13" fmla="*/ 0 h 426"/>
                <a:gd name="T14" fmla="*/ 0 w 227"/>
                <a:gd name="T15" fmla="*/ 30 h 426"/>
                <a:gd name="T16" fmla="*/ 0 w 227"/>
                <a:gd name="T17" fmla="*/ 30 h 4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27" h="426">
                  <a:moveTo>
                    <a:pt x="0" y="30"/>
                  </a:moveTo>
                  <a:lnTo>
                    <a:pt x="108" y="240"/>
                  </a:lnTo>
                  <a:lnTo>
                    <a:pt x="215" y="426"/>
                  </a:lnTo>
                  <a:lnTo>
                    <a:pt x="227" y="426"/>
                  </a:lnTo>
                  <a:lnTo>
                    <a:pt x="167" y="330"/>
                  </a:lnTo>
                  <a:lnTo>
                    <a:pt x="114" y="222"/>
                  </a:lnTo>
                  <a:lnTo>
                    <a:pt x="0" y="0"/>
                  </a:lnTo>
                  <a:lnTo>
                    <a:pt x="0" y="30"/>
                  </a:lnTo>
                  <a:lnTo>
                    <a:pt x="0" y="3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16406" name="Freeform 22"/>
            <p:cNvSpPr>
              <a:spLocks/>
            </p:cNvSpPr>
            <p:nvPr/>
          </p:nvSpPr>
          <p:spPr bwMode="hidden">
            <a:xfrm>
              <a:off x="4776" y="0"/>
              <a:ext cx="984" cy="1786"/>
            </a:xfrm>
            <a:custGeom>
              <a:avLst/>
              <a:gdLst>
                <a:gd name="T0" fmla="*/ 981 w 981"/>
                <a:gd name="T1" fmla="*/ 1786 h 1786"/>
                <a:gd name="T2" fmla="*/ 981 w 981"/>
                <a:gd name="T3" fmla="*/ 1720 h 1786"/>
                <a:gd name="T4" fmla="*/ 969 w 981"/>
                <a:gd name="T5" fmla="*/ 1666 h 1786"/>
                <a:gd name="T6" fmla="*/ 957 w 981"/>
                <a:gd name="T7" fmla="*/ 1613 h 1786"/>
                <a:gd name="T8" fmla="*/ 921 w 981"/>
                <a:gd name="T9" fmla="*/ 1487 h 1786"/>
                <a:gd name="T10" fmla="*/ 885 w 981"/>
                <a:gd name="T11" fmla="*/ 1361 h 1786"/>
                <a:gd name="T12" fmla="*/ 796 w 981"/>
                <a:gd name="T13" fmla="*/ 1121 h 1786"/>
                <a:gd name="T14" fmla="*/ 682 w 981"/>
                <a:gd name="T15" fmla="*/ 899 h 1786"/>
                <a:gd name="T16" fmla="*/ 562 w 981"/>
                <a:gd name="T17" fmla="*/ 689 h 1786"/>
                <a:gd name="T18" fmla="*/ 431 w 981"/>
                <a:gd name="T19" fmla="*/ 498 h 1786"/>
                <a:gd name="T20" fmla="*/ 293 w 981"/>
                <a:gd name="T21" fmla="*/ 318 h 1786"/>
                <a:gd name="T22" fmla="*/ 150 w 981"/>
                <a:gd name="T23" fmla="*/ 150 h 1786"/>
                <a:gd name="T24" fmla="*/ 12 w 981"/>
                <a:gd name="T25" fmla="*/ 0 h 1786"/>
                <a:gd name="T26" fmla="*/ 0 w 981"/>
                <a:gd name="T27" fmla="*/ 0 h 1786"/>
                <a:gd name="T28" fmla="*/ 138 w 981"/>
                <a:gd name="T29" fmla="*/ 150 h 1786"/>
                <a:gd name="T30" fmla="*/ 275 w 981"/>
                <a:gd name="T31" fmla="*/ 318 h 1786"/>
                <a:gd name="T32" fmla="*/ 413 w 981"/>
                <a:gd name="T33" fmla="*/ 498 h 1786"/>
                <a:gd name="T34" fmla="*/ 545 w 981"/>
                <a:gd name="T35" fmla="*/ 689 h 1786"/>
                <a:gd name="T36" fmla="*/ 670 w 981"/>
                <a:gd name="T37" fmla="*/ 899 h 1786"/>
                <a:gd name="T38" fmla="*/ 778 w 981"/>
                <a:gd name="T39" fmla="*/ 1121 h 1786"/>
                <a:gd name="T40" fmla="*/ 873 w 981"/>
                <a:gd name="T41" fmla="*/ 1361 h 1786"/>
                <a:gd name="T42" fmla="*/ 909 w 981"/>
                <a:gd name="T43" fmla="*/ 1487 h 1786"/>
                <a:gd name="T44" fmla="*/ 945 w 981"/>
                <a:gd name="T45" fmla="*/ 1619 h 1786"/>
                <a:gd name="T46" fmla="*/ 963 w 981"/>
                <a:gd name="T47" fmla="*/ 1702 h 1786"/>
                <a:gd name="T48" fmla="*/ 981 w 981"/>
                <a:gd name="T49" fmla="*/ 1786 h 1786"/>
                <a:gd name="T50" fmla="*/ 981 w 981"/>
                <a:gd name="T51" fmla="*/ 1786 h 17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981" h="1786">
                  <a:moveTo>
                    <a:pt x="981" y="1786"/>
                  </a:moveTo>
                  <a:lnTo>
                    <a:pt x="981" y="1720"/>
                  </a:lnTo>
                  <a:lnTo>
                    <a:pt x="969" y="1666"/>
                  </a:lnTo>
                  <a:lnTo>
                    <a:pt x="957" y="1613"/>
                  </a:lnTo>
                  <a:lnTo>
                    <a:pt x="921" y="1487"/>
                  </a:lnTo>
                  <a:lnTo>
                    <a:pt x="885" y="1361"/>
                  </a:lnTo>
                  <a:lnTo>
                    <a:pt x="796" y="1121"/>
                  </a:lnTo>
                  <a:lnTo>
                    <a:pt x="682" y="899"/>
                  </a:lnTo>
                  <a:lnTo>
                    <a:pt x="562" y="689"/>
                  </a:lnTo>
                  <a:lnTo>
                    <a:pt x="431" y="498"/>
                  </a:lnTo>
                  <a:lnTo>
                    <a:pt x="293" y="318"/>
                  </a:lnTo>
                  <a:lnTo>
                    <a:pt x="150" y="150"/>
                  </a:lnTo>
                  <a:lnTo>
                    <a:pt x="12" y="0"/>
                  </a:lnTo>
                  <a:lnTo>
                    <a:pt x="0" y="0"/>
                  </a:lnTo>
                  <a:lnTo>
                    <a:pt x="138" y="150"/>
                  </a:lnTo>
                  <a:lnTo>
                    <a:pt x="275" y="318"/>
                  </a:lnTo>
                  <a:lnTo>
                    <a:pt x="413" y="498"/>
                  </a:lnTo>
                  <a:lnTo>
                    <a:pt x="545" y="689"/>
                  </a:lnTo>
                  <a:lnTo>
                    <a:pt x="670" y="899"/>
                  </a:lnTo>
                  <a:lnTo>
                    <a:pt x="778" y="1121"/>
                  </a:lnTo>
                  <a:lnTo>
                    <a:pt x="873" y="1361"/>
                  </a:lnTo>
                  <a:lnTo>
                    <a:pt x="909" y="1487"/>
                  </a:lnTo>
                  <a:lnTo>
                    <a:pt x="945" y="1619"/>
                  </a:lnTo>
                  <a:lnTo>
                    <a:pt x="963" y="1702"/>
                  </a:lnTo>
                  <a:lnTo>
                    <a:pt x="981" y="1786"/>
                  </a:lnTo>
                  <a:lnTo>
                    <a:pt x="981" y="178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4118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16407" name="Freeform 23"/>
            <p:cNvSpPr>
              <a:spLocks/>
            </p:cNvSpPr>
            <p:nvPr/>
          </p:nvSpPr>
          <p:spPr bwMode="hidden">
            <a:xfrm>
              <a:off x="5041" y="0"/>
              <a:ext cx="719" cy="845"/>
            </a:xfrm>
            <a:custGeom>
              <a:avLst/>
              <a:gdLst>
                <a:gd name="T0" fmla="*/ 717 w 717"/>
                <a:gd name="T1" fmla="*/ 845 h 845"/>
                <a:gd name="T2" fmla="*/ 717 w 717"/>
                <a:gd name="T3" fmla="*/ 821 h 845"/>
                <a:gd name="T4" fmla="*/ 574 w 717"/>
                <a:gd name="T5" fmla="*/ 605 h 845"/>
                <a:gd name="T6" fmla="*/ 406 w 717"/>
                <a:gd name="T7" fmla="*/ 396 h 845"/>
                <a:gd name="T8" fmla="*/ 221 w 717"/>
                <a:gd name="T9" fmla="*/ 192 h 845"/>
                <a:gd name="T10" fmla="*/ 17 w 717"/>
                <a:gd name="T11" fmla="*/ 0 h 845"/>
                <a:gd name="T12" fmla="*/ 0 w 717"/>
                <a:gd name="T13" fmla="*/ 0 h 845"/>
                <a:gd name="T14" fmla="*/ 209 w 717"/>
                <a:gd name="T15" fmla="*/ 198 h 845"/>
                <a:gd name="T16" fmla="*/ 400 w 717"/>
                <a:gd name="T17" fmla="*/ 408 h 845"/>
                <a:gd name="T18" fmla="*/ 568 w 717"/>
                <a:gd name="T19" fmla="*/ 623 h 845"/>
                <a:gd name="T20" fmla="*/ 717 w 717"/>
                <a:gd name="T21" fmla="*/ 845 h 845"/>
                <a:gd name="T22" fmla="*/ 717 w 717"/>
                <a:gd name="T23" fmla="*/ 845 h 8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717" h="845">
                  <a:moveTo>
                    <a:pt x="717" y="845"/>
                  </a:moveTo>
                  <a:lnTo>
                    <a:pt x="717" y="821"/>
                  </a:lnTo>
                  <a:lnTo>
                    <a:pt x="574" y="605"/>
                  </a:lnTo>
                  <a:lnTo>
                    <a:pt x="406" y="396"/>
                  </a:lnTo>
                  <a:lnTo>
                    <a:pt x="221" y="192"/>
                  </a:lnTo>
                  <a:lnTo>
                    <a:pt x="17" y="0"/>
                  </a:lnTo>
                  <a:lnTo>
                    <a:pt x="0" y="0"/>
                  </a:lnTo>
                  <a:lnTo>
                    <a:pt x="209" y="198"/>
                  </a:lnTo>
                  <a:lnTo>
                    <a:pt x="400" y="408"/>
                  </a:lnTo>
                  <a:lnTo>
                    <a:pt x="568" y="623"/>
                  </a:lnTo>
                  <a:lnTo>
                    <a:pt x="717" y="845"/>
                  </a:lnTo>
                  <a:lnTo>
                    <a:pt x="717" y="845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16408" name="Freeform 24"/>
            <p:cNvSpPr>
              <a:spLocks/>
            </p:cNvSpPr>
            <p:nvPr/>
          </p:nvSpPr>
          <p:spPr bwMode="hidden">
            <a:xfrm>
              <a:off x="5352" y="0"/>
              <a:ext cx="408" cy="414"/>
            </a:xfrm>
            <a:custGeom>
              <a:avLst/>
              <a:gdLst>
                <a:gd name="T0" fmla="*/ 407 w 407"/>
                <a:gd name="T1" fmla="*/ 414 h 414"/>
                <a:gd name="T2" fmla="*/ 407 w 407"/>
                <a:gd name="T3" fmla="*/ 396 h 414"/>
                <a:gd name="T4" fmla="*/ 222 w 407"/>
                <a:gd name="T5" fmla="*/ 192 h 414"/>
                <a:gd name="T6" fmla="*/ 12 w 407"/>
                <a:gd name="T7" fmla="*/ 0 h 414"/>
                <a:gd name="T8" fmla="*/ 0 w 407"/>
                <a:gd name="T9" fmla="*/ 0 h 414"/>
                <a:gd name="T10" fmla="*/ 108 w 407"/>
                <a:gd name="T11" fmla="*/ 102 h 414"/>
                <a:gd name="T12" fmla="*/ 216 w 407"/>
                <a:gd name="T13" fmla="*/ 204 h 414"/>
                <a:gd name="T14" fmla="*/ 407 w 407"/>
                <a:gd name="T15" fmla="*/ 414 h 414"/>
                <a:gd name="T16" fmla="*/ 407 w 407"/>
                <a:gd name="T17" fmla="*/ 414 h 4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07" h="414">
                  <a:moveTo>
                    <a:pt x="407" y="414"/>
                  </a:moveTo>
                  <a:lnTo>
                    <a:pt x="407" y="396"/>
                  </a:lnTo>
                  <a:lnTo>
                    <a:pt x="222" y="192"/>
                  </a:lnTo>
                  <a:lnTo>
                    <a:pt x="12" y="0"/>
                  </a:lnTo>
                  <a:lnTo>
                    <a:pt x="0" y="0"/>
                  </a:lnTo>
                  <a:lnTo>
                    <a:pt x="108" y="102"/>
                  </a:lnTo>
                  <a:lnTo>
                    <a:pt x="216" y="204"/>
                  </a:lnTo>
                  <a:lnTo>
                    <a:pt x="407" y="414"/>
                  </a:lnTo>
                  <a:lnTo>
                    <a:pt x="407" y="414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16409" name="Freeform 25"/>
            <p:cNvSpPr>
              <a:spLocks/>
            </p:cNvSpPr>
            <p:nvPr/>
          </p:nvSpPr>
          <p:spPr bwMode="hidden">
            <a:xfrm>
              <a:off x="6" y="0"/>
              <a:ext cx="858" cy="1409"/>
            </a:xfrm>
            <a:custGeom>
              <a:avLst/>
              <a:gdLst>
                <a:gd name="T0" fmla="*/ 0 w 855"/>
                <a:gd name="T1" fmla="*/ 1361 h 1409"/>
                <a:gd name="T2" fmla="*/ 0 w 855"/>
                <a:gd name="T3" fmla="*/ 1409 h 1409"/>
                <a:gd name="T4" fmla="*/ 54 w 855"/>
                <a:gd name="T5" fmla="*/ 1211 h 1409"/>
                <a:gd name="T6" fmla="*/ 126 w 855"/>
                <a:gd name="T7" fmla="*/ 1013 h 1409"/>
                <a:gd name="T8" fmla="*/ 215 w 855"/>
                <a:gd name="T9" fmla="*/ 827 h 1409"/>
                <a:gd name="T10" fmla="*/ 311 w 855"/>
                <a:gd name="T11" fmla="*/ 647 h 1409"/>
                <a:gd name="T12" fmla="*/ 431 w 855"/>
                <a:gd name="T13" fmla="*/ 474 h 1409"/>
                <a:gd name="T14" fmla="*/ 556 w 855"/>
                <a:gd name="T15" fmla="*/ 312 h 1409"/>
                <a:gd name="T16" fmla="*/ 700 w 855"/>
                <a:gd name="T17" fmla="*/ 150 h 1409"/>
                <a:gd name="T18" fmla="*/ 855 w 855"/>
                <a:gd name="T19" fmla="*/ 0 h 1409"/>
                <a:gd name="T20" fmla="*/ 837 w 855"/>
                <a:gd name="T21" fmla="*/ 0 h 1409"/>
                <a:gd name="T22" fmla="*/ 688 w 855"/>
                <a:gd name="T23" fmla="*/ 144 h 1409"/>
                <a:gd name="T24" fmla="*/ 550 w 855"/>
                <a:gd name="T25" fmla="*/ 300 h 1409"/>
                <a:gd name="T26" fmla="*/ 425 w 855"/>
                <a:gd name="T27" fmla="*/ 462 h 1409"/>
                <a:gd name="T28" fmla="*/ 311 w 855"/>
                <a:gd name="T29" fmla="*/ 629 h 1409"/>
                <a:gd name="T30" fmla="*/ 215 w 855"/>
                <a:gd name="T31" fmla="*/ 803 h 1409"/>
                <a:gd name="T32" fmla="*/ 132 w 855"/>
                <a:gd name="T33" fmla="*/ 983 h 1409"/>
                <a:gd name="T34" fmla="*/ 60 w 855"/>
                <a:gd name="T35" fmla="*/ 1169 h 1409"/>
                <a:gd name="T36" fmla="*/ 0 w 855"/>
                <a:gd name="T37" fmla="*/ 1361 h 1409"/>
                <a:gd name="T38" fmla="*/ 0 w 855"/>
                <a:gd name="T39" fmla="*/ 1361 h 14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855" h="1409">
                  <a:moveTo>
                    <a:pt x="0" y="1361"/>
                  </a:moveTo>
                  <a:lnTo>
                    <a:pt x="0" y="1409"/>
                  </a:lnTo>
                  <a:lnTo>
                    <a:pt x="54" y="1211"/>
                  </a:lnTo>
                  <a:lnTo>
                    <a:pt x="126" y="1013"/>
                  </a:lnTo>
                  <a:lnTo>
                    <a:pt x="215" y="827"/>
                  </a:lnTo>
                  <a:lnTo>
                    <a:pt x="311" y="647"/>
                  </a:lnTo>
                  <a:lnTo>
                    <a:pt x="431" y="474"/>
                  </a:lnTo>
                  <a:lnTo>
                    <a:pt x="556" y="312"/>
                  </a:lnTo>
                  <a:lnTo>
                    <a:pt x="700" y="150"/>
                  </a:lnTo>
                  <a:lnTo>
                    <a:pt x="855" y="0"/>
                  </a:lnTo>
                  <a:lnTo>
                    <a:pt x="837" y="0"/>
                  </a:lnTo>
                  <a:lnTo>
                    <a:pt x="688" y="144"/>
                  </a:lnTo>
                  <a:lnTo>
                    <a:pt x="550" y="300"/>
                  </a:lnTo>
                  <a:lnTo>
                    <a:pt x="425" y="462"/>
                  </a:lnTo>
                  <a:lnTo>
                    <a:pt x="311" y="629"/>
                  </a:lnTo>
                  <a:lnTo>
                    <a:pt x="215" y="803"/>
                  </a:lnTo>
                  <a:lnTo>
                    <a:pt x="132" y="983"/>
                  </a:lnTo>
                  <a:lnTo>
                    <a:pt x="60" y="1169"/>
                  </a:lnTo>
                  <a:lnTo>
                    <a:pt x="0" y="1361"/>
                  </a:lnTo>
                  <a:lnTo>
                    <a:pt x="0" y="1361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4118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16410" name="Freeform 26"/>
            <p:cNvSpPr>
              <a:spLocks/>
            </p:cNvSpPr>
            <p:nvPr/>
          </p:nvSpPr>
          <p:spPr bwMode="hidden">
            <a:xfrm>
              <a:off x="6" y="0"/>
              <a:ext cx="588" cy="599"/>
            </a:xfrm>
            <a:custGeom>
              <a:avLst/>
              <a:gdLst>
                <a:gd name="T0" fmla="*/ 586 w 586"/>
                <a:gd name="T1" fmla="*/ 0 h 599"/>
                <a:gd name="T2" fmla="*/ 568 w 586"/>
                <a:gd name="T3" fmla="*/ 0 h 599"/>
                <a:gd name="T4" fmla="*/ 407 w 586"/>
                <a:gd name="T5" fmla="*/ 132 h 599"/>
                <a:gd name="T6" fmla="*/ 257 w 586"/>
                <a:gd name="T7" fmla="*/ 270 h 599"/>
                <a:gd name="T8" fmla="*/ 120 w 586"/>
                <a:gd name="T9" fmla="*/ 420 h 599"/>
                <a:gd name="T10" fmla="*/ 0 w 586"/>
                <a:gd name="T11" fmla="*/ 575 h 599"/>
                <a:gd name="T12" fmla="*/ 0 w 586"/>
                <a:gd name="T13" fmla="*/ 599 h 599"/>
                <a:gd name="T14" fmla="*/ 120 w 586"/>
                <a:gd name="T15" fmla="*/ 432 h 599"/>
                <a:gd name="T16" fmla="*/ 257 w 586"/>
                <a:gd name="T17" fmla="*/ 282 h 599"/>
                <a:gd name="T18" fmla="*/ 413 w 586"/>
                <a:gd name="T19" fmla="*/ 138 h 599"/>
                <a:gd name="T20" fmla="*/ 586 w 586"/>
                <a:gd name="T21" fmla="*/ 0 h 599"/>
                <a:gd name="T22" fmla="*/ 586 w 586"/>
                <a:gd name="T23" fmla="*/ 0 h 5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586" h="599">
                  <a:moveTo>
                    <a:pt x="586" y="0"/>
                  </a:moveTo>
                  <a:lnTo>
                    <a:pt x="568" y="0"/>
                  </a:lnTo>
                  <a:lnTo>
                    <a:pt x="407" y="132"/>
                  </a:lnTo>
                  <a:lnTo>
                    <a:pt x="257" y="270"/>
                  </a:lnTo>
                  <a:lnTo>
                    <a:pt x="120" y="420"/>
                  </a:lnTo>
                  <a:lnTo>
                    <a:pt x="0" y="575"/>
                  </a:lnTo>
                  <a:lnTo>
                    <a:pt x="0" y="599"/>
                  </a:lnTo>
                  <a:lnTo>
                    <a:pt x="120" y="432"/>
                  </a:lnTo>
                  <a:lnTo>
                    <a:pt x="257" y="282"/>
                  </a:lnTo>
                  <a:lnTo>
                    <a:pt x="413" y="138"/>
                  </a:lnTo>
                  <a:lnTo>
                    <a:pt x="586" y="0"/>
                  </a:lnTo>
                  <a:lnTo>
                    <a:pt x="586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16411" name="Freeform 27"/>
            <p:cNvSpPr>
              <a:spLocks/>
            </p:cNvSpPr>
            <p:nvPr/>
          </p:nvSpPr>
          <p:spPr bwMode="hidden">
            <a:xfrm>
              <a:off x="6" y="0"/>
              <a:ext cx="270" cy="252"/>
            </a:xfrm>
            <a:custGeom>
              <a:avLst/>
              <a:gdLst>
                <a:gd name="T0" fmla="*/ 269 w 269"/>
                <a:gd name="T1" fmla="*/ 0 h 252"/>
                <a:gd name="T2" fmla="*/ 251 w 269"/>
                <a:gd name="T3" fmla="*/ 0 h 252"/>
                <a:gd name="T4" fmla="*/ 120 w 269"/>
                <a:gd name="T5" fmla="*/ 114 h 252"/>
                <a:gd name="T6" fmla="*/ 60 w 269"/>
                <a:gd name="T7" fmla="*/ 174 h 252"/>
                <a:gd name="T8" fmla="*/ 0 w 269"/>
                <a:gd name="T9" fmla="*/ 234 h 252"/>
                <a:gd name="T10" fmla="*/ 0 w 269"/>
                <a:gd name="T11" fmla="*/ 252 h 252"/>
                <a:gd name="T12" fmla="*/ 126 w 269"/>
                <a:gd name="T13" fmla="*/ 120 h 252"/>
                <a:gd name="T14" fmla="*/ 269 w 269"/>
                <a:gd name="T15" fmla="*/ 0 h 252"/>
                <a:gd name="T16" fmla="*/ 269 w 269"/>
                <a:gd name="T17" fmla="*/ 0 h 2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69" h="252">
                  <a:moveTo>
                    <a:pt x="269" y="0"/>
                  </a:moveTo>
                  <a:lnTo>
                    <a:pt x="251" y="0"/>
                  </a:lnTo>
                  <a:lnTo>
                    <a:pt x="120" y="114"/>
                  </a:lnTo>
                  <a:lnTo>
                    <a:pt x="60" y="174"/>
                  </a:lnTo>
                  <a:lnTo>
                    <a:pt x="0" y="234"/>
                  </a:lnTo>
                  <a:lnTo>
                    <a:pt x="0" y="252"/>
                  </a:lnTo>
                  <a:lnTo>
                    <a:pt x="126" y="120"/>
                  </a:lnTo>
                  <a:lnTo>
                    <a:pt x="269" y="0"/>
                  </a:lnTo>
                  <a:lnTo>
                    <a:pt x="269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16412" name="Line 28"/>
            <p:cNvSpPr>
              <a:spLocks noChangeShapeType="1"/>
            </p:cNvSpPr>
            <p:nvPr/>
          </p:nvSpPr>
          <p:spPr bwMode="hidden">
            <a:xfrm>
              <a:off x="1" y="2749"/>
              <a:ext cx="5758" cy="0"/>
            </a:xfrm>
            <a:prstGeom prst="line">
              <a:avLst/>
            </a:prstGeom>
            <a:noFill/>
            <a:ln w="15875">
              <a:solidFill>
                <a:schemeClr val="bg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16413" name="Line 29"/>
            <p:cNvSpPr>
              <a:spLocks noChangeShapeType="1"/>
            </p:cNvSpPr>
            <p:nvPr/>
          </p:nvSpPr>
          <p:spPr bwMode="hidden">
            <a:xfrm>
              <a:off x="1" y="2356"/>
              <a:ext cx="5758" cy="0"/>
            </a:xfrm>
            <a:prstGeom prst="line">
              <a:avLst/>
            </a:prstGeom>
            <a:noFill/>
            <a:ln w="15875">
              <a:solidFill>
                <a:schemeClr val="bg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16414" name="Line 30"/>
            <p:cNvSpPr>
              <a:spLocks noChangeShapeType="1"/>
            </p:cNvSpPr>
            <p:nvPr/>
          </p:nvSpPr>
          <p:spPr bwMode="hidden">
            <a:xfrm>
              <a:off x="1" y="3142"/>
              <a:ext cx="5758" cy="0"/>
            </a:xfrm>
            <a:prstGeom prst="line">
              <a:avLst/>
            </a:prstGeom>
            <a:noFill/>
            <a:ln w="15875">
              <a:solidFill>
                <a:schemeClr val="bg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cs-CZ"/>
            </a:p>
          </p:txBody>
        </p:sp>
        <p:grpSp>
          <p:nvGrpSpPr>
            <p:cNvPr id="16415" name="Group 31"/>
            <p:cNvGrpSpPr>
              <a:grpSpLocks/>
            </p:cNvGrpSpPr>
            <p:nvPr/>
          </p:nvGrpSpPr>
          <p:grpSpPr bwMode="auto">
            <a:xfrm>
              <a:off x="1" y="392"/>
              <a:ext cx="5758" cy="1571"/>
              <a:chOff x="1" y="392"/>
              <a:chExt cx="5758" cy="1571"/>
            </a:xfrm>
          </p:grpSpPr>
          <p:sp>
            <p:nvSpPr>
              <p:cNvPr id="16416" name="Line 32"/>
              <p:cNvSpPr>
                <a:spLocks noChangeShapeType="1"/>
              </p:cNvSpPr>
              <p:nvPr userDrawn="1"/>
            </p:nvSpPr>
            <p:spPr bwMode="hidden">
              <a:xfrm>
                <a:off x="1" y="784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16417" name="Line 33"/>
              <p:cNvSpPr>
                <a:spLocks noChangeShapeType="1"/>
              </p:cNvSpPr>
              <p:nvPr userDrawn="1"/>
            </p:nvSpPr>
            <p:spPr bwMode="hidden">
              <a:xfrm>
                <a:off x="1" y="1963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16418" name="Line 34"/>
              <p:cNvSpPr>
                <a:spLocks noChangeShapeType="1"/>
              </p:cNvSpPr>
              <p:nvPr userDrawn="1"/>
            </p:nvSpPr>
            <p:spPr bwMode="hidden">
              <a:xfrm>
                <a:off x="1" y="1570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16419" name="Line 35"/>
              <p:cNvSpPr>
                <a:spLocks noChangeShapeType="1"/>
              </p:cNvSpPr>
              <p:nvPr userDrawn="1"/>
            </p:nvSpPr>
            <p:spPr bwMode="hidden">
              <a:xfrm>
                <a:off x="1" y="1177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16420" name="Line 36"/>
              <p:cNvSpPr>
                <a:spLocks noChangeShapeType="1"/>
              </p:cNvSpPr>
              <p:nvPr userDrawn="1"/>
            </p:nvSpPr>
            <p:spPr bwMode="hidden">
              <a:xfrm>
                <a:off x="1" y="392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</p:grpSp>
        <p:sp>
          <p:nvSpPr>
            <p:cNvPr id="16421" name="Line 37"/>
            <p:cNvSpPr>
              <a:spLocks noChangeShapeType="1"/>
            </p:cNvSpPr>
            <p:nvPr/>
          </p:nvSpPr>
          <p:spPr bwMode="hidden">
            <a:xfrm>
              <a:off x="1" y="3928"/>
              <a:ext cx="5758" cy="0"/>
            </a:xfrm>
            <a:prstGeom prst="line">
              <a:avLst/>
            </a:prstGeom>
            <a:noFill/>
            <a:ln w="15875">
              <a:solidFill>
                <a:schemeClr val="bg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16422" name="Line 38"/>
            <p:cNvSpPr>
              <a:spLocks noChangeShapeType="1"/>
            </p:cNvSpPr>
            <p:nvPr/>
          </p:nvSpPr>
          <p:spPr bwMode="hidden">
            <a:xfrm>
              <a:off x="1" y="3535"/>
              <a:ext cx="5758" cy="0"/>
            </a:xfrm>
            <a:prstGeom prst="line">
              <a:avLst/>
            </a:prstGeom>
            <a:noFill/>
            <a:ln w="15875">
              <a:solidFill>
                <a:schemeClr val="bg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cs-CZ"/>
            </a:p>
          </p:txBody>
        </p:sp>
      </p:grpSp>
      <p:sp>
        <p:nvSpPr>
          <p:cNvPr id="16423" name="Rectangle 39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3"/>
            <a:ext cx="8229600" cy="1139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</a:bodyPr>
          <a:lstStyle/>
          <a:p>
            <a:pPr lvl="0"/>
            <a:r>
              <a:rPr lang="cs-CZ" altLang="cs-CZ" smtClean="0"/>
              <a:t>Klepnutím lze upravit styl předlohy nadpisů.</a:t>
            </a:r>
          </a:p>
        </p:txBody>
      </p:sp>
      <p:sp>
        <p:nvSpPr>
          <p:cNvPr id="16424" name="Rectangle 40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3638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>
                <a:effectLst>
                  <a:outerShdw blurRad="38100" dist="38100" dir="2700000" algn="tl">
                    <a:srgbClr val="C0C0C0"/>
                  </a:outerShdw>
                </a:effectLst>
              </a:defRPr>
            </a:lvl1pPr>
          </a:lstStyle>
          <a:p>
            <a:endParaRPr lang="cs-CZ" altLang="cs-CZ"/>
          </a:p>
        </p:txBody>
      </p:sp>
      <p:sp>
        <p:nvSpPr>
          <p:cNvPr id="16425" name="Rectangle 41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00">
                <a:effectLst>
                  <a:outerShdw blurRad="38100" dist="38100" dir="2700000" algn="tl">
                    <a:srgbClr val="C0C0C0"/>
                  </a:outerShdw>
                </a:effectLst>
              </a:defRPr>
            </a:lvl1pPr>
          </a:lstStyle>
          <a:p>
            <a:endParaRPr lang="cs-CZ" altLang="cs-CZ"/>
          </a:p>
        </p:txBody>
      </p:sp>
      <p:sp>
        <p:nvSpPr>
          <p:cNvPr id="16426" name="Rectangle 42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>
                <a:effectLst>
                  <a:outerShdw blurRad="38100" dist="38100" dir="2700000" algn="tl">
                    <a:srgbClr val="C0C0C0"/>
                  </a:outerShdw>
                </a:effectLst>
              </a:defRPr>
            </a:lvl1pPr>
          </a:lstStyle>
          <a:p>
            <a:fld id="{1AE600BB-5BFB-4EC3-B020-D44F98B4E0CD}" type="slidenum">
              <a:rPr lang="cs-CZ" altLang="cs-CZ"/>
              <a:pPr/>
              <a:t>‹#›</a:t>
            </a:fld>
            <a:endParaRPr lang="cs-CZ" altLang="cs-CZ"/>
          </a:p>
        </p:txBody>
      </p:sp>
      <p:sp>
        <p:nvSpPr>
          <p:cNvPr id="16427" name="Rectangle 4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30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 smtClean="0"/>
              <a:t>Klepnutím lze upravit styly předlohy textu.</a:t>
            </a:r>
          </a:p>
          <a:p>
            <a:pPr lvl="1"/>
            <a:r>
              <a:rPr lang="cs-CZ" altLang="cs-CZ" smtClean="0"/>
              <a:t>Druhá úroveň</a:t>
            </a:r>
          </a:p>
          <a:p>
            <a:pPr lvl="2"/>
            <a:r>
              <a:rPr lang="cs-CZ" altLang="cs-CZ" smtClean="0"/>
              <a:t>Třetí úroveň</a:t>
            </a:r>
          </a:p>
          <a:p>
            <a:pPr lvl="3"/>
            <a:r>
              <a:rPr lang="cs-CZ" altLang="cs-CZ" smtClean="0"/>
              <a:t>Čtvrtá úroveň</a:t>
            </a:r>
          </a:p>
          <a:p>
            <a:pPr lvl="4"/>
            <a:r>
              <a:rPr lang="cs-CZ" altLang="cs-CZ" smtClean="0"/>
              <a:t>Pátá úroveň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58" r:id="rId1"/>
    <p:sldLayoutId id="2147483659" r:id="rId2"/>
    <p:sldLayoutId id="2147483660" r:id="rId3"/>
    <p:sldLayoutId id="2147483661" r:id="rId4"/>
    <p:sldLayoutId id="2147483662" r:id="rId5"/>
    <p:sldLayoutId id="2147483663" r:id="rId6"/>
    <p:sldLayoutId id="2147483664" r:id="rId7"/>
    <p:sldLayoutId id="2147483665" r:id="rId8"/>
    <p:sldLayoutId id="2147483666" r:id="rId9"/>
    <p:sldLayoutId id="2147483667" r:id="rId10"/>
    <p:sldLayoutId id="2147483668" r:id="rId11"/>
  </p:sldLayoutIdLst>
  <p:timing>
    <p:tnLst>
      <p:par>
        <p:cTn id="1" dur="indefinite" restart="never" nodeType="tmRoot"/>
      </p:par>
    </p:tnLst>
  </p:timing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panose="020B0604020202020204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panose="020B0604020202020204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panose="020B0604020202020204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panose="020B0604020202020204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anose="05000000000000000000" pitchFamily="2" charset="2"/>
        <a:buChar char="n"/>
        <a:defRPr sz="3200" kern="12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chemeClr val="tx1"/>
        </a:buClr>
        <a:buChar char="•"/>
        <a:defRPr sz="2800" kern="12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SzPct val="60000"/>
        <a:buFont typeface="Wingdings" panose="05000000000000000000" pitchFamily="2" charset="2"/>
        <a:buChar char="n"/>
        <a:defRPr sz="2400" kern="12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Char char="•"/>
        <a:defRPr sz="2000" kern="12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anose="05000000000000000000" pitchFamily="2" charset="2"/>
        <a:buChar char="n"/>
        <a:defRPr sz="2000" kern="12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emf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gif"/><Relationship Id="rId4" Type="http://schemas.openxmlformats.org/officeDocument/2006/relationships/hyperlink" Target="https://www.leifiphysik.de/elektronik/halbleiterdiode/downloads/silizium-solarzellen-ausloesen-von-elektron-loch-paaren-durch-photonen-animation" TargetMode="Externa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1.jpeg"/><Relationship Id="rId4" Type="http://schemas.openxmlformats.org/officeDocument/2006/relationships/image" Target="../media/image30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wm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wmf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emf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emf"/><Relationship Id="rId2" Type="http://schemas.openxmlformats.org/officeDocument/2006/relationships/image" Target="../media/image37.emf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6.png"/><Relationship Id="rId4" Type="http://schemas.openxmlformats.org/officeDocument/2006/relationships/image" Target="../media/image45.jpe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wmf"/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3.jpeg"/><Relationship Id="rId5" Type="http://schemas.openxmlformats.org/officeDocument/2006/relationships/image" Target="../media/image52.jpeg"/><Relationship Id="rId4" Type="http://schemas.openxmlformats.org/officeDocument/2006/relationships/image" Target="../media/image51.w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hyperlink" Target="//upload.wikimedia.org/wikipedia/commons/4/4c/SolarGIS-Solar-map-Czech-Republic-cz.png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re.jrc.ec.europa.eu/pvgis/apps4/pvest.php" TargetMode="External"/><Relationship Id="rId4" Type="http://schemas.openxmlformats.org/officeDocument/2006/relationships/image" Target="../media/image5.wmf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9.jpeg"/><Relationship Id="rId5" Type="http://schemas.openxmlformats.org/officeDocument/2006/relationships/image" Target="../media/image58.png"/><Relationship Id="rId4" Type="http://schemas.openxmlformats.org/officeDocument/2006/relationships/image" Target="../media/image57.jpe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2.png"/><Relationship Id="rId4" Type="http://schemas.openxmlformats.org/officeDocument/2006/relationships/image" Target="../media/image61.jpeg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wmf"/><Relationship Id="rId2" Type="http://schemas.openxmlformats.org/officeDocument/2006/relationships/image" Target="../media/image64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7.jpe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emf"/><Relationship Id="rId2" Type="http://schemas.openxmlformats.org/officeDocument/2006/relationships/image" Target="../media/image68.em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60.png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wmf"/><Relationship Id="rId2" Type="http://schemas.openxmlformats.org/officeDocument/2006/relationships/image" Target="../media/image71.jpe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emf"/><Relationship Id="rId2" Type="http://schemas.openxmlformats.org/officeDocument/2006/relationships/image" Target="../media/image73.emf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6.jpeg"/><Relationship Id="rId2" Type="http://schemas.openxmlformats.org/officeDocument/2006/relationships/image" Target="../media/image75.jpe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hyperlink" Target="http://upload.wikimedia.org/wikipedia/commons/8/8c/Fotovoltaick%C3%A1_elektr%C3%A1rna_Vep%C5%99ek_(02).jpg" TargetMode="External"/><Relationship Id="rId2" Type="http://schemas.openxmlformats.org/officeDocument/2006/relationships/image" Target="../media/image7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8.jpeg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9.emf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hyperlink" Target="http://www.leifiphysik.de/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hyperlink" Target="//upload.wikimedia.org/wikipedia/commons/f/f4/SolarGIS-Solar-map-Europe-cz.png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wmf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wmf"/><Relationship Id="rId2" Type="http://schemas.openxmlformats.org/officeDocument/2006/relationships/image" Target="../media/image12.w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07950" y="4724400"/>
            <a:ext cx="8856663" cy="792163"/>
          </a:xfrm>
          <a:noFill/>
        </p:spPr>
        <p:txBody>
          <a:bodyPr/>
          <a:lstStyle/>
          <a:p>
            <a:r>
              <a:rPr lang="cs-CZ" altLang="cs-CZ" b="1" dirty="0">
                <a:solidFill>
                  <a:schemeClr val="bg1"/>
                </a:solidFill>
                <a:effectLst/>
                <a:latin typeface="Comic Sans MS" panose="030F0702030302020204" pitchFamily="66" charset="0"/>
              </a:rPr>
              <a:t>Přímá (i nepřímá) výroba elektrické energie</a:t>
            </a:r>
          </a:p>
        </p:txBody>
      </p:sp>
      <p:grpSp>
        <p:nvGrpSpPr>
          <p:cNvPr id="3" name="Skupina 2"/>
          <p:cNvGrpSpPr/>
          <p:nvPr/>
        </p:nvGrpSpPr>
        <p:grpSpPr>
          <a:xfrm>
            <a:off x="-1" y="188640"/>
            <a:ext cx="9036497" cy="6501085"/>
            <a:chOff x="-1" y="188640"/>
            <a:chExt cx="9036497" cy="6501085"/>
          </a:xfrm>
        </p:grpSpPr>
        <p:grpSp>
          <p:nvGrpSpPr>
            <p:cNvPr id="2" name="Skupina 1"/>
            <p:cNvGrpSpPr/>
            <p:nvPr/>
          </p:nvGrpSpPr>
          <p:grpSpPr>
            <a:xfrm>
              <a:off x="-1" y="188640"/>
              <a:ext cx="9036497" cy="5658796"/>
              <a:chOff x="0" y="125484"/>
              <a:chExt cx="9144000" cy="5730804"/>
            </a:xfrm>
          </p:grpSpPr>
          <p:pic>
            <p:nvPicPr>
              <p:cNvPr id="2054" name="Picture 6"/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0" y="620713"/>
                <a:ext cx="9144000" cy="523557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99"/>
                    </a:solidFill>
                  </a14:hiddenFill>
                </a:ext>
                <a:ext uri="{91240B29-F687-4F45-9708-019B960494DF}">
                  <a14:hiddenLine xmlns:a14="http://schemas.microsoft.com/office/drawing/2010/main" w="25400">
                    <a:solidFill>
                      <a:srgbClr val="FF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sp>
            <p:nvSpPr>
              <p:cNvPr id="6" name="Text Box 10"/>
              <p:cNvSpPr txBox="1">
                <a:spLocks noChangeArrowheads="1"/>
              </p:cNvSpPr>
              <p:nvPr/>
            </p:nvSpPr>
            <p:spPr bwMode="auto">
              <a:xfrm>
                <a:off x="155194" y="125484"/>
                <a:ext cx="1640466" cy="28273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99"/>
                    </a:solidFill>
                  </a14:hiddenFill>
                </a:ext>
                <a:ext uri="{91240B29-F687-4F45-9708-019B960494DF}">
                  <a14:hiddenLine xmlns:a14="http://schemas.microsoft.com/office/drawing/2010/main" w="25400">
                    <a:solidFill>
                      <a:srgbClr val="FF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 lIns="90000" tIns="46800" rIns="90000" bIns="46800">
                <a:spAutoFit/>
              </a:bodyPr>
              <a:lstStyle>
                <a:lvl1pPr marL="263525" indent="-263525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r>
                  <a:rPr lang="cs-CZ" altLang="cs-CZ" sz="1200" b="1" dirty="0" smtClean="0">
                    <a:solidFill>
                      <a:schemeClr val="bg2"/>
                    </a:solidFill>
                  </a:rPr>
                  <a:t>Aktualizace 02/2025</a:t>
                </a:r>
                <a:endParaRPr lang="cs-CZ" altLang="cs-CZ" sz="1200" b="1" dirty="0">
                  <a:solidFill>
                    <a:schemeClr val="bg2"/>
                  </a:solidFill>
                </a:endParaRPr>
              </a:p>
            </p:txBody>
          </p:sp>
        </p:grpSp>
        <p:pic>
          <p:nvPicPr>
            <p:cNvPr id="2055" name="Picture 7" descr="loga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9388" y="5653088"/>
              <a:ext cx="8785225" cy="10366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07950" y="100452"/>
            <a:ext cx="8928546" cy="944563"/>
          </a:xfrm>
          <a:noFill/>
        </p:spPr>
        <p:txBody>
          <a:bodyPr/>
          <a:lstStyle/>
          <a:p>
            <a:r>
              <a:rPr lang="cs-CZ" altLang="cs-CZ" sz="4800" b="1" u="sng" dirty="0">
                <a:solidFill>
                  <a:schemeClr val="bg1"/>
                </a:solidFill>
                <a:effectLst/>
                <a:latin typeface="Comic Sans MS" panose="030F0702030302020204" pitchFamily="66" charset="0"/>
              </a:rPr>
              <a:t>Energie Slunce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2"/>
          <p:cNvSpPr>
            <a:spLocks noChangeArrowheads="1"/>
          </p:cNvSpPr>
          <p:nvPr/>
        </p:nvSpPr>
        <p:spPr bwMode="auto">
          <a:xfrm>
            <a:off x="4859338" y="277813"/>
            <a:ext cx="3960812" cy="1638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 anchorCtr="1"/>
          <a:lstStyle>
            <a:lvl1pPr algn="ctr"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</a:defRPr>
            </a:lvl1pPr>
            <a:lvl2pPr algn="ctr"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</a:defRPr>
            </a:lvl2pPr>
            <a:lvl3pPr algn="ctr"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</a:defRPr>
            </a:lvl3pPr>
            <a:lvl4pPr algn="ctr"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</a:defRPr>
            </a:lvl4pPr>
            <a:lvl5pPr algn="ctr"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</a:defRPr>
            </a:lvl9pPr>
          </a:lstStyle>
          <a:p>
            <a:r>
              <a:rPr lang="cs-CZ" altLang="cs-CZ" sz="3400" b="1" u="sng" dirty="0">
                <a:solidFill>
                  <a:schemeClr val="bg2"/>
                </a:solidFill>
                <a:effectLst/>
                <a:latin typeface="Comic Sans MS" panose="030F0702030302020204" pitchFamily="66" charset="0"/>
              </a:rPr>
              <a:t>Nepřímá výroba elektrické energie</a:t>
            </a:r>
            <a:r>
              <a:rPr lang="cs-CZ" altLang="cs-CZ" sz="3400" dirty="0">
                <a:solidFill>
                  <a:schemeClr val="bg2"/>
                </a:solidFill>
                <a:effectLst/>
              </a:rPr>
              <a:t> </a:t>
            </a:r>
          </a:p>
        </p:txBody>
      </p:sp>
      <p:pic>
        <p:nvPicPr>
          <p:cNvPr id="78856" name="Picture 8" descr="Dish_Stirling_Systems_of_SBP_in_Spai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6238" y="2205038"/>
            <a:ext cx="6019800" cy="44307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8857" name="Picture 9" descr="kap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115888"/>
            <a:ext cx="4535488" cy="36147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788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788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788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788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788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788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788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788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788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8850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2"/>
          <p:cNvSpPr>
            <a:spLocks noChangeArrowheads="1"/>
          </p:cNvSpPr>
          <p:nvPr/>
        </p:nvSpPr>
        <p:spPr bwMode="auto">
          <a:xfrm>
            <a:off x="323528" y="277813"/>
            <a:ext cx="8496622" cy="1134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 anchorCtr="1"/>
          <a:lstStyle>
            <a:lvl1pPr algn="ctr"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</a:defRPr>
            </a:lvl1pPr>
            <a:lvl2pPr algn="ctr"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</a:defRPr>
            </a:lvl2pPr>
            <a:lvl3pPr algn="ctr"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</a:defRPr>
            </a:lvl3pPr>
            <a:lvl4pPr algn="ctr"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</a:defRPr>
            </a:lvl4pPr>
            <a:lvl5pPr algn="ctr"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</a:defRPr>
            </a:lvl9pPr>
          </a:lstStyle>
          <a:p>
            <a:r>
              <a:rPr lang="cs-CZ" altLang="cs-CZ" sz="3400" b="1" u="sng" dirty="0" smtClean="0">
                <a:solidFill>
                  <a:schemeClr val="bg2"/>
                </a:solidFill>
                <a:effectLst/>
                <a:latin typeface="Comic Sans MS" panose="030F0702030302020204" pitchFamily="66" charset="0"/>
              </a:rPr>
              <a:t>Největší solární elektrárna na světě</a:t>
            </a:r>
          </a:p>
          <a:p>
            <a:r>
              <a:rPr lang="cs-CZ" altLang="cs-CZ" sz="1400" dirty="0" smtClean="0">
                <a:solidFill>
                  <a:schemeClr val="bg2"/>
                </a:solidFill>
                <a:effectLst/>
              </a:rPr>
              <a:t> zdroj: MIT Technology </a:t>
            </a:r>
            <a:r>
              <a:rPr lang="cs-CZ" altLang="cs-CZ" sz="1400" dirty="0" err="1" smtClean="0">
                <a:solidFill>
                  <a:schemeClr val="bg2"/>
                </a:solidFill>
                <a:effectLst/>
              </a:rPr>
              <a:t>Review</a:t>
            </a:r>
            <a:r>
              <a:rPr lang="cs-CZ" altLang="cs-CZ" sz="1400" dirty="0" smtClean="0">
                <a:solidFill>
                  <a:schemeClr val="bg2"/>
                </a:solidFill>
                <a:effectLst/>
              </a:rPr>
              <a:t>, </a:t>
            </a:r>
            <a:r>
              <a:rPr lang="cs-CZ" altLang="cs-CZ" sz="1400" dirty="0" err="1" smtClean="0">
                <a:solidFill>
                  <a:schemeClr val="bg2"/>
                </a:solidFill>
                <a:effectLst/>
              </a:rPr>
              <a:t>Phys.Org</a:t>
            </a:r>
            <a:r>
              <a:rPr lang="cs-CZ" altLang="cs-CZ" sz="1400" dirty="0" smtClean="0">
                <a:solidFill>
                  <a:schemeClr val="bg2"/>
                </a:solidFill>
                <a:effectLst/>
              </a:rPr>
              <a:t>, </a:t>
            </a:r>
            <a:r>
              <a:rPr lang="cs-CZ" altLang="cs-CZ" sz="1400" dirty="0" err="1" smtClean="0">
                <a:solidFill>
                  <a:schemeClr val="bg2"/>
                </a:solidFill>
                <a:effectLst/>
              </a:rPr>
              <a:t>Ivanpah</a:t>
            </a:r>
            <a:r>
              <a:rPr lang="cs-CZ" altLang="cs-CZ" sz="1400" dirty="0" smtClean="0">
                <a:solidFill>
                  <a:schemeClr val="bg2"/>
                </a:solidFill>
                <a:effectLst/>
              </a:rPr>
              <a:t> Solar, </a:t>
            </a:r>
            <a:r>
              <a:rPr lang="cs-CZ" altLang="cs-CZ" sz="1400" dirty="0" err="1" smtClean="0">
                <a:solidFill>
                  <a:schemeClr val="bg2"/>
                </a:solidFill>
                <a:effectLst/>
              </a:rPr>
              <a:t>Wikipedia</a:t>
            </a:r>
            <a:endParaRPr lang="cs-CZ" altLang="cs-CZ" sz="1400" dirty="0">
              <a:solidFill>
                <a:schemeClr val="bg2"/>
              </a:solidFill>
              <a:effectLst/>
            </a:endParaRPr>
          </a:p>
        </p:txBody>
      </p:sp>
      <p:sp>
        <p:nvSpPr>
          <p:cNvPr id="5" name="Text Box 3"/>
          <p:cNvSpPr txBox="1">
            <a:spLocks noChangeArrowheads="1"/>
          </p:cNvSpPr>
          <p:nvPr/>
        </p:nvSpPr>
        <p:spPr bwMode="auto">
          <a:xfrm>
            <a:off x="250701" y="1412776"/>
            <a:ext cx="8713787" cy="19411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 marL="176213" indent="-17621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2057400" indent="-2057400">
              <a:tabLst>
                <a:tab pos="1795463" algn="l"/>
              </a:tabLst>
            </a:pPr>
            <a:r>
              <a:rPr lang="cs-CZ" altLang="cs-CZ" sz="2000" b="1" dirty="0" smtClean="0">
                <a:solidFill>
                  <a:schemeClr val="bg2"/>
                </a:solidFill>
              </a:rPr>
              <a:t>Místo	-	Mohavská poušť, Kalifornie</a:t>
            </a:r>
          </a:p>
          <a:p>
            <a:pPr marL="2057400" indent="-2057400">
              <a:tabLst>
                <a:tab pos="1795463" algn="l"/>
              </a:tabLst>
            </a:pPr>
            <a:r>
              <a:rPr lang="cs-CZ" altLang="cs-CZ" sz="2000" b="1" dirty="0" smtClean="0">
                <a:solidFill>
                  <a:schemeClr val="bg2"/>
                </a:solidFill>
              </a:rPr>
              <a:t>Výkon	-	380 </a:t>
            </a:r>
            <a:r>
              <a:rPr lang="cs-CZ" altLang="cs-CZ" sz="2000" b="1" dirty="0" err="1" smtClean="0">
                <a:solidFill>
                  <a:schemeClr val="bg2"/>
                </a:solidFill>
              </a:rPr>
              <a:t>MW</a:t>
            </a:r>
            <a:r>
              <a:rPr lang="cs-CZ" altLang="cs-CZ" sz="2000" b="1" baseline="-25000" dirty="0" err="1" smtClean="0">
                <a:solidFill>
                  <a:schemeClr val="bg2"/>
                </a:solidFill>
              </a:rPr>
              <a:t>e</a:t>
            </a:r>
            <a:endParaRPr lang="cs-CZ" altLang="cs-CZ" sz="2000" b="1" baseline="-25000" dirty="0" smtClean="0">
              <a:solidFill>
                <a:schemeClr val="bg2"/>
              </a:solidFill>
            </a:endParaRPr>
          </a:p>
          <a:p>
            <a:pPr marL="2057400" indent="-2057400">
              <a:tabLst>
                <a:tab pos="1795463" algn="l"/>
              </a:tabLst>
            </a:pPr>
            <a:r>
              <a:rPr lang="cs-CZ" altLang="cs-CZ" sz="2000" b="1" dirty="0" smtClean="0">
                <a:solidFill>
                  <a:schemeClr val="bg2"/>
                </a:solidFill>
              </a:rPr>
              <a:t>Počet zrcadel 	-	170 tisíc</a:t>
            </a:r>
          </a:p>
          <a:p>
            <a:pPr marL="2057400" indent="-2057400">
              <a:tabLst>
                <a:tab pos="1795463" algn="l"/>
              </a:tabLst>
            </a:pPr>
            <a:r>
              <a:rPr lang="cs-CZ" altLang="cs-CZ" sz="2000" b="1" dirty="0" smtClean="0">
                <a:solidFill>
                  <a:schemeClr val="bg2"/>
                </a:solidFill>
              </a:rPr>
              <a:t>Počet věží	-	3</a:t>
            </a:r>
          </a:p>
          <a:p>
            <a:pPr marL="2057400" indent="-2057400">
              <a:tabLst>
                <a:tab pos="1795463" algn="l"/>
              </a:tabLst>
            </a:pPr>
            <a:r>
              <a:rPr lang="cs-CZ" altLang="cs-CZ" sz="2000" b="1" dirty="0" smtClean="0">
                <a:solidFill>
                  <a:schemeClr val="bg2"/>
                </a:solidFill>
              </a:rPr>
              <a:t>Rozloha	-	14 km</a:t>
            </a:r>
            <a:r>
              <a:rPr lang="cs-CZ" altLang="cs-CZ" sz="2000" b="1" baseline="30000" dirty="0" smtClean="0">
                <a:solidFill>
                  <a:schemeClr val="bg2"/>
                </a:solidFill>
              </a:rPr>
              <a:t>2</a:t>
            </a:r>
          </a:p>
          <a:p>
            <a:pPr marL="2057400" indent="-2057400">
              <a:tabLst>
                <a:tab pos="1795463" algn="l"/>
              </a:tabLst>
            </a:pPr>
            <a:r>
              <a:rPr lang="cs-CZ" altLang="cs-CZ" sz="2000" b="1" dirty="0" smtClean="0">
                <a:solidFill>
                  <a:schemeClr val="bg2"/>
                </a:solidFill>
              </a:rPr>
              <a:t> 		</a:t>
            </a:r>
            <a:endParaRPr lang="cs-CZ" altLang="cs-CZ" sz="2000" b="1" dirty="0">
              <a:solidFill>
                <a:schemeClr val="bg2"/>
              </a:solidFill>
            </a:endParaRPr>
          </a:p>
        </p:txBody>
      </p:sp>
      <p:pic>
        <p:nvPicPr>
          <p:cNvPr id="93186" name="Picture 2" descr="http://media.rozhlas.cz/_obrazek/2977222--areal-solarni-elektrarny-ivanpah-se-sklada-ze-tri-segmentu--1-500x333p0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3505654"/>
            <a:ext cx="4762500" cy="31718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3188" name="Picture 4" descr="http://media.rozhlas.cz/_obrazek/2977223--kazde-z-200-tisic-panelu-solarni-elektrarny-ivanpah-ma-velikost-dveri-na-leteckem-snimku-vypadaji-titerne--1-500x333p0.jpe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01988" y="1906860"/>
            <a:ext cx="4762500" cy="31718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218124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88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500"/>
                            </p:stCondLst>
                            <p:childTnLst>
                              <p:par>
                                <p:cTn id="8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931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931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31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31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8850" grpId="0" autoUpdateAnimBg="0"/>
      <p:bldP spid="5" grpId="0" autoUpdateAnimBg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478" name="Picture 14" descr="fotovoltaick%C3%BDjev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4300" y="4557713"/>
            <a:ext cx="5053013" cy="21066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2466" name="Rectangle 2"/>
          <p:cNvSpPr>
            <a:spLocks noChangeArrowheads="1"/>
          </p:cNvSpPr>
          <p:nvPr/>
        </p:nvSpPr>
        <p:spPr bwMode="auto">
          <a:xfrm>
            <a:off x="323850" y="277813"/>
            <a:ext cx="8640763" cy="7032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 anchorCtr="1"/>
          <a:lstStyle>
            <a:lvl1pPr algn="ctr"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</a:defRPr>
            </a:lvl1pPr>
            <a:lvl2pPr algn="ctr"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</a:defRPr>
            </a:lvl2pPr>
            <a:lvl3pPr algn="ctr"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</a:defRPr>
            </a:lvl3pPr>
            <a:lvl4pPr algn="ctr"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</a:defRPr>
            </a:lvl4pPr>
            <a:lvl5pPr algn="ctr"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</a:defRPr>
            </a:lvl9pPr>
          </a:lstStyle>
          <a:p>
            <a:r>
              <a:rPr lang="cs-CZ" altLang="cs-CZ" sz="4000" b="1" u="sng">
                <a:solidFill>
                  <a:schemeClr val="bg2"/>
                </a:solidFill>
                <a:effectLst/>
                <a:latin typeface="Comic Sans MS" panose="030F0702030302020204" pitchFamily="66" charset="0"/>
              </a:rPr>
              <a:t>Princip fotovoltaického článku</a:t>
            </a:r>
            <a:r>
              <a:rPr lang="cs-CZ" altLang="cs-CZ" sz="4000">
                <a:solidFill>
                  <a:schemeClr val="bg2"/>
                </a:solidFill>
                <a:effectLst/>
              </a:rPr>
              <a:t> </a:t>
            </a:r>
          </a:p>
        </p:txBody>
      </p:sp>
      <p:sp>
        <p:nvSpPr>
          <p:cNvPr id="62467" name="Text Box 3"/>
          <p:cNvSpPr txBox="1">
            <a:spLocks noChangeArrowheads="1"/>
          </p:cNvSpPr>
          <p:nvPr/>
        </p:nvSpPr>
        <p:spPr bwMode="auto">
          <a:xfrm>
            <a:off x="179388" y="1052513"/>
            <a:ext cx="8713787" cy="31415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 marL="176213" indent="-17621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cs-CZ" altLang="cs-CZ" b="1" dirty="0">
                <a:solidFill>
                  <a:schemeClr val="bg2"/>
                </a:solidFill>
              </a:rPr>
              <a:t>*	po dopadu fotonu </a:t>
            </a:r>
            <a:r>
              <a:rPr lang="cs-CZ" altLang="cs-CZ" b="1" dirty="0" smtClean="0">
                <a:solidFill>
                  <a:schemeClr val="bg2"/>
                </a:solidFill>
              </a:rPr>
              <a:t>na </a:t>
            </a:r>
            <a:r>
              <a:rPr lang="cs-CZ" altLang="cs-CZ" b="1" dirty="0">
                <a:solidFill>
                  <a:schemeClr val="bg2"/>
                </a:solidFill>
              </a:rPr>
              <a:t>polovodič </a:t>
            </a:r>
            <a:r>
              <a:rPr lang="cs-CZ" altLang="cs-CZ" b="1" dirty="0" smtClean="0">
                <a:solidFill>
                  <a:schemeClr val="bg2"/>
                </a:solidFill>
              </a:rPr>
              <a:t>se </a:t>
            </a:r>
            <a:r>
              <a:rPr lang="cs-CZ" altLang="cs-CZ" b="1" dirty="0">
                <a:solidFill>
                  <a:schemeClr val="bg2"/>
                </a:solidFill>
              </a:rPr>
              <a:t>uvolní z mřížky </a:t>
            </a:r>
            <a:r>
              <a:rPr lang="cs-CZ" altLang="cs-CZ" b="1" dirty="0" smtClean="0">
                <a:solidFill>
                  <a:schemeClr val="bg2"/>
                </a:solidFill>
              </a:rPr>
              <a:t>vázaný elektron, který přejde z valenční do vodivostní vrstvy (volný elektron) a na jeho místě zůstane </a:t>
            </a:r>
            <a:r>
              <a:rPr lang="cs-CZ" altLang="cs-CZ" b="1" dirty="0">
                <a:solidFill>
                  <a:schemeClr val="bg2"/>
                </a:solidFill>
              </a:rPr>
              <a:t>kladná "</a:t>
            </a:r>
            <a:r>
              <a:rPr lang="cs-CZ" altLang="cs-CZ" b="1" dirty="0" smtClean="0">
                <a:solidFill>
                  <a:schemeClr val="bg2"/>
                </a:solidFill>
              </a:rPr>
              <a:t>díra„. Tomu odpovídá záření o vlnové délce (300 - 1100) </a:t>
            </a:r>
            <a:r>
              <a:rPr lang="cs-CZ" altLang="cs-CZ" b="1" dirty="0" err="1" smtClean="0">
                <a:solidFill>
                  <a:schemeClr val="bg2"/>
                </a:solidFill>
              </a:rPr>
              <a:t>nm</a:t>
            </a:r>
            <a:r>
              <a:rPr lang="cs-CZ" altLang="cs-CZ" b="1" dirty="0" smtClean="0">
                <a:solidFill>
                  <a:schemeClr val="bg2"/>
                </a:solidFill>
              </a:rPr>
              <a:t>. Foton musí </a:t>
            </a:r>
            <a:r>
              <a:rPr lang="cs-CZ" altLang="cs-CZ" b="1" dirty="0">
                <a:solidFill>
                  <a:schemeClr val="bg2"/>
                </a:solidFill>
              </a:rPr>
              <a:t>mít dostatečnou energii k překonání zakázaného </a:t>
            </a:r>
            <a:r>
              <a:rPr lang="cs-CZ" altLang="cs-CZ" b="1" dirty="0" smtClean="0">
                <a:solidFill>
                  <a:schemeClr val="bg2"/>
                </a:solidFill>
              </a:rPr>
              <a:t>pásu</a:t>
            </a:r>
            <a:endParaRPr lang="cs-CZ" altLang="cs-CZ" b="1" dirty="0">
              <a:solidFill>
                <a:schemeClr val="bg2"/>
              </a:solidFill>
            </a:endParaRPr>
          </a:p>
          <a:p>
            <a:r>
              <a:rPr lang="cs-CZ" altLang="cs-CZ" b="1" dirty="0">
                <a:solidFill>
                  <a:schemeClr val="bg2"/>
                </a:solidFill>
              </a:rPr>
              <a:t>*	volný elektron nemůže vlivem přechodu PN přejít </a:t>
            </a:r>
            <a:r>
              <a:rPr lang="cs-CZ" altLang="cs-CZ" b="1" dirty="0" smtClean="0">
                <a:solidFill>
                  <a:schemeClr val="bg2"/>
                </a:solidFill>
              </a:rPr>
              <a:t>z vrstvy N do </a:t>
            </a:r>
            <a:r>
              <a:rPr lang="cs-CZ" altLang="cs-CZ" b="1" dirty="0">
                <a:solidFill>
                  <a:schemeClr val="bg2"/>
                </a:solidFill>
              </a:rPr>
              <a:t>vrstvy P</a:t>
            </a:r>
          </a:p>
          <a:p>
            <a:r>
              <a:rPr lang="cs-CZ" altLang="cs-CZ" b="1" dirty="0">
                <a:solidFill>
                  <a:schemeClr val="bg2"/>
                </a:solidFill>
              </a:rPr>
              <a:t>*	elektrony uvolněné ve vrstvě P mohou volně přecházet do vrstvy N</a:t>
            </a:r>
          </a:p>
          <a:p>
            <a:r>
              <a:rPr lang="cs-CZ" altLang="cs-CZ" b="1" dirty="0">
                <a:solidFill>
                  <a:schemeClr val="bg2"/>
                </a:solidFill>
              </a:rPr>
              <a:t>*	tím se vytvoří rozdíl potenciálů mezi spodní a vrchní vrstvou </a:t>
            </a:r>
            <a:r>
              <a:rPr lang="cs-CZ" altLang="cs-CZ" b="1" dirty="0">
                <a:solidFill>
                  <a:schemeClr val="bg2"/>
                </a:solidFill>
                <a:sym typeface="Symbol" panose="05050102010706020507" pitchFamily="18" charset="2"/>
              </a:rPr>
              <a:t> na článku naměříme </a:t>
            </a:r>
            <a:r>
              <a:rPr lang="cs-CZ" altLang="cs-CZ" b="1" dirty="0" smtClean="0">
                <a:solidFill>
                  <a:schemeClr val="bg2"/>
                </a:solidFill>
                <a:sym typeface="Symbol" panose="05050102010706020507" pitchFamily="18" charset="2"/>
              </a:rPr>
              <a:t>pracovní napětí </a:t>
            </a:r>
            <a:r>
              <a:rPr lang="cs-CZ" altLang="cs-CZ" b="1" dirty="0">
                <a:solidFill>
                  <a:schemeClr val="bg2"/>
                </a:solidFill>
                <a:sym typeface="Symbol" panose="05050102010706020507" pitchFamily="18" charset="2"/>
              </a:rPr>
              <a:t>asi 0,5 V</a:t>
            </a:r>
          </a:p>
          <a:p>
            <a:r>
              <a:rPr lang="cs-CZ" altLang="cs-CZ" b="1" dirty="0">
                <a:solidFill>
                  <a:schemeClr val="bg2"/>
                </a:solidFill>
              </a:rPr>
              <a:t>*	po připojení zátěže začne procházet proud</a:t>
            </a:r>
          </a:p>
          <a:p>
            <a:r>
              <a:rPr lang="cs-CZ" altLang="cs-CZ" b="1" dirty="0">
                <a:solidFill>
                  <a:schemeClr val="bg2"/>
                </a:solidFill>
              </a:rPr>
              <a:t>* z 1m</a:t>
            </a:r>
            <a:r>
              <a:rPr lang="cs-CZ" altLang="cs-CZ" b="1" baseline="30000" dirty="0">
                <a:solidFill>
                  <a:schemeClr val="bg2"/>
                </a:solidFill>
              </a:rPr>
              <a:t>2</a:t>
            </a:r>
            <a:r>
              <a:rPr lang="cs-CZ" altLang="cs-CZ" b="1" dirty="0">
                <a:solidFill>
                  <a:schemeClr val="bg2"/>
                </a:solidFill>
              </a:rPr>
              <a:t> lze získat stejnosměrný výkon přibližně 150W</a:t>
            </a:r>
          </a:p>
          <a:p>
            <a:r>
              <a:rPr lang="cs-CZ" altLang="cs-CZ" b="1" dirty="0">
                <a:solidFill>
                  <a:schemeClr val="bg2"/>
                </a:solidFill>
              </a:rPr>
              <a:t>*	pro praktické využití je třeba </a:t>
            </a:r>
            <a:r>
              <a:rPr lang="cs-CZ" altLang="cs-CZ" b="1" dirty="0" err="1">
                <a:solidFill>
                  <a:schemeClr val="bg2"/>
                </a:solidFill>
              </a:rPr>
              <a:t>sério</a:t>
            </a:r>
            <a:r>
              <a:rPr lang="cs-CZ" altLang="cs-CZ" b="1" dirty="0">
                <a:solidFill>
                  <a:schemeClr val="bg2"/>
                </a:solidFill>
              </a:rPr>
              <a:t>-paralelní zapojení článků</a:t>
            </a:r>
          </a:p>
        </p:txBody>
      </p:sp>
      <p:pic>
        <p:nvPicPr>
          <p:cNvPr id="62476" name="Picture 12" descr="clanek-184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0816" y="4183223"/>
            <a:ext cx="3353952" cy="26747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624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624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624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1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24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24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24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24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624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624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466" grpId="0"/>
      <p:bldP spid="6246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/>
          <p:cNvSpPr>
            <a:spLocks noChangeArrowheads="1"/>
          </p:cNvSpPr>
          <p:nvPr/>
        </p:nvSpPr>
        <p:spPr bwMode="auto">
          <a:xfrm>
            <a:off x="0" y="0"/>
            <a:ext cx="8640763" cy="1350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 anchorCtr="1"/>
          <a:lstStyle>
            <a:lvl1pPr algn="ctr"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</a:defRPr>
            </a:lvl1pPr>
            <a:lvl2pPr algn="ctr"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</a:defRPr>
            </a:lvl2pPr>
            <a:lvl3pPr algn="ctr"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</a:defRPr>
            </a:lvl3pPr>
            <a:lvl4pPr algn="ctr"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</a:defRPr>
            </a:lvl4pPr>
            <a:lvl5pPr algn="ctr"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</a:defRPr>
            </a:lvl9pPr>
          </a:lstStyle>
          <a:p>
            <a:r>
              <a:rPr lang="cs-CZ" altLang="cs-CZ" sz="4000" b="1" u="sng" dirty="0">
                <a:solidFill>
                  <a:schemeClr val="bg2"/>
                </a:solidFill>
                <a:effectLst/>
                <a:latin typeface="Comic Sans MS" panose="030F0702030302020204" pitchFamily="66" charset="0"/>
              </a:rPr>
              <a:t>Princip </a:t>
            </a:r>
            <a:r>
              <a:rPr lang="cs-CZ" altLang="cs-CZ" sz="4000" b="1" u="sng" dirty="0" err="1">
                <a:solidFill>
                  <a:schemeClr val="bg2"/>
                </a:solidFill>
                <a:effectLst/>
                <a:latin typeface="Comic Sans MS" panose="030F0702030302020204" pitchFamily="66" charset="0"/>
              </a:rPr>
              <a:t>fotovoltaického</a:t>
            </a:r>
            <a:r>
              <a:rPr lang="cs-CZ" altLang="cs-CZ" sz="4000" b="1" u="sng" dirty="0">
                <a:solidFill>
                  <a:schemeClr val="bg2"/>
                </a:solidFill>
                <a:effectLst/>
                <a:latin typeface="Comic Sans MS" panose="030F0702030302020204" pitchFamily="66" charset="0"/>
              </a:rPr>
              <a:t> </a:t>
            </a:r>
            <a:r>
              <a:rPr lang="cs-CZ" altLang="cs-CZ" sz="4000" b="1" u="sng" dirty="0" smtClean="0">
                <a:solidFill>
                  <a:schemeClr val="bg2"/>
                </a:solidFill>
                <a:effectLst/>
                <a:latin typeface="Comic Sans MS" panose="030F0702030302020204" pitchFamily="66" charset="0"/>
              </a:rPr>
              <a:t>článku</a:t>
            </a:r>
          </a:p>
          <a:p>
            <a:r>
              <a:rPr lang="cs-CZ" altLang="cs-CZ" sz="2000" b="1" u="sng" dirty="0" smtClean="0">
                <a:solidFill>
                  <a:schemeClr val="bg2"/>
                </a:solidFill>
                <a:effectLst/>
                <a:latin typeface="Comic Sans MS" panose="030F0702030302020204" pitchFamily="66" charset="0"/>
              </a:rPr>
              <a:t>(zdroj - ČVUT FEL Ing. P. </a:t>
            </a:r>
            <a:r>
              <a:rPr lang="cs-CZ" altLang="cs-CZ" sz="2000" b="1" u="sng" dirty="0" err="1" smtClean="0">
                <a:solidFill>
                  <a:schemeClr val="bg2"/>
                </a:solidFill>
                <a:effectLst/>
                <a:latin typeface="Comic Sans MS" panose="030F0702030302020204" pitchFamily="66" charset="0"/>
              </a:rPr>
              <a:t>Hrzina</a:t>
            </a:r>
            <a:r>
              <a:rPr lang="cs-CZ" altLang="cs-CZ" sz="2000" b="1" u="sng" dirty="0" smtClean="0">
                <a:solidFill>
                  <a:schemeClr val="bg2"/>
                </a:solidFill>
                <a:effectLst/>
                <a:latin typeface="Comic Sans MS" panose="030F0702030302020204" pitchFamily="66" charset="0"/>
              </a:rPr>
              <a:t>)</a:t>
            </a:r>
            <a:r>
              <a:rPr lang="cs-CZ" altLang="cs-CZ" sz="2000" dirty="0" smtClean="0">
                <a:solidFill>
                  <a:schemeClr val="bg2"/>
                </a:solidFill>
                <a:effectLst/>
              </a:rPr>
              <a:t> </a:t>
            </a:r>
            <a:endParaRPr lang="cs-CZ" altLang="cs-CZ" sz="2000" dirty="0">
              <a:solidFill>
                <a:schemeClr val="bg2"/>
              </a:solidFill>
              <a:effectLst/>
            </a:endParaRPr>
          </a:p>
        </p:txBody>
      </p:sp>
      <p:sp>
        <p:nvSpPr>
          <p:cNvPr id="62467" name="Text Box 3"/>
          <p:cNvSpPr txBox="1">
            <a:spLocks noChangeArrowheads="1"/>
          </p:cNvSpPr>
          <p:nvPr/>
        </p:nvSpPr>
        <p:spPr bwMode="auto">
          <a:xfrm>
            <a:off x="251520" y="1268320"/>
            <a:ext cx="8713787" cy="6485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 marL="176213" indent="-17621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indent="0"/>
            <a:r>
              <a:rPr lang="cs-CZ" altLang="cs-CZ" b="1" dirty="0" smtClean="0">
                <a:solidFill>
                  <a:schemeClr val="bg2"/>
                </a:solidFill>
              </a:rPr>
              <a:t>Možné využití (použitelné) elektromagnetického záření dopadajícího na zemský povrch. Dopadající foton musí mít dostatečnou energii. </a:t>
            </a:r>
            <a:endParaRPr lang="cs-CZ" altLang="cs-CZ" b="1" dirty="0">
              <a:solidFill>
                <a:schemeClr val="bg2"/>
              </a:solidFill>
            </a:endParaRPr>
          </a:p>
        </p:txBody>
      </p:sp>
      <p:pic>
        <p:nvPicPr>
          <p:cNvPr id="2" name="Obrázek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7231" y="1874553"/>
            <a:ext cx="7562364" cy="4922249"/>
          </a:xfrm>
          <a:prstGeom prst="rect">
            <a:avLst/>
          </a:prstGeom>
        </p:spPr>
      </p:pic>
      <p:sp>
        <p:nvSpPr>
          <p:cNvPr id="62468" name="SMARTInkShape-28"/>
          <p:cNvSpPr/>
          <p:nvPr>
            <p:custDataLst>
              <p:tags r:id="rId1"/>
            </p:custDataLst>
          </p:nvPr>
        </p:nvSpPr>
        <p:spPr bwMode="auto">
          <a:xfrm>
            <a:off x="1807986" y="6250780"/>
            <a:ext cx="4742" cy="151807"/>
          </a:xfrm>
          <a:custGeom>
            <a:avLst/>
            <a:gdLst/>
            <a:ahLst/>
            <a:cxnLst/>
            <a:rect l="0" t="0" r="0" b="0"/>
            <a:pathLst>
              <a:path w="4742" h="151807">
                <a:moveTo>
                  <a:pt x="4741" y="0"/>
                </a:moveTo>
                <a:lnTo>
                  <a:pt x="4741" y="0"/>
                </a:lnTo>
                <a:lnTo>
                  <a:pt x="0" y="14222"/>
                </a:lnTo>
                <a:lnTo>
                  <a:pt x="2775" y="52824"/>
                </a:lnTo>
                <a:lnTo>
                  <a:pt x="4482" y="91464"/>
                </a:lnTo>
                <a:lnTo>
                  <a:pt x="4741" y="151806"/>
                </a:lnTo>
              </a:path>
            </a:pathLst>
          </a:custGeom>
          <a:noFill/>
          <a:ln w="1905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anose="020B0604030504040204" pitchFamily="34" charset="0"/>
            </a:endParaRPr>
          </a:p>
        </p:txBody>
      </p:sp>
      <p:cxnSp>
        <p:nvCxnSpPr>
          <p:cNvPr id="6" name="Přímá spojnice se šipkou 5"/>
          <p:cNvCxnSpPr/>
          <p:nvPr/>
        </p:nvCxnSpPr>
        <p:spPr bwMode="auto">
          <a:xfrm flipH="1" flipV="1">
            <a:off x="3419872" y="3212976"/>
            <a:ext cx="1368152" cy="72008"/>
          </a:xfrm>
          <a:prstGeom prst="straightConnector1">
            <a:avLst/>
          </a:prstGeom>
          <a:ln>
            <a:solidFill>
              <a:srgbClr val="000000"/>
            </a:solidFill>
            <a:headEnd type="none" w="med" len="med"/>
            <a:tailEnd type="triangle"/>
          </a:ln>
          <a:ex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7" name="Obdélník 6"/>
          <p:cNvSpPr/>
          <p:nvPr/>
        </p:nvSpPr>
        <p:spPr bwMode="auto">
          <a:xfrm>
            <a:off x="4788024" y="3284984"/>
            <a:ext cx="2880320" cy="371513"/>
          </a:xfrm>
          <a:prstGeom prst="rect">
            <a:avLst/>
          </a:prstGeom>
          <a:noFill/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0000" tIns="46800" rIns="90000" bIns="4680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sz="1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Absolutně černé těleso</a:t>
            </a:r>
          </a:p>
        </p:txBody>
      </p:sp>
      <p:cxnSp>
        <p:nvCxnSpPr>
          <p:cNvPr id="11" name="Přímá spojnice se šipkou 10"/>
          <p:cNvCxnSpPr/>
          <p:nvPr/>
        </p:nvCxnSpPr>
        <p:spPr bwMode="auto">
          <a:xfrm flipH="1">
            <a:off x="4427985" y="4011422"/>
            <a:ext cx="1152127" cy="1073762"/>
          </a:xfrm>
          <a:prstGeom prst="straightConnector1">
            <a:avLst/>
          </a:prstGeom>
          <a:ln>
            <a:solidFill>
              <a:srgbClr val="000000"/>
            </a:solidFill>
            <a:headEnd type="none" w="med" len="med"/>
            <a:tailEnd type="triangle"/>
          </a:ln>
          <a:ex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2" name="Obdélník 11"/>
          <p:cNvSpPr/>
          <p:nvPr/>
        </p:nvSpPr>
        <p:spPr bwMode="auto">
          <a:xfrm>
            <a:off x="5580112" y="4011422"/>
            <a:ext cx="2304256" cy="648512"/>
          </a:xfrm>
          <a:prstGeom prst="rect">
            <a:avLst/>
          </a:prstGeom>
          <a:noFill/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0000" tIns="46800" rIns="90000" bIns="4680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sz="1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Teoretické využití pro panely</a:t>
            </a:r>
          </a:p>
        </p:txBody>
      </p:sp>
    </p:spTree>
    <p:extLst>
      <p:ext uri="{BB962C8B-B14F-4D97-AF65-F5344CB8AC3E}">
        <p14:creationId xmlns:p14="http://schemas.microsoft.com/office/powerpoint/2010/main" val="6437688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624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624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624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withGroup">
                            <p:stCondLst>
                              <p:cond delay="2000"/>
                            </p:stCondLst>
                            <p:childTnLst>
                              <p:par>
                                <p:cTn id="11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24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24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500"/>
                            </p:stCondLst>
                            <p:childTnLst>
                              <p:par>
                                <p:cTn id="16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000"/>
                            </p:stCondLst>
                            <p:childTnLst>
                              <p:par>
                                <p:cTn id="21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3500"/>
                            </p:stCondLst>
                            <p:childTnLst>
                              <p:par>
                                <p:cTn id="28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466" grpId="0"/>
      <p:bldP spid="62467" grpId="0"/>
      <p:bldP spid="7" grpId="0" animBg="1"/>
      <p:bldP spid="12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185" name="Picture 9" descr="solarz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3075" y="3227388"/>
            <a:ext cx="4537075" cy="32972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0181" name="Rectangle 5"/>
          <p:cNvSpPr>
            <a:spLocks noChangeArrowheads="1"/>
          </p:cNvSpPr>
          <p:nvPr/>
        </p:nvSpPr>
        <p:spPr bwMode="auto">
          <a:xfrm>
            <a:off x="5364163" y="854075"/>
            <a:ext cx="3600450" cy="1927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 anchorCtr="1"/>
          <a:lstStyle>
            <a:lvl1pPr algn="ctr"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</a:defRPr>
            </a:lvl1pPr>
            <a:lvl2pPr algn="ctr"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</a:defRPr>
            </a:lvl2pPr>
            <a:lvl3pPr algn="ctr"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</a:defRPr>
            </a:lvl3pPr>
            <a:lvl4pPr algn="ctr"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</a:defRPr>
            </a:lvl4pPr>
            <a:lvl5pPr algn="ctr"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</a:defRPr>
            </a:lvl9pPr>
          </a:lstStyle>
          <a:p>
            <a:r>
              <a:rPr lang="cs-CZ" altLang="cs-CZ" sz="3600" b="1" u="sng">
                <a:solidFill>
                  <a:schemeClr val="bg2"/>
                </a:solidFill>
                <a:effectLst/>
                <a:latin typeface="Comic Sans MS" panose="030F0702030302020204" pitchFamily="66" charset="0"/>
              </a:rPr>
              <a:t>Princip fotovoltaického článku</a:t>
            </a:r>
            <a:r>
              <a:rPr lang="cs-CZ" altLang="cs-CZ" sz="3600">
                <a:solidFill>
                  <a:schemeClr val="bg2"/>
                </a:solidFill>
                <a:effectLst/>
              </a:rPr>
              <a:t> </a:t>
            </a:r>
          </a:p>
        </p:txBody>
      </p:sp>
      <p:pic>
        <p:nvPicPr>
          <p:cNvPr id="50189" name="Picture 13" descr="Fotočlánek border=0 height=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2114"/>
          <a:stretch>
            <a:fillRect/>
          </a:stretch>
        </p:blipFill>
        <p:spPr bwMode="auto">
          <a:xfrm>
            <a:off x="107950" y="116632"/>
            <a:ext cx="5184775" cy="3228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 Box 3"/>
          <p:cNvSpPr txBox="1">
            <a:spLocks noChangeArrowheads="1"/>
          </p:cNvSpPr>
          <p:nvPr/>
        </p:nvSpPr>
        <p:spPr bwMode="auto">
          <a:xfrm>
            <a:off x="6372200" y="228740"/>
            <a:ext cx="1700598" cy="402291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square" lIns="90000" tIns="46800" rIns="90000" bIns="46800">
            <a:spAutoFit/>
          </a:bodyPr>
          <a:lstStyle>
            <a:lvl1pPr marL="176213" indent="-17621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2057400" indent="-2057400">
              <a:tabLst>
                <a:tab pos="1795463" algn="l"/>
              </a:tabLst>
            </a:pPr>
            <a:r>
              <a:rPr lang="cs-CZ" altLang="cs-CZ" sz="2000" b="1" dirty="0" smtClean="0">
                <a:solidFill>
                  <a:schemeClr val="bg2"/>
                </a:solidFill>
              </a:rPr>
              <a:t>Princip: </a:t>
            </a:r>
            <a:r>
              <a:rPr lang="cs-CZ" altLang="cs-CZ" sz="2000" b="1" dirty="0" smtClean="0">
                <a:solidFill>
                  <a:schemeClr val="bg2"/>
                </a:solidFill>
                <a:hlinkClick r:id="rId4"/>
              </a:rPr>
              <a:t>zde</a:t>
            </a:r>
            <a:endParaRPr lang="cs-CZ" altLang="cs-CZ" sz="2000" b="1" dirty="0">
              <a:solidFill>
                <a:schemeClr val="bg2"/>
              </a:solidFill>
            </a:endParaRPr>
          </a:p>
        </p:txBody>
      </p:sp>
      <p:pic>
        <p:nvPicPr>
          <p:cNvPr id="1028" name="Picture 4" descr="https://oenergetice.cz/domains/oenergetice.cz/wp-content/uploads/2015/04/zareni.gif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3" y="3594161"/>
            <a:ext cx="4175571" cy="31472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501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01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501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1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01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01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01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01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500"/>
                            </p:stCondLst>
                            <p:childTnLst>
                              <p:par>
                                <p:cTn id="2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181" grpId="0"/>
      <p:bldP spid="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2"/>
          <p:cNvSpPr>
            <a:spLocks noChangeArrowheads="1"/>
          </p:cNvSpPr>
          <p:nvPr/>
        </p:nvSpPr>
        <p:spPr bwMode="auto">
          <a:xfrm>
            <a:off x="179388" y="134467"/>
            <a:ext cx="8785225" cy="630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 anchorCtr="1"/>
          <a:lstStyle>
            <a:lvl1pPr algn="ctr"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</a:defRPr>
            </a:lvl1pPr>
            <a:lvl2pPr algn="ctr"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</a:defRPr>
            </a:lvl2pPr>
            <a:lvl3pPr algn="ctr"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</a:defRPr>
            </a:lvl3pPr>
            <a:lvl4pPr algn="ctr"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</a:defRPr>
            </a:lvl4pPr>
            <a:lvl5pPr algn="ctr"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</a:defRPr>
            </a:lvl9pPr>
          </a:lstStyle>
          <a:p>
            <a:r>
              <a:rPr lang="cs-CZ" altLang="cs-CZ" sz="4000" b="1" u="sng" dirty="0">
                <a:solidFill>
                  <a:schemeClr val="bg2"/>
                </a:solidFill>
                <a:effectLst/>
                <a:latin typeface="Comic Sans MS" panose="030F0702030302020204" pitchFamily="66" charset="0"/>
              </a:rPr>
              <a:t>Materiály pro fotovoltaické články</a:t>
            </a:r>
            <a:r>
              <a:rPr lang="cs-CZ" altLang="cs-CZ" sz="4000" dirty="0">
                <a:solidFill>
                  <a:schemeClr val="bg2"/>
                </a:solidFill>
                <a:effectLst/>
              </a:rPr>
              <a:t> </a:t>
            </a:r>
          </a:p>
        </p:txBody>
      </p:sp>
      <p:sp>
        <p:nvSpPr>
          <p:cNvPr id="75779" name="Text Box 3"/>
          <p:cNvSpPr txBox="1">
            <a:spLocks noChangeArrowheads="1"/>
          </p:cNvSpPr>
          <p:nvPr/>
        </p:nvSpPr>
        <p:spPr bwMode="auto">
          <a:xfrm>
            <a:off x="250825" y="836712"/>
            <a:ext cx="8713788" cy="36801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 marL="354013" indent="-354013">
              <a:tabLst>
                <a:tab pos="1079500" algn="l"/>
                <a:tab pos="3403600" algn="l"/>
                <a:tab pos="3679825" algn="l"/>
                <a:tab pos="67214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533400">
              <a:tabLst>
                <a:tab pos="1079500" algn="l"/>
                <a:tab pos="3403600" algn="l"/>
                <a:tab pos="3679825" algn="l"/>
                <a:tab pos="67214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tabLst>
                <a:tab pos="1079500" algn="l"/>
                <a:tab pos="3403600" algn="l"/>
                <a:tab pos="3679825" algn="l"/>
                <a:tab pos="67214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tabLst>
                <a:tab pos="1079500" algn="l"/>
                <a:tab pos="3403600" algn="l"/>
                <a:tab pos="3679825" algn="l"/>
                <a:tab pos="67214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tabLst>
                <a:tab pos="1079500" algn="l"/>
                <a:tab pos="3403600" algn="l"/>
                <a:tab pos="3679825" algn="l"/>
                <a:tab pos="67214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tabLst>
                <a:tab pos="1079500" algn="l"/>
                <a:tab pos="3403600" algn="l"/>
                <a:tab pos="3679825" algn="l"/>
                <a:tab pos="67214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tabLst>
                <a:tab pos="1079500" algn="l"/>
                <a:tab pos="3403600" algn="l"/>
                <a:tab pos="3679825" algn="l"/>
                <a:tab pos="67214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tabLst>
                <a:tab pos="1079500" algn="l"/>
                <a:tab pos="3403600" algn="l"/>
                <a:tab pos="3679825" algn="l"/>
                <a:tab pos="67214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tabLst>
                <a:tab pos="1079500" algn="l"/>
                <a:tab pos="3403600" algn="l"/>
                <a:tab pos="3679825" algn="l"/>
                <a:tab pos="67214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cs-CZ" altLang="cs-CZ" sz="2400" b="1" u="sng" dirty="0">
                <a:solidFill>
                  <a:schemeClr val="bg2"/>
                </a:solidFill>
              </a:rPr>
              <a:t>1. Generace</a:t>
            </a:r>
          </a:p>
          <a:p>
            <a:r>
              <a:rPr lang="cs-CZ" altLang="cs-CZ" sz="1900" b="1" u="sng" dirty="0">
                <a:solidFill>
                  <a:schemeClr val="bg2"/>
                </a:solidFill>
              </a:rPr>
              <a:t>- základem jsou krystalické křemíkové desky</a:t>
            </a:r>
          </a:p>
          <a:p>
            <a:r>
              <a:rPr lang="cs-CZ" altLang="cs-CZ" sz="1900" b="1" u="sng" dirty="0">
                <a:solidFill>
                  <a:schemeClr val="bg2"/>
                </a:solidFill>
              </a:rPr>
              <a:t>Křemík</a:t>
            </a:r>
            <a:r>
              <a:rPr lang="cs-CZ" altLang="cs-CZ" sz="1900" b="1" dirty="0">
                <a:solidFill>
                  <a:schemeClr val="bg2"/>
                </a:solidFill>
              </a:rPr>
              <a:t>	</a:t>
            </a:r>
            <a:r>
              <a:rPr lang="cs-CZ" altLang="cs-CZ" sz="1900" b="1" u="sng" dirty="0">
                <a:solidFill>
                  <a:schemeClr val="bg2"/>
                </a:solidFill>
              </a:rPr>
              <a:t>teoretická maximální účinnost</a:t>
            </a:r>
            <a:r>
              <a:rPr lang="cs-CZ" altLang="cs-CZ" sz="1900" b="1" dirty="0">
                <a:solidFill>
                  <a:schemeClr val="bg2"/>
                </a:solidFill>
              </a:rPr>
              <a:t>	31 %</a:t>
            </a:r>
          </a:p>
          <a:p>
            <a:r>
              <a:rPr lang="cs-CZ" altLang="cs-CZ" sz="1900" b="1" dirty="0">
                <a:solidFill>
                  <a:schemeClr val="bg2"/>
                </a:solidFill>
              </a:rPr>
              <a:t>		</a:t>
            </a:r>
            <a:r>
              <a:rPr lang="cs-CZ" altLang="cs-CZ" sz="1900" b="1" u="sng" dirty="0" err="1">
                <a:solidFill>
                  <a:schemeClr val="bg2"/>
                </a:solidFill>
              </a:rPr>
              <a:t>multikrystalický</a:t>
            </a:r>
            <a:r>
              <a:rPr lang="cs-CZ" altLang="cs-CZ" sz="1900" b="1" dirty="0">
                <a:solidFill>
                  <a:schemeClr val="bg2"/>
                </a:solidFill>
              </a:rPr>
              <a:t>	*	účinnost	</a:t>
            </a:r>
            <a:r>
              <a:rPr lang="cs-CZ" altLang="cs-CZ" sz="1900" b="1" dirty="0" smtClean="0">
                <a:solidFill>
                  <a:schemeClr val="bg2"/>
                </a:solidFill>
              </a:rPr>
              <a:t>(15-18) </a:t>
            </a:r>
            <a:r>
              <a:rPr lang="cs-CZ" altLang="cs-CZ" sz="1900" b="1" dirty="0">
                <a:solidFill>
                  <a:schemeClr val="bg2"/>
                </a:solidFill>
              </a:rPr>
              <a:t>%</a:t>
            </a:r>
          </a:p>
          <a:p>
            <a:r>
              <a:rPr lang="cs-CZ" altLang="cs-CZ" sz="1900" b="1" dirty="0">
                <a:solidFill>
                  <a:schemeClr val="bg2"/>
                </a:solidFill>
              </a:rPr>
              <a:t>			*	výhody	nižší cena</a:t>
            </a:r>
          </a:p>
          <a:p>
            <a:r>
              <a:rPr lang="cs-CZ" altLang="cs-CZ" sz="1900" b="1" dirty="0">
                <a:solidFill>
                  <a:schemeClr val="bg2"/>
                </a:solidFill>
              </a:rPr>
              <a:t>					difúzní světlo</a:t>
            </a:r>
          </a:p>
          <a:p>
            <a:r>
              <a:rPr lang="cs-CZ" altLang="cs-CZ" sz="1900" b="1" dirty="0">
                <a:solidFill>
                  <a:schemeClr val="bg2"/>
                </a:solidFill>
              </a:rPr>
              <a:t>	</a:t>
            </a:r>
            <a:r>
              <a:rPr lang="cs-CZ" altLang="cs-CZ" sz="1900" b="1" dirty="0" smtClean="0">
                <a:solidFill>
                  <a:schemeClr val="bg2"/>
                </a:solidFill>
              </a:rPr>
              <a:t> 	</a:t>
            </a:r>
            <a:r>
              <a:rPr lang="cs-CZ" altLang="cs-CZ" sz="1900" b="1" u="sng" dirty="0" smtClean="0">
                <a:solidFill>
                  <a:schemeClr val="bg2"/>
                </a:solidFill>
              </a:rPr>
              <a:t>monokrystalický</a:t>
            </a:r>
            <a:r>
              <a:rPr lang="cs-CZ" altLang="cs-CZ" sz="1900" b="1" dirty="0">
                <a:solidFill>
                  <a:schemeClr val="bg2"/>
                </a:solidFill>
              </a:rPr>
              <a:t>	*	reálná účinnost	</a:t>
            </a:r>
            <a:r>
              <a:rPr lang="cs-CZ" altLang="cs-CZ" sz="1900" b="1" dirty="0" smtClean="0">
                <a:solidFill>
                  <a:schemeClr val="bg2"/>
                </a:solidFill>
              </a:rPr>
              <a:t>(20-23) %</a:t>
            </a:r>
          </a:p>
          <a:p>
            <a:r>
              <a:rPr lang="cs-CZ" altLang="cs-CZ" sz="1900" b="1" dirty="0">
                <a:solidFill>
                  <a:schemeClr val="bg2"/>
                </a:solidFill>
              </a:rPr>
              <a:t>	</a:t>
            </a:r>
            <a:r>
              <a:rPr lang="cs-CZ" altLang="cs-CZ" sz="1900" b="1" dirty="0" smtClean="0">
                <a:solidFill>
                  <a:schemeClr val="bg2"/>
                </a:solidFill>
              </a:rPr>
              <a:t>		* 	přímým sluneční svit</a:t>
            </a:r>
            <a:endParaRPr lang="cs-CZ" altLang="cs-CZ" sz="1900" b="1" dirty="0">
              <a:solidFill>
                <a:schemeClr val="bg2"/>
              </a:solidFill>
            </a:endParaRPr>
          </a:p>
          <a:p>
            <a:r>
              <a:rPr lang="cs-CZ" altLang="cs-CZ" sz="1900" b="1" dirty="0" smtClean="0">
                <a:solidFill>
                  <a:schemeClr val="bg2"/>
                </a:solidFill>
              </a:rPr>
              <a:t>Energetická návratnost - zhruba (1-1,5) roku (podle místa instalace)</a:t>
            </a:r>
          </a:p>
          <a:p>
            <a:r>
              <a:rPr lang="cs-CZ" altLang="cs-CZ" sz="1900" b="1" dirty="0" smtClean="0">
                <a:solidFill>
                  <a:schemeClr val="bg2"/>
                </a:solidFill>
              </a:rPr>
              <a:t>Životnost panelů - až 35 let </a:t>
            </a:r>
            <a:r>
              <a:rPr lang="cs-CZ" altLang="cs-CZ" sz="1900" b="1" dirty="0">
                <a:solidFill>
                  <a:schemeClr val="bg2"/>
                </a:solidFill>
              </a:rPr>
              <a:t>	</a:t>
            </a:r>
          </a:p>
          <a:p>
            <a:r>
              <a:rPr lang="cs-CZ" altLang="cs-CZ" sz="1900" b="1" dirty="0" smtClean="0">
                <a:solidFill>
                  <a:schemeClr val="bg2"/>
                </a:solidFill>
              </a:rPr>
              <a:t>Podrobné vlastnosti jsou dány technologií výroby článku.</a:t>
            </a:r>
            <a:endParaRPr lang="cs-CZ" altLang="cs-CZ" sz="1900" b="1" dirty="0">
              <a:solidFill>
                <a:schemeClr val="bg2"/>
              </a:solidFill>
            </a:endParaRPr>
          </a:p>
          <a:p>
            <a:r>
              <a:rPr lang="cs-CZ" altLang="cs-CZ" sz="1900" b="1" dirty="0">
                <a:solidFill>
                  <a:schemeClr val="bg2"/>
                </a:solidFill>
              </a:rPr>
              <a:t>V současné době nejvíce využívaná technologie (zhruba 90%)</a:t>
            </a:r>
          </a:p>
        </p:txBody>
      </p:sp>
      <p:pic>
        <p:nvPicPr>
          <p:cNvPr id="75783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354" y="4546426"/>
            <a:ext cx="3384550" cy="2266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Obrázek 1"/>
          <p:cNvPicPr>
            <a:picLocks noChangeAspect="1"/>
          </p:cNvPicPr>
          <p:nvPr/>
        </p:nvPicPr>
        <p:blipFill rotWithShape="1">
          <a:blip r:embed="rId3"/>
          <a:srcRect l="29332" t="46075" r="46317" b="24469"/>
          <a:stretch/>
        </p:blipFill>
        <p:spPr>
          <a:xfrm>
            <a:off x="4607719" y="4560332"/>
            <a:ext cx="3168352" cy="215480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757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757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757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757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1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757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57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757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757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757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757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7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7577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7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7577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7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7577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7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7577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7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7577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 nodeType="clickPar">
                      <p:stCondLst>
                        <p:cond delay="indefinite"/>
                      </p:stCondLst>
                      <p:childTnLst>
                        <p:par>
                          <p:cTn id="5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7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500"/>
                                        <p:tgtEl>
                                          <p:spTgt spid="7577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6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7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7577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5778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3" name="Text Box 3"/>
          <p:cNvSpPr txBox="1">
            <a:spLocks noChangeArrowheads="1"/>
          </p:cNvSpPr>
          <p:nvPr/>
        </p:nvSpPr>
        <p:spPr bwMode="auto">
          <a:xfrm>
            <a:off x="179388" y="188913"/>
            <a:ext cx="8856662" cy="62254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tabLst>
                <a:tab pos="354013" algn="l"/>
                <a:tab pos="539750" algn="l"/>
                <a:tab pos="1168400" algn="l"/>
                <a:tab pos="1344613" algn="l"/>
                <a:tab pos="4217988" algn="l"/>
                <a:tab pos="67214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1074738">
              <a:tabLst>
                <a:tab pos="354013" algn="l"/>
                <a:tab pos="539750" algn="l"/>
                <a:tab pos="1168400" algn="l"/>
                <a:tab pos="1344613" algn="l"/>
                <a:tab pos="4217988" algn="l"/>
                <a:tab pos="67214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254125">
              <a:tabLst>
                <a:tab pos="354013" algn="l"/>
                <a:tab pos="539750" algn="l"/>
                <a:tab pos="1168400" algn="l"/>
                <a:tab pos="1344613" algn="l"/>
                <a:tab pos="4217988" algn="l"/>
                <a:tab pos="67214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433513">
              <a:tabLst>
                <a:tab pos="354013" algn="l"/>
                <a:tab pos="539750" algn="l"/>
                <a:tab pos="1168400" algn="l"/>
                <a:tab pos="1344613" algn="l"/>
                <a:tab pos="4217988" algn="l"/>
                <a:tab pos="67214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tabLst>
                <a:tab pos="354013" algn="l"/>
                <a:tab pos="539750" algn="l"/>
                <a:tab pos="1168400" algn="l"/>
                <a:tab pos="1344613" algn="l"/>
                <a:tab pos="4217988" algn="l"/>
                <a:tab pos="67214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tabLst>
                <a:tab pos="354013" algn="l"/>
                <a:tab pos="539750" algn="l"/>
                <a:tab pos="1168400" algn="l"/>
                <a:tab pos="1344613" algn="l"/>
                <a:tab pos="4217988" algn="l"/>
                <a:tab pos="67214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tabLst>
                <a:tab pos="354013" algn="l"/>
                <a:tab pos="539750" algn="l"/>
                <a:tab pos="1168400" algn="l"/>
                <a:tab pos="1344613" algn="l"/>
                <a:tab pos="4217988" algn="l"/>
                <a:tab pos="67214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tabLst>
                <a:tab pos="354013" algn="l"/>
                <a:tab pos="539750" algn="l"/>
                <a:tab pos="1168400" algn="l"/>
                <a:tab pos="1344613" algn="l"/>
                <a:tab pos="4217988" algn="l"/>
                <a:tab pos="67214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tabLst>
                <a:tab pos="354013" algn="l"/>
                <a:tab pos="539750" algn="l"/>
                <a:tab pos="1168400" algn="l"/>
                <a:tab pos="1344613" algn="l"/>
                <a:tab pos="4217988" algn="l"/>
                <a:tab pos="67214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cs-CZ" altLang="cs-CZ" sz="2400" b="1" u="sng" dirty="0">
                <a:solidFill>
                  <a:schemeClr val="bg2"/>
                </a:solidFill>
              </a:rPr>
              <a:t>2. Generace</a:t>
            </a:r>
          </a:p>
          <a:p>
            <a:r>
              <a:rPr lang="cs-CZ" altLang="cs-CZ" b="1" dirty="0">
                <a:solidFill>
                  <a:schemeClr val="bg2"/>
                </a:solidFill>
              </a:rPr>
              <a:t>	</a:t>
            </a:r>
            <a:r>
              <a:rPr lang="cs-CZ" altLang="cs-CZ" b="1" u="sng" dirty="0">
                <a:solidFill>
                  <a:schemeClr val="bg2"/>
                </a:solidFill>
              </a:rPr>
              <a:t>Hlavním aspektem je úspora křemíku při plánovaném růstu výroby článků </a:t>
            </a:r>
          </a:p>
          <a:p>
            <a:pPr>
              <a:spcBef>
                <a:spcPct val="20000"/>
              </a:spcBef>
            </a:pPr>
            <a:r>
              <a:rPr lang="cs-CZ" altLang="cs-CZ" dirty="0">
                <a:solidFill>
                  <a:schemeClr val="bg2"/>
                </a:solidFill>
              </a:rPr>
              <a:t>	</a:t>
            </a:r>
            <a:r>
              <a:rPr lang="cs-CZ" altLang="cs-CZ" sz="2200" u="sng" dirty="0">
                <a:solidFill>
                  <a:schemeClr val="bg2"/>
                </a:solidFill>
              </a:rPr>
              <a:t>T</a:t>
            </a:r>
            <a:r>
              <a:rPr lang="cs-CZ" altLang="cs-CZ" sz="2200" b="1" u="sng" dirty="0">
                <a:solidFill>
                  <a:schemeClr val="bg2"/>
                </a:solidFill>
              </a:rPr>
              <a:t>enkovrstvé technologie</a:t>
            </a:r>
          </a:p>
          <a:p>
            <a:r>
              <a:rPr lang="cs-CZ" altLang="cs-CZ" sz="2000" b="1" dirty="0">
                <a:solidFill>
                  <a:schemeClr val="bg2"/>
                </a:solidFill>
              </a:rPr>
              <a:t>Aktivní polovodičová vrstva se nanáší na podložku (sklo nebo </a:t>
            </a:r>
            <a:r>
              <a:rPr lang="cs-CZ" altLang="cs-CZ" sz="2000" b="1" dirty="0" smtClean="0">
                <a:solidFill>
                  <a:schemeClr val="bg2"/>
                </a:solidFill>
              </a:rPr>
              <a:t>fólie) </a:t>
            </a:r>
            <a:r>
              <a:rPr lang="cs-CZ" altLang="cs-CZ" sz="2000" b="1" dirty="0">
                <a:solidFill>
                  <a:schemeClr val="bg2"/>
                </a:solidFill>
              </a:rPr>
              <a:t>a  je 100 – 1000 tenčí.</a:t>
            </a:r>
          </a:p>
          <a:p>
            <a:r>
              <a:rPr lang="cs-CZ" altLang="cs-CZ" sz="2000" b="1" dirty="0">
                <a:solidFill>
                  <a:schemeClr val="bg2"/>
                </a:solidFill>
              </a:rPr>
              <a:t>a)	na bázi křemíku</a:t>
            </a:r>
          </a:p>
          <a:p>
            <a:r>
              <a:rPr lang="cs-CZ" altLang="cs-CZ" sz="2000" b="1" dirty="0">
                <a:solidFill>
                  <a:schemeClr val="bg2"/>
                </a:solidFill>
              </a:rPr>
              <a:t>	*	polykrystalická technologie, účinnost (okolo 10%)</a:t>
            </a:r>
          </a:p>
          <a:p>
            <a:r>
              <a:rPr lang="cs-CZ" altLang="cs-CZ" sz="2000" b="1" dirty="0">
                <a:solidFill>
                  <a:schemeClr val="bg2"/>
                </a:solidFill>
              </a:rPr>
              <a:t>	*	amorfní křemík nanesený na skle, tloušťka 0,5</a:t>
            </a:r>
            <a:r>
              <a:rPr lang="cs-CZ" altLang="cs-CZ" sz="2000" b="1" dirty="0">
                <a:solidFill>
                  <a:schemeClr val="bg2"/>
                </a:solidFill>
                <a:sym typeface="Symbol" panose="05050102010706020507" pitchFamily="18" charset="2"/>
              </a:rPr>
              <a:t>m</a:t>
            </a:r>
            <a:r>
              <a:rPr lang="cs-CZ" altLang="cs-CZ" sz="2000" b="1" dirty="0">
                <a:solidFill>
                  <a:schemeClr val="bg2"/>
                </a:solidFill>
              </a:rPr>
              <a:t>, účinnost </a:t>
            </a:r>
            <a:r>
              <a:rPr lang="cs-CZ" altLang="cs-CZ" sz="2000" b="1" dirty="0" smtClean="0">
                <a:solidFill>
                  <a:schemeClr val="bg2"/>
                </a:solidFill>
              </a:rPr>
              <a:t>do 10%</a:t>
            </a:r>
          </a:p>
          <a:p>
            <a:endParaRPr lang="cs-CZ" altLang="cs-CZ" sz="2000" b="1" dirty="0">
              <a:solidFill>
                <a:schemeClr val="bg2"/>
              </a:solidFill>
            </a:endParaRPr>
          </a:p>
          <a:p>
            <a:r>
              <a:rPr lang="cs-CZ" altLang="cs-CZ" sz="2000" b="1" dirty="0" smtClean="0">
                <a:solidFill>
                  <a:schemeClr val="bg2"/>
                </a:solidFill>
              </a:rPr>
              <a:t>b</a:t>
            </a:r>
            <a:r>
              <a:rPr lang="cs-CZ" altLang="cs-CZ" sz="2000" b="1" dirty="0">
                <a:solidFill>
                  <a:schemeClr val="bg2"/>
                </a:solidFill>
              </a:rPr>
              <a:t>)	bez křemíku</a:t>
            </a:r>
          </a:p>
          <a:p>
            <a:r>
              <a:rPr lang="cs-CZ" altLang="cs-CZ" sz="2000" b="1" dirty="0">
                <a:solidFill>
                  <a:schemeClr val="bg2"/>
                </a:solidFill>
              </a:rPr>
              <a:t>	*	</a:t>
            </a:r>
            <a:r>
              <a:rPr lang="cs-CZ" altLang="cs-CZ" sz="2000" b="1" dirty="0" smtClean="0">
                <a:solidFill>
                  <a:schemeClr val="bg2"/>
                </a:solidFill>
              </a:rPr>
              <a:t>CIGS </a:t>
            </a:r>
            <a:r>
              <a:rPr lang="cs-CZ" altLang="cs-CZ" sz="2000" b="1" dirty="0">
                <a:solidFill>
                  <a:schemeClr val="bg2"/>
                </a:solidFill>
              </a:rPr>
              <a:t>moduly – měď, indium, galium, </a:t>
            </a:r>
            <a:r>
              <a:rPr lang="cs-CZ" altLang="cs-CZ" sz="2000" b="1" dirty="0" err="1" smtClean="0">
                <a:solidFill>
                  <a:schemeClr val="bg2"/>
                </a:solidFill>
              </a:rPr>
              <a:t>diselenid</a:t>
            </a:r>
            <a:r>
              <a:rPr lang="cs-CZ" altLang="cs-CZ" sz="2000" b="1" dirty="0" smtClean="0">
                <a:solidFill>
                  <a:schemeClr val="bg2"/>
                </a:solidFill>
              </a:rPr>
              <a:t>, </a:t>
            </a:r>
            <a:r>
              <a:rPr lang="cs-CZ" altLang="cs-CZ" sz="2000" b="1" dirty="0">
                <a:solidFill>
                  <a:schemeClr val="bg2"/>
                </a:solidFill>
              </a:rPr>
              <a:t>účinnost </a:t>
            </a:r>
            <a:r>
              <a:rPr lang="cs-CZ" altLang="cs-CZ" sz="2000" b="1" dirty="0" smtClean="0">
                <a:solidFill>
                  <a:schemeClr val="bg2"/>
                </a:solidFill>
              </a:rPr>
              <a:t>až 20%</a:t>
            </a:r>
            <a:endParaRPr lang="cs-CZ" altLang="cs-CZ" sz="2000" b="1" dirty="0">
              <a:solidFill>
                <a:schemeClr val="bg2"/>
              </a:solidFill>
            </a:endParaRPr>
          </a:p>
          <a:p>
            <a:r>
              <a:rPr lang="cs-CZ" altLang="cs-CZ" sz="2000" b="1" dirty="0">
                <a:solidFill>
                  <a:schemeClr val="bg2"/>
                </a:solidFill>
              </a:rPr>
              <a:t>	*	Cd-Te ( kadmium-telurid) moduly, účinnost (9 - 11)%</a:t>
            </a:r>
          </a:p>
          <a:p>
            <a:pPr>
              <a:spcBef>
                <a:spcPct val="50000"/>
              </a:spcBef>
            </a:pPr>
            <a:r>
              <a:rPr lang="cs-CZ" altLang="cs-CZ" sz="2000" b="1" u="sng" dirty="0">
                <a:solidFill>
                  <a:schemeClr val="bg2"/>
                </a:solidFill>
              </a:rPr>
              <a:t>Obecné vlastnosti tenkovrstvé technologie</a:t>
            </a:r>
            <a:r>
              <a:rPr lang="cs-CZ" altLang="cs-CZ" sz="2000" b="1" dirty="0">
                <a:solidFill>
                  <a:schemeClr val="bg2"/>
                </a:solidFill>
              </a:rPr>
              <a:t>:</a:t>
            </a:r>
          </a:p>
          <a:p>
            <a:pPr>
              <a:tabLst>
                <a:tab pos="177800" algn="l"/>
                <a:tab pos="539750" algn="l"/>
                <a:tab pos="1168400" algn="l"/>
                <a:tab pos="1344613" algn="l"/>
                <a:tab pos="4217988" algn="l"/>
                <a:tab pos="6721475" algn="l"/>
              </a:tabLst>
            </a:pPr>
            <a:r>
              <a:rPr lang="cs-CZ" altLang="cs-CZ" sz="2000" b="1" dirty="0">
                <a:solidFill>
                  <a:schemeClr val="bg2"/>
                </a:solidFill>
              </a:rPr>
              <a:t>*	lehkost a snadná manipulace</a:t>
            </a:r>
          </a:p>
          <a:p>
            <a:pPr>
              <a:tabLst>
                <a:tab pos="177800" algn="l"/>
                <a:tab pos="539750" algn="l"/>
                <a:tab pos="1168400" algn="l"/>
                <a:tab pos="1344613" algn="l"/>
                <a:tab pos="4217988" algn="l"/>
                <a:tab pos="6721475" algn="l"/>
              </a:tabLst>
            </a:pPr>
            <a:r>
              <a:rPr lang="cs-CZ" altLang="cs-CZ" sz="2000" b="1" dirty="0">
                <a:solidFill>
                  <a:schemeClr val="bg2"/>
                </a:solidFill>
              </a:rPr>
              <a:t>*	</a:t>
            </a:r>
            <a:r>
              <a:rPr lang="cs-CZ" altLang="cs-CZ" sz="2000" b="1" dirty="0" smtClean="0">
                <a:solidFill>
                  <a:schemeClr val="bg2"/>
                </a:solidFill>
              </a:rPr>
              <a:t>větší citlivost </a:t>
            </a:r>
            <a:r>
              <a:rPr lang="cs-CZ" altLang="cs-CZ" sz="2000" b="1" dirty="0">
                <a:solidFill>
                  <a:schemeClr val="bg2"/>
                </a:solidFill>
              </a:rPr>
              <a:t>na denní světlo </a:t>
            </a:r>
            <a:r>
              <a:rPr lang="cs-CZ" altLang="cs-CZ" sz="2000" b="1" dirty="0" smtClean="0">
                <a:solidFill>
                  <a:schemeClr val="bg2"/>
                </a:solidFill>
                <a:sym typeface="Symbol" panose="05050102010706020507" pitchFamily="18" charset="2"/>
              </a:rPr>
              <a:t> asi o 15% vyšší energetická výtěžnost </a:t>
            </a:r>
            <a:endParaRPr lang="cs-CZ" altLang="cs-CZ" sz="2000" b="1" dirty="0">
              <a:solidFill>
                <a:schemeClr val="bg2"/>
              </a:solidFill>
            </a:endParaRPr>
          </a:p>
          <a:p>
            <a:pPr>
              <a:tabLst>
                <a:tab pos="177800" algn="l"/>
                <a:tab pos="539750" algn="l"/>
                <a:tab pos="1168400" algn="l"/>
                <a:tab pos="1344613" algn="l"/>
                <a:tab pos="4217988" algn="l"/>
                <a:tab pos="6721475" algn="l"/>
              </a:tabLst>
            </a:pPr>
            <a:r>
              <a:rPr lang="cs-CZ" altLang="cs-CZ" sz="2000" b="1" dirty="0">
                <a:solidFill>
                  <a:schemeClr val="bg2"/>
                </a:solidFill>
              </a:rPr>
              <a:t>*	menší citlivost na </a:t>
            </a:r>
            <a:r>
              <a:rPr lang="cs-CZ" altLang="cs-CZ" sz="2000" b="1" dirty="0" smtClean="0">
                <a:solidFill>
                  <a:schemeClr val="bg2"/>
                </a:solidFill>
              </a:rPr>
              <a:t>vyšší teploty</a:t>
            </a:r>
            <a:endParaRPr lang="cs-CZ" altLang="cs-CZ" sz="2000" b="1" dirty="0">
              <a:solidFill>
                <a:schemeClr val="bg2"/>
              </a:solidFill>
            </a:endParaRPr>
          </a:p>
          <a:p>
            <a:pPr>
              <a:tabLst>
                <a:tab pos="177800" algn="l"/>
                <a:tab pos="539750" algn="l"/>
                <a:tab pos="1168400" algn="l"/>
                <a:tab pos="1344613" algn="l"/>
                <a:tab pos="4217988" algn="l"/>
                <a:tab pos="6721475" algn="l"/>
              </a:tabLst>
            </a:pPr>
            <a:r>
              <a:rPr lang="cs-CZ" altLang="cs-CZ" sz="2000" b="1" dirty="0">
                <a:solidFill>
                  <a:schemeClr val="bg2"/>
                </a:solidFill>
              </a:rPr>
              <a:t>*	nižší výrobní náklady a rychlejší zhodnocení investice</a:t>
            </a:r>
          </a:p>
          <a:p>
            <a:pPr>
              <a:tabLst>
                <a:tab pos="177800" algn="l"/>
                <a:tab pos="539750" algn="l"/>
                <a:tab pos="1168400" algn="l"/>
                <a:tab pos="1344613" algn="l"/>
                <a:tab pos="4217988" algn="l"/>
                <a:tab pos="6721475" algn="l"/>
              </a:tabLst>
            </a:pPr>
            <a:r>
              <a:rPr lang="cs-CZ" altLang="cs-CZ" sz="2000" b="1" dirty="0">
                <a:solidFill>
                  <a:schemeClr val="bg2"/>
                </a:solidFill>
              </a:rPr>
              <a:t>*	předpoklad zvyšování účinnosti</a:t>
            </a:r>
          </a:p>
          <a:p>
            <a:pPr>
              <a:tabLst>
                <a:tab pos="177800" algn="l"/>
                <a:tab pos="539750" algn="l"/>
                <a:tab pos="1168400" algn="l"/>
                <a:tab pos="1344613" algn="l"/>
                <a:tab pos="4217988" algn="l"/>
                <a:tab pos="6721475" algn="l"/>
              </a:tabLst>
            </a:pPr>
            <a:r>
              <a:rPr lang="cs-CZ" altLang="cs-CZ" sz="2000" b="1" dirty="0">
                <a:solidFill>
                  <a:schemeClr val="bg2"/>
                </a:solidFill>
              </a:rPr>
              <a:t>Použití	-	fólie na ohebný podklad, fasády domů, vrstvy na skle, …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68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768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768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768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7680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7680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7680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7680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3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7680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7680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 nodeType="clickPar">
                      <p:stCondLst>
                        <p:cond delay="indefinite"/>
                      </p:stCondLst>
                      <p:childTnLst>
                        <p:par>
                          <p:cTn id="4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7680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7680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7680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7680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500"/>
                                        <p:tgtEl>
                                          <p:spTgt spid="7680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500"/>
                                        <p:tgtEl>
                                          <p:spTgt spid="7680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6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3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76803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Text Box 2"/>
          <p:cNvSpPr txBox="1">
            <a:spLocks noChangeArrowheads="1"/>
          </p:cNvSpPr>
          <p:nvPr/>
        </p:nvSpPr>
        <p:spPr bwMode="auto">
          <a:xfrm>
            <a:off x="179388" y="188913"/>
            <a:ext cx="8856662" cy="19719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 marL="361950" indent="-361950">
              <a:tabLst>
                <a:tab pos="539750" algn="l"/>
                <a:tab pos="1168400" algn="l"/>
                <a:tab pos="1344613" algn="l"/>
                <a:tab pos="4217988" algn="l"/>
                <a:tab pos="67214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1074738">
              <a:tabLst>
                <a:tab pos="539750" algn="l"/>
                <a:tab pos="1168400" algn="l"/>
                <a:tab pos="1344613" algn="l"/>
                <a:tab pos="4217988" algn="l"/>
                <a:tab pos="67214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254125">
              <a:tabLst>
                <a:tab pos="539750" algn="l"/>
                <a:tab pos="1168400" algn="l"/>
                <a:tab pos="1344613" algn="l"/>
                <a:tab pos="4217988" algn="l"/>
                <a:tab pos="67214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433513">
              <a:tabLst>
                <a:tab pos="539750" algn="l"/>
                <a:tab pos="1168400" algn="l"/>
                <a:tab pos="1344613" algn="l"/>
                <a:tab pos="4217988" algn="l"/>
                <a:tab pos="67214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tabLst>
                <a:tab pos="539750" algn="l"/>
                <a:tab pos="1168400" algn="l"/>
                <a:tab pos="1344613" algn="l"/>
                <a:tab pos="4217988" algn="l"/>
                <a:tab pos="67214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tabLst>
                <a:tab pos="539750" algn="l"/>
                <a:tab pos="1168400" algn="l"/>
                <a:tab pos="1344613" algn="l"/>
                <a:tab pos="4217988" algn="l"/>
                <a:tab pos="67214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tabLst>
                <a:tab pos="539750" algn="l"/>
                <a:tab pos="1168400" algn="l"/>
                <a:tab pos="1344613" algn="l"/>
                <a:tab pos="4217988" algn="l"/>
                <a:tab pos="67214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tabLst>
                <a:tab pos="539750" algn="l"/>
                <a:tab pos="1168400" algn="l"/>
                <a:tab pos="1344613" algn="l"/>
                <a:tab pos="4217988" algn="l"/>
                <a:tab pos="67214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tabLst>
                <a:tab pos="539750" algn="l"/>
                <a:tab pos="1168400" algn="l"/>
                <a:tab pos="1344613" algn="l"/>
                <a:tab pos="4217988" algn="l"/>
                <a:tab pos="67214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cs-CZ" altLang="cs-CZ" dirty="0">
                <a:solidFill>
                  <a:schemeClr val="bg2"/>
                </a:solidFill>
              </a:rPr>
              <a:t>	</a:t>
            </a:r>
            <a:r>
              <a:rPr lang="cs-CZ" altLang="cs-CZ" sz="2200" b="1" u="sng" dirty="0" smtClean="0">
                <a:solidFill>
                  <a:schemeClr val="bg2"/>
                </a:solidFill>
              </a:rPr>
              <a:t>Fotovoltaické fólie </a:t>
            </a:r>
            <a:r>
              <a:rPr lang="cs-CZ" altLang="cs-CZ" sz="1400" b="1" u="sng" dirty="0" smtClean="0">
                <a:solidFill>
                  <a:schemeClr val="bg2"/>
                </a:solidFill>
              </a:rPr>
              <a:t>(zdroj: www.ekobydleni.eu)</a:t>
            </a:r>
            <a:endParaRPr lang="cs-CZ" altLang="cs-CZ" sz="1400" b="1" u="sng" dirty="0">
              <a:solidFill>
                <a:schemeClr val="bg2"/>
              </a:solidFill>
            </a:endParaRPr>
          </a:p>
          <a:p>
            <a:pPr>
              <a:spcBef>
                <a:spcPts val="0"/>
              </a:spcBef>
            </a:pPr>
            <a:r>
              <a:rPr lang="cs-CZ" altLang="cs-CZ" sz="2000" dirty="0" smtClean="0">
                <a:solidFill>
                  <a:schemeClr val="bg2"/>
                </a:solidFill>
              </a:rPr>
              <a:t>Fólie může být nanesena na libovolný skleněný povrch.</a:t>
            </a:r>
          </a:p>
          <a:p>
            <a:pPr marL="0" indent="0">
              <a:spcBef>
                <a:spcPts val="0"/>
              </a:spcBef>
            </a:pPr>
            <a:r>
              <a:rPr lang="cs-CZ" altLang="cs-CZ" sz="2000" dirty="0" smtClean="0">
                <a:solidFill>
                  <a:schemeClr val="bg2"/>
                </a:solidFill>
              </a:rPr>
              <a:t>Tvoří zároveň tepelnou izolaci a zvyšuje ochranu skla před mechanickým poškozením.</a:t>
            </a:r>
          </a:p>
          <a:p>
            <a:pPr marL="0" indent="0">
              <a:spcBef>
                <a:spcPts val="0"/>
              </a:spcBef>
            </a:pPr>
            <a:r>
              <a:rPr lang="cs-CZ" altLang="cs-CZ" sz="2000" dirty="0" smtClean="0">
                <a:solidFill>
                  <a:schemeClr val="bg2"/>
                </a:solidFill>
              </a:rPr>
              <a:t>Účinnost - (3 - 5) %</a:t>
            </a:r>
          </a:p>
          <a:p>
            <a:pPr marL="0" indent="0">
              <a:spcBef>
                <a:spcPts val="0"/>
              </a:spcBef>
            </a:pPr>
            <a:r>
              <a:rPr lang="cs-CZ" altLang="cs-CZ" sz="2000" dirty="0" smtClean="0">
                <a:solidFill>
                  <a:schemeClr val="bg2"/>
                </a:solidFill>
              </a:rPr>
              <a:t>Měrná cena - zhruba dvojnásobná v porovnání s klasickými panely</a:t>
            </a:r>
            <a:endParaRPr lang="cs-CZ" altLang="cs-CZ" sz="2000" dirty="0">
              <a:solidFill>
                <a:schemeClr val="bg2"/>
              </a:solidFill>
            </a:endParaRPr>
          </a:p>
        </p:txBody>
      </p:sp>
      <p:pic>
        <p:nvPicPr>
          <p:cNvPr id="1028" name="Picture 4" descr="SolarWindow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814" y="2390750"/>
            <a:ext cx="5048250" cy="2838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Okna mrakodrapů jsou ideální místo pro instalaci průhledné solární fóli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3897052"/>
            <a:ext cx="3955295" cy="29609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817553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39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8397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8397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8397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8397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4" name="Text Box 4"/>
          <p:cNvSpPr txBox="1">
            <a:spLocks noChangeArrowheads="1"/>
          </p:cNvSpPr>
          <p:nvPr/>
        </p:nvSpPr>
        <p:spPr bwMode="auto">
          <a:xfrm>
            <a:off x="215900" y="5661025"/>
            <a:ext cx="4643438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tabLst>
                <a:tab pos="265113" algn="l"/>
                <a:tab pos="3943350" algn="l"/>
                <a:tab pos="4217988" algn="l"/>
                <a:tab pos="67214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542925">
              <a:tabLst>
                <a:tab pos="265113" algn="l"/>
                <a:tab pos="3943350" algn="l"/>
                <a:tab pos="4217988" algn="l"/>
                <a:tab pos="67214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tabLst>
                <a:tab pos="265113" algn="l"/>
                <a:tab pos="3943350" algn="l"/>
                <a:tab pos="4217988" algn="l"/>
                <a:tab pos="67214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tabLst>
                <a:tab pos="265113" algn="l"/>
                <a:tab pos="3943350" algn="l"/>
                <a:tab pos="4217988" algn="l"/>
                <a:tab pos="67214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tabLst>
                <a:tab pos="265113" algn="l"/>
                <a:tab pos="3943350" algn="l"/>
                <a:tab pos="4217988" algn="l"/>
                <a:tab pos="67214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tabLst>
                <a:tab pos="265113" algn="l"/>
                <a:tab pos="3943350" algn="l"/>
                <a:tab pos="4217988" algn="l"/>
                <a:tab pos="67214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tabLst>
                <a:tab pos="265113" algn="l"/>
                <a:tab pos="3943350" algn="l"/>
                <a:tab pos="4217988" algn="l"/>
                <a:tab pos="67214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tabLst>
                <a:tab pos="265113" algn="l"/>
                <a:tab pos="3943350" algn="l"/>
                <a:tab pos="4217988" algn="l"/>
                <a:tab pos="67214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tabLst>
                <a:tab pos="265113" algn="l"/>
                <a:tab pos="3943350" algn="l"/>
                <a:tab pos="4217988" algn="l"/>
                <a:tab pos="67214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cs-CZ" altLang="cs-CZ" sz="2000" b="1">
                <a:solidFill>
                  <a:schemeClr val="bg2"/>
                </a:solidFill>
              </a:rPr>
              <a:t>Popište jednotlivé solární články</a:t>
            </a:r>
          </a:p>
          <a:p>
            <a:r>
              <a:rPr lang="cs-CZ" altLang="cs-CZ" sz="2000" b="1">
                <a:solidFill>
                  <a:schemeClr val="bg2"/>
                </a:solidFill>
              </a:rPr>
              <a:t>(momokrystalický a polykrystalický křemík, organický solární článek.) </a:t>
            </a:r>
          </a:p>
        </p:txBody>
      </p:sp>
      <p:pic>
        <p:nvPicPr>
          <p:cNvPr id="81928" name="Picture 8" descr="solar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214313"/>
            <a:ext cx="4248150" cy="2368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29" name="Picture 9" descr="solar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463" y="225425"/>
            <a:ext cx="4217987" cy="2349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30" name="Picture 10" descr="Solar_cell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213" y="2636838"/>
            <a:ext cx="3311525" cy="2962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31" name="Picture 11" descr="organische_Solarzelle_Foto_rdax_640x60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1500" y="2852738"/>
            <a:ext cx="3340100" cy="3816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19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19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19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819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19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819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819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819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819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819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819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819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6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819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819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819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24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46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3089453"/>
            <a:ext cx="3960565" cy="36526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1445" name="Text Box 5"/>
          <p:cNvSpPr txBox="1">
            <a:spLocks noChangeArrowheads="1"/>
          </p:cNvSpPr>
          <p:nvPr/>
        </p:nvSpPr>
        <p:spPr bwMode="auto">
          <a:xfrm>
            <a:off x="179388" y="188913"/>
            <a:ext cx="8713787" cy="25875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 marL="363538" indent="-363538">
              <a:tabLst>
                <a:tab pos="1611313" algn="l"/>
                <a:tab pos="3943350" algn="l"/>
                <a:tab pos="4217988" algn="l"/>
                <a:tab pos="67214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542925">
              <a:tabLst>
                <a:tab pos="1611313" algn="l"/>
                <a:tab pos="3943350" algn="l"/>
                <a:tab pos="4217988" algn="l"/>
                <a:tab pos="67214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tabLst>
                <a:tab pos="1611313" algn="l"/>
                <a:tab pos="3943350" algn="l"/>
                <a:tab pos="4217988" algn="l"/>
                <a:tab pos="67214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tabLst>
                <a:tab pos="1611313" algn="l"/>
                <a:tab pos="3943350" algn="l"/>
                <a:tab pos="4217988" algn="l"/>
                <a:tab pos="67214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tabLst>
                <a:tab pos="1611313" algn="l"/>
                <a:tab pos="3943350" algn="l"/>
                <a:tab pos="4217988" algn="l"/>
                <a:tab pos="67214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tabLst>
                <a:tab pos="1611313" algn="l"/>
                <a:tab pos="3943350" algn="l"/>
                <a:tab pos="4217988" algn="l"/>
                <a:tab pos="67214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tabLst>
                <a:tab pos="1611313" algn="l"/>
                <a:tab pos="3943350" algn="l"/>
                <a:tab pos="4217988" algn="l"/>
                <a:tab pos="67214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tabLst>
                <a:tab pos="1611313" algn="l"/>
                <a:tab pos="3943350" algn="l"/>
                <a:tab pos="4217988" algn="l"/>
                <a:tab pos="67214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tabLst>
                <a:tab pos="1611313" algn="l"/>
                <a:tab pos="3943350" algn="l"/>
                <a:tab pos="4217988" algn="l"/>
                <a:tab pos="67214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cs-CZ" altLang="cs-CZ" sz="2200" b="1" u="sng" dirty="0">
                <a:solidFill>
                  <a:schemeClr val="bg2"/>
                </a:solidFill>
              </a:rPr>
              <a:t>Další generace a perspektivy vývoje solárních panelů</a:t>
            </a:r>
          </a:p>
          <a:p>
            <a:pPr>
              <a:spcBef>
                <a:spcPct val="50000"/>
              </a:spcBef>
            </a:pPr>
            <a:r>
              <a:rPr lang="cs-CZ" altLang="cs-CZ" sz="2000" b="1" u="sng" dirty="0">
                <a:solidFill>
                  <a:schemeClr val="bg2"/>
                </a:solidFill>
              </a:rPr>
              <a:t>Vícevrstvé solární články </a:t>
            </a:r>
            <a:r>
              <a:rPr lang="cs-CZ" altLang="cs-CZ" sz="2000" b="1" u="sng" dirty="0" smtClean="0">
                <a:solidFill>
                  <a:schemeClr val="bg2"/>
                </a:solidFill>
              </a:rPr>
              <a:t>(více vrstvé články</a:t>
            </a:r>
            <a:r>
              <a:rPr lang="cs-CZ" altLang="cs-CZ" sz="2000" b="1" u="sng" dirty="0">
                <a:solidFill>
                  <a:schemeClr val="bg2"/>
                </a:solidFill>
              </a:rPr>
              <a:t>) </a:t>
            </a:r>
            <a:r>
              <a:rPr lang="cs-CZ" altLang="cs-CZ" sz="2000" b="1" dirty="0">
                <a:solidFill>
                  <a:schemeClr val="bg2"/>
                </a:solidFill>
              </a:rPr>
              <a:t> </a:t>
            </a:r>
            <a:endParaRPr lang="cs-CZ" altLang="cs-CZ" sz="2000" b="1" dirty="0" smtClean="0">
              <a:solidFill>
                <a:schemeClr val="bg2"/>
              </a:solidFill>
            </a:endParaRPr>
          </a:p>
          <a:p>
            <a:pPr>
              <a:spcBef>
                <a:spcPct val="50000"/>
              </a:spcBef>
            </a:pPr>
            <a:r>
              <a:rPr lang="cs-CZ" altLang="cs-CZ" sz="2000" b="1" dirty="0" smtClean="0">
                <a:solidFill>
                  <a:schemeClr val="bg2"/>
                </a:solidFill>
              </a:rPr>
              <a:t>*	u klasického článku fotony, které mají  příliš malou energii projdou zakázaným pásem bez užitku. Při použití více materiálů s různým zakázaným pásem se podaří zachytit více fotonů</a:t>
            </a:r>
            <a:endParaRPr lang="cs-CZ" altLang="cs-CZ" sz="2000" b="1" dirty="0">
              <a:solidFill>
                <a:schemeClr val="bg2"/>
              </a:solidFill>
            </a:endParaRPr>
          </a:p>
          <a:p>
            <a:r>
              <a:rPr lang="cs-CZ" altLang="cs-CZ" sz="2000" b="1" dirty="0" smtClean="0">
                <a:solidFill>
                  <a:schemeClr val="bg2"/>
                </a:solidFill>
              </a:rPr>
              <a:t>*</a:t>
            </a:r>
            <a:r>
              <a:rPr lang="cs-CZ" altLang="cs-CZ" sz="2000" b="1" dirty="0">
                <a:solidFill>
                  <a:schemeClr val="bg2"/>
                </a:solidFill>
              </a:rPr>
              <a:t>	některé fotony „uvíznou“ ve vrchní vrstvě, jiné projdou hlouběji  </a:t>
            </a:r>
          </a:p>
          <a:p>
            <a:r>
              <a:rPr lang="cs-CZ" altLang="cs-CZ" sz="2000" b="1" dirty="0" smtClean="0">
                <a:solidFill>
                  <a:schemeClr val="bg2"/>
                </a:solidFill>
              </a:rPr>
              <a:t>*</a:t>
            </a:r>
            <a:r>
              <a:rPr lang="cs-CZ" altLang="cs-CZ" sz="2000" b="1" dirty="0">
                <a:solidFill>
                  <a:schemeClr val="bg2"/>
                </a:solidFill>
              </a:rPr>
              <a:t>	výsledné napětí je dáno součtem jednotlivých napětí vrstev. </a:t>
            </a:r>
          </a:p>
        </p:txBody>
      </p:sp>
      <p:sp>
        <p:nvSpPr>
          <p:cNvPr id="61447" name="Text Box 7"/>
          <p:cNvSpPr txBox="1">
            <a:spLocks noChangeArrowheads="1"/>
          </p:cNvSpPr>
          <p:nvPr/>
        </p:nvSpPr>
        <p:spPr bwMode="auto">
          <a:xfrm>
            <a:off x="395536" y="5416492"/>
            <a:ext cx="4968875" cy="13256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tabLst>
                <a:tab pos="265113" algn="l"/>
                <a:tab pos="3943350" algn="l"/>
                <a:tab pos="4217988" algn="l"/>
                <a:tab pos="67214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542925">
              <a:tabLst>
                <a:tab pos="265113" algn="l"/>
                <a:tab pos="3943350" algn="l"/>
                <a:tab pos="4217988" algn="l"/>
                <a:tab pos="67214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tabLst>
                <a:tab pos="265113" algn="l"/>
                <a:tab pos="3943350" algn="l"/>
                <a:tab pos="4217988" algn="l"/>
                <a:tab pos="67214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tabLst>
                <a:tab pos="265113" algn="l"/>
                <a:tab pos="3943350" algn="l"/>
                <a:tab pos="4217988" algn="l"/>
                <a:tab pos="67214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tabLst>
                <a:tab pos="265113" algn="l"/>
                <a:tab pos="3943350" algn="l"/>
                <a:tab pos="4217988" algn="l"/>
                <a:tab pos="67214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tabLst>
                <a:tab pos="265113" algn="l"/>
                <a:tab pos="3943350" algn="l"/>
                <a:tab pos="4217988" algn="l"/>
                <a:tab pos="67214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tabLst>
                <a:tab pos="265113" algn="l"/>
                <a:tab pos="3943350" algn="l"/>
                <a:tab pos="4217988" algn="l"/>
                <a:tab pos="67214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tabLst>
                <a:tab pos="265113" algn="l"/>
                <a:tab pos="3943350" algn="l"/>
                <a:tab pos="4217988" algn="l"/>
                <a:tab pos="67214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tabLst>
                <a:tab pos="265113" algn="l"/>
                <a:tab pos="3943350" algn="l"/>
                <a:tab pos="4217988" algn="l"/>
                <a:tab pos="67214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cs-CZ" altLang="cs-CZ" sz="2000" b="1" dirty="0">
                <a:solidFill>
                  <a:schemeClr val="bg2"/>
                </a:solidFill>
              </a:rPr>
              <a:t>V současné době existuje několik dalších </a:t>
            </a:r>
            <a:r>
              <a:rPr lang="cs-CZ" altLang="cs-CZ" sz="2000" b="1" dirty="0" smtClean="0">
                <a:solidFill>
                  <a:schemeClr val="bg2"/>
                </a:solidFill>
              </a:rPr>
              <a:t>technologií</a:t>
            </a:r>
          </a:p>
          <a:p>
            <a:r>
              <a:rPr lang="cs-CZ" altLang="cs-CZ" sz="2000" b="1" dirty="0" smtClean="0">
                <a:solidFill>
                  <a:schemeClr val="bg2"/>
                </a:solidFill>
              </a:rPr>
              <a:t>- organické články</a:t>
            </a:r>
          </a:p>
          <a:p>
            <a:r>
              <a:rPr lang="cs-CZ" altLang="cs-CZ" sz="2000" b="1" dirty="0" smtClean="0">
                <a:solidFill>
                  <a:schemeClr val="bg2"/>
                </a:solidFill>
              </a:rPr>
              <a:t>- články na bázi nanočástic	</a:t>
            </a:r>
            <a:endParaRPr lang="cs-CZ" altLang="cs-CZ" sz="2000" b="1" dirty="0">
              <a:solidFill>
                <a:schemeClr val="bg2"/>
              </a:solidFill>
            </a:endParaRPr>
          </a:p>
        </p:txBody>
      </p:sp>
      <p:pic>
        <p:nvPicPr>
          <p:cNvPr id="1026" name="Picture 2" descr="https://www.solarninovinky.cz/wp-content/uploads/2022/04/SunPower_0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2791833"/>
            <a:ext cx="3672408" cy="24482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14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6144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6144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6144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6144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23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614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614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14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614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00"/>
                            </p:stCondLst>
                            <p:childTnLst>
                              <p:par>
                                <p:cTn id="3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614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614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title"/>
          </p:nvPr>
        </p:nvSpPr>
        <p:spPr>
          <a:xfrm>
            <a:off x="250825" y="188913"/>
            <a:ext cx="8642350" cy="919162"/>
          </a:xfrm>
        </p:spPr>
        <p:txBody>
          <a:bodyPr/>
          <a:lstStyle/>
          <a:p>
            <a:r>
              <a:rPr lang="cs-CZ" altLang="cs-CZ" sz="4000" b="1" u="sng" dirty="0">
                <a:solidFill>
                  <a:schemeClr val="bg2"/>
                </a:solidFill>
                <a:effectLst/>
                <a:latin typeface="Comic Sans MS" panose="030F0702030302020204" pitchFamily="66" charset="0"/>
              </a:rPr>
              <a:t>Možnosti využití sluneční energie</a:t>
            </a:r>
            <a:r>
              <a:rPr lang="cs-CZ" altLang="cs-CZ" sz="4000" dirty="0">
                <a:solidFill>
                  <a:schemeClr val="bg2"/>
                </a:solidFill>
                <a:effectLst/>
                <a:latin typeface="Comic Sans MS" panose="030F0702030302020204" pitchFamily="66" charset="0"/>
              </a:rPr>
              <a:t> </a:t>
            </a:r>
          </a:p>
        </p:txBody>
      </p:sp>
      <p:sp>
        <p:nvSpPr>
          <p:cNvPr id="45060" name="Text Box 4"/>
          <p:cNvSpPr txBox="1">
            <a:spLocks noChangeArrowheads="1"/>
          </p:cNvSpPr>
          <p:nvPr/>
        </p:nvSpPr>
        <p:spPr bwMode="auto">
          <a:xfrm>
            <a:off x="323850" y="1268413"/>
            <a:ext cx="8712646" cy="23412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0000" tIns="46800" rIns="90000" bIns="46800">
            <a:spAutoFit/>
          </a:bodyPr>
          <a:lstStyle>
            <a:lvl1pPr marL="354013" indent="-354013">
              <a:tabLst>
                <a:tab pos="536575" algn="l"/>
                <a:tab pos="2606675" algn="l"/>
                <a:tab pos="2868613" algn="l"/>
                <a:tab pos="3851275" algn="l"/>
                <a:tab pos="403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625475">
              <a:tabLst>
                <a:tab pos="536575" algn="l"/>
                <a:tab pos="2606675" algn="l"/>
                <a:tab pos="2868613" algn="l"/>
                <a:tab pos="3851275" algn="l"/>
                <a:tab pos="403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tabLst>
                <a:tab pos="536575" algn="l"/>
                <a:tab pos="2606675" algn="l"/>
                <a:tab pos="2868613" algn="l"/>
                <a:tab pos="3851275" algn="l"/>
                <a:tab pos="403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tabLst>
                <a:tab pos="536575" algn="l"/>
                <a:tab pos="2606675" algn="l"/>
                <a:tab pos="2868613" algn="l"/>
                <a:tab pos="3851275" algn="l"/>
                <a:tab pos="403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tabLst>
                <a:tab pos="536575" algn="l"/>
                <a:tab pos="2606675" algn="l"/>
                <a:tab pos="2868613" algn="l"/>
                <a:tab pos="3851275" algn="l"/>
                <a:tab pos="403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tabLst>
                <a:tab pos="536575" algn="l"/>
                <a:tab pos="2606675" algn="l"/>
                <a:tab pos="2868613" algn="l"/>
                <a:tab pos="3851275" algn="l"/>
                <a:tab pos="403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tabLst>
                <a:tab pos="536575" algn="l"/>
                <a:tab pos="2606675" algn="l"/>
                <a:tab pos="2868613" algn="l"/>
                <a:tab pos="3851275" algn="l"/>
                <a:tab pos="403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tabLst>
                <a:tab pos="536575" algn="l"/>
                <a:tab pos="2606675" algn="l"/>
                <a:tab pos="2868613" algn="l"/>
                <a:tab pos="3851275" algn="l"/>
                <a:tab pos="403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tabLst>
                <a:tab pos="536575" algn="l"/>
                <a:tab pos="2606675" algn="l"/>
                <a:tab pos="2868613" algn="l"/>
                <a:tab pos="3851275" algn="l"/>
                <a:tab pos="403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cs-CZ" altLang="cs-CZ" sz="2400" b="1" u="sng" dirty="0">
                <a:solidFill>
                  <a:schemeClr val="bg2"/>
                </a:solidFill>
              </a:rPr>
              <a:t>Jak lze vyrobit elektrickou energii ze Slunce ?</a:t>
            </a:r>
          </a:p>
          <a:p>
            <a:pPr marL="2152650" indent="-2152650">
              <a:spcBef>
                <a:spcPct val="50000"/>
              </a:spcBef>
              <a:tabLst>
                <a:tab pos="536575" algn="l"/>
                <a:tab pos="1884363" algn="l"/>
              </a:tabLst>
            </a:pPr>
            <a:r>
              <a:rPr lang="cs-CZ" altLang="cs-CZ" sz="2000" b="1" dirty="0">
                <a:solidFill>
                  <a:schemeClr val="bg2"/>
                </a:solidFill>
              </a:rPr>
              <a:t>a)	</a:t>
            </a:r>
            <a:r>
              <a:rPr lang="cs-CZ" altLang="cs-CZ" sz="2000" b="1" u="sng" dirty="0" smtClean="0">
                <a:solidFill>
                  <a:schemeClr val="bg2"/>
                </a:solidFill>
              </a:rPr>
              <a:t>přímo</a:t>
            </a:r>
            <a:r>
              <a:rPr lang="cs-CZ" altLang="cs-CZ" sz="2000" b="1" dirty="0">
                <a:solidFill>
                  <a:schemeClr val="bg2"/>
                </a:solidFill>
              </a:rPr>
              <a:t>	*	fotovoltaické </a:t>
            </a:r>
            <a:r>
              <a:rPr lang="cs-CZ" altLang="cs-CZ" sz="2000" b="1" dirty="0" smtClean="0">
                <a:solidFill>
                  <a:schemeClr val="bg2"/>
                </a:solidFill>
              </a:rPr>
              <a:t>(solární) články</a:t>
            </a:r>
            <a:endParaRPr lang="cs-CZ" altLang="cs-CZ" sz="2000" b="1" dirty="0">
              <a:solidFill>
                <a:schemeClr val="bg2"/>
              </a:solidFill>
            </a:endParaRPr>
          </a:p>
          <a:p>
            <a:pPr marL="2152650" indent="-2152650">
              <a:tabLst>
                <a:tab pos="536575" algn="l"/>
                <a:tab pos="1884363" algn="l"/>
              </a:tabLst>
            </a:pPr>
            <a:r>
              <a:rPr lang="cs-CZ" altLang="cs-CZ" sz="2000" b="1" dirty="0">
                <a:solidFill>
                  <a:schemeClr val="bg2"/>
                </a:solidFill>
              </a:rPr>
              <a:t>b)	</a:t>
            </a:r>
            <a:r>
              <a:rPr lang="cs-CZ" altLang="cs-CZ" sz="2000" b="1" u="sng" dirty="0" smtClean="0">
                <a:solidFill>
                  <a:schemeClr val="bg2"/>
                </a:solidFill>
              </a:rPr>
              <a:t>nepřímo</a:t>
            </a:r>
            <a:r>
              <a:rPr lang="cs-CZ" altLang="cs-CZ" sz="2000" b="1" dirty="0">
                <a:solidFill>
                  <a:schemeClr val="bg2"/>
                </a:solidFill>
              </a:rPr>
              <a:t>	*	ohřev média a následná </a:t>
            </a:r>
            <a:r>
              <a:rPr lang="cs-CZ" altLang="cs-CZ" sz="2000" b="1" dirty="0" smtClean="0">
                <a:solidFill>
                  <a:schemeClr val="bg2"/>
                </a:solidFill>
              </a:rPr>
              <a:t>výroba elektrické </a:t>
            </a:r>
            <a:r>
              <a:rPr lang="cs-CZ" altLang="cs-CZ" sz="2000" b="1" dirty="0">
                <a:solidFill>
                  <a:schemeClr val="bg2"/>
                </a:solidFill>
              </a:rPr>
              <a:t>energie</a:t>
            </a:r>
          </a:p>
          <a:p>
            <a:pPr>
              <a:spcBef>
                <a:spcPct val="50000"/>
              </a:spcBef>
            </a:pPr>
            <a:r>
              <a:rPr lang="cs-CZ" altLang="cs-CZ" sz="2400" b="1" u="sng" dirty="0">
                <a:solidFill>
                  <a:schemeClr val="bg2"/>
                </a:solidFill>
              </a:rPr>
              <a:t>Jak lze vyrobit tepelnou energii ze Slunce ?</a:t>
            </a:r>
          </a:p>
          <a:p>
            <a:pPr>
              <a:spcBef>
                <a:spcPct val="50000"/>
              </a:spcBef>
            </a:pPr>
            <a:r>
              <a:rPr lang="cs-CZ" altLang="cs-CZ" sz="2400" b="1" dirty="0">
                <a:solidFill>
                  <a:schemeClr val="bg2"/>
                </a:solidFill>
              </a:rPr>
              <a:t>		 	</a:t>
            </a:r>
            <a:r>
              <a:rPr lang="cs-CZ" altLang="cs-CZ" sz="2000" b="1" dirty="0">
                <a:solidFill>
                  <a:schemeClr val="bg2"/>
                </a:solidFill>
              </a:rPr>
              <a:t>*	</a:t>
            </a:r>
            <a:r>
              <a:rPr lang="cs-CZ" altLang="cs-CZ" sz="2000" b="1" dirty="0" err="1" smtClean="0">
                <a:solidFill>
                  <a:schemeClr val="bg2"/>
                </a:solidFill>
              </a:rPr>
              <a:t>fototermální</a:t>
            </a:r>
            <a:r>
              <a:rPr lang="cs-CZ" altLang="cs-CZ" sz="2000" b="1" dirty="0" smtClean="0">
                <a:solidFill>
                  <a:schemeClr val="bg2"/>
                </a:solidFill>
              </a:rPr>
              <a:t> kolektory</a:t>
            </a:r>
            <a:endParaRPr lang="cs-CZ" altLang="cs-CZ" sz="2000" b="1" u="sng" dirty="0">
              <a:solidFill>
                <a:schemeClr val="bg2"/>
              </a:solidFill>
            </a:endParaRPr>
          </a:p>
        </p:txBody>
      </p:sp>
      <p:sp>
        <p:nvSpPr>
          <p:cNvPr id="45061" name="Text Box 5"/>
          <p:cNvSpPr txBox="1">
            <a:spLocks noChangeArrowheads="1"/>
          </p:cNvSpPr>
          <p:nvPr/>
        </p:nvSpPr>
        <p:spPr bwMode="auto">
          <a:xfrm>
            <a:off x="323850" y="4512743"/>
            <a:ext cx="8640638" cy="21566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0000" tIns="46800" rIns="90000" bIns="46800">
            <a:spAutoFit/>
          </a:bodyPr>
          <a:lstStyle>
            <a:lvl1pPr marL="354013" indent="-354013">
              <a:tabLst>
                <a:tab pos="536575" algn="l"/>
                <a:tab pos="2606675" algn="l"/>
                <a:tab pos="2868613" algn="l"/>
                <a:tab pos="3851275" algn="l"/>
                <a:tab pos="403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625475">
              <a:tabLst>
                <a:tab pos="536575" algn="l"/>
                <a:tab pos="2606675" algn="l"/>
                <a:tab pos="2868613" algn="l"/>
                <a:tab pos="3851275" algn="l"/>
                <a:tab pos="403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tabLst>
                <a:tab pos="536575" algn="l"/>
                <a:tab pos="2606675" algn="l"/>
                <a:tab pos="2868613" algn="l"/>
                <a:tab pos="3851275" algn="l"/>
                <a:tab pos="403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tabLst>
                <a:tab pos="536575" algn="l"/>
                <a:tab pos="2606675" algn="l"/>
                <a:tab pos="2868613" algn="l"/>
                <a:tab pos="3851275" algn="l"/>
                <a:tab pos="403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tabLst>
                <a:tab pos="536575" algn="l"/>
                <a:tab pos="2606675" algn="l"/>
                <a:tab pos="2868613" algn="l"/>
                <a:tab pos="3851275" algn="l"/>
                <a:tab pos="403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tabLst>
                <a:tab pos="536575" algn="l"/>
                <a:tab pos="2606675" algn="l"/>
                <a:tab pos="2868613" algn="l"/>
                <a:tab pos="3851275" algn="l"/>
                <a:tab pos="403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tabLst>
                <a:tab pos="536575" algn="l"/>
                <a:tab pos="2606675" algn="l"/>
                <a:tab pos="2868613" algn="l"/>
                <a:tab pos="3851275" algn="l"/>
                <a:tab pos="403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tabLst>
                <a:tab pos="536575" algn="l"/>
                <a:tab pos="2606675" algn="l"/>
                <a:tab pos="2868613" algn="l"/>
                <a:tab pos="3851275" algn="l"/>
                <a:tab pos="403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tabLst>
                <a:tab pos="536575" algn="l"/>
                <a:tab pos="2606675" algn="l"/>
                <a:tab pos="2868613" algn="l"/>
                <a:tab pos="3851275" algn="l"/>
                <a:tab pos="403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cs-CZ" altLang="cs-CZ" sz="2400" b="1" u="sng" dirty="0">
                <a:solidFill>
                  <a:schemeClr val="bg2"/>
                </a:solidFill>
              </a:rPr>
              <a:t>Míra využití sluneční energie je dána:</a:t>
            </a:r>
          </a:p>
          <a:p>
            <a:pPr>
              <a:spcBef>
                <a:spcPct val="50000"/>
              </a:spcBef>
            </a:pPr>
            <a:r>
              <a:rPr lang="cs-CZ" altLang="cs-CZ" sz="2000" b="1" dirty="0">
                <a:solidFill>
                  <a:schemeClr val="bg2"/>
                </a:solidFill>
              </a:rPr>
              <a:t>*	intenzitou slunečního svitu</a:t>
            </a:r>
          </a:p>
          <a:p>
            <a:r>
              <a:rPr lang="cs-CZ" altLang="cs-CZ" sz="2000" b="1" dirty="0">
                <a:solidFill>
                  <a:schemeClr val="bg2"/>
                </a:solidFill>
              </a:rPr>
              <a:t>*	technologickými možnostmi</a:t>
            </a:r>
          </a:p>
          <a:p>
            <a:r>
              <a:rPr lang="cs-CZ" altLang="cs-CZ" sz="2000" b="1" dirty="0">
                <a:solidFill>
                  <a:schemeClr val="bg2"/>
                </a:solidFill>
              </a:rPr>
              <a:t>*	všestranným využitím získané </a:t>
            </a:r>
            <a:r>
              <a:rPr lang="cs-CZ" altLang="cs-CZ" sz="2000" b="1" dirty="0" smtClean="0">
                <a:solidFill>
                  <a:schemeClr val="bg2"/>
                </a:solidFill>
              </a:rPr>
              <a:t>energie, včetně akumulace</a:t>
            </a:r>
            <a:endParaRPr lang="cs-CZ" altLang="cs-CZ" sz="2000" b="1" dirty="0">
              <a:solidFill>
                <a:schemeClr val="bg2"/>
              </a:solidFill>
            </a:endParaRPr>
          </a:p>
          <a:p>
            <a:r>
              <a:rPr lang="cs-CZ" altLang="cs-CZ" sz="2000" b="1" dirty="0">
                <a:solidFill>
                  <a:schemeClr val="bg2"/>
                </a:solidFill>
              </a:rPr>
              <a:t>*	ekonomickou návratností</a:t>
            </a:r>
          </a:p>
          <a:p>
            <a:r>
              <a:rPr lang="cs-CZ" altLang="cs-CZ" sz="2000" b="1" dirty="0">
                <a:solidFill>
                  <a:schemeClr val="bg2"/>
                </a:solidFill>
              </a:rPr>
              <a:t>*	možností investic a mírou zisku</a:t>
            </a:r>
          </a:p>
        </p:txBody>
      </p:sp>
      <p:pic>
        <p:nvPicPr>
          <p:cNvPr id="45063" name="Picture 7" descr="MC900344561[1]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61199" y="3685728"/>
            <a:ext cx="2758951" cy="17594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450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50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450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450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4506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4506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4506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4506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450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4506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4506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4506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4506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4506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53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450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450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450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058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Text Box 2"/>
          <p:cNvSpPr txBox="1">
            <a:spLocks noChangeArrowheads="1"/>
          </p:cNvSpPr>
          <p:nvPr/>
        </p:nvSpPr>
        <p:spPr bwMode="auto">
          <a:xfrm>
            <a:off x="179512" y="260350"/>
            <a:ext cx="8640959" cy="6485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0000" tIns="46800" rIns="90000" bIns="46800">
            <a:spAutoFit/>
          </a:bodyPr>
          <a:lstStyle>
            <a:lvl1pPr marL="363538" indent="-363538">
              <a:tabLst>
                <a:tab pos="1611313" algn="l"/>
                <a:tab pos="3943350" algn="l"/>
                <a:tab pos="4217988" algn="l"/>
                <a:tab pos="67214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542925">
              <a:tabLst>
                <a:tab pos="1611313" algn="l"/>
                <a:tab pos="3943350" algn="l"/>
                <a:tab pos="4217988" algn="l"/>
                <a:tab pos="67214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tabLst>
                <a:tab pos="1611313" algn="l"/>
                <a:tab pos="3943350" algn="l"/>
                <a:tab pos="4217988" algn="l"/>
                <a:tab pos="67214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tabLst>
                <a:tab pos="1611313" algn="l"/>
                <a:tab pos="3943350" algn="l"/>
                <a:tab pos="4217988" algn="l"/>
                <a:tab pos="67214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tabLst>
                <a:tab pos="1611313" algn="l"/>
                <a:tab pos="3943350" algn="l"/>
                <a:tab pos="4217988" algn="l"/>
                <a:tab pos="67214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tabLst>
                <a:tab pos="1611313" algn="l"/>
                <a:tab pos="3943350" algn="l"/>
                <a:tab pos="4217988" algn="l"/>
                <a:tab pos="67214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tabLst>
                <a:tab pos="1611313" algn="l"/>
                <a:tab pos="3943350" algn="l"/>
                <a:tab pos="4217988" algn="l"/>
                <a:tab pos="67214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tabLst>
                <a:tab pos="1611313" algn="l"/>
                <a:tab pos="3943350" algn="l"/>
                <a:tab pos="4217988" algn="l"/>
                <a:tab pos="67214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tabLst>
                <a:tab pos="1611313" algn="l"/>
                <a:tab pos="3943350" algn="l"/>
                <a:tab pos="4217988" algn="l"/>
                <a:tab pos="67214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cs-CZ" altLang="cs-CZ" sz="3600" b="1" u="sng" dirty="0">
                <a:solidFill>
                  <a:schemeClr val="bg2"/>
                </a:solidFill>
              </a:rPr>
              <a:t>Vývoj </a:t>
            </a:r>
            <a:r>
              <a:rPr lang="cs-CZ" altLang="cs-CZ" sz="3600" b="1" u="sng" dirty="0" smtClean="0">
                <a:solidFill>
                  <a:schemeClr val="bg2"/>
                </a:solidFill>
              </a:rPr>
              <a:t>účinnosti</a:t>
            </a:r>
            <a:r>
              <a:rPr lang="cs-CZ" altLang="cs-CZ" sz="3600" b="1" dirty="0" smtClean="0">
                <a:solidFill>
                  <a:schemeClr val="bg2"/>
                </a:solidFill>
              </a:rPr>
              <a:t> </a:t>
            </a:r>
            <a:r>
              <a:rPr lang="cs-CZ" altLang="cs-CZ" b="1" dirty="0" smtClean="0">
                <a:solidFill>
                  <a:srgbClr val="000000"/>
                </a:solidFill>
              </a:rPr>
              <a:t>(zdroj: </a:t>
            </a:r>
            <a:r>
              <a:rPr lang="en-US" b="1" dirty="0">
                <a:solidFill>
                  <a:srgbClr val="000000"/>
                </a:solidFill>
              </a:rPr>
              <a:t>Greg Wilson and Keith Emery, </a:t>
            </a:r>
            <a:r>
              <a:rPr lang="en-US" b="1" dirty="0" smtClean="0">
                <a:solidFill>
                  <a:srgbClr val="000000"/>
                </a:solidFill>
              </a:rPr>
              <a:t>NREL</a:t>
            </a:r>
            <a:r>
              <a:rPr lang="cs-CZ" b="1" dirty="0" smtClean="0">
                <a:solidFill>
                  <a:srgbClr val="000000"/>
                </a:solidFill>
              </a:rPr>
              <a:t>)</a:t>
            </a:r>
            <a:r>
              <a:rPr lang="cs-CZ" altLang="cs-CZ" sz="1600" b="1" u="sng" dirty="0" smtClean="0">
                <a:solidFill>
                  <a:srgbClr val="000000"/>
                </a:solidFill>
              </a:rPr>
              <a:t> </a:t>
            </a:r>
            <a:r>
              <a:rPr lang="cs-CZ" altLang="cs-CZ" sz="1600" b="1" dirty="0" smtClean="0">
                <a:solidFill>
                  <a:srgbClr val="000000"/>
                </a:solidFill>
              </a:rPr>
              <a:t> </a:t>
            </a:r>
            <a:endParaRPr lang="cs-CZ" altLang="cs-CZ" sz="1600" b="1" dirty="0">
              <a:solidFill>
                <a:srgbClr val="000000"/>
              </a:solidFill>
            </a:endParaRPr>
          </a:p>
        </p:txBody>
      </p:sp>
      <p:pic>
        <p:nvPicPr>
          <p:cNvPr id="2" name="Obrázek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1196752"/>
            <a:ext cx="8820472" cy="52027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11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Text Box 2"/>
          <p:cNvSpPr txBox="1">
            <a:spLocks noChangeArrowheads="1"/>
          </p:cNvSpPr>
          <p:nvPr/>
        </p:nvSpPr>
        <p:spPr bwMode="auto">
          <a:xfrm>
            <a:off x="395536" y="260350"/>
            <a:ext cx="8424936" cy="11101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0000" tIns="46800" rIns="90000" bIns="46800">
            <a:spAutoFit/>
          </a:bodyPr>
          <a:lstStyle>
            <a:lvl1pPr marL="363538" indent="-363538">
              <a:tabLst>
                <a:tab pos="1611313" algn="l"/>
                <a:tab pos="3943350" algn="l"/>
                <a:tab pos="4217988" algn="l"/>
                <a:tab pos="67214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542925">
              <a:tabLst>
                <a:tab pos="1611313" algn="l"/>
                <a:tab pos="3943350" algn="l"/>
                <a:tab pos="4217988" algn="l"/>
                <a:tab pos="67214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tabLst>
                <a:tab pos="1611313" algn="l"/>
                <a:tab pos="3943350" algn="l"/>
                <a:tab pos="4217988" algn="l"/>
                <a:tab pos="67214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tabLst>
                <a:tab pos="1611313" algn="l"/>
                <a:tab pos="3943350" algn="l"/>
                <a:tab pos="4217988" algn="l"/>
                <a:tab pos="67214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tabLst>
                <a:tab pos="1611313" algn="l"/>
                <a:tab pos="3943350" algn="l"/>
                <a:tab pos="4217988" algn="l"/>
                <a:tab pos="67214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tabLst>
                <a:tab pos="1611313" algn="l"/>
                <a:tab pos="3943350" algn="l"/>
                <a:tab pos="4217988" algn="l"/>
                <a:tab pos="67214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tabLst>
                <a:tab pos="1611313" algn="l"/>
                <a:tab pos="3943350" algn="l"/>
                <a:tab pos="4217988" algn="l"/>
                <a:tab pos="67214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tabLst>
                <a:tab pos="1611313" algn="l"/>
                <a:tab pos="3943350" algn="l"/>
                <a:tab pos="4217988" algn="l"/>
                <a:tab pos="67214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tabLst>
                <a:tab pos="1611313" algn="l"/>
                <a:tab pos="3943350" algn="l"/>
                <a:tab pos="4217988" algn="l"/>
                <a:tab pos="67214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cs-CZ" altLang="cs-CZ" sz="3600" b="1" u="sng" dirty="0" smtClean="0">
                <a:solidFill>
                  <a:schemeClr val="bg2"/>
                </a:solidFill>
              </a:rPr>
              <a:t>Závislost článků na teplotě</a:t>
            </a:r>
          </a:p>
          <a:p>
            <a:pPr algn="ctr">
              <a:spcBef>
                <a:spcPct val="50000"/>
              </a:spcBef>
            </a:pPr>
            <a:r>
              <a:rPr lang="cs-CZ" altLang="cs-CZ" sz="2000" b="1" u="sng" dirty="0" smtClean="0">
                <a:solidFill>
                  <a:schemeClr val="bg2"/>
                </a:solidFill>
              </a:rPr>
              <a:t>zdroj - Libra, </a:t>
            </a:r>
            <a:r>
              <a:rPr lang="cs-CZ" altLang="cs-CZ" sz="2000" b="1" u="sng" smtClean="0">
                <a:solidFill>
                  <a:schemeClr val="bg2"/>
                </a:solidFill>
              </a:rPr>
              <a:t>Poulek</a:t>
            </a:r>
            <a:r>
              <a:rPr lang="cs-CZ" altLang="cs-CZ" sz="2000" b="1" u="sng" dirty="0" smtClean="0">
                <a:solidFill>
                  <a:schemeClr val="bg2"/>
                </a:solidFill>
              </a:rPr>
              <a:t>, Solární energie</a:t>
            </a:r>
            <a:endParaRPr lang="cs-CZ" altLang="cs-CZ" sz="2000" b="1" dirty="0">
              <a:solidFill>
                <a:schemeClr val="bg2"/>
              </a:solidFill>
            </a:endParaRPr>
          </a:p>
        </p:txBody>
      </p:sp>
      <p:pic>
        <p:nvPicPr>
          <p:cNvPr id="2" name="Obrázek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5576" y="1483659"/>
            <a:ext cx="7718253" cy="51857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79634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11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3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9113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4" name="Rectangle 6"/>
          <p:cNvSpPr>
            <a:spLocks noChangeArrowheads="1"/>
          </p:cNvSpPr>
          <p:nvPr/>
        </p:nvSpPr>
        <p:spPr bwMode="auto">
          <a:xfrm>
            <a:off x="395536" y="329533"/>
            <a:ext cx="8221547" cy="8630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 anchorCtr="1"/>
          <a:lstStyle>
            <a:lvl1pPr algn="ctr"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</a:defRPr>
            </a:lvl1pPr>
            <a:lvl2pPr algn="ctr"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</a:defRPr>
            </a:lvl2pPr>
            <a:lvl3pPr algn="ctr"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</a:defRPr>
            </a:lvl3pPr>
            <a:lvl4pPr algn="ctr"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</a:defRPr>
            </a:lvl4pPr>
            <a:lvl5pPr algn="ctr"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</a:defRPr>
            </a:lvl9pPr>
          </a:lstStyle>
          <a:p>
            <a:r>
              <a:rPr lang="cs-CZ" altLang="cs-CZ" sz="4000" b="1" u="sng" dirty="0" smtClean="0">
                <a:solidFill>
                  <a:schemeClr val="bg2"/>
                </a:solidFill>
                <a:effectLst/>
                <a:latin typeface="Comic Sans MS" panose="030F0702030302020204" pitchFamily="66" charset="0"/>
              </a:rPr>
              <a:t>Zapojení solárních panelů</a:t>
            </a:r>
            <a:endParaRPr lang="cs-CZ" altLang="cs-CZ" sz="1600" dirty="0">
              <a:solidFill>
                <a:schemeClr val="bg2"/>
              </a:solidFill>
              <a:effectLst/>
            </a:endParaRPr>
          </a:p>
        </p:txBody>
      </p:sp>
      <p:sp>
        <p:nvSpPr>
          <p:cNvPr id="6" name="Text Box 7"/>
          <p:cNvSpPr txBox="1">
            <a:spLocks noChangeArrowheads="1"/>
          </p:cNvSpPr>
          <p:nvPr/>
        </p:nvSpPr>
        <p:spPr bwMode="auto">
          <a:xfrm>
            <a:off x="179512" y="1598008"/>
            <a:ext cx="8856984" cy="10178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0000" tIns="46800" rIns="90000" bIns="46800">
            <a:spAutoFit/>
          </a:bodyPr>
          <a:lstStyle>
            <a:lvl1pPr marL="361950" indent="-3619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54133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indent="0"/>
            <a:r>
              <a:rPr lang="cs-CZ" altLang="cs-CZ" sz="2000" b="1" u="sng" dirty="0" smtClean="0">
                <a:solidFill>
                  <a:schemeClr val="bg2"/>
                </a:solidFill>
              </a:rPr>
              <a:t>Sériové zapojení článků </a:t>
            </a:r>
            <a:r>
              <a:rPr lang="cs-CZ" altLang="cs-CZ" sz="2000" b="1" dirty="0" smtClean="0">
                <a:solidFill>
                  <a:schemeClr val="bg2"/>
                </a:solidFill>
              </a:rPr>
              <a:t>- zvyšuje se výstupní napětí, proud je stejný. Velikost proudu je dána článkem, který je nejhůře osvětlený (například zastíněný). Vhodné při zapojení přes střídače do sítě. </a:t>
            </a:r>
          </a:p>
        </p:txBody>
      </p:sp>
      <p:pic>
        <p:nvPicPr>
          <p:cNvPr id="2050" name="Picture 2" descr="https://oze.tzb-info.cz/docu/clanky/0060/006068o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30012" y="2777885"/>
            <a:ext cx="3888432" cy="38884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 Box 7"/>
          <p:cNvSpPr txBox="1">
            <a:spLocks noChangeArrowheads="1"/>
          </p:cNvSpPr>
          <p:nvPr/>
        </p:nvSpPr>
        <p:spPr bwMode="auto">
          <a:xfrm>
            <a:off x="162271" y="2780928"/>
            <a:ext cx="5129809" cy="19411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0000" tIns="46800" rIns="90000" bIns="46800">
            <a:spAutoFit/>
          </a:bodyPr>
          <a:lstStyle>
            <a:lvl1pPr marL="361950" indent="-3619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54133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indent="0"/>
            <a:r>
              <a:rPr lang="cs-CZ" altLang="cs-CZ" sz="2000" b="1" u="sng" dirty="0" smtClean="0">
                <a:solidFill>
                  <a:schemeClr val="bg2"/>
                </a:solidFill>
              </a:rPr>
              <a:t>Paralelní zapojení článků </a:t>
            </a:r>
            <a:r>
              <a:rPr lang="cs-CZ" altLang="cs-CZ" sz="2000" b="1" dirty="0" smtClean="0">
                <a:solidFill>
                  <a:schemeClr val="bg2"/>
                </a:solidFill>
              </a:rPr>
              <a:t>- zvyšuje se celkový proud. Vhodnější pro lokální napájení s nižším napětím</a:t>
            </a:r>
          </a:p>
          <a:p>
            <a:pPr marL="0" indent="0"/>
            <a:r>
              <a:rPr lang="cs-CZ" altLang="cs-CZ" sz="2000" b="1" u="sng" dirty="0" smtClean="0">
                <a:solidFill>
                  <a:schemeClr val="bg2"/>
                </a:solidFill>
              </a:rPr>
              <a:t>Sérioparalelní zapojení článků </a:t>
            </a:r>
            <a:r>
              <a:rPr lang="cs-CZ" altLang="cs-CZ" sz="2000" b="1" dirty="0" smtClean="0">
                <a:solidFill>
                  <a:schemeClr val="bg2"/>
                </a:solidFill>
              </a:rPr>
              <a:t>- zvýšení výkonu připojených spotřebičů a možnost napojení na distribuční síť </a:t>
            </a:r>
            <a:endParaRPr lang="cs-CZ" altLang="cs-CZ" sz="2000" b="1" dirty="0">
              <a:solidFill>
                <a:schemeClr val="bg2"/>
              </a:solidFill>
            </a:endParaRPr>
          </a:p>
        </p:txBody>
      </p:sp>
      <p:sp>
        <p:nvSpPr>
          <p:cNvPr id="8" name="Text Box 7"/>
          <p:cNvSpPr txBox="1">
            <a:spLocks noChangeArrowheads="1"/>
          </p:cNvSpPr>
          <p:nvPr/>
        </p:nvSpPr>
        <p:spPr bwMode="auto">
          <a:xfrm>
            <a:off x="611560" y="5661248"/>
            <a:ext cx="5389444" cy="5561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0000" tIns="46800" rIns="90000" bIns="46800">
            <a:spAutoFit/>
          </a:bodyPr>
          <a:lstStyle>
            <a:lvl1pPr marL="361950" indent="-3619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54133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indent="0"/>
            <a:r>
              <a:rPr lang="cs-CZ" altLang="cs-CZ" sz="2000" b="1" dirty="0" smtClean="0">
                <a:solidFill>
                  <a:schemeClr val="bg2"/>
                </a:solidFill>
              </a:rPr>
              <a:t> Možná sestava pro lokální využití panelů</a:t>
            </a:r>
          </a:p>
          <a:p>
            <a:pPr marL="0" indent="0"/>
            <a:r>
              <a:rPr lang="cs-CZ" altLang="cs-CZ" sz="1000" b="1" dirty="0">
                <a:solidFill>
                  <a:schemeClr val="bg2"/>
                </a:solidFill>
              </a:rPr>
              <a:t>(zdroj: https://</a:t>
            </a:r>
            <a:r>
              <a:rPr lang="cs-CZ" altLang="cs-CZ" sz="1000" b="1" dirty="0" smtClean="0">
                <a:solidFill>
                  <a:schemeClr val="bg2"/>
                </a:solidFill>
              </a:rPr>
              <a:t>oze.tzb-info.cz/</a:t>
            </a:r>
            <a:r>
              <a:rPr lang="cs-CZ" altLang="cs-CZ" sz="1000" b="1" dirty="0" err="1" smtClean="0">
                <a:solidFill>
                  <a:schemeClr val="bg2"/>
                </a:solidFill>
              </a:rPr>
              <a:t>fotovoltaika</a:t>
            </a:r>
            <a:r>
              <a:rPr lang="cs-CZ" altLang="cs-CZ" sz="1000" b="1" dirty="0" smtClean="0">
                <a:solidFill>
                  <a:schemeClr val="bg2"/>
                </a:solidFill>
              </a:rPr>
              <a:t>/6068-zaciname-s-fotovoltaickymi-panely) </a:t>
            </a:r>
            <a:endParaRPr lang="cs-CZ" altLang="cs-CZ" sz="1000" b="1" dirty="0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43158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532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32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532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"/>
                            </p:stCondLst>
                            <p:childTnLst>
                              <p:par>
                                <p:cTn id="28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254" grpId="0"/>
      <p:bldP spid="6" grpId="0"/>
      <p:bldP spid="7" grpId="0"/>
      <p:bldP spid="8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4" name="Rectangle 6"/>
          <p:cNvSpPr>
            <a:spLocks noChangeArrowheads="1"/>
          </p:cNvSpPr>
          <p:nvPr/>
        </p:nvSpPr>
        <p:spPr bwMode="auto">
          <a:xfrm>
            <a:off x="129410" y="404664"/>
            <a:ext cx="4357488" cy="18393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 anchorCtr="1"/>
          <a:lstStyle>
            <a:lvl1pPr algn="ctr"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</a:defRPr>
            </a:lvl1pPr>
            <a:lvl2pPr algn="ctr"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</a:defRPr>
            </a:lvl2pPr>
            <a:lvl3pPr algn="ctr"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</a:defRPr>
            </a:lvl3pPr>
            <a:lvl4pPr algn="ctr"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</a:defRPr>
            </a:lvl4pPr>
            <a:lvl5pPr algn="ctr"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</a:defRPr>
            </a:lvl9pPr>
          </a:lstStyle>
          <a:p>
            <a:r>
              <a:rPr lang="cs-CZ" altLang="cs-CZ" sz="3600" b="1" u="sng" dirty="0" smtClean="0">
                <a:solidFill>
                  <a:schemeClr val="bg2"/>
                </a:solidFill>
                <a:effectLst/>
                <a:latin typeface="Comic Sans MS" panose="030F0702030302020204" pitchFamily="66" charset="0"/>
              </a:rPr>
              <a:t>Příklady jednoduchých zapojení</a:t>
            </a:r>
            <a:endParaRPr lang="cs-CZ" altLang="cs-CZ" sz="3600" dirty="0">
              <a:solidFill>
                <a:schemeClr val="bg2"/>
              </a:solidFill>
              <a:effectLst/>
            </a:endParaRPr>
          </a:p>
        </p:txBody>
      </p:sp>
      <p:sp>
        <p:nvSpPr>
          <p:cNvPr id="6" name="Text Box 7"/>
          <p:cNvSpPr txBox="1">
            <a:spLocks noChangeArrowheads="1"/>
          </p:cNvSpPr>
          <p:nvPr/>
        </p:nvSpPr>
        <p:spPr bwMode="auto">
          <a:xfrm>
            <a:off x="467544" y="2720618"/>
            <a:ext cx="3312368" cy="13256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0000" tIns="46800" rIns="90000" bIns="46800">
            <a:spAutoFit/>
          </a:bodyPr>
          <a:lstStyle>
            <a:lvl1pPr marL="361950" indent="-3619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54133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indent="0"/>
            <a:r>
              <a:rPr lang="cs-CZ" altLang="cs-CZ" sz="2000" b="1" u="sng" dirty="0" smtClean="0">
                <a:solidFill>
                  <a:schemeClr val="bg2"/>
                </a:solidFill>
              </a:rPr>
              <a:t>Stejnosměrné připojení</a:t>
            </a:r>
            <a:r>
              <a:rPr lang="cs-CZ" altLang="cs-CZ" sz="2000" b="1" dirty="0" smtClean="0">
                <a:solidFill>
                  <a:schemeClr val="bg2"/>
                </a:solidFill>
              </a:rPr>
              <a:t> priorita je nabíjení baterie, akumulovaná energie je využita později</a:t>
            </a:r>
          </a:p>
        </p:txBody>
      </p:sp>
      <p:sp>
        <p:nvSpPr>
          <p:cNvPr id="33" name="Text Box 7"/>
          <p:cNvSpPr txBox="1">
            <a:spLocks noChangeArrowheads="1"/>
          </p:cNvSpPr>
          <p:nvPr/>
        </p:nvSpPr>
        <p:spPr bwMode="auto">
          <a:xfrm>
            <a:off x="5724129" y="4005064"/>
            <a:ext cx="3312368" cy="10178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0000" tIns="46800" rIns="90000" bIns="46800">
            <a:spAutoFit/>
          </a:bodyPr>
          <a:lstStyle>
            <a:lvl1pPr marL="361950" indent="-3619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54133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indent="0"/>
            <a:r>
              <a:rPr lang="cs-CZ" altLang="cs-CZ" sz="2000" b="1" u="sng" dirty="0" smtClean="0">
                <a:solidFill>
                  <a:schemeClr val="bg2"/>
                </a:solidFill>
              </a:rPr>
              <a:t>Střídavé připojení</a:t>
            </a:r>
            <a:r>
              <a:rPr lang="cs-CZ" altLang="cs-CZ" sz="2000" b="1" dirty="0" smtClean="0">
                <a:solidFill>
                  <a:schemeClr val="bg2"/>
                </a:solidFill>
              </a:rPr>
              <a:t> priorita je přímé napájení spotřebičů</a:t>
            </a:r>
          </a:p>
        </p:txBody>
      </p:sp>
      <p:pic>
        <p:nvPicPr>
          <p:cNvPr id="31" name="Obrázek 3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504" y="4149080"/>
            <a:ext cx="5471714" cy="2533669"/>
          </a:xfrm>
          <a:prstGeom prst="rect">
            <a:avLst/>
          </a:prstGeom>
        </p:spPr>
      </p:pic>
      <p:pic>
        <p:nvPicPr>
          <p:cNvPr id="32" name="Obrázek 3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44895" y="260648"/>
            <a:ext cx="4491602" cy="34563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49917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532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32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532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254" grpId="0"/>
      <p:bldP spid="6" grpId="0"/>
      <p:bldP spid="33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4" name="Rectangle 6"/>
          <p:cNvSpPr>
            <a:spLocks noChangeArrowheads="1"/>
          </p:cNvSpPr>
          <p:nvPr/>
        </p:nvSpPr>
        <p:spPr bwMode="auto">
          <a:xfrm>
            <a:off x="5364088" y="45680"/>
            <a:ext cx="3325003" cy="15831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 anchorCtr="1"/>
          <a:lstStyle>
            <a:lvl1pPr algn="ctr"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</a:defRPr>
            </a:lvl1pPr>
            <a:lvl2pPr algn="ctr"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</a:defRPr>
            </a:lvl2pPr>
            <a:lvl3pPr algn="ctr"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</a:defRPr>
            </a:lvl3pPr>
            <a:lvl4pPr algn="ctr"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</a:defRPr>
            </a:lvl4pPr>
            <a:lvl5pPr algn="ctr"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</a:defRPr>
            </a:lvl9pPr>
          </a:lstStyle>
          <a:p>
            <a:r>
              <a:rPr lang="cs-CZ" altLang="cs-CZ" sz="4000" b="1" u="sng" dirty="0" smtClean="0">
                <a:solidFill>
                  <a:schemeClr val="bg2"/>
                </a:solidFill>
                <a:effectLst/>
                <a:latin typeface="Comic Sans MS" panose="030F0702030302020204" pitchFamily="66" charset="0"/>
              </a:rPr>
              <a:t>Zapojení do </a:t>
            </a:r>
            <a:r>
              <a:rPr lang="cs-CZ" altLang="cs-CZ" sz="4000" b="1" u="sng" dirty="0" err="1" smtClean="0">
                <a:solidFill>
                  <a:schemeClr val="bg2"/>
                </a:solidFill>
                <a:effectLst/>
                <a:latin typeface="Comic Sans MS" panose="030F0702030302020204" pitchFamily="66" charset="0"/>
              </a:rPr>
              <a:t>stringů</a:t>
            </a:r>
            <a:endParaRPr lang="cs-CZ" altLang="cs-CZ" sz="1600" dirty="0">
              <a:solidFill>
                <a:schemeClr val="bg2"/>
              </a:solidFill>
              <a:effectLst/>
            </a:endParaRPr>
          </a:p>
        </p:txBody>
      </p:sp>
      <p:pic>
        <p:nvPicPr>
          <p:cNvPr id="4" name="Obrázek 3" descr="Fotovoltaicke_pole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3254" y="116632"/>
            <a:ext cx="4680520" cy="4149080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Text Box 7"/>
          <p:cNvSpPr txBox="1">
            <a:spLocks noChangeArrowheads="1"/>
          </p:cNvSpPr>
          <p:nvPr/>
        </p:nvSpPr>
        <p:spPr bwMode="auto">
          <a:xfrm>
            <a:off x="5148064" y="1598008"/>
            <a:ext cx="3888432" cy="25567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0000" tIns="46800" rIns="90000" bIns="46800">
            <a:spAutoFit/>
          </a:bodyPr>
          <a:lstStyle>
            <a:lvl1pPr marL="361950" indent="-3619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54133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indent="0"/>
            <a:r>
              <a:rPr lang="cs-CZ" altLang="cs-CZ" sz="2000" b="1" dirty="0" smtClean="0">
                <a:solidFill>
                  <a:schemeClr val="bg2"/>
                </a:solidFill>
              </a:rPr>
              <a:t>V praxi se panely zapojují </a:t>
            </a:r>
            <a:r>
              <a:rPr lang="cs-CZ" altLang="cs-CZ" sz="2000" b="1" dirty="0" err="1" smtClean="0">
                <a:solidFill>
                  <a:schemeClr val="bg2"/>
                </a:solidFill>
              </a:rPr>
              <a:t>sério</a:t>
            </a:r>
            <a:r>
              <a:rPr lang="cs-CZ" altLang="cs-CZ" sz="2000" b="1" dirty="0" smtClean="0">
                <a:solidFill>
                  <a:schemeClr val="bg2"/>
                </a:solidFill>
              </a:rPr>
              <a:t>-paralelně.  Jednotlivé větve - </a:t>
            </a:r>
            <a:r>
              <a:rPr lang="cs-CZ" altLang="cs-CZ" sz="2000" b="1" u="sng" dirty="0" err="1" smtClean="0">
                <a:solidFill>
                  <a:schemeClr val="bg2"/>
                </a:solidFill>
              </a:rPr>
              <a:t>stringy</a:t>
            </a:r>
            <a:r>
              <a:rPr lang="cs-CZ" altLang="cs-CZ" sz="2000" b="1" dirty="0" smtClean="0">
                <a:solidFill>
                  <a:schemeClr val="bg2"/>
                </a:solidFill>
              </a:rPr>
              <a:t> lze v případě potřeby samostatně spínat. </a:t>
            </a:r>
          </a:p>
          <a:p>
            <a:pPr marL="0" indent="0"/>
            <a:r>
              <a:rPr lang="cs-CZ" altLang="cs-CZ" sz="2000" b="1" dirty="0" smtClean="0">
                <a:solidFill>
                  <a:schemeClr val="bg2"/>
                </a:solidFill>
              </a:rPr>
              <a:t>Výhody:</a:t>
            </a:r>
          </a:p>
          <a:p>
            <a:pPr marL="0" indent="0"/>
            <a:r>
              <a:rPr lang="cs-CZ" altLang="cs-CZ" sz="2000" b="1" dirty="0" smtClean="0">
                <a:solidFill>
                  <a:schemeClr val="bg2"/>
                </a:solidFill>
              </a:rPr>
              <a:t>- možnost odpojit samostatné části v případě poruchy, zastínění, opravy. …  </a:t>
            </a:r>
            <a:endParaRPr lang="cs-CZ" altLang="cs-CZ" sz="2000" b="1" dirty="0">
              <a:solidFill>
                <a:schemeClr val="bg2"/>
              </a:solidFill>
            </a:endParaRPr>
          </a:p>
        </p:txBody>
      </p:sp>
      <p:pic>
        <p:nvPicPr>
          <p:cNvPr id="2052" name="Picture 4" descr="fve pol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2413" y="4365104"/>
            <a:ext cx="6604347" cy="24436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927542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532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32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532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254" grpId="0"/>
      <p:bldP spid="6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4" name="Rectangle 6"/>
          <p:cNvSpPr>
            <a:spLocks noChangeArrowheads="1"/>
          </p:cNvSpPr>
          <p:nvPr/>
        </p:nvSpPr>
        <p:spPr bwMode="auto">
          <a:xfrm>
            <a:off x="467545" y="116633"/>
            <a:ext cx="8136706" cy="8640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 anchorCtr="1"/>
          <a:lstStyle>
            <a:lvl1pPr algn="ctr"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</a:defRPr>
            </a:lvl1pPr>
            <a:lvl2pPr algn="ctr"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</a:defRPr>
            </a:lvl2pPr>
            <a:lvl3pPr algn="ctr"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</a:defRPr>
            </a:lvl3pPr>
            <a:lvl4pPr algn="ctr"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</a:defRPr>
            </a:lvl4pPr>
            <a:lvl5pPr algn="ctr"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</a:defRPr>
            </a:lvl9pPr>
          </a:lstStyle>
          <a:p>
            <a:r>
              <a:rPr lang="cs-CZ" altLang="cs-CZ" sz="4000" b="1" u="sng" dirty="0" smtClean="0">
                <a:solidFill>
                  <a:schemeClr val="bg2"/>
                </a:solidFill>
                <a:effectLst/>
                <a:latin typeface="Comic Sans MS" panose="030F0702030302020204" pitchFamily="66" charset="0"/>
              </a:rPr>
              <a:t>Příklad 3f zapojení </a:t>
            </a:r>
            <a:r>
              <a:rPr lang="cs-CZ" altLang="cs-CZ" sz="4000" b="1" u="sng" dirty="0" err="1" smtClean="0">
                <a:solidFill>
                  <a:schemeClr val="bg2"/>
                </a:solidFill>
                <a:effectLst/>
                <a:latin typeface="Comic Sans MS" panose="030F0702030302020204" pitchFamily="66" charset="0"/>
              </a:rPr>
              <a:t>stringů</a:t>
            </a:r>
            <a:endParaRPr lang="cs-CZ" altLang="cs-CZ" sz="1600" b="1" u="sng" dirty="0" smtClean="0">
              <a:solidFill>
                <a:schemeClr val="bg2"/>
              </a:solidFill>
              <a:effectLst/>
              <a:latin typeface="Comic Sans MS" panose="030F0702030302020204" pitchFamily="66" charset="0"/>
            </a:endParaRPr>
          </a:p>
          <a:p>
            <a:r>
              <a:rPr lang="cs-CZ" altLang="cs-CZ" sz="1600" b="1" u="sng" dirty="0" smtClean="0">
                <a:solidFill>
                  <a:schemeClr val="bg2"/>
                </a:solidFill>
                <a:effectLst/>
                <a:latin typeface="Comic Sans MS" panose="030F0702030302020204" pitchFamily="66" charset="0"/>
              </a:rPr>
              <a:t>zdroj -Milan Tomeš, </a:t>
            </a:r>
            <a:r>
              <a:rPr lang="cs-CZ" altLang="cs-CZ" sz="1600" b="1" u="sng" dirty="0" err="1" smtClean="0">
                <a:solidFill>
                  <a:schemeClr val="bg2"/>
                </a:solidFill>
                <a:effectLst/>
                <a:latin typeface="Comic Sans MS" panose="030F0702030302020204" pitchFamily="66" charset="0"/>
              </a:rPr>
              <a:t>Tetom</a:t>
            </a:r>
            <a:r>
              <a:rPr lang="cs-CZ" altLang="cs-CZ" sz="1600" b="1" u="sng" dirty="0" smtClean="0">
                <a:solidFill>
                  <a:schemeClr val="bg2"/>
                </a:solidFill>
                <a:effectLst/>
                <a:latin typeface="Comic Sans MS" panose="030F0702030302020204" pitchFamily="66" charset="0"/>
              </a:rPr>
              <a:t>)</a:t>
            </a:r>
            <a:endParaRPr lang="cs-CZ" altLang="cs-CZ" sz="1600" dirty="0">
              <a:solidFill>
                <a:schemeClr val="bg2"/>
              </a:solidFill>
              <a:effectLst/>
            </a:endParaRPr>
          </a:p>
        </p:txBody>
      </p:sp>
      <p:sp>
        <p:nvSpPr>
          <p:cNvPr id="7" name="Text Box 7"/>
          <p:cNvSpPr txBox="1">
            <a:spLocks noChangeArrowheads="1"/>
          </p:cNvSpPr>
          <p:nvPr/>
        </p:nvSpPr>
        <p:spPr bwMode="auto">
          <a:xfrm>
            <a:off x="5636515" y="1635328"/>
            <a:ext cx="3478028" cy="13256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0000" tIns="46800" rIns="90000" bIns="46800">
            <a:spAutoFit/>
          </a:bodyPr>
          <a:lstStyle>
            <a:lvl1pPr marL="361950" indent="-3619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54133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indent="0"/>
            <a:r>
              <a:rPr lang="cs-CZ" altLang="cs-CZ" sz="2000" b="1" dirty="0" smtClean="0">
                <a:solidFill>
                  <a:schemeClr val="bg2"/>
                </a:solidFill>
              </a:rPr>
              <a:t>Příklad - 3 x 14 FV panelů, jeden </a:t>
            </a:r>
            <a:r>
              <a:rPr lang="cs-CZ" altLang="cs-CZ" sz="2000" b="1" dirty="0" err="1" smtClean="0">
                <a:solidFill>
                  <a:schemeClr val="bg2"/>
                </a:solidFill>
              </a:rPr>
              <a:t>string</a:t>
            </a:r>
            <a:r>
              <a:rPr lang="cs-CZ" altLang="cs-CZ" sz="2000" b="1" dirty="0">
                <a:solidFill>
                  <a:schemeClr val="bg2"/>
                </a:solidFill>
              </a:rPr>
              <a:t> </a:t>
            </a:r>
            <a:r>
              <a:rPr lang="cs-CZ" altLang="cs-CZ" sz="2000" b="1" dirty="0" smtClean="0">
                <a:solidFill>
                  <a:schemeClr val="bg2"/>
                </a:solidFill>
              </a:rPr>
              <a:t>= 1 fáze - výkon 3,5 kW, DC napětí je 432V, proud 8A </a:t>
            </a:r>
            <a:endParaRPr lang="cs-CZ" altLang="cs-CZ" sz="2000" b="1" dirty="0">
              <a:solidFill>
                <a:schemeClr val="bg2"/>
              </a:solidFill>
            </a:endParaRPr>
          </a:p>
        </p:txBody>
      </p:sp>
      <p:pic>
        <p:nvPicPr>
          <p:cNvPr id="1030" name="Picture 6" descr="https://www.energie21.cz/wp-content/uploads/sites/8/2015/11/3-tome%C5%A1-web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043019"/>
            <a:ext cx="5400600" cy="33940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https://www.energie21.cz/wp-content/uploads/sites/8/2015/11/5-tome%C5%A1-web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0500"/>
          <a:stretch/>
        </p:blipFill>
        <p:spPr bwMode="auto">
          <a:xfrm>
            <a:off x="1403648" y="4470770"/>
            <a:ext cx="6962608" cy="22705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954771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532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32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532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500"/>
                            </p:stCondLst>
                            <p:childTnLst>
                              <p:par>
                                <p:cTn id="17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254" grpId="0"/>
      <p:bldP spid="7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4" name="Rectangle 6"/>
          <p:cNvSpPr>
            <a:spLocks noChangeArrowheads="1"/>
          </p:cNvSpPr>
          <p:nvPr/>
        </p:nvSpPr>
        <p:spPr bwMode="auto">
          <a:xfrm>
            <a:off x="5148063" y="116633"/>
            <a:ext cx="3456187" cy="18696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 anchorCtr="1"/>
          <a:lstStyle>
            <a:lvl1pPr algn="ctr"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</a:defRPr>
            </a:lvl1pPr>
            <a:lvl2pPr algn="ctr"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</a:defRPr>
            </a:lvl2pPr>
            <a:lvl3pPr algn="ctr"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</a:defRPr>
            </a:lvl3pPr>
            <a:lvl4pPr algn="ctr"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</a:defRPr>
            </a:lvl4pPr>
            <a:lvl5pPr algn="ctr"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</a:defRPr>
            </a:lvl9pPr>
          </a:lstStyle>
          <a:p>
            <a:r>
              <a:rPr lang="cs-CZ" altLang="cs-CZ" sz="3600" b="1" u="sng" dirty="0" smtClean="0">
                <a:solidFill>
                  <a:schemeClr val="bg2"/>
                </a:solidFill>
                <a:effectLst/>
                <a:latin typeface="Comic Sans MS" panose="030F0702030302020204" pitchFamily="66" charset="0"/>
              </a:rPr>
              <a:t>Varianty pro umístění panelů</a:t>
            </a:r>
            <a:endParaRPr lang="cs-CZ" altLang="cs-CZ" sz="3600" dirty="0">
              <a:solidFill>
                <a:schemeClr val="bg2"/>
              </a:solidFill>
              <a:effectLst/>
            </a:endParaRPr>
          </a:p>
        </p:txBody>
      </p:sp>
      <p:pic>
        <p:nvPicPr>
          <p:cNvPr id="6" name="Picture 4" descr="East and West Flat Roof Mounting System_Flat Roof Mounting System_Solar  Mounting Systems | Solar Racking Leading Manufacturer">
            <a:extLst>
              <a:ext uri="{FF2B5EF4-FFF2-40B4-BE49-F238E27FC236}">
                <a16:creationId xmlns:a16="http://schemas.microsoft.com/office/drawing/2014/main" id="{7CA2FAA1-71FA-4025-A989-8475009A33C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76859" y="5057733"/>
            <a:ext cx="3014061" cy="16836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4">
            <a:extLst>
              <a:ext uri="{FF2B5EF4-FFF2-40B4-BE49-F238E27FC236}">
                <a16:creationId xmlns:a16="http://schemas.microsoft.com/office/drawing/2014/main" id="{3E08A425-5167-457B-973E-578D25EBF0A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634841" y="3861048"/>
            <a:ext cx="3170345" cy="28082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SOLAR RACK GROUND MOUNT FOR 250 WATT SOLAR PANELS">
            <a:extLst>
              <a:ext uri="{FF2B5EF4-FFF2-40B4-BE49-F238E27FC236}">
                <a16:creationId xmlns:a16="http://schemas.microsoft.com/office/drawing/2014/main" id="{1A61C208-E9AC-4694-9161-C642545B86E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200" y="4509120"/>
            <a:ext cx="2232248" cy="22322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ovéPole 9">
            <a:extLst>
              <a:ext uri="{FF2B5EF4-FFF2-40B4-BE49-F238E27FC236}">
                <a16:creationId xmlns:a16="http://schemas.microsoft.com/office/drawing/2014/main" id="{6C956ED3-927D-47DD-929D-9FF1C91E31FF}"/>
              </a:ext>
            </a:extLst>
          </p:cNvPr>
          <p:cNvSpPr txBox="1"/>
          <p:nvPr/>
        </p:nvSpPr>
        <p:spPr>
          <a:xfrm>
            <a:off x="2267744" y="3054911"/>
            <a:ext cx="3176799" cy="646331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38100">
            <a:solidFill>
              <a:schemeClr val="accent4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800" b="0" i="0" u="none" strike="noStrike" kern="1200" cap="none" spc="0" normalizeH="0" baseline="0" noProof="0" dirty="0">
                <a:ln>
                  <a:noFill/>
                </a:ln>
                <a:solidFill>
                  <a:srgbClr val="363738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stříšky VÝCHOD-ZÁPAD: 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800" b="0" i="0" u="none" strike="noStrike" kern="1200" cap="none" spc="0" normalizeH="0" baseline="0" noProof="0" dirty="0">
                <a:ln>
                  <a:noFill/>
                </a:ln>
                <a:solidFill>
                  <a:srgbClr val="363738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5° </a:t>
            </a:r>
            <a:r>
              <a:rPr kumimoji="0" lang="cs-CZ" sz="1800" b="1" i="0" u="none" strike="noStrike" kern="1200" cap="none" spc="0" normalizeH="0" baseline="0" noProof="0" dirty="0">
                <a:ln>
                  <a:noFill/>
                </a:ln>
                <a:solidFill>
                  <a:srgbClr val="363738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10° </a:t>
            </a:r>
            <a:r>
              <a:rPr kumimoji="0" lang="cs-CZ" sz="1800" b="0" i="0" u="none" strike="noStrike" kern="1200" cap="none" spc="0" normalizeH="0" baseline="0" noProof="0" dirty="0">
                <a:ln>
                  <a:noFill/>
                </a:ln>
                <a:solidFill>
                  <a:srgbClr val="363738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15° </a:t>
            </a:r>
          </a:p>
        </p:txBody>
      </p:sp>
      <p:sp>
        <p:nvSpPr>
          <p:cNvPr id="11" name="TextovéPole 10">
            <a:extLst>
              <a:ext uri="{FF2B5EF4-FFF2-40B4-BE49-F238E27FC236}">
                <a16:creationId xmlns:a16="http://schemas.microsoft.com/office/drawing/2014/main" id="{37D706EA-8423-44F2-8832-BC0188F57053}"/>
              </a:ext>
            </a:extLst>
          </p:cNvPr>
          <p:cNvSpPr txBox="1"/>
          <p:nvPr/>
        </p:nvSpPr>
        <p:spPr>
          <a:xfrm>
            <a:off x="5628387" y="2924944"/>
            <a:ext cx="3176799" cy="707886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38100">
            <a:solidFill>
              <a:schemeClr val="accent4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363738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agro</a:t>
            </a:r>
            <a:r>
              <a:rPr kumimoji="0" lang="cs-CZ" sz="1800" b="0" i="0" u="none" strike="noStrike" kern="1200" cap="none" spc="0" normalizeH="0" baseline="0" noProof="0" dirty="0">
                <a:ln>
                  <a:noFill/>
                </a:ln>
                <a:solidFill>
                  <a:srgbClr val="363738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-fotovoltaika VÝCHOD-ZÁPAD 90°  </a:t>
            </a:r>
          </a:p>
        </p:txBody>
      </p:sp>
      <p:sp>
        <p:nvSpPr>
          <p:cNvPr id="12" name="TextovéPole 11">
            <a:extLst>
              <a:ext uri="{FF2B5EF4-FFF2-40B4-BE49-F238E27FC236}">
                <a16:creationId xmlns:a16="http://schemas.microsoft.com/office/drawing/2014/main" id="{852DA5AB-04A6-47A6-8751-D6176ED7D3FF}"/>
              </a:ext>
            </a:extLst>
          </p:cNvPr>
          <p:cNvSpPr txBox="1"/>
          <p:nvPr/>
        </p:nvSpPr>
        <p:spPr>
          <a:xfrm>
            <a:off x="178375" y="3789040"/>
            <a:ext cx="3176799" cy="646331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38100">
            <a:solidFill>
              <a:schemeClr val="accent4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800" b="0" i="0" u="none" strike="noStrike" kern="1200" cap="none" spc="0" normalizeH="0" baseline="0" noProof="0" dirty="0">
                <a:ln>
                  <a:noFill/>
                </a:ln>
                <a:solidFill>
                  <a:srgbClr val="363738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panely na JIH se sklonem: 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800" b="0" i="0" u="none" strike="noStrike" kern="1200" cap="none" spc="0" normalizeH="0" baseline="0" noProof="0" dirty="0">
                <a:ln>
                  <a:noFill/>
                </a:ln>
                <a:solidFill>
                  <a:srgbClr val="363738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15° </a:t>
            </a:r>
            <a:r>
              <a:rPr kumimoji="0" lang="cs-CZ" sz="1800" b="1" i="0" u="none" strike="noStrike" kern="1200" cap="none" spc="0" normalizeH="0" baseline="0" noProof="0" dirty="0">
                <a:ln>
                  <a:noFill/>
                </a:ln>
                <a:solidFill>
                  <a:srgbClr val="363738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25° </a:t>
            </a:r>
            <a:r>
              <a:rPr kumimoji="0" lang="cs-CZ" sz="1800" b="0" i="0" u="none" strike="noStrike" kern="1200" cap="none" spc="0" normalizeH="0" baseline="0" noProof="0" dirty="0">
                <a:ln>
                  <a:noFill/>
                </a:ln>
                <a:solidFill>
                  <a:srgbClr val="363738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35° </a:t>
            </a:r>
          </a:p>
        </p:txBody>
      </p:sp>
      <p:pic>
        <p:nvPicPr>
          <p:cNvPr id="13" name="Obrázek 12">
            <a:extLst>
              <a:ext uri="{FF2B5EF4-FFF2-40B4-BE49-F238E27FC236}">
                <a16:creationId xmlns:a16="http://schemas.microsoft.com/office/drawing/2014/main" id="{9B9615B7-4841-4720-9512-70EA32081DD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21161" y="422512"/>
            <a:ext cx="4136380" cy="23584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63567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532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32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532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500"/>
                            </p:stCondLst>
                            <p:childTnLst>
                              <p:par>
                                <p:cTn id="24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254" grpId="0"/>
      <p:bldP spid="10" grpId="0" animBg="1"/>
      <p:bldP spid="11" grpId="0" animBg="1"/>
      <p:bldP spid="12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4" name="Rectangle 6"/>
          <p:cNvSpPr>
            <a:spLocks noChangeArrowheads="1"/>
          </p:cNvSpPr>
          <p:nvPr/>
        </p:nvSpPr>
        <p:spPr bwMode="auto">
          <a:xfrm>
            <a:off x="683569" y="116633"/>
            <a:ext cx="7920682" cy="7920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 anchorCtr="1"/>
          <a:lstStyle>
            <a:lvl1pPr algn="ctr"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</a:defRPr>
            </a:lvl1pPr>
            <a:lvl2pPr algn="ctr"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</a:defRPr>
            </a:lvl2pPr>
            <a:lvl3pPr algn="ctr"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</a:defRPr>
            </a:lvl3pPr>
            <a:lvl4pPr algn="ctr"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</a:defRPr>
            </a:lvl4pPr>
            <a:lvl5pPr algn="ctr"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</a:defRPr>
            </a:lvl9pPr>
          </a:lstStyle>
          <a:p>
            <a:r>
              <a:rPr lang="cs-CZ" altLang="cs-CZ" sz="3600" b="1" u="sng" dirty="0" smtClean="0">
                <a:solidFill>
                  <a:schemeClr val="bg2"/>
                </a:solidFill>
                <a:effectLst/>
                <a:latin typeface="Comic Sans MS" panose="030F0702030302020204" pitchFamily="66" charset="0"/>
              </a:rPr>
              <a:t>„Agro“ </a:t>
            </a:r>
            <a:r>
              <a:rPr lang="cs-CZ" altLang="cs-CZ" sz="3600" b="1" u="sng" dirty="0" err="1" smtClean="0">
                <a:solidFill>
                  <a:schemeClr val="bg2"/>
                </a:solidFill>
                <a:effectLst/>
                <a:latin typeface="Comic Sans MS" panose="030F0702030302020204" pitchFamily="66" charset="0"/>
              </a:rPr>
              <a:t>fotovoltaika</a:t>
            </a:r>
            <a:endParaRPr lang="cs-CZ" altLang="cs-CZ" sz="3600" dirty="0">
              <a:solidFill>
                <a:schemeClr val="bg2"/>
              </a:solidFill>
              <a:effectLst/>
            </a:endParaRPr>
          </a:p>
        </p:txBody>
      </p:sp>
      <p:pic>
        <p:nvPicPr>
          <p:cNvPr id="1026" name="Picture 2" descr="Agrivoltaická elektrárna v blízkosti německého Aasenu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340768"/>
            <a:ext cx="8945576" cy="50318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149729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532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32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532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254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4" name="Rectangle 6"/>
          <p:cNvSpPr>
            <a:spLocks noChangeArrowheads="1"/>
          </p:cNvSpPr>
          <p:nvPr/>
        </p:nvSpPr>
        <p:spPr bwMode="auto">
          <a:xfrm>
            <a:off x="683569" y="116633"/>
            <a:ext cx="7920682" cy="7920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 anchorCtr="1"/>
          <a:lstStyle>
            <a:lvl1pPr algn="ctr"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</a:defRPr>
            </a:lvl1pPr>
            <a:lvl2pPr algn="ctr"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</a:defRPr>
            </a:lvl2pPr>
            <a:lvl3pPr algn="ctr"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</a:defRPr>
            </a:lvl3pPr>
            <a:lvl4pPr algn="ctr"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</a:defRPr>
            </a:lvl4pPr>
            <a:lvl5pPr algn="ctr"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</a:defRPr>
            </a:lvl9pPr>
          </a:lstStyle>
          <a:p>
            <a:r>
              <a:rPr lang="cs-CZ" altLang="cs-CZ" sz="3600" b="1" u="sng" dirty="0" smtClean="0">
                <a:solidFill>
                  <a:schemeClr val="bg2"/>
                </a:solidFill>
                <a:effectLst/>
                <a:latin typeface="Comic Sans MS" panose="030F0702030302020204" pitchFamily="66" charset="0"/>
              </a:rPr>
              <a:t>PVE Štěchovice - horní nádrž</a:t>
            </a:r>
            <a:endParaRPr lang="cs-CZ" altLang="cs-CZ" sz="3600" dirty="0">
              <a:solidFill>
                <a:schemeClr val="bg2"/>
              </a:solidFill>
              <a:effectLst/>
            </a:endParaRPr>
          </a:p>
        </p:txBody>
      </p:sp>
      <p:pic>
        <p:nvPicPr>
          <p:cNvPr id="2" name="Obrázek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908720"/>
            <a:ext cx="7740352" cy="58052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14136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532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32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532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254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6" name="Rectangle 4"/>
          <p:cNvSpPr>
            <a:spLocks noChangeArrowheads="1"/>
          </p:cNvSpPr>
          <p:nvPr/>
        </p:nvSpPr>
        <p:spPr bwMode="auto">
          <a:xfrm>
            <a:off x="2843808" y="188913"/>
            <a:ext cx="6120805" cy="1152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 anchorCtr="1"/>
          <a:lstStyle>
            <a:lvl1pPr algn="ctr"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</a:defRPr>
            </a:lvl1pPr>
            <a:lvl2pPr algn="ctr"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</a:defRPr>
            </a:lvl2pPr>
            <a:lvl3pPr algn="ctr"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</a:defRPr>
            </a:lvl3pPr>
            <a:lvl4pPr algn="ctr"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</a:defRPr>
            </a:lvl4pPr>
            <a:lvl5pPr algn="ctr"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</a:defRPr>
            </a:lvl9pPr>
          </a:lstStyle>
          <a:p>
            <a:r>
              <a:rPr lang="cs-CZ" altLang="cs-CZ" sz="4000" b="1" u="sng" dirty="0">
                <a:solidFill>
                  <a:schemeClr val="bg2"/>
                </a:solidFill>
                <a:effectLst/>
                <a:latin typeface="Comic Sans MS" panose="030F0702030302020204" pitchFamily="66" charset="0"/>
              </a:rPr>
              <a:t>Ostrovní systém</a:t>
            </a:r>
            <a:br>
              <a:rPr lang="cs-CZ" altLang="cs-CZ" sz="4000" b="1" u="sng" dirty="0">
                <a:solidFill>
                  <a:schemeClr val="bg2"/>
                </a:solidFill>
                <a:effectLst/>
                <a:latin typeface="Comic Sans MS" panose="030F0702030302020204" pitchFamily="66" charset="0"/>
              </a:rPr>
            </a:br>
            <a:r>
              <a:rPr lang="cs-CZ" altLang="cs-CZ" sz="2800" b="1" u="sng" dirty="0">
                <a:solidFill>
                  <a:schemeClr val="bg2"/>
                </a:solidFill>
                <a:effectLst/>
                <a:latin typeface="Comic Sans MS" panose="030F0702030302020204" pitchFamily="66" charset="0"/>
              </a:rPr>
              <a:t>(</a:t>
            </a:r>
            <a:r>
              <a:rPr lang="cs-CZ" altLang="cs-CZ" sz="2800" b="1" u="sng" dirty="0" err="1">
                <a:solidFill>
                  <a:schemeClr val="bg2"/>
                </a:solidFill>
                <a:effectLst/>
                <a:latin typeface="Comic Sans MS" panose="030F0702030302020204" pitchFamily="66" charset="0"/>
              </a:rPr>
              <a:t>off</a:t>
            </a:r>
            <a:r>
              <a:rPr lang="cs-CZ" altLang="cs-CZ" sz="2800" b="1" u="sng" dirty="0">
                <a:solidFill>
                  <a:schemeClr val="bg2"/>
                </a:solidFill>
                <a:effectLst/>
                <a:latin typeface="Comic Sans MS" panose="030F0702030302020204" pitchFamily="66" charset="0"/>
              </a:rPr>
              <a:t> – </a:t>
            </a:r>
            <a:r>
              <a:rPr lang="cs-CZ" altLang="cs-CZ" sz="2800" b="1" u="sng" dirty="0" err="1">
                <a:solidFill>
                  <a:schemeClr val="bg2"/>
                </a:solidFill>
                <a:effectLst/>
                <a:latin typeface="Comic Sans MS" panose="030F0702030302020204" pitchFamily="66" charset="0"/>
              </a:rPr>
              <a:t>grid</a:t>
            </a:r>
            <a:r>
              <a:rPr lang="cs-CZ" altLang="cs-CZ" sz="2800" b="1" u="sng" dirty="0">
                <a:solidFill>
                  <a:schemeClr val="bg2"/>
                </a:solidFill>
                <a:effectLst/>
                <a:latin typeface="Comic Sans MS" panose="030F0702030302020204" pitchFamily="66" charset="0"/>
              </a:rPr>
              <a:t>)</a:t>
            </a:r>
            <a:r>
              <a:rPr lang="cs-CZ" altLang="cs-CZ" sz="4000" b="1" u="sng" dirty="0">
                <a:solidFill>
                  <a:schemeClr val="bg2"/>
                </a:solidFill>
                <a:effectLst/>
                <a:latin typeface="Comic Sans MS" panose="030F0702030302020204" pitchFamily="66" charset="0"/>
              </a:rPr>
              <a:t> </a:t>
            </a:r>
            <a:r>
              <a:rPr lang="cs-CZ" altLang="cs-CZ" sz="4000" b="1" dirty="0">
                <a:solidFill>
                  <a:schemeClr val="bg2"/>
                </a:solidFill>
                <a:effectLst/>
              </a:rPr>
              <a:t> </a:t>
            </a:r>
          </a:p>
        </p:txBody>
      </p:sp>
      <p:sp>
        <p:nvSpPr>
          <p:cNvPr id="54278" name="Text Box 6"/>
          <p:cNvSpPr txBox="1">
            <a:spLocks noChangeArrowheads="1"/>
          </p:cNvSpPr>
          <p:nvPr/>
        </p:nvSpPr>
        <p:spPr bwMode="auto">
          <a:xfrm>
            <a:off x="251520" y="2028131"/>
            <a:ext cx="3168650" cy="12332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 marL="180975" indent="-18097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cs-CZ" altLang="cs-CZ" sz="2000" b="1" u="sng" dirty="0" smtClean="0">
                <a:solidFill>
                  <a:schemeClr val="bg2"/>
                </a:solidFill>
              </a:rPr>
              <a:t>1. S </a:t>
            </a:r>
            <a:r>
              <a:rPr lang="cs-CZ" altLang="cs-CZ" sz="2000" b="1" u="sng" dirty="0">
                <a:solidFill>
                  <a:schemeClr val="bg2"/>
                </a:solidFill>
              </a:rPr>
              <a:t>přímým napájením</a:t>
            </a:r>
          </a:p>
          <a:p>
            <a:r>
              <a:rPr lang="cs-CZ" altLang="cs-CZ" b="1" dirty="0">
                <a:solidFill>
                  <a:schemeClr val="bg2"/>
                </a:solidFill>
              </a:rPr>
              <a:t>-	napájení letního čerpadla</a:t>
            </a:r>
          </a:p>
          <a:p>
            <a:r>
              <a:rPr lang="cs-CZ" altLang="cs-CZ" b="1" dirty="0">
                <a:solidFill>
                  <a:schemeClr val="bg2"/>
                </a:solidFill>
              </a:rPr>
              <a:t>-	letní atrakce, ohřev </a:t>
            </a:r>
          </a:p>
          <a:p>
            <a:r>
              <a:rPr lang="cs-CZ" altLang="cs-CZ" b="1" dirty="0">
                <a:solidFill>
                  <a:schemeClr val="bg2"/>
                </a:solidFill>
              </a:rPr>
              <a:t>-	nabíjení akumulátorů</a:t>
            </a:r>
          </a:p>
        </p:txBody>
      </p:sp>
      <p:pic>
        <p:nvPicPr>
          <p:cNvPr id="54279" name="Picture 7" descr="FV_solarni_panely_spotrebic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29217" y="2206606"/>
            <a:ext cx="5327650" cy="10588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4284" name="Picture 12" descr="MC900237925[1]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550" y="115888"/>
            <a:ext cx="1150938" cy="1095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 Box 9"/>
          <p:cNvSpPr txBox="1">
            <a:spLocks noChangeArrowheads="1"/>
          </p:cNvSpPr>
          <p:nvPr/>
        </p:nvSpPr>
        <p:spPr bwMode="auto">
          <a:xfrm>
            <a:off x="179512" y="3459954"/>
            <a:ext cx="8856663" cy="6792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 marL="180975" indent="-180975">
              <a:tabLst>
                <a:tab pos="2603500" algn="l"/>
                <a:tab pos="2781300" algn="l"/>
                <a:tab pos="3592513" algn="l"/>
                <a:tab pos="37703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tabLst>
                <a:tab pos="2603500" algn="l"/>
                <a:tab pos="2781300" algn="l"/>
                <a:tab pos="3592513" algn="l"/>
                <a:tab pos="37703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tabLst>
                <a:tab pos="2603500" algn="l"/>
                <a:tab pos="2781300" algn="l"/>
                <a:tab pos="3592513" algn="l"/>
                <a:tab pos="37703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tabLst>
                <a:tab pos="2603500" algn="l"/>
                <a:tab pos="2781300" algn="l"/>
                <a:tab pos="3592513" algn="l"/>
                <a:tab pos="37703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tabLst>
                <a:tab pos="2603500" algn="l"/>
                <a:tab pos="2781300" algn="l"/>
                <a:tab pos="3592513" algn="l"/>
                <a:tab pos="37703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tabLst>
                <a:tab pos="2603500" algn="l"/>
                <a:tab pos="2781300" algn="l"/>
                <a:tab pos="3592513" algn="l"/>
                <a:tab pos="37703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tabLst>
                <a:tab pos="2603500" algn="l"/>
                <a:tab pos="2781300" algn="l"/>
                <a:tab pos="3592513" algn="l"/>
                <a:tab pos="37703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tabLst>
                <a:tab pos="2603500" algn="l"/>
                <a:tab pos="2781300" algn="l"/>
                <a:tab pos="3592513" algn="l"/>
                <a:tab pos="37703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tabLst>
                <a:tab pos="2603500" algn="l"/>
                <a:tab pos="2781300" algn="l"/>
                <a:tab pos="3592513" algn="l"/>
                <a:tab pos="37703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cs-CZ" altLang="cs-CZ" sz="2000" b="1" u="sng" dirty="0" smtClean="0">
                <a:solidFill>
                  <a:schemeClr val="bg2"/>
                </a:solidFill>
              </a:rPr>
              <a:t>2. Systém </a:t>
            </a:r>
            <a:r>
              <a:rPr lang="cs-CZ" altLang="cs-CZ" sz="2000" b="1" u="sng" dirty="0">
                <a:solidFill>
                  <a:schemeClr val="bg2"/>
                </a:solidFill>
              </a:rPr>
              <a:t>s akumulací</a:t>
            </a:r>
            <a:r>
              <a:rPr lang="cs-CZ" altLang="cs-CZ" sz="2000" b="1" dirty="0">
                <a:solidFill>
                  <a:schemeClr val="bg2"/>
                </a:solidFill>
              </a:rPr>
              <a:t>	</a:t>
            </a:r>
            <a:r>
              <a:rPr lang="cs-CZ" altLang="cs-CZ" b="1" dirty="0">
                <a:solidFill>
                  <a:schemeClr val="bg2"/>
                </a:solidFill>
              </a:rPr>
              <a:t>-	dopravní značky, obytné karavany, malé meteorologické stanice, odlehlé chaty, zahradní svítidla, světelné reklamy, … </a:t>
            </a:r>
          </a:p>
        </p:txBody>
      </p:sp>
      <p:pic>
        <p:nvPicPr>
          <p:cNvPr id="11" name="Picture 17" descr="MC900344031[1]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4744463"/>
            <a:ext cx="1756169" cy="15326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Philips Massive 08425L Venkovní solární LED osvětlení s čidlem 2W ...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34239" y="4432680"/>
            <a:ext cx="2044283" cy="21561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So wählen Sie die Außenbeleuchtung aus (TIPPS UND TRICKS) | Alza.at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20729" y="4653136"/>
            <a:ext cx="3005153" cy="18207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349084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542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42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542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542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42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42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5427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5427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5427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542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542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542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27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093" name="Picture 13" descr="Soubor:SolarGIS-Solar-map-Czech-Republic-cz.pn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115888"/>
            <a:ext cx="5329237" cy="37163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6084" name="Rectangle 4"/>
          <p:cNvSpPr>
            <a:spLocks noChangeArrowheads="1"/>
          </p:cNvSpPr>
          <p:nvPr/>
        </p:nvSpPr>
        <p:spPr bwMode="auto">
          <a:xfrm>
            <a:off x="6084888" y="188913"/>
            <a:ext cx="2808287" cy="20716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 anchorCtr="1"/>
          <a:lstStyle>
            <a:lvl1pPr algn="ctr"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</a:defRPr>
            </a:lvl1pPr>
            <a:lvl2pPr algn="ctr"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</a:defRPr>
            </a:lvl2pPr>
            <a:lvl3pPr algn="ctr"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</a:defRPr>
            </a:lvl3pPr>
            <a:lvl4pPr algn="ctr"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</a:defRPr>
            </a:lvl4pPr>
            <a:lvl5pPr algn="ctr"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</a:defRPr>
            </a:lvl9pPr>
          </a:lstStyle>
          <a:p>
            <a:r>
              <a:rPr lang="cs-CZ" altLang="cs-CZ" sz="4000" b="1" u="sng">
                <a:solidFill>
                  <a:schemeClr val="bg2"/>
                </a:solidFill>
                <a:effectLst/>
                <a:latin typeface="Comic Sans MS" panose="030F0702030302020204" pitchFamily="66" charset="0"/>
              </a:rPr>
              <a:t>Mapa slunečního svitu</a:t>
            </a:r>
            <a:r>
              <a:rPr lang="cs-CZ" altLang="cs-CZ" sz="4000" u="sng">
                <a:solidFill>
                  <a:schemeClr val="bg2"/>
                </a:solidFill>
                <a:effectLst/>
                <a:latin typeface="Comic Sans MS" panose="030F0702030302020204" pitchFamily="66" charset="0"/>
              </a:rPr>
              <a:t> </a:t>
            </a:r>
            <a:r>
              <a:rPr lang="cs-CZ" altLang="cs-CZ" sz="4000" b="1" u="sng">
                <a:solidFill>
                  <a:schemeClr val="bg2"/>
                </a:solidFill>
                <a:effectLst/>
                <a:latin typeface="Comic Sans MS" panose="030F0702030302020204" pitchFamily="66" charset="0"/>
              </a:rPr>
              <a:t>v ČR</a:t>
            </a:r>
          </a:p>
        </p:txBody>
      </p:sp>
      <p:pic>
        <p:nvPicPr>
          <p:cNvPr id="46086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975" y="3429000"/>
            <a:ext cx="6794500" cy="3451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6087" name="Text Box 7"/>
          <p:cNvSpPr txBox="1">
            <a:spLocks noChangeArrowheads="1"/>
          </p:cNvSpPr>
          <p:nvPr/>
        </p:nvSpPr>
        <p:spPr bwMode="auto">
          <a:xfrm>
            <a:off x="107950" y="5735638"/>
            <a:ext cx="3132138" cy="1006475"/>
          </a:xfrm>
          <a:prstGeom prst="rect">
            <a:avLst/>
          </a:prstGeom>
          <a:solidFill>
            <a:srgbClr val="00FF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25400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cs-CZ" altLang="cs-CZ" sz="2000" b="1" dirty="0">
                <a:solidFill>
                  <a:schemeClr val="bg2"/>
                </a:solidFill>
                <a:hlinkClick r:id="rId5"/>
              </a:rPr>
              <a:t>Světová mapa slunečního svitu – matematický model</a:t>
            </a:r>
            <a:endParaRPr lang="cs-CZ" altLang="cs-CZ" sz="2000" b="1" dirty="0">
              <a:solidFill>
                <a:schemeClr val="bg2"/>
              </a:solidFill>
            </a:endParaRPr>
          </a:p>
        </p:txBody>
      </p:sp>
      <p:sp>
        <p:nvSpPr>
          <p:cNvPr id="46090" name="Text Box 10"/>
          <p:cNvSpPr txBox="1">
            <a:spLocks noChangeArrowheads="1"/>
          </p:cNvSpPr>
          <p:nvPr/>
        </p:nvSpPr>
        <p:spPr bwMode="auto">
          <a:xfrm>
            <a:off x="5795963" y="2492375"/>
            <a:ext cx="3132137" cy="847725"/>
          </a:xfrm>
          <a:prstGeom prst="rect">
            <a:avLst/>
          </a:prstGeom>
          <a:solidFill>
            <a:srgbClr val="FFFF99"/>
          </a:solidFill>
          <a:ln w="25400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cs-CZ" altLang="cs-CZ" sz="2400" b="1">
                <a:solidFill>
                  <a:schemeClr val="bg2"/>
                </a:solidFill>
                <a:latin typeface="+mj-lt"/>
              </a:rPr>
              <a:t>V ČR za rok </a:t>
            </a:r>
          </a:p>
          <a:p>
            <a:pPr algn="ctr"/>
            <a:r>
              <a:rPr lang="cs-CZ" altLang="cs-CZ" sz="2400" b="1">
                <a:solidFill>
                  <a:schemeClr val="bg2"/>
                </a:solidFill>
                <a:latin typeface="+mj-lt"/>
              </a:rPr>
              <a:t>1kW</a:t>
            </a:r>
            <a:r>
              <a:rPr lang="cs-CZ" altLang="cs-CZ" sz="2400" b="1" baseline="-25000">
                <a:solidFill>
                  <a:schemeClr val="bg2"/>
                </a:solidFill>
                <a:latin typeface="+mj-lt"/>
              </a:rPr>
              <a:t>P</a:t>
            </a:r>
            <a:r>
              <a:rPr lang="cs-CZ" altLang="cs-CZ" sz="2400" b="1">
                <a:solidFill>
                  <a:schemeClr val="bg2"/>
                </a:solidFill>
                <a:latin typeface="+mj-lt"/>
              </a:rPr>
              <a:t> </a:t>
            </a:r>
            <a:r>
              <a:rPr lang="cs-CZ" altLang="cs-CZ" sz="2400" b="1">
                <a:solidFill>
                  <a:schemeClr val="bg2"/>
                </a:solidFill>
                <a:latin typeface="+mj-lt"/>
                <a:sym typeface="Symbol" panose="05050102010706020507" pitchFamily="18" charset="2"/>
              </a:rPr>
              <a:t></a:t>
            </a:r>
            <a:r>
              <a:rPr lang="cs-CZ" altLang="cs-CZ" sz="2400" b="1">
                <a:solidFill>
                  <a:schemeClr val="bg2"/>
                </a:solidFill>
                <a:latin typeface="+mj-lt"/>
              </a:rPr>
              <a:t> 1MWh</a:t>
            </a:r>
          </a:p>
        </p:txBody>
      </p:sp>
      <p:sp>
        <p:nvSpPr>
          <p:cNvPr id="46091" name="Text Box 11"/>
          <p:cNvSpPr txBox="1">
            <a:spLocks noChangeArrowheads="1"/>
          </p:cNvSpPr>
          <p:nvPr/>
        </p:nvSpPr>
        <p:spPr bwMode="auto">
          <a:xfrm>
            <a:off x="107950" y="3898709"/>
            <a:ext cx="2520950" cy="15102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cs-CZ" altLang="cs-CZ" b="1" dirty="0">
                <a:solidFill>
                  <a:schemeClr val="bg2"/>
                </a:solidFill>
                <a:latin typeface="+mj-lt"/>
              </a:rPr>
              <a:t>Solární záření v České republice</a:t>
            </a:r>
          </a:p>
          <a:p>
            <a:pPr algn="ctr">
              <a:spcBef>
                <a:spcPct val="50000"/>
              </a:spcBef>
            </a:pPr>
            <a:r>
              <a:rPr lang="cs-CZ" altLang="cs-CZ" sz="1400" b="1" dirty="0">
                <a:solidFill>
                  <a:schemeClr val="bg2"/>
                </a:solidFill>
                <a:latin typeface="+mj-lt"/>
              </a:rPr>
              <a:t>Zdroj: Atlas podnebí </a:t>
            </a:r>
            <a:r>
              <a:rPr lang="cs-CZ" altLang="cs-CZ" sz="1400" b="1" dirty="0" smtClean="0">
                <a:solidFill>
                  <a:schemeClr val="bg2"/>
                </a:solidFill>
                <a:latin typeface="+mj-lt"/>
              </a:rPr>
              <a:t>Česka</a:t>
            </a:r>
          </a:p>
          <a:p>
            <a:pPr algn="ctr">
              <a:spcBef>
                <a:spcPct val="50000"/>
              </a:spcBef>
            </a:pPr>
            <a:r>
              <a:rPr lang="cs-CZ" altLang="cs-CZ" sz="1400" b="1" dirty="0" smtClean="0">
                <a:solidFill>
                  <a:schemeClr val="bg2"/>
                </a:solidFill>
                <a:latin typeface="+mj-lt"/>
              </a:rPr>
              <a:t>Roční dávka ozáření (</a:t>
            </a:r>
            <a:r>
              <a:rPr lang="cs-CZ" altLang="cs-CZ" sz="1400" b="1" dirty="0" err="1" smtClean="0">
                <a:solidFill>
                  <a:schemeClr val="bg2"/>
                </a:solidFill>
                <a:latin typeface="+mj-lt"/>
              </a:rPr>
              <a:t>MWh</a:t>
            </a:r>
            <a:r>
              <a:rPr lang="cs-CZ" altLang="cs-CZ" sz="1400" b="1" dirty="0" smtClean="0">
                <a:solidFill>
                  <a:schemeClr val="bg2"/>
                </a:solidFill>
                <a:latin typeface="+mj-lt"/>
              </a:rPr>
              <a:t>/m</a:t>
            </a:r>
            <a:r>
              <a:rPr lang="cs-CZ" altLang="cs-CZ" sz="1400" b="1" baseline="30000" dirty="0" smtClean="0">
                <a:solidFill>
                  <a:schemeClr val="bg2"/>
                </a:solidFill>
                <a:latin typeface="+mj-lt"/>
              </a:rPr>
              <a:t>2</a:t>
            </a:r>
            <a:r>
              <a:rPr lang="cs-CZ" altLang="cs-CZ" sz="1400" b="1" dirty="0" smtClean="0">
                <a:solidFill>
                  <a:schemeClr val="bg2"/>
                </a:solidFill>
                <a:latin typeface="+mj-lt"/>
              </a:rPr>
              <a:t>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60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60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60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60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60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60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60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60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460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460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460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8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460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460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460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460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460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2000"/>
                                        <p:tgtEl>
                                          <p:spTgt spid="460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084" grpId="0"/>
      <p:bldP spid="46087" grpId="0" animBg="1"/>
      <p:bldP spid="46090" grpId="0" animBg="1"/>
      <p:bldP spid="46091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2"/>
          <p:cNvSpPr>
            <a:spLocks noChangeArrowheads="1"/>
          </p:cNvSpPr>
          <p:nvPr/>
        </p:nvSpPr>
        <p:spPr bwMode="auto">
          <a:xfrm>
            <a:off x="6084888" y="188913"/>
            <a:ext cx="2592387" cy="21605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 anchorCtr="1"/>
          <a:lstStyle>
            <a:lvl1pPr algn="ctr"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</a:defRPr>
            </a:lvl1pPr>
            <a:lvl2pPr algn="ctr"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</a:defRPr>
            </a:lvl2pPr>
            <a:lvl3pPr algn="ctr"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</a:defRPr>
            </a:lvl3pPr>
            <a:lvl4pPr algn="ctr"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</a:defRPr>
            </a:lvl4pPr>
            <a:lvl5pPr algn="ctr"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</a:defRPr>
            </a:lvl9pPr>
          </a:lstStyle>
          <a:p>
            <a:r>
              <a:rPr lang="cs-CZ" altLang="cs-CZ" sz="4000" b="1" u="sng" dirty="0">
                <a:solidFill>
                  <a:schemeClr val="bg2"/>
                </a:solidFill>
                <a:effectLst/>
                <a:latin typeface="Comic Sans MS" panose="030F0702030302020204" pitchFamily="66" charset="0"/>
              </a:rPr>
              <a:t>Ostrovní systém </a:t>
            </a:r>
            <a:r>
              <a:rPr lang="cs-CZ" altLang="cs-CZ" sz="4000" b="1" u="sng" dirty="0" err="1">
                <a:solidFill>
                  <a:schemeClr val="bg2"/>
                </a:solidFill>
                <a:effectLst/>
                <a:latin typeface="Comic Sans MS" panose="030F0702030302020204" pitchFamily="66" charset="0"/>
              </a:rPr>
              <a:t>grid-off</a:t>
            </a:r>
            <a:r>
              <a:rPr lang="cs-CZ" altLang="cs-CZ" sz="4000" dirty="0">
                <a:solidFill>
                  <a:schemeClr val="bg2"/>
                </a:solidFill>
                <a:effectLst/>
              </a:rPr>
              <a:t> </a:t>
            </a:r>
          </a:p>
        </p:txBody>
      </p:sp>
      <p:pic>
        <p:nvPicPr>
          <p:cNvPr id="63491" name="Picture 3" descr="slunce-elektrina_0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115888"/>
            <a:ext cx="5543550" cy="46116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3492" name="Text Box 4"/>
          <p:cNvSpPr txBox="1">
            <a:spLocks noChangeArrowheads="1"/>
          </p:cNvSpPr>
          <p:nvPr/>
        </p:nvSpPr>
        <p:spPr bwMode="auto">
          <a:xfrm>
            <a:off x="179388" y="4868863"/>
            <a:ext cx="8713787" cy="19411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 marL="263525" indent="-26352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cs-CZ" altLang="cs-CZ" sz="2000" b="1" dirty="0">
                <a:solidFill>
                  <a:schemeClr val="bg2"/>
                </a:solidFill>
              </a:rPr>
              <a:t>*	Výhodné zejména v místech, kde není přímé připojení k soustavě a zhotovení přípojky by bylo nákladné</a:t>
            </a:r>
          </a:p>
          <a:p>
            <a:r>
              <a:rPr lang="cs-CZ" altLang="cs-CZ" sz="2000" b="1" dirty="0">
                <a:solidFill>
                  <a:schemeClr val="bg2"/>
                </a:solidFill>
              </a:rPr>
              <a:t>*	v nejjednodušších aplikacích není třeba další přídavné zařízení, jinak nutný speciální akumulátor s regulátorem nabíjení</a:t>
            </a:r>
          </a:p>
          <a:p>
            <a:r>
              <a:rPr lang="cs-CZ" altLang="cs-CZ" sz="2000" b="1" dirty="0">
                <a:solidFill>
                  <a:schemeClr val="bg2"/>
                </a:solidFill>
              </a:rPr>
              <a:t>*	investiční náklady – </a:t>
            </a:r>
            <a:r>
              <a:rPr lang="cs-CZ" altLang="cs-CZ" sz="2000" b="1" dirty="0" smtClean="0">
                <a:solidFill>
                  <a:schemeClr val="bg2"/>
                </a:solidFill>
              </a:rPr>
              <a:t>(50 </a:t>
            </a:r>
            <a:r>
              <a:rPr lang="cs-CZ" altLang="cs-CZ" sz="2000" b="1" dirty="0">
                <a:solidFill>
                  <a:schemeClr val="bg2"/>
                </a:solidFill>
              </a:rPr>
              <a:t>– </a:t>
            </a:r>
            <a:r>
              <a:rPr lang="cs-CZ" altLang="cs-CZ" sz="2000" b="1" dirty="0" smtClean="0">
                <a:solidFill>
                  <a:schemeClr val="bg2"/>
                </a:solidFill>
              </a:rPr>
              <a:t>100</a:t>
            </a:r>
            <a:r>
              <a:rPr lang="cs-CZ" altLang="cs-CZ" sz="2000" b="1" dirty="0">
                <a:solidFill>
                  <a:schemeClr val="bg2"/>
                </a:solidFill>
              </a:rPr>
              <a:t>) Kč/W</a:t>
            </a:r>
            <a:r>
              <a:rPr lang="cs-CZ" altLang="cs-CZ" sz="2000" b="1" baseline="-25000" dirty="0">
                <a:solidFill>
                  <a:schemeClr val="bg2"/>
                </a:solidFill>
              </a:rPr>
              <a:t>P </a:t>
            </a:r>
          </a:p>
          <a:p>
            <a:r>
              <a:rPr lang="cs-CZ" altLang="cs-CZ" sz="2000" b="1" dirty="0">
                <a:solidFill>
                  <a:schemeClr val="bg2"/>
                </a:solidFill>
              </a:rPr>
              <a:t>*	v případě potřeby lze kombinovat s dalšími nezávislými zdroji</a:t>
            </a:r>
          </a:p>
        </p:txBody>
      </p:sp>
      <p:pic>
        <p:nvPicPr>
          <p:cNvPr id="63493" name="Picture 5" descr="grid-of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225" y="2420938"/>
            <a:ext cx="2017713" cy="23034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678918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634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634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634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1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634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634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634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634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634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634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634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634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34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3490" grpId="0"/>
      <p:bldP spid="63492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6" name="Text Box 4"/>
          <p:cNvSpPr txBox="1">
            <a:spLocks noChangeArrowheads="1"/>
          </p:cNvSpPr>
          <p:nvPr/>
        </p:nvSpPr>
        <p:spPr bwMode="auto">
          <a:xfrm>
            <a:off x="4859970" y="5763225"/>
            <a:ext cx="3971131" cy="9255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0000" tIns="46800" rIns="90000" bIns="46800">
            <a:spAutoFit/>
          </a:bodyPr>
          <a:lstStyle/>
          <a:p>
            <a:r>
              <a:rPr lang="cs-CZ" altLang="cs-CZ" b="1" dirty="0">
                <a:solidFill>
                  <a:schemeClr val="bg2"/>
                </a:solidFill>
                <a:latin typeface="Arial" panose="020B0604020202020204" pitchFamily="34" charset="0"/>
              </a:rPr>
              <a:t>Sestava firmy </a:t>
            </a:r>
            <a:r>
              <a:rPr lang="cs-CZ" altLang="cs-CZ" b="1" dirty="0" err="1" smtClean="0">
                <a:solidFill>
                  <a:schemeClr val="bg2"/>
                </a:solidFill>
                <a:latin typeface="Arial" panose="020B0604020202020204" pitchFamily="34" charset="0"/>
              </a:rPr>
              <a:t>Solartek</a:t>
            </a:r>
            <a:r>
              <a:rPr lang="cs-CZ" altLang="cs-CZ" b="1" dirty="0" smtClean="0">
                <a:solidFill>
                  <a:schemeClr val="bg2"/>
                </a:solidFill>
                <a:latin typeface="Arial" panose="020B0604020202020204" pitchFamily="34" charset="0"/>
              </a:rPr>
              <a:t> bez měniče (45.000,- Kč </a:t>
            </a:r>
            <a:r>
              <a:rPr lang="cs-CZ" altLang="cs-CZ" b="1" dirty="0" err="1" smtClean="0">
                <a:solidFill>
                  <a:schemeClr val="bg2"/>
                </a:solidFill>
                <a:latin typeface="Arial" panose="020B0604020202020204" pitchFamily="34" charset="0"/>
              </a:rPr>
              <a:t>vč</a:t>
            </a:r>
            <a:r>
              <a:rPr lang="cs-CZ" altLang="cs-CZ" b="1" dirty="0" smtClean="0">
                <a:solidFill>
                  <a:schemeClr val="bg2"/>
                </a:solidFill>
                <a:latin typeface="Arial" panose="020B0604020202020204" pitchFamily="34" charset="0"/>
              </a:rPr>
              <a:t> DPH)</a:t>
            </a:r>
          </a:p>
          <a:p>
            <a:r>
              <a:rPr lang="cs-CZ" altLang="cs-CZ" b="1" dirty="0" smtClean="0">
                <a:solidFill>
                  <a:schemeClr val="bg2"/>
                </a:solidFill>
                <a:latin typeface="Arial" panose="020B0604020202020204" pitchFamily="34" charset="0"/>
              </a:rPr>
              <a:t>+ měnič - 10.000,- Kč </a:t>
            </a:r>
          </a:p>
        </p:txBody>
      </p:sp>
      <p:sp>
        <p:nvSpPr>
          <p:cNvPr id="84994" name="Rectangle 2"/>
          <p:cNvSpPr>
            <a:spLocks noChangeArrowheads="1"/>
          </p:cNvSpPr>
          <p:nvPr/>
        </p:nvSpPr>
        <p:spPr bwMode="auto">
          <a:xfrm>
            <a:off x="1619672" y="180222"/>
            <a:ext cx="6480597" cy="433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 anchorCtr="1"/>
          <a:lstStyle>
            <a:lvl1pPr algn="ctr"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</a:defRPr>
            </a:lvl1pPr>
            <a:lvl2pPr algn="ctr"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</a:defRPr>
            </a:lvl2pPr>
            <a:lvl3pPr algn="ctr"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</a:defRPr>
            </a:lvl3pPr>
            <a:lvl4pPr algn="ctr"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</a:defRPr>
            </a:lvl4pPr>
            <a:lvl5pPr algn="ctr"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</a:defRPr>
            </a:lvl9pPr>
          </a:lstStyle>
          <a:p>
            <a:r>
              <a:rPr lang="cs-CZ" altLang="cs-CZ" sz="2800" b="1" u="sng" dirty="0">
                <a:solidFill>
                  <a:schemeClr val="bg2"/>
                </a:solidFill>
                <a:effectLst/>
                <a:latin typeface="Comic Sans MS" panose="030F0702030302020204" pitchFamily="66" charset="0"/>
              </a:rPr>
              <a:t>Ostrovní systém </a:t>
            </a:r>
            <a:r>
              <a:rPr lang="cs-CZ" altLang="cs-CZ" sz="2800" b="1" u="sng" dirty="0" err="1" smtClean="0">
                <a:solidFill>
                  <a:schemeClr val="bg2"/>
                </a:solidFill>
                <a:effectLst/>
                <a:latin typeface="Comic Sans MS" panose="030F0702030302020204" pitchFamily="66" charset="0"/>
              </a:rPr>
              <a:t>grid-off</a:t>
            </a:r>
            <a:r>
              <a:rPr lang="cs-CZ" altLang="cs-CZ" sz="2800" b="1" u="sng" dirty="0" smtClean="0">
                <a:solidFill>
                  <a:schemeClr val="bg2"/>
                </a:solidFill>
                <a:effectLst/>
                <a:latin typeface="Comic Sans MS" panose="030F0702030302020204" pitchFamily="66" charset="0"/>
              </a:rPr>
              <a:t> - příklad</a:t>
            </a:r>
            <a:r>
              <a:rPr lang="cs-CZ" altLang="cs-CZ" sz="2800" dirty="0" smtClean="0">
                <a:solidFill>
                  <a:schemeClr val="bg2"/>
                </a:solidFill>
                <a:effectLst/>
              </a:rPr>
              <a:t> </a:t>
            </a:r>
            <a:endParaRPr lang="cs-CZ" altLang="cs-CZ" sz="2800" dirty="0">
              <a:solidFill>
                <a:schemeClr val="bg2"/>
              </a:solidFill>
              <a:effectLst/>
            </a:endParaRPr>
          </a:p>
        </p:txBody>
      </p:sp>
      <p:pic>
        <p:nvPicPr>
          <p:cNvPr id="2" name="Obrázek 1"/>
          <p:cNvPicPr>
            <a:picLocks noChangeAspect="1"/>
          </p:cNvPicPr>
          <p:nvPr/>
        </p:nvPicPr>
        <p:blipFill rotWithShape="1">
          <a:blip r:embed="rId3"/>
          <a:srcRect l="31573" t="61199" r="34617" b="24801"/>
          <a:stretch/>
        </p:blipFill>
        <p:spPr>
          <a:xfrm>
            <a:off x="99979" y="5171209"/>
            <a:ext cx="4561309" cy="1416556"/>
          </a:xfrm>
          <a:prstGeom prst="rect">
            <a:avLst/>
          </a:prstGeom>
        </p:spPr>
      </p:pic>
      <p:pic>
        <p:nvPicPr>
          <p:cNvPr id="2050" name="Picture 2" descr="https://cdn.solar-eshop.cz/files/photos/1600-1200/3/3dbceb33c1f7b063031fd31fafab9835cab7db10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5294" y="839784"/>
            <a:ext cx="3950681" cy="39506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MPPT solární regulátor EPsolar XTRA 40A 100V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334" t="8623" r="25467" b="10379"/>
          <a:stretch/>
        </p:blipFill>
        <p:spPr bwMode="auto">
          <a:xfrm>
            <a:off x="4624942" y="692696"/>
            <a:ext cx="2088233" cy="32403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 Box 4"/>
          <p:cNvSpPr txBox="1">
            <a:spLocks noChangeArrowheads="1"/>
          </p:cNvSpPr>
          <p:nvPr/>
        </p:nvSpPr>
        <p:spPr bwMode="auto">
          <a:xfrm>
            <a:off x="4644008" y="3864954"/>
            <a:ext cx="4392487" cy="17565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0000" tIns="46800" rIns="90000" bIns="46800">
            <a:spAutoFit/>
          </a:bodyPr>
          <a:lstStyle/>
          <a:p>
            <a:r>
              <a:rPr lang="cs-CZ" altLang="cs-CZ" b="1" dirty="0" smtClean="0">
                <a:solidFill>
                  <a:schemeClr val="bg2"/>
                </a:solidFill>
                <a:latin typeface="Arial" panose="020B0604020202020204" pitchFamily="34" charset="0"/>
              </a:rPr>
              <a:t>4x solární panely </a:t>
            </a:r>
          </a:p>
          <a:p>
            <a:r>
              <a:rPr lang="cs-CZ" altLang="cs-CZ" b="1" dirty="0" smtClean="0">
                <a:solidFill>
                  <a:schemeClr val="bg2"/>
                </a:solidFill>
                <a:latin typeface="Arial" panose="020B0604020202020204" pitchFamily="34" charset="0"/>
              </a:rPr>
              <a:t>1x MPPT - solární regulátor pro baterie 12/24V, nabíjecí proud 40A, max. napětí naprázdno z panelů 100V</a:t>
            </a:r>
          </a:p>
          <a:p>
            <a:r>
              <a:rPr lang="cs-CZ" altLang="cs-CZ" b="1" dirty="0" smtClean="0">
                <a:solidFill>
                  <a:schemeClr val="bg2"/>
                </a:solidFill>
                <a:latin typeface="Arial" panose="020B0604020202020204" pitchFamily="34" charset="0"/>
              </a:rPr>
              <a:t>2x solární baterie </a:t>
            </a:r>
          </a:p>
          <a:p>
            <a:r>
              <a:rPr lang="cs-CZ" altLang="cs-CZ" b="1" dirty="0" smtClean="0">
                <a:solidFill>
                  <a:schemeClr val="bg2"/>
                </a:solidFill>
                <a:latin typeface="Arial" panose="020B0604020202020204" pitchFamily="34" charset="0"/>
              </a:rPr>
              <a:t>kabely a jištění</a:t>
            </a:r>
            <a:endParaRPr lang="cs-CZ" altLang="cs-CZ" b="1" dirty="0">
              <a:solidFill>
                <a:schemeClr val="bg2"/>
              </a:solidFill>
              <a:latin typeface="Arial" panose="020B0604020202020204" pitchFamily="34" charset="0"/>
            </a:endParaRPr>
          </a:p>
        </p:txBody>
      </p:sp>
      <p:pic>
        <p:nvPicPr>
          <p:cNvPr id="2054" name="Picture 6" descr="Solární baterie Victron Energy GEL 220Ah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5949" y="1412776"/>
            <a:ext cx="1960339" cy="12088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643990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9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849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849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849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500"/>
                            </p:stCondLst>
                            <p:childTnLst>
                              <p:par>
                                <p:cTn id="16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9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849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849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849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4996" grpId="0"/>
      <p:bldP spid="84994" grpId="0"/>
      <p:bldP spid="9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8" name="Picture 6" descr="Samostatný ohřev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01159" y="4077072"/>
            <a:ext cx="5149394" cy="25520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6018" name="Rectangle 2"/>
          <p:cNvSpPr>
            <a:spLocks noChangeArrowheads="1"/>
          </p:cNvSpPr>
          <p:nvPr/>
        </p:nvSpPr>
        <p:spPr bwMode="auto">
          <a:xfrm>
            <a:off x="5868144" y="188640"/>
            <a:ext cx="2916237" cy="5762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 anchorCtr="1"/>
          <a:lstStyle>
            <a:lvl1pPr algn="ctr"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</a:defRPr>
            </a:lvl1pPr>
            <a:lvl2pPr algn="ctr"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</a:defRPr>
            </a:lvl2pPr>
            <a:lvl3pPr algn="ctr"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</a:defRPr>
            </a:lvl3pPr>
            <a:lvl4pPr algn="ctr"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</a:defRPr>
            </a:lvl4pPr>
            <a:lvl5pPr algn="ctr"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</a:defRPr>
            </a:lvl9pPr>
          </a:lstStyle>
          <a:p>
            <a:r>
              <a:rPr lang="cs-CZ" altLang="cs-CZ" sz="2800" b="1" u="sng" dirty="0">
                <a:solidFill>
                  <a:schemeClr val="bg2"/>
                </a:solidFill>
                <a:effectLst/>
                <a:latin typeface="Comic Sans MS" panose="030F0702030302020204" pitchFamily="66" charset="0"/>
              </a:rPr>
              <a:t>Ohřev vody</a:t>
            </a:r>
            <a:endParaRPr lang="cs-CZ" altLang="cs-CZ" sz="2000" dirty="0">
              <a:solidFill>
                <a:schemeClr val="bg2"/>
              </a:solidFill>
              <a:effectLst/>
            </a:endParaRPr>
          </a:p>
        </p:txBody>
      </p:sp>
      <p:sp>
        <p:nvSpPr>
          <p:cNvPr id="86051" name="Text Box 35"/>
          <p:cNvSpPr txBox="1">
            <a:spLocks noChangeArrowheads="1"/>
          </p:cNvSpPr>
          <p:nvPr/>
        </p:nvSpPr>
        <p:spPr bwMode="auto">
          <a:xfrm>
            <a:off x="395536" y="3861048"/>
            <a:ext cx="4752529" cy="710067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  <a:extLst/>
        </p:spPr>
        <p:txBody>
          <a:bodyPr wrap="square" lIns="90000" tIns="46800" rIns="90000" bIns="46800">
            <a:spAutoFit/>
          </a:bodyPr>
          <a:lstStyle>
            <a:lvl1pPr>
              <a:tabLst>
                <a:tab pos="2603500" algn="l"/>
                <a:tab pos="2781300" algn="l"/>
                <a:tab pos="3592513" algn="l"/>
                <a:tab pos="37703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tabLst>
                <a:tab pos="2603500" algn="l"/>
                <a:tab pos="2781300" algn="l"/>
                <a:tab pos="3592513" algn="l"/>
                <a:tab pos="37703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tabLst>
                <a:tab pos="2603500" algn="l"/>
                <a:tab pos="2781300" algn="l"/>
                <a:tab pos="3592513" algn="l"/>
                <a:tab pos="37703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tabLst>
                <a:tab pos="2603500" algn="l"/>
                <a:tab pos="2781300" algn="l"/>
                <a:tab pos="3592513" algn="l"/>
                <a:tab pos="37703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tabLst>
                <a:tab pos="2603500" algn="l"/>
                <a:tab pos="2781300" algn="l"/>
                <a:tab pos="3592513" algn="l"/>
                <a:tab pos="37703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tabLst>
                <a:tab pos="2603500" algn="l"/>
                <a:tab pos="2781300" algn="l"/>
                <a:tab pos="3592513" algn="l"/>
                <a:tab pos="37703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tabLst>
                <a:tab pos="2603500" algn="l"/>
                <a:tab pos="2781300" algn="l"/>
                <a:tab pos="3592513" algn="l"/>
                <a:tab pos="37703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tabLst>
                <a:tab pos="2603500" algn="l"/>
                <a:tab pos="2781300" algn="l"/>
                <a:tab pos="3592513" algn="l"/>
                <a:tab pos="37703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tabLst>
                <a:tab pos="2603500" algn="l"/>
                <a:tab pos="2781300" algn="l"/>
                <a:tab pos="3592513" algn="l"/>
                <a:tab pos="37703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cs-CZ" altLang="cs-CZ" sz="2000" b="1" u="sng" dirty="0">
                <a:solidFill>
                  <a:schemeClr val="bg2"/>
                </a:solidFill>
              </a:rPr>
              <a:t>Výkon – </a:t>
            </a:r>
            <a:r>
              <a:rPr lang="cs-CZ" altLang="cs-CZ" sz="2000" b="1" u="sng" dirty="0" smtClean="0">
                <a:solidFill>
                  <a:schemeClr val="bg2"/>
                </a:solidFill>
              </a:rPr>
              <a:t>1,5kW</a:t>
            </a:r>
            <a:r>
              <a:rPr lang="cs-CZ" altLang="cs-CZ" sz="2000" b="1" u="sng" baseline="-25000" dirty="0" smtClean="0">
                <a:solidFill>
                  <a:schemeClr val="bg2"/>
                </a:solidFill>
              </a:rPr>
              <a:t>P</a:t>
            </a:r>
            <a:r>
              <a:rPr lang="cs-CZ" altLang="cs-CZ" sz="2000" b="1" u="sng" dirty="0" smtClean="0">
                <a:solidFill>
                  <a:schemeClr val="bg2"/>
                </a:solidFill>
              </a:rPr>
              <a:t> (4 panely </a:t>
            </a:r>
            <a:r>
              <a:rPr lang="cs-CZ" altLang="cs-CZ" sz="2000" b="1" u="sng" dirty="0">
                <a:solidFill>
                  <a:schemeClr val="bg2"/>
                </a:solidFill>
              </a:rPr>
              <a:t>po </a:t>
            </a:r>
            <a:r>
              <a:rPr lang="cs-CZ" altLang="cs-CZ" sz="2000" b="1" u="sng" dirty="0" smtClean="0">
                <a:solidFill>
                  <a:schemeClr val="bg2"/>
                </a:solidFill>
              </a:rPr>
              <a:t>375 </a:t>
            </a:r>
            <a:r>
              <a:rPr lang="cs-CZ" altLang="cs-CZ" sz="2000" b="1" u="sng" dirty="0">
                <a:solidFill>
                  <a:schemeClr val="bg2"/>
                </a:solidFill>
              </a:rPr>
              <a:t>W</a:t>
            </a:r>
            <a:r>
              <a:rPr lang="cs-CZ" altLang="cs-CZ" sz="2000" b="1" u="sng" baseline="-25000" dirty="0">
                <a:solidFill>
                  <a:schemeClr val="bg2"/>
                </a:solidFill>
              </a:rPr>
              <a:t>P</a:t>
            </a:r>
            <a:r>
              <a:rPr lang="cs-CZ" altLang="cs-CZ" sz="2000" b="1" u="sng" dirty="0" smtClean="0">
                <a:solidFill>
                  <a:schemeClr val="bg2"/>
                </a:solidFill>
              </a:rPr>
              <a:t>), </a:t>
            </a:r>
            <a:r>
              <a:rPr lang="cs-CZ" altLang="cs-CZ" sz="2000" b="1" u="sng" dirty="0">
                <a:solidFill>
                  <a:schemeClr val="bg2"/>
                </a:solidFill>
              </a:rPr>
              <a:t>cena </a:t>
            </a:r>
            <a:r>
              <a:rPr lang="cs-CZ" altLang="cs-CZ" sz="2000" b="1" u="sng" dirty="0" smtClean="0">
                <a:solidFill>
                  <a:schemeClr val="bg2"/>
                </a:solidFill>
              </a:rPr>
              <a:t>57 </a:t>
            </a:r>
            <a:r>
              <a:rPr lang="cs-CZ" altLang="cs-CZ" sz="2000" b="1" u="sng" dirty="0">
                <a:solidFill>
                  <a:schemeClr val="bg2"/>
                </a:solidFill>
              </a:rPr>
              <a:t>000 Kč</a:t>
            </a:r>
            <a:endParaRPr lang="cs-CZ" altLang="cs-CZ" b="1" baseline="-25000" dirty="0">
              <a:solidFill>
                <a:schemeClr val="bg2"/>
              </a:solidFill>
            </a:endParaRPr>
          </a:p>
        </p:txBody>
      </p:sp>
      <p:pic>
        <p:nvPicPr>
          <p:cNvPr id="3074" name="Picture 2" descr="SESTAVA 125l - 2,2kWp | Fotovoltaický ohřev vody LOGITEX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16632"/>
            <a:ext cx="3552944" cy="29523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Schéma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44858" y="760700"/>
            <a:ext cx="4863967" cy="28843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150795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860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860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860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86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500"/>
                            </p:stCondLst>
                            <p:childTnLst>
                              <p:par>
                                <p:cTn id="1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0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6018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6" name="Rectangle 4"/>
          <p:cNvSpPr>
            <a:spLocks noChangeArrowheads="1"/>
          </p:cNvSpPr>
          <p:nvPr/>
        </p:nvSpPr>
        <p:spPr bwMode="auto">
          <a:xfrm>
            <a:off x="467544" y="188913"/>
            <a:ext cx="8497069" cy="7918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 anchorCtr="1"/>
          <a:lstStyle>
            <a:lvl1pPr algn="ctr"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</a:defRPr>
            </a:lvl1pPr>
            <a:lvl2pPr algn="ctr"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</a:defRPr>
            </a:lvl2pPr>
            <a:lvl3pPr algn="ctr"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</a:defRPr>
            </a:lvl3pPr>
            <a:lvl4pPr algn="ctr"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</a:defRPr>
            </a:lvl4pPr>
            <a:lvl5pPr algn="ctr"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</a:defRPr>
            </a:lvl9pPr>
          </a:lstStyle>
          <a:p>
            <a:r>
              <a:rPr lang="cs-CZ" altLang="cs-CZ" sz="4000" b="1" u="sng" dirty="0" smtClean="0">
                <a:solidFill>
                  <a:schemeClr val="bg2"/>
                </a:solidFill>
                <a:effectLst/>
                <a:latin typeface="Comic Sans MS" panose="030F0702030302020204" pitchFamily="66" charset="0"/>
              </a:rPr>
              <a:t>Hybridní systém</a:t>
            </a:r>
            <a:endParaRPr lang="cs-CZ" altLang="cs-CZ" sz="4000" b="1" dirty="0">
              <a:solidFill>
                <a:schemeClr val="bg2"/>
              </a:solidFill>
              <a:effectLst/>
            </a:endParaRPr>
          </a:p>
        </p:txBody>
      </p:sp>
      <p:pic>
        <p:nvPicPr>
          <p:cNvPr id="54280" name="Picture 8" descr="FV_solarni_panely_spotrebic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8175" y="3935413"/>
            <a:ext cx="7102475" cy="27066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4281" name="Text Box 9"/>
          <p:cNvSpPr txBox="1">
            <a:spLocks noChangeArrowheads="1"/>
          </p:cNvSpPr>
          <p:nvPr/>
        </p:nvSpPr>
        <p:spPr bwMode="auto">
          <a:xfrm>
            <a:off x="88275" y="1556792"/>
            <a:ext cx="8922375" cy="20642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0000" tIns="46800" rIns="90000" bIns="46800">
            <a:spAutoFit/>
          </a:bodyPr>
          <a:lstStyle>
            <a:lvl1pPr marL="180975" indent="-180975">
              <a:tabLst>
                <a:tab pos="2603500" algn="l"/>
                <a:tab pos="2781300" algn="l"/>
                <a:tab pos="3592513" algn="l"/>
                <a:tab pos="37703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tabLst>
                <a:tab pos="2603500" algn="l"/>
                <a:tab pos="2781300" algn="l"/>
                <a:tab pos="3592513" algn="l"/>
                <a:tab pos="37703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tabLst>
                <a:tab pos="2603500" algn="l"/>
                <a:tab pos="2781300" algn="l"/>
                <a:tab pos="3592513" algn="l"/>
                <a:tab pos="37703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tabLst>
                <a:tab pos="2603500" algn="l"/>
                <a:tab pos="2781300" algn="l"/>
                <a:tab pos="3592513" algn="l"/>
                <a:tab pos="37703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tabLst>
                <a:tab pos="2603500" algn="l"/>
                <a:tab pos="2781300" algn="l"/>
                <a:tab pos="3592513" algn="l"/>
                <a:tab pos="37703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tabLst>
                <a:tab pos="2603500" algn="l"/>
                <a:tab pos="2781300" algn="l"/>
                <a:tab pos="3592513" algn="l"/>
                <a:tab pos="37703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tabLst>
                <a:tab pos="2603500" algn="l"/>
                <a:tab pos="2781300" algn="l"/>
                <a:tab pos="3592513" algn="l"/>
                <a:tab pos="37703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tabLst>
                <a:tab pos="2603500" algn="l"/>
                <a:tab pos="2781300" algn="l"/>
                <a:tab pos="3592513" algn="l"/>
                <a:tab pos="37703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tabLst>
                <a:tab pos="2603500" algn="l"/>
                <a:tab pos="2781300" algn="l"/>
                <a:tab pos="3592513" algn="l"/>
                <a:tab pos="37703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cs-CZ" altLang="cs-CZ" sz="2000" b="1" u="sng" dirty="0" smtClean="0">
                <a:solidFill>
                  <a:schemeClr val="bg2"/>
                </a:solidFill>
              </a:rPr>
              <a:t>3. Hybridní </a:t>
            </a:r>
            <a:r>
              <a:rPr lang="cs-CZ" altLang="cs-CZ" sz="2000" b="1" u="sng" dirty="0">
                <a:solidFill>
                  <a:schemeClr val="bg2"/>
                </a:solidFill>
              </a:rPr>
              <a:t>systém s akumulací</a:t>
            </a:r>
            <a:r>
              <a:rPr lang="cs-CZ" altLang="cs-CZ" sz="2000" b="1" dirty="0">
                <a:solidFill>
                  <a:schemeClr val="bg2"/>
                </a:solidFill>
              </a:rPr>
              <a:t> </a:t>
            </a:r>
            <a:r>
              <a:rPr lang="cs-CZ" altLang="cs-CZ" b="1" dirty="0" smtClean="0">
                <a:solidFill>
                  <a:schemeClr val="bg2"/>
                </a:solidFill>
              </a:rPr>
              <a:t>-</a:t>
            </a:r>
          </a:p>
          <a:p>
            <a:r>
              <a:rPr lang="cs-CZ" altLang="cs-CZ" b="1" dirty="0" smtClean="0">
                <a:solidFill>
                  <a:schemeClr val="bg2"/>
                </a:solidFill>
              </a:rPr>
              <a:t>	Kromě solárních panelů a střídače obsahuje také bateriové úložiště. Střídač je schopen napájet spotřebiče z více zdrojů.</a:t>
            </a:r>
          </a:p>
          <a:p>
            <a:r>
              <a:rPr lang="cs-CZ" altLang="cs-CZ" b="1" dirty="0" smtClean="0">
                <a:solidFill>
                  <a:schemeClr val="bg2"/>
                </a:solidFill>
              </a:rPr>
              <a:t>*	hybridní systém umožňuje využít až 95 % vyrobené elektřiny</a:t>
            </a:r>
          </a:p>
          <a:p>
            <a:r>
              <a:rPr lang="cs-CZ" altLang="cs-CZ" b="1" dirty="0" smtClean="0">
                <a:solidFill>
                  <a:schemeClr val="bg2"/>
                </a:solidFill>
              </a:rPr>
              <a:t>*	pro rodinné domy s roční spotřebou 15 </a:t>
            </a:r>
            <a:r>
              <a:rPr lang="cs-CZ" altLang="cs-CZ" b="1" dirty="0" err="1" smtClean="0">
                <a:solidFill>
                  <a:schemeClr val="bg2"/>
                </a:solidFill>
              </a:rPr>
              <a:t>MWh</a:t>
            </a:r>
            <a:r>
              <a:rPr lang="cs-CZ" altLang="cs-CZ" b="1" dirty="0" smtClean="0">
                <a:solidFill>
                  <a:schemeClr val="bg2"/>
                </a:solidFill>
              </a:rPr>
              <a:t> je optimální výkon panelů 10 kW</a:t>
            </a:r>
            <a:r>
              <a:rPr lang="cs-CZ" altLang="cs-CZ" b="1" baseline="-25000" dirty="0" smtClean="0">
                <a:solidFill>
                  <a:schemeClr val="bg2"/>
                </a:solidFill>
              </a:rPr>
              <a:t>p</a:t>
            </a:r>
          </a:p>
          <a:p>
            <a:r>
              <a:rPr lang="cs-CZ" altLang="cs-CZ" b="1" dirty="0" smtClean="0">
                <a:solidFill>
                  <a:schemeClr val="bg2"/>
                </a:solidFill>
              </a:rPr>
              <a:t>*	může pracovat i v ostrovním režimu, například při výpadku sítě</a:t>
            </a:r>
          </a:p>
          <a:p>
            <a:r>
              <a:rPr lang="cs-CZ" altLang="cs-CZ" b="1" dirty="0" smtClean="0">
                <a:solidFill>
                  <a:schemeClr val="bg2"/>
                </a:solidFill>
              </a:rPr>
              <a:t>*	standartní jsou monitorovací aplikace 	  </a:t>
            </a:r>
            <a:endParaRPr lang="cs-CZ" altLang="cs-CZ" b="1" dirty="0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60049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542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42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542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withGroup">
                            <p:stCondLst>
                              <p:cond delay="2000"/>
                            </p:stCondLst>
                            <p:childTnLst>
                              <p:par>
                                <p:cTn id="1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542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8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5428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8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5428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8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5428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8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5428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8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5428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542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542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276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4" name="Rectangle 6"/>
          <p:cNvSpPr>
            <a:spLocks noChangeArrowheads="1"/>
          </p:cNvSpPr>
          <p:nvPr/>
        </p:nvSpPr>
        <p:spPr bwMode="auto">
          <a:xfrm>
            <a:off x="106996" y="404813"/>
            <a:ext cx="8857492" cy="7199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 anchorCtr="1"/>
          <a:lstStyle>
            <a:lvl1pPr algn="ctr"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</a:defRPr>
            </a:lvl1pPr>
            <a:lvl2pPr algn="ctr"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</a:defRPr>
            </a:lvl2pPr>
            <a:lvl3pPr algn="ctr"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</a:defRPr>
            </a:lvl3pPr>
            <a:lvl4pPr algn="ctr"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</a:defRPr>
            </a:lvl4pPr>
            <a:lvl5pPr algn="ctr"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</a:defRPr>
            </a:lvl9pPr>
          </a:lstStyle>
          <a:p>
            <a:r>
              <a:rPr lang="cs-CZ" altLang="cs-CZ" sz="3600" b="1" u="sng" dirty="0" smtClean="0">
                <a:solidFill>
                  <a:schemeClr val="bg2"/>
                </a:solidFill>
                <a:effectLst/>
                <a:latin typeface="Comic Sans MS" panose="030F0702030302020204" pitchFamily="66" charset="0"/>
              </a:rPr>
              <a:t>Hybridní systémy - příklady realizace</a:t>
            </a:r>
            <a:r>
              <a:rPr lang="cs-CZ" altLang="cs-CZ" sz="3600" dirty="0" smtClean="0">
                <a:solidFill>
                  <a:schemeClr val="bg2"/>
                </a:solidFill>
                <a:effectLst/>
              </a:rPr>
              <a:t> </a:t>
            </a:r>
            <a:endParaRPr lang="cs-CZ" altLang="cs-CZ" sz="3600" dirty="0">
              <a:solidFill>
                <a:schemeClr val="bg2"/>
              </a:solidFill>
              <a:effectLst/>
            </a:endParaRPr>
          </a:p>
        </p:txBody>
      </p:sp>
      <p:sp>
        <p:nvSpPr>
          <p:cNvPr id="5" name="Text Box 10"/>
          <p:cNvSpPr txBox="1">
            <a:spLocks noChangeArrowheads="1"/>
          </p:cNvSpPr>
          <p:nvPr/>
        </p:nvSpPr>
        <p:spPr bwMode="auto">
          <a:xfrm>
            <a:off x="106996" y="1268760"/>
            <a:ext cx="8929500" cy="40956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0000" tIns="46800" rIns="90000" bIns="46800">
            <a:spAutoFit/>
          </a:bodyPr>
          <a:lstStyle>
            <a:lvl1pPr marL="265113" indent="-265113">
              <a:tabLst>
                <a:tab pos="5413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tabLst>
                <a:tab pos="5413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tabLst>
                <a:tab pos="5413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tabLst>
                <a:tab pos="5413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tabLst>
                <a:tab pos="5413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tabLst>
                <a:tab pos="5413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tabLst>
                <a:tab pos="5413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tabLst>
                <a:tab pos="5413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tabLst>
                <a:tab pos="5413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cs-CZ" altLang="cs-CZ" sz="2000" b="1" u="sng" dirty="0">
                <a:solidFill>
                  <a:schemeClr val="bg2"/>
                </a:solidFill>
              </a:rPr>
              <a:t>Možnosti </a:t>
            </a:r>
            <a:r>
              <a:rPr lang="cs-CZ" altLang="cs-CZ" sz="2000" b="1" u="sng" dirty="0" smtClean="0">
                <a:solidFill>
                  <a:schemeClr val="bg2"/>
                </a:solidFill>
              </a:rPr>
              <a:t>provedení (zdroj ČEZ)</a:t>
            </a:r>
            <a:endParaRPr lang="cs-CZ" altLang="cs-CZ" sz="2000" b="1" dirty="0" smtClean="0">
              <a:solidFill>
                <a:schemeClr val="bg2"/>
              </a:solidFill>
            </a:endParaRPr>
          </a:p>
          <a:p>
            <a:pPr>
              <a:tabLst>
                <a:tab pos="361950" algn="l"/>
              </a:tabLst>
            </a:pPr>
            <a:r>
              <a:rPr lang="cs-CZ" altLang="cs-CZ" sz="2000" b="1" dirty="0" smtClean="0">
                <a:solidFill>
                  <a:schemeClr val="bg2"/>
                </a:solidFill>
              </a:rPr>
              <a:t>a)	</a:t>
            </a:r>
            <a:r>
              <a:rPr lang="cs-CZ" altLang="cs-CZ" sz="2000" b="1" u="sng" dirty="0" smtClean="0">
                <a:solidFill>
                  <a:schemeClr val="bg2"/>
                </a:solidFill>
              </a:rPr>
              <a:t>Fotovoltaika s bateriovým úložištěm </a:t>
            </a:r>
            <a:r>
              <a:rPr lang="cs-CZ" altLang="cs-CZ" sz="2000" b="1" dirty="0" smtClean="0">
                <a:solidFill>
                  <a:schemeClr val="bg2"/>
                </a:solidFill>
              </a:rPr>
              <a:t>- plocha domu 150m</a:t>
            </a:r>
            <a:r>
              <a:rPr lang="cs-CZ" altLang="cs-CZ" sz="2000" b="1" baseline="30000" dirty="0" smtClean="0">
                <a:solidFill>
                  <a:schemeClr val="bg2"/>
                </a:solidFill>
              </a:rPr>
              <a:t>2</a:t>
            </a:r>
            <a:r>
              <a:rPr lang="cs-CZ" altLang="cs-CZ" sz="2000" b="1" dirty="0" smtClean="0">
                <a:solidFill>
                  <a:schemeClr val="bg2"/>
                </a:solidFill>
              </a:rPr>
              <a:t>, roční spotřeba (3-13) </a:t>
            </a:r>
            <a:r>
              <a:rPr lang="cs-CZ" altLang="cs-CZ" sz="2000" b="1" dirty="0" err="1" smtClean="0">
                <a:solidFill>
                  <a:schemeClr val="bg2"/>
                </a:solidFill>
              </a:rPr>
              <a:t>MWh</a:t>
            </a:r>
            <a:r>
              <a:rPr lang="cs-CZ" altLang="cs-CZ" sz="2000" b="1" dirty="0" smtClean="0">
                <a:solidFill>
                  <a:schemeClr val="bg2"/>
                </a:solidFill>
              </a:rPr>
              <a:t>/rok</a:t>
            </a:r>
          </a:p>
          <a:p>
            <a:pPr>
              <a:tabLst>
                <a:tab pos="361950" algn="l"/>
              </a:tabLst>
            </a:pPr>
            <a:r>
              <a:rPr lang="cs-CZ" altLang="cs-CZ" sz="2000" b="1" dirty="0">
                <a:solidFill>
                  <a:schemeClr val="bg2"/>
                </a:solidFill>
              </a:rPr>
              <a:t>	</a:t>
            </a:r>
            <a:r>
              <a:rPr lang="cs-CZ" altLang="cs-CZ" sz="2000" b="1" dirty="0" smtClean="0">
                <a:solidFill>
                  <a:schemeClr val="bg2"/>
                </a:solidFill>
              </a:rPr>
              <a:t>Příklad - výkon panelů - 6,37kW</a:t>
            </a:r>
            <a:r>
              <a:rPr lang="cs-CZ" altLang="cs-CZ" sz="2000" b="1" baseline="-25000" dirty="0" smtClean="0">
                <a:solidFill>
                  <a:schemeClr val="bg2"/>
                </a:solidFill>
              </a:rPr>
              <a:t>p</a:t>
            </a:r>
            <a:r>
              <a:rPr lang="cs-CZ" altLang="cs-CZ" sz="2000" b="1" dirty="0" smtClean="0">
                <a:solidFill>
                  <a:schemeClr val="bg2"/>
                </a:solidFill>
              </a:rPr>
              <a:t>, požadovaná plocha střechy - 36 m</a:t>
            </a:r>
            <a:r>
              <a:rPr lang="cs-CZ" altLang="cs-CZ" sz="2000" b="1" baseline="30000" dirty="0" smtClean="0">
                <a:solidFill>
                  <a:schemeClr val="bg2"/>
                </a:solidFill>
              </a:rPr>
              <a:t>2</a:t>
            </a:r>
            <a:r>
              <a:rPr lang="cs-CZ" altLang="cs-CZ" sz="2000" b="1" dirty="0" smtClean="0">
                <a:solidFill>
                  <a:schemeClr val="bg2"/>
                </a:solidFill>
              </a:rPr>
              <a:t>, kapacita baterií 9,6 kWh</a:t>
            </a:r>
          </a:p>
          <a:p>
            <a:pPr>
              <a:tabLst>
                <a:tab pos="361950" algn="l"/>
              </a:tabLst>
            </a:pPr>
            <a:r>
              <a:rPr lang="cs-CZ" altLang="cs-CZ" sz="2000" b="1" dirty="0" smtClean="0">
                <a:solidFill>
                  <a:schemeClr val="bg2"/>
                </a:solidFill>
              </a:rPr>
              <a:t>b)	</a:t>
            </a:r>
            <a:r>
              <a:rPr lang="cs-CZ" altLang="cs-CZ" sz="2000" b="1" u="sng" dirty="0" smtClean="0">
                <a:solidFill>
                  <a:schemeClr val="bg2"/>
                </a:solidFill>
              </a:rPr>
              <a:t>Fotovoltaika s tepelným čerpadlem </a:t>
            </a:r>
            <a:r>
              <a:rPr lang="cs-CZ" altLang="cs-CZ" sz="2000" b="1" dirty="0" smtClean="0">
                <a:solidFill>
                  <a:schemeClr val="bg2"/>
                </a:solidFill>
              </a:rPr>
              <a:t>- plocha domu 140 m</a:t>
            </a:r>
            <a:r>
              <a:rPr lang="cs-CZ" altLang="cs-CZ" sz="2000" b="1" baseline="30000" dirty="0" smtClean="0">
                <a:solidFill>
                  <a:schemeClr val="bg2"/>
                </a:solidFill>
              </a:rPr>
              <a:t>2</a:t>
            </a:r>
            <a:r>
              <a:rPr lang="cs-CZ" altLang="cs-CZ" sz="2000" b="1" dirty="0" smtClean="0">
                <a:solidFill>
                  <a:schemeClr val="bg2"/>
                </a:solidFill>
              </a:rPr>
              <a:t>, standartní tepelné ztráty, vyšší spotřeba</a:t>
            </a:r>
          </a:p>
          <a:p>
            <a:pPr>
              <a:tabLst>
                <a:tab pos="361950" algn="l"/>
              </a:tabLst>
            </a:pPr>
            <a:r>
              <a:rPr lang="cs-CZ" altLang="cs-CZ" sz="2000" b="1" dirty="0">
                <a:solidFill>
                  <a:schemeClr val="bg2"/>
                </a:solidFill>
              </a:rPr>
              <a:t>	</a:t>
            </a:r>
            <a:r>
              <a:rPr lang="cs-CZ" altLang="cs-CZ" sz="2000" b="1" dirty="0" smtClean="0">
                <a:solidFill>
                  <a:schemeClr val="bg2"/>
                </a:solidFill>
              </a:rPr>
              <a:t>Příklad - výkon panelů - 5,01kW</a:t>
            </a:r>
            <a:r>
              <a:rPr lang="cs-CZ" altLang="cs-CZ" sz="2000" b="1" baseline="-25000" dirty="0" smtClean="0">
                <a:solidFill>
                  <a:schemeClr val="bg2"/>
                </a:solidFill>
              </a:rPr>
              <a:t>p</a:t>
            </a:r>
            <a:r>
              <a:rPr lang="cs-CZ" altLang="cs-CZ" sz="2000" b="1" dirty="0" smtClean="0">
                <a:solidFill>
                  <a:schemeClr val="bg2"/>
                </a:solidFill>
              </a:rPr>
              <a:t>, akumulační nádrž 400 l, požadovaná plocha střechy 24 </a:t>
            </a:r>
            <a:r>
              <a:rPr lang="cs-CZ" altLang="cs-CZ" sz="2000" b="1" dirty="0">
                <a:solidFill>
                  <a:schemeClr val="bg2"/>
                </a:solidFill>
              </a:rPr>
              <a:t>m</a:t>
            </a:r>
            <a:r>
              <a:rPr lang="cs-CZ" altLang="cs-CZ" sz="2000" b="1" baseline="30000" dirty="0">
                <a:solidFill>
                  <a:schemeClr val="bg2"/>
                </a:solidFill>
              </a:rPr>
              <a:t>2</a:t>
            </a:r>
            <a:endParaRPr lang="cs-CZ" altLang="cs-CZ" sz="2000" b="1" dirty="0" smtClean="0">
              <a:solidFill>
                <a:schemeClr val="bg2"/>
              </a:solidFill>
            </a:endParaRPr>
          </a:p>
          <a:p>
            <a:pPr>
              <a:tabLst>
                <a:tab pos="361950" algn="l"/>
              </a:tabLst>
            </a:pPr>
            <a:r>
              <a:rPr lang="cs-CZ" altLang="cs-CZ" sz="2000" b="1" dirty="0" smtClean="0">
                <a:solidFill>
                  <a:schemeClr val="bg2"/>
                </a:solidFill>
              </a:rPr>
              <a:t>c)	</a:t>
            </a:r>
            <a:r>
              <a:rPr lang="cs-CZ" altLang="cs-CZ" sz="2000" b="1" u="sng" dirty="0" smtClean="0">
                <a:solidFill>
                  <a:schemeClr val="bg2"/>
                </a:solidFill>
              </a:rPr>
              <a:t>Fotovoltaika s ohřevem vody </a:t>
            </a:r>
            <a:r>
              <a:rPr lang="cs-CZ" altLang="cs-CZ" sz="2000" b="1" dirty="0">
                <a:solidFill>
                  <a:schemeClr val="bg2"/>
                </a:solidFill>
              </a:rPr>
              <a:t>- plocha domu 150m</a:t>
            </a:r>
            <a:r>
              <a:rPr lang="cs-CZ" altLang="cs-CZ" sz="2000" b="1" baseline="30000" dirty="0">
                <a:solidFill>
                  <a:schemeClr val="bg2"/>
                </a:solidFill>
              </a:rPr>
              <a:t>2</a:t>
            </a:r>
            <a:r>
              <a:rPr lang="cs-CZ" altLang="cs-CZ" sz="2000" b="1" dirty="0" smtClean="0">
                <a:solidFill>
                  <a:schemeClr val="bg2"/>
                </a:solidFill>
              </a:rPr>
              <a:t>, domy s nižší spotřebou a které nejsou vytápěny elektřinou, akumulační nádrž 200 l,  výkon (2-4) kW</a:t>
            </a:r>
            <a:r>
              <a:rPr lang="cs-CZ" altLang="cs-CZ" sz="2000" b="1" baseline="-25000" dirty="0" smtClean="0">
                <a:solidFill>
                  <a:schemeClr val="bg2"/>
                </a:solidFill>
              </a:rPr>
              <a:t>p</a:t>
            </a:r>
            <a:r>
              <a:rPr lang="cs-CZ" altLang="cs-CZ" sz="2000" b="1" dirty="0" smtClean="0">
                <a:solidFill>
                  <a:schemeClr val="bg2"/>
                </a:solidFill>
              </a:rPr>
              <a:t> z panelů je dodáván do jedné fáze, která je připojena na ohřev vody) </a:t>
            </a:r>
            <a:endParaRPr lang="cs-CZ" altLang="cs-CZ" sz="2000" b="1" dirty="0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5337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532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32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532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254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ChangeArrowheads="1"/>
          </p:cNvSpPr>
          <p:nvPr/>
        </p:nvSpPr>
        <p:spPr bwMode="auto">
          <a:xfrm>
            <a:off x="395288" y="188913"/>
            <a:ext cx="8569325" cy="1368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 anchorCtr="1"/>
          <a:lstStyle>
            <a:lvl1pPr algn="ctr"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</a:defRPr>
            </a:lvl1pPr>
            <a:lvl2pPr algn="ctr"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</a:defRPr>
            </a:lvl2pPr>
            <a:lvl3pPr algn="ctr"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</a:defRPr>
            </a:lvl3pPr>
            <a:lvl4pPr algn="ctr"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</a:defRPr>
            </a:lvl4pPr>
            <a:lvl5pPr algn="ctr"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</a:defRPr>
            </a:lvl9pPr>
          </a:lstStyle>
          <a:p>
            <a:r>
              <a:rPr lang="cs-CZ" altLang="cs-CZ" sz="4000" b="1" u="sng">
                <a:solidFill>
                  <a:schemeClr val="bg2"/>
                </a:solidFill>
                <a:effectLst/>
                <a:latin typeface="Comic Sans MS" panose="030F0702030302020204" pitchFamily="66" charset="0"/>
              </a:rPr>
              <a:t>Síťové systémy </a:t>
            </a:r>
            <a:br>
              <a:rPr lang="cs-CZ" altLang="cs-CZ" sz="4000" b="1" u="sng">
                <a:solidFill>
                  <a:schemeClr val="bg2"/>
                </a:solidFill>
                <a:effectLst/>
                <a:latin typeface="Comic Sans MS" panose="030F0702030302020204" pitchFamily="66" charset="0"/>
              </a:rPr>
            </a:br>
            <a:r>
              <a:rPr lang="cs-CZ" altLang="cs-CZ" sz="2800" b="1" u="sng">
                <a:solidFill>
                  <a:schemeClr val="bg2"/>
                </a:solidFill>
                <a:effectLst/>
                <a:latin typeface="Comic Sans MS" panose="030F0702030302020204" pitchFamily="66" charset="0"/>
              </a:rPr>
              <a:t>(on–grid)</a:t>
            </a:r>
            <a:r>
              <a:rPr lang="cs-CZ" altLang="cs-CZ" sz="4000" b="1" u="sng">
                <a:solidFill>
                  <a:schemeClr val="bg2"/>
                </a:solidFill>
                <a:effectLst/>
                <a:latin typeface="Comic Sans MS" panose="030F0702030302020204" pitchFamily="66" charset="0"/>
              </a:rPr>
              <a:t> </a:t>
            </a:r>
            <a:r>
              <a:rPr lang="cs-CZ" altLang="cs-CZ" sz="4000">
                <a:solidFill>
                  <a:schemeClr val="bg2"/>
                </a:solidFill>
                <a:effectLst/>
              </a:rPr>
              <a:t> </a:t>
            </a:r>
          </a:p>
        </p:txBody>
      </p:sp>
      <p:sp>
        <p:nvSpPr>
          <p:cNvPr id="64518" name="Text Box 6"/>
          <p:cNvSpPr txBox="1">
            <a:spLocks noChangeArrowheads="1"/>
          </p:cNvSpPr>
          <p:nvPr/>
        </p:nvSpPr>
        <p:spPr bwMode="auto">
          <a:xfrm>
            <a:off x="107950" y="1844675"/>
            <a:ext cx="561657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r>
              <a:rPr lang="cs-CZ" altLang="cs-CZ" sz="2000" b="1">
                <a:solidFill>
                  <a:schemeClr val="bg2"/>
                </a:solidFill>
                <a:latin typeface="Arial" panose="020B0604020202020204" pitchFamily="34" charset="0"/>
              </a:rPr>
              <a:t>Systém je propojen s rozvodnou soustavou </a:t>
            </a:r>
          </a:p>
        </p:txBody>
      </p:sp>
      <p:pic>
        <p:nvPicPr>
          <p:cNvPr id="64519" name="Picture 7" descr="FV_solarni_panely_rozvodna_si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3789040"/>
            <a:ext cx="8396206" cy="2769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4522" name="Text Box 10"/>
          <p:cNvSpPr txBox="1">
            <a:spLocks noChangeArrowheads="1"/>
          </p:cNvSpPr>
          <p:nvPr/>
        </p:nvSpPr>
        <p:spPr bwMode="auto">
          <a:xfrm>
            <a:off x="406505" y="2273579"/>
            <a:ext cx="8713787" cy="10178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 marL="265113" indent="-265113">
              <a:tabLst>
                <a:tab pos="5413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tabLst>
                <a:tab pos="5413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tabLst>
                <a:tab pos="5413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tabLst>
                <a:tab pos="5413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tabLst>
                <a:tab pos="5413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tabLst>
                <a:tab pos="5413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tabLst>
                <a:tab pos="5413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tabLst>
                <a:tab pos="5413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tabLst>
                <a:tab pos="5413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cs-CZ" altLang="cs-CZ" sz="2000" b="1" u="sng" dirty="0">
                <a:solidFill>
                  <a:schemeClr val="bg2"/>
                </a:solidFill>
              </a:rPr>
              <a:t>Možnosti realizace</a:t>
            </a:r>
            <a:r>
              <a:rPr lang="cs-CZ" altLang="cs-CZ" sz="2000" b="1" dirty="0">
                <a:solidFill>
                  <a:schemeClr val="bg2"/>
                </a:solidFill>
              </a:rPr>
              <a:t>:</a:t>
            </a:r>
          </a:p>
          <a:p>
            <a:r>
              <a:rPr lang="cs-CZ" altLang="cs-CZ" sz="2000" b="1" dirty="0" smtClean="0">
                <a:solidFill>
                  <a:schemeClr val="bg2"/>
                </a:solidFill>
              </a:rPr>
              <a:t>a)</a:t>
            </a:r>
            <a:r>
              <a:rPr lang="cs-CZ" altLang="cs-CZ" sz="2000" b="1" dirty="0">
                <a:solidFill>
                  <a:schemeClr val="bg2"/>
                </a:solidFill>
              </a:rPr>
              <a:t>	výroba z fotovoltaických panelů jde přímo do rozvodné soustavy</a:t>
            </a:r>
          </a:p>
          <a:p>
            <a:r>
              <a:rPr lang="cs-CZ" altLang="cs-CZ" sz="2000" b="1" dirty="0">
                <a:solidFill>
                  <a:schemeClr val="bg2"/>
                </a:solidFill>
              </a:rPr>
              <a:t>	</a:t>
            </a:r>
            <a:r>
              <a:rPr lang="cs-CZ" altLang="cs-CZ" sz="1900" b="1" dirty="0">
                <a:solidFill>
                  <a:schemeClr val="bg2"/>
                </a:solidFill>
              </a:rPr>
              <a:t>-	</a:t>
            </a:r>
            <a:r>
              <a:rPr lang="cs-CZ" altLang="cs-CZ" sz="1900" b="1" u="sng" dirty="0" smtClean="0">
                <a:solidFill>
                  <a:schemeClr val="bg2"/>
                </a:solidFill>
              </a:rPr>
              <a:t>přímý prodej</a:t>
            </a:r>
            <a:endParaRPr lang="cs-CZ" altLang="cs-CZ" sz="1900" b="1" u="sng" dirty="0">
              <a:solidFill>
                <a:schemeClr val="bg2"/>
              </a:solidFill>
            </a:endParaRPr>
          </a:p>
        </p:txBody>
      </p:sp>
      <p:pic>
        <p:nvPicPr>
          <p:cNvPr id="64523" name="Picture 11" descr="MC900346683[1]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5825" y="188913"/>
            <a:ext cx="1547813" cy="15478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291498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645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645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645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1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45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45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45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45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45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645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645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645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2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645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3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645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645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4514" grpId="0"/>
      <p:bldP spid="64518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2"/>
          <p:cNvSpPr>
            <a:spLocks noChangeArrowheads="1"/>
          </p:cNvSpPr>
          <p:nvPr/>
        </p:nvSpPr>
        <p:spPr bwMode="auto">
          <a:xfrm>
            <a:off x="179388" y="188913"/>
            <a:ext cx="3455987" cy="630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 anchorCtr="1"/>
          <a:lstStyle>
            <a:lvl1pPr algn="ctr"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</a:defRPr>
            </a:lvl1pPr>
            <a:lvl2pPr algn="ctr"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</a:defRPr>
            </a:lvl2pPr>
            <a:lvl3pPr algn="ctr"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</a:defRPr>
            </a:lvl3pPr>
            <a:lvl4pPr algn="ctr"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</a:defRPr>
            </a:lvl4pPr>
            <a:lvl5pPr algn="ctr"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</a:defRPr>
            </a:lvl9pPr>
          </a:lstStyle>
          <a:p>
            <a:r>
              <a:rPr lang="cs-CZ" altLang="cs-CZ" sz="3000" b="1" u="sng">
                <a:solidFill>
                  <a:schemeClr val="bg2"/>
                </a:solidFill>
                <a:effectLst/>
                <a:latin typeface="Comic Sans MS" panose="030F0702030302020204" pitchFamily="66" charset="0"/>
              </a:rPr>
              <a:t>Přímý prodej</a:t>
            </a:r>
            <a:r>
              <a:rPr lang="cs-CZ" altLang="cs-CZ" sz="4000">
                <a:solidFill>
                  <a:schemeClr val="bg2"/>
                </a:solidFill>
                <a:effectLst/>
              </a:rPr>
              <a:t> </a:t>
            </a:r>
          </a:p>
        </p:txBody>
      </p:sp>
      <p:pic>
        <p:nvPicPr>
          <p:cNvPr id="80901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487" t="15495" r="9036" b="29866"/>
          <a:stretch>
            <a:fillRect/>
          </a:stretch>
        </p:blipFill>
        <p:spPr bwMode="auto">
          <a:xfrm>
            <a:off x="1619250" y="981075"/>
            <a:ext cx="7129463" cy="53292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161954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8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808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808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808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1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09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809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09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0898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2"/>
          <p:cNvSpPr>
            <a:spLocks noChangeArrowheads="1"/>
          </p:cNvSpPr>
          <p:nvPr/>
        </p:nvSpPr>
        <p:spPr bwMode="auto">
          <a:xfrm>
            <a:off x="251520" y="336536"/>
            <a:ext cx="2952452" cy="13678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 anchorCtr="1"/>
          <a:lstStyle>
            <a:lvl1pPr algn="ctr"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</a:defRPr>
            </a:lvl1pPr>
            <a:lvl2pPr algn="ctr"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</a:defRPr>
            </a:lvl2pPr>
            <a:lvl3pPr algn="ctr"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</a:defRPr>
            </a:lvl3pPr>
            <a:lvl4pPr algn="ctr"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</a:defRPr>
            </a:lvl4pPr>
            <a:lvl5pPr algn="ctr"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</a:defRPr>
            </a:lvl9pPr>
          </a:lstStyle>
          <a:p>
            <a:r>
              <a:rPr lang="cs-CZ" altLang="cs-CZ" sz="2800" b="1" u="sng" dirty="0">
                <a:solidFill>
                  <a:schemeClr val="bg2"/>
                </a:solidFill>
                <a:effectLst/>
                <a:latin typeface="Comic Sans MS" panose="030F0702030302020204" pitchFamily="66" charset="0"/>
              </a:rPr>
              <a:t>Přímý </a:t>
            </a:r>
            <a:r>
              <a:rPr lang="cs-CZ" altLang="cs-CZ" sz="2800" b="1" u="sng" dirty="0" smtClean="0">
                <a:solidFill>
                  <a:schemeClr val="bg2"/>
                </a:solidFill>
                <a:effectLst/>
                <a:latin typeface="Comic Sans MS" panose="030F0702030302020204" pitchFamily="66" charset="0"/>
              </a:rPr>
              <a:t>prodej - výkupní ceny</a:t>
            </a:r>
            <a:r>
              <a:rPr lang="cs-CZ" altLang="cs-CZ" sz="2800" dirty="0" smtClean="0">
                <a:solidFill>
                  <a:schemeClr val="bg2"/>
                </a:solidFill>
                <a:effectLst/>
              </a:rPr>
              <a:t> </a:t>
            </a:r>
            <a:endParaRPr lang="cs-CZ" altLang="cs-CZ" sz="2800" dirty="0">
              <a:solidFill>
                <a:schemeClr val="bg2"/>
              </a:solidFill>
              <a:effectLst/>
            </a:endParaRPr>
          </a:p>
        </p:txBody>
      </p:sp>
      <p:graphicFrame>
        <p:nvGraphicFramePr>
          <p:cNvPr id="2" name="Tabulk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48383482"/>
              </p:ext>
            </p:extLst>
          </p:nvPr>
        </p:nvGraphicFramePr>
        <p:xfrm>
          <a:off x="3419872" y="332647"/>
          <a:ext cx="5328591" cy="6408720"/>
        </p:xfrm>
        <a:graphic>
          <a:graphicData uri="http://schemas.openxmlformats.org/drawingml/2006/table">
            <a:tbl>
              <a:tblPr/>
              <a:tblGrid>
                <a:gridCol w="2853205">
                  <a:extLst>
                    <a:ext uri="{9D8B030D-6E8A-4147-A177-3AD203B41FA5}">
                      <a16:colId xmlns:a16="http://schemas.microsoft.com/office/drawing/2014/main" val="667232449"/>
                    </a:ext>
                  </a:extLst>
                </a:gridCol>
                <a:gridCol w="1420090">
                  <a:extLst>
                    <a:ext uri="{9D8B030D-6E8A-4147-A177-3AD203B41FA5}">
                      <a16:colId xmlns:a16="http://schemas.microsoft.com/office/drawing/2014/main" val="2201464320"/>
                    </a:ext>
                  </a:extLst>
                </a:gridCol>
                <a:gridCol w="1055296">
                  <a:extLst>
                    <a:ext uri="{9D8B030D-6E8A-4147-A177-3AD203B41FA5}">
                      <a16:colId xmlns:a16="http://schemas.microsoft.com/office/drawing/2014/main" val="3269913174"/>
                    </a:ext>
                  </a:extLst>
                </a:gridCol>
              </a:tblGrid>
              <a:tr h="400545">
                <a:tc>
                  <a:txBody>
                    <a:bodyPr/>
                    <a:lstStyle/>
                    <a:p>
                      <a:pPr algn="ctr" fontAlgn="ctr" latinLnBrk="0"/>
                      <a:r>
                        <a:rPr lang="cs-CZ" sz="1600" b="1" dirty="0">
                          <a:solidFill>
                            <a:schemeClr val="bg2"/>
                          </a:solidFill>
                          <a:effectLst/>
                        </a:rPr>
                        <a:t>Zprovozněno</a:t>
                      </a:r>
                    </a:p>
                  </a:txBody>
                  <a:tcPr marL="8137" marR="8137" marT="24411" marB="24411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 latinLnBrk="0"/>
                      <a:r>
                        <a:rPr lang="cs-CZ" sz="1600" b="1" dirty="0">
                          <a:solidFill>
                            <a:schemeClr val="bg2"/>
                          </a:solidFill>
                          <a:effectLst/>
                        </a:rPr>
                        <a:t>kW</a:t>
                      </a:r>
                    </a:p>
                  </a:txBody>
                  <a:tcPr marL="8137" marR="8137" marT="24411" marB="24411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 latinLnBrk="0"/>
                      <a:r>
                        <a:rPr lang="cs-CZ" sz="1600" b="1">
                          <a:solidFill>
                            <a:schemeClr val="bg2"/>
                          </a:solidFill>
                          <a:effectLst/>
                        </a:rPr>
                        <a:t>Kč/MWh</a:t>
                      </a:r>
                    </a:p>
                  </a:txBody>
                  <a:tcPr marL="8137" marR="8137" marT="24411" marB="24411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8F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68222266"/>
                  </a:ext>
                </a:extLst>
              </a:tr>
              <a:tr h="400545">
                <a:tc>
                  <a:txBody>
                    <a:bodyPr/>
                    <a:lstStyle/>
                    <a:p>
                      <a:pPr algn="ctr" fontAlgn="t" latinLnBrk="0"/>
                      <a:r>
                        <a:rPr lang="cs-CZ" sz="1600">
                          <a:solidFill>
                            <a:schemeClr val="bg2"/>
                          </a:solidFill>
                          <a:effectLst/>
                        </a:rPr>
                        <a:t>do 31.12.2005</a:t>
                      </a:r>
                    </a:p>
                  </a:txBody>
                  <a:tcPr marL="8137" marR="8137" marT="24411" marB="24411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 latinLnBrk="0"/>
                      <a:r>
                        <a:rPr lang="cs-CZ" sz="1600">
                          <a:solidFill>
                            <a:schemeClr val="bg2"/>
                          </a:solidFill>
                          <a:effectLst/>
                        </a:rPr>
                        <a:t>neomezeno</a:t>
                      </a:r>
                    </a:p>
                  </a:txBody>
                  <a:tcPr marL="8137" marR="8137" marT="24411" marB="24411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 latinLnBrk="0"/>
                      <a:r>
                        <a:rPr lang="cs-CZ" sz="1600">
                          <a:solidFill>
                            <a:schemeClr val="bg2"/>
                          </a:solidFill>
                          <a:effectLst/>
                        </a:rPr>
                        <a:t>9 041</a:t>
                      </a:r>
                    </a:p>
                  </a:txBody>
                  <a:tcPr marL="8137" marR="8137" marT="24411" marB="24411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8F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49614836"/>
                  </a:ext>
                </a:extLst>
              </a:tr>
              <a:tr h="400545">
                <a:tc>
                  <a:txBody>
                    <a:bodyPr/>
                    <a:lstStyle/>
                    <a:p>
                      <a:pPr algn="ctr" fontAlgn="t" latinLnBrk="0"/>
                      <a:r>
                        <a:rPr lang="cs-CZ" sz="1600">
                          <a:solidFill>
                            <a:schemeClr val="bg2"/>
                          </a:solidFill>
                          <a:effectLst/>
                        </a:rPr>
                        <a:t>01.01.2008 - 31.12.2008</a:t>
                      </a:r>
                    </a:p>
                  </a:txBody>
                  <a:tcPr marL="8137" marR="8137" marT="24411" marB="24411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 latinLnBrk="0"/>
                      <a:r>
                        <a:rPr lang="cs-CZ" sz="1600">
                          <a:solidFill>
                            <a:schemeClr val="bg2"/>
                          </a:solidFill>
                          <a:effectLst/>
                        </a:rPr>
                        <a:t>neomezeno</a:t>
                      </a:r>
                    </a:p>
                  </a:txBody>
                  <a:tcPr marL="8137" marR="8137" marT="24411" marB="24411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 latinLnBrk="0"/>
                      <a:r>
                        <a:rPr lang="cs-CZ" sz="1600">
                          <a:solidFill>
                            <a:schemeClr val="bg2"/>
                          </a:solidFill>
                          <a:effectLst/>
                        </a:rPr>
                        <a:t>18 506</a:t>
                      </a:r>
                    </a:p>
                  </a:txBody>
                  <a:tcPr marL="8137" marR="8137" marT="24411" marB="24411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8F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56861767"/>
                  </a:ext>
                </a:extLst>
              </a:tr>
              <a:tr h="400545">
                <a:tc>
                  <a:txBody>
                    <a:bodyPr/>
                    <a:lstStyle/>
                    <a:p>
                      <a:pPr algn="ctr" fontAlgn="t" latinLnBrk="0"/>
                      <a:r>
                        <a:rPr lang="cs-CZ" sz="1600">
                          <a:solidFill>
                            <a:schemeClr val="bg2"/>
                          </a:solidFill>
                          <a:effectLst/>
                        </a:rPr>
                        <a:t>01.01.2009 - 31.12.2009</a:t>
                      </a:r>
                    </a:p>
                  </a:txBody>
                  <a:tcPr marL="8137" marR="8137" marT="24411" marB="24411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 latinLnBrk="0"/>
                      <a:r>
                        <a:rPr lang="cs-CZ" sz="1600">
                          <a:solidFill>
                            <a:schemeClr val="bg2"/>
                          </a:solidFill>
                          <a:effectLst/>
                        </a:rPr>
                        <a:t>0 - 30</a:t>
                      </a:r>
                    </a:p>
                  </a:txBody>
                  <a:tcPr marL="8137" marR="8137" marT="24411" marB="24411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 latinLnBrk="0"/>
                      <a:r>
                        <a:rPr lang="cs-CZ" sz="1600">
                          <a:solidFill>
                            <a:schemeClr val="bg2"/>
                          </a:solidFill>
                          <a:effectLst/>
                        </a:rPr>
                        <a:t>17 362</a:t>
                      </a:r>
                    </a:p>
                  </a:txBody>
                  <a:tcPr marL="8137" marR="8137" marT="24411" marB="24411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8F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75744136"/>
                  </a:ext>
                </a:extLst>
              </a:tr>
              <a:tr h="400545">
                <a:tc>
                  <a:txBody>
                    <a:bodyPr/>
                    <a:lstStyle/>
                    <a:p>
                      <a:pPr algn="ctr" fontAlgn="t" latinLnBrk="0"/>
                      <a:r>
                        <a:rPr lang="cs-CZ" sz="1600">
                          <a:solidFill>
                            <a:schemeClr val="bg2"/>
                          </a:solidFill>
                          <a:effectLst/>
                        </a:rPr>
                        <a:t>01.01.2009 - 31.12.2009</a:t>
                      </a:r>
                    </a:p>
                  </a:txBody>
                  <a:tcPr marL="8137" marR="8137" marT="24411" marB="24411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 latinLnBrk="0"/>
                      <a:r>
                        <a:rPr lang="cs-CZ" sz="1600">
                          <a:solidFill>
                            <a:schemeClr val="bg2"/>
                          </a:solidFill>
                          <a:effectLst/>
                        </a:rPr>
                        <a:t>nad 30</a:t>
                      </a:r>
                    </a:p>
                  </a:txBody>
                  <a:tcPr marL="8137" marR="8137" marT="24411" marB="24411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 latinLnBrk="0"/>
                      <a:r>
                        <a:rPr lang="cs-CZ" sz="1600">
                          <a:solidFill>
                            <a:schemeClr val="bg2"/>
                          </a:solidFill>
                          <a:effectLst/>
                        </a:rPr>
                        <a:t>17 234</a:t>
                      </a:r>
                    </a:p>
                  </a:txBody>
                  <a:tcPr marL="8137" marR="8137" marT="24411" marB="24411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8F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37571237"/>
                  </a:ext>
                </a:extLst>
              </a:tr>
              <a:tr h="400545">
                <a:tc>
                  <a:txBody>
                    <a:bodyPr/>
                    <a:lstStyle/>
                    <a:p>
                      <a:pPr algn="ctr" fontAlgn="t" latinLnBrk="0"/>
                      <a:r>
                        <a:rPr lang="cs-CZ" sz="1600">
                          <a:solidFill>
                            <a:schemeClr val="bg2"/>
                          </a:solidFill>
                          <a:effectLst/>
                        </a:rPr>
                        <a:t>01.01.2010 - 31.12.2010</a:t>
                      </a:r>
                    </a:p>
                  </a:txBody>
                  <a:tcPr marL="8137" marR="8137" marT="24411" marB="24411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 latinLnBrk="0"/>
                      <a:r>
                        <a:rPr lang="cs-CZ" sz="1600">
                          <a:solidFill>
                            <a:schemeClr val="bg2"/>
                          </a:solidFill>
                          <a:effectLst/>
                        </a:rPr>
                        <a:t>0 - 30</a:t>
                      </a:r>
                    </a:p>
                  </a:txBody>
                  <a:tcPr marL="8137" marR="8137" marT="24411" marB="24411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 latinLnBrk="0"/>
                      <a:r>
                        <a:rPr lang="cs-CZ" sz="1600">
                          <a:solidFill>
                            <a:schemeClr val="bg2"/>
                          </a:solidFill>
                          <a:effectLst/>
                        </a:rPr>
                        <a:t>16 171</a:t>
                      </a:r>
                    </a:p>
                  </a:txBody>
                  <a:tcPr marL="8137" marR="8137" marT="24411" marB="24411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8F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08722535"/>
                  </a:ext>
                </a:extLst>
              </a:tr>
              <a:tr h="400545">
                <a:tc>
                  <a:txBody>
                    <a:bodyPr/>
                    <a:lstStyle/>
                    <a:p>
                      <a:pPr algn="ctr" fontAlgn="t" latinLnBrk="0"/>
                      <a:r>
                        <a:rPr lang="cs-CZ" sz="1600">
                          <a:solidFill>
                            <a:schemeClr val="bg2"/>
                          </a:solidFill>
                          <a:effectLst/>
                        </a:rPr>
                        <a:t>01.01.2010 - 31.12.2010</a:t>
                      </a:r>
                    </a:p>
                  </a:txBody>
                  <a:tcPr marL="8137" marR="8137" marT="24411" marB="24411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 latinLnBrk="0"/>
                      <a:r>
                        <a:rPr lang="cs-CZ" sz="1600">
                          <a:solidFill>
                            <a:schemeClr val="bg2"/>
                          </a:solidFill>
                          <a:effectLst/>
                        </a:rPr>
                        <a:t>nad 30</a:t>
                      </a:r>
                    </a:p>
                  </a:txBody>
                  <a:tcPr marL="8137" marR="8137" marT="24411" marB="24411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 latinLnBrk="0"/>
                      <a:r>
                        <a:rPr lang="cs-CZ" sz="1600">
                          <a:solidFill>
                            <a:schemeClr val="bg2"/>
                          </a:solidFill>
                          <a:effectLst/>
                        </a:rPr>
                        <a:t>16 042</a:t>
                      </a:r>
                    </a:p>
                  </a:txBody>
                  <a:tcPr marL="8137" marR="8137" marT="24411" marB="24411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8F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32967139"/>
                  </a:ext>
                </a:extLst>
              </a:tr>
              <a:tr h="400545">
                <a:tc>
                  <a:txBody>
                    <a:bodyPr/>
                    <a:lstStyle/>
                    <a:p>
                      <a:pPr algn="ctr" fontAlgn="t" latinLnBrk="0"/>
                      <a:r>
                        <a:rPr lang="cs-CZ" sz="1600">
                          <a:solidFill>
                            <a:schemeClr val="bg2"/>
                          </a:solidFill>
                          <a:effectLst/>
                        </a:rPr>
                        <a:t>01.01.2011 - 31.12.2011</a:t>
                      </a:r>
                    </a:p>
                  </a:txBody>
                  <a:tcPr marL="8137" marR="8137" marT="24411" marB="24411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 latinLnBrk="0"/>
                      <a:r>
                        <a:rPr lang="cs-CZ" sz="1600">
                          <a:solidFill>
                            <a:schemeClr val="bg2"/>
                          </a:solidFill>
                          <a:effectLst/>
                        </a:rPr>
                        <a:t>0 - 30</a:t>
                      </a:r>
                    </a:p>
                  </a:txBody>
                  <a:tcPr marL="8137" marR="8137" marT="24411" marB="24411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 latinLnBrk="0"/>
                      <a:r>
                        <a:rPr lang="cs-CZ" sz="1600">
                          <a:solidFill>
                            <a:schemeClr val="bg2"/>
                          </a:solidFill>
                          <a:effectLst/>
                        </a:rPr>
                        <a:t>9 702</a:t>
                      </a:r>
                    </a:p>
                  </a:txBody>
                  <a:tcPr marL="8137" marR="8137" marT="24411" marB="24411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8F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02106400"/>
                  </a:ext>
                </a:extLst>
              </a:tr>
              <a:tr h="400545">
                <a:tc>
                  <a:txBody>
                    <a:bodyPr/>
                    <a:lstStyle/>
                    <a:p>
                      <a:pPr algn="ctr" fontAlgn="t" latinLnBrk="0"/>
                      <a:r>
                        <a:rPr lang="cs-CZ" sz="1600">
                          <a:solidFill>
                            <a:schemeClr val="bg2"/>
                          </a:solidFill>
                          <a:effectLst/>
                        </a:rPr>
                        <a:t>01.01.2011 - 31.12.2011</a:t>
                      </a:r>
                    </a:p>
                  </a:txBody>
                  <a:tcPr marL="8137" marR="8137" marT="24411" marB="24411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 latinLnBrk="0"/>
                      <a:r>
                        <a:rPr lang="cs-CZ" sz="1600">
                          <a:solidFill>
                            <a:schemeClr val="bg2"/>
                          </a:solidFill>
                          <a:effectLst/>
                        </a:rPr>
                        <a:t>30 - 100</a:t>
                      </a:r>
                    </a:p>
                  </a:txBody>
                  <a:tcPr marL="8137" marR="8137" marT="24411" marB="24411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 latinLnBrk="0"/>
                      <a:r>
                        <a:rPr lang="cs-CZ" sz="1600">
                          <a:solidFill>
                            <a:schemeClr val="bg2"/>
                          </a:solidFill>
                          <a:effectLst/>
                        </a:rPr>
                        <a:t>7 636</a:t>
                      </a:r>
                    </a:p>
                  </a:txBody>
                  <a:tcPr marL="8137" marR="8137" marT="24411" marB="24411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8F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26152588"/>
                  </a:ext>
                </a:extLst>
              </a:tr>
              <a:tr h="400545">
                <a:tc>
                  <a:txBody>
                    <a:bodyPr/>
                    <a:lstStyle/>
                    <a:p>
                      <a:pPr algn="ctr" fontAlgn="t" latinLnBrk="0"/>
                      <a:r>
                        <a:rPr lang="cs-CZ" sz="1600">
                          <a:solidFill>
                            <a:schemeClr val="bg2"/>
                          </a:solidFill>
                          <a:effectLst/>
                        </a:rPr>
                        <a:t>01.01.2011 - 31.12.2011</a:t>
                      </a:r>
                    </a:p>
                  </a:txBody>
                  <a:tcPr marL="8137" marR="8137" marT="24411" marB="24411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 latinLnBrk="0"/>
                      <a:r>
                        <a:rPr lang="cs-CZ" sz="1600">
                          <a:solidFill>
                            <a:schemeClr val="bg2"/>
                          </a:solidFill>
                          <a:effectLst/>
                        </a:rPr>
                        <a:t>nad 100</a:t>
                      </a:r>
                    </a:p>
                  </a:txBody>
                  <a:tcPr marL="8137" marR="8137" marT="24411" marB="24411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 latinLnBrk="0"/>
                      <a:r>
                        <a:rPr lang="cs-CZ" sz="1600">
                          <a:solidFill>
                            <a:schemeClr val="bg2"/>
                          </a:solidFill>
                          <a:effectLst/>
                        </a:rPr>
                        <a:t>7 115</a:t>
                      </a:r>
                    </a:p>
                  </a:txBody>
                  <a:tcPr marL="8137" marR="8137" marT="24411" marB="24411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8F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39968906"/>
                  </a:ext>
                </a:extLst>
              </a:tr>
              <a:tr h="400545">
                <a:tc>
                  <a:txBody>
                    <a:bodyPr/>
                    <a:lstStyle/>
                    <a:p>
                      <a:pPr algn="ctr" fontAlgn="t" latinLnBrk="0"/>
                      <a:r>
                        <a:rPr lang="cs-CZ" sz="1600">
                          <a:solidFill>
                            <a:schemeClr val="bg2"/>
                          </a:solidFill>
                          <a:effectLst/>
                        </a:rPr>
                        <a:t>01.01.2012 - 31.12.2012</a:t>
                      </a:r>
                    </a:p>
                  </a:txBody>
                  <a:tcPr marL="8137" marR="8137" marT="24411" marB="24411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 latinLnBrk="0"/>
                      <a:r>
                        <a:rPr lang="cs-CZ" sz="1600">
                          <a:solidFill>
                            <a:schemeClr val="bg2"/>
                          </a:solidFill>
                          <a:effectLst/>
                        </a:rPr>
                        <a:t>0 - 30</a:t>
                      </a:r>
                    </a:p>
                  </a:txBody>
                  <a:tcPr marL="8137" marR="8137" marT="24411" marB="24411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 latinLnBrk="0"/>
                      <a:r>
                        <a:rPr lang="cs-CZ" sz="1600">
                          <a:solidFill>
                            <a:schemeClr val="bg2"/>
                          </a:solidFill>
                          <a:effectLst/>
                        </a:rPr>
                        <a:t>7 813</a:t>
                      </a:r>
                    </a:p>
                  </a:txBody>
                  <a:tcPr marL="8137" marR="8137" marT="24411" marB="24411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8F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39739621"/>
                  </a:ext>
                </a:extLst>
              </a:tr>
              <a:tr h="400545">
                <a:tc>
                  <a:txBody>
                    <a:bodyPr/>
                    <a:lstStyle/>
                    <a:p>
                      <a:pPr algn="ctr" fontAlgn="t" latinLnBrk="0"/>
                      <a:r>
                        <a:rPr lang="cs-CZ" sz="1600">
                          <a:solidFill>
                            <a:schemeClr val="bg2"/>
                          </a:solidFill>
                          <a:effectLst/>
                        </a:rPr>
                        <a:t>01.01.2013 - 30.06.2013</a:t>
                      </a:r>
                    </a:p>
                  </a:txBody>
                  <a:tcPr marL="8137" marR="8137" marT="24411" marB="24411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 latinLnBrk="0"/>
                      <a:r>
                        <a:rPr lang="cs-CZ" sz="1600">
                          <a:solidFill>
                            <a:schemeClr val="bg2"/>
                          </a:solidFill>
                          <a:effectLst/>
                        </a:rPr>
                        <a:t>0 - 5</a:t>
                      </a:r>
                    </a:p>
                  </a:txBody>
                  <a:tcPr marL="8137" marR="8137" marT="24411" marB="24411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 latinLnBrk="0"/>
                      <a:r>
                        <a:rPr lang="cs-CZ" sz="1600">
                          <a:solidFill>
                            <a:schemeClr val="bg2"/>
                          </a:solidFill>
                          <a:effectLst/>
                        </a:rPr>
                        <a:t>4 240</a:t>
                      </a:r>
                    </a:p>
                  </a:txBody>
                  <a:tcPr marL="8137" marR="8137" marT="24411" marB="24411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8F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00810531"/>
                  </a:ext>
                </a:extLst>
              </a:tr>
              <a:tr h="400545">
                <a:tc>
                  <a:txBody>
                    <a:bodyPr/>
                    <a:lstStyle/>
                    <a:p>
                      <a:pPr algn="ctr" fontAlgn="t" latinLnBrk="0"/>
                      <a:r>
                        <a:rPr lang="cs-CZ" sz="1600">
                          <a:solidFill>
                            <a:schemeClr val="bg2"/>
                          </a:solidFill>
                          <a:effectLst/>
                        </a:rPr>
                        <a:t>01.01.2013 - 30.06.2013</a:t>
                      </a:r>
                    </a:p>
                  </a:txBody>
                  <a:tcPr marL="8137" marR="8137" marT="24411" marB="24411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 latinLnBrk="0"/>
                      <a:r>
                        <a:rPr lang="cs-CZ" sz="1600">
                          <a:solidFill>
                            <a:schemeClr val="bg2"/>
                          </a:solidFill>
                          <a:effectLst/>
                        </a:rPr>
                        <a:t>5 - 30</a:t>
                      </a:r>
                    </a:p>
                  </a:txBody>
                  <a:tcPr marL="8137" marR="8137" marT="24411" marB="24411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 latinLnBrk="0"/>
                      <a:r>
                        <a:rPr lang="cs-CZ" sz="1600">
                          <a:solidFill>
                            <a:schemeClr val="bg2"/>
                          </a:solidFill>
                          <a:effectLst/>
                        </a:rPr>
                        <a:t>3 520</a:t>
                      </a:r>
                    </a:p>
                  </a:txBody>
                  <a:tcPr marL="8137" marR="8137" marT="24411" marB="24411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8F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94599470"/>
                  </a:ext>
                </a:extLst>
              </a:tr>
              <a:tr h="400545">
                <a:tc>
                  <a:txBody>
                    <a:bodyPr/>
                    <a:lstStyle/>
                    <a:p>
                      <a:pPr algn="ctr" fontAlgn="t" latinLnBrk="0"/>
                      <a:r>
                        <a:rPr lang="cs-CZ" sz="1600">
                          <a:solidFill>
                            <a:schemeClr val="bg2"/>
                          </a:solidFill>
                          <a:effectLst/>
                        </a:rPr>
                        <a:t>01.07.2013 - 31.12.2013</a:t>
                      </a:r>
                    </a:p>
                  </a:txBody>
                  <a:tcPr marL="8137" marR="8137" marT="24411" marB="24411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 latinLnBrk="0"/>
                      <a:r>
                        <a:rPr lang="cs-CZ" sz="1600">
                          <a:solidFill>
                            <a:schemeClr val="bg2"/>
                          </a:solidFill>
                          <a:effectLst/>
                        </a:rPr>
                        <a:t>0 - 5</a:t>
                      </a:r>
                    </a:p>
                  </a:txBody>
                  <a:tcPr marL="8137" marR="8137" marT="24411" marB="24411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 latinLnBrk="0"/>
                      <a:r>
                        <a:rPr lang="cs-CZ" sz="1600">
                          <a:solidFill>
                            <a:schemeClr val="bg2"/>
                          </a:solidFill>
                          <a:effectLst/>
                        </a:rPr>
                        <a:t>3 717</a:t>
                      </a:r>
                    </a:p>
                  </a:txBody>
                  <a:tcPr marL="8137" marR="8137" marT="24411" marB="24411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8F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80992647"/>
                  </a:ext>
                </a:extLst>
              </a:tr>
              <a:tr h="400545">
                <a:tc>
                  <a:txBody>
                    <a:bodyPr/>
                    <a:lstStyle/>
                    <a:p>
                      <a:pPr algn="ctr" fontAlgn="t" latinLnBrk="0"/>
                      <a:r>
                        <a:rPr lang="cs-CZ" sz="1600">
                          <a:solidFill>
                            <a:schemeClr val="bg2"/>
                          </a:solidFill>
                          <a:effectLst/>
                        </a:rPr>
                        <a:t>01.07.2013 - 31.12.2013</a:t>
                      </a:r>
                    </a:p>
                  </a:txBody>
                  <a:tcPr marL="8137" marR="8137" marT="24411" marB="24411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 latinLnBrk="0"/>
                      <a:r>
                        <a:rPr lang="cs-CZ" sz="1600">
                          <a:solidFill>
                            <a:schemeClr val="bg2"/>
                          </a:solidFill>
                          <a:effectLst/>
                        </a:rPr>
                        <a:t>5 - 30</a:t>
                      </a:r>
                    </a:p>
                  </a:txBody>
                  <a:tcPr marL="8137" marR="8137" marT="24411" marB="24411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 latinLnBrk="0"/>
                      <a:r>
                        <a:rPr lang="cs-CZ" sz="1600">
                          <a:solidFill>
                            <a:schemeClr val="bg2"/>
                          </a:solidFill>
                          <a:effectLst/>
                        </a:rPr>
                        <a:t>3 024</a:t>
                      </a:r>
                    </a:p>
                  </a:txBody>
                  <a:tcPr marL="8137" marR="8137" marT="24411" marB="24411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8F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51180139"/>
                  </a:ext>
                </a:extLst>
              </a:tr>
              <a:tr h="400545">
                <a:tc>
                  <a:txBody>
                    <a:bodyPr/>
                    <a:lstStyle/>
                    <a:p>
                      <a:pPr algn="ctr" fontAlgn="t" latinLnBrk="0"/>
                      <a:r>
                        <a:rPr lang="cs-CZ" sz="1600">
                          <a:solidFill>
                            <a:schemeClr val="bg2"/>
                          </a:solidFill>
                          <a:effectLst/>
                        </a:rPr>
                        <a:t>od 1.1.2014</a:t>
                      </a:r>
                    </a:p>
                  </a:txBody>
                  <a:tcPr marL="8137" marR="8137" marT="24411" marB="24411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 latinLnBrk="0"/>
                      <a:r>
                        <a:rPr lang="cs-CZ" sz="1600">
                          <a:solidFill>
                            <a:schemeClr val="bg2"/>
                          </a:solidFill>
                          <a:effectLst/>
                        </a:rPr>
                        <a:t>neomezeno</a:t>
                      </a:r>
                    </a:p>
                  </a:txBody>
                  <a:tcPr marL="8137" marR="8137" marT="24411" marB="24411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 latinLnBrk="0"/>
                      <a:r>
                        <a:rPr lang="cs-CZ" sz="1600" dirty="0">
                          <a:solidFill>
                            <a:schemeClr val="bg2"/>
                          </a:solidFill>
                          <a:effectLst/>
                        </a:rPr>
                        <a:t>0</a:t>
                      </a:r>
                    </a:p>
                  </a:txBody>
                  <a:tcPr marL="8137" marR="8137" marT="24411" marB="24411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8F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2524414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421679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8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808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808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808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0898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4" name="Rectangle 6"/>
          <p:cNvSpPr>
            <a:spLocks noChangeArrowheads="1"/>
          </p:cNvSpPr>
          <p:nvPr/>
        </p:nvSpPr>
        <p:spPr bwMode="auto">
          <a:xfrm>
            <a:off x="467545" y="404813"/>
            <a:ext cx="8136706" cy="14400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 anchorCtr="1"/>
          <a:lstStyle>
            <a:lvl1pPr algn="ctr"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</a:defRPr>
            </a:lvl1pPr>
            <a:lvl2pPr algn="ctr"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</a:defRPr>
            </a:lvl2pPr>
            <a:lvl3pPr algn="ctr"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</a:defRPr>
            </a:lvl3pPr>
            <a:lvl4pPr algn="ctr"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</a:defRPr>
            </a:lvl4pPr>
            <a:lvl5pPr algn="ctr"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</a:defRPr>
            </a:lvl9pPr>
          </a:lstStyle>
          <a:p>
            <a:r>
              <a:rPr lang="cs-CZ" altLang="cs-CZ" sz="4000" b="1" u="sng" dirty="0" smtClean="0">
                <a:solidFill>
                  <a:schemeClr val="bg2"/>
                </a:solidFill>
                <a:effectLst/>
                <a:latin typeface="Comic Sans MS" panose="030F0702030302020204" pitchFamily="66" charset="0"/>
              </a:rPr>
              <a:t>Příklad kompletního schématu zapojení </a:t>
            </a:r>
            <a:r>
              <a:rPr lang="cs-CZ" altLang="cs-CZ" sz="1600" b="1" u="sng" dirty="0" smtClean="0">
                <a:solidFill>
                  <a:schemeClr val="bg2"/>
                </a:solidFill>
                <a:effectLst/>
                <a:latin typeface="Comic Sans MS" panose="030F0702030302020204" pitchFamily="66" charset="0"/>
              </a:rPr>
              <a:t>(zdroj: OEZ)</a:t>
            </a:r>
            <a:endParaRPr lang="cs-CZ" altLang="cs-CZ" sz="1600" dirty="0">
              <a:solidFill>
                <a:schemeClr val="bg2"/>
              </a:solidFill>
              <a:effectLst/>
            </a:endParaRPr>
          </a:p>
        </p:txBody>
      </p:sp>
      <p:pic>
        <p:nvPicPr>
          <p:cNvPr id="5" name="Obrázek 4" descr="Fotovoltaika_graf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060848"/>
            <a:ext cx="8568952" cy="331236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3281401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532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32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532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254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Text Box 2"/>
          <p:cNvSpPr txBox="1">
            <a:spLocks noChangeArrowheads="1"/>
          </p:cNvSpPr>
          <p:nvPr/>
        </p:nvSpPr>
        <p:spPr bwMode="auto">
          <a:xfrm>
            <a:off x="107950" y="836712"/>
            <a:ext cx="8856663" cy="10178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 marL="271463" indent="-271463" defTabSz="3619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20725" defTabSz="3619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defTabSz="3619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defTabSz="3619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defTabSz="3619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defTabSz="3619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defTabSz="3619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defTabSz="3619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defTabSz="3619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20000"/>
              </a:spcBef>
            </a:pPr>
            <a:r>
              <a:rPr lang="cs-CZ" altLang="cs-CZ" sz="2000" b="1" dirty="0">
                <a:solidFill>
                  <a:schemeClr val="bg2"/>
                </a:solidFill>
              </a:rPr>
              <a:t>*	Jedná se o neregulované zdroje s výrobou zejména v letních </a:t>
            </a:r>
            <a:r>
              <a:rPr lang="cs-CZ" altLang="cs-CZ" sz="2000" b="1" dirty="0" smtClean="0">
                <a:solidFill>
                  <a:schemeClr val="bg2"/>
                </a:solidFill>
              </a:rPr>
              <a:t>měsících - výrazné </a:t>
            </a:r>
            <a:r>
              <a:rPr lang="cs-CZ" altLang="cs-CZ" sz="2000" b="1" dirty="0">
                <a:solidFill>
                  <a:schemeClr val="bg2"/>
                </a:solidFill>
              </a:rPr>
              <a:t>kolísání výkonu i napětí. V síti </a:t>
            </a:r>
            <a:r>
              <a:rPr lang="cs-CZ" altLang="cs-CZ" sz="2000" b="1" dirty="0" err="1">
                <a:solidFill>
                  <a:schemeClr val="bg2"/>
                </a:solidFill>
              </a:rPr>
              <a:t>nn</a:t>
            </a:r>
            <a:r>
              <a:rPr lang="cs-CZ" altLang="cs-CZ" sz="2000" b="1" dirty="0">
                <a:solidFill>
                  <a:schemeClr val="bg2"/>
                </a:solidFill>
              </a:rPr>
              <a:t> není možnost regulace napětí. </a:t>
            </a:r>
            <a:endParaRPr lang="cs-CZ" altLang="cs-CZ" sz="2000" b="1" dirty="0" smtClean="0">
              <a:solidFill>
                <a:schemeClr val="bg2"/>
              </a:solidFill>
            </a:endParaRPr>
          </a:p>
        </p:txBody>
      </p:sp>
      <p:sp>
        <p:nvSpPr>
          <p:cNvPr id="82947" name="Rectangle 3"/>
          <p:cNvSpPr>
            <a:spLocks noChangeArrowheads="1"/>
          </p:cNvSpPr>
          <p:nvPr/>
        </p:nvSpPr>
        <p:spPr bwMode="auto">
          <a:xfrm>
            <a:off x="179388" y="116632"/>
            <a:ext cx="8785225" cy="792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 anchorCtr="1"/>
          <a:lstStyle>
            <a:lvl1pPr algn="ctr"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</a:defRPr>
            </a:lvl1pPr>
            <a:lvl2pPr algn="ctr"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</a:defRPr>
            </a:lvl2pPr>
            <a:lvl3pPr algn="ctr"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</a:defRPr>
            </a:lvl3pPr>
            <a:lvl4pPr algn="ctr"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</a:defRPr>
            </a:lvl4pPr>
            <a:lvl5pPr algn="ctr"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</a:defRPr>
            </a:lvl9pPr>
          </a:lstStyle>
          <a:p>
            <a:r>
              <a:rPr lang="cs-CZ" altLang="cs-CZ" sz="4000" b="1" u="sng" dirty="0">
                <a:solidFill>
                  <a:schemeClr val="bg2"/>
                </a:solidFill>
                <a:effectLst/>
                <a:latin typeface="Comic Sans MS" panose="030F0702030302020204" pitchFamily="66" charset="0"/>
              </a:rPr>
              <a:t>Technické problémy</a:t>
            </a:r>
            <a:r>
              <a:rPr lang="cs-CZ" altLang="cs-CZ" sz="4000" dirty="0">
                <a:solidFill>
                  <a:schemeClr val="bg2"/>
                </a:solidFill>
                <a:effectLst/>
              </a:rPr>
              <a:t> </a:t>
            </a:r>
          </a:p>
        </p:txBody>
      </p:sp>
      <p:pic>
        <p:nvPicPr>
          <p:cNvPr id="2" name="Obrázek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3568" y="1822050"/>
            <a:ext cx="5040560" cy="4655518"/>
          </a:xfrm>
          <a:prstGeom prst="rect">
            <a:avLst/>
          </a:prstGeom>
        </p:spPr>
      </p:pic>
      <p:pic>
        <p:nvPicPr>
          <p:cNvPr id="3" name="Obrázek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90469" y="3933694"/>
            <a:ext cx="3757995" cy="2543874"/>
          </a:xfrm>
          <a:prstGeom prst="rect">
            <a:avLst/>
          </a:prstGeom>
        </p:spPr>
      </p:pic>
      <p:sp>
        <p:nvSpPr>
          <p:cNvPr id="6" name="Text Box 2"/>
          <p:cNvSpPr txBox="1">
            <a:spLocks noChangeArrowheads="1"/>
          </p:cNvSpPr>
          <p:nvPr/>
        </p:nvSpPr>
        <p:spPr bwMode="auto">
          <a:xfrm>
            <a:off x="5868144" y="3002168"/>
            <a:ext cx="2347112" cy="10178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0000" tIns="46800" rIns="90000" bIns="46800">
            <a:spAutoFit/>
          </a:bodyPr>
          <a:lstStyle>
            <a:lvl1pPr marL="271463" indent="-271463" defTabSz="3619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20725" defTabSz="3619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defTabSz="3619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defTabSz="3619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defTabSz="3619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defTabSz="3619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defTabSz="3619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defTabSz="3619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defTabSz="3619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indent="0">
              <a:spcBef>
                <a:spcPct val="20000"/>
              </a:spcBef>
            </a:pPr>
            <a:r>
              <a:rPr lang="cs-CZ" altLang="cs-CZ" sz="2000" b="1" dirty="0" smtClean="0">
                <a:solidFill>
                  <a:schemeClr val="bg2"/>
                </a:solidFill>
              </a:rPr>
              <a:t>Při malém odběru spotřebitelů hrozí i nárůst napětí </a:t>
            </a:r>
          </a:p>
        </p:txBody>
      </p:sp>
    </p:spTree>
    <p:extLst>
      <p:ext uri="{BB962C8B-B14F-4D97-AF65-F5344CB8AC3E}">
        <p14:creationId xmlns:p14="http://schemas.microsoft.com/office/powerpoint/2010/main" val="6463318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829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829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829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829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500"/>
                            </p:stCondLst>
                            <p:childTnLst>
                              <p:par>
                                <p:cTn id="1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"/>
                            </p:stCondLst>
                            <p:childTnLst>
                              <p:par>
                                <p:cTn id="2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294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4" name="Rectangle 4"/>
          <p:cNvSpPr>
            <a:spLocks noChangeArrowheads="1"/>
          </p:cNvSpPr>
          <p:nvPr/>
        </p:nvSpPr>
        <p:spPr bwMode="auto">
          <a:xfrm>
            <a:off x="106364" y="188913"/>
            <a:ext cx="8786812" cy="8638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 anchorCtr="1"/>
          <a:lstStyle>
            <a:lvl1pPr algn="ctr"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</a:defRPr>
            </a:lvl1pPr>
            <a:lvl2pPr algn="ctr"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</a:defRPr>
            </a:lvl2pPr>
            <a:lvl3pPr algn="ctr"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</a:defRPr>
            </a:lvl3pPr>
            <a:lvl4pPr algn="ctr"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</a:defRPr>
            </a:lvl4pPr>
            <a:lvl5pPr algn="ctr"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</a:defRPr>
            </a:lvl9pPr>
          </a:lstStyle>
          <a:p>
            <a:r>
              <a:rPr lang="cs-CZ" altLang="cs-CZ" sz="4000" b="1" u="sng" dirty="0" smtClean="0">
                <a:solidFill>
                  <a:schemeClr val="bg2"/>
                </a:solidFill>
                <a:effectLst/>
                <a:latin typeface="Comic Sans MS" panose="030F0702030302020204" pitchFamily="66" charset="0"/>
              </a:rPr>
              <a:t>Světová mapa slunečního svitu</a:t>
            </a:r>
            <a:endParaRPr lang="cs-CZ" altLang="cs-CZ" sz="4000" b="1" u="sng" dirty="0">
              <a:solidFill>
                <a:schemeClr val="bg2"/>
              </a:solidFill>
              <a:effectLst/>
              <a:latin typeface="Comic Sans MS" panose="030F0702030302020204" pitchFamily="66" charset="0"/>
            </a:endParaRPr>
          </a:p>
        </p:txBody>
      </p:sp>
      <p:sp>
        <p:nvSpPr>
          <p:cNvPr id="46091" name="Text Box 11"/>
          <p:cNvSpPr txBox="1">
            <a:spLocks noChangeArrowheads="1"/>
          </p:cNvSpPr>
          <p:nvPr/>
        </p:nvSpPr>
        <p:spPr bwMode="auto">
          <a:xfrm>
            <a:off x="323528" y="1556792"/>
            <a:ext cx="8569648" cy="20950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0000" tIns="46800" rIns="90000" bIns="46800">
            <a:spAutoFit/>
          </a:bodyPr>
          <a:lstStyle/>
          <a:p>
            <a:pPr>
              <a:spcBef>
                <a:spcPct val="50000"/>
              </a:spcBef>
            </a:pPr>
            <a:r>
              <a:rPr lang="cs-CZ" altLang="cs-CZ" sz="2000" b="1" dirty="0" smtClean="0">
                <a:solidFill>
                  <a:schemeClr val="bg2"/>
                </a:solidFill>
                <a:latin typeface="+mj-lt"/>
              </a:rPr>
              <a:t>Pojmy:</a:t>
            </a:r>
          </a:p>
          <a:p>
            <a:pPr marL="179388" indent="-179388">
              <a:spcBef>
                <a:spcPct val="50000"/>
              </a:spcBef>
              <a:tabLst>
                <a:tab pos="1976438" algn="l"/>
              </a:tabLst>
            </a:pPr>
            <a:r>
              <a:rPr lang="cs-CZ" altLang="cs-CZ" sz="2000" b="1" dirty="0" smtClean="0">
                <a:solidFill>
                  <a:schemeClr val="bg2"/>
                </a:solidFill>
                <a:latin typeface="+mj-lt"/>
              </a:rPr>
              <a:t>-	technologie	CIS 	amorfní panel - měď, indium, selen </a:t>
            </a:r>
          </a:p>
          <a:p>
            <a:pPr marL="179388" indent="-179388">
              <a:spcBef>
                <a:spcPts val="0"/>
              </a:spcBef>
              <a:tabLst>
                <a:tab pos="1976438" algn="l"/>
                <a:tab pos="2776538" algn="l"/>
              </a:tabLst>
            </a:pPr>
            <a:r>
              <a:rPr lang="cs-CZ" altLang="cs-CZ" sz="2000" b="1" dirty="0" smtClean="0">
                <a:solidFill>
                  <a:schemeClr val="bg2"/>
                </a:solidFill>
                <a:latin typeface="+mj-lt"/>
              </a:rPr>
              <a:t>-	tabulka	Ed	denní výroba (kWh)</a:t>
            </a:r>
          </a:p>
          <a:p>
            <a:pPr marL="179388" indent="-179388">
              <a:spcBef>
                <a:spcPts val="0"/>
              </a:spcBef>
              <a:tabLst>
                <a:tab pos="1976438" algn="l"/>
                <a:tab pos="2776538" algn="l"/>
              </a:tabLst>
            </a:pPr>
            <a:r>
              <a:rPr lang="cs-CZ" altLang="cs-CZ" sz="2000" b="1" dirty="0">
                <a:solidFill>
                  <a:schemeClr val="bg2"/>
                </a:solidFill>
                <a:latin typeface="+mj-lt"/>
              </a:rPr>
              <a:t>	</a:t>
            </a:r>
            <a:r>
              <a:rPr lang="cs-CZ" altLang="cs-CZ" sz="2000" b="1" dirty="0" smtClean="0">
                <a:solidFill>
                  <a:schemeClr val="bg2"/>
                </a:solidFill>
                <a:latin typeface="+mj-lt"/>
              </a:rPr>
              <a:t>	Em	měsíční výroba (kWh)</a:t>
            </a:r>
          </a:p>
          <a:p>
            <a:pPr marL="179388" indent="-179388">
              <a:spcBef>
                <a:spcPts val="0"/>
              </a:spcBef>
              <a:tabLst>
                <a:tab pos="1976438" algn="l"/>
                <a:tab pos="2776538" algn="l"/>
              </a:tabLst>
            </a:pPr>
            <a:r>
              <a:rPr lang="cs-CZ" altLang="cs-CZ" sz="2000" b="1" dirty="0">
                <a:solidFill>
                  <a:schemeClr val="bg2"/>
                </a:solidFill>
                <a:latin typeface="+mj-lt"/>
              </a:rPr>
              <a:t>	</a:t>
            </a:r>
            <a:r>
              <a:rPr lang="cs-CZ" altLang="cs-CZ" sz="2000" b="1" dirty="0" smtClean="0">
                <a:solidFill>
                  <a:schemeClr val="bg2"/>
                </a:solidFill>
                <a:latin typeface="+mj-lt"/>
              </a:rPr>
              <a:t>	</a:t>
            </a:r>
            <a:r>
              <a:rPr lang="cs-CZ" altLang="cs-CZ" sz="2000" b="1" dirty="0" err="1" smtClean="0">
                <a:solidFill>
                  <a:schemeClr val="bg2"/>
                </a:solidFill>
                <a:latin typeface="+mj-lt"/>
              </a:rPr>
              <a:t>Hd</a:t>
            </a:r>
            <a:r>
              <a:rPr lang="cs-CZ" altLang="cs-CZ" sz="2000" b="1" dirty="0" smtClean="0">
                <a:solidFill>
                  <a:schemeClr val="bg2"/>
                </a:solidFill>
                <a:latin typeface="+mj-lt"/>
              </a:rPr>
              <a:t>	průměrné denní záření na plochu (kWh/m2) </a:t>
            </a:r>
          </a:p>
          <a:p>
            <a:pPr marL="179388" indent="-179388">
              <a:spcBef>
                <a:spcPts val="0"/>
              </a:spcBef>
              <a:tabLst>
                <a:tab pos="1976438" algn="l"/>
                <a:tab pos="2776538" algn="l"/>
              </a:tabLst>
            </a:pPr>
            <a:r>
              <a:rPr lang="cs-CZ" altLang="cs-CZ" sz="2000" b="1" dirty="0">
                <a:solidFill>
                  <a:schemeClr val="bg2"/>
                </a:solidFill>
                <a:latin typeface="+mj-lt"/>
              </a:rPr>
              <a:t>	</a:t>
            </a:r>
            <a:r>
              <a:rPr lang="cs-CZ" altLang="cs-CZ" sz="2000" b="1" dirty="0" smtClean="0">
                <a:solidFill>
                  <a:schemeClr val="bg2"/>
                </a:solidFill>
                <a:latin typeface="+mj-lt"/>
              </a:rPr>
              <a:t>	Em	průměrné měsíční záření na plochu (kWh/m2) </a:t>
            </a:r>
            <a:endParaRPr lang="cs-CZ" altLang="cs-CZ" sz="2000" b="1" dirty="0">
              <a:solidFill>
                <a:schemeClr val="bg2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3744710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60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60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60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60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60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60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084" grpId="0"/>
      <p:bldP spid="46091" grpId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Text Box 2"/>
          <p:cNvSpPr txBox="1">
            <a:spLocks noChangeArrowheads="1"/>
          </p:cNvSpPr>
          <p:nvPr/>
        </p:nvSpPr>
        <p:spPr bwMode="auto">
          <a:xfrm>
            <a:off x="108480" y="875123"/>
            <a:ext cx="8856663" cy="4022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 marL="271463" indent="-271463" defTabSz="3619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20725" defTabSz="3619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defTabSz="3619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defTabSz="3619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defTabSz="3619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defTabSz="3619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defTabSz="3619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defTabSz="3619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defTabSz="3619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20000"/>
              </a:spcBef>
            </a:pPr>
            <a:r>
              <a:rPr lang="cs-CZ" altLang="cs-CZ" sz="2000" b="1" dirty="0" smtClean="0">
                <a:solidFill>
                  <a:schemeClr val="bg2"/>
                </a:solidFill>
              </a:rPr>
              <a:t>*	Kolísá účiník s síti </a:t>
            </a:r>
            <a:r>
              <a:rPr lang="cs-CZ" altLang="cs-CZ" sz="2000" b="1" dirty="0" err="1" smtClean="0">
                <a:solidFill>
                  <a:schemeClr val="bg2"/>
                </a:solidFill>
              </a:rPr>
              <a:t>nn</a:t>
            </a:r>
            <a:r>
              <a:rPr lang="cs-CZ" altLang="cs-CZ" sz="2000" b="1" dirty="0" smtClean="0">
                <a:solidFill>
                  <a:schemeClr val="bg2"/>
                </a:solidFill>
              </a:rPr>
              <a:t>. U malých zdrojů se kompenzace nepožaduje.</a:t>
            </a:r>
          </a:p>
        </p:txBody>
      </p:sp>
      <p:sp>
        <p:nvSpPr>
          <p:cNvPr id="82947" name="Rectangle 3"/>
          <p:cNvSpPr>
            <a:spLocks noChangeArrowheads="1"/>
          </p:cNvSpPr>
          <p:nvPr/>
        </p:nvSpPr>
        <p:spPr bwMode="auto">
          <a:xfrm>
            <a:off x="179388" y="116632"/>
            <a:ext cx="8785225" cy="792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 anchorCtr="1"/>
          <a:lstStyle>
            <a:lvl1pPr algn="ctr"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</a:defRPr>
            </a:lvl1pPr>
            <a:lvl2pPr algn="ctr"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</a:defRPr>
            </a:lvl2pPr>
            <a:lvl3pPr algn="ctr"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</a:defRPr>
            </a:lvl3pPr>
            <a:lvl4pPr algn="ctr"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</a:defRPr>
            </a:lvl4pPr>
            <a:lvl5pPr algn="ctr"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</a:defRPr>
            </a:lvl9pPr>
          </a:lstStyle>
          <a:p>
            <a:r>
              <a:rPr lang="cs-CZ" altLang="cs-CZ" sz="4000" b="1" u="sng" dirty="0">
                <a:solidFill>
                  <a:schemeClr val="bg2"/>
                </a:solidFill>
                <a:effectLst/>
                <a:latin typeface="Comic Sans MS" panose="030F0702030302020204" pitchFamily="66" charset="0"/>
              </a:rPr>
              <a:t>Technické problémy</a:t>
            </a:r>
            <a:r>
              <a:rPr lang="cs-CZ" altLang="cs-CZ" sz="4000" dirty="0">
                <a:solidFill>
                  <a:schemeClr val="bg2"/>
                </a:solidFill>
                <a:effectLst/>
              </a:rPr>
              <a:t> </a:t>
            </a:r>
          </a:p>
        </p:txBody>
      </p:sp>
      <p:pic>
        <p:nvPicPr>
          <p:cNvPr id="2" name="Obrázek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9489" y="1676075"/>
            <a:ext cx="4454305" cy="3313568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ovéPole 2"/>
              <p:cNvSpPr txBox="1"/>
              <p:nvPr/>
            </p:nvSpPr>
            <p:spPr>
              <a:xfrm>
                <a:off x="221656" y="5157192"/>
                <a:ext cx="4315156" cy="115076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cs-CZ" sz="2400" b="1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𝒄𝒐𝒔</m:t>
                      </m:r>
                      <m:r>
                        <a:rPr lang="cs-CZ" sz="2400" b="1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𝝋</m:t>
                      </m:r>
                      <m:r>
                        <a:rPr lang="cs-CZ" sz="2400" b="1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cs-CZ" sz="2400" b="1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cs-CZ" sz="2400" b="1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cs-CZ" sz="2400" b="1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𝑷</m:t>
                              </m:r>
                            </m:e>
                            <m:sub>
                              <m:r>
                                <a:rPr lang="cs-CZ" sz="2400" b="1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𝑶𝑫</m:t>
                              </m:r>
                            </m:sub>
                          </m:sSub>
                          <m:r>
                            <a:rPr lang="cs-CZ" sz="2400" b="1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cs-CZ" sz="2400" b="1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cs-CZ" sz="2400" b="1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𝑷</m:t>
                              </m:r>
                            </m:e>
                            <m:sub>
                              <m:r>
                                <a:rPr lang="cs-CZ" sz="2400" b="1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𝑭𝑽𝑬</m:t>
                              </m:r>
                            </m:sub>
                          </m:sSub>
                        </m:num>
                        <m:den>
                          <m:rad>
                            <m:radPr>
                              <m:degHide m:val="on"/>
                              <m:ctrlPr>
                                <a:rPr lang="cs-CZ" sz="2400" b="1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sSup>
                                <m:sSupPr>
                                  <m:ctrlPr>
                                    <a:rPr lang="cs-CZ" sz="2400" b="1" i="1" smtClean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cs-CZ" sz="2400" b="1" i="1" smtClean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(</m:t>
                                  </m:r>
                                  <m:sSub>
                                    <m:sSubPr>
                                      <m:ctrlPr>
                                        <a:rPr lang="cs-CZ" sz="2400" b="1" i="1" smtClean="0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cs-CZ" sz="2400" b="1" i="1" smtClean="0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𝑷</m:t>
                                      </m:r>
                                    </m:e>
                                    <m:sub>
                                      <m:r>
                                        <a:rPr lang="cs-CZ" sz="2400" b="1" i="1" smtClean="0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𝑶𝑫</m:t>
                                      </m:r>
                                    </m:sub>
                                  </m:sSub>
                                  <m:r>
                                    <a:rPr lang="cs-CZ" sz="2400" b="1" i="1" smtClean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−</m:t>
                                  </m:r>
                                  <m:sSub>
                                    <m:sSubPr>
                                      <m:ctrlPr>
                                        <a:rPr lang="cs-CZ" sz="2400" b="1" i="1" smtClean="0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cs-CZ" sz="2400" b="1" i="1" smtClean="0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𝑷</m:t>
                                      </m:r>
                                    </m:e>
                                    <m:sub>
                                      <m:r>
                                        <a:rPr lang="cs-CZ" sz="2400" b="1" i="1" smtClean="0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𝑭𝑽𝑬</m:t>
                                      </m:r>
                                    </m:sub>
                                  </m:sSub>
                                  <m:r>
                                    <a:rPr lang="cs-CZ" sz="2400" b="1" i="1" smtClean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)</m:t>
                                  </m:r>
                                </m:e>
                                <m:sup>
                                  <m:r>
                                    <a:rPr lang="cs-CZ" sz="2400" b="1" i="1" smtClean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𝟐</m:t>
                                  </m:r>
                                </m:sup>
                              </m:sSup>
                              <m:r>
                                <a:rPr lang="cs-CZ" sz="2400" b="1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+</m:t>
                              </m:r>
                              <m:sSubSup>
                                <m:sSubSupPr>
                                  <m:ctrlPr>
                                    <a:rPr lang="cs-CZ" sz="2400" b="1" i="1" smtClean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cs-CZ" sz="2400" b="1" i="1" smtClean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𝑸</m:t>
                                  </m:r>
                                </m:e>
                                <m:sub>
                                  <m:r>
                                    <a:rPr lang="cs-CZ" sz="2400" b="1" i="1" smtClean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𝑶𝑫</m:t>
                                  </m:r>
                                </m:sub>
                                <m:sup>
                                  <m:r>
                                    <a:rPr lang="cs-CZ" sz="2400" b="1" i="1" smtClean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𝟐</m:t>
                                  </m:r>
                                </m:sup>
                              </m:sSubSup>
                            </m:e>
                          </m:rad>
                          <m:r>
                            <a:rPr lang="cs-CZ" sz="2400" b="1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</m:t>
                          </m:r>
                        </m:den>
                      </m:f>
                    </m:oMath>
                  </m:oMathPara>
                </a14:m>
                <a:endParaRPr lang="cs-CZ" sz="2400" b="1" dirty="0">
                  <a:solidFill>
                    <a:srgbClr val="000000"/>
                  </a:solidFill>
                </a:endParaRPr>
              </a:p>
            </p:txBody>
          </p:sp>
        </mc:Choice>
        <mc:Fallback xmlns="">
          <p:sp>
            <p:nvSpPr>
              <p:cNvPr id="3" name="TextovéPole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1656" y="5157192"/>
                <a:ext cx="4315156" cy="1150764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ext Box 2"/>
          <p:cNvSpPr txBox="1">
            <a:spLocks noChangeArrowheads="1"/>
          </p:cNvSpPr>
          <p:nvPr/>
        </p:nvSpPr>
        <p:spPr bwMode="auto">
          <a:xfrm>
            <a:off x="4717655" y="5377540"/>
            <a:ext cx="3999954" cy="7100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0000" tIns="46800" rIns="90000" bIns="46800">
            <a:spAutoFit/>
          </a:bodyPr>
          <a:lstStyle>
            <a:lvl1pPr marL="271463" indent="-271463" defTabSz="3619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20725" defTabSz="3619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defTabSz="3619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defTabSz="3619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defTabSz="3619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defTabSz="3619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defTabSz="3619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defTabSz="3619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defTabSz="3619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20000"/>
              </a:spcBef>
            </a:pPr>
            <a:r>
              <a:rPr lang="cs-CZ" altLang="cs-CZ" sz="2000" b="1" dirty="0" smtClean="0">
                <a:solidFill>
                  <a:schemeClr val="bg2"/>
                </a:solidFill>
                <a:sym typeface="Symbol" panose="05050102010706020507" pitchFamily="18" charset="2"/>
              </a:rPr>
              <a:t> se vzrůstajícím výkonem FVE klesá celkový účiník sítě</a:t>
            </a:r>
            <a:endParaRPr lang="cs-CZ" altLang="cs-CZ" sz="2000" b="1" dirty="0" smtClean="0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80725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829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829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829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829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500"/>
                            </p:stCondLst>
                            <p:childTnLst>
                              <p:par>
                                <p:cTn id="1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2947" grpId="0"/>
      <p:bldP spid="3" grpId="0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Text Box 2"/>
          <p:cNvSpPr txBox="1">
            <a:spLocks noChangeArrowheads="1"/>
          </p:cNvSpPr>
          <p:nvPr/>
        </p:nvSpPr>
        <p:spPr bwMode="auto">
          <a:xfrm>
            <a:off x="107950" y="836712"/>
            <a:ext cx="8856663" cy="5865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 marL="271463" indent="-271463" defTabSz="3619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20725" defTabSz="3619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defTabSz="3619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defTabSz="3619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defTabSz="3619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defTabSz="3619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defTabSz="3619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defTabSz="3619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defTabSz="3619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ts val="600"/>
              </a:spcBef>
            </a:pPr>
            <a:r>
              <a:rPr lang="cs-CZ" altLang="cs-CZ" sz="2000" b="1" dirty="0" smtClean="0">
                <a:solidFill>
                  <a:schemeClr val="bg2"/>
                </a:solidFill>
              </a:rPr>
              <a:t>*	Zhoršení kvality elektrické energie - </a:t>
            </a:r>
            <a:r>
              <a:rPr lang="cs-CZ" altLang="cs-CZ" sz="2000" b="1" dirty="0" err="1" smtClean="0">
                <a:solidFill>
                  <a:schemeClr val="bg2"/>
                </a:solidFill>
              </a:rPr>
              <a:t>flicker</a:t>
            </a:r>
            <a:r>
              <a:rPr lang="cs-CZ" altLang="cs-CZ" sz="2000" b="1" dirty="0" smtClean="0">
                <a:solidFill>
                  <a:schemeClr val="bg2"/>
                </a:solidFill>
              </a:rPr>
              <a:t>, přepětí a podpětí, nesymetrie napětí (jednofázové FVE), vyšší harmonické </a:t>
            </a:r>
          </a:p>
          <a:p>
            <a:pPr>
              <a:spcBef>
                <a:spcPts val="600"/>
              </a:spcBef>
            </a:pPr>
            <a:r>
              <a:rPr lang="cs-CZ" altLang="cs-CZ" sz="2000" b="1" dirty="0" smtClean="0">
                <a:solidFill>
                  <a:schemeClr val="bg2"/>
                </a:solidFill>
              </a:rPr>
              <a:t>*</a:t>
            </a:r>
            <a:r>
              <a:rPr lang="cs-CZ" altLang="cs-CZ" sz="2000" b="1" dirty="0">
                <a:solidFill>
                  <a:schemeClr val="bg2"/>
                </a:solidFill>
              </a:rPr>
              <a:t>	Při změnách slunečního svitu dojde k </a:t>
            </a:r>
            <a:r>
              <a:rPr lang="cs-CZ" altLang="cs-CZ" sz="2000" b="1" dirty="0" smtClean="0">
                <a:solidFill>
                  <a:schemeClr val="bg2"/>
                </a:solidFill>
              </a:rPr>
              <a:t>extrémnímu nárůstu </a:t>
            </a:r>
            <a:r>
              <a:rPr lang="cs-CZ" altLang="cs-CZ" sz="2000" b="1" dirty="0">
                <a:solidFill>
                  <a:schemeClr val="bg2"/>
                </a:solidFill>
              </a:rPr>
              <a:t>výkonu zvyšuje požadavky na distribuční (vn) a přenosovou (vvn) </a:t>
            </a:r>
            <a:r>
              <a:rPr lang="cs-CZ" altLang="cs-CZ" sz="2000" b="1" dirty="0" smtClean="0">
                <a:solidFill>
                  <a:schemeClr val="bg2"/>
                </a:solidFill>
              </a:rPr>
              <a:t>soustavu. </a:t>
            </a:r>
            <a:r>
              <a:rPr lang="cs-CZ" altLang="cs-CZ" sz="2000" b="1" dirty="0">
                <a:solidFill>
                  <a:schemeClr val="bg2"/>
                </a:solidFill>
              </a:rPr>
              <a:t>Hrozí přetěžování sítí, s následným vypínáním  </a:t>
            </a:r>
          </a:p>
          <a:p>
            <a:pPr>
              <a:spcBef>
                <a:spcPts val="600"/>
              </a:spcBef>
            </a:pPr>
            <a:r>
              <a:rPr lang="cs-CZ" altLang="cs-CZ" sz="2000" b="1" dirty="0">
                <a:solidFill>
                  <a:schemeClr val="bg2"/>
                </a:solidFill>
              </a:rPr>
              <a:t>*	Jaderné elektrárny se prakticky nedají regulovat, parní elektrárny jen omezeně (zhoršování jejich účinnosti a efektivity) a vodní elektrárny na vše nestačí </a:t>
            </a:r>
            <a:r>
              <a:rPr lang="cs-CZ" altLang="cs-CZ" sz="2000" b="1" dirty="0">
                <a:solidFill>
                  <a:schemeClr val="bg2"/>
                </a:solidFill>
                <a:sym typeface="Symbol" panose="05050102010706020507" pitchFamily="18" charset="2"/>
              </a:rPr>
              <a:t></a:t>
            </a:r>
            <a:r>
              <a:rPr lang="cs-CZ" altLang="cs-CZ" sz="2000" b="1" dirty="0">
                <a:solidFill>
                  <a:schemeClr val="bg2"/>
                </a:solidFill>
              </a:rPr>
              <a:t> v budoucnu se musí stavět nové zdroje s regulací výkonu (50 – 100</a:t>
            </a:r>
            <a:r>
              <a:rPr lang="cs-CZ" altLang="cs-CZ" sz="2000" b="1" dirty="0" smtClean="0">
                <a:solidFill>
                  <a:schemeClr val="bg2"/>
                </a:solidFill>
              </a:rPr>
              <a:t>)% </a:t>
            </a:r>
            <a:r>
              <a:rPr lang="cs-CZ" altLang="cs-CZ" sz="2000" b="1" dirty="0" smtClean="0">
                <a:solidFill>
                  <a:schemeClr val="bg2"/>
                </a:solidFill>
                <a:sym typeface="Symbol" panose="05050102010706020507" pitchFamily="18" charset="2"/>
              </a:rPr>
              <a:t> požadavek - </a:t>
            </a:r>
            <a:r>
              <a:rPr lang="cs-CZ" altLang="cs-CZ" sz="2000" b="1" dirty="0" smtClean="0">
                <a:solidFill>
                  <a:schemeClr val="bg2"/>
                </a:solidFill>
              </a:rPr>
              <a:t>výstavba </a:t>
            </a:r>
            <a:r>
              <a:rPr lang="cs-CZ" altLang="cs-CZ" sz="2000" b="1" dirty="0">
                <a:solidFill>
                  <a:schemeClr val="bg2"/>
                </a:solidFill>
              </a:rPr>
              <a:t>nových „regulačních“ </a:t>
            </a:r>
            <a:r>
              <a:rPr lang="cs-CZ" altLang="cs-CZ" sz="2000" b="1" dirty="0" smtClean="0">
                <a:solidFill>
                  <a:schemeClr val="bg2"/>
                </a:solidFill>
              </a:rPr>
              <a:t>elektráren</a:t>
            </a:r>
          </a:p>
          <a:p>
            <a:pPr>
              <a:spcBef>
                <a:spcPts val="600"/>
              </a:spcBef>
            </a:pPr>
            <a:r>
              <a:rPr lang="cs-CZ" altLang="cs-CZ" sz="2000" b="1" dirty="0">
                <a:solidFill>
                  <a:schemeClr val="bg2"/>
                </a:solidFill>
              </a:rPr>
              <a:t>*	</a:t>
            </a:r>
            <a:r>
              <a:rPr lang="cs-CZ" altLang="cs-CZ" sz="2000" b="1" u="sng" dirty="0">
                <a:solidFill>
                  <a:schemeClr val="bg2"/>
                </a:solidFill>
              </a:rPr>
              <a:t>Analýza dopadů</a:t>
            </a:r>
            <a:r>
              <a:rPr lang="cs-CZ" altLang="cs-CZ" sz="2000" b="1" dirty="0">
                <a:solidFill>
                  <a:schemeClr val="bg2"/>
                </a:solidFill>
              </a:rPr>
              <a:t>:</a:t>
            </a:r>
          </a:p>
          <a:p>
            <a:pPr>
              <a:spcBef>
                <a:spcPts val="600"/>
              </a:spcBef>
            </a:pPr>
            <a:r>
              <a:rPr lang="cs-CZ" altLang="cs-CZ" sz="2000" b="1" dirty="0">
                <a:solidFill>
                  <a:schemeClr val="bg2"/>
                </a:solidFill>
              </a:rPr>
              <a:t>-	udržení frekvence v důsledku kolísání poměru výroba x </a:t>
            </a:r>
            <a:r>
              <a:rPr lang="cs-CZ" altLang="cs-CZ" sz="2000" b="1" dirty="0" smtClean="0">
                <a:solidFill>
                  <a:schemeClr val="bg2"/>
                </a:solidFill>
              </a:rPr>
              <a:t>spotřeba (u velkých FVE)</a:t>
            </a:r>
            <a:endParaRPr lang="cs-CZ" altLang="cs-CZ" sz="2000" b="1" dirty="0">
              <a:solidFill>
                <a:schemeClr val="bg2"/>
              </a:solidFill>
            </a:endParaRPr>
          </a:p>
          <a:p>
            <a:pPr>
              <a:spcBef>
                <a:spcPts val="600"/>
              </a:spcBef>
            </a:pPr>
            <a:r>
              <a:rPr lang="cs-CZ" altLang="cs-CZ" sz="2000" b="1" dirty="0">
                <a:solidFill>
                  <a:schemeClr val="bg2"/>
                </a:solidFill>
              </a:rPr>
              <a:t>-	dostatek jalového výkonu (fotovoltaické elektrárny vyrábí pouze činný </a:t>
            </a:r>
            <a:r>
              <a:rPr lang="cs-CZ" altLang="cs-CZ" sz="2000" b="1" dirty="0" smtClean="0">
                <a:solidFill>
                  <a:schemeClr val="bg2"/>
                </a:solidFill>
              </a:rPr>
              <a:t>výkon) </a:t>
            </a:r>
            <a:r>
              <a:rPr lang="cs-CZ" altLang="cs-CZ" sz="2000" b="1" dirty="0" smtClean="0">
                <a:solidFill>
                  <a:schemeClr val="bg2"/>
                </a:solidFill>
                <a:sym typeface="Symbol" panose="05050102010706020507" pitchFamily="18" charset="2"/>
              </a:rPr>
              <a:t> zvýšené požadavky na kompenzaci</a:t>
            </a:r>
            <a:endParaRPr lang="cs-CZ" altLang="cs-CZ" sz="2000" b="1" dirty="0">
              <a:solidFill>
                <a:schemeClr val="bg2"/>
              </a:solidFill>
            </a:endParaRPr>
          </a:p>
          <a:p>
            <a:pPr>
              <a:spcBef>
                <a:spcPts val="600"/>
              </a:spcBef>
            </a:pPr>
            <a:r>
              <a:rPr lang="cs-CZ" altLang="cs-CZ" sz="2000" b="1" dirty="0" smtClean="0">
                <a:solidFill>
                  <a:schemeClr val="bg2"/>
                </a:solidFill>
              </a:rPr>
              <a:t>-</a:t>
            </a:r>
            <a:r>
              <a:rPr lang="cs-CZ" altLang="cs-CZ" sz="2000" b="1" dirty="0">
                <a:solidFill>
                  <a:schemeClr val="bg2"/>
                </a:solidFill>
              </a:rPr>
              <a:t>	zvýšení zkratových výkonů</a:t>
            </a:r>
          </a:p>
          <a:p>
            <a:pPr>
              <a:spcBef>
                <a:spcPts val="600"/>
              </a:spcBef>
            </a:pPr>
            <a:r>
              <a:rPr lang="cs-CZ" altLang="cs-CZ" sz="2000" b="1" dirty="0">
                <a:solidFill>
                  <a:schemeClr val="bg2"/>
                </a:solidFill>
              </a:rPr>
              <a:t>-	zdroj do soustavy </a:t>
            </a:r>
            <a:r>
              <a:rPr lang="cs-CZ" altLang="cs-CZ" sz="2000" b="1" dirty="0" err="1">
                <a:solidFill>
                  <a:schemeClr val="bg2"/>
                </a:solidFill>
              </a:rPr>
              <a:t>nn</a:t>
            </a:r>
            <a:r>
              <a:rPr lang="cs-CZ" altLang="cs-CZ" sz="2000" b="1" dirty="0">
                <a:solidFill>
                  <a:schemeClr val="bg2"/>
                </a:solidFill>
              </a:rPr>
              <a:t> - reálná možnost toku výkonu z </a:t>
            </a:r>
            <a:r>
              <a:rPr lang="cs-CZ" altLang="cs-CZ" sz="2000" b="1" dirty="0" err="1">
                <a:solidFill>
                  <a:schemeClr val="bg2"/>
                </a:solidFill>
              </a:rPr>
              <a:t>nn</a:t>
            </a:r>
            <a:r>
              <a:rPr lang="cs-CZ" altLang="cs-CZ" sz="2000" b="1" dirty="0">
                <a:solidFill>
                  <a:schemeClr val="bg2"/>
                </a:solidFill>
              </a:rPr>
              <a:t> do vn</a:t>
            </a:r>
            <a:r>
              <a:rPr lang="cs-CZ" altLang="cs-CZ" sz="2000" b="1" dirty="0" smtClean="0">
                <a:solidFill>
                  <a:schemeClr val="bg2"/>
                </a:solidFill>
              </a:rPr>
              <a:t>.</a:t>
            </a:r>
            <a:endParaRPr lang="cs-CZ" altLang="cs-CZ" sz="2000" b="1" dirty="0">
              <a:solidFill>
                <a:schemeClr val="bg2"/>
              </a:solidFill>
            </a:endParaRPr>
          </a:p>
        </p:txBody>
      </p:sp>
      <p:sp>
        <p:nvSpPr>
          <p:cNvPr id="82947" name="Rectangle 3"/>
          <p:cNvSpPr>
            <a:spLocks noChangeArrowheads="1"/>
          </p:cNvSpPr>
          <p:nvPr/>
        </p:nvSpPr>
        <p:spPr bwMode="auto">
          <a:xfrm>
            <a:off x="179388" y="116632"/>
            <a:ext cx="8785225" cy="792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 anchorCtr="1"/>
          <a:lstStyle>
            <a:lvl1pPr algn="ctr"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</a:defRPr>
            </a:lvl1pPr>
            <a:lvl2pPr algn="ctr"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</a:defRPr>
            </a:lvl2pPr>
            <a:lvl3pPr algn="ctr"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</a:defRPr>
            </a:lvl3pPr>
            <a:lvl4pPr algn="ctr"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</a:defRPr>
            </a:lvl4pPr>
            <a:lvl5pPr algn="ctr"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</a:defRPr>
            </a:lvl9pPr>
          </a:lstStyle>
          <a:p>
            <a:r>
              <a:rPr lang="cs-CZ" altLang="cs-CZ" sz="4000" b="1" u="sng" dirty="0">
                <a:solidFill>
                  <a:schemeClr val="bg2"/>
                </a:solidFill>
                <a:effectLst/>
                <a:latin typeface="Comic Sans MS" panose="030F0702030302020204" pitchFamily="66" charset="0"/>
              </a:rPr>
              <a:t>Technické problémy</a:t>
            </a:r>
            <a:r>
              <a:rPr lang="cs-CZ" altLang="cs-CZ" sz="4000" dirty="0">
                <a:solidFill>
                  <a:schemeClr val="bg2"/>
                </a:solidFill>
                <a:effectLst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3306988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829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829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829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829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4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8294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4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8294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4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8294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4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8294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4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8294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4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8294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4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8294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2947" grpId="0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2"/>
          <p:cNvSpPr>
            <a:spLocks noChangeArrowheads="1"/>
          </p:cNvSpPr>
          <p:nvPr/>
        </p:nvSpPr>
        <p:spPr bwMode="auto">
          <a:xfrm>
            <a:off x="250825" y="333375"/>
            <a:ext cx="8713788" cy="13668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 anchorCtr="1"/>
          <a:lstStyle>
            <a:lvl1pPr algn="ctr"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</a:defRPr>
            </a:lvl1pPr>
            <a:lvl2pPr algn="ctr"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</a:defRPr>
            </a:lvl2pPr>
            <a:lvl3pPr algn="ctr"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</a:defRPr>
            </a:lvl3pPr>
            <a:lvl4pPr algn="ctr"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</a:defRPr>
            </a:lvl4pPr>
            <a:lvl5pPr algn="ctr"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</a:defRPr>
            </a:lvl9pPr>
          </a:lstStyle>
          <a:p>
            <a:r>
              <a:rPr lang="cs-CZ" altLang="cs-CZ" sz="4000" b="1" u="sng">
                <a:solidFill>
                  <a:schemeClr val="bg2"/>
                </a:solidFill>
                <a:effectLst/>
                <a:latin typeface="Comic Sans MS" panose="030F0702030302020204" pitchFamily="66" charset="0"/>
              </a:rPr>
              <a:t>Příklady realizace</a:t>
            </a:r>
            <a:br>
              <a:rPr lang="cs-CZ" altLang="cs-CZ" sz="4000" b="1" u="sng">
                <a:solidFill>
                  <a:schemeClr val="bg2"/>
                </a:solidFill>
                <a:effectLst/>
                <a:latin typeface="Comic Sans MS" panose="030F0702030302020204" pitchFamily="66" charset="0"/>
              </a:rPr>
            </a:br>
            <a:r>
              <a:rPr lang="cs-CZ" altLang="cs-CZ" sz="4000" b="1" u="sng">
                <a:solidFill>
                  <a:schemeClr val="bg2"/>
                </a:solidFill>
                <a:effectLst/>
                <a:latin typeface="Comic Sans MS" panose="030F0702030302020204" pitchFamily="66" charset="0"/>
              </a:rPr>
              <a:t>fotovoltaické panely ve škole</a:t>
            </a:r>
            <a:r>
              <a:rPr lang="cs-CZ" altLang="cs-CZ" sz="4000">
                <a:solidFill>
                  <a:schemeClr val="bg2"/>
                </a:solidFill>
                <a:effectLst/>
              </a:rPr>
              <a:t> </a:t>
            </a:r>
          </a:p>
        </p:txBody>
      </p:sp>
      <p:sp>
        <p:nvSpPr>
          <p:cNvPr id="67587" name="Text Box 3"/>
          <p:cNvSpPr txBox="1">
            <a:spLocks noChangeArrowheads="1"/>
          </p:cNvSpPr>
          <p:nvPr/>
        </p:nvSpPr>
        <p:spPr bwMode="auto">
          <a:xfrm>
            <a:off x="179388" y="2182813"/>
            <a:ext cx="8713787" cy="405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tabLst>
                <a:tab pos="263525" algn="l"/>
                <a:tab pos="403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tabLst>
                <a:tab pos="263525" algn="l"/>
                <a:tab pos="403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tabLst>
                <a:tab pos="263525" algn="l"/>
                <a:tab pos="403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tabLst>
                <a:tab pos="263525" algn="l"/>
                <a:tab pos="403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tabLst>
                <a:tab pos="263525" algn="l"/>
                <a:tab pos="403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tabLst>
                <a:tab pos="263525" algn="l"/>
                <a:tab pos="403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tabLst>
                <a:tab pos="263525" algn="l"/>
                <a:tab pos="403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tabLst>
                <a:tab pos="263525" algn="l"/>
                <a:tab pos="403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tabLst>
                <a:tab pos="263525" algn="l"/>
                <a:tab pos="403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cs-CZ" altLang="cs-CZ" sz="2000" b="1" u="sng">
                <a:solidFill>
                  <a:schemeClr val="bg2"/>
                </a:solidFill>
              </a:rPr>
              <a:t>Fotovoltaické články</a:t>
            </a:r>
            <a:r>
              <a:rPr lang="cs-CZ" altLang="cs-CZ" sz="2000" b="1">
                <a:solidFill>
                  <a:schemeClr val="bg2"/>
                </a:solidFill>
              </a:rPr>
              <a:t>:	12 x FV panel RADIX72</a:t>
            </a:r>
          </a:p>
          <a:p>
            <a:r>
              <a:rPr lang="cs-CZ" altLang="cs-CZ" sz="2000" b="1">
                <a:solidFill>
                  <a:schemeClr val="bg2"/>
                </a:solidFill>
              </a:rPr>
              <a:t>	maximální výkon	1,117 kW</a:t>
            </a:r>
          </a:p>
          <a:p>
            <a:r>
              <a:rPr lang="cs-CZ" altLang="cs-CZ" sz="2000" b="1">
                <a:solidFill>
                  <a:schemeClr val="bg2"/>
                </a:solidFill>
              </a:rPr>
              <a:t>	celkové náklady	500 000 Kč</a:t>
            </a:r>
          </a:p>
          <a:p>
            <a:pPr>
              <a:spcBef>
                <a:spcPct val="50000"/>
              </a:spcBef>
            </a:pPr>
            <a:r>
              <a:rPr lang="cs-CZ" altLang="cs-CZ" sz="2000" b="1" u="sng">
                <a:solidFill>
                  <a:schemeClr val="bg2"/>
                </a:solidFill>
              </a:rPr>
              <a:t>Parametry jednoho panelu:</a:t>
            </a:r>
          </a:p>
          <a:p>
            <a:r>
              <a:rPr lang="cs-CZ" altLang="cs-CZ" sz="2000" b="1">
                <a:solidFill>
                  <a:schemeClr val="bg2"/>
                </a:solidFill>
              </a:rPr>
              <a:t>	výkon	100,6 W</a:t>
            </a:r>
          </a:p>
          <a:p>
            <a:r>
              <a:rPr lang="cs-CZ" altLang="cs-CZ" sz="2000" b="1">
                <a:solidFill>
                  <a:schemeClr val="bg2"/>
                </a:solidFill>
              </a:rPr>
              <a:t>	napětí naprázdno	21,4 V</a:t>
            </a:r>
          </a:p>
          <a:p>
            <a:r>
              <a:rPr lang="cs-CZ" altLang="cs-CZ" sz="2000" b="1">
                <a:solidFill>
                  <a:schemeClr val="bg2"/>
                </a:solidFill>
              </a:rPr>
              <a:t>	napětí při maximálním výkonu	16,6 V</a:t>
            </a:r>
          </a:p>
          <a:p>
            <a:r>
              <a:rPr lang="cs-CZ" altLang="cs-CZ" sz="2000" b="1">
                <a:solidFill>
                  <a:schemeClr val="bg2"/>
                </a:solidFill>
              </a:rPr>
              <a:t>	účinnost	11,5 %	</a:t>
            </a:r>
          </a:p>
          <a:p>
            <a:pPr>
              <a:spcBef>
                <a:spcPct val="50000"/>
              </a:spcBef>
            </a:pPr>
            <a:r>
              <a:rPr lang="cs-CZ" altLang="cs-CZ" sz="2000" b="1" u="sng">
                <a:solidFill>
                  <a:schemeClr val="bg2"/>
                </a:solidFill>
              </a:rPr>
              <a:t>Dosažené hodnoty</a:t>
            </a:r>
            <a:r>
              <a:rPr lang="cs-CZ" altLang="cs-CZ" sz="2000" b="1">
                <a:solidFill>
                  <a:schemeClr val="bg2"/>
                </a:solidFill>
              </a:rPr>
              <a:t>:</a:t>
            </a:r>
          </a:p>
          <a:p>
            <a:r>
              <a:rPr lang="cs-CZ" altLang="cs-CZ" sz="2000" b="1">
                <a:solidFill>
                  <a:schemeClr val="bg2"/>
                </a:solidFill>
              </a:rPr>
              <a:t>	maximální výkon	1,075 kW</a:t>
            </a:r>
          </a:p>
          <a:p>
            <a:r>
              <a:rPr lang="cs-CZ" altLang="cs-CZ" sz="2000" b="1">
                <a:solidFill>
                  <a:schemeClr val="bg2"/>
                </a:solidFill>
              </a:rPr>
              <a:t>	vyhodnocená doba provozu	5/2001 – 4/2011</a:t>
            </a:r>
          </a:p>
          <a:p>
            <a:r>
              <a:rPr lang="cs-CZ" altLang="cs-CZ" sz="2000" b="1">
                <a:solidFill>
                  <a:schemeClr val="bg2"/>
                </a:solidFill>
              </a:rPr>
              <a:t>	celková vyrobená energie	11 307,7 kWh	</a:t>
            </a:r>
          </a:p>
        </p:txBody>
      </p:sp>
    </p:spTree>
    <p:extLst>
      <p:ext uri="{BB962C8B-B14F-4D97-AF65-F5344CB8AC3E}">
        <p14:creationId xmlns:p14="http://schemas.microsoft.com/office/powerpoint/2010/main" val="31188055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675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675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675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1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75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75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75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7586" grpId="0"/>
      <p:bldP spid="67587" grpId="0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324" name="Picture 4" descr="foto_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171450"/>
            <a:ext cx="8713788" cy="65357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6326" name="Picture 6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981075"/>
            <a:ext cx="8642350" cy="5376863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25400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901464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563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63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563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" dur="2000"/>
                                        <p:tgtEl>
                                          <p:spTgt spid="563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/>
                                        <p:tgtEl>
                                          <p:spTgt spid="563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" dur="2000"/>
                                        <p:tgtEl>
                                          <p:spTgt spid="563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63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8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563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563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563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7358" name="Group 14"/>
          <p:cNvGrpSpPr>
            <a:grpSpLocks/>
          </p:cNvGrpSpPr>
          <p:nvPr/>
        </p:nvGrpSpPr>
        <p:grpSpPr bwMode="auto">
          <a:xfrm>
            <a:off x="107950" y="44450"/>
            <a:ext cx="8875713" cy="6765925"/>
            <a:chOff x="68" y="28"/>
            <a:chExt cx="5591" cy="4262"/>
          </a:xfrm>
        </p:grpSpPr>
        <p:pic>
          <p:nvPicPr>
            <p:cNvPr id="57357" name="Picture 13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8" y="28"/>
              <a:ext cx="5591" cy="278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99"/>
                  </a:soli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rgbClr val="FF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57356" name="Picture 12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3" y="2646"/>
              <a:ext cx="5515" cy="164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99"/>
                  </a:soli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rgbClr val="FF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4970959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73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73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73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4756" name="Picture 4" descr="olmedilla%20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115888"/>
            <a:ext cx="5832475" cy="3905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4757" name="Text Box 5"/>
          <p:cNvSpPr txBox="1">
            <a:spLocks noChangeArrowheads="1"/>
          </p:cNvSpPr>
          <p:nvPr/>
        </p:nvSpPr>
        <p:spPr bwMode="auto">
          <a:xfrm>
            <a:off x="6011863" y="1052513"/>
            <a:ext cx="2881312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r>
              <a:rPr lang="cs-CZ" altLang="cs-CZ" sz="2000" b="1">
                <a:solidFill>
                  <a:schemeClr val="bg2"/>
                </a:solidFill>
                <a:latin typeface="Arial" panose="020B0604020202020204" pitchFamily="34" charset="0"/>
              </a:rPr>
              <a:t>Olmedila, Španělsko – 60 MW (2008)</a:t>
            </a:r>
          </a:p>
        </p:txBody>
      </p:sp>
      <p:pic>
        <p:nvPicPr>
          <p:cNvPr id="74758" name="Picture 6" descr="puertollano%20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9838" y="3259138"/>
            <a:ext cx="5219700" cy="3495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4759" name="Text Box 7"/>
          <p:cNvSpPr txBox="1">
            <a:spLocks noChangeArrowheads="1"/>
          </p:cNvSpPr>
          <p:nvPr/>
        </p:nvSpPr>
        <p:spPr bwMode="auto">
          <a:xfrm>
            <a:off x="395288" y="4868863"/>
            <a:ext cx="3313112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r>
              <a:rPr lang="cs-CZ" altLang="cs-CZ" sz="2000" b="1">
                <a:solidFill>
                  <a:schemeClr val="bg2"/>
                </a:solidFill>
                <a:latin typeface="Arial" panose="020B0604020202020204" pitchFamily="34" charset="0"/>
              </a:rPr>
              <a:t>Puertoliano, Španělsko – 47 MW (2008)</a:t>
            </a:r>
          </a:p>
        </p:txBody>
      </p:sp>
    </p:spTree>
    <p:extLst>
      <p:ext uri="{BB962C8B-B14F-4D97-AF65-F5344CB8AC3E}">
        <p14:creationId xmlns:p14="http://schemas.microsoft.com/office/powerpoint/2010/main" val="32221771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47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47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47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747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47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747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6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747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747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747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747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747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747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4757" grpId="0"/>
      <p:bldP spid="74759" grpId="0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8855" name="Picture 7" descr="fve-ralsko-profi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188913"/>
            <a:ext cx="5256212" cy="3781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8857" name="Picture 9" descr="Soubor:Fotovoltaická elektrárna Vepřek (02).jpg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213" y="3808413"/>
            <a:ext cx="6108700" cy="28876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8851" name="Text Box 3"/>
          <p:cNvSpPr txBox="1">
            <a:spLocks noChangeArrowheads="1"/>
          </p:cNvSpPr>
          <p:nvPr/>
        </p:nvSpPr>
        <p:spPr bwMode="auto">
          <a:xfrm>
            <a:off x="4716463" y="333375"/>
            <a:ext cx="4249737" cy="701675"/>
          </a:xfrm>
          <a:prstGeom prst="rect">
            <a:avLst/>
          </a:prstGeom>
          <a:solidFill>
            <a:srgbClr val="FFFF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25400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r>
              <a:rPr lang="cs-CZ" altLang="cs-CZ" sz="2000" b="1">
                <a:solidFill>
                  <a:schemeClr val="bg2"/>
                </a:solidFill>
                <a:latin typeface="Arial" panose="020B0604020202020204" pitchFamily="34" charset="0"/>
              </a:rPr>
              <a:t>FVE Ralsko – 4 dílčí elektrárny, celkem 38,24 MW (29. 12. 2010)</a:t>
            </a:r>
          </a:p>
        </p:txBody>
      </p:sp>
      <p:sp>
        <p:nvSpPr>
          <p:cNvPr id="78853" name="Text Box 5"/>
          <p:cNvSpPr txBox="1">
            <a:spLocks noChangeArrowheads="1"/>
          </p:cNvSpPr>
          <p:nvPr/>
        </p:nvSpPr>
        <p:spPr bwMode="auto">
          <a:xfrm>
            <a:off x="179388" y="5661025"/>
            <a:ext cx="3313112" cy="1006475"/>
          </a:xfrm>
          <a:prstGeom prst="rect">
            <a:avLst/>
          </a:prstGeom>
          <a:solidFill>
            <a:srgbClr val="FFFF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25400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r>
              <a:rPr lang="cs-CZ" altLang="cs-CZ" sz="2000" b="1">
                <a:solidFill>
                  <a:schemeClr val="bg2"/>
                </a:solidFill>
                <a:latin typeface="Arial" panose="020B0604020202020204" pitchFamily="34" charset="0"/>
              </a:rPr>
              <a:t>Vepřek, okres Mělník – 35,1 MW (2010). investice 2,7 mld. Kč</a:t>
            </a:r>
          </a:p>
        </p:txBody>
      </p:sp>
    </p:spTree>
    <p:extLst>
      <p:ext uri="{BB962C8B-B14F-4D97-AF65-F5344CB8AC3E}">
        <p14:creationId xmlns:p14="http://schemas.microsoft.com/office/powerpoint/2010/main" val="32208955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88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88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88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788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88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788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6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788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788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788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788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788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788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8851" grpId="0" animBg="1"/>
      <p:bldP spid="78853" grpId="0" animBg="1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26" name="Picture 6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979488"/>
            <a:ext cx="8931275" cy="5545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486341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19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19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19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Text Box 2"/>
          <p:cNvSpPr txBox="1">
            <a:spLocks noChangeArrowheads="1"/>
          </p:cNvSpPr>
          <p:nvPr/>
        </p:nvSpPr>
        <p:spPr bwMode="auto">
          <a:xfrm>
            <a:off x="107950" y="1196975"/>
            <a:ext cx="8964613" cy="2248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tabLst>
                <a:tab pos="40322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tabLst>
                <a:tab pos="40322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tabLst>
                <a:tab pos="40322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tabLst>
                <a:tab pos="40322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tabLst>
                <a:tab pos="40322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tabLst>
                <a:tab pos="40322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tabLst>
                <a:tab pos="40322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tabLst>
                <a:tab pos="40322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tabLst>
                <a:tab pos="40322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cs-CZ" altLang="cs-CZ" sz="2000" b="1" dirty="0">
                <a:solidFill>
                  <a:schemeClr val="bg2"/>
                </a:solidFill>
              </a:rPr>
              <a:t>Data	Český regulační úřad</a:t>
            </a:r>
          </a:p>
          <a:p>
            <a:r>
              <a:rPr lang="cs-CZ" altLang="cs-CZ" sz="2000" b="1" dirty="0">
                <a:solidFill>
                  <a:schemeClr val="bg2"/>
                </a:solidFill>
              </a:rPr>
              <a:t>Světová mapa slunečního svitu	Internetový odkaz</a:t>
            </a:r>
          </a:p>
          <a:p>
            <a:r>
              <a:rPr lang="cs-CZ" altLang="cs-CZ" sz="2000" b="1" dirty="0">
                <a:solidFill>
                  <a:schemeClr val="bg2"/>
                </a:solidFill>
              </a:rPr>
              <a:t>Mapa svitu v ČR	Atlas Česka</a:t>
            </a:r>
          </a:p>
          <a:p>
            <a:r>
              <a:rPr lang="cs-CZ" altLang="cs-CZ" sz="2000" b="1" dirty="0">
                <a:solidFill>
                  <a:schemeClr val="bg2"/>
                </a:solidFill>
              </a:rPr>
              <a:t>Wikipedie	Otevřená encyklopedie</a:t>
            </a:r>
          </a:p>
          <a:p>
            <a:r>
              <a:rPr lang="cs-CZ" altLang="cs-CZ" sz="2000" b="1" dirty="0">
                <a:solidFill>
                  <a:schemeClr val="bg2"/>
                </a:solidFill>
              </a:rPr>
              <a:t>Simulace	</a:t>
            </a:r>
            <a:r>
              <a:rPr lang="cs-CZ" altLang="cs-CZ" sz="2000" b="1" dirty="0">
                <a:solidFill>
                  <a:schemeClr val="bg2"/>
                </a:solidFill>
                <a:hlinkClick r:id="rId2"/>
              </a:rPr>
              <a:t>http://www.leifiphysik.de</a:t>
            </a:r>
            <a:endParaRPr lang="cs-CZ" altLang="cs-CZ" sz="2000" b="1" dirty="0">
              <a:solidFill>
                <a:schemeClr val="bg2"/>
              </a:solidFill>
            </a:endParaRPr>
          </a:p>
          <a:p>
            <a:r>
              <a:rPr lang="cs-CZ" altLang="cs-CZ" sz="2000" b="1" dirty="0">
                <a:solidFill>
                  <a:schemeClr val="bg2"/>
                </a:solidFill>
              </a:rPr>
              <a:t>Petr Mastný	Obnovitelné zdroje energie	</a:t>
            </a:r>
          </a:p>
          <a:p>
            <a:r>
              <a:rPr lang="cs-CZ" altLang="cs-CZ" sz="2000" b="1" dirty="0">
                <a:solidFill>
                  <a:schemeClr val="bg2"/>
                </a:solidFill>
              </a:rPr>
              <a:t>Petr Novotný	Fotovoltaika, prezentace TU Liberec</a:t>
            </a:r>
          </a:p>
        </p:txBody>
      </p:sp>
      <p:sp>
        <p:nvSpPr>
          <p:cNvPr id="77827" name="Rectangle 3"/>
          <p:cNvSpPr>
            <a:spLocks noChangeArrowheads="1"/>
          </p:cNvSpPr>
          <p:nvPr/>
        </p:nvSpPr>
        <p:spPr bwMode="auto">
          <a:xfrm>
            <a:off x="179388" y="333375"/>
            <a:ext cx="8785225" cy="6302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 anchorCtr="1"/>
          <a:lstStyle>
            <a:lvl1pPr algn="ctr"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</a:defRPr>
            </a:lvl1pPr>
            <a:lvl2pPr algn="ctr"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</a:defRPr>
            </a:lvl2pPr>
            <a:lvl3pPr algn="ctr"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</a:defRPr>
            </a:lvl3pPr>
            <a:lvl4pPr algn="ctr"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</a:defRPr>
            </a:lvl4pPr>
            <a:lvl5pPr algn="ctr"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</a:defRPr>
            </a:lvl9pPr>
          </a:lstStyle>
          <a:p>
            <a:r>
              <a:rPr lang="cs-CZ" altLang="cs-CZ" sz="4000" b="1" u="sng">
                <a:solidFill>
                  <a:schemeClr val="bg2"/>
                </a:solidFill>
                <a:effectLst/>
                <a:latin typeface="Comic Sans MS" panose="030F0702030302020204" pitchFamily="66" charset="0"/>
              </a:rPr>
              <a:t>Materiály</a:t>
            </a:r>
            <a:r>
              <a:rPr lang="cs-CZ" altLang="cs-CZ" sz="4000">
                <a:solidFill>
                  <a:schemeClr val="bg2"/>
                </a:solidFill>
                <a:effectLst/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778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778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778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1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778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778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778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7826" grpId="0"/>
      <p:bldP spid="7782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5" name="Rectangle 3"/>
          <p:cNvSpPr>
            <a:spLocks noChangeArrowheads="1"/>
          </p:cNvSpPr>
          <p:nvPr/>
        </p:nvSpPr>
        <p:spPr bwMode="auto">
          <a:xfrm>
            <a:off x="684213" y="188913"/>
            <a:ext cx="7850187" cy="5762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 anchorCtr="1"/>
          <a:lstStyle>
            <a:lvl1pPr algn="ctr"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</a:defRPr>
            </a:lvl1pPr>
            <a:lvl2pPr algn="ctr"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</a:defRPr>
            </a:lvl2pPr>
            <a:lvl3pPr algn="ctr"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</a:defRPr>
            </a:lvl3pPr>
            <a:lvl4pPr algn="ctr"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</a:defRPr>
            </a:lvl4pPr>
            <a:lvl5pPr algn="ctr"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</a:defRPr>
            </a:lvl9pPr>
          </a:lstStyle>
          <a:p>
            <a:r>
              <a:rPr lang="cs-CZ" altLang="cs-CZ" sz="4000" b="1" u="sng" dirty="0">
                <a:solidFill>
                  <a:schemeClr val="bg2"/>
                </a:solidFill>
                <a:effectLst/>
                <a:latin typeface="Comic Sans MS" panose="030F0702030302020204" pitchFamily="66" charset="0"/>
              </a:rPr>
              <a:t>Mapa slunečního svitu</a:t>
            </a:r>
            <a:r>
              <a:rPr lang="cs-CZ" altLang="cs-CZ" sz="4000" u="sng" dirty="0">
                <a:solidFill>
                  <a:schemeClr val="bg2"/>
                </a:solidFill>
                <a:effectLst/>
                <a:latin typeface="Comic Sans MS" panose="030F0702030302020204" pitchFamily="66" charset="0"/>
              </a:rPr>
              <a:t> </a:t>
            </a:r>
            <a:r>
              <a:rPr lang="cs-CZ" altLang="cs-CZ" sz="4000" b="1" u="sng" dirty="0">
                <a:solidFill>
                  <a:schemeClr val="bg2"/>
                </a:solidFill>
                <a:effectLst/>
                <a:latin typeface="Comic Sans MS" panose="030F0702030302020204" pitchFamily="66" charset="0"/>
              </a:rPr>
              <a:t>v Evropě</a:t>
            </a:r>
          </a:p>
        </p:txBody>
      </p:sp>
      <p:pic>
        <p:nvPicPr>
          <p:cNvPr id="85001" name="Picture 9" descr="Soubor:SolarGIS-Solar-map-Europe-cz.pn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719138"/>
            <a:ext cx="8424863" cy="5949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9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49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49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49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1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0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50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50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499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2"/>
          <p:cNvSpPr>
            <a:spLocks noChangeArrowheads="1"/>
          </p:cNvSpPr>
          <p:nvPr/>
        </p:nvSpPr>
        <p:spPr bwMode="auto">
          <a:xfrm>
            <a:off x="179388" y="131763"/>
            <a:ext cx="8713787" cy="9209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 anchorCtr="1"/>
          <a:lstStyle>
            <a:lvl1pPr algn="ctr"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</a:defRPr>
            </a:lvl1pPr>
            <a:lvl2pPr algn="ctr"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</a:defRPr>
            </a:lvl2pPr>
            <a:lvl3pPr algn="ctr"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</a:defRPr>
            </a:lvl3pPr>
            <a:lvl4pPr algn="ctr"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</a:defRPr>
            </a:lvl4pPr>
            <a:lvl5pPr algn="ctr"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</a:defRPr>
            </a:lvl9pPr>
          </a:lstStyle>
          <a:p>
            <a:r>
              <a:rPr lang="cs-CZ" altLang="cs-CZ" sz="3200" b="1" u="sng" dirty="0" smtClean="0">
                <a:solidFill>
                  <a:schemeClr val="bg2"/>
                </a:solidFill>
                <a:effectLst/>
                <a:latin typeface="Comic Sans MS" panose="030F0702030302020204" pitchFamily="66" charset="0"/>
              </a:rPr>
              <a:t>Fotovoltaické elektrárny v ČR - 2023 </a:t>
            </a:r>
          </a:p>
          <a:p>
            <a:r>
              <a:rPr lang="cs-CZ" altLang="cs-CZ" sz="1600" b="1" u="sng" dirty="0" smtClean="0">
                <a:solidFill>
                  <a:schemeClr val="bg2"/>
                </a:solidFill>
                <a:effectLst/>
                <a:latin typeface="Comic Sans MS" panose="030F0702030302020204" pitchFamily="66" charset="0"/>
              </a:rPr>
              <a:t>zdroj</a:t>
            </a:r>
            <a:r>
              <a:rPr lang="cs-CZ" altLang="cs-CZ" sz="1600" b="1" u="sng" dirty="0">
                <a:solidFill>
                  <a:schemeClr val="bg2"/>
                </a:solidFill>
                <a:effectLst/>
                <a:latin typeface="Comic Sans MS" panose="030F0702030302020204" pitchFamily="66" charset="0"/>
              </a:rPr>
              <a:t>: Český regulační úřad</a:t>
            </a: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792" y="1149374"/>
            <a:ext cx="7800975" cy="2266950"/>
          </a:xfrm>
          <a:prstGeom prst="rect">
            <a:avLst/>
          </a:prstGeom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2286" y="3573016"/>
            <a:ext cx="4433994" cy="2514120"/>
          </a:xfrm>
          <a:prstGeom prst="rect">
            <a:avLst/>
          </a:prstGeom>
        </p:spPr>
      </p:pic>
      <p:pic>
        <p:nvPicPr>
          <p:cNvPr id="6" name="Obrázek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2000" y="4259506"/>
            <a:ext cx="4492348" cy="255387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665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665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665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656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2"/>
          <p:cNvSpPr>
            <a:spLocks noChangeArrowheads="1"/>
          </p:cNvSpPr>
          <p:nvPr/>
        </p:nvSpPr>
        <p:spPr bwMode="auto">
          <a:xfrm>
            <a:off x="179388" y="131763"/>
            <a:ext cx="8713787" cy="920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 anchorCtr="1"/>
          <a:lstStyle>
            <a:lvl1pPr algn="ctr"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</a:defRPr>
            </a:lvl1pPr>
            <a:lvl2pPr algn="ctr"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</a:defRPr>
            </a:lvl2pPr>
            <a:lvl3pPr algn="ctr"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</a:defRPr>
            </a:lvl3pPr>
            <a:lvl4pPr algn="ctr"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</a:defRPr>
            </a:lvl4pPr>
            <a:lvl5pPr algn="ctr"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</a:defRPr>
            </a:lvl9pPr>
          </a:lstStyle>
          <a:p>
            <a:r>
              <a:rPr lang="cs-CZ" altLang="cs-CZ" sz="3200" b="1" u="sng" dirty="0">
                <a:solidFill>
                  <a:schemeClr val="bg2"/>
                </a:solidFill>
                <a:latin typeface="Comic Sans MS" panose="030F0702030302020204" pitchFamily="66" charset="0"/>
              </a:rPr>
              <a:t>Největší fotovoltaické elektrárny v ČR</a:t>
            </a:r>
            <a:br>
              <a:rPr lang="cs-CZ" altLang="cs-CZ" sz="3200" b="1" u="sng" dirty="0">
                <a:solidFill>
                  <a:schemeClr val="bg2"/>
                </a:solidFill>
                <a:latin typeface="Comic Sans MS" panose="030F0702030302020204" pitchFamily="66" charset="0"/>
              </a:rPr>
            </a:br>
            <a:r>
              <a:rPr lang="cs-CZ" altLang="cs-CZ" sz="1600" b="1" u="sng" dirty="0">
                <a:solidFill>
                  <a:schemeClr val="bg2"/>
                </a:solidFill>
                <a:effectLst/>
                <a:latin typeface="Comic Sans MS" panose="030F0702030302020204" pitchFamily="66" charset="0"/>
              </a:rPr>
              <a:t>zdroj: ERU</a:t>
            </a:r>
          </a:p>
        </p:txBody>
      </p:sp>
      <p:graphicFrame>
        <p:nvGraphicFramePr>
          <p:cNvPr id="86248" name="Group 23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01715076"/>
              </p:ext>
            </p:extLst>
          </p:nvPr>
        </p:nvGraphicFramePr>
        <p:xfrm>
          <a:off x="250825" y="1397000"/>
          <a:ext cx="8569325" cy="5123280"/>
        </p:xfrm>
        <a:graphic>
          <a:graphicData uri="http://schemas.openxmlformats.org/drawingml/2006/table">
            <a:tbl>
              <a:tblPr/>
              <a:tblGrid>
                <a:gridCol w="17145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1291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5412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80022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087562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8128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Verdan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Verdan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Verdan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tx2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Verdan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Verdan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Verdan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Verdan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Verdan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cs-CZ" altLang="cs-CZ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Arial" panose="020B0604020202020204" pitchFamily="34" charset="0"/>
                        </a:rPr>
                        <a:t>lokalita</a:t>
                      </a:r>
                    </a:p>
                  </a:txBody>
                  <a:tcPr marL="36000" marR="36000" marT="36000" marB="36000" anchor="ctr" horzOverflow="overflow">
                    <a:lnL w="285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Verdan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Verdan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Verdan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tx2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Verdan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Verdan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Verdan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Verdan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Verdan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cs-CZ" altLang="cs-CZ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Arial" panose="020B0604020202020204" pitchFamily="34" charset="0"/>
                        </a:rPr>
                        <a:t>výkon (MW)</a:t>
                      </a:r>
                    </a:p>
                  </a:txBody>
                  <a:tcPr marL="36000" marR="36000" marT="36000" marB="36000" anchor="ctr" horzOverflow="overflow">
                    <a:lnL w="285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Verdan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Verdan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Verdan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tx2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Verdan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Verdan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Verdan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Verdan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Verdan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cs-CZ" altLang="cs-CZ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Arial" panose="020B0604020202020204" pitchFamily="34" charset="0"/>
                        </a:rPr>
                        <a:t>spuštění</a:t>
                      </a:r>
                    </a:p>
                  </a:txBody>
                  <a:tcPr marL="36000" marR="36000" marT="36000" marB="36000" anchor="ctr" horzOverflow="overflow">
                    <a:lnL w="285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Verdan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Verdan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Verdan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tx2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Verdan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Verdan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Verdan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Verdan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Verdan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cs-CZ" altLang="cs-CZ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Arial" panose="020B0604020202020204" pitchFamily="34" charset="0"/>
                        </a:rPr>
                        <a:t>výroba 2011 (GWh)</a:t>
                      </a:r>
                    </a:p>
                  </a:txBody>
                  <a:tcPr marL="36000" marR="36000" marT="36000" marB="36000" anchor="ctr" horzOverflow="overflow">
                    <a:lnL w="285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Verdan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Verdan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Verdan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tx2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Verdan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Verdan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Verdan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Verdan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Verdan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cs-CZ" altLang="cs-CZ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Arial" panose="020B0604020202020204" pitchFamily="34" charset="0"/>
                        </a:rPr>
                        <a:t>provozovatel</a:t>
                      </a:r>
                    </a:p>
                  </a:txBody>
                  <a:tcPr marL="36000" marR="36000" marT="36000" marB="36000" anchor="ctr" horzOverflow="overflow">
                    <a:lnL w="285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128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Verdan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Verdan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Verdan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tx2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Verdan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Verdan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Verdan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Verdan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Verdan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cs-CZ" altLang="cs-CZ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Arial" panose="020B0604020202020204" pitchFamily="34" charset="0"/>
                        </a:rPr>
                        <a:t>FVE Ralsko</a:t>
                      </a:r>
                    </a:p>
                  </a:txBody>
                  <a:tcPr marL="36000" marR="36000" marT="36000" marB="36000" anchor="ctr" horzOverflow="overflow">
                    <a:lnL w="285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Verdan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Verdan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Verdan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tx2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Verdan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Verdan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Verdan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Verdan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Verdan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cs-CZ" altLang="cs-CZ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Arial" panose="020B0604020202020204" pitchFamily="34" charset="0"/>
                        </a:rPr>
                        <a:t>38,3</a:t>
                      </a:r>
                    </a:p>
                  </a:txBody>
                  <a:tcPr marL="36000" marR="36000" marT="36000" marB="36000" anchor="ctr" horzOverflow="overflow">
                    <a:lnL w="285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Verdan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Verdan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Verdan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tx2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Verdan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Verdan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Verdan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Verdan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Verdan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cs-CZ" altLang="cs-CZ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Arial" panose="020B0604020202020204" pitchFamily="34" charset="0"/>
                        </a:rPr>
                        <a:t>2010</a:t>
                      </a:r>
                    </a:p>
                  </a:txBody>
                  <a:tcPr marL="36000" marR="36000" marT="36000" marB="36000" anchor="ctr" horzOverflow="overflow">
                    <a:lnL w="285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Verdan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Verdan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Verdan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tx2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Verdan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Verdan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Verdan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Verdan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Verdan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cs-CZ" altLang="cs-CZ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Arial" panose="020B0604020202020204" pitchFamily="34" charset="0"/>
                        </a:rPr>
                        <a:t>40</a:t>
                      </a:r>
                    </a:p>
                  </a:txBody>
                  <a:tcPr marL="36000" marR="36000" marT="36000" marB="36000" anchor="ctr" horzOverflow="overflow">
                    <a:lnL w="285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Verdan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Verdan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Verdan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tx2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Verdan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Verdan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Verdan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Verdan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Verdan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cs-CZ" altLang="cs-CZ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Arial" panose="020B0604020202020204" pitchFamily="34" charset="0"/>
                        </a:rPr>
                        <a:t>ČEZ – Obnovitelné zdroje</a:t>
                      </a:r>
                    </a:p>
                  </a:txBody>
                  <a:tcPr marL="36000" marR="36000" marT="36000" marB="36000" anchor="ctr" horzOverflow="overflow">
                    <a:lnL w="285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128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Verdan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Verdan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Verdan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tx2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Verdan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Verdan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Verdan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Verdan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Verdan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cs-CZ" altLang="cs-CZ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Arial" panose="020B0604020202020204" pitchFamily="34" charset="0"/>
                        </a:rPr>
                        <a:t>FVE Vepřek</a:t>
                      </a:r>
                    </a:p>
                  </a:txBody>
                  <a:tcPr marL="36000" marR="36000" marT="36000" marB="36000" anchor="ctr" horzOverflow="overflow">
                    <a:lnL w="285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Verdan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Verdan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Verdan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tx2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Verdan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Verdan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Verdan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Verdan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Verdan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cs-CZ" altLang="cs-CZ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Arial" panose="020B0604020202020204" pitchFamily="34" charset="0"/>
                        </a:rPr>
                        <a:t>35,1</a:t>
                      </a:r>
                    </a:p>
                  </a:txBody>
                  <a:tcPr marL="36000" marR="36000" marT="36000" marB="36000" anchor="ctr" horzOverflow="overflow">
                    <a:lnL w="285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Verdan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Verdan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Verdan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tx2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Verdan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Verdan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Verdan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Verdan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Verdan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cs-CZ" altLang="cs-CZ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Arial" panose="020B0604020202020204" pitchFamily="34" charset="0"/>
                        </a:rPr>
                        <a:t>2010</a:t>
                      </a:r>
                    </a:p>
                  </a:txBody>
                  <a:tcPr marL="36000" marR="36000" marT="36000" marB="36000" anchor="ctr" horzOverflow="overflow">
                    <a:lnL w="285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Verdan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Verdan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Verdan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tx2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Verdan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Verdan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Verdan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Verdan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Verdan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cs-CZ" altLang="cs-CZ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Arial" panose="020B0604020202020204" pitchFamily="34" charset="0"/>
                        </a:rPr>
                        <a:t>40,4</a:t>
                      </a:r>
                    </a:p>
                  </a:txBody>
                  <a:tcPr marL="36000" marR="36000" marT="36000" marB="36000" anchor="ctr" horzOverflow="overflow">
                    <a:lnL w="285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Verdan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Verdan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Verdan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tx2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Verdan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Verdan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Verdan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Verdan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Verdan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cs-CZ" altLang="cs-CZ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Arial" panose="020B0604020202020204" pitchFamily="34" charset="0"/>
                        </a:rPr>
                        <a:t>FVE CZECH NOVUM s.r.o.</a:t>
                      </a:r>
                    </a:p>
                  </a:txBody>
                  <a:tcPr marL="36000" marR="36000" marT="36000" marB="36000" anchor="ctr" horzOverflow="overflow">
                    <a:lnL w="285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128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Verdan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Verdan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Verdan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tx2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Verdan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Verdan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Verdan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Verdan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Verdan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cs-CZ" altLang="cs-CZ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Arial" panose="020B0604020202020204" pitchFamily="34" charset="0"/>
                        </a:rPr>
                        <a:t>FVE Ševětín</a:t>
                      </a:r>
                    </a:p>
                  </a:txBody>
                  <a:tcPr marL="36000" marR="36000" marT="36000" marB="36000" anchor="ctr" horzOverflow="overflow">
                    <a:lnL w="285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Verdan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Verdan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Verdan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tx2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Verdan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Verdan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Verdan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Verdan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Verdan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cs-CZ" altLang="cs-CZ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Arial" panose="020B0604020202020204" pitchFamily="34" charset="0"/>
                        </a:rPr>
                        <a:t>29,9</a:t>
                      </a:r>
                    </a:p>
                  </a:txBody>
                  <a:tcPr marL="36000" marR="36000" marT="36000" marB="36000" anchor="ctr" horzOverflow="overflow">
                    <a:lnL w="285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Verdan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Verdan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Verdan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tx2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Verdan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Verdan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Verdan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Verdan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Verdan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cs-CZ" altLang="cs-CZ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Arial" panose="020B0604020202020204" pitchFamily="34" charset="0"/>
                        </a:rPr>
                        <a:t>2010</a:t>
                      </a:r>
                    </a:p>
                  </a:txBody>
                  <a:tcPr marL="36000" marR="36000" marT="36000" marB="36000" anchor="ctr" horzOverflow="overflow">
                    <a:lnL w="285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Verdan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Verdan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Verdan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tx2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Verdan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Verdan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Verdan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Verdan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Verdan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cs-CZ" altLang="cs-CZ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Arial" panose="020B0604020202020204" pitchFamily="34" charset="0"/>
                        </a:rPr>
                        <a:t>32,5</a:t>
                      </a:r>
                    </a:p>
                  </a:txBody>
                  <a:tcPr marL="36000" marR="36000" marT="36000" marB="36000" anchor="ctr" horzOverflow="overflow">
                    <a:lnL w="285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Verdan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Verdan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Verdan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tx2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Verdan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Verdan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Verdan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Verdan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Verdan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cs-CZ" altLang="cs-CZ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Arial" panose="020B0604020202020204" pitchFamily="34" charset="0"/>
                        </a:rPr>
                        <a:t>ČEZ – Obnovitelné zdroje</a:t>
                      </a:r>
                    </a:p>
                  </a:txBody>
                  <a:tcPr marL="36000" marR="36000" marT="36000" marB="36000" anchor="ctr" horzOverflow="overflow">
                    <a:lnL w="285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8128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Verdan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Verdan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Verdan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tx2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Verdan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Verdan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Verdan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Verdan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Verdan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cs-CZ" altLang="cs-CZ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Arial" panose="020B0604020202020204" pitchFamily="34" charset="0"/>
                        </a:rPr>
                        <a:t>FVE Brno letiště</a:t>
                      </a:r>
                    </a:p>
                  </a:txBody>
                  <a:tcPr marL="36000" marR="36000" marT="36000" marB="36000" anchor="ctr" horzOverflow="overflow">
                    <a:lnL w="285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Verdan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Verdan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Verdan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tx2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Verdan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Verdan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Verdan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Verdan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Verdan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cs-CZ" altLang="cs-CZ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Arial" panose="020B0604020202020204" pitchFamily="34" charset="0"/>
                        </a:rPr>
                        <a:t>21,2</a:t>
                      </a:r>
                    </a:p>
                  </a:txBody>
                  <a:tcPr marL="36000" marR="36000" marT="36000" marB="36000" anchor="ctr" horzOverflow="overflow">
                    <a:lnL w="285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Verdan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Verdan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Verdan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tx2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Verdan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Verdan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Verdan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Verdan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Verdan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cs-CZ" altLang="cs-CZ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Arial" panose="020B0604020202020204" pitchFamily="34" charset="0"/>
                        </a:rPr>
                        <a:t>2009, 2010</a:t>
                      </a:r>
                    </a:p>
                  </a:txBody>
                  <a:tcPr marL="36000" marR="36000" marT="36000" marB="36000" anchor="ctr" horzOverflow="overflow">
                    <a:lnL w="285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Verdan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Verdan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Verdan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tx2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Verdan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Verdan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Verdan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Verdan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Verdan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cs-CZ" altLang="cs-CZ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Arial" panose="020B0604020202020204" pitchFamily="34" charset="0"/>
                        </a:rPr>
                        <a:t>18</a:t>
                      </a:r>
                    </a:p>
                  </a:txBody>
                  <a:tcPr marL="36000" marR="36000" marT="36000" marB="36000" anchor="ctr" horzOverflow="overflow">
                    <a:lnL w="285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Verdan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Verdan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Verdan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tx2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Verdan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Verdan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Verdan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Verdan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Verdan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cs-CZ" altLang="cs-CZ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Arial" panose="020B0604020202020204" pitchFamily="34" charset="0"/>
                        </a:rPr>
                        <a:t>BS Park s.r.o.</a:t>
                      </a:r>
                    </a:p>
                  </a:txBody>
                  <a:tcPr marL="36000" marR="36000" marT="36000" marB="36000" anchor="ctr" horzOverflow="overflow">
                    <a:lnL w="285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8128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Verdan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Verdan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Verdan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tx2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Verdan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Verdan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Verdan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Verdan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Verdan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cs-CZ" altLang="cs-CZ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Arial" panose="020B0604020202020204" pitchFamily="34" charset="0"/>
                        </a:rPr>
                        <a:t>FVE Mimoň</a:t>
                      </a:r>
                    </a:p>
                  </a:txBody>
                  <a:tcPr marL="36000" marR="36000" marT="36000" marB="36000" anchor="ctr" horzOverflow="overflow">
                    <a:lnL w="285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Verdan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Verdan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Verdan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tx2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Verdan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Verdan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Verdan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Verdan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Verdan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cs-CZ" altLang="cs-CZ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Arial" panose="020B0604020202020204" pitchFamily="34" charset="0"/>
                        </a:rPr>
                        <a:t>17,5</a:t>
                      </a:r>
                    </a:p>
                  </a:txBody>
                  <a:tcPr marL="36000" marR="36000" marT="36000" marB="36000" anchor="ctr" horzOverflow="overflow">
                    <a:lnL w="285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Verdan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Verdan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Verdan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tx2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Verdan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Verdan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Verdan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Verdan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Verdan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cs-CZ" altLang="cs-CZ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Arial" panose="020B0604020202020204" pitchFamily="34" charset="0"/>
                        </a:rPr>
                        <a:t>2010</a:t>
                      </a:r>
                    </a:p>
                  </a:txBody>
                  <a:tcPr marL="36000" marR="36000" marT="36000" marB="36000" anchor="ctr" horzOverflow="overflow">
                    <a:lnL w="285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Verdan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Verdan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Verdan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tx2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Verdan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Verdan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Verdan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Verdan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Verdan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cs-CZ" altLang="cs-CZ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Arial" panose="020B0604020202020204" pitchFamily="34" charset="0"/>
                        </a:rPr>
                        <a:t>17,6</a:t>
                      </a:r>
                    </a:p>
                  </a:txBody>
                  <a:tcPr marL="36000" marR="36000" marT="36000" marB="36000" anchor="ctr" horzOverflow="overflow">
                    <a:lnL w="285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Verdan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Verdan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Verdan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tx2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Verdan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Verdan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Verdan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Verdan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Verdan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cs-CZ" altLang="cs-CZ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Arial" panose="020B0604020202020204" pitchFamily="34" charset="0"/>
                        </a:rPr>
                        <a:t>ČEZ – Obnovitelné zdroje</a:t>
                      </a:r>
                    </a:p>
                  </a:txBody>
                  <a:tcPr marL="36000" marR="36000" marT="36000" marB="36000" anchor="ctr" horzOverflow="overflow">
                    <a:lnL w="285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860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860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860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1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62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62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601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8" name="Rectangle 4"/>
          <p:cNvSpPr>
            <a:spLocks noChangeArrowheads="1"/>
          </p:cNvSpPr>
          <p:nvPr/>
        </p:nvSpPr>
        <p:spPr bwMode="auto">
          <a:xfrm>
            <a:off x="179388" y="277813"/>
            <a:ext cx="8785225" cy="774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 anchorCtr="1"/>
          <a:lstStyle>
            <a:lvl1pPr algn="ctr"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</a:defRPr>
            </a:lvl1pPr>
            <a:lvl2pPr algn="ctr"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</a:defRPr>
            </a:lvl2pPr>
            <a:lvl3pPr algn="ctr"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</a:defRPr>
            </a:lvl3pPr>
            <a:lvl4pPr algn="ctr"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</a:defRPr>
            </a:lvl4pPr>
            <a:lvl5pPr algn="ctr"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</a:defRPr>
            </a:lvl9pPr>
          </a:lstStyle>
          <a:p>
            <a:r>
              <a:rPr lang="cs-CZ" altLang="cs-CZ" sz="4000" b="1" u="sng">
                <a:solidFill>
                  <a:schemeClr val="bg2"/>
                </a:solidFill>
                <a:effectLst/>
                <a:latin typeface="Comic Sans MS" panose="030F0702030302020204" pitchFamily="66" charset="0"/>
              </a:rPr>
              <a:t>Nepřímá výroba elektrické energie</a:t>
            </a:r>
            <a:r>
              <a:rPr lang="cs-CZ" altLang="cs-CZ" sz="4000">
                <a:solidFill>
                  <a:schemeClr val="bg2"/>
                </a:solidFill>
                <a:effectLst/>
              </a:rPr>
              <a:t> </a:t>
            </a:r>
          </a:p>
        </p:txBody>
      </p:sp>
      <p:grpSp>
        <p:nvGrpSpPr>
          <p:cNvPr id="47111" name="Group 7"/>
          <p:cNvGrpSpPr>
            <a:grpSpLocks/>
          </p:cNvGrpSpPr>
          <p:nvPr/>
        </p:nvGrpSpPr>
        <p:grpSpPr bwMode="auto">
          <a:xfrm>
            <a:off x="1260475" y="1198563"/>
            <a:ext cx="7848600" cy="4967287"/>
            <a:chOff x="340" y="845"/>
            <a:chExt cx="4944" cy="3129"/>
          </a:xfrm>
        </p:grpSpPr>
        <p:pic>
          <p:nvPicPr>
            <p:cNvPr id="47109" name="Picture 5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0" y="845"/>
              <a:ext cx="4944" cy="312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99"/>
                  </a:soli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rgbClr val="FF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47110" name="Rectangle 6"/>
            <p:cNvSpPr>
              <a:spLocks noChangeArrowheads="1"/>
            </p:cNvSpPr>
            <p:nvPr/>
          </p:nvSpPr>
          <p:spPr bwMode="auto">
            <a:xfrm>
              <a:off x="340" y="3294"/>
              <a:ext cx="2268" cy="680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25400">
                  <a:solidFill>
                    <a:srgbClr val="FF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 anchor="ctr">
              <a:spAutoFit/>
            </a:bodyPr>
            <a:lstStyle/>
            <a:p>
              <a:endParaRPr lang="cs-CZ"/>
            </a:p>
          </p:txBody>
        </p:sp>
      </p:grpSp>
      <p:sp>
        <p:nvSpPr>
          <p:cNvPr id="47116" name="Text Box 12"/>
          <p:cNvSpPr txBox="1">
            <a:spLocks noChangeArrowheads="1"/>
          </p:cNvSpPr>
          <p:nvPr/>
        </p:nvSpPr>
        <p:spPr bwMode="auto">
          <a:xfrm>
            <a:off x="252413" y="5013325"/>
            <a:ext cx="5688012" cy="1616075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25400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 marL="263525" indent="-26352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cs-CZ" altLang="cs-CZ" sz="2000" b="1">
                <a:solidFill>
                  <a:schemeClr val="bg2"/>
                </a:solidFill>
              </a:rPr>
              <a:t>*	V ohnisku (pec) je teplota až 3000</a:t>
            </a:r>
            <a:r>
              <a:rPr lang="cs-CZ" altLang="cs-CZ" sz="2000" b="1" baseline="30000">
                <a:solidFill>
                  <a:schemeClr val="bg2"/>
                </a:solidFill>
              </a:rPr>
              <a:t>o</a:t>
            </a:r>
            <a:r>
              <a:rPr lang="cs-CZ" altLang="cs-CZ" sz="2000" b="1">
                <a:solidFill>
                  <a:schemeClr val="bg2"/>
                </a:solidFill>
              </a:rPr>
              <a:t>C</a:t>
            </a:r>
          </a:p>
          <a:p>
            <a:r>
              <a:rPr lang="cs-CZ" altLang="cs-CZ" sz="2000" b="1">
                <a:solidFill>
                  <a:schemeClr val="bg2"/>
                </a:solidFill>
              </a:rPr>
              <a:t>*	Voda se mění v páru a pohání turbínu (na obr. je varianta s olejem, nutný výměník</a:t>
            </a:r>
          </a:p>
          <a:p>
            <a:r>
              <a:rPr lang="cs-CZ" altLang="cs-CZ" sz="2000" b="1">
                <a:solidFill>
                  <a:schemeClr val="bg2"/>
                </a:solidFill>
              </a:rPr>
              <a:t>*	Zrcadla (heliostaty) jsou pohyblivá a natáčí se za sluncem </a:t>
            </a:r>
          </a:p>
        </p:txBody>
      </p:sp>
      <p:pic>
        <p:nvPicPr>
          <p:cNvPr id="47117" name="Picture 13" descr="MC900435564[1]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3573463"/>
            <a:ext cx="1403350" cy="1403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4710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710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47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1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471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471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47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471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471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47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471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471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47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108" grpId="0"/>
      <p:bldP spid="4711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ChangeArrowheads="1"/>
          </p:cNvSpPr>
          <p:nvPr/>
        </p:nvSpPr>
        <p:spPr bwMode="auto">
          <a:xfrm>
            <a:off x="179388" y="277813"/>
            <a:ext cx="8785225" cy="919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 anchorCtr="1"/>
          <a:lstStyle>
            <a:lvl1pPr algn="ctr"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</a:defRPr>
            </a:lvl1pPr>
            <a:lvl2pPr algn="ctr"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</a:defRPr>
            </a:lvl2pPr>
            <a:lvl3pPr algn="ctr"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</a:defRPr>
            </a:lvl3pPr>
            <a:lvl4pPr algn="ctr"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</a:defRPr>
            </a:lvl4pPr>
            <a:lvl5pPr algn="ctr"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</a:defRPr>
            </a:lvl9pPr>
          </a:lstStyle>
          <a:p>
            <a:r>
              <a:rPr lang="cs-CZ" altLang="cs-CZ" sz="4000" b="1" u="sng">
                <a:solidFill>
                  <a:schemeClr val="bg2"/>
                </a:solidFill>
                <a:effectLst/>
                <a:latin typeface="Comic Sans MS" panose="030F0702030302020204" pitchFamily="66" charset="0"/>
              </a:rPr>
              <a:t>Nepřímá výroba elektrické energie</a:t>
            </a:r>
            <a:r>
              <a:rPr lang="cs-CZ" altLang="cs-CZ" sz="4000">
                <a:solidFill>
                  <a:schemeClr val="bg2"/>
                </a:solidFill>
                <a:effectLst/>
              </a:rPr>
              <a:t> </a:t>
            </a:r>
          </a:p>
        </p:txBody>
      </p:sp>
      <p:grpSp>
        <p:nvGrpSpPr>
          <p:cNvPr id="48134" name="Group 6"/>
          <p:cNvGrpSpPr>
            <a:grpSpLocks/>
          </p:cNvGrpSpPr>
          <p:nvPr/>
        </p:nvGrpSpPr>
        <p:grpSpPr bwMode="auto">
          <a:xfrm>
            <a:off x="468313" y="1593850"/>
            <a:ext cx="8207375" cy="2843213"/>
            <a:chOff x="295" y="1117"/>
            <a:chExt cx="5170" cy="1791"/>
          </a:xfrm>
        </p:grpSpPr>
        <p:pic>
          <p:nvPicPr>
            <p:cNvPr id="48135" name="Picture 7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5" y="1117"/>
              <a:ext cx="5142" cy="17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99"/>
                  </a:soli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rgbClr val="FF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48136" name="Rectangle 8"/>
            <p:cNvSpPr>
              <a:spLocks noChangeArrowheads="1"/>
            </p:cNvSpPr>
            <p:nvPr/>
          </p:nvSpPr>
          <p:spPr bwMode="auto">
            <a:xfrm>
              <a:off x="4150" y="1117"/>
              <a:ext cx="1315" cy="680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25400">
                  <a:solidFill>
                    <a:srgbClr val="FF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000" tIns="46800" rIns="90000" bIns="46800" anchor="ctr">
              <a:spAutoFit/>
            </a:bodyPr>
            <a:lstStyle/>
            <a:p>
              <a:endParaRPr lang="cs-CZ"/>
            </a:p>
          </p:txBody>
        </p:sp>
        <p:sp>
          <p:nvSpPr>
            <p:cNvPr id="48137" name="Rectangle 9"/>
            <p:cNvSpPr>
              <a:spLocks noChangeArrowheads="1"/>
            </p:cNvSpPr>
            <p:nvPr/>
          </p:nvSpPr>
          <p:spPr bwMode="auto">
            <a:xfrm>
              <a:off x="4649" y="1661"/>
              <a:ext cx="816" cy="318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25400">
                  <a:solidFill>
                    <a:srgbClr val="FF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 anchor="ctr">
              <a:spAutoFit/>
            </a:bodyPr>
            <a:lstStyle/>
            <a:p>
              <a:endParaRPr lang="cs-CZ"/>
            </a:p>
          </p:txBody>
        </p:sp>
      </p:grpSp>
      <p:sp>
        <p:nvSpPr>
          <p:cNvPr id="48138" name="Text Box 10"/>
          <p:cNvSpPr txBox="1">
            <a:spLocks noChangeArrowheads="1"/>
          </p:cNvSpPr>
          <p:nvPr/>
        </p:nvSpPr>
        <p:spPr bwMode="auto">
          <a:xfrm>
            <a:off x="323850" y="4900613"/>
            <a:ext cx="8496300" cy="1311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 marL="263525" indent="-26352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cs-CZ" altLang="cs-CZ" sz="2000" b="1">
                <a:solidFill>
                  <a:schemeClr val="bg2"/>
                </a:solidFill>
              </a:rPr>
              <a:t>*	Je tvořena řadami naklápěcích slunečních kolektorů, sluneční záření je směřováno na trubku</a:t>
            </a:r>
          </a:p>
          <a:p>
            <a:r>
              <a:rPr lang="cs-CZ" altLang="cs-CZ" sz="2000" b="1">
                <a:solidFill>
                  <a:schemeClr val="bg2"/>
                </a:solidFill>
              </a:rPr>
              <a:t>*	V trubce proudí teplonosné médium</a:t>
            </a:r>
          </a:p>
          <a:p>
            <a:r>
              <a:rPr lang="cs-CZ" altLang="cs-CZ" sz="2000" b="1">
                <a:solidFill>
                  <a:schemeClr val="bg2"/>
                </a:solidFill>
              </a:rPr>
              <a:t>*	V Kalifornii pracuje elektrárna s výkonem 30 MW  </a:t>
            </a:r>
          </a:p>
        </p:txBody>
      </p:sp>
      <p:pic>
        <p:nvPicPr>
          <p:cNvPr id="48144" name="Picture 16" descr="MC900335192[1]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2950" y="1125538"/>
            <a:ext cx="1812925" cy="1517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481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81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48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1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481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481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48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48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48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48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481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481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481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130" grpId="0"/>
      <p:bldP spid="48138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heme/theme1.xml><?xml version="1.0" encoding="utf-8"?>
<a:theme xmlns:a="http://schemas.openxmlformats.org/drawingml/2006/main" name="Zeměkoule">
  <a:themeElements>
    <a:clrScheme name="Vlastní 33">
      <a:dk1>
        <a:srgbClr val="003B76"/>
      </a:dk1>
      <a:lt1>
        <a:srgbClr val="FFFFFF"/>
      </a:lt1>
      <a:dk2>
        <a:srgbClr val="0066CC"/>
      </a:dk2>
      <a:lt2>
        <a:srgbClr val="CCECFF"/>
      </a:lt2>
      <a:accent1>
        <a:srgbClr val="33CCCC"/>
      </a:accent1>
      <a:accent2>
        <a:srgbClr val="66CCFF"/>
      </a:accent2>
      <a:accent3>
        <a:srgbClr val="AAB8E2"/>
      </a:accent3>
      <a:accent4>
        <a:srgbClr val="DADADA"/>
      </a:accent4>
      <a:accent5>
        <a:srgbClr val="ADE2E2"/>
      </a:accent5>
      <a:accent6>
        <a:srgbClr val="5CB9E7"/>
      </a:accent6>
      <a:hlink>
        <a:srgbClr val="003B76"/>
      </a:hlink>
      <a:folHlink>
        <a:srgbClr val="C00000"/>
      </a:folHlink>
    </a:clrScheme>
    <a:fontScheme name="Zeměkoule">
      <a:majorFont>
        <a:latin typeface="Arial"/>
        <a:ea typeface=""/>
        <a:cs typeface=""/>
      </a:majorFont>
      <a:minorFont>
        <a:latin typeface="Verdana"/>
        <a:ea typeface=""/>
        <a:cs typeface="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FFF99"/>
        </a:solidFill>
        <a:ln w="25400" cap="flat" cmpd="sng" algn="ctr">
          <a:solidFill>
            <a:srgbClr val="FF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0000" tIns="46800" rIns="90000" bIns="4680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cs-CZ" altLang="cs-CZ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anose="020B0604030504040204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FFF99"/>
        </a:solidFill>
        <a:ln w="25400" cap="flat" cmpd="sng" algn="ctr">
          <a:solidFill>
            <a:srgbClr val="FF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0000" tIns="46800" rIns="90000" bIns="4680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cs-CZ" altLang="cs-CZ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anose="020B0604030504040204" pitchFamily="34" charset="0"/>
          </a:defRPr>
        </a:defPPr>
      </a:lstStyle>
    </a:lnDef>
  </a:objectDefaults>
  <a:extraClrSchemeLst>
    <a:extraClrScheme>
      <a:clrScheme name="Zeměkoule 1">
        <a:dk1>
          <a:srgbClr val="622100"/>
        </a:dk1>
        <a:lt1>
          <a:srgbClr val="FFFFFF"/>
        </a:lt1>
        <a:dk2>
          <a:srgbClr val="800000"/>
        </a:dk2>
        <a:lt2>
          <a:srgbClr val="FFFFCC"/>
        </a:lt2>
        <a:accent1>
          <a:srgbClr val="E42B00"/>
        </a:accent1>
        <a:accent2>
          <a:srgbClr val="996600"/>
        </a:accent2>
        <a:accent3>
          <a:srgbClr val="C0AAAA"/>
        </a:accent3>
        <a:accent4>
          <a:srgbClr val="DADADA"/>
        </a:accent4>
        <a:accent5>
          <a:srgbClr val="EFACAA"/>
        </a:accent5>
        <a:accent6>
          <a:srgbClr val="8A5C00"/>
        </a:accent6>
        <a:hlink>
          <a:srgbClr val="FADF6C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Zeměkoule 2">
        <a:dk1>
          <a:srgbClr val="5F4545"/>
        </a:dk1>
        <a:lt1>
          <a:srgbClr val="FFFFFF"/>
        </a:lt1>
        <a:dk2>
          <a:srgbClr val="8F6969"/>
        </a:dk2>
        <a:lt2>
          <a:srgbClr val="FFFFCC"/>
        </a:lt2>
        <a:accent1>
          <a:srgbClr val="CC6600"/>
        </a:accent1>
        <a:accent2>
          <a:srgbClr val="924C0C"/>
        </a:accent2>
        <a:accent3>
          <a:srgbClr val="C6B9B9"/>
        </a:accent3>
        <a:accent4>
          <a:srgbClr val="DADADA"/>
        </a:accent4>
        <a:accent5>
          <a:srgbClr val="E2B8AA"/>
        </a:accent5>
        <a:accent6>
          <a:srgbClr val="84440A"/>
        </a:accent6>
        <a:hlink>
          <a:srgbClr val="CFD375"/>
        </a:hlink>
        <a:folHlink>
          <a:srgbClr val="98BB9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Zeměkoule 3">
        <a:dk1>
          <a:srgbClr val="003B76"/>
        </a:dk1>
        <a:lt1>
          <a:srgbClr val="FFFFFF"/>
        </a:lt1>
        <a:dk2>
          <a:srgbClr val="0066CC"/>
        </a:dk2>
        <a:lt2>
          <a:srgbClr val="CCECFF"/>
        </a:lt2>
        <a:accent1>
          <a:srgbClr val="33CCCC"/>
        </a:accent1>
        <a:accent2>
          <a:srgbClr val="66CCFF"/>
        </a:accent2>
        <a:accent3>
          <a:srgbClr val="AAB8E2"/>
        </a:accent3>
        <a:accent4>
          <a:srgbClr val="DADADA"/>
        </a:accent4>
        <a:accent5>
          <a:srgbClr val="ADE2E2"/>
        </a:accent5>
        <a:accent6>
          <a:srgbClr val="5CB9E7"/>
        </a:accent6>
        <a:hlink>
          <a:srgbClr val="FFFFCC"/>
        </a:hlink>
        <a:folHlink>
          <a:srgbClr val="FFCC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Zeměkoule 4">
        <a:dk1>
          <a:srgbClr val="005856"/>
        </a:dk1>
        <a:lt1>
          <a:srgbClr val="FFFFFF"/>
        </a:lt1>
        <a:dk2>
          <a:srgbClr val="008080"/>
        </a:dk2>
        <a:lt2>
          <a:srgbClr val="FFFFCC"/>
        </a:lt2>
        <a:accent1>
          <a:srgbClr val="0099CC"/>
        </a:accent1>
        <a:accent2>
          <a:srgbClr val="00CCFF"/>
        </a:accent2>
        <a:accent3>
          <a:srgbClr val="AAC0C0"/>
        </a:accent3>
        <a:accent4>
          <a:srgbClr val="DADADA"/>
        </a:accent4>
        <a:accent5>
          <a:srgbClr val="AACAE2"/>
        </a:accent5>
        <a:accent6>
          <a:srgbClr val="00B9E7"/>
        </a:accent6>
        <a:hlink>
          <a:srgbClr val="1ACE9F"/>
        </a:hlink>
        <a:folHlink>
          <a:srgbClr val="948CCE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Zeměkoule 5">
        <a:dk1>
          <a:srgbClr val="3C5436"/>
        </a:dk1>
        <a:lt1>
          <a:srgbClr val="FFFFFF"/>
        </a:lt1>
        <a:dk2>
          <a:srgbClr val="5F8656"/>
        </a:dk2>
        <a:lt2>
          <a:srgbClr val="D6D8C0"/>
        </a:lt2>
        <a:accent1>
          <a:srgbClr val="61733D"/>
        </a:accent1>
        <a:accent2>
          <a:srgbClr val="324A39"/>
        </a:accent2>
        <a:accent3>
          <a:srgbClr val="B6C3B4"/>
        </a:accent3>
        <a:accent4>
          <a:srgbClr val="DADADA"/>
        </a:accent4>
        <a:accent5>
          <a:srgbClr val="B7BCAF"/>
        </a:accent5>
        <a:accent6>
          <a:srgbClr val="2C4233"/>
        </a:accent6>
        <a:hlink>
          <a:srgbClr val="73D588"/>
        </a:hlink>
        <a:folHlink>
          <a:srgbClr val="6F99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Zeměkoule 6">
        <a:dk1>
          <a:srgbClr val="5B7B65"/>
        </a:dk1>
        <a:lt1>
          <a:srgbClr val="FFFFFF"/>
        </a:lt1>
        <a:dk2>
          <a:srgbClr val="9ABE9D"/>
        </a:dk2>
        <a:lt2>
          <a:srgbClr val="336600"/>
        </a:lt2>
        <a:accent1>
          <a:srgbClr val="00CC66"/>
        </a:accent1>
        <a:accent2>
          <a:srgbClr val="4E7050"/>
        </a:accent2>
        <a:accent3>
          <a:srgbClr val="CADBCC"/>
        </a:accent3>
        <a:accent4>
          <a:srgbClr val="DADADA"/>
        </a:accent4>
        <a:accent5>
          <a:srgbClr val="AAE2B8"/>
        </a:accent5>
        <a:accent6>
          <a:srgbClr val="466548"/>
        </a:accent6>
        <a:hlink>
          <a:srgbClr val="FFFFCC"/>
        </a:hlink>
        <a:folHlink>
          <a:srgbClr val="9CE8A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Zeměkoule 7">
        <a:dk1>
          <a:srgbClr val="4C4E44"/>
        </a:dk1>
        <a:lt1>
          <a:srgbClr val="FFFFFF"/>
        </a:lt1>
        <a:dk2>
          <a:srgbClr val="686B5D"/>
        </a:dk2>
        <a:lt2>
          <a:srgbClr val="D6D5C6"/>
        </a:lt2>
        <a:accent1>
          <a:srgbClr val="898D79"/>
        </a:accent1>
        <a:accent2>
          <a:srgbClr val="4D4F45"/>
        </a:accent2>
        <a:accent3>
          <a:srgbClr val="B9BAB6"/>
        </a:accent3>
        <a:accent4>
          <a:srgbClr val="DADADA"/>
        </a:accent4>
        <a:accent5>
          <a:srgbClr val="C4C5BE"/>
        </a:accent5>
        <a:accent6>
          <a:srgbClr val="45473E"/>
        </a:accent6>
        <a:hlink>
          <a:srgbClr val="58BE67"/>
        </a:hlink>
        <a:folHlink>
          <a:srgbClr val="C0C64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Zeměkoule 8">
        <a:dk1>
          <a:srgbClr val="000000"/>
        </a:dk1>
        <a:lt1>
          <a:srgbClr val="FFFFDD"/>
        </a:lt1>
        <a:dk2>
          <a:srgbClr val="000000"/>
        </a:dk2>
        <a:lt2>
          <a:srgbClr val="98977A"/>
        </a:lt2>
        <a:accent1>
          <a:srgbClr val="BDCDA7"/>
        </a:accent1>
        <a:accent2>
          <a:srgbClr val="A0D060"/>
        </a:accent2>
        <a:accent3>
          <a:srgbClr val="FFFFEB"/>
        </a:accent3>
        <a:accent4>
          <a:srgbClr val="000000"/>
        </a:accent4>
        <a:accent5>
          <a:srgbClr val="DBE3D0"/>
        </a:accent5>
        <a:accent6>
          <a:srgbClr val="91BC56"/>
        </a:accent6>
        <a:hlink>
          <a:srgbClr val="FADD4E"/>
        </a:hlink>
        <a:folHlink>
          <a:srgbClr val="CC99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Globe</Template>
  <TotalTime>4899</TotalTime>
  <Words>2291</Words>
  <Application>Microsoft Office PowerPoint</Application>
  <PresentationFormat>Předvádění na obrazovce (4:3)</PresentationFormat>
  <Paragraphs>302</Paragraphs>
  <Slides>48</Slides>
  <Notes>3</Notes>
  <HiddenSlides>0</HiddenSlides>
  <MMClips>0</MMClips>
  <ScaleCrop>false</ScaleCrop>
  <HeadingPairs>
    <vt:vector size="6" baseType="variant">
      <vt:variant>
        <vt:lpstr>Použitá písma</vt:lpstr>
      </vt:variant>
      <vt:variant>
        <vt:i4>7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48</vt:i4>
      </vt:variant>
    </vt:vector>
  </HeadingPairs>
  <TitlesOfParts>
    <vt:vector size="56" baseType="lpstr">
      <vt:lpstr>Arial</vt:lpstr>
      <vt:lpstr>Calibri</vt:lpstr>
      <vt:lpstr>Cambria Math</vt:lpstr>
      <vt:lpstr>Comic Sans MS</vt:lpstr>
      <vt:lpstr>Symbol</vt:lpstr>
      <vt:lpstr>Verdana</vt:lpstr>
      <vt:lpstr>Wingdings</vt:lpstr>
      <vt:lpstr>Zeměkoule</vt:lpstr>
      <vt:lpstr>Energie Slunce</vt:lpstr>
      <vt:lpstr>Možnosti využití sluneční energie 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</vt:vector>
  </TitlesOfParts>
  <Company>SPŠSE a VOŠ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Obnovitelné zdroje energie</dc:title>
  <dc:creator>pe</dc:creator>
  <cp:lastModifiedBy>Ivo Petricek</cp:lastModifiedBy>
  <cp:revision>353</cp:revision>
  <dcterms:created xsi:type="dcterms:W3CDTF">2008-03-25T11:21:50Z</dcterms:created>
  <dcterms:modified xsi:type="dcterms:W3CDTF">2025-03-28T06:03:48Z</dcterms:modified>
</cp:coreProperties>
</file>