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69"/>
  </p:notesMasterIdLst>
  <p:sldIdLst>
    <p:sldId id="256" r:id="rId2"/>
    <p:sldId id="259" r:id="rId3"/>
    <p:sldId id="285" r:id="rId4"/>
    <p:sldId id="283" r:id="rId5"/>
    <p:sldId id="359" r:id="rId6"/>
    <p:sldId id="290" r:id="rId7"/>
    <p:sldId id="261" r:id="rId8"/>
    <p:sldId id="260" r:id="rId9"/>
    <p:sldId id="262" r:id="rId10"/>
    <p:sldId id="287" r:id="rId11"/>
    <p:sldId id="351" r:id="rId12"/>
    <p:sldId id="361" r:id="rId13"/>
    <p:sldId id="368" r:id="rId14"/>
    <p:sldId id="362" r:id="rId15"/>
    <p:sldId id="286" r:id="rId16"/>
    <p:sldId id="288" r:id="rId17"/>
    <p:sldId id="263" r:id="rId18"/>
    <p:sldId id="289" r:id="rId19"/>
    <p:sldId id="295" r:id="rId20"/>
    <p:sldId id="369" r:id="rId21"/>
    <p:sldId id="370" r:id="rId22"/>
    <p:sldId id="294" r:id="rId23"/>
    <p:sldId id="371" r:id="rId24"/>
    <p:sldId id="296" r:id="rId25"/>
    <p:sldId id="297" r:id="rId26"/>
    <p:sldId id="367" r:id="rId27"/>
    <p:sldId id="298" r:id="rId28"/>
    <p:sldId id="299" r:id="rId29"/>
    <p:sldId id="300" r:id="rId30"/>
    <p:sldId id="301" r:id="rId31"/>
    <p:sldId id="363" r:id="rId32"/>
    <p:sldId id="302" r:id="rId33"/>
    <p:sldId id="364" r:id="rId34"/>
    <p:sldId id="304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65" r:id="rId43"/>
    <p:sldId id="356" r:id="rId44"/>
    <p:sldId id="313" r:id="rId45"/>
    <p:sldId id="314" r:id="rId46"/>
    <p:sldId id="315" r:id="rId47"/>
    <p:sldId id="326" r:id="rId48"/>
    <p:sldId id="327" r:id="rId49"/>
    <p:sldId id="360" r:id="rId50"/>
    <p:sldId id="328" r:id="rId51"/>
    <p:sldId id="325" r:id="rId52"/>
    <p:sldId id="357" r:id="rId53"/>
    <p:sldId id="329" r:id="rId54"/>
    <p:sldId id="366" r:id="rId55"/>
    <p:sldId id="330" r:id="rId56"/>
    <p:sldId id="331" r:id="rId57"/>
    <p:sldId id="332" r:id="rId58"/>
    <p:sldId id="333" r:id="rId59"/>
    <p:sldId id="334" r:id="rId60"/>
    <p:sldId id="335" r:id="rId61"/>
    <p:sldId id="355" r:id="rId62"/>
    <p:sldId id="352" r:id="rId63"/>
    <p:sldId id="339" r:id="rId64"/>
    <p:sldId id="337" r:id="rId65"/>
    <p:sldId id="344" r:id="rId66"/>
    <p:sldId id="345" r:id="rId67"/>
    <p:sldId id="284" r:id="rId6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749C1-85C8-47FD-9802-21D1335F9914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0ED99-FFE9-457A-A49D-D0BA9926D1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8258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0ED99-FFE9-457A-A49D-D0BA9926D10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711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0ED99-FFE9-457A-A49D-D0BA9926D109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90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1741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41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41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7414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741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1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1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1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1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2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2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2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2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2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2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2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2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742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42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43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43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43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43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43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43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43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43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43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743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744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4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4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4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4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744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44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744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1744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1744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1745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1745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B12A888-31B1-41E1-9464-14652F4E59E7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C9B19-3F5C-44DE-A03E-35948E2814D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2244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AC5F83-7A12-449E-94C7-C08CE75BBD9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5130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F82BB76-9D86-46C9-A3ED-6591EDB74F7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6123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E7EA4-89E5-4780-AD55-79C94AEDC2C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0783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637A8-03A3-4391-8A44-F81D902A63C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261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816A8-2C2E-4B8C-8FE1-9DA8BC99933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90894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D7AD3-A911-41BE-8FC5-57218A996C2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9813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BC81C3-9BA4-4D42-976E-BA128A79884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4798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2650B5-1C27-4E7B-ACC4-47096A1FD8E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7755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8D36A-7421-4E43-90D3-8A5FC1AA3A5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2237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720401-C559-417E-830F-10F7CBC21C2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929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638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38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38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6390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639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39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39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39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39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39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39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39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39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40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40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40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40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640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40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40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407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408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40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410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411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412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413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414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6415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641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41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41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41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42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64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4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642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642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 altLang="cs-CZ"/>
          </a:p>
        </p:txBody>
      </p:sp>
      <p:sp>
        <p:nvSpPr>
          <p:cNvPr id="1642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 altLang="cs-CZ"/>
          </a:p>
        </p:txBody>
      </p:sp>
      <p:sp>
        <p:nvSpPr>
          <p:cNvPr id="1642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6279B005-0FEA-4E19-9494-F19BC6973DD8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642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jpeg"/><Relationship Id="rId4" Type="http://schemas.openxmlformats.org/officeDocument/2006/relationships/image" Target="../media/image21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6.png"/><Relationship Id="rId4" Type="http://schemas.openxmlformats.org/officeDocument/2006/relationships/image" Target="../media/image2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7.png"/><Relationship Id="rId4" Type="http://schemas.openxmlformats.org/officeDocument/2006/relationships/image" Target="../media/image24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hyperlink" Target="http://www.csve.cz/img/wysiwyg/image/rotor/image0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ve.cz/img/wysiwyg/image/rotor/image011.jpg" TargetMode="External"/><Relationship Id="rId5" Type="http://schemas.openxmlformats.org/officeDocument/2006/relationships/image" Target="../media/image32.jpeg"/><Relationship Id="rId4" Type="http://schemas.openxmlformats.org/officeDocument/2006/relationships/hyperlink" Target="http://www.csve.cz/img/wysiwyg/image/rotor/image007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6.jpeg"/><Relationship Id="rId2" Type="http://schemas.openxmlformats.org/officeDocument/2006/relationships/hyperlink" Target="http://www.csve.cz/img/wysiwyg/image/rotor/image015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ve.cz/img/wysiwyg/image/rotor/image019.jpg" TargetMode="External"/><Relationship Id="rId5" Type="http://schemas.openxmlformats.org/officeDocument/2006/relationships/image" Target="../media/image35.jpeg"/><Relationship Id="rId4" Type="http://schemas.openxmlformats.org/officeDocument/2006/relationships/hyperlink" Target="http://www.csve.cz/img/wysiwyg/image/rotor/image017.jpg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virtualniprohlidky.cez.cz/cez-janov/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nercon.de/home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maps/d/viewer?mid=17kXd17B1QVwKvUNssIYnH3n1QApAh1g&amp;femb=1&amp;ll=50.002611892932954%2C17.619105507812485&amp;z=7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trna-energie.cz/" TargetMode="External"/><Relationship Id="rId2" Type="http://schemas.openxmlformats.org/officeDocument/2006/relationships/hyperlink" Target="http://www.wind-energie.de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-36512" y="0"/>
            <a:ext cx="9180512" cy="6858000"/>
            <a:chOff x="-36512" y="0"/>
            <a:chExt cx="9180512" cy="685800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0"/>
              <a:ext cx="9144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 Box 14"/>
            <p:cNvSpPr txBox="1">
              <a:spLocks noChangeArrowheads="1"/>
            </p:cNvSpPr>
            <p:nvPr/>
          </p:nvSpPr>
          <p:spPr bwMode="auto">
            <a:xfrm>
              <a:off x="7199784" y="1060450"/>
              <a:ext cx="1944216" cy="279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263525" algn="l"/>
                  <a:tab pos="38512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tabLst>
                  <a:tab pos="263525" algn="l"/>
                  <a:tab pos="38512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tabLst>
                  <a:tab pos="263525" algn="l"/>
                  <a:tab pos="38512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tabLst>
                  <a:tab pos="263525" algn="l"/>
                  <a:tab pos="38512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tabLst>
                  <a:tab pos="263525" algn="l"/>
                  <a:tab pos="38512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263525" algn="l"/>
                  <a:tab pos="38512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263525" algn="l"/>
                  <a:tab pos="38512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263525" algn="l"/>
                  <a:tab pos="38512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263525" algn="l"/>
                  <a:tab pos="38512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1200" b="1" u="sng" dirty="0" smtClean="0">
                  <a:solidFill>
                    <a:schemeClr val="accent4">
                      <a:lumMod val="10000"/>
                    </a:schemeClr>
                  </a:solidFill>
                  <a:latin typeface="Verdana" panose="020B0604030504040204" pitchFamily="34" charset="0"/>
                </a:rPr>
                <a:t>aktualizace 3/2022</a:t>
              </a:r>
              <a:endParaRPr lang="cs-CZ" altLang="cs-CZ" sz="12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15888"/>
            <a:ext cx="8569325" cy="944562"/>
          </a:xfrm>
          <a:solidFill>
            <a:srgbClr val="333333"/>
          </a:solidFill>
        </p:spPr>
        <p:txBody>
          <a:bodyPr/>
          <a:lstStyle/>
          <a:p>
            <a:r>
              <a:rPr lang="cs-CZ" altLang="cs-CZ" b="1" u="sng">
                <a:latin typeface="Comic Sans MS" panose="030F0702030302020204" pitchFamily="66" charset="0"/>
              </a:rPr>
              <a:t>Větrná energie</a:t>
            </a:r>
          </a:p>
        </p:txBody>
      </p:sp>
      <p:pic>
        <p:nvPicPr>
          <p:cNvPr id="2054" name="Picture 7" descr="lo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5768975"/>
            <a:ext cx="9036050" cy="1065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457200" y="277813"/>
            <a:ext cx="8229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b="1" u="sng" dirty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Česká </a:t>
            </a:r>
            <a:r>
              <a:rPr lang="cs-CZ" altLang="cs-CZ" b="1" u="sng" dirty="0" smtClean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republika</a:t>
            </a:r>
            <a:endParaRPr lang="cs-CZ" altLang="cs-CZ" b="1" u="sng" dirty="0">
              <a:solidFill>
                <a:schemeClr val="accent4">
                  <a:lumMod val="1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79388" y="5229225"/>
            <a:ext cx="3671887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60363" indent="-360363"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Strážní Vrch u Nové Vsi</a:t>
            </a:r>
          </a:p>
        </p:txBody>
      </p:sp>
      <p:pic>
        <p:nvPicPr>
          <p:cNvPr id="53254" name="Picture 6" descr="200804012031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484313"/>
            <a:ext cx="3905250" cy="365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5" name="Picture 7" descr="Lysy_v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997200"/>
            <a:ext cx="4787900" cy="35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5867400" y="2565400"/>
            <a:ext cx="1944688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60363" indent="-360363"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Lysý vrch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2" r="2439"/>
          <a:stretch/>
        </p:blipFill>
        <p:spPr>
          <a:xfrm>
            <a:off x="98184" y="90529"/>
            <a:ext cx="8856984" cy="5498711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22973" y="5846274"/>
            <a:ext cx="2889640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65468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65468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65468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65468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65468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65468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65468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65468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65468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u="sng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Kryštofovy Hamry 21 x 2MW</a:t>
            </a:r>
            <a:endParaRPr lang="cs-CZ" altLang="cs-CZ" sz="2000" b="1" dirty="0">
              <a:solidFill>
                <a:schemeClr val="accent4">
                  <a:lumMod val="10000"/>
                </a:schemeClr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23188" r="57476" b="15404"/>
          <a:stretch/>
        </p:blipFill>
        <p:spPr>
          <a:xfrm>
            <a:off x="4788024" y="2492896"/>
            <a:ext cx="2992207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107504" y="116633"/>
            <a:ext cx="8856984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200" b="1" u="sng" dirty="0" smtClean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Svět - nejvýkonnější turbína - leden 2023</a:t>
            </a:r>
            <a:endParaRPr lang="cs-CZ" altLang="cs-CZ" sz="3200" b="1" u="sng" dirty="0">
              <a:solidFill>
                <a:schemeClr val="accent4">
                  <a:lumMod val="1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323528" y="764704"/>
            <a:ext cx="836327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60363" indent="-360363"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cs-CZ" altLang="cs-CZ" sz="2000" b="1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Národní testovací centrum - Dánsko</a:t>
            </a:r>
          </a:p>
          <a:p>
            <a:pPr>
              <a:spcBef>
                <a:spcPts val="0"/>
              </a:spcBef>
            </a:pPr>
            <a:r>
              <a:rPr lang="cs-CZ" altLang="cs-CZ" sz="2000" b="1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Výrobce - </a:t>
            </a:r>
            <a:r>
              <a:rPr lang="cs-CZ" altLang="cs-CZ" sz="2000" b="1" dirty="0" err="1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Vestas</a:t>
            </a:r>
            <a:r>
              <a:rPr lang="cs-CZ" altLang="cs-CZ" sz="2000" b="1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, výkon - 15 MW</a:t>
            </a:r>
          </a:p>
          <a:p>
            <a:pPr>
              <a:spcBef>
                <a:spcPts val="0"/>
              </a:spcBef>
            </a:pPr>
            <a:r>
              <a:rPr lang="cs-CZ" altLang="cs-CZ" sz="2000" b="1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Průměr rotoru - 236 metrů, celková výška 280 metrů</a:t>
            </a:r>
          </a:p>
          <a:p>
            <a:pPr>
              <a:spcBef>
                <a:spcPts val="0"/>
              </a:spcBef>
            </a:pPr>
            <a:r>
              <a:rPr lang="cs-CZ" altLang="cs-CZ" sz="2000" b="1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Délka lopatky - 115,5 metru</a:t>
            </a:r>
            <a:endParaRPr lang="cs-CZ" altLang="cs-CZ" sz="2000" b="1" dirty="0">
              <a:solidFill>
                <a:schemeClr val="accent4">
                  <a:lumMod val="10000"/>
                </a:schemeClr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1660" t="22049" r="12855" b="19117"/>
          <a:stretch/>
        </p:blipFill>
        <p:spPr>
          <a:xfrm>
            <a:off x="682816" y="2234340"/>
            <a:ext cx="7777616" cy="45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1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2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2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2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107504" y="116633"/>
            <a:ext cx="8856984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200" b="1" u="sng" dirty="0" smtClean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Svět - nejvýkonnější turbína - leden 2025</a:t>
            </a:r>
            <a:endParaRPr lang="cs-CZ" altLang="cs-CZ" sz="3200" b="1" u="sng" dirty="0">
              <a:solidFill>
                <a:schemeClr val="accent4">
                  <a:lumMod val="1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323528" y="764704"/>
            <a:ext cx="8363272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60363" indent="-360363"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cs-CZ" altLang="cs-CZ" sz="2000" b="1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Země - Čína</a:t>
            </a:r>
          </a:p>
          <a:p>
            <a:pPr>
              <a:spcBef>
                <a:spcPts val="0"/>
              </a:spcBef>
            </a:pPr>
            <a:r>
              <a:rPr lang="cs-CZ" altLang="cs-CZ" sz="2000" b="1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Výkon - 2 x 8,3 MW</a:t>
            </a:r>
          </a:p>
          <a:p>
            <a:pPr>
              <a:spcBef>
                <a:spcPts val="0"/>
              </a:spcBef>
            </a:pPr>
            <a:r>
              <a:rPr lang="cs-CZ" altLang="cs-CZ" sz="2000" b="1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Průměr rotoru - 182 metrů</a:t>
            </a:r>
            <a:endParaRPr lang="cs-CZ" altLang="cs-CZ" sz="2000" b="1" dirty="0">
              <a:solidFill>
                <a:schemeClr val="accent4">
                  <a:lumMod val="10000"/>
                </a:schemeClr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36" y="1880319"/>
            <a:ext cx="7816864" cy="467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5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107504" y="116633"/>
            <a:ext cx="8856984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200" b="1" u="sng" dirty="0" smtClean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Problematika současného trendu</a:t>
            </a:r>
            <a:endParaRPr lang="cs-CZ" altLang="cs-CZ" sz="3200" b="1" u="sng" dirty="0">
              <a:solidFill>
                <a:schemeClr val="accent4">
                  <a:lumMod val="1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107504" y="836712"/>
            <a:ext cx="8856984" cy="163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60363" indent="-360363"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+mn-lt"/>
              </a:rPr>
              <a:t>Snižování měrný nákladů vede </a:t>
            </a:r>
            <a:r>
              <a:rPr lang="cs-CZ" altLang="cs-CZ" sz="2000" b="1" dirty="0" smtClean="0">
                <a:solidFill>
                  <a:schemeClr val="accent4">
                    <a:lumMod val="10000"/>
                  </a:schemeClr>
                </a:solidFill>
                <a:latin typeface="+mn-lt"/>
              </a:rPr>
              <a:t>k rychlému zvyšování </a:t>
            </a: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+mn-lt"/>
              </a:rPr>
              <a:t>výkonů a tím i </a:t>
            </a:r>
            <a:r>
              <a:rPr lang="cs-CZ" altLang="cs-CZ" sz="2000" b="1" dirty="0" smtClean="0">
                <a:solidFill>
                  <a:schemeClr val="accent4">
                    <a:lumMod val="10000"/>
                  </a:schemeClr>
                </a:solidFill>
                <a:latin typeface="+mn-lt"/>
              </a:rPr>
              <a:t>celkové výšky elektrárny </a:t>
            </a:r>
            <a:r>
              <a:rPr lang="cs-CZ" altLang="cs-CZ" sz="2000" b="1" dirty="0" smtClean="0">
                <a:solidFill>
                  <a:schemeClr val="accent4">
                    <a:lumMod val="10000"/>
                  </a:schemeClr>
                </a:solidFill>
                <a:latin typeface="+mn-lt"/>
                <a:sym typeface="Symbol" panose="05050102010706020507" pitchFamily="18" charset="2"/>
              </a:rPr>
              <a:t> zvýšená poruchovost a havárie. Jsou známy i zřícení celé elektrárny</a:t>
            </a:r>
          </a:p>
          <a:p>
            <a:pPr marL="0" indent="0">
              <a:spcBef>
                <a:spcPts val="0"/>
              </a:spcBef>
            </a:pPr>
            <a:r>
              <a:rPr lang="cs-CZ" altLang="cs-CZ" sz="2000" b="1" dirty="0" err="1" smtClean="0">
                <a:solidFill>
                  <a:schemeClr val="accent4">
                    <a:lumMod val="10000"/>
                  </a:schemeClr>
                </a:solidFill>
                <a:latin typeface="+mn-lt"/>
                <a:sym typeface="Symbol" panose="05050102010706020507" pitchFamily="18" charset="2"/>
              </a:rPr>
              <a:t>Vestas</a:t>
            </a:r>
            <a:r>
              <a:rPr lang="cs-CZ" altLang="cs-CZ" sz="2000" b="1" dirty="0" smtClean="0">
                <a:solidFill>
                  <a:schemeClr val="accent4">
                    <a:lumMod val="10000"/>
                  </a:schemeClr>
                </a:solidFill>
                <a:latin typeface="+mn-lt"/>
                <a:sym typeface="Symbol" panose="05050102010706020507" pitchFamily="18" charset="2"/>
              </a:rPr>
              <a:t> - náklady na záruční opravy v roce 2022 - 900 mil., Siemens - odhad na ¼ 2023 472 mil eur </a:t>
            </a:r>
            <a:r>
              <a:rPr lang="cs-CZ" altLang="cs-CZ" sz="1400" b="1" dirty="0" smtClean="0">
                <a:solidFill>
                  <a:schemeClr val="accent4">
                    <a:lumMod val="10000"/>
                  </a:schemeClr>
                </a:solidFill>
                <a:latin typeface="+mn-lt"/>
                <a:sym typeface="Symbol" panose="05050102010706020507" pitchFamily="18" charset="2"/>
              </a:rPr>
              <a:t>(zdroj </a:t>
            </a:r>
            <a:r>
              <a:rPr lang="cs-CZ" altLang="cs-CZ" sz="1400" b="1" dirty="0" err="1" smtClean="0">
                <a:solidFill>
                  <a:schemeClr val="accent4">
                    <a:lumMod val="10000"/>
                  </a:schemeClr>
                </a:solidFill>
                <a:latin typeface="+mn-lt"/>
                <a:sym typeface="Symbol" panose="05050102010706020507" pitchFamily="18" charset="2"/>
              </a:rPr>
              <a:t>oenergetice</a:t>
            </a:r>
            <a:r>
              <a:rPr lang="cs-CZ" altLang="cs-CZ" sz="1400" b="1" dirty="0" smtClean="0">
                <a:solidFill>
                  <a:schemeClr val="accent4">
                    <a:lumMod val="10000"/>
                  </a:schemeClr>
                </a:solidFill>
                <a:latin typeface="+mn-lt"/>
                <a:sym typeface="Symbol" panose="05050102010706020507" pitchFamily="18" charset="2"/>
              </a:rPr>
              <a:t> .</a:t>
            </a:r>
            <a:r>
              <a:rPr lang="cs-CZ" altLang="cs-CZ" sz="1400" b="1" dirty="0" err="1" smtClean="0">
                <a:solidFill>
                  <a:schemeClr val="accent4">
                    <a:lumMod val="10000"/>
                  </a:schemeClr>
                </a:solidFill>
                <a:latin typeface="+mn-lt"/>
                <a:sym typeface="Symbol" panose="05050102010706020507" pitchFamily="18" charset="2"/>
              </a:rPr>
              <a:t>cz</a:t>
            </a:r>
            <a:r>
              <a:rPr lang="cs-CZ" altLang="cs-CZ" sz="1400" b="1" dirty="0" smtClean="0">
                <a:solidFill>
                  <a:schemeClr val="accent4">
                    <a:lumMod val="10000"/>
                  </a:schemeClr>
                </a:solidFill>
                <a:latin typeface="+mn-lt"/>
                <a:sym typeface="Symbol" panose="05050102010706020507" pitchFamily="18" charset="2"/>
              </a:rPr>
              <a:t>)  </a:t>
            </a:r>
            <a:endParaRPr lang="cs-CZ" altLang="cs-CZ" sz="1400" b="1" dirty="0">
              <a:solidFill>
                <a:schemeClr val="accent4">
                  <a:lumMod val="10000"/>
                </a:schemeClr>
              </a:solidFill>
              <a:latin typeface="+mn-lt"/>
              <a:sym typeface="Symbol" panose="05050102010706020507" pitchFamily="18" charset="2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92896"/>
            <a:ext cx="3600400" cy="4275475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779912" y="6165304"/>
            <a:ext cx="453650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60363" indent="-360363"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001713"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26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cs-CZ" sz="1400" dirty="0">
                <a:solidFill>
                  <a:srgbClr val="000000"/>
                </a:solidFill>
              </a:rPr>
              <a:t>Požár větrné elektrárny v </a:t>
            </a:r>
            <a:r>
              <a:rPr lang="cs-CZ" sz="1400" dirty="0" err="1">
                <a:solidFill>
                  <a:srgbClr val="000000"/>
                </a:solidFill>
              </a:rPr>
              <a:t>Losheim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am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See</a:t>
            </a:r>
            <a:r>
              <a:rPr lang="cs-CZ" sz="1400" dirty="0">
                <a:solidFill>
                  <a:srgbClr val="000000"/>
                </a:solidFill>
              </a:rPr>
              <a:t> (Sársko), Německo z prosince 2022. Autor: Rolf </a:t>
            </a:r>
            <a:r>
              <a:rPr lang="cs-CZ" sz="1400" dirty="0" err="1">
                <a:solidFill>
                  <a:srgbClr val="000000"/>
                </a:solidFill>
              </a:rPr>
              <a:t>Ruppenthal</a:t>
            </a:r>
            <a:endParaRPr lang="cs-CZ" altLang="cs-CZ" sz="1400" b="1" dirty="0">
              <a:solidFill>
                <a:srgbClr val="000000"/>
              </a:solidFill>
              <a:latin typeface="+mn-lt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9033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468313" y="188913"/>
            <a:ext cx="8229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b="1" u="sng" dirty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Energie větru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755650" y="1268413"/>
            <a:ext cx="7632700" cy="1510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Na čem závisí výkon větrné elektrárny ?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Hustota výkonu („výkon na jednotku plochy“) při </a:t>
            </a:r>
            <a:r>
              <a:rPr lang="cs-CZ" altLang="cs-CZ" sz="2000" b="1" u="sng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stoprocentní využití kinetické energie větru</a:t>
            </a:r>
            <a:r>
              <a:rPr lang="cs-CZ" altLang="cs-CZ" sz="2000" b="1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 kolmo na směr proudění:</a:t>
            </a:r>
            <a:endParaRPr lang="cs-CZ" altLang="cs-CZ" sz="2000" b="1">
              <a:solidFill>
                <a:schemeClr val="accent4">
                  <a:lumMod val="10000"/>
                </a:schemeClr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</p:txBody>
      </p:sp>
      <p:graphicFrame>
        <p:nvGraphicFramePr>
          <p:cNvPr id="52229" name="Object 5"/>
          <p:cNvGraphicFramePr>
            <a:graphicFrameLocks noGrp="1" noChangeAspect="1"/>
          </p:cNvGraphicFramePr>
          <p:nvPr>
            <p:ph/>
          </p:nvPr>
        </p:nvGraphicFramePr>
        <p:xfrm>
          <a:off x="3419475" y="2924175"/>
          <a:ext cx="4702175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94" name="Rovnice" r:id="rId3" imgW="1384200" imgH="393480" progId="Equation.3">
                  <p:embed/>
                </p:oleObj>
              </mc:Choice>
              <mc:Fallback>
                <p:oleObj name="Rovnice" r:id="rId3" imgW="1384200" imgH="3934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2924175"/>
                        <a:ext cx="4702175" cy="13366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2627313" y="4508500"/>
            <a:ext cx="6337300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kde	</a:t>
            </a:r>
            <a:r>
              <a:rPr lang="cs-CZ" altLang="cs-CZ" sz="2000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	-	hustota vzduchu (zhruba 1,3 kg/m</a:t>
            </a:r>
            <a:r>
              <a:rPr lang="cs-CZ" altLang="cs-CZ" sz="2000" baseline="30000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3</a:t>
            </a:r>
            <a:r>
              <a:rPr lang="cs-CZ" altLang="cs-CZ" sz="2000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)</a:t>
            </a:r>
          </a:p>
          <a:p>
            <a:r>
              <a:rPr lang="cs-CZ" altLang="cs-CZ" sz="2000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	v	-	rychlost větru</a:t>
            </a:r>
          </a:p>
        </p:txBody>
      </p:sp>
      <p:pic>
        <p:nvPicPr>
          <p:cNvPr id="52232" name="Picture 8" descr="MC900437282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24175"/>
            <a:ext cx="2378075" cy="28813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287338" y="5876925"/>
            <a:ext cx="8856662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1074738" algn="l"/>
                <a:tab pos="1257300" algn="l"/>
                <a:tab pos="3314700" algn="ctr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200" b="1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Tento výkon nelze (ani teoreticky) využít – proč ? </a:t>
            </a:r>
          </a:p>
          <a:p>
            <a:r>
              <a:rPr lang="cs-CZ" altLang="cs-CZ" sz="2200" b="1" u="sng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vítr za rotorem větrné elektrárny by musel být nulový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2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2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2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2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468313" y="260350"/>
            <a:ext cx="8229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b="1" u="sng" dirty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Energie větru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250825" y="1268413"/>
            <a:ext cx="8675688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200" b="1">
                <a:solidFill>
                  <a:schemeClr val="accent4">
                    <a:lumMod val="10000"/>
                  </a:schemeClr>
                </a:solidFill>
              </a:rPr>
              <a:t>Reálný výkonu odebraný proudícímu vzduchu kolmo na směr proudění (bez účinnosti):</a:t>
            </a:r>
            <a:endParaRPr lang="cs-CZ" altLang="cs-CZ" sz="2200">
              <a:solidFill>
                <a:schemeClr val="accent4">
                  <a:lumMod val="10000"/>
                </a:schemeClr>
              </a:solidFill>
              <a:sym typeface="Symbol" panose="05050102010706020507" pitchFamily="18" charset="2"/>
            </a:endParaRP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179512" y="3140968"/>
            <a:ext cx="8675688" cy="144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614488" indent="-1614488">
              <a:tabLst>
                <a:tab pos="719138" algn="l"/>
                <a:tab pos="1343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793875">
              <a:tabLst>
                <a:tab pos="719138" algn="l"/>
                <a:tab pos="1343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973263">
              <a:tabLst>
                <a:tab pos="719138" algn="l"/>
                <a:tab pos="1343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152650">
              <a:tabLst>
                <a:tab pos="719138" algn="l"/>
                <a:tab pos="1343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332038">
              <a:tabLst>
                <a:tab pos="719138" algn="l"/>
                <a:tab pos="1343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89238" fontAlgn="base">
              <a:spcBef>
                <a:spcPct val="0"/>
              </a:spcBef>
              <a:spcAft>
                <a:spcPct val="0"/>
              </a:spcAft>
              <a:tabLst>
                <a:tab pos="719138" algn="l"/>
                <a:tab pos="1343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46438" fontAlgn="base">
              <a:spcBef>
                <a:spcPct val="0"/>
              </a:spcBef>
              <a:spcAft>
                <a:spcPct val="0"/>
              </a:spcAft>
              <a:tabLst>
                <a:tab pos="719138" algn="l"/>
                <a:tab pos="1343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03638" fontAlgn="base">
              <a:spcBef>
                <a:spcPct val="0"/>
              </a:spcBef>
              <a:spcAft>
                <a:spcPct val="0"/>
              </a:spcAft>
              <a:tabLst>
                <a:tab pos="719138" algn="l"/>
                <a:tab pos="1343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60838" fontAlgn="base">
              <a:spcBef>
                <a:spcPct val="0"/>
              </a:spcBef>
              <a:spcAft>
                <a:spcPct val="0"/>
              </a:spcAft>
              <a:tabLst>
                <a:tab pos="719138" algn="l"/>
                <a:tab pos="1343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kde	</a:t>
            </a:r>
            <a:r>
              <a:rPr lang="cs-CZ" altLang="cs-CZ" sz="2200" dirty="0" err="1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c</a:t>
            </a:r>
            <a:r>
              <a:rPr lang="cs-CZ" altLang="cs-CZ" sz="2200" baseline="-25000" dirty="0" err="1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p</a:t>
            </a:r>
            <a:r>
              <a:rPr lang="cs-CZ" altLang="cs-CZ" sz="2200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	-	součinitel výkonu – závisí na míře snížení rychlosti větru za rotorem 	</a:t>
            </a:r>
            <a:r>
              <a:rPr lang="cs-CZ" altLang="cs-CZ" sz="2200" b="1" dirty="0" err="1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C</a:t>
            </a:r>
            <a:r>
              <a:rPr lang="cs-CZ" altLang="cs-CZ" sz="2200" b="1" baseline="-25000" dirty="0" err="1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pmax</a:t>
            </a:r>
            <a:r>
              <a:rPr lang="cs-CZ" altLang="cs-CZ" sz="22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 = 0,593 </a:t>
            </a:r>
          </a:p>
          <a:p>
            <a:r>
              <a:rPr lang="cs-CZ" altLang="cs-CZ" sz="2200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	</a:t>
            </a:r>
            <a:r>
              <a:rPr lang="cs-CZ" altLang="cs-CZ" sz="2200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	-	hustota vzduchu (kg*m</a:t>
            </a:r>
            <a:r>
              <a:rPr lang="cs-CZ" altLang="cs-CZ" sz="2200" baseline="30000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-3</a:t>
            </a:r>
            <a:r>
              <a:rPr lang="cs-CZ" altLang="cs-CZ" sz="2200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)</a:t>
            </a:r>
            <a:endParaRPr lang="cs-CZ" altLang="cs-CZ" sz="2200" dirty="0" smtClean="0">
              <a:solidFill>
                <a:schemeClr val="accent4">
                  <a:lumMod val="10000"/>
                </a:schemeClr>
              </a:solidFill>
              <a:latin typeface="Verdana" panose="020B0604030504040204" pitchFamily="34" charset="0"/>
            </a:endParaRPr>
          </a:p>
          <a:p>
            <a:r>
              <a:rPr lang="cs-CZ" altLang="cs-CZ" sz="2200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	</a:t>
            </a:r>
            <a:r>
              <a:rPr lang="cs-CZ" altLang="cs-CZ" sz="2200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S</a:t>
            </a:r>
            <a:r>
              <a:rPr lang="cs-CZ" altLang="cs-CZ" sz="2200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	-	plocha, kterou prochází rotor (m</a:t>
            </a:r>
            <a:r>
              <a:rPr lang="cs-CZ" altLang="cs-CZ" sz="2200" baseline="30000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2</a:t>
            </a:r>
            <a:r>
              <a:rPr lang="cs-CZ" altLang="cs-CZ" sz="2200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)</a:t>
            </a:r>
            <a:r>
              <a:rPr lang="cs-CZ" altLang="cs-CZ" sz="2200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	</a:t>
            </a:r>
            <a:endParaRPr lang="cs-CZ" altLang="cs-CZ" sz="2200" dirty="0">
              <a:solidFill>
                <a:schemeClr val="accent4">
                  <a:lumMod val="10000"/>
                </a:schemeClr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468313" y="2261712"/>
                <a:ext cx="2765690" cy="521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cs-CZ" sz="2400" dirty="0" smtClean="0">
                    <a:solidFill>
                      <a:srgbClr val="000000"/>
                    </a:solidFill>
                  </a:rPr>
                  <a:t>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cs-CZ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cs-CZ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cs-CZ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cs-CZ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cs-CZ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cs-CZ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cs-CZ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cs-CZ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cs-CZ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cs-CZ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endParaRPr lang="cs-CZ" sz="2400" dirty="0"/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13" y="2261712"/>
                <a:ext cx="2765690" cy="521553"/>
              </a:xfrm>
              <a:prstGeom prst="rect">
                <a:avLst/>
              </a:prstGeom>
              <a:blipFill>
                <a:blip r:embed="rId2"/>
                <a:stretch>
                  <a:fillRect l="-6828" t="-5814" b="-1744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4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4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68313" y="115888"/>
            <a:ext cx="8229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b="1" u="sng" dirty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Energie větru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50825" y="1557338"/>
            <a:ext cx="8569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endParaRPr lang="cs-CZ" altLang="cs-CZ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79512" y="1924050"/>
            <a:ext cx="8856662" cy="320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60363" indent="-360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10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u="sng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Zhodnocení: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*	pro výkon elektrárny je prioritní průměrná rychlost větru a délka lopatky oběžného kola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*	výkon závisí na třetí mocnině rychlosti větru 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*	s rostoucí výškou stožáru se snižuje vliv krajinných nerovností, které výrazně snižují rychlost větru.</a:t>
            </a:r>
            <a:endParaRPr lang="cs-CZ" altLang="cs-CZ" sz="2000" dirty="0">
              <a:solidFill>
                <a:schemeClr val="accent4">
                  <a:lumMod val="10000"/>
                </a:schemeClr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*	u velkých výkonů by měla předcházet větrná studie a dlouhodobé měření rychlosti větru v dané lokalitě.</a:t>
            </a:r>
          </a:p>
        </p:txBody>
      </p:sp>
      <p:pic>
        <p:nvPicPr>
          <p:cNvPr id="25609" name="Picture 9" descr="MC900335546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14300"/>
            <a:ext cx="1698625" cy="164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6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6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6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6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468313" y="115888"/>
            <a:ext cx="8229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b="1" u="sng" dirty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Účinnost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250825" y="1557338"/>
            <a:ext cx="8569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endParaRPr lang="cs-CZ" altLang="cs-CZ"/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8605838" cy="246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60363" indent="-360363">
              <a:tabLst>
                <a:tab pos="5738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>
              <a:tabLst>
                <a:tab pos="5738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5738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5738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5738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Jednotlivé faktory pro výpočet celkové účinnosti: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1.	Účinnost rotoru – max. </a:t>
            </a:r>
            <a:r>
              <a:rPr lang="cs-CZ" altLang="cs-CZ" sz="2000" b="1" dirty="0" err="1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C</a:t>
            </a:r>
            <a:r>
              <a:rPr lang="cs-CZ" altLang="cs-CZ" sz="2000" b="1" baseline="-25000" dirty="0" err="1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p</a:t>
            </a: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 v praxi 	</a:t>
            </a:r>
            <a:r>
              <a:rPr lang="cs-CZ" altLang="cs-CZ" sz="24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</a:t>
            </a:r>
            <a:r>
              <a:rPr lang="cs-CZ" altLang="cs-CZ" sz="2000" b="1" baseline="-25000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r</a:t>
            </a: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~</a:t>
            </a: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 0,5</a:t>
            </a:r>
          </a:p>
          <a:p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2.	Účinnost převodovky	</a:t>
            </a:r>
            <a:r>
              <a:rPr lang="cs-CZ" altLang="cs-CZ" sz="24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</a:t>
            </a:r>
            <a:r>
              <a:rPr lang="cs-CZ" altLang="cs-CZ" sz="2400" b="1" baseline="-25000" dirty="0" err="1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p</a:t>
            </a:r>
            <a:r>
              <a:rPr lang="cs-CZ" altLang="cs-CZ" sz="2000" b="1" baseline="-25000" dirty="0" err="1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r</a:t>
            </a: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~</a:t>
            </a: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 0,97</a:t>
            </a:r>
          </a:p>
          <a:p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3.	Účinnost generátoru	</a:t>
            </a:r>
            <a:r>
              <a:rPr lang="cs-CZ" altLang="cs-CZ" sz="24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</a:t>
            </a:r>
            <a:r>
              <a:rPr lang="cs-CZ" altLang="cs-CZ" sz="2400" b="1" baseline="-25000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g</a:t>
            </a: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~</a:t>
            </a: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 0,95</a:t>
            </a:r>
          </a:p>
          <a:p>
            <a:r>
              <a:rPr lang="cs-CZ" altLang="cs-CZ" sz="2000" b="1" u="sng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4.	Ostatní zařízení	</a:t>
            </a:r>
            <a:r>
              <a:rPr lang="cs-CZ" altLang="cs-CZ" sz="2400" b="1" u="sng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</a:t>
            </a:r>
            <a:r>
              <a:rPr lang="cs-CZ" altLang="cs-CZ" sz="2400" b="1" u="sng" baseline="-25000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i</a:t>
            </a:r>
            <a:r>
              <a:rPr lang="cs-CZ" altLang="cs-CZ" sz="2000" b="1" u="sng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cs-CZ" sz="2000" b="1" u="sng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~</a:t>
            </a:r>
            <a:r>
              <a:rPr lang="cs-CZ" altLang="cs-CZ" sz="2000" b="1" u="sng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 0,95</a:t>
            </a:r>
          </a:p>
          <a:p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Celková účinnost	</a:t>
            </a:r>
            <a:r>
              <a:rPr lang="cs-CZ" altLang="cs-CZ" sz="24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</a:t>
            </a:r>
            <a:r>
              <a:rPr lang="cs-CZ" altLang="cs-CZ" sz="2000" b="1" baseline="-25000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c</a:t>
            </a: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~</a:t>
            </a: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 0,43</a:t>
            </a:r>
            <a:endParaRPr lang="en-US" altLang="cs-CZ" sz="2000" b="1" dirty="0">
              <a:solidFill>
                <a:schemeClr val="accent4">
                  <a:lumMod val="10000"/>
                </a:schemeClr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250825" y="3644900"/>
            <a:ext cx="7056438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0725" algn="l"/>
                <a:tab pos="1074738" algn="l"/>
                <a:tab pos="1257300" algn="l"/>
                <a:tab pos="3314700" algn="ctr"/>
                <a:tab pos="4479925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720725" algn="l"/>
                <a:tab pos="1074738" algn="l"/>
                <a:tab pos="1257300" algn="l"/>
                <a:tab pos="3314700" algn="ctr"/>
                <a:tab pos="4479925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720725" algn="l"/>
                <a:tab pos="1074738" algn="l"/>
                <a:tab pos="1257300" algn="l"/>
                <a:tab pos="3314700" algn="ctr"/>
                <a:tab pos="4479925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720725" algn="l"/>
                <a:tab pos="1074738" algn="l"/>
                <a:tab pos="1257300" algn="l"/>
                <a:tab pos="3314700" algn="ctr"/>
                <a:tab pos="4479925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720725" algn="l"/>
                <a:tab pos="1074738" algn="l"/>
                <a:tab pos="1257300" algn="l"/>
                <a:tab pos="3314700" algn="ctr"/>
                <a:tab pos="4479925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1074738" algn="l"/>
                <a:tab pos="1257300" algn="l"/>
                <a:tab pos="3314700" algn="ctr"/>
                <a:tab pos="4479925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1074738" algn="l"/>
                <a:tab pos="1257300" algn="l"/>
                <a:tab pos="3314700" algn="ctr"/>
                <a:tab pos="4479925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1074738" algn="l"/>
                <a:tab pos="1257300" algn="l"/>
                <a:tab pos="3314700" algn="ctr"/>
                <a:tab pos="4479925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1074738" algn="l"/>
                <a:tab pos="1257300" algn="l"/>
                <a:tab pos="3314700" algn="ctr"/>
                <a:tab pos="4479925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Celkový </a:t>
            </a:r>
            <a:r>
              <a:rPr lang="cs-CZ" altLang="cs-CZ" sz="2200" b="1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výkon </a:t>
            </a:r>
            <a:r>
              <a:rPr lang="cs-CZ" altLang="cs-CZ" sz="22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včetně účinnosti:</a:t>
            </a:r>
            <a:endParaRPr lang="cs-CZ" altLang="cs-CZ" sz="2000" b="1" dirty="0">
              <a:solidFill>
                <a:schemeClr val="accent4">
                  <a:lumMod val="10000"/>
                </a:schemeClr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</p:txBody>
      </p:sp>
      <p:graphicFrame>
        <p:nvGraphicFramePr>
          <p:cNvPr id="58375" name="Object 7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761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64" name="Rovnice" r:id="rId3" imgW="114120" imgH="215640" progId="Equation.3">
                  <p:embed/>
                </p:oleObj>
              </mc:Choice>
              <mc:Fallback>
                <p:oleObj name="Rovnice" r:id="rId3" imgW="114120" imgH="2156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761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1547664" y="4199644"/>
                <a:ext cx="3486467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cs-CZ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cs-CZ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cs-CZ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cs-CZ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cs-CZ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cs-CZ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cs-CZ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cs-CZ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cs-CZ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cs-CZ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cs-CZ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cs-CZ" sz="2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4199644"/>
                <a:ext cx="3486467" cy="8066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468313" y="115888"/>
            <a:ext cx="8229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b="1" u="sng" dirty="0" smtClean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Účinnost </a:t>
            </a:r>
            <a:r>
              <a:rPr lang="cs-CZ" altLang="cs-CZ" sz="2000" b="1" u="sng" dirty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(zdroj: https://</a:t>
            </a:r>
            <a:r>
              <a:rPr lang="cs-CZ" altLang="cs-CZ" sz="2000" b="1" u="sng" dirty="0" smtClean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www.wind-energie.de) </a:t>
            </a:r>
            <a:endParaRPr lang="cs-CZ" altLang="cs-CZ" sz="2000" b="1" u="sng" dirty="0">
              <a:solidFill>
                <a:schemeClr val="accent4">
                  <a:lumMod val="1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50825" y="1557338"/>
            <a:ext cx="8569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endParaRPr lang="cs-CZ" altLang="cs-CZ"/>
          </a:p>
        </p:txBody>
      </p:sp>
      <p:graphicFrame>
        <p:nvGraphicFramePr>
          <p:cNvPr id="66566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761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33" name="Rovnice" r:id="rId3" imgW="114120" imgH="215640" progId="Equation.3">
                  <p:embed/>
                </p:oleObj>
              </mc:Choice>
              <mc:Fallback>
                <p:oleObj name="Rovnice" r:id="rId3" imgW="114120" imgH="215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761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1557338"/>
            <a:ext cx="8844806" cy="5040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601663" y="188913"/>
            <a:ext cx="41148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b="1" u="sng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Energie větru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23850" y="1268413"/>
            <a:ext cx="5256213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Využití větrné energie má dlouhou minulost – plachetnice, větrné mlýny, větrná čerpadla.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95288" y="2420938"/>
            <a:ext cx="4321175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2000" b="1" u="sng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Plachetnice </a:t>
            </a:r>
          </a:p>
          <a:p>
            <a:pPr algn="r"/>
            <a:r>
              <a:rPr lang="cs-CZ" altLang="cs-CZ" sz="2000" b="1" u="sng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(Egypt, stáří asi 5000 let)</a:t>
            </a:r>
            <a:endParaRPr lang="cs-CZ" altLang="cs-CZ" sz="2000" b="1">
              <a:solidFill>
                <a:schemeClr val="accent4">
                  <a:lumMod val="10000"/>
                </a:schemeClr>
              </a:solidFill>
              <a:latin typeface="Verdana" panose="020B0604030504040204" pitchFamily="34" charset="0"/>
            </a:endParaRPr>
          </a:p>
        </p:txBody>
      </p:sp>
      <p:pic>
        <p:nvPicPr>
          <p:cNvPr id="21515" name="Picture 11" descr="seg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560638"/>
            <a:ext cx="3887787" cy="245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bockmuehl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13100"/>
            <a:ext cx="2832100" cy="357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3635375" y="5373688"/>
            <a:ext cx="4321175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u="sng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První větrné mlýny </a:t>
            </a:r>
          </a:p>
          <a:p>
            <a:r>
              <a:rPr lang="cs-CZ" altLang="cs-CZ" sz="2000" b="1" u="sng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(okolo roku 1100)</a:t>
            </a:r>
            <a:endParaRPr lang="cs-CZ" altLang="cs-CZ" sz="2000" b="1" dirty="0">
              <a:solidFill>
                <a:schemeClr val="accent4">
                  <a:lumMod val="10000"/>
                </a:schemeClr>
              </a:solidFill>
              <a:latin typeface="Verdana" panose="020B0604030504040204" pitchFamily="34" charset="0"/>
            </a:endParaRPr>
          </a:p>
        </p:txBody>
      </p:sp>
      <p:pic>
        <p:nvPicPr>
          <p:cNvPr id="21519" name="Picture 15" descr="MC900290338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3" y="138113"/>
            <a:ext cx="1995487" cy="2211387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5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15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468312" y="135949"/>
            <a:ext cx="8229600" cy="141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b="1" u="sng" dirty="0" smtClean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Výroba, výkon a využití</a:t>
            </a:r>
          </a:p>
          <a:p>
            <a:r>
              <a:rPr lang="cs-CZ" altLang="cs-CZ" sz="20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zdroj: https://www.svetenergie.cz/</a:t>
            </a:r>
          </a:p>
          <a:p>
            <a:endParaRPr lang="cs-CZ" altLang="cs-CZ" sz="2000" b="1" u="sng" dirty="0">
              <a:solidFill>
                <a:schemeClr val="accent4">
                  <a:lumMod val="1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37365" y="1547966"/>
            <a:ext cx="8569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endParaRPr lang="cs-CZ" altLang="cs-CZ"/>
          </a:p>
        </p:txBody>
      </p:sp>
      <p:graphicFrame>
        <p:nvGraphicFramePr>
          <p:cNvPr id="66566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761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0" name="Rovnice" r:id="rId3" imgW="114120" imgH="215640" progId="Equation.3">
                  <p:embed/>
                </p:oleObj>
              </mc:Choice>
              <mc:Fallback>
                <p:oleObj name="Rovnice" r:id="rId3" imgW="114120" imgH="215640" progId="Equation.3">
                  <p:embed/>
                  <p:pic>
                    <p:nvPicPr>
                      <p:cNvPr id="665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761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99" y="2204864"/>
            <a:ext cx="8921627" cy="453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5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2636912"/>
            <a:ext cx="8963050" cy="4092862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68312" y="135949"/>
            <a:ext cx="8229600" cy="141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b="1" u="sng" dirty="0" smtClean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Výkon svět</a:t>
            </a:r>
          </a:p>
          <a:p>
            <a:r>
              <a:rPr lang="cs-CZ" altLang="cs-CZ" sz="20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zdroj: https://www.svetenergie.cz/</a:t>
            </a:r>
          </a:p>
          <a:p>
            <a:endParaRPr lang="cs-CZ" altLang="cs-CZ" sz="2000" b="1" u="sng" dirty="0">
              <a:solidFill>
                <a:schemeClr val="accent4">
                  <a:lumMod val="1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80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 descr="rotormontage-e126-juw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882650"/>
            <a:ext cx="8937625" cy="59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107950" y="188913"/>
            <a:ext cx="2447925" cy="863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2800" b="1" u="sng" dirty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Montáž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683568" y="548680"/>
            <a:ext cx="7632848" cy="1224136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2800" b="1" u="sng" dirty="0" smtClean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Pozemní přeprava komponentů - vrtule</a:t>
            </a:r>
          </a:p>
          <a:p>
            <a:r>
              <a:rPr lang="en-US" sz="1400" b="1" dirty="0" err="1">
                <a:solidFill>
                  <a:srgbClr val="000000"/>
                </a:solidFill>
                <a:effectLst/>
              </a:rPr>
              <a:t>Zdroj</a:t>
            </a:r>
            <a:r>
              <a:rPr lang="en-US" sz="1400" b="1" dirty="0">
                <a:solidFill>
                  <a:srgbClr val="000000"/>
                </a:solidFill>
                <a:effectLst/>
              </a:rPr>
              <a:t>: </a:t>
            </a:r>
            <a:r>
              <a:rPr lang="en-US" sz="1400" b="1" dirty="0" err="1">
                <a:solidFill>
                  <a:srgbClr val="000000"/>
                </a:solidFill>
                <a:effectLst/>
              </a:rPr>
              <a:t>ShellAsp</a:t>
            </a:r>
            <a:r>
              <a:rPr lang="en-US" sz="1400" b="1" dirty="0">
                <a:solidFill>
                  <a:srgbClr val="000000"/>
                </a:solidFill>
                <a:effectLst/>
              </a:rPr>
              <a:t> / Creative Commons / </a:t>
            </a:r>
            <a:r>
              <a:rPr lang="en-US" sz="1400" b="1" dirty="0" smtClean="0">
                <a:solidFill>
                  <a:srgbClr val="000000"/>
                </a:solidFill>
                <a:effectLst/>
              </a:rPr>
              <a:t>CC-BY-SA-4.0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cs-CZ" altLang="cs-CZ" sz="800" b="1" u="sng" dirty="0">
              <a:solidFill>
                <a:schemeClr val="accent4">
                  <a:lumMod val="1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69634" name="Picture 2" descr="Přeprava lopatky větrné elektrár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66364"/>
            <a:ext cx="8856538" cy="484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74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4572000" y="115888"/>
            <a:ext cx="4321175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600" b="1" u="sng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Princip využití větru</a:t>
            </a:r>
          </a:p>
        </p:txBody>
      </p:sp>
      <p:pic>
        <p:nvPicPr>
          <p:cNvPr id="26635" name="Picture 1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4176712" cy="198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4211638" y="1412875"/>
            <a:ext cx="4608512" cy="7100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proudění plynu – se vzrůstající rychlostí klesá tlak</a:t>
            </a:r>
          </a:p>
        </p:txBody>
      </p:sp>
      <p:pic>
        <p:nvPicPr>
          <p:cNvPr id="26637" name="Picture 1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92338"/>
            <a:ext cx="3997325" cy="217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4067175" y="2276475"/>
            <a:ext cx="4897438" cy="194117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těleso ve tvaru kruhové výseče v proudění plynu. Červená proudnice je kratší než modrá 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 plyn nad tělesem musí proudit vyšší rychlostí  </a:t>
            </a: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tlak </a:t>
            </a:r>
            <a:r>
              <a:rPr lang="cs-CZ" altLang="cs-CZ" sz="2000" b="1" smtClean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nad 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tělesem je nižší</a:t>
            </a:r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107950" y="5373688"/>
            <a:ext cx="4608513" cy="7100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rozdíl tlaků pod a nad tělesem vytváří vztlak</a:t>
            </a:r>
          </a:p>
        </p:txBody>
      </p:sp>
      <p:pic>
        <p:nvPicPr>
          <p:cNvPr id="26643" name="Picture 19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264025"/>
            <a:ext cx="4249737" cy="259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54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3" grpId="0"/>
      <p:bldP spid="26638" grpId="0"/>
      <p:bldP spid="266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5003800" y="188913"/>
            <a:ext cx="3889375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600" b="1" u="sng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Princip využití větru</a:t>
            </a:r>
          </a:p>
        </p:txBody>
      </p:sp>
      <p:pic>
        <p:nvPicPr>
          <p:cNvPr id="75786" name="Picture 1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4608513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356100" y="1628775"/>
            <a:ext cx="4608513" cy="10178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na ploše v proudu vzduchu vzniká i odporová síla, která je menší, než síla vztlaková </a:t>
            </a:r>
          </a:p>
        </p:txBody>
      </p:sp>
      <p:pic>
        <p:nvPicPr>
          <p:cNvPr id="75788" name="Picture 1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997200"/>
            <a:ext cx="424815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067175" y="3141663"/>
            <a:ext cx="4897438" cy="10178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těleso ve tvaru vrtule, vztlaková síla ve vždy kolmá k směru proudění větru </a:t>
            </a:r>
            <a:endParaRPr lang="cs-CZ" altLang="cs-CZ" sz="2000" b="1">
              <a:solidFill>
                <a:srgbClr val="002060"/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</p:txBody>
      </p:sp>
      <p:pic>
        <p:nvPicPr>
          <p:cNvPr id="75790" name="Picture 14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286250"/>
            <a:ext cx="4752975" cy="24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91" name="Text Box 15"/>
          <p:cNvSpPr txBox="1">
            <a:spLocks noChangeArrowheads="1"/>
          </p:cNvSpPr>
          <p:nvPr/>
        </p:nvSpPr>
        <p:spPr bwMode="auto">
          <a:xfrm>
            <a:off x="34925" y="5286375"/>
            <a:ext cx="4248150" cy="13256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výsledná síla výrazně závisí na směru proudění větru </a:t>
            </a: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 pro maximální využití musí být možnost regulace</a:t>
            </a: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endParaRPr lang="cs-CZ" altLang="cs-CZ" sz="2000" b="1">
              <a:solidFill>
                <a:srgbClr val="002060"/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9813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5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0" grpId="0"/>
      <p:bldP spid="75782" grpId="0"/>
      <p:bldP spid="7579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3635896" y="203526"/>
            <a:ext cx="5112568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6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Princip využití </a:t>
            </a:r>
            <a:r>
              <a:rPr lang="cs-CZ" altLang="cs-CZ" sz="3600" b="1" u="sng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větru</a:t>
            </a:r>
          </a:p>
          <a:p>
            <a:r>
              <a:rPr lang="cs-CZ" altLang="cs-CZ" sz="16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zdroj: https://www.svetenergie.cz/</a:t>
            </a:r>
          </a:p>
        </p:txBody>
      </p:sp>
      <p:pic>
        <p:nvPicPr>
          <p:cNvPr id="67586" name="Picture 2" descr="obr_6_princip-prace-v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958"/>
            <a:ext cx="6480720" cy="64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2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323850" y="333375"/>
            <a:ext cx="6624638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b="1" u="sng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Výkonová křivka P=f(v)</a:t>
            </a: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250825" y="2997200"/>
            <a:ext cx="8713788" cy="36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4013" indent="-354013">
              <a:tabLst>
                <a:tab pos="536575" algn="l"/>
                <a:tab pos="3228975" algn="l"/>
                <a:tab pos="3763963" algn="l"/>
                <a:tab pos="6546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536575" algn="l"/>
                <a:tab pos="3228975" algn="l"/>
                <a:tab pos="3763963" algn="l"/>
                <a:tab pos="6546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536575" algn="l"/>
                <a:tab pos="3228975" algn="l"/>
                <a:tab pos="3763963" algn="l"/>
                <a:tab pos="6546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536575" algn="l"/>
                <a:tab pos="3228975" algn="l"/>
                <a:tab pos="3763963" algn="l"/>
                <a:tab pos="6546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536575" algn="l"/>
                <a:tab pos="3228975" algn="l"/>
                <a:tab pos="3763963" algn="l"/>
                <a:tab pos="6546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3228975" algn="l"/>
                <a:tab pos="3763963" algn="l"/>
                <a:tab pos="6546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3228975" algn="l"/>
                <a:tab pos="3763963" algn="l"/>
                <a:tab pos="6546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3228975" algn="l"/>
                <a:tab pos="3763963" algn="l"/>
                <a:tab pos="6546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3228975" algn="l"/>
                <a:tab pos="3763963" algn="l"/>
                <a:tab pos="6546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dirty="0">
                <a:solidFill>
                  <a:srgbClr val="002060"/>
                </a:solidFill>
                <a:latin typeface="Verdana" panose="020B0604030504040204" pitchFamily="34" charset="0"/>
              </a:rPr>
              <a:t>Jaké jsou výkonové meze pro činnost ?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Rychlost větru je asi 	a) 	v </a:t>
            </a:r>
            <a:r>
              <a:rPr lang="en-US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&lt;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 3 m/s	nepracuje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			b)	3 </a:t>
            </a:r>
            <a:r>
              <a:rPr lang="en-US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&lt;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 v </a:t>
            </a:r>
            <a:r>
              <a:rPr lang="en-US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&lt;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 11 m/s	P ≈ v</a:t>
            </a:r>
            <a:r>
              <a:rPr lang="cs-CZ" altLang="cs-CZ" sz="2000" b="1" baseline="30000" dirty="0">
                <a:solidFill>
                  <a:srgbClr val="002060"/>
                </a:solidFill>
                <a:latin typeface="Verdana" panose="020B0604030504040204" pitchFamily="34" charset="0"/>
              </a:rPr>
              <a:t>3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			c)	11 </a:t>
            </a:r>
            <a:r>
              <a:rPr lang="en-US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&lt;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 v </a:t>
            </a:r>
            <a:r>
              <a:rPr lang="en-US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&lt;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 22 m/s	P </a:t>
            </a:r>
            <a:r>
              <a:rPr lang="en-US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=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cs-CZ" altLang="cs-CZ" sz="2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konst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.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			d)	v </a:t>
            </a:r>
            <a:r>
              <a:rPr lang="en-US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&gt;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 22 m/s	nepracuje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Pozn. – hodnoty jsou orientační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s rozvojem technologie se postupně snižuje rozběhová rychlost (3 – 4 m/s) a zvyšuje maximální rychlost 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	(20 – 25 m/s) 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tvar výkonové křivky závisí na způsobu regulace</a:t>
            </a:r>
          </a:p>
        </p:txBody>
      </p:sp>
      <p:pic>
        <p:nvPicPr>
          <p:cNvPr id="74756" name="Picture 4" descr="MC900278836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15888"/>
            <a:ext cx="1855787" cy="309721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539750" y="1484313"/>
            <a:ext cx="6048375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044825" algn="l"/>
                <a:tab pos="3502025" algn="l"/>
                <a:tab pos="609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>
                <a:solidFill>
                  <a:srgbClr val="002060"/>
                </a:solidFill>
                <a:latin typeface="Verdana" panose="020B0604030504040204" pitchFamily="34" charset="0"/>
              </a:rPr>
              <a:t>vymezuje „pracovní“ rozsah větrné elektrárny</a:t>
            </a:r>
          </a:p>
        </p:txBody>
      </p:sp>
    </p:spTree>
    <p:extLst>
      <p:ext uri="{BB962C8B-B14F-4D97-AF65-F5344CB8AC3E}">
        <p14:creationId xmlns:p14="http://schemas.microsoft.com/office/powerpoint/2010/main" val="421185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4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539750" y="277813"/>
            <a:ext cx="814705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Výkonová křivka P = f(v)</a:t>
            </a:r>
            <a:br>
              <a:rPr lang="cs-CZ" altLang="cs-CZ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</a:br>
            <a:r>
              <a:rPr lang="cs-CZ" altLang="cs-CZ" sz="20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turbína WWD-1, výkon 1MW, průměr 56 m</a:t>
            </a:r>
            <a:endParaRPr lang="cs-CZ" altLang="cs-CZ" b="1" u="sng" dirty="0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628775"/>
            <a:ext cx="6840537" cy="425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8" name="Line 10"/>
          <p:cNvSpPr>
            <a:spLocks noChangeShapeType="1"/>
          </p:cNvSpPr>
          <p:nvPr/>
        </p:nvSpPr>
        <p:spPr bwMode="auto">
          <a:xfrm>
            <a:off x="2771775" y="5229225"/>
            <a:ext cx="0" cy="936625"/>
          </a:xfrm>
          <a:prstGeom prst="line">
            <a:avLst/>
          </a:prstGeom>
          <a:noFill/>
          <a:ln w="25400">
            <a:solidFill>
              <a:srgbClr val="00FF00"/>
            </a:solidFill>
            <a:prstDash val="dash"/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>
            <a:off x="7235825" y="2349500"/>
            <a:ext cx="0" cy="3816350"/>
          </a:xfrm>
          <a:prstGeom prst="line">
            <a:avLst/>
          </a:prstGeom>
          <a:noFill/>
          <a:ln w="25400">
            <a:solidFill>
              <a:srgbClr val="00FF00"/>
            </a:solidFill>
            <a:prstDash val="dash"/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>
            <a:off x="4716463" y="2349500"/>
            <a:ext cx="0" cy="3816350"/>
          </a:xfrm>
          <a:prstGeom prst="line">
            <a:avLst/>
          </a:prstGeom>
          <a:noFill/>
          <a:ln w="25400">
            <a:solidFill>
              <a:srgbClr val="00FF00"/>
            </a:solidFill>
            <a:prstDash val="dash"/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755650" y="6165850"/>
            <a:ext cx="2016125" cy="402291"/>
          </a:xfrm>
          <a:prstGeom prst="rect">
            <a:avLst/>
          </a:prstGeom>
          <a:solidFill>
            <a:schemeClr val="tx1"/>
          </a:solidFill>
          <a:ln w="25400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</a:rPr>
              <a:t>v</a:t>
            </a:r>
            <a:r>
              <a:rPr lang="cs-CZ" altLang="cs-CZ" sz="2000" b="1" baseline="-25000">
                <a:solidFill>
                  <a:srgbClr val="002060"/>
                </a:solidFill>
              </a:rPr>
              <a:t>min</a:t>
            </a:r>
            <a:r>
              <a:rPr lang="cs-CZ" altLang="cs-CZ" sz="2000" b="1">
                <a:solidFill>
                  <a:srgbClr val="002060"/>
                </a:solidFill>
              </a:rPr>
              <a:t>= 4 m/s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3708400" y="6165850"/>
            <a:ext cx="2016125" cy="402291"/>
          </a:xfrm>
          <a:prstGeom prst="rect">
            <a:avLst/>
          </a:prstGeom>
          <a:solidFill>
            <a:schemeClr val="tx1"/>
          </a:solidFill>
          <a:ln w="25400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</a:rPr>
              <a:t>v</a:t>
            </a:r>
            <a:r>
              <a:rPr lang="cs-CZ" altLang="cs-CZ" sz="2000" b="1" baseline="-25000">
                <a:solidFill>
                  <a:srgbClr val="002060"/>
                </a:solidFill>
              </a:rPr>
              <a:t>n</a:t>
            </a:r>
            <a:r>
              <a:rPr lang="cs-CZ" altLang="cs-CZ" sz="2000" b="1">
                <a:solidFill>
                  <a:srgbClr val="002060"/>
                </a:solidFill>
              </a:rPr>
              <a:t>= 13 m/s</a:t>
            </a: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6156325" y="6165850"/>
            <a:ext cx="2160588" cy="402291"/>
          </a:xfrm>
          <a:prstGeom prst="rect">
            <a:avLst/>
          </a:prstGeom>
          <a:solidFill>
            <a:schemeClr val="tx1"/>
          </a:solidFill>
          <a:ln w="25400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</a:rPr>
              <a:t>v</a:t>
            </a:r>
            <a:r>
              <a:rPr lang="cs-CZ" altLang="cs-CZ" sz="2000" b="1" baseline="-25000">
                <a:solidFill>
                  <a:srgbClr val="002060"/>
                </a:solidFill>
              </a:rPr>
              <a:t>max</a:t>
            </a:r>
            <a:r>
              <a:rPr lang="cs-CZ" altLang="cs-CZ" sz="2000" b="1">
                <a:solidFill>
                  <a:srgbClr val="002060"/>
                </a:solidFill>
              </a:rPr>
              <a:t>= 25 m/s</a:t>
            </a: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2195513" y="1844675"/>
            <a:ext cx="2520950" cy="402291"/>
          </a:xfrm>
          <a:prstGeom prst="rect">
            <a:avLst/>
          </a:prstGeom>
          <a:solidFill>
            <a:schemeClr val="tx1"/>
          </a:solidFill>
          <a:ln w="25400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</a:rPr>
              <a:t>P</a:t>
            </a:r>
            <a:r>
              <a:rPr lang="cs-CZ" altLang="cs-CZ" sz="2000" b="1" baseline="-25000">
                <a:solidFill>
                  <a:srgbClr val="002060"/>
                </a:solidFill>
              </a:rPr>
              <a:t>max</a:t>
            </a:r>
            <a:r>
              <a:rPr lang="cs-CZ" altLang="cs-CZ" sz="2000" b="1">
                <a:solidFill>
                  <a:srgbClr val="002060"/>
                </a:solidFill>
              </a:rPr>
              <a:t>= 1014 kW</a:t>
            </a:r>
          </a:p>
        </p:txBody>
      </p:sp>
      <p:sp>
        <p:nvSpPr>
          <p:cNvPr id="27665" name="Line 17"/>
          <p:cNvSpPr>
            <a:spLocks noChangeShapeType="1"/>
          </p:cNvSpPr>
          <p:nvPr/>
        </p:nvSpPr>
        <p:spPr bwMode="auto">
          <a:xfrm>
            <a:off x="1835150" y="2420938"/>
            <a:ext cx="3024188" cy="0"/>
          </a:xfrm>
          <a:prstGeom prst="line">
            <a:avLst/>
          </a:prstGeom>
          <a:noFill/>
          <a:ln w="25400">
            <a:solidFill>
              <a:srgbClr val="00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930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 animBg="1"/>
      <p:bldP spid="27659" grpId="0" animBg="1"/>
      <p:bldP spid="27660" grpId="0" animBg="1"/>
      <p:bldP spid="27661" grpId="0" animBg="1"/>
      <p:bldP spid="27662" grpId="0" animBg="1"/>
      <p:bldP spid="27663" grpId="0" animBg="1"/>
      <p:bldP spid="27664" grpId="0" animBg="1"/>
      <p:bldP spid="2766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539750" y="277813"/>
            <a:ext cx="814705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b="1" u="sng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Výkonová křivka P = f(v)</a:t>
            </a:r>
            <a:br>
              <a:rPr lang="cs-CZ" altLang="cs-CZ" b="1" u="sng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</a:br>
            <a:r>
              <a:rPr lang="cs-CZ" altLang="cs-CZ" sz="2000" b="1" u="sng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Enercon E-40, 600 kW (Jindřichovice pod Smrkem)</a:t>
            </a:r>
            <a:endParaRPr lang="cs-CZ" altLang="cs-CZ" b="1" u="sng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848"/>
            <a:ext cx="7561262" cy="47021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5076825" y="1557338"/>
            <a:ext cx="3529013" cy="402291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628650" indent="-628650">
              <a:tabLst>
                <a:tab pos="452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95350">
              <a:tabLst>
                <a:tab pos="452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74738">
              <a:tabLst>
                <a:tab pos="452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52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52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2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2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2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2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C</a:t>
            </a:r>
            <a:r>
              <a:rPr lang="cs-CZ" altLang="cs-CZ" sz="2000" b="1" baseline="-25000">
                <a:solidFill>
                  <a:srgbClr val="002060"/>
                </a:solidFill>
                <a:latin typeface="Verdana" panose="020B0604030504040204" pitchFamily="34" charset="0"/>
              </a:rPr>
              <a:t>p</a:t>
            </a: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	-	koeficient výkonu</a:t>
            </a:r>
          </a:p>
        </p:txBody>
      </p:sp>
      <p:sp>
        <p:nvSpPr>
          <p:cNvPr id="35851" name="Line 11"/>
          <p:cNvSpPr>
            <a:spLocks noChangeShapeType="1"/>
          </p:cNvSpPr>
          <p:nvPr/>
        </p:nvSpPr>
        <p:spPr bwMode="auto">
          <a:xfrm flipH="1">
            <a:off x="7451725" y="1989138"/>
            <a:ext cx="215900" cy="719137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849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0" grpId="0" animBg="1"/>
      <p:bldP spid="358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457200" y="277813"/>
            <a:ext cx="4691063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b="1" u="sng" dirty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Energie větru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4572000" y="5876925"/>
            <a:ext cx="4321175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2000" b="1" u="sng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Holandské mlýny </a:t>
            </a:r>
          </a:p>
          <a:p>
            <a:pPr algn="r"/>
            <a:r>
              <a:rPr lang="cs-CZ" altLang="cs-CZ" sz="2000" b="1" u="sng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(17. století )</a:t>
            </a:r>
            <a:endParaRPr lang="cs-CZ" altLang="cs-CZ" sz="2000" b="1">
              <a:solidFill>
                <a:schemeClr val="accent4">
                  <a:lumMod val="10000"/>
                </a:schemeClr>
              </a:solidFill>
              <a:latin typeface="Verdana" panose="020B0604030504040204" pitchFamily="34" charset="0"/>
            </a:endParaRP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250825" y="1628775"/>
            <a:ext cx="3959225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u="sng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Větrná čerpadla </a:t>
            </a:r>
          </a:p>
          <a:p>
            <a:r>
              <a:rPr lang="cs-CZ" altLang="cs-CZ" sz="2000" b="1" u="sng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- symbol Divokého západu</a:t>
            </a:r>
          </a:p>
          <a:p>
            <a:r>
              <a:rPr lang="cs-CZ" altLang="cs-CZ" sz="2000" b="1" u="sng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(19. století)</a:t>
            </a:r>
            <a:endParaRPr lang="cs-CZ" altLang="cs-CZ" sz="2000" b="1">
              <a:solidFill>
                <a:schemeClr val="accent4">
                  <a:lumMod val="10000"/>
                </a:schemeClr>
              </a:solidFill>
              <a:latin typeface="Verdana" panose="020B0604030504040204" pitchFamily="34" charset="0"/>
            </a:endParaRPr>
          </a:p>
        </p:txBody>
      </p:sp>
      <p:pic>
        <p:nvPicPr>
          <p:cNvPr id="51208" name="Picture 8" descr="hollandmuehl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73025"/>
            <a:ext cx="3527425" cy="56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0" name="Picture 10" descr="westernra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81300"/>
            <a:ext cx="2898775" cy="399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1" name="Picture 11" descr="MC900286838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3357563"/>
            <a:ext cx="2216150" cy="1833562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1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1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1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384175" y="115888"/>
            <a:ext cx="8435975" cy="108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Metody regulace </a:t>
            </a:r>
            <a:r>
              <a:rPr lang="cs-CZ" altLang="cs-CZ" sz="4000" b="1" u="sng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výkonu </a:t>
            </a:r>
          </a:p>
          <a:p>
            <a:r>
              <a:rPr lang="cs-CZ" altLang="cs-CZ" sz="2000" b="1" u="sng" dirty="0" smtClean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(</a:t>
            </a:r>
            <a:r>
              <a:rPr lang="cs-CZ" altLang="cs-CZ" sz="2000" b="1" u="sng" dirty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zdroj: https://www.wind-energie.de) </a:t>
            </a:r>
            <a:endParaRPr lang="cs-CZ" altLang="cs-CZ" sz="2000" b="1" u="sng" dirty="0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09549" y="1377490"/>
            <a:ext cx="8785225" cy="2987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46088" indent="-446088"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5963"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dirty="0">
                <a:solidFill>
                  <a:srgbClr val="002060"/>
                </a:solidFill>
                <a:latin typeface="Verdana" panose="020B0604030504040204" pitchFamily="34" charset="0"/>
              </a:rPr>
              <a:t>	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Jakým způsobem lze regulovat výkon v závislosti na větru rychlosti ?</a:t>
            </a:r>
          </a:p>
          <a:p>
            <a:pPr>
              <a:spcBef>
                <a:spcPts val="0"/>
              </a:spcBef>
            </a:pPr>
            <a:r>
              <a:rPr lang="cs-CZ" altLang="cs-CZ" sz="2200" b="1" dirty="0">
                <a:solidFill>
                  <a:srgbClr val="002060"/>
                </a:solidFill>
                <a:latin typeface="Verdana" panose="020B0604030504040204" pitchFamily="34" charset="0"/>
              </a:rPr>
              <a:t>1.	</a:t>
            </a:r>
            <a:r>
              <a:rPr lang="cs-CZ" altLang="cs-CZ" sz="2200" b="1" u="sng" dirty="0">
                <a:solidFill>
                  <a:srgbClr val="002060"/>
                </a:solidFill>
                <a:latin typeface="Verdana" panose="020B0604030504040204" pitchFamily="34" charset="0"/>
              </a:rPr>
              <a:t>Regulace S</a:t>
            </a:r>
            <a:r>
              <a:rPr lang="cs-CZ" altLang="cs-CZ" sz="2200" b="1" u="sng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tall</a:t>
            </a:r>
            <a:r>
              <a:rPr lang="cs-CZ" altLang="cs-CZ" sz="2200" b="1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2200" b="1" dirty="0">
                <a:solidFill>
                  <a:srgbClr val="002060"/>
                </a:solidFill>
                <a:latin typeface="Verdana" panose="020B0604030504040204" pitchFamily="34" charset="0"/>
              </a:rPr>
              <a:t>– regulace odtržením proudu vzduchu od listu rotoru</a:t>
            </a:r>
            <a:endParaRPr lang="cs-CZ" altLang="cs-CZ" sz="2200" b="1" u="sng" dirty="0">
              <a:solidFill>
                <a:srgbClr val="002060"/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ts val="0"/>
              </a:spcBef>
            </a:pPr>
            <a:r>
              <a:rPr lang="cs-CZ" altLang="cs-CZ" sz="2200" b="1" dirty="0">
                <a:solidFill>
                  <a:srgbClr val="002060"/>
                </a:solidFill>
                <a:latin typeface="Verdana" panose="020B0604030504040204" pitchFamily="34" charset="0"/>
              </a:rPr>
              <a:t>*	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listy rotoru jsou připevněny pevně, bez možnosti natáčení.</a:t>
            </a:r>
          </a:p>
          <a:p>
            <a:pPr>
              <a:spcBef>
                <a:spcPts val="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konstrukce listů je taková, že za silného větru se za listem vytvářejí turbulence, čímž se sníží síla pohánějící 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rotor (snižuje se součinitel výkonu)  </a:t>
            </a:r>
            <a:endParaRPr lang="cs-CZ" altLang="cs-CZ" sz="2000" b="1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203"/>
            <a:ext cx="4079987" cy="227916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55" y="4462203"/>
            <a:ext cx="4092617" cy="227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3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384175" y="115888"/>
            <a:ext cx="8435975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Metody regulace výkonu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215107" y="2204864"/>
            <a:ext cx="8605043" cy="289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63525" indent="-263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u="sng" dirty="0">
                <a:solidFill>
                  <a:srgbClr val="002060"/>
                </a:solidFill>
                <a:latin typeface="Verdana" panose="020B0604030504040204" pitchFamily="34" charset="0"/>
              </a:rPr>
              <a:t>Vlastnosti regulace: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turbíny jsou mnohem jednodušší 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 jednoduchá údržba a 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provoz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*	vysoké nároky na přesnost pevného nastavení lisů</a:t>
            </a:r>
            <a:endParaRPr lang="cs-CZ" altLang="cs-CZ" sz="2000" b="1" dirty="0">
              <a:solidFill>
                <a:srgbClr val="002060"/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  <a:p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při vyšší rychlosti větru kolísání 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(snížení) výkonu</a:t>
            </a:r>
            <a:endParaRPr lang="cs-CZ" altLang="cs-CZ" sz="2000" b="1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problémy s rozběhem – pomocný motor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vyšší vibrace a hluk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starší elektrárny, menší výkony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5651" y="1052736"/>
            <a:ext cx="8605043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63525" indent="-263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49263" indent="-449263">
              <a:spcBef>
                <a:spcPts val="0"/>
              </a:spcBef>
            </a:pPr>
            <a:r>
              <a:rPr lang="cs-CZ" altLang="cs-CZ" sz="22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u	- 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obvodová rychlost</a:t>
            </a:r>
          </a:p>
          <a:p>
            <a:pPr marL="449263" indent="-449263">
              <a:spcBef>
                <a:spcPts val="0"/>
              </a:spcBef>
            </a:pP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v</a:t>
            </a:r>
            <a:r>
              <a:rPr lang="cs-CZ" altLang="cs-CZ" sz="2000" b="1" baseline="-25000" dirty="0" smtClean="0">
                <a:solidFill>
                  <a:srgbClr val="002060"/>
                </a:solidFill>
                <a:latin typeface="Verdana" panose="020B0604030504040204" pitchFamily="34" charset="0"/>
              </a:rPr>
              <a:t>1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 - rychlost větru</a:t>
            </a:r>
          </a:p>
          <a:p>
            <a:pPr marL="449263" indent="-449263">
              <a:spcBef>
                <a:spcPts val="0"/>
              </a:spcBef>
            </a:pPr>
            <a:r>
              <a:rPr lang="cs-CZ" altLang="cs-CZ" sz="22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c	- rychlost průtoku vzduchu na listu rotoru	</a:t>
            </a:r>
            <a:endParaRPr lang="cs-CZ" altLang="cs-CZ" sz="2000" b="1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83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9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9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9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9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384175" y="277813"/>
            <a:ext cx="8435975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Metody regulace výkonu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79388" y="1241425"/>
            <a:ext cx="8785225" cy="186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46088" indent="-446088"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5963"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dirty="0">
                <a:solidFill>
                  <a:srgbClr val="002060"/>
                </a:solidFill>
                <a:latin typeface="Verdana" panose="020B0604030504040204" pitchFamily="34" charset="0"/>
              </a:rPr>
              <a:t>2.	</a:t>
            </a:r>
            <a:r>
              <a:rPr lang="cs-CZ" altLang="cs-CZ" sz="2200" b="1" u="sng" dirty="0">
                <a:solidFill>
                  <a:srgbClr val="002060"/>
                </a:solidFill>
                <a:latin typeface="Verdana" panose="020B0604030504040204" pitchFamily="34" charset="0"/>
              </a:rPr>
              <a:t>Regulace </a:t>
            </a:r>
            <a:r>
              <a:rPr lang="cs-CZ" altLang="cs-CZ" sz="2200" b="1" u="sng" dirty="0" err="1">
                <a:solidFill>
                  <a:srgbClr val="002060"/>
                </a:solidFill>
                <a:latin typeface="Verdana" panose="020B0604030504040204" pitchFamily="34" charset="0"/>
              </a:rPr>
              <a:t>Pitch</a:t>
            </a:r>
            <a:r>
              <a:rPr lang="cs-CZ" altLang="cs-CZ" sz="2200" b="1" dirty="0">
                <a:solidFill>
                  <a:srgbClr val="002060"/>
                </a:solidFill>
                <a:latin typeface="Verdana" panose="020B0604030504040204" pitchFamily="34" charset="0"/>
              </a:rPr>
              <a:t> – regulace natáčením listů</a:t>
            </a:r>
            <a:endParaRPr lang="cs-CZ" altLang="cs-CZ" sz="2200" b="1" u="sng" dirty="0">
              <a:solidFill>
                <a:srgbClr val="002060"/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50000"/>
              </a:spcBef>
            </a:pPr>
            <a:r>
              <a:rPr lang="cs-CZ" altLang="cs-CZ" sz="2200" b="1" dirty="0">
                <a:solidFill>
                  <a:srgbClr val="002060"/>
                </a:solidFill>
                <a:latin typeface="Verdana" panose="020B0604030504040204" pitchFamily="34" charset="0"/>
              </a:rPr>
              <a:t>*	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elektronický regulátor průběžně měří výkon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podle velikosti výkonu natáčí lopatky listů do optimální polohy 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 snižuje se 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vztlak </a:t>
            </a:r>
            <a:endParaRPr lang="cs-CZ" altLang="cs-CZ" sz="2000" b="1" dirty="0" smtClean="0">
              <a:solidFill>
                <a:srgbClr val="002060"/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  <a:p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*	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musí 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být možnost podélného natáčení 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listů</a:t>
            </a:r>
            <a:endParaRPr lang="cs-CZ" altLang="cs-CZ" sz="2000" b="1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94564"/>
            <a:ext cx="4382354" cy="24707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199" y="3682245"/>
            <a:ext cx="4279289" cy="246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4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384175" y="277813"/>
            <a:ext cx="8435975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Metody regulace výkonu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51520" y="1196752"/>
            <a:ext cx="8424936" cy="243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63525" indent="-263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u="sng" dirty="0">
                <a:solidFill>
                  <a:srgbClr val="002060"/>
                </a:solidFill>
                <a:latin typeface="Verdana" panose="020B0604030504040204" pitchFamily="34" charset="0"/>
              </a:rPr>
              <a:t>Vlastnosti regulace: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složitější konstrukce 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 náročnější na údržbu</a:t>
            </a:r>
            <a:endParaRPr lang="cs-CZ" altLang="cs-CZ" sz="2000" b="1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při menší rychlosti větru lze dosáhnout maximálního možného výkonu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při velké rychlosti větru zabrání poškození a jsou i nižší nároky na brzdu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novější elektrárny, menší výkony</a:t>
            </a:r>
          </a:p>
        </p:txBody>
      </p:sp>
      <p:pic>
        <p:nvPicPr>
          <p:cNvPr id="60422" name="Picture 6" descr="MC900232604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068638"/>
            <a:ext cx="1560512" cy="360045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9873" y="3008219"/>
            <a:ext cx="293606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9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384175" y="277813"/>
            <a:ext cx="8435975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Metody regulace výkonu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179388" y="1241425"/>
            <a:ext cx="8785225" cy="346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46088" indent="-446088"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5963"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892175" algn="l"/>
                <a:tab pos="4664075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dirty="0">
                <a:solidFill>
                  <a:srgbClr val="002060"/>
                </a:solidFill>
                <a:latin typeface="Verdana" panose="020B0604030504040204" pitchFamily="34" charset="0"/>
              </a:rPr>
              <a:t>3.	</a:t>
            </a:r>
            <a:r>
              <a:rPr lang="cs-CZ" altLang="cs-CZ" sz="2200" b="1" u="sng" dirty="0">
                <a:solidFill>
                  <a:srgbClr val="002060"/>
                </a:solidFill>
                <a:latin typeface="Verdana" panose="020B0604030504040204" pitchFamily="34" charset="0"/>
              </a:rPr>
              <a:t>Aktivní regulace Stall</a:t>
            </a:r>
            <a:r>
              <a:rPr lang="cs-CZ" altLang="cs-CZ" sz="2200" b="1" dirty="0">
                <a:solidFill>
                  <a:srgbClr val="002060"/>
                </a:solidFill>
                <a:latin typeface="Verdana" panose="020B0604030504040204" pitchFamily="34" charset="0"/>
              </a:rPr>
              <a:t> – regulace natáčením listů s využitím odtržení proudu vzduchu při vyšších rychlostech</a:t>
            </a:r>
            <a:endParaRPr lang="cs-CZ" altLang="cs-CZ" sz="2200" b="1" u="sng" dirty="0">
              <a:solidFill>
                <a:srgbClr val="002060"/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50000"/>
              </a:spcBef>
            </a:pPr>
            <a:r>
              <a:rPr lang="cs-CZ" altLang="cs-CZ" sz="2200" b="1" dirty="0">
                <a:solidFill>
                  <a:srgbClr val="002060"/>
                </a:solidFill>
                <a:latin typeface="Verdana" panose="020B0604030504040204" pitchFamily="34" charset="0"/>
              </a:rPr>
              <a:t>*	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elektronický regulátor průběžně měří výkon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do jmenovitého výkonu se natáčí lopatky listů do optimální polohy 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 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musí být možnost podélného natáčení listů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při následném zvýšení rychlosti větru se úhel nastavení zvýší a využívá se princip odtržení proudu (za listem vzniká turbulentní proudění)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323850" y="4868863"/>
            <a:ext cx="8640763" cy="16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u="sng">
                <a:solidFill>
                  <a:srgbClr val="002060"/>
                </a:solidFill>
                <a:latin typeface="Verdana" panose="020B0604030504040204" pitchFamily="34" charset="0"/>
              </a:rPr>
              <a:t>Vlastnosti regulace: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*	lze provozovat při vyšších rychlostech větru a regulace je přesnější a rychlejší než u pasivní regulace Stall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*	použití u velkých výkonů</a:t>
            </a:r>
          </a:p>
        </p:txBody>
      </p:sp>
    </p:spTree>
    <p:extLst>
      <p:ext uri="{BB962C8B-B14F-4D97-AF65-F5344CB8AC3E}">
        <p14:creationId xmlns:p14="http://schemas.microsoft.com/office/powerpoint/2010/main" val="109917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1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1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3924300" y="260350"/>
            <a:ext cx="4906963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Technické řešení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79388" y="3860800"/>
            <a:ext cx="8856662" cy="261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4013" indent="-354013">
              <a:tabLst>
                <a:tab pos="625475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625475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625475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625475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625475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625475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625475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625475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625475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dirty="0">
                <a:solidFill>
                  <a:srgbClr val="002060"/>
                </a:solidFill>
                <a:latin typeface="Verdana" panose="020B0604030504040204" pitchFamily="34" charset="0"/>
              </a:rPr>
              <a:t>1.	Věž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	*	musí odolávat značnému mechanickému namáhání (nápor větru, osazená gondola, extrémní klimatické podmínky).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	*	konstrukce	ocelový tubus (v Evropě nejčastější)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			příhradový stožár (Karibik, Afrika, …)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			betonový sloup (pouze pro malé výkony)</a:t>
            </a:r>
          </a:p>
        </p:txBody>
      </p:sp>
      <p:pic>
        <p:nvPicPr>
          <p:cNvPr id="63493" name="Picture 5" descr="0b5105fb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360045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3851274" y="1196975"/>
            <a:ext cx="5184775" cy="180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719138" indent="-719138">
              <a:tabLst>
                <a:tab pos="360363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98525">
              <a:tabLst>
                <a:tab pos="360363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77913">
              <a:tabLst>
                <a:tab pos="360363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60363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60363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0363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0363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0363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0363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100" b="1" u="sng" dirty="0">
                <a:solidFill>
                  <a:srgbClr val="002060"/>
                </a:solidFill>
                <a:latin typeface="Verdana" panose="020B0604030504040204" pitchFamily="34" charset="0"/>
              </a:rPr>
              <a:t>Pozice vrtule podle směru větru: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a) </a:t>
            </a:r>
            <a:r>
              <a:rPr lang="cs-CZ" altLang="cs-CZ" sz="2000" b="1" u="sng" dirty="0">
                <a:solidFill>
                  <a:srgbClr val="002060"/>
                </a:solidFill>
                <a:latin typeface="Verdana" panose="020B0604030504040204" pitchFamily="34" charset="0"/>
              </a:rPr>
              <a:t>vrtule před </a:t>
            </a:r>
            <a:r>
              <a:rPr lang="cs-CZ" altLang="cs-CZ" sz="2000" b="1" u="sng" dirty="0" smtClean="0">
                <a:solidFill>
                  <a:srgbClr val="002060"/>
                </a:solidFill>
                <a:latin typeface="Verdana" panose="020B0604030504040204" pitchFamily="34" charset="0"/>
              </a:rPr>
              <a:t>věží - </a:t>
            </a:r>
            <a:r>
              <a:rPr lang="cs-CZ" altLang="cs-CZ" sz="1900" b="1" u="sng" dirty="0" smtClean="0">
                <a:solidFill>
                  <a:srgbClr val="002060"/>
                </a:solidFill>
                <a:latin typeface="Verdana" panose="020B0604030504040204" pitchFamily="34" charset="0"/>
              </a:rPr>
              <a:t>100% instalací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b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) </a:t>
            </a:r>
            <a:r>
              <a:rPr lang="cs-CZ" altLang="cs-CZ" sz="2000" b="1" u="sng" dirty="0">
                <a:solidFill>
                  <a:srgbClr val="002060"/>
                </a:solidFill>
                <a:latin typeface="Verdana" panose="020B0604030504040204" pitchFamily="34" charset="0"/>
              </a:rPr>
              <a:t>vrtule za </a:t>
            </a:r>
            <a:r>
              <a:rPr lang="cs-CZ" altLang="cs-CZ" sz="2000" b="1" u="sng" dirty="0" smtClean="0">
                <a:solidFill>
                  <a:srgbClr val="002060"/>
                </a:solidFill>
                <a:latin typeface="Verdana" panose="020B0604030504040204" pitchFamily="34" charset="0"/>
              </a:rPr>
              <a:t>věží - nepožívá se 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endParaRPr lang="cs-CZ" altLang="cs-CZ" sz="2000" b="1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	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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	turbulence za věží</a:t>
            </a:r>
          </a:p>
        </p:txBody>
      </p:sp>
    </p:spTree>
    <p:extLst>
      <p:ext uri="{BB962C8B-B14F-4D97-AF65-F5344CB8AC3E}">
        <p14:creationId xmlns:p14="http://schemas.microsoft.com/office/powerpoint/2010/main" val="134872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3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3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3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3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8" name="Picture 10" descr="MC900437282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88913"/>
            <a:ext cx="2082800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116013" y="260350"/>
            <a:ext cx="48958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Technické řešení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43" y="3212976"/>
            <a:ext cx="5399653" cy="3528393"/>
          </a:xfrm>
          <a:prstGeom prst="rect">
            <a:avLst/>
          </a:prstGeom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107950" y="1196975"/>
            <a:ext cx="6840538" cy="246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622300" indent="-622300">
              <a:tabLst>
                <a:tab pos="360363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8888">
              <a:tabLst>
                <a:tab pos="360363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8275">
              <a:tabLst>
                <a:tab pos="360363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7663">
              <a:tabLst>
                <a:tab pos="360363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60363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0363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0363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0363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0363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>
                <a:solidFill>
                  <a:srgbClr val="002060"/>
                </a:solidFill>
                <a:latin typeface="Verdana" panose="020B0604030504040204" pitchFamily="34" charset="0"/>
              </a:rPr>
              <a:t>2.Vrtule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	*	lze různý počet vrtulí, nejčastěji 3 vrtule</a:t>
            </a:r>
          </a:p>
          <a:p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	*	materiál - sklolaminát, uhlíková vlákna, epoxidové pryskyřice</a:t>
            </a:r>
          </a:p>
          <a:p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  	*	konec vrtule je prohnutý – snížení ztrát</a:t>
            </a:r>
          </a:p>
          <a:p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	*	podle regulace mohou být vrtule natáčecí (servomotor, hydraulika)</a:t>
            </a:r>
          </a:p>
        </p:txBody>
      </p:sp>
    </p:spTree>
    <p:extLst>
      <p:ext uri="{BB962C8B-B14F-4D97-AF65-F5344CB8AC3E}">
        <p14:creationId xmlns:p14="http://schemas.microsoft.com/office/powerpoint/2010/main" val="110466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7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7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7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7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179388" y="260350"/>
            <a:ext cx="8640762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Enercon – vliv délky lopatky na výkon VE</a:t>
            </a:r>
          </a:p>
        </p:txBody>
      </p:sp>
      <p:pic>
        <p:nvPicPr>
          <p:cNvPr id="798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8785225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86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1116013" y="260350"/>
            <a:ext cx="48958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Technické řešení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179388" y="1125538"/>
            <a:ext cx="8712200" cy="261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4013" indent="-354013">
              <a:tabLst>
                <a:tab pos="625475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625475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625475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625475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625475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625475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625475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625475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625475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>
                <a:solidFill>
                  <a:srgbClr val="002060"/>
                </a:solidFill>
                <a:latin typeface="Verdana" panose="020B0604030504040204" pitchFamily="34" charset="0"/>
              </a:rPr>
              <a:t>3.	Gondola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	*	je umístěna na stožáru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	*	obsahuje generátor, převodovku, brzda, mechanismus k natáčení gondoly (podle typu působením větru nebo pomocný pohon), tlumiče, hlavní hřídel, mechanismus k natáčení listů, řídící jednotky, … (nemusí mít všechny uvedené části).</a:t>
            </a:r>
          </a:p>
        </p:txBody>
      </p:sp>
    </p:spTree>
    <p:extLst>
      <p:ext uri="{BB962C8B-B14F-4D97-AF65-F5344CB8AC3E}">
        <p14:creationId xmlns:p14="http://schemas.microsoft.com/office/powerpoint/2010/main" val="39311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8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8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7950"/>
            <a:ext cx="8785225" cy="661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5796136" y="333375"/>
            <a:ext cx="2160414" cy="710067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8888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8275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7663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chemeClr val="bg1"/>
                </a:solidFill>
                <a:latin typeface="Verdana" panose="020B0604030504040204" pitchFamily="34" charset="0"/>
                <a:hlinkClick r:id="rId3"/>
              </a:rPr>
              <a:t>3D prohlídka - ČEZ Janov</a:t>
            </a:r>
            <a:endParaRPr lang="cs-CZ" altLang="cs-CZ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77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468313" y="260350"/>
            <a:ext cx="4967287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b="1" u="sng" dirty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Energie větru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79388" y="1965325"/>
            <a:ext cx="8785225" cy="494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  <a:tab pos="385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u="sng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Jak vzniká vítr ?</a:t>
            </a:r>
          </a:p>
          <a:p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Nerovnoměrným ohříváním zemské kůry a následným vyzařování tepelného záření vznikají různé atmosférické tlaky </a:t>
            </a: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 proudění teplého a studeného vzduchu.</a:t>
            </a: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  </a:t>
            </a:r>
          </a:p>
          <a:p>
            <a:pPr>
              <a:spcBef>
                <a:spcPct val="50000"/>
              </a:spcBef>
            </a:pPr>
            <a:r>
              <a:rPr lang="cs-CZ" altLang="cs-CZ" sz="2200" b="1" u="sng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Čím jsou dány větrné proudy ?</a:t>
            </a:r>
          </a:p>
          <a:p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		zemskou rotací</a:t>
            </a:r>
          </a:p>
          <a:p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		morfologie krajiny</a:t>
            </a:r>
          </a:p>
          <a:p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		vodními plochami</a:t>
            </a:r>
          </a:p>
          <a:p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		vegetací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Pro optimální využití větrné energie jsou zpracovány větrné mapy, které vznikly na základě pravidelného proudění a dlouhodobého měření.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Všeobecně nejpříznivější podmínky mají severské přímořské státy.</a:t>
            </a:r>
          </a:p>
        </p:txBody>
      </p:sp>
      <p:pic>
        <p:nvPicPr>
          <p:cNvPr id="49160" name="Picture 8" descr="MC900413534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85725"/>
            <a:ext cx="2520950" cy="2119313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9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9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9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9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9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91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91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8243887" cy="566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684213" y="6237288"/>
            <a:ext cx="2016125" cy="40229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</a:rPr>
              <a:t>4 generátor</a:t>
            </a: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6985000" y="5084763"/>
            <a:ext cx="2159000" cy="402291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</a:rPr>
              <a:t>7 převodovka</a:t>
            </a: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6300788" y="5949950"/>
            <a:ext cx="2160587" cy="7270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27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17	kotoučová brzda</a:t>
            </a: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3419475" y="5949950"/>
            <a:ext cx="1944688" cy="7270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27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18	natáčení gondoly</a:t>
            </a: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7451725" y="404813"/>
            <a:ext cx="1655763" cy="666750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2060"/>
                </a:solidFill>
                <a:latin typeface="Verdana" panose="020B0604030504040204" pitchFamily="34" charset="0"/>
              </a:rPr>
              <a:t>9	natáčení vrtule</a:t>
            </a:r>
          </a:p>
        </p:txBody>
      </p:sp>
      <p:sp>
        <p:nvSpPr>
          <p:cNvPr id="65549" name="Line 13"/>
          <p:cNvSpPr>
            <a:spLocks noChangeShapeType="1"/>
          </p:cNvSpPr>
          <p:nvPr/>
        </p:nvSpPr>
        <p:spPr bwMode="auto">
          <a:xfrm flipH="1">
            <a:off x="6804025" y="1052513"/>
            <a:ext cx="719138" cy="15128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65550" name="Line 14"/>
          <p:cNvSpPr>
            <a:spLocks noChangeShapeType="1"/>
          </p:cNvSpPr>
          <p:nvPr/>
        </p:nvSpPr>
        <p:spPr bwMode="auto">
          <a:xfrm flipH="1" flipV="1">
            <a:off x="5003800" y="3573463"/>
            <a:ext cx="1944688" cy="15113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65551" name="Line 15"/>
          <p:cNvSpPr>
            <a:spLocks noChangeShapeType="1"/>
          </p:cNvSpPr>
          <p:nvPr/>
        </p:nvSpPr>
        <p:spPr bwMode="auto">
          <a:xfrm flipH="1" flipV="1">
            <a:off x="4643438" y="3716338"/>
            <a:ext cx="1728787" cy="223361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65552" name="Line 16"/>
          <p:cNvSpPr>
            <a:spLocks noChangeShapeType="1"/>
          </p:cNvSpPr>
          <p:nvPr/>
        </p:nvSpPr>
        <p:spPr bwMode="auto">
          <a:xfrm flipV="1">
            <a:off x="3995738" y="4365625"/>
            <a:ext cx="288925" cy="15843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65553" name="Line 17"/>
          <p:cNvSpPr>
            <a:spLocks noChangeShapeType="1"/>
          </p:cNvSpPr>
          <p:nvPr/>
        </p:nvSpPr>
        <p:spPr bwMode="auto">
          <a:xfrm flipV="1">
            <a:off x="2195513" y="4149725"/>
            <a:ext cx="792162" cy="20875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65555" name="Text Box 19"/>
          <p:cNvSpPr txBox="1">
            <a:spLocks noChangeArrowheads="1"/>
          </p:cNvSpPr>
          <p:nvPr/>
        </p:nvSpPr>
        <p:spPr bwMode="auto">
          <a:xfrm>
            <a:off x="468313" y="765175"/>
            <a:ext cx="3024187" cy="463846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>
                <a:solidFill>
                  <a:srgbClr val="002060"/>
                </a:solidFill>
              </a:rPr>
              <a:t>Popište gondolu</a:t>
            </a:r>
          </a:p>
        </p:txBody>
      </p:sp>
    </p:spTree>
    <p:extLst>
      <p:ext uri="{BB962C8B-B14F-4D97-AF65-F5344CB8AC3E}">
        <p14:creationId xmlns:p14="http://schemas.microsoft.com/office/powerpoint/2010/main" val="138102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5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5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5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5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5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5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4" grpId="0" animBg="1"/>
      <p:bldP spid="65545" grpId="0" animBg="1"/>
      <p:bldP spid="65546" grpId="0" animBg="1"/>
      <p:bldP spid="65547" grpId="0" animBg="1"/>
      <p:bldP spid="65548" grpId="0" animBg="1"/>
      <p:bldP spid="65549" grpId="0" animBg="1"/>
      <p:bldP spid="65550" grpId="0" animBg="1"/>
      <p:bldP spid="65551" grpId="0" animBg="1"/>
      <p:bldP spid="65552" grpId="0" animBg="1"/>
      <p:bldP spid="65553" grpId="0" animBg="1"/>
      <p:bldP spid="65555" grpId="0" animBg="1"/>
      <p:bldP spid="65555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5580063" y="692150"/>
            <a:ext cx="30956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gondola</a:t>
            </a:r>
          </a:p>
        </p:txBody>
      </p:sp>
      <p:pic>
        <p:nvPicPr>
          <p:cNvPr id="33797" name="Picture 5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863"/>
            <a:ext cx="51435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ví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311525"/>
            <a:ext cx="4608512" cy="350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179388" y="4076700"/>
            <a:ext cx="3887787" cy="1336675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5113" indent="-265113"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1.	ložisko</a:t>
            </a:r>
          </a:p>
          <a:p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2.	převodovka</a:t>
            </a:r>
          </a:p>
          <a:p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3.	generátor</a:t>
            </a:r>
          </a:p>
          <a:p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4.	natočení listů vrtule </a:t>
            </a: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395288" y="6308725"/>
            <a:ext cx="4321175" cy="422275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5113" indent="-265113"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latin typeface="Verdana" panose="020B0604030504040204" pitchFamily="34" charset="0"/>
              </a:rPr>
              <a:t>Enercon – bez převodovky</a:t>
            </a:r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5003800" y="2133600"/>
            <a:ext cx="3744913" cy="402291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5113" indent="-265113"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Vestas – s převodovkou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9388" y="5649912"/>
            <a:ext cx="4321175" cy="402291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5113" indent="-265113"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 err="1" smtClean="0">
                <a:solidFill>
                  <a:schemeClr val="bg2"/>
                </a:solidFill>
                <a:latin typeface="Verdana" panose="020B0604030504040204" pitchFamily="34" charset="0"/>
                <a:hlinkClick r:id="rId4"/>
              </a:rPr>
              <a:t>Enercon</a:t>
            </a:r>
            <a:r>
              <a:rPr lang="cs-CZ" altLang="cs-CZ" sz="2000" b="1" dirty="0" smtClean="0">
                <a:solidFill>
                  <a:schemeClr val="bg2"/>
                </a:solidFill>
                <a:latin typeface="Verdana" panose="020B0604030504040204" pitchFamily="34" charset="0"/>
              </a:rPr>
              <a:t> - stránky</a:t>
            </a:r>
            <a:endParaRPr lang="cs-CZ" altLang="cs-CZ" sz="2000" b="1" dirty="0">
              <a:solidFill>
                <a:schemeClr val="bg2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56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1" grpId="0" animBg="1"/>
      <p:bldP spid="33806" grpId="0" animBg="1"/>
      <p:bldP spid="33807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5195781" y="1268760"/>
            <a:ext cx="3815931" cy="131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Gondola </a:t>
            </a:r>
            <a:r>
              <a:rPr lang="cs-CZ" altLang="cs-CZ" sz="20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https://www.wind-energie.de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30"/>
          <a:stretch/>
        </p:blipFill>
        <p:spPr>
          <a:xfrm>
            <a:off x="4139952" y="3246982"/>
            <a:ext cx="4897687" cy="34943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61"/>
          <a:stretch/>
        </p:blipFill>
        <p:spPr>
          <a:xfrm>
            <a:off x="-15581" y="4581128"/>
            <a:ext cx="5285194" cy="194421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8298"/>
            <a:ext cx="5112293" cy="340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6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699792" y="188640"/>
            <a:ext cx="4535736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stator - </a:t>
            </a:r>
            <a:r>
              <a:rPr lang="cs-CZ" altLang="cs-CZ" sz="4000" b="1" u="sng" dirty="0" err="1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Enercon</a:t>
            </a:r>
            <a:r>
              <a:rPr lang="cs-CZ" altLang="cs-CZ" sz="4000" b="1" u="sng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endParaRPr lang="cs-CZ" altLang="cs-CZ" sz="4000" b="1" u="sng" dirty="0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39499"/>
            <a:ext cx="8352928" cy="553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2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16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2400"/>
            <a:ext cx="8785225" cy="658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79388" y="277813"/>
            <a:ext cx="3097212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Převodovka</a:t>
            </a:r>
          </a:p>
        </p:txBody>
      </p:sp>
    </p:spTree>
    <p:extLst>
      <p:ext uri="{BB962C8B-B14F-4D97-AF65-F5344CB8AC3E}">
        <p14:creationId xmlns:p14="http://schemas.microsoft.com/office/powerpoint/2010/main" val="130397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179388" y="277813"/>
            <a:ext cx="8856662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Systémy výroby elektrické energie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179388" y="981075"/>
            <a:ext cx="8785225" cy="163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2438" indent="-452438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00113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79500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u="sng" dirty="0">
                <a:solidFill>
                  <a:srgbClr val="002060"/>
                </a:solidFill>
                <a:latin typeface="Verdana" panose="020B0604030504040204" pitchFamily="34" charset="0"/>
              </a:rPr>
              <a:t>Pro výrobu elektrické energie se používají zdroje: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1.	Asynchronní 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kroužkový generátor</a:t>
            </a:r>
            <a:endParaRPr lang="cs-CZ" altLang="cs-CZ" sz="2000" b="1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2.	Asynchronní generátor s dvojitým napájením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3.	Synchronní generátor s trvalými magnety nebo s budičem</a:t>
            </a:r>
          </a:p>
        </p:txBody>
      </p:sp>
      <p:sp>
        <p:nvSpPr>
          <p:cNvPr id="73747" name="Text Box 19"/>
          <p:cNvSpPr txBox="1">
            <a:spLocks noChangeArrowheads="1"/>
          </p:cNvSpPr>
          <p:nvPr/>
        </p:nvSpPr>
        <p:spPr bwMode="auto">
          <a:xfrm>
            <a:off x="179388" y="2565400"/>
            <a:ext cx="8785225" cy="264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00113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79500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u="sng" dirty="0">
                <a:solidFill>
                  <a:srgbClr val="002060"/>
                </a:solidFill>
                <a:latin typeface="Verdana" panose="020B0604030504040204" pitchFamily="34" charset="0"/>
              </a:rPr>
              <a:t>Velikost napětí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generátoru je dáno jeho výkonem. Požívaná výstupní napětí jsou od hodnoty malého napětí  (P</a:t>
            </a:r>
            <a:r>
              <a:rPr lang="en-US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&lt;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2kW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), přes nízké napětí 400V (do 500kW),  690V do vysokého napětí 11kV.</a:t>
            </a:r>
            <a:endParaRPr lang="cs-CZ" altLang="cs-CZ" sz="2000" b="1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>
              <a:spcBef>
                <a:spcPct val="3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Podle velikosti výkonu, uspořádání elektrárny a okolní soustavě je napětí transformováno do sítě vn nebo </a:t>
            </a:r>
            <a:r>
              <a:rPr lang="cs-CZ" altLang="cs-CZ" sz="2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vvn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. Transformátor může být přímo v tělese elektrárny nebo v samostatné budově (větrné parky).</a:t>
            </a:r>
          </a:p>
        </p:txBody>
      </p:sp>
      <p:sp>
        <p:nvSpPr>
          <p:cNvPr id="73748" name="Text Box 20"/>
          <p:cNvSpPr txBox="1">
            <a:spLocks noChangeArrowheads="1"/>
          </p:cNvSpPr>
          <p:nvPr/>
        </p:nvSpPr>
        <p:spPr bwMode="auto">
          <a:xfrm>
            <a:off x="179388" y="5229225"/>
            <a:ext cx="8785225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00113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79500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u="sng" dirty="0">
                <a:solidFill>
                  <a:srgbClr val="002060"/>
                </a:solidFill>
                <a:latin typeface="Verdana" panose="020B0604030504040204" pitchFamily="34" charset="0"/>
              </a:rPr>
              <a:t>Chlazení generátoru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Účinnost generátoru je (95 – 98)%, ztrátové teplo musí být odváděno. Chlazení je vzduchové 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(malé 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výkony) nebo vodní a vzduchové (velké výkony)</a:t>
            </a:r>
          </a:p>
        </p:txBody>
      </p:sp>
    </p:spTree>
    <p:extLst>
      <p:ext uri="{BB962C8B-B14F-4D97-AF65-F5344CB8AC3E}">
        <p14:creationId xmlns:p14="http://schemas.microsoft.com/office/powerpoint/2010/main" val="246701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3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3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7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3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3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3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3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179388" y="277813"/>
            <a:ext cx="8856662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Používání jednotlivých principů</a:t>
            </a:r>
          </a:p>
        </p:txBody>
      </p:sp>
      <p:pic>
        <p:nvPicPr>
          <p:cNvPr id="83971" name="Picture 3" descr="genera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8497887" cy="553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34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323850" y="260350"/>
            <a:ext cx="882015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Asynchronní generátor s kroužkovou kotvou a s měničem</a:t>
            </a: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354263"/>
            <a:ext cx="8928100" cy="414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32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323850" y="260350"/>
            <a:ext cx="882015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Asynchronní generátor s kroužkovou kotvou a s měničem</a:t>
            </a:r>
          </a:p>
        </p:txBody>
      </p:sp>
      <p:sp>
        <p:nvSpPr>
          <p:cNvPr id="76822" name="Text Box 22"/>
          <p:cNvSpPr txBox="1">
            <a:spLocks noChangeArrowheads="1"/>
          </p:cNvSpPr>
          <p:nvPr/>
        </p:nvSpPr>
        <p:spPr bwMode="auto">
          <a:xfrm>
            <a:off x="107950" y="6027738"/>
            <a:ext cx="8964613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720725" indent="-720725">
              <a:tabLst>
                <a:tab pos="446088" algn="l"/>
                <a:tab pos="982663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00113">
              <a:tabLst>
                <a:tab pos="446088" algn="l"/>
                <a:tab pos="982663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79500">
              <a:tabLst>
                <a:tab pos="446088" algn="l"/>
                <a:tab pos="982663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6088" algn="l"/>
                <a:tab pos="982663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6088" algn="l"/>
                <a:tab pos="982663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982663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982663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982663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982663" algn="l"/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>
                <a:solidFill>
                  <a:srgbClr val="002060"/>
                </a:solidFill>
                <a:latin typeface="Verdana" panose="020B0604030504040204" pitchFamily="34" charset="0"/>
              </a:rPr>
              <a:t>*	lze provozovat i při malých rychlostech větru</a:t>
            </a:r>
          </a:p>
          <a:p>
            <a:r>
              <a:rPr lang="cs-CZ" altLang="cs-CZ" b="1">
                <a:solidFill>
                  <a:srgbClr val="002060"/>
                </a:solidFill>
                <a:latin typeface="Verdana" panose="020B0604030504040204" pitchFamily="34" charset="0"/>
              </a:rPr>
              <a:t>*	při dostatečné rychlosti větru lze vinutí rotoru spojit nakrátko </a:t>
            </a:r>
          </a:p>
        </p:txBody>
      </p:sp>
      <p:pic>
        <p:nvPicPr>
          <p:cNvPr id="76823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797083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63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6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6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323850" y="260648"/>
            <a:ext cx="882015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2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Asynchronní generátor s kroužkovou kotvou a s </a:t>
            </a:r>
            <a:r>
              <a:rPr lang="cs-CZ" altLang="cs-CZ" sz="3200" b="1" u="sng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měničem</a:t>
            </a:r>
            <a:r>
              <a:rPr lang="cs-CZ" altLang="cs-CZ" sz="2800" b="1" u="sng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cs-CZ" altLang="cs-CZ" sz="16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(zdroj: https://</a:t>
            </a:r>
            <a:r>
              <a:rPr lang="cs-CZ" altLang="cs-CZ" sz="1600" b="1" u="sng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automatizace.hw.cz)</a:t>
            </a:r>
            <a:endParaRPr lang="cs-CZ" altLang="cs-CZ" sz="1600" b="1" u="sng" dirty="0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856311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611560" y="260350"/>
            <a:ext cx="792088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b="1" u="sng" dirty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Úvodní </a:t>
            </a:r>
            <a:r>
              <a:rPr lang="cs-CZ" altLang="cs-CZ" b="1" u="sng" dirty="0" smtClean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čísla </a:t>
            </a:r>
            <a:r>
              <a:rPr lang="cs-CZ" altLang="cs-CZ" sz="2000" b="1" u="sng" dirty="0" smtClean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(zdroj GWEC, EWEA, ČSVE, ERU)</a:t>
            </a:r>
            <a:endParaRPr lang="cs-CZ" altLang="cs-CZ" sz="2000" b="1" u="sng" dirty="0">
              <a:solidFill>
                <a:schemeClr val="accent4">
                  <a:lumMod val="1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179388" y="1196975"/>
            <a:ext cx="8785225" cy="428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1258888" algn="l"/>
                <a:tab pos="1614488" algn="l"/>
                <a:tab pos="4217988" algn="r"/>
                <a:tab pos="6008688" algn="r"/>
                <a:tab pos="81645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258888" algn="l"/>
                <a:tab pos="1614488" algn="l"/>
                <a:tab pos="4217988" algn="r"/>
                <a:tab pos="6008688" algn="r"/>
                <a:tab pos="81645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258888" algn="l"/>
                <a:tab pos="1614488" algn="l"/>
                <a:tab pos="4217988" algn="r"/>
                <a:tab pos="6008688" algn="r"/>
                <a:tab pos="81645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258888" algn="l"/>
                <a:tab pos="1614488" algn="l"/>
                <a:tab pos="4217988" algn="r"/>
                <a:tab pos="6008688" algn="r"/>
                <a:tab pos="81645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258888" algn="l"/>
                <a:tab pos="1614488" algn="l"/>
                <a:tab pos="4217988" algn="r"/>
                <a:tab pos="6008688" algn="r"/>
                <a:tab pos="81645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258888" algn="l"/>
                <a:tab pos="1614488" algn="l"/>
                <a:tab pos="4217988" algn="r"/>
                <a:tab pos="6008688" algn="r"/>
                <a:tab pos="81645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258888" algn="l"/>
                <a:tab pos="1614488" algn="l"/>
                <a:tab pos="4217988" algn="r"/>
                <a:tab pos="6008688" algn="r"/>
                <a:tab pos="81645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258888" algn="l"/>
                <a:tab pos="1614488" algn="l"/>
                <a:tab pos="4217988" algn="r"/>
                <a:tab pos="6008688" algn="r"/>
                <a:tab pos="81645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258888" algn="l"/>
                <a:tab pos="1614488" algn="l"/>
                <a:tab pos="4217988" algn="r"/>
                <a:tab pos="6008688" algn="r"/>
                <a:tab pos="81645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tabLst>
                <a:tab pos="1258888" algn="l"/>
                <a:tab pos="1614488" algn="l"/>
                <a:tab pos="3859213" algn="r"/>
                <a:tab pos="5916613" algn="r"/>
                <a:tab pos="8164513" algn="r"/>
              </a:tabLst>
            </a:pPr>
            <a:r>
              <a:rPr lang="cs-CZ" altLang="cs-CZ" sz="2200" b="1" u="sng" dirty="0">
                <a:solidFill>
                  <a:srgbClr val="000000"/>
                </a:solidFill>
                <a:latin typeface="Verdana" panose="020B0604030504040204" pitchFamily="34" charset="0"/>
              </a:rPr>
              <a:t>K </a:t>
            </a:r>
            <a:r>
              <a:rPr lang="cs-CZ" altLang="cs-CZ" sz="2200" b="1" u="sng" dirty="0" smtClean="0">
                <a:solidFill>
                  <a:srgbClr val="000000"/>
                </a:solidFill>
                <a:latin typeface="Verdana" panose="020B0604030504040204" pitchFamily="34" charset="0"/>
              </a:rPr>
              <a:t>31. 12</a:t>
            </a:r>
            <a:r>
              <a:rPr lang="cs-CZ" altLang="cs-CZ" sz="2200" b="1" u="sng" dirty="0">
                <a:solidFill>
                  <a:srgbClr val="000000"/>
                </a:solidFill>
                <a:latin typeface="Verdana" panose="020B0604030504040204" pitchFamily="34" charset="0"/>
              </a:rPr>
              <a:t>. </a:t>
            </a:r>
            <a:r>
              <a:rPr lang="cs-CZ" altLang="cs-CZ" sz="2200" b="1" u="sng" dirty="0" smtClean="0">
                <a:solidFill>
                  <a:srgbClr val="000000"/>
                </a:solidFill>
                <a:latin typeface="Verdana" panose="020B0604030504040204" pitchFamily="34" charset="0"/>
              </a:rPr>
              <a:t>2024</a:t>
            </a:r>
            <a:r>
              <a:rPr lang="cs-CZ" altLang="cs-CZ" sz="2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:</a:t>
            </a:r>
            <a:r>
              <a:rPr lang="cs-CZ" altLang="cs-CZ" sz="2200" b="1" dirty="0">
                <a:solidFill>
                  <a:srgbClr val="000000"/>
                </a:solidFill>
                <a:latin typeface="Verdana" panose="020B0604030504040204" pitchFamily="34" charset="0"/>
              </a:rPr>
              <a:t>	svět	</a:t>
            </a:r>
            <a:r>
              <a:rPr lang="cs-CZ" altLang="cs-CZ" sz="2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EU27</a:t>
            </a:r>
            <a:r>
              <a:rPr lang="cs-CZ" altLang="cs-CZ" sz="2200" b="1" dirty="0">
                <a:solidFill>
                  <a:srgbClr val="000000"/>
                </a:solidFill>
                <a:latin typeface="Verdana" panose="020B0604030504040204" pitchFamily="34" charset="0"/>
              </a:rPr>
              <a:t>	</a:t>
            </a:r>
            <a:r>
              <a:rPr lang="cs-CZ" altLang="cs-CZ" sz="2200" b="1" dirty="0" smtClean="0">
                <a:solidFill>
                  <a:srgbClr val="000000"/>
                </a:solidFill>
                <a:latin typeface="Verdana" panose="020B0604030504040204" pitchFamily="34" charset="0"/>
                <a:hlinkClick r:id="rId2"/>
              </a:rPr>
              <a:t>ČR- 2023 </a:t>
            </a:r>
            <a:endParaRPr lang="cs-CZ" altLang="cs-CZ" sz="22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  <a:tabLst>
                <a:tab pos="1258888" algn="l"/>
                <a:tab pos="1614488" algn="l"/>
                <a:tab pos="4041775" algn="r"/>
                <a:tab pos="6002338" algn="r"/>
                <a:tab pos="8164513" algn="r"/>
              </a:tabLst>
            </a:pPr>
            <a:r>
              <a:rPr lang="cs-CZ" altLang="cs-CZ" sz="2000" b="1" u="sng" dirty="0" smtClean="0">
                <a:solidFill>
                  <a:srgbClr val="000000"/>
                </a:solidFill>
                <a:latin typeface="Verdana" panose="020B0604030504040204" pitchFamily="34" charset="0"/>
              </a:rPr>
              <a:t>výkon celkem</a:t>
            </a:r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	1020 GW	207 GW</a:t>
            </a:r>
            <a:r>
              <a:rPr lang="cs-CZ" altLang="cs-CZ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0,352 GW</a:t>
            </a:r>
          </a:p>
          <a:p>
            <a:pPr>
              <a:spcBef>
                <a:spcPct val="50000"/>
              </a:spcBef>
              <a:tabLst>
                <a:tab pos="1258888" algn="l"/>
                <a:tab pos="1614488" algn="l"/>
                <a:tab pos="5832475" algn="r"/>
                <a:tab pos="7886700" algn="r"/>
                <a:tab pos="8074025" algn="r"/>
              </a:tabLst>
            </a:pPr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			pevnina	moře	</a:t>
            </a:r>
          </a:p>
          <a:p>
            <a:pPr>
              <a:spcBef>
                <a:spcPct val="50000"/>
              </a:spcBef>
              <a:tabLst>
                <a:tab pos="1258888" algn="l"/>
                <a:tab pos="1614488" algn="l"/>
                <a:tab pos="5651500" algn="r"/>
                <a:tab pos="7886700" algn="r"/>
                <a:tab pos="8074025" algn="r"/>
              </a:tabLst>
            </a:pPr>
            <a:r>
              <a:rPr lang="cs-CZ" altLang="cs-CZ" sz="2000" b="1" u="sng" dirty="0" smtClean="0">
                <a:solidFill>
                  <a:srgbClr val="000000"/>
                </a:solidFill>
                <a:latin typeface="Verdana" panose="020B0604030504040204" pitchFamily="34" charset="0"/>
              </a:rPr>
              <a:t>Evropa</a:t>
            </a:r>
            <a:r>
              <a:rPr lang="cs-CZ" altLang="cs-CZ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:	</a:t>
            </a:r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Německo</a:t>
            </a:r>
            <a:r>
              <a:rPr lang="cs-CZ" altLang="cs-CZ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56 GW</a:t>
            </a:r>
            <a:r>
              <a:rPr lang="cs-CZ" altLang="cs-CZ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8 GW	</a:t>
            </a:r>
            <a:endParaRPr lang="cs-CZ" altLang="cs-CZ" sz="20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tabLst>
                <a:tab pos="1258888" algn="l"/>
                <a:tab pos="1614488" algn="l"/>
                <a:tab pos="5651500" algn="r"/>
                <a:tab pos="7886700" algn="r"/>
                <a:tab pos="8074025" algn="r"/>
              </a:tabLst>
            </a:pPr>
            <a:r>
              <a:rPr lang="cs-CZ" altLang="cs-CZ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Francie	19 GW</a:t>
            </a:r>
            <a:r>
              <a:rPr lang="cs-CZ" altLang="cs-CZ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		</a:t>
            </a:r>
            <a:endParaRPr lang="cs-CZ" altLang="cs-CZ" sz="20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tabLst>
                <a:tab pos="1258888" algn="l"/>
                <a:tab pos="1614488" algn="l"/>
                <a:tab pos="5651500" algn="r"/>
                <a:tab pos="7886700" algn="r"/>
                <a:tab pos="8074025" algn="r"/>
              </a:tabLst>
            </a:pPr>
            <a:r>
              <a:rPr lang="cs-CZ" altLang="cs-CZ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VB	14 GW	12,7 GW</a:t>
            </a:r>
          </a:p>
          <a:p>
            <a:pPr>
              <a:tabLst>
                <a:tab pos="1258888" algn="l"/>
                <a:tab pos="1614488" algn="l"/>
                <a:tab pos="5651500" algn="r"/>
                <a:tab pos="7886700" algn="r"/>
                <a:tab pos="8074025" algn="r"/>
              </a:tabLst>
            </a:pPr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	Španělsko	28 GW</a:t>
            </a:r>
            <a:endParaRPr lang="cs-CZ" altLang="cs-CZ" sz="20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tabLst>
                <a:tab pos="1258888" algn="l"/>
                <a:tab pos="1614488" algn="l"/>
                <a:tab pos="5651500" algn="r"/>
                <a:tab pos="7886700" algn="r"/>
                <a:tab pos="8074025" algn="r"/>
              </a:tabLst>
            </a:pPr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	</a:t>
            </a:r>
            <a:r>
              <a:rPr lang="cs-CZ" altLang="cs-CZ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Německo plán do 2030</a:t>
            </a:r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	110 GW	30 GW	 	</a:t>
            </a:r>
            <a:endParaRPr lang="cs-CZ" altLang="cs-CZ" sz="20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tabLst>
                <a:tab pos="1258888" algn="l"/>
                <a:tab pos="1614488" algn="l"/>
                <a:tab pos="5294313" algn="r"/>
                <a:tab pos="7886700" algn="r"/>
                <a:tab pos="8074025" algn="r"/>
              </a:tabLst>
            </a:pPr>
            <a:r>
              <a:rPr lang="cs-CZ" altLang="cs-CZ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	</a:t>
            </a:r>
            <a:endParaRPr lang="cs-CZ" altLang="cs-CZ" sz="20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tabLst>
                <a:tab pos="1258888" algn="l"/>
                <a:tab pos="1614488" algn="l"/>
                <a:tab pos="5651500" algn="r"/>
                <a:tab pos="6550025" algn="l"/>
                <a:tab pos="7886700" algn="r"/>
                <a:tab pos="8074025" algn="r"/>
              </a:tabLst>
            </a:pPr>
            <a:r>
              <a:rPr lang="cs-CZ" altLang="cs-CZ" sz="2000" b="1" u="sng" dirty="0" smtClean="0">
                <a:solidFill>
                  <a:srgbClr val="000000"/>
                </a:solidFill>
                <a:latin typeface="Verdana" panose="020B0604030504040204" pitchFamily="34" charset="0"/>
              </a:rPr>
              <a:t>Svět</a:t>
            </a:r>
            <a:r>
              <a:rPr lang="cs-CZ" altLang="cs-CZ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:		</a:t>
            </a:r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Čína	520 GW	27,46 GW	</a:t>
            </a:r>
            <a:endParaRPr lang="cs-CZ" altLang="cs-CZ" sz="20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tabLst>
                <a:tab pos="1258888" algn="l"/>
                <a:tab pos="1614488" algn="l"/>
                <a:tab pos="5651500" algn="r"/>
                <a:tab pos="6550025" algn="l"/>
                <a:tab pos="7886700" algn="r"/>
                <a:tab pos="8074025" algn="r"/>
              </a:tabLst>
            </a:pPr>
            <a:r>
              <a:rPr lang="cs-CZ" altLang="cs-CZ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		</a:t>
            </a:r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Indie	39,01 GW	</a:t>
            </a:r>
          </a:p>
          <a:p>
            <a:pPr>
              <a:tabLst>
                <a:tab pos="1258888" algn="l"/>
                <a:tab pos="1614488" algn="l"/>
                <a:tab pos="5651500" algn="r"/>
                <a:tab pos="6550025" algn="l"/>
                <a:tab pos="7886700" algn="r"/>
                <a:tab pos="8074025" algn="r"/>
              </a:tabLst>
            </a:pPr>
            <a:r>
              <a:rPr lang="cs-CZ" altLang="cs-CZ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		</a:t>
            </a:r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USA </a:t>
            </a:r>
            <a:r>
              <a:rPr lang="cs-CZ" altLang="cs-CZ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132,65 GW</a:t>
            </a:r>
            <a:r>
              <a:rPr lang="cs-CZ" altLang="cs-CZ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7423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179388" y="277813"/>
            <a:ext cx="8856662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Systémy výroby elektrické energie</a:t>
            </a:r>
          </a:p>
        </p:txBody>
      </p:sp>
      <p:pic>
        <p:nvPicPr>
          <p:cNvPr id="85020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8640763" cy="578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30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5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179388" y="277813"/>
            <a:ext cx="8856662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Synchronní generátor s měničem a bez převodovky</a:t>
            </a:r>
          </a:p>
        </p:txBody>
      </p:sp>
      <p:pic>
        <p:nvPicPr>
          <p:cNvPr id="77852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22413"/>
            <a:ext cx="8424862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53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95288" y="260350"/>
            <a:ext cx="8435975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600" b="1" u="sng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Synchronní generátor - zhodnocení</a:t>
            </a:r>
            <a:endParaRPr lang="cs-CZ" altLang="cs-CZ" sz="3600" b="1" u="sng" dirty="0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07951" y="1125538"/>
            <a:ext cx="8856538" cy="28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60363" indent="-360363"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*	systém používá zejména firma </a:t>
            </a:r>
            <a:r>
              <a:rPr lang="cs-CZ" altLang="cs-CZ" sz="2000" b="1" dirty="0" err="1" smtClean="0">
                <a:solidFill>
                  <a:srgbClr val="002060"/>
                </a:solidFill>
                <a:latin typeface="Verdana" panose="020B0604030504040204" pitchFamily="34" charset="0"/>
              </a:rPr>
              <a:t>Enercon</a:t>
            </a:r>
            <a:endParaRPr lang="cs-CZ" altLang="cs-CZ" sz="2000" b="1" dirty="0" smtClean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*	výkony od 800 kW až 7,58 MW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*	některé generátory mají možnost podle rychlosti větru přepínat počet pólů (na statoru i rotoru)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*	rychlost otáček rotoru je podle výkonu (6 - 36) 1/min.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*	pro nižší výkony existuje i varianta buzení trvalými magnety</a:t>
            </a:r>
            <a:endParaRPr lang="cs-CZ" altLang="cs-CZ" sz="2000" b="1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64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95288" y="260350"/>
            <a:ext cx="8435975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Systémy větrných elektráren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07950" y="1125538"/>
            <a:ext cx="8964613" cy="452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60363" indent="-360363"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dirty="0">
                <a:solidFill>
                  <a:srgbClr val="002060"/>
                </a:solidFill>
                <a:latin typeface="Verdana" panose="020B0604030504040204" pitchFamily="34" charset="0"/>
              </a:rPr>
              <a:t>1.</a:t>
            </a:r>
            <a:r>
              <a:rPr lang="cs-CZ" altLang="cs-CZ" sz="2400" b="1" u="sng" dirty="0">
                <a:solidFill>
                  <a:srgbClr val="002060"/>
                </a:solidFill>
                <a:latin typeface="Verdana" panose="020B0604030504040204" pitchFamily="34" charset="0"/>
              </a:rPr>
              <a:t>	Autonomní systémy</a:t>
            </a:r>
            <a:r>
              <a:rPr lang="cs-CZ" altLang="cs-CZ" sz="2000" b="1" u="sng" dirty="0">
                <a:solidFill>
                  <a:srgbClr val="002060"/>
                </a:solidFill>
                <a:latin typeface="Verdana" panose="020B0604030504040204" pitchFamily="34" charset="0"/>
              </a:rPr>
              <a:t> 	-	</a:t>
            </a:r>
            <a:r>
              <a:rPr lang="cs-CZ" altLang="cs-CZ" sz="2400" b="1" u="sng" dirty="0" err="1">
                <a:solidFill>
                  <a:srgbClr val="002060"/>
                </a:solidFill>
                <a:latin typeface="Verdana" panose="020B0604030504040204" pitchFamily="34" charset="0"/>
              </a:rPr>
              <a:t>grid-off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	</a:t>
            </a:r>
            <a:r>
              <a:rPr lang="cs-CZ" altLang="cs-CZ" sz="2400" b="1" u="sng" dirty="0">
                <a:solidFill>
                  <a:srgbClr val="002060"/>
                </a:solidFill>
                <a:latin typeface="Verdana" panose="020B0604030504040204" pitchFamily="34" charset="0"/>
              </a:rPr>
              <a:t>systémy nezávislé na rozvodné síti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slouží objektům, které nemají možnost připojení k veřejné síti nebo kde je připojení technicky a ekonomicky náročné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elektrárny mají výkon (0,1 – 50) 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kW, většinou do10 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kW 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synchronní generátory s trvalými magnety	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součástí systému je akumulátor a řídící elektronika, mohou být doplněny i dalším zdrojem elektrické energie (</a:t>
            </a:r>
            <a:r>
              <a:rPr lang="cs-CZ" altLang="cs-CZ" sz="2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fotovoltaický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 článek) 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napětí 12 a 24 V, případně 230 střídavých (střídač)</a:t>
            </a:r>
            <a:endParaRPr lang="cs-CZ" altLang="cs-CZ" sz="2000" b="1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měrné investiční náklady jsou 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vysoké</a:t>
            </a:r>
            <a:endParaRPr lang="cs-CZ" altLang="cs-CZ" sz="2000" b="1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56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7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7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7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9182"/>
            <a:ext cx="8831793" cy="5215326"/>
          </a:xfrm>
          <a:prstGeom prst="rect">
            <a:avLst/>
          </a:prstGeom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2267744" y="587607"/>
            <a:ext cx="3455987" cy="402291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elektronický regulátor</a:t>
            </a: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5688012" y="6298340"/>
            <a:ext cx="2232025" cy="402291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akumulátory</a:t>
            </a:r>
          </a:p>
        </p:txBody>
      </p:sp>
      <p:sp>
        <p:nvSpPr>
          <p:cNvPr id="68621" name="Line 13"/>
          <p:cNvSpPr>
            <a:spLocks noChangeShapeType="1"/>
          </p:cNvSpPr>
          <p:nvPr/>
        </p:nvSpPr>
        <p:spPr bwMode="auto">
          <a:xfrm flipH="1" flipV="1">
            <a:off x="5436096" y="5805263"/>
            <a:ext cx="287635" cy="46924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68622" name="Line 14"/>
          <p:cNvSpPr>
            <a:spLocks noChangeShapeType="1"/>
          </p:cNvSpPr>
          <p:nvPr/>
        </p:nvSpPr>
        <p:spPr bwMode="auto">
          <a:xfrm>
            <a:off x="4139952" y="989899"/>
            <a:ext cx="504056" cy="157500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68624" name="Rectangle 16"/>
          <p:cNvSpPr>
            <a:spLocks noChangeArrowheads="1"/>
          </p:cNvSpPr>
          <p:nvPr/>
        </p:nvSpPr>
        <p:spPr bwMode="auto">
          <a:xfrm>
            <a:off x="6156325" y="333375"/>
            <a:ext cx="2819400" cy="558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Grid-off</a:t>
            </a:r>
            <a:endParaRPr lang="cs-CZ" altLang="cs-CZ" sz="4000" b="1" u="sng" dirty="0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7895" y="573895"/>
            <a:ext cx="2081837" cy="402291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topný odpor</a:t>
            </a:r>
            <a:endParaRPr lang="cs-CZ" altLang="cs-CZ" sz="2000" b="1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2143480" y="997310"/>
            <a:ext cx="1564424" cy="257570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661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  <p:bldP spid="68617" grpId="0" animBg="1"/>
      <p:bldP spid="68621" grpId="0" animBg="1"/>
      <p:bldP spid="68622" grpId="0" animBg="1"/>
      <p:bldP spid="68624" grpId="0"/>
      <p:bldP spid="12" grpId="0" animBg="1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5580063" y="6308725"/>
            <a:ext cx="3455987" cy="402291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elektronický regulátor</a:t>
            </a:r>
          </a:p>
        </p:txBody>
      </p:sp>
      <p:pic>
        <p:nvPicPr>
          <p:cNvPr id="68615" name="Picture 7" descr="66_elektrar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58738"/>
            <a:ext cx="6696075" cy="624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3708400" y="6308725"/>
            <a:ext cx="1223963" cy="402291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střídač</a:t>
            </a: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6877050" y="4724400"/>
            <a:ext cx="2232025" cy="402291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akumulátory</a:t>
            </a:r>
          </a:p>
        </p:txBody>
      </p:sp>
      <p:pic>
        <p:nvPicPr>
          <p:cNvPr id="68620" name="Picture 12" descr="004372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412875"/>
            <a:ext cx="2374900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21" name="Line 13"/>
          <p:cNvSpPr>
            <a:spLocks noChangeShapeType="1"/>
          </p:cNvSpPr>
          <p:nvPr/>
        </p:nvSpPr>
        <p:spPr bwMode="auto">
          <a:xfrm flipH="1" flipV="1">
            <a:off x="6372225" y="5084763"/>
            <a:ext cx="431800" cy="730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68622" name="Line 14"/>
          <p:cNvSpPr>
            <a:spLocks noChangeShapeType="1"/>
          </p:cNvSpPr>
          <p:nvPr/>
        </p:nvSpPr>
        <p:spPr bwMode="auto">
          <a:xfrm flipH="1" flipV="1">
            <a:off x="5435600" y="4581525"/>
            <a:ext cx="144463" cy="17287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68623" name="Line 15"/>
          <p:cNvSpPr>
            <a:spLocks noChangeShapeType="1"/>
          </p:cNvSpPr>
          <p:nvPr/>
        </p:nvSpPr>
        <p:spPr bwMode="auto">
          <a:xfrm flipH="1" flipV="1">
            <a:off x="4859338" y="4510088"/>
            <a:ext cx="73025" cy="18002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68624" name="Rectangle 16"/>
          <p:cNvSpPr>
            <a:spLocks noChangeArrowheads="1"/>
          </p:cNvSpPr>
          <p:nvPr/>
        </p:nvSpPr>
        <p:spPr bwMode="auto">
          <a:xfrm>
            <a:off x="6156325" y="333375"/>
            <a:ext cx="2819400" cy="558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Grid-off</a:t>
            </a:r>
            <a:endParaRPr lang="cs-CZ" altLang="cs-CZ" sz="4000" b="1" u="sng" dirty="0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56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  <p:bldP spid="68616" grpId="0" animBg="1"/>
      <p:bldP spid="68617" grpId="0" animBg="1"/>
      <p:bldP spid="68621" grpId="0" animBg="1"/>
      <p:bldP spid="68622" grpId="0" animBg="1"/>
      <p:bldP spid="68623" grpId="0" animBg="1"/>
      <p:bldP spid="6862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ener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20938"/>
            <a:ext cx="8713788" cy="435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250825" y="260350"/>
            <a:ext cx="8713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Autonomní systémy-grid-off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5076825" y="1557338"/>
            <a:ext cx="1873250" cy="402291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setrvačníky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>
            <a:off x="5364163" y="1989138"/>
            <a:ext cx="503237" cy="5762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>
            <a:off x="5867400" y="1989138"/>
            <a:ext cx="144463" cy="5762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171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 animBg="1"/>
      <p:bldP spid="34823" grpId="0" animBg="1"/>
      <p:bldP spid="3482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395288" y="115888"/>
            <a:ext cx="8435975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Systémy větrných elektráren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79388" y="981075"/>
            <a:ext cx="8785225" cy="489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4013" indent="-354013">
              <a:tabLst>
                <a:tab pos="536575" algn="l"/>
                <a:tab pos="4846638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536575" algn="l"/>
                <a:tab pos="4846638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536575" algn="l"/>
                <a:tab pos="4846638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536575" algn="l"/>
                <a:tab pos="4846638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536575" algn="l"/>
                <a:tab pos="4846638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4846638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4846638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4846638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4846638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dirty="0">
                <a:solidFill>
                  <a:srgbClr val="002060"/>
                </a:solidFill>
                <a:latin typeface="Verdana" panose="020B0604030504040204" pitchFamily="34" charset="0"/>
              </a:rPr>
              <a:t>2.	</a:t>
            </a:r>
            <a:r>
              <a:rPr lang="cs-CZ" altLang="cs-CZ" sz="2400" b="1" u="sng" dirty="0">
                <a:solidFill>
                  <a:srgbClr val="002060"/>
                </a:solidFill>
                <a:latin typeface="Verdana" panose="020B0604030504040204" pitchFamily="34" charset="0"/>
              </a:rPr>
              <a:t>Systémy připojené k síti</a:t>
            </a:r>
            <a:r>
              <a:rPr lang="cs-CZ" altLang="cs-CZ" sz="2000" b="1" u="sng" dirty="0">
                <a:solidFill>
                  <a:srgbClr val="002060"/>
                </a:solidFill>
                <a:latin typeface="Verdana" panose="020B0604030504040204" pitchFamily="34" charset="0"/>
              </a:rPr>
              <a:t> 	-	</a:t>
            </a:r>
            <a:r>
              <a:rPr lang="cs-CZ" altLang="cs-CZ" sz="2400" b="1" u="sng" dirty="0" err="1">
                <a:solidFill>
                  <a:srgbClr val="002060"/>
                </a:solidFill>
                <a:latin typeface="Verdana" panose="020B0604030504040204" pitchFamily="34" charset="0"/>
              </a:rPr>
              <a:t>grid</a:t>
            </a:r>
            <a:r>
              <a:rPr lang="cs-CZ" altLang="cs-CZ" sz="2400" b="1" u="sng" dirty="0">
                <a:solidFill>
                  <a:srgbClr val="002060"/>
                </a:solidFill>
                <a:latin typeface="Verdana" panose="020B0604030504040204" pitchFamily="34" charset="0"/>
              </a:rPr>
              <a:t>-on</a:t>
            </a:r>
            <a:r>
              <a:rPr lang="cs-CZ" altLang="cs-CZ" sz="2000" b="1" u="sng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	</a:t>
            </a:r>
            <a:r>
              <a:rPr lang="cs-CZ" altLang="cs-CZ" sz="2400" b="1" u="sng" dirty="0">
                <a:solidFill>
                  <a:srgbClr val="002060"/>
                </a:solidFill>
                <a:latin typeface="Verdana" panose="020B0604030504040204" pitchFamily="34" charset="0"/>
              </a:rPr>
              <a:t>systémy dodávají energii do rozvodné sítě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slouží výhradně pro komerční výrobu elektřiny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jako zdroj se používá asynchronní stroj s vinutým rotorem nebo 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alternátor</a:t>
            </a:r>
            <a:endParaRPr lang="cs-CZ" altLang="cs-CZ" sz="2000" b="1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současný trend vede ke zvyšování průměru 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rotoru (až 200 m)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 *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	základním předpokladem je výběr vhodné lokality (dlouhodobá měření, mapy větrných proudů)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pro vyšší efektivnost se staví více větrných elektráren v jedné lokalitě – </a:t>
            </a:r>
            <a:r>
              <a:rPr lang="cs-CZ" altLang="cs-CZ" sz="2400" b="1" u="sng" dirty="0">
                <a:solidFill>
                  <a:srgbClr val="002060"/>
                </a:solidFill>
                <a:latin typeface="Verdana" panose="020B0604030504040204" pitchFamily="34" charset="0"/>
              </a:rPr>
              <a:t>větrné farmy.</a:t>
            </a:r>
            <a:r>
              <a:rPr lang="cs-CZ" altLang="cs-CZ" sz="24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Některá technická zařízení jsou společná. </a:t>
            </a:r>
            <a:r>
              <a:rPr lang="cs-CZ" altLang="cs-CZ" sz="2000" b="1" u="sng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950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79388" y="277813"/>
            <a:ext cx="8856662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Větrné farmy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79388" y="1125538"/>
            <a:ext cx="8785225" cy="455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9875" indent="-269875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00113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79500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jako 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efektivní se jeví sdružovat jednotlivé bloky  větrné farmy.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*	snižují měrné investiční náklady (některá technická zařízení lze použít centrálně)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*	podmínkou je dostatečná plocha a správné rozmístění jednotlivých bloků  nesmí si vzájemně stínit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*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	největší možnosti pro větrné farmy jsou elektrárny na moři a v pouštních oblastech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u nás je největší větrná farma v Krušných horách – 12 bloků s celkovým výkonem 42 MW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podmínkou pro větrnou farmu je možnost připojení do přenosové 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soustavy </a:t>
            </a:r>
            <a:r>
              <a:rPr lang="cs-CZ" altLang="cs-CZ" sz="2000" b="1" dirty="0" err="1" smtClean="0">
                <a:solidFill>
                  <a:srgbClr val="002060"/>
                </a:solidFill>
                <a:latin typeface="Verdana" panose="020B0604030504040204" pitchFamily="34" charset="0"/>
              </a:rPr>
              <a:t>vvn</a:t>
            </a:r>
            <a:endParaRPr lang="cs-CZ" altLang="cs-CZ" sz="2000" b="1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07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179388" y="44624"/>
            <a:ext cx="8856662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Elektrárny na moři - offshore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79388" y="692696"/>
            <a:ext cx="8785225" cy="271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9875" indent="-269875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00113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79500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možnost zvyšování maximálních 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výkonů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*	menší vliv na ekologii a obyvatele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*	využití zejména v Severním moři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*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	optimální instalace do 20 km od břehu (příznivější klimatické podmínky), u větších vzdáleností vyšší výroba, ale náročná montáž a údržba. Existují projekty do 100km od 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břehu</a:t>
            </a:r>
            <a:endParaRPr lang="cs-CZ" altLang="cs-CZ" sz="2000" b="1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15350" t="29001" r="37400" b="27950"/>
          <a:stretch/>
        </p:blipFill>
        <p:spPr>
          <a:xfrm>
            <a:off x="3872996" y="3212976"/>
            <a:ext cx="5163500" cy="3528392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7504" y="3467038"/>
            <a:ext cx="3816424" cy="3187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69875" indent="-269875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00113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79500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*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	průměrná hloubka 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je 20–40 m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*	Německo </a:t>
            </a:r>
          </a:p>
          <a:p>
            <a:pPr>
              <a:spcBef>
                <a:spcPts val="0"/>
              </a:spcBef>
            </a:pP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- na moři výkon 12 GW do roku 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2030 </a:t>
            </a:r>
            <a:endParaRPr lang="cs-CZ" altLang="cs-CZ" sz="2000" b="1" dirty="0" smtClean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-	stavba možná pouze v „ekonomické“ zóně (dostatečná vzdálenost od pobřeží) </a:t>
            </a:r>
            <a:r>
              <a:rPr lang="cs-CZ" altLang="cs-CZ" sz="11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(https</a:t>
            </a:r>
            <a:r>
              <a:rPr lang="cs-CZ" altLang="cs-CZ" sz="1100" b="1" dirty="0">
                <a:solidFill>
                  <a:srgbClr val="002060"/>
                </a:solidFill>
                <a:latin typeface="Verdana" panose="020B0604030504040204" pitchFamily="34" charset="0"/>
              </a:rPr>
              <a:t>://</a:t>
            </a:r>
            <a:r>
              <a:rPr lang="cs-CZ" altLang="cs-CZ" sz="11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www.wind-energie.de)</a:t>
            </a:r>
          </a:p>
        </p:txBody>
      </p:sp>
      <p:sp>
        <p:nvSpPr>
          <p:cNvPr id="3" name="Obdélník 2"/>
          <p:cNvSpPr/>
          <p:nvPr/>
        </p:nvSpPr>
        <p:spPr>
          <a:xfrm>
            <a:off x="3652970" y="6464369"/>
            <a:ext cx="19094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rgbClr val="002060"/>
                </a:solidFill>
              </a:rPr>
              <a:t>https://oenergetice.cz</a:t>
            </a:r>
          </a:p>
        </p:txBody>
      </p:sp>
    </p:spTree>
    <p:extLst>
      <p:ext uri="{BB962C8B-B14F-4D97-AF65-F5344CB8AC3E}">
        <p14:creationId xmlns:p14="http://schemas.microsoft.com/office/powerpoint/2010/main" val="352152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611560" y="260350"/>
            <a:ext cx="792088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b="1" u="sng" dirty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Úvodní </a:t>
            </a:r>
            <a:r>
              <a:rPr lang="cs-CZ" altLang="cs-CZ" b="1" u="sng" dirty="0" smtClean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čísla </a:t>
            </a:r>
            <a:r>
              <a:rPr lang="cs-CZ" altLang="cs-CZ" sz="2000" b="1" u="sng" dirty="0" smtClean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(zdroj GWEC, EWEA, ČSVE, ERU)</a:t>
            </a:r>
            <a:endParaRPr lang="cs-CZ" altLang="cs-CZ" sz="2000" b="1" u="sng" dirty="0">
              <a:solidFill>
                <a:schemeClr val="accent4">
                  <a:lumMod val="1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179388" y="1196975"/>
            <a:ext cx="8785225" cy="378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1258888" algn="l"/>
                <a:tab pos="1614488" algn="l"/>
                <a:tab pos="4217988" algn="r"/>
                <a:tab pos="6008688" algn="r"/>
                <a:tab pos="81645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258888" algn="l"/>
                <a:tab pos="1614488" algn="l"/>
                <a:tab pos="4217988" algn="r"/>
                <a:tab pos="6008688" algn="r"/>
                <a:tab pos="81645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258888" algn="l"/>
                <a:tab pos="1614488" algn="l"/>
                <a:tab pos="4217988" algn="r"/>
                <a:tab pos="6008688" algn="r"/>
                <a:tab pos="81645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258888" algn="l"/>
                <a:tab pos="1614488" algn="l"/>
                <a:tab pos="4217988" algn="r"/>
                <a:tab pos="6008688" algn="r"/>
                <a:tab pos="81645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258888" algn="l"/>
                <a:tab pos="1614488" algn="l"/>
                <a:tab pos="4217988" algn="r"/>
                <a:tab pos="6008688" algn="r"/>
                <a:tab pos="81645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258888" algn="l"/>
                <a:tab pos="1614488" algn="l"/>
                <a:tab pos="4217988" algn="r"/>
                <a:tab pos="6008688" algn="r"/>
                <a:tab pos="81645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258888" algn="l"/>
                <a:tab pos="1614488" algn="l"/>
                <a:tab pos="4217988" algn="r"/>
                <a:tab pos="6008688" algn="r"/>
                <a:tab pos="81645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258888" algn="l"/>
                <a:tab pos="1614488" algn="l"/>
                <a:tab pos="4217988" algn="r"/>
                <a:tab pos="6008688" algn="r"/>
                <a:tab pos="81645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258888" algn="l"/>
                <a:tab pos="1614488" algn="l"/>
                <a:tab pos="4217988" algn="r"/>
                <a:tab pos="6008688" algn="r"/>
                <a:tab pos="81645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u="sng" dirty="0" smtClean="0">
                <a:solidFill>
                  <a:srgbClr val="000000"/>
                </a:solidFill>
                <a:latin typeface="Verdana" panose="020B0604030504040204" pitchFamily="34" charset="0"/>
              </a:rPr>
              <a:t>Výroba </a:t>
            </a:r>
            <a:r>
              <a:rPr lang="cs-CZ" altLang="cs-CZ" sz="2000" b="1" u="sng" dirty="0">
                <a:solidFill>
                  <a:srgbClr val="000000"/>
                </a:solidFill>
                <a:latin typeface="Verdana" panose="020B0604030504040204" pitchFamily="34" charset="0"/>
              </a:rPr>
              <a:t>z větrných zdrojů v České republice</a:t>
            </a:r>
          </a:p>
          <a:p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2013	415 </a:t>
            </a:r>
            <a:r>
              <a:rPr lang="cs-CZ" altLang="cs-CZ" sz="2000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GWh</a:t>
            </a:r>
            <a:endParaRPr lang="cs-CZ" altLang="cs-CZ" sz="20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2014	472,4 </a:t>
            </a:r>
            <a:r>
              <a:rPr lang="cs-CZ" altLang="cs-CZ" sz="2000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GWh</a:t>
            </a:r>
            <a:endParaRPr lang="cs-CZ" altLang="cs-CZ" sz="20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2015	572,0 </a:t>
            </a:r>
            <a:r>
              <a:rPr lang="cs-CZ" altLang="cs-CZ" sz="2000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GWh</a:t>
            </a:r>
            <a:endParaRPr lang="cs-CZ" altLang="cs-CZ" sz="20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2016	496,6 </a:t>
            </a:r>
            <a:r>
              <a:rPr lang="cs-CZ" altLang="cs-CZ" sz="2000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GWh</a:t>
            </a:r>
            <a:endParaRPr lang="cs-CZ" altLang="cs-CZ" sz="20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2017	591,0 </a:t>
            </a:r>
            <a:r>
              <a:rPr lang="cs-CZ" altLang="cs-CZ" sz="2000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GWh</a:t>
            </a:r>
            <a:endParaRPr lang="cs-CZ" altLang="cs-CZ" sz="20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2018	609,3 </a:t>
            </a:r>
            <a:r>
              <a:rPr lang="cs-CZ" altLang="cs-CZ" sz="2000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GWh</a:t>
            </a:r>
            <a:endParaRPr lang="cs-CZ" altLang="cs-CZ" sz="20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2019	691,0 </a:t>
            </a:r>
            <a:r>
              <a:rPr lang="cs-CZ" altLang="cs-CZ" sz="2000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GWh</a:t>
            </a:r>
            <a:endParaRPr lang="cs-CZ" altLang="cs-CZ" sz="20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2020	690,7 </a:t>
            </a:r>
            <a:r>
              <a:rPr lang="cs-CZ" altLang="cs-CZ" sz="2000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GWh</a:t>
            </a:r>
            <a:endParaRPr lang="cs-CZ" altLang="cs-CZ" sz="20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2021	601,0 </a:t>
            </a:r>
            <a:r>
              <a:rPr lang="cs-CZ" altLang="cs-CZ" sz="2000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GWh</a:t>
            </a:r>
            <a:endParaRPr lang="cs-CZ" altLang="cs-CZ" sz="20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2022	594,0 </a:t>
            </a:r>
            <a:r>
              <a:rPr lang="cs-CZ" altLang="cs-CZ" sz="2000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GWh</a:t>
            </a:r>
            <a:endParaRPr lang="cs-CZ" altLang="cs-CZ" sz="20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2023	701,6 </a:t>
            </a:r>
            <a:r>
              <a:rPr lang="cs-CZ" altLang="cs-CZ" sz="2000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GWh</a:t>
            </a:r>
            <a:r>
              <a:rPr lang="cs-CZ" altLang="cs-CZ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			</a:t>
            </a:r>
            <a:r>
              <a:rPr lang="cs-CZ" altLang="cs-CZ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696913" y="-1808163"/>
            <a:ext cx="1809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r>
              <a:rPr lang="cs-CZ" altLang="cs-CZ">
                <a:latin typeface="Arial" panose="020B0604020202020204" pitchFamily="34" charset="0"/>
              </a:rPr>
              <a:t/>
            </a:r>
            <a:br>
              <a:rPr lang="cs-CZ" altLang="cs-CZ">
                <a:latin typeface="Arial" panose="020B0604020202020204" pitchFamily="34" charset="0"/>
              </a:rPr>
            </a:b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568" name="Rectangle 672"/>
          <p:cNvSpPr>
            <a:spLocks noChangeArrowheads="1"/>
          </p:cNvSpPr>
          <p:nvPr/>
        </p:nvSpPr>
        <p:spPr bwMode="auto">
          <a:xfrm>
            <a:off x="696913" y="7750175"/>
            <a:ext cx="1809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r>
              <a:rPr lang="cs-CZ" altLang="cs-CZ">
                <a:latin typeface="Arial" panose="020B0604020202020204" pitchFamily="34" charset="0"/>
              </a:rPr>
              <a:t/>
            </a:r>
            <a:br>
              <a:rPr lang="cs-CZ" altLang="cs-CZ">
                <a:latin typeface="Arial" panose="020B0604020202020204" pitchFamily="34" charset="0"/>
              </a:rPr>
            </a:br>
            <a:r>
              <a:rPr lang="cs-CZ" altLang="cs-CZ">
                <a:latin typeface="Arial" panose="020B0604020202020204" pitchFamily="34" charset="0"/>
              </a:rPr>
              <a:t/>
            </a:r>
            <a:br>
              <a:rPr lang="cs-CZ" altLang="cs-CZ">
                <a:latin typeface="Arial" panose="020B0604020202020204" pitchFamily="34" charset="0"/>
              </a:rPr>
            </a:b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79388" y="277812"/>
            <a:ext cx="8856662" cy="84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200" b="1" u="sng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Nárůst zdrojů větrné energetiky </a:t>
            </a:r>
            <a:r>
              <a:rPr lang="cs-CZ" altLang="cs-CZ" sz="2400" b="1" u="sng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(zdroj BNEF)</a:t>
            </a:r>
            <a:endParaRPr lang="cs-CZ" altLang="cs-CZ" sz="2400" b="1" u="sng" dirty="0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7492"/>
            <a:ext cx="5256584" cy="284903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976525"/>
            <a:ext cx="5544616" cy="278158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88975" y="4759107"/>
            <a:ext cx="2194793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60363" indent="-360363"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cs-CZ" altLang="cs-CZ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Výhled celkového instalovaného výkonu na moři</a:t>
            </a:r>
            <a:endParaRPr lang="cs-CZ" altLang="cs-CZ" b="1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575913" y="1914278"/>
            <a:ext cx="2376264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60363" indent="-360363"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124325" algn="l"/>
                <a:tab pos="439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cs-CZ" altLang="cs-CZ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Výhled celkového instalovaného výkonu</a:t>
            </a:r>
            <a:endParaRPr lang="cs-CZ" altLang="cs-CZ" b="1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44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696913" y="-1808163"/>
            <a:ext cx="1809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r>
              <a:rPr lang="cs-CZ" altLang="cs-CZ">
                <a:latin typeface="Arial" panose="020B0604020202020204" pitchFamily="34" charset="0"/>
              </a:rPr>
              <a:t/>
            </a:r>
            <a:br>
              <a:rPr lang="cs-CZ" altLang="cs-CZ">
                <a:latin typeface="Arial" panose="020B0604020202020204" pitchFamily="34" charset="0"/>
              </a:rPr>
            </a:b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568" name="Rectangle 672"/>
          <p:cNvSpPr>
            <a:spLocks noChangeArrowheads="1"/>
          </p:cNvSpPr>
          <p:nvPr/>
        </p:nvSpPr>
        <p:spPr bwMode="auto">
          <a:xfrm>
            <a:off x="696913" y="7750175"/>
            <a:ext cx="1809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r>
              <a:rPr lang="cs-CZ" altLang="cs-CZ">
                <a:latin typeface="Arial" panose="020B0604020202020204" pitchFamily="34" charset="0"/>
              </a:rPr>
              <a:t/>
            </a:r>
            <a:br>
              <a:rPr lang="cs-CZ" altLang="cs-CZ">
                <a:latin typeface="Arial" panose="020B0604020202020204" pitchFamily="34" charset="0"/>
              </a:rPr>
            </a:br>
            <a:r>
              <a:rPr lang="cs-CZ" altLang="cs-CZ">
                <a:latin typeface="Arial" panose="020B0604020202020204" pitchFamily="34" charset="0"/>
              </a:rPr>
              <a:t/>
            </a:r>
            <a:br>
              <a:rPr lang="cs-CZ" altLang="cs-CZ">
                <a:latin typeface="Arial" panose="020B0604020202020204" pitchFamily="34" charset="0"/>
              </a:rPr>
            </a:br>
            <a:endParaRPr lang="cs-CZ" altLang="cs-CZ">
              <a:latin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83" y="1556792"/>
            <a:ext cx="8805323" cy="5092412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79388" y="277812"/>
            <a:ext cx="8856662" cy="84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200" b="1" u="sng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Přehled větrných farem a výkonů </a:t>
            </a:r>
          </a:p>
          <a:p>
            <a:r>
              <a:rPr lang="cs-CZ" altLang="cs-CZ" sz="1600" b="1" u="sng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(www.offshore-stiftung.de)</a:t>
            </a:r>
            <a:endParaRPr lang="cs-CZ" altLang="cs-CZ" sz="1600" b="1" u="sng" dirty="0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47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179388" y="277812"/>
            <a:ext cx="8856662" cy="11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Elektrárny </a:t>
            </a:r>
            <a:r>
              <a:rPr lang="cs-CZ" altLang="cs-CZ" sz="4000" b="1" u="sng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v Severním moři </a:t>
            </a:r>
          </a:p>
          <a:p>
            <a:r>
              <a:rPr lang="cs-CZ" altLang="cs-CZ" sz="2000" b="1" u="sng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(zdroj: wikipedia.de)</a:t>
            </a:r>
            <a:endParaRPr lang="cs-CZ" altLang="cs-CZ" sz="2000" b="1" u="sng" dirty="0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67586" name="Picture 2" descr="A005_Nordsee_HVD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6480720" cy="541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61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179388" y="260350"/>
            <a:ext cx="345598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Offshore</a:t>
            </a:r>
          </a:p>
        </p:txBody>
      </p:sp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112713"/>
            <a:ext cx="442595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179388" y="1412875"/>
            <a:ext cx="4464050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00113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79500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Projekt na výstavbu větrných farem v Severním moři s plánovaným vyvedením výkonu</a:t>
            </a:r>
          </a:p>
        </p:txBody>
      </p:sp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6300"/>
            <a:ext cx="6696075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79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179388" y="277813"/>
            <a:ext cx="8856662" cy="7032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Větrné elektrárny na moři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179388" y="1231900"/>
            <a:ext cx="8785225" cy="5018939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>
            <a:spAutoFit/>
          </a:bodyPr>
          <a:lstStyle>
            <a:lvl1pPr marL="269875" indent="-269875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00113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79500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projekt </a:t>
            </a:r>
            <a:r>
              <a:rPr lang="cs-CZ" altLang="cs-CZ" sz="2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Widspeed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 - do roku 2030 výkon VE v Severním moři 135 GW (přibližně 27 000 větrných turbín)</a:t>
            </a:r>
          </a:p>
          <a:p>
            <a:pPr>
              <a:spcBef>
                <a:spcPct val="2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v současné době zahrnuje 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11 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států</a:t>
            </a:r>
          </a:p>
          <a:p>
            <a:pPr>
              <a:spcBef>
                <a:spcPct val="2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jednotlivé centrální "sběrné body" mají být propojeny pomocí kabelů </a:t>
            </a:r>
            <a:r>
              <a:rPr lang="cs-CZ" altLang="cs-CZ" sz="2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zvn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</a:p>
          <a:p>
            <a:pPr>
              <a:spcBef>
                <a:spcPct val="2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*	na to by mělo navazovat vytvoření evropské inteligentní "super" sítě o stejnosměrném napětí 1MV  projekt HVDC (při přenosu výkonu 6GW na vzdálenost 1500km jsou ztráty pro </a:t>
            </a:r>
            <a:r>
              <a:rPr lang="cs-CZ" altLang="cs-CZ" sz="2000" b="1" dirty="0" err="1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U</a:t>
            </a:r>
            <a:r>
              <a:rPr lang="cs-CZ" altLang="cs-CZ" sz="2000" b="1" baseline="-25000" dirty="0" err="1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ss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 = 800kV ve výši 5%, pro </a:t>
            </a:r>
            <a:r>
              <a:rPr lang="cs-CZ" altLang="cs-CZ" sz="2000" b="1" dirty="0" err="1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U</a:t>
            </a:r>
            <a:r>
              <a:rPr lang="cs-CZ" altLang="cs-CZ" sz="2000" b="1" baseline="-25000" dirty="0" err="1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stř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 = 800kV jsou ztráty 7% </a:t>
            </a:r>
            <a:r>
              <a:rPr lang="cs-CZ" altLang="cs-CZ" sz="1000" b="1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(zdroj ABB).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 Nevýhodou je nutnost usměrňovačů a střídačů a problematika ochran.</a:t>
            </a:r>
            <a:endParaRPr lang="cs-CZ" altLang="cs-CZ" sz="1000" b="1" dirty="0">
              <a:solidFill>
                <a:srgbClr val="002060"/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2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*	která by byla nadřazena současným národním  přenosovým sítím</a:t>
            </a:r>
          </a:p>
          <a:p>
            <a:pPr>
              <a:spcBef>
                <a:spcPct val="2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*	součástí projektu je propojení největších větrných farem podmořskými kabely.</a:t>
            </a:r>
          </a:p>
        </p:txBody>
      </p:sp>
    </p:spTree>
    <p:extLst>
      <p:ext uri="{BB962C8B-B14F-4D97-AF65-F5344CB8AC3E}">
        <p14:creationId xmlns:p14="http://schemas.microsoft.com/office/powerpoint/2010/main" val="361903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79388" y="277813"/>
            <a:ext cx="8856662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400" b="1" u="sng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Technické problémy větrných elektráren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06363" y="1196752"/>
            <a:ext cx="8929687" cy="532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9875" indent="-269875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00113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79500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*	P ≈ v</a:t>
            </a:r>
            <a:r>
              <a:rPr lang="cs-CZ" altLang="cs-CZ" sz="2000" b="1" baseline="30000" dirty="0">
                <a:solidFill>
                  <a:srgbClr val="002060"/>
                </a:solidFill>
                <a:latin typeface="Verdana" panose="020B0604030504040204" pitchFamily="34" charset="0"/>
              </a:rPr>
              <a:t>3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 nelze zajistit konstantní výkon </a:t>
            </a:r>
            <a:r>
              <a:rPr lang="cs-CZ" altLang="cs-CZ" sz="2000" b="1" dirty="0" smtClean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zdroje, zejména pro nižší rychlosti větru. 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Jsou známy případy, že během několika hodin ke změně výkonu v oblasti s větrnými zdroji o 3 GW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*	Přetěžování sítí, zejména v úseku od větrné elektrárny do rozvodny s transformací do přenosové sítě (nutné posílení rozvodné sítě).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*	Se změnou výkonů se výrazně mění i velikost proudů  změny úbytků napětí  krátkodobé (</a:t>
            </a:r>
            <a:r>
              <a:rPr lang="cs-CZ" altLang="cs-CZ" sz="2000" b="1" dirty="0" err="1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flicker</a:t>
            </a: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) i dlouhodobé kolísání napětí sítě.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*	Zvýšení zkratových poměrů  při zkratu v soustavě dodává nový zdroj energii do místa zkratu.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206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*	Změny výkonů v přenosové soustavě  zvýšené nároky na regulaci (regulační elektrárny), vlivy na mezistátní přenosy elektřiny (posílení přenosových linek)</a:t>
            </a:r>
          </a:p>
        </p:txBody>
      </p:sp>
    </p:spTree>
    <p:extLst>
      <p:ext uri="{BB962C8B-B14F-4D97-AF65-F5344CB8AC3E}">
        <p14:creationId xmlns:p14="http://schemas.microsoft.com/office/powerpoint/2010/main" val="299764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179388" y="277813"/>
            <a:ext cx="8856662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400" b="1" u="sng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Předpověď výroby z VTE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250825" y="1268413"/>
            <a:ext cx="8424863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00113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79500"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781300" algn="l"/>
                <a:tab pos="510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Zdroj – Institut f</a:t>
            </a:r>
            <a:r>
              <a:rPr lang="en-US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ü</a:t>
            </a:r>
            <a:r>
              <a:rPr lang="cs-CZ" altLang="cs-CZ" sz="2000" b="1">
                <a:solidFill>
                  <a:srgbClr val="002060"/>
                </a:solidFill>
                <a:latin typeface="Verdana" panose="020B0604030504040204" pitchFamily="34" charset="0"/>
              </a:rPr>
              <a:t>r Solare Energieversorgungstechnik program Wind Power Management Systém určuje výrobu elektrické energie na příštích 72 hodin s průměrnou chybou 10%</a:t>
            </a:r>
            <a:endParaRPr lang="en-US" altLang="cs-CZ" sz="2000" b="1">
              <a:solidFill>
                <a:srgbClr val="002060"/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332038"/>
            <a:ext cx="6119812" cy="448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19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8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179388" y="404813"/>
            <a:ext cx="8785225" cy="477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547688">
              <a:tabLst>
                <a:tab pos="3405188" algn="l"/>
                <a:tab pos="3589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00113" defTabSz="547688">
              <a:tabLst>
                <a:tab pos="3405188" algn="l"/>
                <a:tab pos="3589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79500" defTabSz="547688">
              <a:tabLst>
                <a:tab pos="3405188" algn="l"/>
                <a:tab pos="3589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547688">
              <a:tabLst>
                <a:tab pos="3405188" algn="l"/>
                <a:tab pos="3589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547688">
              <a:tabLst>
                <a:tab pos="3405188" algn="l"/>
                <a:tab pos="3589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547688" fontAlgn="base">
              <a:spcBef>
                <a:spcPct val="0"/>
              </a:spcBef>
              <a:spcAft>
                <a:spcPct val="0"/>
              </a:spcAft>
              <a:tabLst>
                <a:tab pos="3405188" algn="l"/>
                <a:tab pos="3589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547688" fontAlgn="base">
              <a:spcBef>
                <a:spcPct val="0"/>
              </a:spcBef>
              <a:spcAft>
                <a:spcPct val="0"/>
              </a:spcAft>
              <a:tabLst>
                <a:tab pos="3405188" algn="l"/>
                <a:tab pos="3589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547688" fontAlgn="base">
              <a:spcBef>
                <a:spcPct val="0"/>
              </a:spcBef>
              <a:spcAft>
                <a:spcPct val="0"/>
              </a:spcAft>
              <a:tabLst>
                <a:tab pos="3405188" algn="l"/>
                <a:tab pos="3589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547688" fontAlgn="base">
              <a:spcBef>
                <a:spcPct val="0"/>
              </a:spcBef>
              <a:spcAft>
                <a:spcPct val="0"/>
              </a:spcAft>
              <a:tabLst>
                <a:tab pos="3405188" algn="l"/>
                <a:tab pos="3589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sz="1600" b="1" dirty="0">
                <a:solidFill>
                  <a:schemeClr val="bg2"/>
                </a:solidFill>
                <a:latin typeface="Verdana" panose="020B0604030504040204" pitchFamily="34" charset="0"/>
              </a:rPr>
              <a:t>Materiály</a:t>
            </a:r>
          </a:p>
          <a:p>
            <a:pPr>
              <a:spcBef>
                <a:spcPct val="50000"/>
              </a:spcBef>
            </a:pPr>
            <a:r>
              <a:rPr lang="cs-CZ" altLang="cs-CZ" sz="1600" b="1" dirty="0">
                <a:solidFill>
                  <a:schemeClr val="bg2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Gymnasium M</a:t>
            </a:r>
            <a:r>
              <a:rPr lang="en-US" altLang="cs-CZ" sz="1600" b="1" dirty="0">
                <a:solidFill>
                  <a:schemeClr val="bg2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ű</a:t>
            </a:r>
            <a:r>
              <a:rPr lang="cs-CZ" altLang="cs-CZ" sz="1600" b="1" dirty="0" err="1">
                <a:solidFill>
                  <a:schemeClr val="bg2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nchen</a:t>
            </a:r>
            <a:r>
              <a:rPr lang="cs-CZ" altLang="cs-CZ" sz="1600" b="1" dirty="0">
                <a:solidFill>
                  <a:schemeClr val="bg2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	-	učební texty</a:t>
            </a:r>
          </a:p>
          <a:p>
            <a:pPr>
              <a:spcBef>
                <a:spcPct val="50000"/>
              </a:spcBef>
            </a:pPr>
            <a:r>
              <a:rPr lang="cs-CZ" altLang="cs-CZ" sz="1600" b="1" dirty="0">
                <a:solidFill>
                  <a:schemeClr val="bg2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Encyklopedie	-	 Wikipedie</a:t>
            </a:r>
          </a:p>
          <a:p>
            <a:pPr>
              <a:spcBef>
                <a:spcPct val="50000"/>
              </a:spcBef>
            </a:pPr>
            <a:r>
              <a:rPr lang="cs-CZ" altLang="cs-CZ" sz="1600" b="1" dirty="0">
                <a:solidFill>
                  <a:schemeClr val="bg2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Česká společnost pro větrnou energii – web</a:t>
            </a:r>
          </a:p>
          <a:p>
            <a:pPr>
              <a:spcBef>
                <a:spcPct val="50000"/>
              </a:spcBef>
            </a:pPr>
            <a:r>
              <a:rPr lang="cs-CZ" altLang="cs-CZ" sz="1600" b="1" dirty="0">
                <a:solidFill>
                  <a:schemeClr val="bg2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Německá společnost pro větrnou energii - </a:t>
            </a:r>
            <a:r>
              <a:rPr lang="cs-CZ" altLang="cs-CZ" sz="1600" b="1" dirty="0" smtClean="0">
                <a:solidFill>
                  <a:schemeClr val="bg2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web</a:t>
            </a:r>
          </a:p>
          <a:p>
            <a:pPr>
              <a:spcBef>
                <a:spcPct val="50000"/>
              </a:spcBef>
            </a:pPr>
            <a:r>
              <a:rPr lang="cs-CZ" altLang="cs-CZ" sz="1600" b="1" dirty="0">
                <a:solidFill>
                  <a:schemeClr val="bg2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Gymnasium M</a:t>
            </a:r>
            <a:r>
              <a:rPr lang="en-US" altLang="cs-CZ" sz="1600" b="1" dirty="0">
                <a:solidFill>
                  <a:schemeClr val="bg2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ű</a:t>
            </a:r>
            <a:r>
              <a:rPr lang="cs-CZ" altLang="cs-CZ" sz="1600" b="1" dirty="0" err="1">
                <a:solidFill>
                  <a:schemeClr val="bg2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nchen</a:t>
            </a:r>
            <a:r>
              <a:rPr lang="cs-CZ" altLang="cs-CZ" sz="1600" b="1" dirty="0">
                <a:solidFill>
                  <a:schemeClr val="bg2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	-	učební texty</a:t>
            </a:r>
          </a:p>
          <a:p>
            <a:pPr>
              <a:spcBef>
                <a:spcPct val="50000"/>
              </a:spcBef>
            </a:pPr>
            <a:r>
              <a:rPr lang="cs-CZ" altLang="cs-CZ" sz="1600" b="1" dirty="0">
                <a:solidFill>
                  <a:schemeClr val="bg2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Encyklopedie	-	 Wikipedie</a:t>
            </a:r>
          </a:p>
          <a:p>
            <a:pPr>
              <a:spcBef>
                <a:spcPct val="50000"/>
              </a:spcBef>
            </a:pPr>
            <a:r>
              <a:rPr lang="cs-CZ" altLang="cs-CZ" sz="1600" b="1" dirty="0" err="1">
                <a:solidFill>
                  <a:schemeClr val="bg2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Windenergie</a:t>
            </a:r>
            <a:r>
              <a:rPr lang="cs-CZ" altLang="cs-CZ" sz="1600" b="1" dirty="0">
                <a:solidFill>
                  <a:schemeClr val="bg2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	- </a:t>
            </a:r>
            <a:r>
              <a:rPr lang="cs-CZ" altLang="cs-CZ" sz="1600" b="1" dirty="0">
                <a:solidFill>
                  <a:schemeClr val="bg2"/>
                </a:solidFill>
                <a:latin typeface="Verdana" panose="020B0604030504040204" pitchFamily="34" charset="0"/>
                <a:sym typeface="Symbol" panose="05050102010706020507" pitchFamily="18" charset="2"/>
                <a:hlinkClick r:id="rId2"/>
              </a:rPr>
              <a:t>http://www.wind-energie.de/</a:t>
            </a:r>
            <a:endParaRPr lang="cs-CZ" altLang="cs-CZ" sz="1600" b="1" dirty="0">
              <a:solidFill>
                <a:schemeClr val="bg2"/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50000"/>
              </a:spcBef>
            </a:pPr>
            <a:r>
              <a:rPr lang="cs-CZ" altLang="cs-CZ" sz="1600" b="1" dirty="0">
                <a:solidFill>
                  <a:schemeClr val="bg2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	-	materiály výrobců VTE	</a:t>
            </a:r>
          </a:p>
          <a:p>
            <a:pPr>
              <a:spcBef>
                <a:spcPct val="50000"/>
              </a:spcBef>
            </a:pPr>
            <a:r>
              <a:rPr lang="cs-CZ" altLang="cs-CZ" sz="1600" b="1" dirty="0">
                <a:solidFill>
                  <a:schemeClr val="bg2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W.E.B. větrná energie	- </a:t>
            </a:r>
            <a:r>
              <a:rPr lang="cs-CZ" altLang="cs-CZ" sz="1600" b="1" dirty="0">
                <a:solidFill>
                  <a:schemeClr val="bg2"/>
                </a:solidFill>
                <a:latin typeface="Verdana" panose="020B0604030504040204" pitchFamily="34" charset="0"/>
                <a:sym typeface="Symbol" panose="05050102010706020507" pitchFamily="18" charset="2"/>
                <a:hlinkClick r:id="rId3"/>
              </a:rPr>
              <a:t>http://www.vetrna-energie.cz</a:t>
            </a:r>
            <a:endParaRPr lang="cs-CZ" altLang="cs-CZ" sz="1600" b="1" dirty="0">
              <a:solidFill>
                <a:schemeClr val="bg2"/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50000"/>
              </a:spcBef>
            </a:pPr>
            <a:r>
              <a:rPr lang="cs-CZ" altLang="cs-CZ" sz="1600" b="1" dirty="0">
                <a:solidFill>
                  <a:schemeClr val="bg2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ČSVE	-	webové stránky</a:t>
            </a:r>
          </a:p>
          <a:p>
            <a:pPr>
              <a:spcBef>
                <a:spcPct val="50000"/>
              </a:spcBef>
            </a:pPr>
            <a:r>
              <a:rPr lang="cs-CZ" altLang="cs-CZ" sz="1600" b="1" dirty="0">
                <a:solidFill>
                  <a:schemeClr val="bg2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Petr Mastný	-	Obnovitelné zdroje energie</a:t>
            </a:r>
          </a:p>
          <a:p>
            <a:pPr>
              <a:spcBef>
                <a:spcPct val="50000"/>
              </a:spcBef>
            </a:pPr>
            <a:endParaRPr lang="cs-CZ" altLang="cs-CZ" sz="1600" b="1" dirty="0">
              <a:solidFill>
                <a:schemeClr val="bg2"/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457200" y="277813"/>
            <a:ext cx="8229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b="1" u="sng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Větrná mapa západní Evropy</a:t>
            </a:r>
          </a:p>
        </p:txBody>
      </p:sp>
      <p:pic>
        <p:nvPicPr>
          <p:cNvPr id="23558" name="Picture 6" descr="mapa vitr evro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79525"/>
            <a:ext cx="9036050" cy="551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1" name="Picture 9" descr="MC900198611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013325"/>
            <a:ext cx="1947862" cy="14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827584" y="116632"/>
            <a:ext cx="5399087" cy="99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b="1" u="sng" dirty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ČR – větrná </a:t>
            </a:r>
            <a:r>
              <a:rPr lang="cs-CZ" altLang="cs-CZ" b="1" u="sng" dirty="0" smtClean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mapa </a:t>
            </a:r>
            <a:r>
              <a:rPr lang="cs-CZ" altLang="cs-CZ" sz="2000" b="1" u="sng" dirty="0" smtClean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(zdroj: Ústav fyziky atmosféry)</a:t>
            </a:r>
            <a:endParaRPr lang="cs-CZ" altLang="cs-CZ" sz="2000" b="1" u="sng" dirty="0">
              <a:solidFill>
                <a:schemeClr val="accent4">
                  <a:lumMod val="1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67586" name="Picture 2" descr="http://www.ufa.cas.cz/imgs/DLouka/vetrna_mapa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" t="2701" r="2013" b="3495"/>
          <a:stretch/>
        </p:blipFill>
        <p:spPr bwMode="auto">
          <a:xfrm>
            <a:off x="0" y="1109542"/>
            <a:ext cx="8209536" cy="572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MC900250101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6631"/>
            <a:ext cx="2272408" cy="308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457200" y="44624"/>
            <a:ext cx="8229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b="1" u="sng" dirty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Česká republika – rok </a:t>
            </a:r>
            <a:r>
              <a:rPr lang="cs-CZ" altLang="cs-CZ" b="1" u="sng" dirty="0" smtClean="0">
                <a:solidFill>
                  <a:schemeClr val="accent4">
                    <a:lumMod val="10000"/>
                  </a:schemeClr>
                </a:solidFill>
                <a:effectLst/>
                <a:latin typeface="Comic Sans MS" panose="030F0702030302020204" pitchFamily="66" charset="0"/>
              </a:rPr>
              <a:t>2021</a:t>
            </a:r>
            <a:endParaRPr lang="cs-CZ" altLang="cs-CZ" b="1" u="sng" dirty="0">
              <a:solidFill>
                <a:schemeClr val="accent4">
                  <a:lumMod val="1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50825" y="836712"/>
            <a:ext cx="8675688" cy="209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65468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65468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65468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65468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65468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65468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65468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65468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654685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u="sng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Celkový instalovaný výkon	</a:t>
            </a:r>
            <a:r>
              <a:rPr lang="cs-CZ" altLang="cs-CZ" sz="2000" b="1" u="sng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20 972,1 MW</a:t>
            </a:r>
            <a:endParaRPr lang="cs-CZ" altLang="cs-CZ" sz="2000" b="1" u="sng" dirty="0">
              <a:solidFill>
                <a:schemeClr val="accent4">
                  <a:lumMod val="10000"/>
                </a:schemeClr>
              </a:solidFill>
              <a:latin typeface="Verdana" panose="020B0604030504040204" pitchFamily="34" charset="0"/>
            </a:endParaRPr>
          </a:p>
          <a:p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z toho větrné elektrárny	</a:t>
            </a:r>
            <a:r>
              <a:rPr lang="cs-CZ" altLang="cs-CZ" sz="2000" b="1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339,4 </a:t>
            </a: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MW</a:t>
            </a:r>
          </a:p>
          <a:p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procentuální podíl	</a:t>
            </a:r>
            <a:r>
              <a:rPr lang="cs-CZ" altLang="cs-CZ" sz="2000" b="1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1,62 </a:t>
            </a: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%</a:t>
            </a:r>
          </a:p>
          <a:p>
            <a:pPr>
              <a:spcBef>
                <a:spcPct val="50000"/>
              </a:spcBef>
            </a:pPr>
            <a:r>
              <a:rPr lang="cs-CZ" altLang="cs-CZ" sz="2000" b="1" u="sng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Celková vyrobená energie (bez VS)	</a:t>
            </a:r>
            <a:r>
              <a:rPr lang="cs-CZ" altLang="cs-CZ" sz="2000" b="1" u="sng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79 302,3 </a:t>
            </a:r>
            <a:r>
              <a:rPr lang="cs-CZ" altLang="cs-CZ" sz="2000" b="1" u="sng" dirty="0" err="1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GWh</a:t>
            </a:r>
            <a:endParaRPr lang="cs-CZ" altLang="cs-CZ" sz="2000" b="1" u="sng" dirty="0">
              <a:solidFill>
                <a:schemeClr val="accent4">
                  <a:lumMod val="10000"/>
                </a:schemeClr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  <a:p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z toho větrné elektrárny	</a:t>
            </a:r>
            <a:r>
              <a:rPr lang="cs-CZ" altLang="cs-CZ" sz="2000" b="1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594,0 </a:t>
            </a:r>
            <a:r>
              <a:rPr lang="cs-CZ" altLang="cs-CZ" sz="2000" b="1" dirty="0" err="1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GWh</a:t>
            </a:r>
            <a:endParaRPr lang="cs-CZ" altLang="cs-CZ" sz="2000" b="1" dirty="0">
              <a:solidFill>
                <a:schemeClr val="accent4">
                  <a:lumMod val="10000"/>
                </a:schemeClr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  <a:p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procentuální podíl	</a:t>
            </a:r>
            <a:r>
              <a:rPr lang="cs-CZ" altLang="cs-CZ" sz="2000" b="1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0,75 </a:t>
            </a: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%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250825" y="3068960"/>
            <a:ext cx="8675688" cy="3664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60363" indent="-360363" defTabSz="1001713">
              <a:tabLst>
                <a:tab pos="4572000" algn="l"/>
                <a:tab pos="5106988" algn="l"/>
                <a:tab pos="7172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 defTabSz="1001713">
              <a:tabLst>
                <a:tab pos="4572000" algn="l"/>
                <a:tab pos="5106988" algn="l"/>
                <a:tab pos="7172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1001713">
              <a:tabLst>
                <a:tab pos="4572000" algn="l"/>
                <a:tab pos="5106988" algn="l"/>
                <a:tab pos="7172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1001713">
              <a:tabLst>
                <a:tab pos="4572000" algn="l"/>
                <a:tab pos="5106988" algn="l"/>
                <a:tab pos="7172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001713">
              <a:tabLst>
                <a:tab pos="4572000" algn="l"/>
                <a:tab pos="5106988" algn="l"/>
                <a:tab pos="7172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172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172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172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001713" fontAlgn="base">
              <a:spcBef>
                <a:spcPct val="0"/>
              </a:spcBef>
              <a:spcAft>
                <a:spcPct val="0"/>
              </a:spcAft>
              <a:tabLst>
                <a:tab pos="4572000" algn="l"/>
                <a:tab pos="5106988" algn="l"/>
                <a:tab pos="7172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u="sng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Největší větrné elektrárny v České republice</a:t>
            </a:r>
            <a:r>
              <a:rPr lang="cs-CZ" altLang="cs-CZ" sz="22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cs-CZ" altLang="cs-CZ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(</a:t>
            </a:r>
            <a:r>
              <a:rPr lang="cs-CZ" altLang="cs-CZ" b="1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</a:rPr>
              <a:t>1.1.2020)</a:t>
            </a:r>
            <a:endParaRPr lang="cs-CZ" altLang="cs-CZ" b="1" dirty="0">
              <a:solidFill>
                <a:schemeClr val="accent4">
                  <a:lumMod val="10000"/>
                </a:schemeClr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1.	Kryštofovy Hamry–Loděnice	21 x 2MW	42 </a:t>
            </a:r>
            <a:r>
              <a:rPr lang="cs-CZ" altLang="cs-CZ" sz="2000" b="1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MW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2.	Václavice	13 x 2MW	26,1 MW</a:t>
            </a:r>
            <a:endParaRPr lang="cs-CZ" altLang="cs-CZ" sz="2000" b="1" dirty="0">
              <a:solidFill>
                <a:schemeClr val="accent4">
                  <a:lumMod val="10000"/>
                </a:schemeClr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3.</a:t>
            </a: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	Horní Loděnice – Lipina	9 x 2MW	18 </a:t>
            </a:r>
            <a:r>
              <a:rPr lang="cs-CZ" altLang="cs-CZ" sz="2000" b="1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MW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4.	Jindřichovice II	7 x 2,2MW	15,4MW </a:t>
            </a:r>
            <a:endParaRPr lang="cs-CZ" altLang="cs-CZ" sz="2000" b="1" dirty="0">
              <a:solidFill>
                <a:schemeClr val="accent4">
                  <a:lumMod val="10000"/>
                </a:schemeClr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5.</a:t>
            </a: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	</a:t>
            </a:r>
            <a:r>
              <a:rPr lang="cs-CZ" altLang="cs-CZ" sz="2000" b="1" dirty="0" smtClean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Andělka</a:t>
            </a: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	6 x 2,05	12,3 MW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	</a:t>
            </a:r>
            <a:r>
              <a:rPr lang="cs-CZ" altLang="cs-CZ" sz="2000" b="1" dirty="0" err="1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Vitkov</a:t>
            </a: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 (Heřmanice)	5 x 0,5 + 0,6 MW	3,1 MW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chemeClr val="accent4">
                    <a:lumMod val="10000"/>
                  </a:schemeClr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	Jindřichovice pod Smrkem	2 x 0,6 MW	1,2 MW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5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5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theme/theme1.xml><?xml version="1.0" encoding="utf-8"?>
<a:theme xmlns:a="http://schemas.openxmlformats.org/drawingml/2006/main" name="Zeměkoule">
  <a:themeElements>
    <a:clrScheme name="Vlastní 1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002C58"/>
      </a:hlink>
      <a:folHlink>
        <a:srgbClr val="C00000"/>
      </a:folHlink>
    </a:clrScheme>
    <a:fontScheme name="Zeměkoul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Zeměkoul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3594</TotalTime>
  <Words>2960</Words>
  <Application>Microsoft Office PowerPoint</Application>
  <PresentationFormat>Předvádění na obrazovce (4:3)</PresentationFormat>
  <Paragraphs>333</Paragraphs>
  <Slides>67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76" baseType="lpstr">
      <vt:lpstr>Arial</vt:lpstr>
      <vt:lpstr>Calibri</vt:lpstr>
      <vt:lpstr>Cambria Math</vt:lpstr>
      <vt:lpstr>Comic Sans MS</vt:lpstr>
      <vt:lpstr>Symbol</vt:lpstr>
      <vt:lpstr>Verdana</vt:lpstr>
      <vt:lpstr>Wingdings</vt:lpstr>
      <vt:lpstr>Zeměkoule</vt:lpstr>
      <vt:lpstr>Rovnice</vt:lpstr>
      <vt:lpstr>Větrná energie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SPŠSE a VOŠ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Obnovitelné zdroje energie</dc:title>
  <dc:creator>pe</dc:creator>
  <cp:lastModifiedBy>Ivo Petricek</cp:lastModifiedBy>
  <cp:revision>256</cp:revision>
  <dcterms:created xsi:type="dcterms:W3CDTF">2008-03-25T11:21:50Z</dcterms:created>
  <dcterms:modified xsi:type="dcterms:W3CDTF">2025-03-17T09:44:31Z</dcterms:modified>
</cp:coreProperties>
</file>