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6"/>
  </p:notesMasterIdLst>
  <p:handoutMasterIdLst>
    <p:handoutMasterId r:id="rId77"/>
  </p:handoutMasterIdLst>
  <p:sldIdLst>
    <p:sldId id="256" r:id="rId2"/>
    <p:sldId id="257" r:id="rId3"/>
    <p:sldId id="258" r:id="rId4"/>
    <p:sldId id="312" r:id="rId5"/>
    <p:sldId id="321" r:id="rId6"/>
    <p:sldId id="259" r:id="rId7"/>
    <p:sldId id="260" r:id="rId8"/>
    <p:sldId id="317" r:id="rId9"/>
    <p:sldId id="323" r:id="rId10"/>
    <p:sldId id="292" r:id="rId11"/>
    <p:sldId id="261" r:id="rId12"/>
    <p:sldId id="318" r:id="rId13"/>
    <p:sldId id="313" r:id="rId14"/>
    <p:sldId id="263" r:id="rId15"/>
    <p:sldId id="264" r:id="rId16"/>
    <p:sldId id="326" r:id="rId17"/>
    <p:sldId id="262" r:id="rId18"/>
    <p:sldId id="297" r:id="rId19"/>
    <p:sldId id="265" r:id="rId20"/>
    <p:sldId id="266" r:id="rId21"/>
    <p:sldId id="298" r:id="rId22"/>
    <p:sldId id="267" r:id="rId23"/>
    <p:sldId id="291" r:id="rId24"/>
    <p:sldId id="319" r:id="rId25"/>
    <p:sldId id="320" r:id="rId26"/>
    <p:sldId id="268" r:id="rId27"/>
    <p:sldId id="299" r:id="rId28"/>
    <p:sldId id="269" r:id="rId29"/>
    <p:sldId id="270" r:id="rId30"/>
    <p:sldId id="271" r:id="rId31"/>
    <p:sldId id="272" r:id="rId32"/>
    <p:sldId id="279" r:id="rId33"/>
    <p:sldId id="300" r:id="rId34"/>
    <p:sldId id="310" r:id="rId35"/>
    <p:sldId id="324" r:id="rId36"/>
    <p:sldId id="311" r:id="rId37"/>
    <p:sldId id="327" r:id="rId38"/>
    <p:sldId id="275" r:id="rId39"/>
    <p:sldId id="274" r:id="rId40"/>
    <p:sldId id="276" r:id="rId41"/>
    <p:sldId id="280" r:id="rId42"/>
    <p:sldId id="277" r:id="rId43"/>
    <p:sldId id="278" r:id="rId44"/>
    <p:sldId id="283" r:id="rId45"/>
    <p:sldId id="282" r:id="rId46"/>
    <p:sldId id="334" r:id="rId47"/>
    <p:sldId id="332" r:id="rId48"/>
    <p:sldId id="333" r:id="rId49"/>
    <p:sldId id="281" r:id="rId50"/>
    <p:sldId id="284" r:id="rId51"/>
    <p:sldId id="301" r:id="rId52"/>
    <p:sldId id="306" r:id="rId53"/>
    <p:sldId id="307" r:id="rId54"/>
    <p:sldId id="308" r:id="rId55"/>
    <p:sldId id="325" r:id="rId56"/>
    <p:sldId id="322" r:id="rId57"/>
    <p:sldId id="290" r:id="rId58"/>
    <p:sldId id="285" r:id="rId59"/>
    <p:sldId id="314" r:id="rId60"/>
    <p:sldId id="287" r:id="rId61"/>
    <p:sldId id="316" r:id="rId62"/>
    <p:sldId id="330" r:id="rId63"/>
    <p:sldId id="328" r:id="rId64"/>
    <p:sldId id="315" r:id="rId65"/>
    <p:sldId id="331" r:id="rId66"/>
    <p:sldId id="288" r:id="rId67"/>
    <p:sldId id="302" r:id="rId68"/>
    <p:sldId id="289" r:id="rId69"/>
    <p:sldId id="303" r:id="rId70"/>
    <p:sldId id="304" r:id="rId71"/>
    <p:sldId id="293" r:id="rId72"/>
    <p:sldId id="305" r:id="rId73"/>
    <p:sldId id="309" r:id="rId74"/>
    <p:sldId id="294" r:id="rId7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CC00"/>
    <a:srgbClr val="00FF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4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19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4B813-C6CC-4F0A-B649-D764CA1A49DD}" type="datetimeFigureOut">
              <a:rPr lang="cs-CZ" smtClean="0"/>
              <a:t>07.02.2025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6F030-1479-43A5-8D6E-22266AFD04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99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5640B-5900-4BA7-835C-14BBB9E19729}" type="datetimeFigureOut">
              <a:rPr lang="cs-CZ" smtClean="0"/>
              <a:t>07.02.2025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6A41F-F9A4-44C9-8F47-B4C223B3CD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6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6A41F-F9A4-44C9-8F47-B4C223B3CD68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48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22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2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2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924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25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5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9257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258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CC96044-F8EA-4EBC-9355-8078F8A32E8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0D7A0-E14D-4E3D-8A06-ABC5677A39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174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426D3-45DC-4545-8B67-F2658DE937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122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D40443-0F1C-4D47-A2CB-8E6EED6AD8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74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AFCB1-D688-4248-BDF8-85D867C41C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04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295A9-798E-4C93-86DA-987999780F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29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A531E-35A8-4F25-A252-EF7C66ED5D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570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A00C4-0EF0-47B8-8F03-9074EF46F6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72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4A606-10C4-4ADB-84AC-E291D92716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489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7747B-1F79-4886-8222-BD278EC72B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817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C7150-0FD2-4458-A502-1F9E2AC88E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93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8E478-E854-4BC3-9E63-A4D9222346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914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19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21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2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2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2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22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22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2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2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2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2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22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3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3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823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23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23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8BC3ACB-A547-418E-8B5B-6650860FB0D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vl.cz/vodohospodarske-informace/vodni-dila/vltavska-kaskada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mve.energetika.c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9681" cy="6093296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92275"/>
            <a:ext cx="7772400" cy="1304925"/>
          </a:xfrm>
        </p:spPr>
        <p:txBody>
          <a:bodyPr/>
          <a:lstStyle/>
          <a:p>
            <a:r>
              <a:rPr lang="cs-CZ" altLang="cs-CZ" sz="8000" b="1" u="sng">
                <a:latin typeface="Comic Sans MS" panose="030F0702030302020204" pitchFamily="66" charset="0"/>
              </a:rPr>
              <a:t>Elektrárny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886200"/>
            <a:ext cx="7632700" cy="1752600"/>
          </a:xfrm>
        </p:spPr>
        <p:txBody>
          <a:bodyPr/>
          <a:lstStyle/>
          <a:p>
            <a:r>
              <a:rPr lang="cs-CZ" altLang="cs-CZ" sz="6600" b="1" u="sng">
                <a:latin typeface="Comic Sans MS" panose="030F0702030302020204" pitchFamily="66" charset="0"/>
              </a:rPr>
              <a:t>Vodní elektrárny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5805488"/>
            <a:ext cx="4341812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rozdělení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13787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11213" algn="l"/>
                <a:tab pos="1520825" algn="l"/>
                <a:tab pos="314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Rovnotlaká turbína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tlak vody před a za oběžným kolem je stejný, oběžné kolo musí umístěno nad spodní hladinou. </a:t>
            </a:r>
            <a:r>
              <a:rPr lang="cs-CZ" altLang="cs-CZ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Využívá kinetickou energii vody. Ztráta 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spádu (mezi oběžným kolem a spodní hladinou) je u velkých spádů zanedbatelná.</a:t>
            </a:r>
          </a:p>
          <a:p>
            <a:pPr>
              <a:spcBef>
                <a:spcPct val="20000"/>
              </a:spcBef>
            </a:pP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Vlastnosti – nejsou ztráty tlaku vody, pomalé </a:t>
            </a:r>
            <a:r>
              <a:rPr lang="cs-CZ" altLang="cs-CZ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otáčky, velké spády</a:t>
            </a:r>
            <a:endParaRPr lang="cs-CZ" altLang="cs-CZ" sz="20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spcBef>
                <a:spcPct val="20000"/>
              </a:spcBef>
            </a:pP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Příklad – </a:t>
            </a:r>
            <a:r>
              <a:rPr lang="cs-CZ" altLang="cs-CZ" sz="2000" dirty="0" err="1">
                <a:solidFill>
                  <a:srgbClr val="000000"/>
                </a:solidFill>
                <a:sym typeface="Symbol" panose="05050102010706020507" pitchFamily="18" charset="2"/>
              </a:rPr>
              <a:t>Peltonova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 a </a:t>
            </a:r>
            <a:r>
              <a:rPr lang="cs-CZ" altLang="cs-CZ" sz="2000" dirty="0" err="1">
                <a:solidFill>
                  <a:srgbClr val="000000"/>
                </a:solidFill>
                <a:sym typeface="Symbol" panose="05050102010706020507" pitchFamily="18" charset="2"/>
              </a:rPr>
              <a:t>Bánkiho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 turbína </a:t>
            </a:r>
          </a:p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Přetlaková turbína</a:t>
            </a:r>
            <a:endParaRPr lang="cs-CZ" altLang="cs-CZ" sz="2800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na výstupu z turbíny je připevněna sací </a:t>
            </a:r>
            <a:r>
              <a:rPr lang="cs-CZ" altLang="cs-CZ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roura (savka), 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která je ponořena pod spodní hladinu. Tlak vody za oběžným kolem je nižší, než před oběžným </a:t>
            </a:r>
            <a:r>
              <a:rPr lang="cs-CZ" altLang="cs-CZ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kolem (přeměna pohybové energie na tlakovou).</a:t>
            </a:r>
            <a:endParaRPr lang="cs-CZ" altLang="cs-CZ" sz="20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spcBef>
                <a:spcPct val="20000"/>
              </a:spcBef>
            </a:pP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Vlastnosti – </a:t>
            </a:r>
            <a:r>
              <a:rPr lang="cs-CZ" altLang="cs-CZ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optimální využití spádu, 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střední otáčky</a:t>
            </a:r>
          </a:p>
          <a:p>
            <a:pPr>
              <a:spcBef>
                <a:spcPct val="20000"/>
              </a:spcBef>
            </a:pP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Příklad – </a:t>
            </a:r>
            <a:r>
              <a:rPr lang="cs-CZ" altLang="cs-CZ" sz="2000" dirty="0" err="1">
                <a:solidFill>
                  <a:srgbClr val="000000"/>
                </a:solidFill>
                <a:sym typeface="Symbol" panose="05050102010706020507" pitchFamily="18" charset="2"/>
              </a:rPr>
              <a:t>Francisova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 a Kaplanova turbína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836613"/>
            <a:ext cx="7074721" cy="42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79512" y="2566783"/>
            <a:ext cx="1908175" cy="78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200" dirty="0" err="1">
                <a:solidFill>
                  <a:schemeClr val="bg2"/>
                </a:solidFill>
              </a:rPr>
              <a:t>Peltonova</a:t>
            </a:r>
            <a:r>
              <a:rPr lang="cs-CZ" altLang="cs-CZ" sz="2200" dirty="0">
                <a:solidFill>
                  <a:schemeClr val="bg2"/>
                </a:solidFill>
              </a:rPr>
              <a:t> turbína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067944" y="5084354"/>
            <a:ext cx="1944688" cy="78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200" dirty="0" err="1">
                <a:solidFill>
                  <a:schemeClr val="bg2"/>
                </a:solidFill>
              </a:rPr>
              <a:t>Francisova</a:t>
            </a:r>
            <a:r>
              <a:rPr lang="cs-CZ" altLang="cs-CZ" sz="2200" dirty="0">
                <a:solidFill>
                  <a:schemeClr val="bg2"/>
                </a:solidFill>
              </a:rPr>
              <a:t> turbína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020272" y="5084354"/>
            <a:ext cx="2016125" cy="78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200">
                <a:solidFill>
                  <a:schemeClr val="bg2"/>
                </a:solidFill>
              </a:rPr>
              <a:t>Kaplanova turbína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96" y="5085184"/>
            <a:ext cx="4104456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0"/>
              </a:spcBef>
            </a:pPr>
            <a:r>
              <a:rPr lang="cs-CZ" altLang="cs-CZ" sz="20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cs-CZ" altLang="cs-CZ" sz="2000" b="0" baseline="-25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r>
              <a:rPr lang="cs-CZ" altLang="cs-CZ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- měrné otáčky stroje </a:t>
            </a:r>
          </a:p>
          <a:p>
            <a:pPr>
              <a:spcBef>
                <a:spcPts val="0"/>
              </a:spcBef>
            </a:pPr>
            <a:r>
              <a:rPr lang="cs-CZ" altLang="cs-CZ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(závisí přímo na skutečných otáčkách, průměru oběžného kola a nepřímo na spádu (odmocnina)</a:t>
            </a:r>
            <a:endParaRPr lang="cs-CZ" altLang="cs-CZ" sz="20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6" grpId="0"/>
      <p:bldP spid="15367" grpId="0"/>
      <p:bldP spid="1536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9512" y="188640"/>
            <a:ext cx="88569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6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Změna účinnosti v závislosti na průtoku</a:t>
            </a:r>
            <a:endParaRPr lang="cs-CZ" altLang="cs-CZ" sz="36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Obrázek 5" descr="Vnitřní účinnost vodních turbín při změně průtoku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2499"/>
          <a:stretch/>
        </p:blipFill>
        <p:spPr bwMode="auto">
          <a:xfrm>
            <a:off x="179512" y="1052686"/>
            <a:ext cx="5688632" cy="41045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512" y="5301208"/>
            <a:ext cx="3744416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901700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a)	</a:t>
            </a:r>
            <a:r>
              <a:rPr lang="cs-CZ" alt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Peltonova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turbína</a:t>
            </a:r>
          </a:p>
          <a:p>
            <a:pPr>
              <a:tabLst>
                <a:tab pos="901700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b)	Kaplanova turbína</a:t>
            </a:r>
          </a:p>
          <a:p>
            <a:pPr>
              <a:tabLst>
                <a:tab pos="901700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c) a d)	</a:t>
            </a:r>
            <a:r>
              <a:rPr lang="cs-CZ" alt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Francisova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turbína</a:t>
            </a:r>
          </a:p>
          <a:p>
            <a:pPr>
              <a:tabLst>
                <a:tab pos="901700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e)	Vrtulová turbína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4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3" name="Picture 165" descr="turbiny_-_srovn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25513"/>
            <a:ext cx="7200900" cy="58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Rozsah použití vodních turbín</a:t>
            </a:r>
          </a:p>
        </p:txBody>
      </p:sp>
    </p:spTree>
    <p:extLst>
      <p:ext uri="{BB962C8B-B14F-4D97-AF65-F5344CB8AC3E}">
        <p14:creationId xmlns:p14="http://schemas.microsoft.com/office/powerpoint/2010/main" val="12515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Rozsah použití vodních turbín</a:t>
            </a:r>
          </a:p>
        </p:txBody>
      </p:sp>
      <p:graphicFrame>
        <p:nvGraphicFramePr>
          <p:cNvPr id="17571" name="Group 1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596178"/>
              </p:ext>
            </p:extLst>
          </p:nvPr>
        </p:nvGraphicFramePr>
        <p:xfrm>
          <a:off x="179388" y="1844675"/>
          <a:ext cx="8713787" cy="3455989"/>
        </p:xfrm>
        <a:graphic>
          <a:graphicData uri="http://schemas.openxmlformats.org/drawingml/2006/table">
            <a:tbl>
              <a:tblPr/>
              <a:tblGrid>
                <a:gridCol w="217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9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typ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5EA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Spád (m)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7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Výkon (MW)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7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Průměr (m)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Kaplan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5EA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5 - 85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0,5 - 200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2,5 - 10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Francis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5EA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40 - 700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1 - 500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1 - 7,5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Francis </a:t>
                      </a:r>
                      <a:r>
                        <a:rPr kumimoji="0" lang="cs-CZ" alt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Reversible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5EA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40 - 550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5 - 400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1 - 7,5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Pelton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5EA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150 - 1200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1 - 350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1 - 4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Deriaz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5EA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25 - 40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2 - 150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1 - 5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211638" y="1341438"/>
            <a:ext cx="467995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  <a:latin typeface="Arial" panose="020B0604020202020204" pitchFamily="34" charset="0"/>
              </a:rPr>
              <a:t>Francisova turbína: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střední spády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střední průtoky</a:t>
            </a:r>
          </a:p>
        </p:txBody>
      </p:sp>
      <p:pic>
        <p:nvPicPr>
          <p:cNvPr id="19463" name="Picture 7" descr="francisova_turb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08350"/>
            <a:ext cx="4968875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francisova_turbin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08050"/>
            <a:ext cx="2849562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francisova_turbin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60800"/>
            <a:ext cx="3887788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355976" y="188913"/>
            <a:ext cx="4330824" cy="15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" y="44624"/>
            <a:ext cx="4112520" cy="30843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pic>
        <p:nvPicPr>
          <p:cNvPr id="16389" name="Picture 5" descr="peltonova_turb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40227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284663" y="981075"/>
            <a:ext cx="4679950" cy="184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 dirty="0" err="1">
                <a:solidFill>
                  <a:srgbClr val="000000"/>
                </a:solidFill>
                <a:latin typeface="Arial" panose="020B0604020202020204" pitchFamily="34" charset="0"/>
              </a:rPr>
              <a:t>Peltonova</a:t>
            </a: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 turbína: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* velké spády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* malé průtoky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- vhodná do horských podmínek</a:t>
            </a:r>
          </a:p>
        </p:txBody>
      </p:sp>
      <p:pic>
        <p:nvPicPr>
          <p:cNvPr id="16392" name="Picture 8" descr="peltonova_turbina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874963"/>
            <a:ext cx="4543425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pic>
        <p:nvPicPr>
          <p:cNvPr id="56325" name="Picture 5" descr="peltonova_turbin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4463"/>
            <a:ext cx="4049713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084263"/>
            <a:ext cx="4919662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5576888"/>
            <a:ext cx="4968875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  <a:latin typeface="Arial" panose="020B0604020202020204" pitchFamily="34" charset="0"/>
              </a:rPr>
              <a:t>Kaplanova turbína: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malé spády a velké průtoky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vhodná pro průtočné elektrárny</a:t>
            </a:r>
          </a:p>
        </p:txBody>
      </p:sp>
      <p:pic>
        <p:nvPicPr>
          <p:cNvPr id="21511" name="Picture 7" descr="kaplanova_turb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07670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kaplanova_turbin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454342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Obecné informace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79388" y="1052513"/>
            <a:ext cx="87137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Vodní energie patří mezi obnovitelné zdroje energie a má značný význam pro energetickou bilanci.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79388" y="1773238"/>
            <a:ext cx="87137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200650" algn="l"/>
                <a:tab pos="6008688" algn="dec"/>
                <a:tab pos="7623175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Podíl vodní energie v roce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2023:</a:t>
            </a:r>
            <a:endParaRPr lang="cs-CZ" altLang="cs-CZ" sz="2000" u="sng" dirty="0">
              <a:solidFill>
                <a:srgbClr val="000000"/>
              </a:solidFill>
            </a:endParaRPr>
          </a:p>
          <a:p>
            <a:r>
              <a:rPr lang="cs-CZ" altLang="cs-CZ" sz="2000" b="0" dirty="0">
                <a:solidFill>
                  <a:srgbClr val="000000"/>
                </a:solidFill>
              </a:rPr>
              <a:t>- celkový instalovaný výkon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VE + PVE</a:t>
            </a:r>
            <a:r>
              <a:rPr lang="cs-CZ" altLang="cs-CZ" sz="2000" b="0" dirty="0">
                <a:solidFill>
                  <a:srgbClr val="000000"/>
                </a:solidFill>
              </a:rPr>
              <a:t>	2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288,4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MW</a:t>
            </a: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  <a:r>
              <a:rPr lang="cs-CZ" altLang="cs-CZ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~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10,36 </a:t>
            </a:r>
            <a:r>
              <a:rPr lang="cs-CZ" altLang="cs-CZ" sz="2000" b="0" dirty="0">
                <a:solidFill>
                  <a:srgbClr val="000000"/>
                </a:solidFill>
              </a:rPr>
              <a:t>%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- podíl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VE a PVE </a:t>
            </a:r>
            <a:r>
              <a:rPr lang="cs-CZ" altLang="cs-CZ" sz="2000" b="0" dirty="0">
                <a:solidFill>
                  <a:srgbClr val="000000"/>
                </a:solidFill>
              </a:rPr>
              <a:t>na výrobě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3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400,8 </a:t>
            </a:r>
            <a:r>
              <a:rPr lang="cs-CZ" altLang="cs-CZ" sz="2000" b="0" dirty="0" err="1">
                <a:solidFill>
                  <a:srgbClr val="000000"/>
                </a:solidFill>
              </a:rPr>
              <a:t>GWh</a:t>
            </a: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 </a:t>
            </a:r>
            <a:r>
              <a:rPr lang="cs-CZ" altLang="cs-CZ" sz="2000" b="0" dirty="0">
                <a:solidFill>
                  <a:srgbClr val="000000"/>
                </a:solidFill>
                <a:cs typeface="Arial" panose="020B0604020202020204" pitchFamily="34" charset="0"/>
              </a:rPr>
              <a:t>~ </a:t>
            </a:r>
            <a:r>
              <a:rPr lang="cs-CZ" altLang="cs-CZ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,69 </a:t>
            </a:r>
            <a:r>
              <a:rPr lang="cs-CZ" altLang="cs-CZ" sz="2000" b="0" dirty="0">
                <a:solidFill>
                  <a:srgbClr val="000000"/>
                </a:solidFill>
              </a:rPr>
              <a:t>%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Relativní nepoměr je dán využitím vybraných vodních elektráren jako špičkový zdroj energie.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79388" y="4235450"/>
            <a:ext cx="885666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82663" algn="l"/>
                <a:tab pos="5287963" algn="dec"/>
                <a:tab pos="73596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Teoreticky využitelný potenciál vodních toků v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ČR (?)</a:t>
            </a:r>
            <a:r>
              <a:rPr lang="cs-CZ" altLang="cs-CZ" sz="2000" b="0" dirty="0">
                <a:solidFill>
                  <a:srgbClr val="000000"/>
                </a:solidFill>
              </a:rPr>
              <a:t>	3 384,6 </a:t>
            </a:r>
            <a:r>
              <a:rPr lang="cs-CZ" altLang="cs-CZ" sz="2000" b="0" dirty="0" err="1">
                <a:solidFill>
                  <a:srgbClr val="000000"/>
                </a:solidFill>
              </a:rPr>
              <a:t>GWh</a:t>
            </a:r>
            <a:r>
              <a:rPr lang="cs-CZ" altLang="cs-CZ" sz="2000" b="0" dirty="0">
                <a:solidFill>
                  <a:srgbClr val="000000"/>
                </a:solidFill>
              </a:rPr>
              <a:t>/rok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z toho 	elektrárny nad 10 MW		1 813,6 </a:t>
            </a:r>
            <a:r>
              <a:rPr lang="cs-CZ" altLang="cs-CZ" sz="2000" b="0" dirty="0" err="1">
                <a:solidFill>
                  <a:srgbClr val="000000"/>
                </a:solidFill>
              </a:rPr>
              <a:t>GWh</a:t>
            </a:r>
            <a:r>
              <a:rPr lang="cs-CZ" altLang="cs-CZ" sz="2000" b="0" dirty="0">
                <a:solidFill>
                  <a:srgbClr val="000000"/>
                </a:solidFill>
              </a:rPr>
              <a:t>/rok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elektrárny pod 10 MW		1 570,0 </a:t>
            </a:r>
            <a:r>
              <a:rPr lang="cs-CZ" altLang="cs-CZ" sz="2000" b="0" dirty="0" err="1">
                <a:solidFill>
                  <a:srgbClr val="000000"/>
                </a:solidFill>
              </a:rPr>
              <a:t>GWh</a:t>
            </a:r>
            <a:r>
              <a:rPr lang="cs-CZ" altLang="cs-CZ" sz="2000" b="0" dirty="0">
                <a:solidFill>
                  <a:srgbClr val="000000"/>
                </a:solidFill>
              </a:rPr>
              <a:t>/rok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Výroba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2023, </a:t>
            </a:r>
            <a:r>
              <a:rPr lang="cs-CZ" altLang="cs-CZ" sz="2000" u="sng" dirty="0">
                <a:solidFill>
                  <a:srgbClr val="000000"/>
                </a:solidFill>
              </a:rPr>
              <a:t>bez PVE</a:t>
            </a: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2 345,3 </a:t>
            </a:r>
            <a:r>
              <a:rPr lang="cs-CZ" altLang="cs-CZ" sz="2000" b="0" dirty="0" err="1" smtClean="0">
                <a:solidFill>
                  <a:srgbClr val="000000"/>
                </a:solidFill>
              </a:rPr>
              <a:t>GWh</a:t>
            </a: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100,0 </a:t>
            </a:r>
            <a:r>
              <a:rPr lang="cs-CZ" altLang="cs-CZ" sz="2000" b="0" dirty="0">
                <a:solidFill>
                  <a:srgbClr val="000000"/>
                </a:solidFill>
              </a:rPr>
              <a:t>%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z toho	elektrárny nad 10 MW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1 180,96 </a:t>
            </a:r>
            <a:r>
              <a:rPr lang="cs-CZ" altLang="cs-CZ" sz="2000" b="0" dirty="0" err="1" smtClean="0">
                <a:solidFill>
                  <a:srgbClr val="000000"/>
                </a:solidFill>
              </a:rPr>
              <a:t>GWh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 </a:t>
            </a:r>
            <a:r>
              <a:rPr lang="cs-CZ" altLang="cs-CZ" sz="2000" b="0" dirty="0">
                <a:solidFill>
                  <a:srgbClr val="000000"/>
                </a:solidFill>
              </a:rPr>
              <a:t>	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50 </a:t>
            </a:r>
            <a:r>
              <a:rPr lang="cs-CZ" altLang="cs-CZ" sz="2000" b="0" dirty="0">
                <a:solidFill>
                  <a:srgbClr val="000000"/>
                </a:solidFill>
              </a:rPr>
              <a:t>%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elektrárny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(1 - 10) </a:t>
            </a:r>
            <a:r>
              <a:rPr lang="cs-CZ" altLang="cs-CZ" sz="2000" b="0" dirty="0">
                <a:solidFill>
                  <a:srgbClr val="000000"/>
                </a:solidFill>
              </a:rPr>
              <a:t>MW 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618,74 </a:t>
            </a:r>
            <a:r>
              <a:rPr lang="cs-CZ" altLang="cs-CZ" sz="2000" b="0" dirty="0" err="1" smtClean="0">
                <a:solidFill>
                  <a:srgbClr val="000000"/>
                </a:solidFill>
              </a:rPr>
              <a:t>GWh</a:t>
            </a: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27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%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elektrárny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do 1 MW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545,56 </a:t>
            </a:r>
            <a:r>
              <a:rPr lang="cs-CZ" altLang="cs-CZ" sz="2000" b="0" dirty="0" err="1" smtClean="0">
                <a:solidFill>
                  <a:srgbClr val="000000"/>
                </a:solidFill>
              </a:rPr>
              <a:t>GWh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23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%</a:t>
            </a:r>
            <a:endParaRPr lang="cs-CZ" altLang="cs-CZ" sz="20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  <p:bldP spid="112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8353425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  <a:latin typeface="Arial" panose="020B0604020202020204" pitchFamily="34" charset="0"/>
              </a:rPr>
              <a:t>Další typy turbín: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Bankiho turbina – pro MVE, spád 2-30 m, průtok 20-2000 l/sek. </a:t>
            </a:r>
          </a:p>
        </p:txBody>
      </p:sp>
      <p:pic>
        <p:nvPicPr>
          <p:cNvPr id="22534" name="Picture 6" descr="schema turbí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595563"/>
            <a:ext cx="5545138" cy="4289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různé šířky turbíny a dělení sekc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54188"/>
            <a:ext cx="4176713" cy="30432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6011863" y="6381750"/>
            <a:ext cx="29241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</a:rPr>
              <a:t>zdroj: http://mve.energetika.cz/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225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39800"/>
            <a:ext cx="741680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5832475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  <a:latin typeface="Arial" panose="020B0604020202020204" pitchFamily="34" charset="0"/>
              </a:rPr>
              <a:t>Další typy turbín: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turbina Semi Kaplan – pro MVE, malé spády 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084888" y="6381750"/>
            <a:ext cx="280587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</a:rPr>
              <a:t>zdroj: http://mve.energetika.cz/</a:t>
            </a:r>
          </a:p>
        </p:txBody>
      </p:sp>
      <p:pic>
        <p:nvPicPr>
          <p:cNvPr id="23560" name="Picture 8" descr="semi-ka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5545137" cy="49006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795963" y="1916113"/>
            <a:ext cx="2879725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V současnosti jedna z nejvíce používaných turbin MVE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  <p:bldP spid="23559" grpId="0"/>
      <p:bldP spid="235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9388" y="912813"/>
            <a:ext cx="741680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  <a:latin typeface="Arial" panose="020B0604020202020204" pitchFamily="34" charset="0"/>
              </a:rPr>
              <a:t>Další typy turbín: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mikroturbína Setur – pro MVE, velmi malé a průtoky spády 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971550" y="6381750"/>
            <a:ext cx="280587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</a:rPr>
              <a:t>zdroj: http://mve.energetika.cz/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895850" y="1844675"/>
            <a:ext cx="42481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u="sng">
                <a:solidFill>
                  <a:srgbClr val="000000"/>
                </a:solidFill>
                <a:latin typeface="Arial" panose="020B0604020202020204" pitchFamily="34" charset="0"/>
              </a:rPr>
              <a:t>Princip: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u="sng">
                <a:solidFill>
                  <a:srgbClr val="000000"/>
                </a:solidFill>
                <a:latin typeface="Arial" panose="020B0604020202020204" pitchFamily="34" charset="0"/>
              </a:rPr>
              <a:t>Hydrodynamický paradox</a:t>
            </a: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 – koule je přitahována ke stěně tím více, čím rychleji mezi ní a stěnou proudí kapalina.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Do komory se tangenciálně přivádí voda, ve zúženém místě je pružně uložená gumová koule. Voda rotuje po stěně komory a roztáčí gumovou kouli.   </a:t>
            </a:r>
          </a:p>
        </p:txBody>
      </p:sp>
      <p:pic>
        <p:nvPicPr>
          <p:cNvPr id="50183" name="Picture 7" descr="set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465638" cy="42275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0184" name="Picture 8" descr="setur-trajekto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365625"/>
            <a:ext cx="2592388" cy="2403475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/>
      <p:bldP spid="50180" grpId="0"/>
      <p:bldP spid="501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6470" r="6964"/>
          <a:stretch/>
        </p:blipFill>
        <p:spPr>
          <a:xfrm>
            <a:off x="3961069" y="2553361"/>
            <a:ext cx="5003419" cy="4115999"/>
          </a:xfrm>
          <a:prstGeom prst="rect">
            <a:avLst/>
          </a:prstGeom>
        </p:spPr>
      </p:pic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 - příklady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9388" y="912813"/>
            <a:ext cx="87851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Další typy turbín:</a:t>
            </a:r>
          </a:p>
          <a:p>
            <a:pPr marL="271463" indent="-271463"/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*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vírová turbína – MVE, velmi 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malé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spády (do 5 metrů) a velké průtoky, vyšší otáčky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nemusí být převodovka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79512" y="2132856"/>
            <a:ext cx="4248150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  <a:latin typeface="Arial" panose="020B0604020202020204" pitchFamily="34" charset="0"/>
              </a:rPr>
              <a:t>Princip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: turbína nemá rozváděcí kolo, voda vstupuje na lopatky ve směru osy rotace turbíny. Rozběh zajišťuje generátor v motorickém režimu. 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82" y="5157192"/>
            <a:ext cx="1651014" cy="1547826"/>
          </a:xfrm>
          <a:prstGeom prst="rect">
            <a:avLst/>
          </a:prstGeom>
        </p:spPr>
      </p:pic>
      <p:pic>
        <p:nvPicPr>
          <p:cNvPr id="2050" name="Picture 2" descr="vírová turbí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3113"/>
            <a:ext cx="3349206" cy="25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/>
      <p:bldP spid="501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644008" y="764704"/>
            <a:ext cx="405313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Vírová turbína</a:t>
            </a:r>
            <a:endParaRPr lang="cs-CZ" altLang="cs-CZ" sz="4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www.cez.cz/edee/content/img/pro-media-2016/07-cervenec/tz-virova-turbina/10_instalace-probihala-na-suchu-za-betonovym-hrazdenim-ovsem-proudila-voda-do-lomazickeho-kana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1135"/>
            <a:ext cx="3816424" cy="57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ez.cz/edee/content/img/pro-media-2016/07-cervenec/tz-virova-turbina/11_jeste-na-suchu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-5731" r="10805" b="5731"/>
          <a:stretch/>
        </p:blipFill>
        <p:spPr bwMode="auto">
          <a:xfrm>
            <a:off x="4067944" y="2972097"/>
            <a:ext cx="4896544" cy="376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46646" y="1556792"/>
            <a:ext cx="488985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MVE </a:t>
            </a:r>
            <a:r>
              <a:rPr lang="cs-CZ" altLang="cs-CZ" sz="2000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Želina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vírové turbíny 2 x 14,5 kW, </a:t>
            </a:r>
          </a:p>
          <a:p>
            <a:pPr>
              <a:spcBef>
                <a:spcPct val="50000"/>
              </a:spcBef>
            </a:pPr>
            <a:r>
              <a:rPr lang="cs-CZ" alt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Francisovy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turbíny 2 x 225 kW 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Průtočné elektrárny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835150" y="868363"/>
            <a:ext cx="7129463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Pracovní režim určuje hydrologický režim vodního toku.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Spád se získává vzdutím vody na jezu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Strojovna stojí na břehu hlavního toku 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* Vhodné pro malé spády a velké průtoky</a:t>
            </a:r>
          </a:p>
        </p:txBody>
      </p:sp>
      <p:pic>
        <p:nvPicPr>
          <p:cNvPr id="25606" name="Picture 6" descr="půdorys jezového vodního dí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8225"/>
            <a:ext cx="4787900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578464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Průtočné elektrárny</a:t>
            </a: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7705725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79388" y="868363"/>
            <a:ext cx="878522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Ústí nad Labem – Střekov – 3 vertikální Kaplanovy turbíny, hltnost 100m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/sek., celkový výkon 17,5MW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07950" y="188913"/>
            <a:ext cx="88566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Chronologická čára ročního průtoku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424863" cy="57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932363" y="44624"/>
            <a:ext cx="410527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6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Problematika průtočných elektráren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8900"/>
            <a:ext cx="4922838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50825" y="4256649"/>
            <a:ext cx="8785225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000000"/>
                </a:solidFill>
              </a:rPr>
              <a:t>* 	Základním problémem je proměnlivý průtok (a tím i spád) v průběhu roku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Se změnou průtoku a spádu se mění účinnost </a:t>
            </a:r>
            <a:r>
              <a:rPr lang="cs-CZ" altLang="cs-CZ" sz="2000" dirty="0" smtClean="0">
                <a:solidFill>
                  <a:srgbClr val="000000"/>
                </a:solidFill>
              </a:rPr>
              <a:t>turbíny.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*	Nejvýhodnější jsou Kaplanova a Diagonální </a:t>
            </a:r>
            <a:r>
              <a:rPr lang="cs-CZ" altLang="cs-CZ" sz="2000" dirty="0" smtClean="0">
                <a:solidFill>
                  <a:srgbClr val="000000"/>
                </a:solidFill>
              </a:rPr>
              <a:t>turbína, </a:t>
            </a:r>
            <a:r>
              <a:rPr lang="cs-CZ" altLang="cs-CZ" sz="2000" dirty="0">
                <a:solidFill>
                  <a:srgbClr val="000000"/>
                </a:solidFill>
              </a:rPr>
              <a:t>které při 30% průtoku vykazují účinnost 80%.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Podle průtoku se volí	- typ </a:t>
            </a:r>
            <a:r>
              <a:rPr lang="cs-CZ" altLang="cs-CZ" sz="2000" dirty="0" smtClean="0">
                <a:solidFill>
                  <a:srgbClr val="000000"/>
                </a:solidFill>
              </a:rPr>
              <a:t>turbíny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		- výkon </a:t>
            </a:r>
            <a:r>
              <a:rPr lang="cs-CZ" altLang="cs-CZ" sz="2000" dirty="0" smtClean="0">
                <a:solidFill>
                  <a:srgbClr val="000000"/>
                </a:solidFill>
              </a:rPr>
              <a:t>turbíny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		- počet </a:t>
            </a:r>
            <a:r>
              <a:rPr lang="cs-CZ" altLang="cs-CZ" sz="2000" dirty="0" smtClean="0">
                <a:solidFill>
                  <a:srgbClr val="000000"/>
                </a:solidFill>
              </a:rPr>
              <a:t>turbín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5148263" y="2060848"/>
            <a:ext cx="3887787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628650" indent="-628650"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3235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000000"/>
                </a:solidFill>
              </a:rPr>
              <a:t>D 	-	diagonální turbína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</a:t>
            </a:r>
            <a:r>
              <a:rPr lang="cs-CZ" altLang="cs-CZ" sz="2000" baseline="-25000" dirty="0">
                <a:solidFill>
                  <a:srgbClr val="000000"/>
                </a:solidFill>
              </a:rPr>
              <a:t>1</a:t>
            </a:r>
            <a:r>
              <a:rPr lang="cs-CZ" altLang="cs-CZ" sz="2000" dirty="0">
                <a:solidFill>
                  <a:srgbClr val="000000"/>
                </a:solidFill>
              </a:rPr>
              <a:t> 	-	Kaplanova turbína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F	-	</a:t>
            </a:r>
            <a:r>
              <a:rPr lang="cs-CZ" altLang="cs-CZ" sz="2000" dirty="0" err="1">
                <a:solidFill>
                  <a:srgbClr val="000000"/>
                </a:solidFill>
              </a:rPr>
              <a:t>Francisovy</a:t>
            </a:r>
            <a:r>
              <a:rPr lang="cs-CZ" altLang="cs-CZ" sz="2000" dirty="0">
                <a:solidFill>
                  <a:srgbClr val="000000"/>
                </a:solidFill>
              </a:rPr>
              <a:t> turbíny v různém provedení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</a:t>
            </a:r>
            <a:r>
              <a:rPr lang="cs-CZ" altLang="cs-CZ" sz="2000" baseline="-25000" dirty="0">
                <a:solidFill>
                  <a:srgbClr val="000000"/>
                </a:solidFill>
              </a:rPr>
              <a:t>2</a:t>
            </a:r>
            <a:r>
              <a:rPr lang="cs-CZ" altLang="cs-CZ" sz="2000" dirty="0">
                <a:solidFill>
                  <a:srgbClr val="000000"/>
                </a:solidFill>
              </a:rPr>
              <a:t>	-	Kaplanova turbína bez regulace oběžného </a:t>
            </a:r>
            <a:r>
              <a:rPr lang="cs-CZ" altLang="cs-CZ" sz="2000" dirty="0" smtClean="0">
                <a:solidFill>
                  <a:srgbClr val="000000"/>
                </a:solidFill>
              </a:rPr>
              <a:t>kola</a:t>
            </a:r>
          </a:p>
          <a:p>
            <a:r>
              <a:rPr lang="cs-CZ" altLang="cs-CZ" sz="2000" dirty="0" smtClean="0">
                <a:solidFill>
                  <a:srgbClr val="000000"/>
                </a:solidFill>
              </a:rPr>
              <a:t>P	-	Vrtulová turbína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67544" y="188777"/>
            <a:ext cx="4032448" cy="1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energie</a:t>
            </a:r>
            <a:endParaRPr lang="cs-CZ" altLang="cs-CZ" sz="4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5"/>
            <a:ext cx="4896544" cy="36724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26" y="1052736"/>
            <a:ext cx="4158462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07950" y="188913"/>
            <a:ext cx="88566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Závislost výkonu na průtoku a spádu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71596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07950" y="5510213"/>
            <a:ext cx="8642350" cy="402291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Maximální výkon 88 MW, průtok 1850 m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/s, výška hladiny 5,5 m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1187450" y="1844675"/>
            <a:ext cx="28082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030663" y="1844675"/>
            <a:ext cx="0" cy="3168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4067175" y="2997200"/>
            <a:ext cx="22336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1476375" y="1916113"/>
            <a:ext cx="719138" cy="367347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3635375" y="4076700"/>
            <a:ext cx="288925" cy="1512888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 flipV="1">
            <a:off x="4787900" y="3068638"/>
            <a:ext cx="2089150" cy="252095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107950" y="6021388"/>
            <a:ext cx="8963025" cy="72707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/>
        </p:spPr>
        <p:txBody>
          <a:bodyPr lIns="18000" tIns="46800" rIns="18000" bIns="46800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S rostoucím průtokem se zhoršuje účinnost a klesá spád a naopak - výkon vždy klesá. </a:t>
            </a:r>
            <a:r>
              <a:rPr lang="cs-CZ" altLang="cs-CZ" sz="2000" u="sng">
                <a:solidFill>
                  <a:srgbClr val="000000"/>
                </a:solidFill>
                <a:latin typeface="Arial" panose="020B0604020202020204" pitchFamily="34" charset="0"/>
              </a:rPr>
              <a:t>Proto je výhodné zvolit více menších turbín.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2771775" y="1268413"/>
            <a:ext cx="1368425" cy="431800"/>
          </a:xfrm>
          <a:prstGeom prst="rect">
            <a:avLst/>
          </a:prstGeom>
          <a:solidFill>
            <a:schemeClr val="hlink">
              <a:alpha val="39999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4859338" y="2060575"/>
            <a:ext cx="1368425" cy="431800"/>
          </a:xfrm>
          <a:prstGeom prst="rect">
            <a:avLst/>
          </a:prstGeom>
          <a:solidFill>
            <a:schemeClr val="hlink">
              <a:alpha val="39999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4427538" y="1484313"/>
            <a:ext cx="1368425" cy="431800"/>
          </a:xfrm>
          <a:prstGeom prst="rect">
            <a:avLst/>
          </a:prstGeom>
          <a:solidFill>
            <a:schemeClr val="hlink">
              <a:alpha val="39999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6804025" y="908050"/>
            <a:ext cx="2232025" cy="727075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Arial" panose="020B0604020202020204" pitchFamily="34" charset="0"/>
              </a:rPr>
              <a:t>Konstantní spád i účinnost</a:t>
            </a: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>
            <a:off x="4140200" y="908050"/>
            <a:ext cx="2663825" cy="360363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7380288" y="2060575"/>
            <a:ext cx="1584325" cy="727075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Arial" panose="020B0604020202020204" pitchFamily="34" charset="0"/>
              </a:rPr>
              <a:t>Konstantní účinnost</a:t>
            </a: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 flipH="1" flipV="1">
            <a:off x="5867400" y="1628775"/>
            <a:ext cx="1512888" cy="431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6804025" y="3429000"/>
            <a:ext cx="2160588" cy="727075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Arial" panose="020B0604020202020204" pitchFamily="34" charset="0"/>
              </a:rPr>
              <a:t>Skutečný průběh P=f(Q)</a:t>
            </a: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 flipV="1">
            <a:off x="6011863" y="2565400"/>
            <a:ext cx="792162" cy="8636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 animBg="1"/>
      <p:bldP spid="28679" grpId="0" animBg="1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2" grpId="0" animBg="1"/>
      <p:bldP spid="28693" grpId="0" animBg="1"/>
      <p:bldP spid="286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07504" y="116632"/>
            <a:ext cx="88566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Regulační vodní elektrárny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160704" y="5723524"/>
            <a:ext cx="4803784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Retenční prostor zahrnuje dvě oblasti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- ovladatelnou (lze regulovat)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- neovladatelnou (nelze regulovat)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395288" y="5408411"/>
            <a:ext cx="84248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395288" y="4039986"/>
            <a:ext cx="83534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466725" y="3314637"/>
            <a:ext cx="69157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979613" y="4975024"/>
            <a:ext cx="23034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stálé nadržení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908175" y="3668511"/>
            <a:ext cx="3024188" cy="4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300" dirty="0">
                <a:solidFill>
                  <a:srgbClr val="000000"/>
                </a:solidFill>
                <a:latin typeface="Arial" panose="020B0604020202020204" pitchFamily="34" charset="0"/>
              </a:rPr>
              <a:t>hospodárná hladina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330883" y="2972557"/>
            <a:ext cx="266541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maximální vzdutí</a:t>
            </a: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5003800" y="4111424"/>
            <a:ext cx="360363" cy="1223962"/>
          </a:xfrm>
          <a:prstGeom prst="upDownArrow">
            <a:avLst>
              <a:gd name="adj1" fmla="val 50000"/>
              <a:gd name="adj2" fmla="val 67929"/>
            </a:avLst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364163" y="4471786"/>
            <a:ext cx="1944687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u="sng">
                <a:solidFill>
                  <a:srgbClr val="000000"/>
                </a:solidFill>
                <a:latin typeface="Arial" panose="020B0604020202020204" pitchFamily="34" charset="0"/>
              </a:rPr>
              <a:t>užitný objem</a:t>
            </a:r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5110162" y="3368254"/>
            <a:ext cx="253401" cy="600296"/>
          </a:xfrm>
          <a:prstGeom prst="upDownArrow">
            <a:avLst>
              <a:gd name="adj1" fmla="val 50000"/>
              <a:gd name="adj2" fmla="val 39478"/>
            </a:avLst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660505" y="3287747"/>
            <a:ext cx="151209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u="sng" dirty="0">
                <a:solidFill>
                  <a:srgbClr val="000000"/>
                </a:solidFill>
                <a:latin typeface="Arial" panose="020B0604020202020204" pitchFamily="34" charset="0"/>
              </a:rPr>
              <a:t>ovládatelný objem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5804522" y="2810436"/>
            <a:ext cx="122406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9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přepad</a:t>
            </a:r>
            <a:endParaRPr lang="cs-CZ" altLang="cs-CZ" sz="19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9719" name="Group 23"/>
          <p:cNvGrpSpPr>
            <a:grpSpLocks/>
          </p:cNvGrpSpPr>
          <p:nvPr/>
        </p:nvGrpSpPr>
        <p:grpSpPr bwMode="auto">
          <a:xfrm>
            <a:off x="323850" y="2780928"/>
            <a:ext cx="1655763" cy="3346621"/>
            <a:chOff x="204" y="2160"/>
            <a:chExt cx="1043" cy="1905"/>
          </a:xfrm>
        </p:grpSpPr>
        <p:grpSp>
          <p:nvGrpSpPr>
            <p:cNvPr id="29717" name="Group 21"/>
            <p:cNvGrpSpPr>
              <a:grpSpLocks/>
            </p:cNvGrpSpPr>
            <p:nvPr/>
          </p:nvGrpSpPr>
          <p:grpSpPr bwMode="auto">
            <a:xfrm>
              <a:off x="204" y="2160"/>
              <a:ext cx="907" cy="1905"/>
              <a:chOff x="204" y="2160"/>
              <a:chExt cx="907" cy="1905"/>
            </a:xfrm>
          </p:grpSpPr>
          <p:sp>
            <p:nvSpPr>
              <p:cNvPr id="29702" name="Freeform 6"/>
              <p:cNvSpPr>
                <a:spLocks/>
              </p:cNvSpPr>
              <p:nvPr/>
            </p:nvSpPr>
            <p:spPr bwMode="auto">
              <a:xfrm>
                <a:off x="204" y="2432"/>
                <a:ext cx="907" cy="1633"/>
              </a:xfrm>
              <a:custGeom>
                <a:avLst/>
                <a:gdLst>
                  <a:gd name="T0" fmla="*/ 0 w 952"/>
                  <a:gd name="T1" fmla="*/ 0 h 1769"/>
                  <a:gd name="T2" fmla="*/ 0 w 952"/>
                  <a:gd name="T3" fmla="*/ 1769 h 1769"/>
                  <a:gd name="T4" fmla="*/ 952 w 952"/>
                  <a:gd name="T5" fmla="*/ 1769 h 1769"/>
                  <a:gd name="T6" fmla="*/ 952 w 952"/>
                  <a:gd name="T7" fmla="*/ 0 h 1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2" h="1769">
                    <a:moveTo>
                      <a:pt x="0" y="0"/>
                    </a:moveTo>
                    <a:lnTo>
                      <a:pt x="0" y="1769"/>
                    </a:lnTo>
                    <a:lnTo>
                      <a:pt x="952" y="1769"/>
                    </a:lnTo>
                    <a:lnTo>
                      <a:pt x="952" y="0"/>
                    </a:lnTo>
                  </a:path>
                </a:pathLst>
              </a:custGeom>
              <a:solidFill>
                <a:srgbClr val="00FFFF"/>
              </a:solidFill>
              <a:ln w="889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29716" name="Line 20"/>
              <p:cNvSpPr>
                <a:spLocks noChangeShapeType="1"/>
              </p:cNvSpPr>
              <p:nvPr/>
            </p:nvSpPr>
            <p:spPr bwMode="auto">
              <a:xfrm>
                <a:off x="204" y="2160"/>
                <a:ext cx="0" cy="273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226" y="2205"/>
              <a:ext cx="1021" cy="22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297317" y="2803380"/>
            <a:ext cx="84248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469541" y="2884655"/>
            <a:ext cx="315828" cy="1142064"/>
          </a:xfrm>
          <a:prstGeom prst="upDownArrow">
            <a:avLst>
              <a:gd name="adj1" fmla="val 50000"/>
              <a:gd name="adj2" fmla="val 67929"/>
            </a:avLst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7785369" y="3236952"/>
            <a:ext cx="122438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retenční prostor (povodně)</a:t>
            </a:r>
            <a:endParaRPr lang="cs-CZ" altLang="cs-CZ" sz="16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5162892" y="2849582"/>
            <a:ext cx="252767" cy="329334"/>
          </a:xfrm>
          <a:prstGeom prst="upDownArrow">
            <a:avLst>
              <a:gd name="adj1" fmla="val 50000"/>
              <a:gd name="adj2" fmla="val 39478"/>
            </a:avLst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8300" y="989112"/>
            <a:ext cx="8748713" cy="17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466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Pracují zpravidla  ve špičkové nebo </a:t>
            </a:r>
            <a:r>
              <a:rPr lang="cs-CZ" altLang="cs-CZ" sz="2000" dirty="0" err="1">
                <a:solidFill>
                  <a:srgbClr val="000000"/>
                </a:solidFill>
              </a:rPr>
              <a:t>pološpičkové</a:t>
            </a:r>
            <a:r>
              <a:rPr lang="cs-CZ" altLang="cs-CZ" sz="2000" dirty="0">
                <a:solidFill>
                  <a:srgbClr val="000000"/>
                </a:solidFill>
              </a:rPr>
              <a:t> části denního zatížení. 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Regulační elektrárny mohou být:</a:t>
            </a: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* s přirozenou akumulací (jezera s jezem)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* s umělou akumulací (přehrady)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3" grpId="0" animBg="1"/>
      <p:bldP spid="29704" grpId="0" animBg="1"/>
      <p:bldP spid="29705" grpId="0" animBg="1"/>
      <p:bldP spid="29706" grpId="0"/>
      <p:bldP spid="29707" grpId="0"/>
      <p:bldP spid="29708" grpId="0"/>
      <p:bldP spid="29709" grpId="0" animBg="1"/>
      <p:bldP spid="29710" grpId="0"/>
      <p:bldP spid="29711" grpId="0" animBg="1"/>
      <p:bldP spid="29714" grpId="0"/>
      <p:bldP spid="29715" grpId="0"/>
      <p:bldP spid="22" grpId="0" animBg="1"/>
      <p:bldP spid="20" grpId="0" animBg="1"/>
      <p:bldP spid="21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9036050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07950" y="188913"/>
            <a:ext cx="88566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Akumulační vodní elektrárna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07950" y="188913"/>
            <a:ext cx="32400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Hráze</a:t>
            </a:r>
          </a:p>
        </p:txBody>
      </p:sp>
      <p:pic>
        <p:nvPicPr>
          <p:cNvPr id="59401" name="Picture 9" descr="brezova_rez_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060575"/>
            <a:ext cx="63309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skalka_rez_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52513"/>
            <a:ext cx="5759450" cy="254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6804025" y="3644900"/>
            <a:ext cx="1944688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u="sng">
                <a:solidFill>
                  <a:srgbClr val="000000"/>
                </a:solidFill>
                <a:latin typeface="Arial" panose="020B0604020202020204" pitchFamily="34" charset="0"/>
              </a:rPr>
              <a:t>sypaná hráz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179388" y="1557338"/>
            <a:ext cx="2233612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u="sng">
                <a:solidFill>
                  <a:srgbClr val="000000"/>
                </a:solidFill>
                <a:latin typeface="Arial" panose="020B0604020202020204" pitchFamily="34" charset="0"/>
              </a:rPr>
              <a:t>betonová hráz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402" grpId="0"/>
      <p:bldP spid="5940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15888"/>
            <a:ext cx="49149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431958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29000"/>
            <a:ext cx="432117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10" y="26428"/>
            <a:ext cx="5468101" cy="36185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5267424" cy="39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7175"/>
            <a:ext cx="8785225" cy="64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9788"/>
            <a:ext cx="9036496" cy="67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914650" y="115888"/>
            <a:ext cx="6121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Nádrž s denní akumulací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323850" y="3860800"/>
            <a:ext cx="61198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1116013" y="2205038"/>
            <a:ext cx="5976937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1116013" y="1222375"/>
            <a:ext cx="5307012" cy="1846263"/>
          </a:xfrm>
          <a:custGeom>
            <a:avLst/>
            <a:gdLst>
              <a:gd name="T0" fmla="*/ 0 w 3343"/>
              <a:gd name="T1" fmla="*/ 936 h 1163"/>
              <a:gd name="T2" fmla="*/ 136 w 3343"/>
              <a:gd name="T3" fmla="*/ 1072 h 1163"/>
              <a:gd name="T4" fmla="*/ 408 w 3343"/>
              <a:gd name="T5" fmla="*/ 1163 h 1163"/>
              <a:gd name="T6" fmla="*/ 816 w 3343"/>
              <a:gd name="T7" fmla="*/ 619 h 1163"/>
              <a:gd name="T8" fmla="*/ 907 w 3343"/>
              <a:gd name="T9" fmla="*/ 392 h 1163"/>
              <a:gd name="T10" fmla="*/ 1133 w 3343"/>
              <a:gd name="T11" fmla="*/ 281 h 1163"/>
              <a:gd name="T12" fmla="*/ 1451 w 3343"/>
              <a:gd name="T13" fmla="*/ 619 h 1163"/>
              <a:gd name="T14" fmla="*/ 2026 w 3343"/>
              <a:gd name="T15" fmla="*/ 0 h 1163"/>
              <a:gd name="T16" fmla="*/ 2268 w 3343"/>
              <a:gd name="T17" fmla="*/ 392 h 1163"/>
              <a:gd name="T18" fmla="*/ 2760 w 3343"/>
              <a:gd name="T19" fmla="*/ 483 h 1163"/>
              <a:gd name="T20" fmla="*/ 3012 w 3343"/>
              <a:gd name="T21" fmla="*/ 886 h 1163"/>
              <a:gd name="T22" fmla="*/ 3343 w 3343"/>
              <a:gd name="T23" fmla="*/ 922 h 1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43" h="1163">
                <a:moveTo>
                  <a:pt x="0" y="936"/>
                </a:moveTo>
                <a:lnTo>
                  <a:pt x="136" y="1072"/>
                </a:lnTo>
                <a:lnTo>
                  <a:pt x="408" y="1163"/>
                </a:lnTo>
                <a:lnTo>
                  <a:pt x="816" y="619"/>
                </a:lnTo>
                <a:lnTo>
                  <a:pt x="907" y="392"/>
                </a:lnTo>
                <a:lnTo>
                  <a:pt x="1133" y="281"/>
                </a:lnTo>
                <a:lnTo>
                  <a:pt x="1451" y="619"/>
                </a:lnTo>
                <a:lnTo>
                  <a:pt x="2026" y="0"/>
                </a:lnTo>
                <a:lnTo>
                  <a:pt x="2268" y="392"/>
                </a:lnTo>
                <a:lnTo>
                  <a:pt x="2760" y="483"/>
                </a:lnTo>
                <a:lnTo>
                  <a:pt x="3012" y="886"/>
                </a:lnTo>
                <a:lnTo>
                  <a:pt x="3343" y="922"/>
                </a:ln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2411413" y="1916113"/>
            <a:ext cx="0" cy="2089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5651500" y="2060575"/>
            <a:ext cx="0" cy="2016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>
            <a:off x="1116013" y="4651375"/>
            <a:ext cx="5307012" cy="1441450"/>
          </a:xfrm>
          <a:custGeom>
            <a:avLst/>
            <a:gdLst>
              <a:gd name="T0" fmla="*/ 0 w 3343"/>
              <a:gd name="T1" fmla="*/ 908 h 908"/>
              <a:gd name="T2" fmla="*/ 3343 w 3343"/>
              <a:gd name="T3" fmla="*/ 0 h 9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43" h="908">
                <a:moveTo>
                  <a:pt x="0" y="908"/>
                </a:moveTo>
                <a:lnTo>
                  <a:pt x="3343" y="0"/>
                </a:ln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1116013" y="1125538"/>
            <a:ext cx="5327650" cy="5327650"/>
          </a:xfrm>
          <a:custGeom>
            <a:avLst/>
            <a:gdLst>
              <a:gd name="T0" fmla="*/ 0 w 3356"/>
              <a:gd name="T1" fmla="*/ 90 h 3356"/>
              <a:gd name="T2" fmla="*/ 0 w 3356"/>
              <a:gd name="T3" fmla="*/ 3356 h 3356"/>
              <a:gd name="T4" fmla="*/ 3356 w 3356"/>
              <a:gd name="T5" fmla="*/ 3356 h 3356"/>
              <a:gd name="T6" fmla="*/ 3356 w 3356"/>
              <a:gd name="T7" fmla="*/ 0 h 3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56" h="3356">
                <a:moveTo>
                  <a:pt x="0" y="90"/>
                </a:moveTo>
                <a:lnTo>
                  <a:pt x="0" y="3356"/>
                </a:lnTo>
                <a:lnTo>
                  <a:pt x="3356" y="3356"/>
                </a:lnTo>
                <a:lnTo>
                  <a:pt x="3356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grpSp>
        <p:nvGrpSpPr>
          <p:cNvPr id="33802" name="Group 10"/>
          <p:cNvGrpSpPr>
            <a:grpSpLocks/>
          </p:cNvGrpSpPr>
          <p:nvPr/>
        </p:nvGrpSpPr>
        <p:grpSpPr bwMode="auto">
          <a:xfrm>
            <a:off x="1162051" y="3238500"/>
            <a:ext cx="5265738" cy="465138"/>
            <a:chOff x="732" y="2040"/>
            <a:chExt cx="3317" cy="293"/>
          </a:xfrm>
        </p:grpSpPr>
        <p:sp>
          <p:nvSpPr>
            <p:cNvPr id="33803" name="Freeform 11"/>
            <p:cNvSpPr>
              <a:spLocks/>
            </p:cNvSpPr>
            <p:nvPr/>
          </p:nvSpPr>
          <p:spPr bwMode="auto">
            <a:xfrm>
              <a:off x="732" y="2069"/>
              <a:ext cx="787" cy="195"/>
            </a:xfrm>
            <a:custGeom>
              <a:avLst/>
              <a:gdLst>
                <a:gd name="T0" fmla="*/ 0 w 816"/>
                <a:gd name="T1" fmla="*/ 272 h 272"/>
                <a:gd name="T2" fmla="*/ 408 w 816"/>
                <a:gd name="T3" fmla="*/ 227 h 272"/>
                <a:gd name="T4" fmla="*/ 816 w 816"/>
                <a:gd name="T5" fmla="*/ 0 h 272"/>
                <a:gd name="connsiteX0" fmla="*/ 0 w 10000"/>
                <a:gd name="connsiteY0" fmla="*/ 10000 h 10000"/>
                <a:gd name="connsiteX1" fmla="*/ 5239 w 10000"/>
                <a:gd name="connsiteY1" fmla="*/ 5834 h 10000"/>
                <a:gd name="connsiteX2" fmla="*/ 10000 w 10000"/>
                <a:gd name="connsiteY2" fmla="*/ 0 h 10000"/>
                <a:gd name="connsiteX0" fmla="*/ 0 w 9641"/>
                <a:gd name="connsiteY0" fmla="*/ 7129 h 7161"/>
                <a:gd name="connsiteX1" fmla="*/ 4880 w 9641"/>
                <a:gd name="connsiteY1" fmla="*/ 5834 h 7161"/>
                <a:gd name="connsiteX2" fmla="*/ 9641 w 9641"/>
                <a:gd name="connsiteY2" fmla="*/ 0 h 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41" h="7161">
                  <a:moveTo>
                    <a:pt x="0" y="7129"/>
                  </a:moveTo>
                  <a:cubicBezTo>
                    <a:pt x="1667" y="7129"/>
                    <a:pt x="3213" y="7488"/>
                    <a:pt x="4880" y="5834"/>
                  </a:cubicBezTo>
                  <a:cubicBezTo>
                    <a:pt x="6547" y="4179"/>
                    <a:pt x="8808" y="1397"/>
                    <a:pt x="9641" y="0"/>
                  </a:cubicBezTo>
                </a:path>
              </a:pathLst>
            </a:custGeom>
            <a:noFill/>
            <a:ln w="3810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33804" name="Freeform 12"/>
            <p:cNvSpPr>
              <a:spLocks/>
            </p:cNvSpPr>
            <p:nvPr/>
          </p:nvSpPr>
          <p:spPr bwMode="auto">
            <a:xfrm>
              <a:off x="1495" y="2040"/>
              <a:ext cx="2062" cy="293"/>
            </a:xfrm>
            <a:custGeom>
              <a:avLst/>
              <a:gdLst>
                <a:gd name="T0" fmla="*/ 46 w 2062"/>
                <a:gd name="T1" fmla="*/ 29 h 293"/>
                <a:gd name="T2" fmla="*/ 92 w 2062"/>
                <a:gd name="T3" fmla="*/ 29 h 293"/>
                <a:gd name="T4" fmla="*/ 600 w 2062"/>
                <a:gd name="T5" fmla="*/ 206 h 293"/>
                <a:gd name="T6" fmla="*/ 2062 w 2062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2" h="293">
                  <a:moveTo>
                    <a:pt x="46" y="29"/>
                  </a:moveTo>
                  <a:cubicBezTo>
                    <a:pt x="20" y="17"/>
                    <a:pt x="0" y="0"/>
                    <a:pt x="92" y="29"/>
                  </a:cubicBezTo>
                  <a:cubicBezTo>
                    <a:pt x="184" y="58"/>
                    <a:pt x="272" y="162"/>
                    <a:pt x="600" y="206"/>
                  </a:cubicBezTo>
                  <a:cubicBezTo>
                    <a:pt x="928" y="250"/>
                    <a:pt x="1758" y="275"/>
                    <a:pt x="2062" y="293"/>
                  </a:cubicBezTo>
                </a:path>
              </a:pathLst>
            </a:custGeom>
            <a:noFill/>
            <a:ln w="3810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33805" name="Freeform 13"/>
            <p:cNvSpPr>
              <a:spLocks/>
            </p:cNvSpPr>
            <p:nvPr/>
          </p:nvSpPr>
          <p:spPr bwMode="auto">
            <a:xfrm>
              <a:off x="3550" y="2183"/>
              <a:ext cx="499" cy="143"/>
            </a:xfrm>
            <a:custGeom>
              <a:avLst/>
              <a:gdLst>
                <a:gd name="T0" fmla="*/ 0 w 509"/>
                <a:gd name="T1" fmla="*/ 211 h 211"/>
                <a:gd name="T2" fmla="*/ 283 w 509"/>
                <a:gd name="T3" fmla="*/ 136 h 211"/>
                <a:gd name="T4" fmla="*/ 509 w 509"/>
                <a:gd name="T5" fmla="*/ 0 h 211"/>
                <a:gd name="connsiteX0" fmla="*/ 0 w 10192"/>
                <a:gd name="connsiteY0" fmla="*/ 4910 h 4910"/>
                <a:gd name="connsiteX1" fmla="*/ 5560 w 10192"/>
                <a:gd name="connsiteY1" fmla="*/ 1355 h 4910"/>
                <a:gd name="connsiteX2" fmla="*/ 10192 w 10192"/>
                <a:gd name="connsiteY2" fmla="*/ 0 h 4910"/>
                <a:gd name="connsiteX0" fmla="*/ 0 w 10000"/>
                <a:gd name="connsiteY0" fmla="*/ 10000 h 10000"/>
                <a:gd name="connsiteX1" fmla="*/ 5831 w 10000"/>
                <a:gd name="connsiteY1" fmla="*/ 4637 h 10000"/>
                <a:gd name="connsiteX2" fmla="*/ 10000 w 10000"/>
                <a:gd name="connsiteY2" fmla="*/ 0 h 10000"/>
                <a:gd name="connsiteX0" fmla="*/ 0 w 10000"/>
                <a:gd name="connsiteY0" fmla="*/ 15632 h 15632"/>
                <a:gd name="connsiteX1" fmla="*/ 5831 w 10000"/>
                <a:gd name="connsiteY1" fmla="*/ 10269 h 15632"/>
                <a:gd name="connsiteX2" fmla="*/ 10000 w 10000"/>
                <a:gd name="connsiteY2" fmla="*/ 0 h 15632"/>
                <a:gd name="connsiteX0" fmla="*/ 0 w 10000"/>
                <a:gd name="connsiteY0" fmla="*/ 15632 h 15632"/>
                <a:gd name="connsiteX1" fmla="*/ 6772 w 10000"/>
                <a:gd name="connsiteY1" fmla="*/ 11205 h 15632"/>
                <a:gd name="connsiteX2" fmla="*/ 10000 w 10000"/>
                <a:gd name="connsiteY2" fmla="*/ 0 h 15632"/>
                <a:gd name="connsiteX0" fmla="*/ 0 w 10000"/>
                <a:gd name="connsiteY0" fmla="*/ 15632 h 15632"/>
                <a:gd name="connsiteX1" fmla="*/ 6208 w 10000"/>
                <a:gd name="connsiteY1" fmla="*/ 11205 h 15632"/>
                <a:gd name="connsiteX2" fmla="*/ 10000 w 10000"/>
                <a:gd name="connsiteY2" fmla="*/ 0 h 15632"/>
                <a:gd name="connsiteX0" fmla="*/ 0 w 9624"/>
                <a:gd name="connsiteY0" fmla="*/ 13760 h 13760"/>
                <a:gd name="connsiteX1" fmla="*/ 6208 w 9624"/>
                <a:gd name="connsiteY1" fmla="*/ 9333 h 13760"/>
                <a:gd name="connsiteX2" fmla="*/ 9624 w 9624"/>
                <a:gd name="connsiteY2" fmla="*/ 0 h 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4" h="13760">
                  <a:moveTo>
                    <a:pt x="0" y="13760"/>
                  </a:moveTo>
                  <a:cubicBezTo>
                    <a:pt x="906" y="12699"/>
                    <a:pt x="4570" y="12711"/>
                    <a:pt x="6208" y="9333"/>
                  </a:cubicBezTo>
                  <a:cubicBezTo>
                    <a:pt x="7847" y="5956"/>
                    <a:pt x="8236" y="5116"/>
                    <a:pt x="9624" y="0"/>
                  </a:cubicBezTo>
                </a:path>
              </a:pathLst>
            </a:custGeom>
            <a:noFill/>
            <a:ln w="3810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33806" name="Freeform 14"/>
          <p:cNvSpPr>
            <a:spLocks/>
          </p:cNvSpPr>
          <p:nvPr/>
        </p:nvSpPr>
        <p:spPr bwMode="auto">
          <a:xfrm>
            <a:off x="1116013" y="4652963"/>
            <a:ext cx="5327650" cy="1439862"/>
          </a:xfrm>
          <a:custGeom>
            <a:avLst/>
            <a:gdLst>
              <a:gd name="T0" fmla="*/ 0 w 3356"/>
              <a:gd name="T1" fmla="*/ 907 h 907"/>
              <a:gd name="T2" fmla="*/ 952 w 3356"/>
              <a:gd name="T3" fmla="*/ 817 h 907"/>
              <a:gd name="T4" fmla="*/ 1633 w 3356"/>
              <a:gd name="T5" fmla="*/ 499 h 907"/>
              <a:gd name="T6" fmla="*/ 2313 w 3356"/>
              <a:gd name="T7" fmla="*/ 136 h 907"/>
              <a:gd name="T8" fmla="*/ 3356 w 3356"/>
              <a:gd name="T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56" h="907">
                <a:moveTo>
                  <a:pt x="0" y="907"/>
                </a:moveTo>
                <a:cubicBezTo>
                  <a:pt x="340" y="896"/>
                  <a:pt x="680" y="885"/>
                  <a:pt x="952" y="817"/>
                </a:cubicBezTo>
                <a:cubicBezTo>
                  <a:pt x="1224" y="749"/>
                  <a:pt x="1406" y="612"/>
                  <a:pt x="1633" y="499"/>
                </a:cubicBezTo>
                <a:cubicBezTo>
                  <a:pt x="1860" y="386"/>
                  <a:pt x="2026" y="219"/>
                  <a:pt x="2313" y="136"/>
                </a:cubicBezTo>
                <a:cubicBezTo>
                  <a:pt x="2600" y="53"/>
                  <a:pt x="2978" y="26"/>
                  <a:pt x="3356" y="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9366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 (kW)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179388" y="1593850"/>
            <a:ext cx="100806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Q 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(m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3*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250825" y="4365625"/>
            <a:ext cx="8636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V (m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6516688" y="6308725"/>
            <a:ext cx="71913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t (h)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3132138" y="3176588"/>
            <a:ext cx="187166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výška hladiny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95288" y="3284538"/>
            <a:ext cx="7207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H (m)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1470025" y="2397125"/>
            <a:ext cx="228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6156325" y="2205038"/>
            <a:ext cx="228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2767013" y="1743075"/>
            <a:ext cx="228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4133850" y="1604963"/>
            <a:ext cx="228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2268538" y="1196975"/>
            <a:ext cx="2087562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2268538" y="836613"/>
            <a:ext cx="792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max</a:t>
            </a:r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1763713" y="3068638"/>
            <a:ext cx="1728787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2916238" y="2636838"/>
            <a:ext cx="792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min</a:t>
            </a:r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6516688" y="1773238"/>
            <a:ext cx="792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stř.</a:t>
            </a:r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4427538" y="5589588"/>
            <a:ext cx="1728787" cy="42227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CC00"/>
                </a:solidFill>
                <a:latin typeface="Arial" panose="020B0604020202020204" pitchFamily="34" charset="0"/>
              </a:rPr>
              <a:t>čára přítoku</a:t>
            </a:r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 flipH="1" flipV="1">
            <a:off x="5364163" y="5013325"/>
            <a:ext cx="792162" cy="576263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1835150" y="4581525"/>
            <a:ext cx="1728788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čára odtoku</a:t>
            </a:r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>
            <a:off x="3563938" y="4581525"/>
            <a:ext cx="792162" cy="3603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26" name="Text Box 34"/>
          <p:cNvSpPr txBox="1">
            <a:spLocks noChangeArrowheads="1"/>
          </p:cNvSpPr>
          <p:nvPr/>
        </p:nvSpPr>
        <p:spPr bwMode="auto">
          <a:xfrm>
            <a:off x="6804025" y="981075"/>
            <a:ext cx="1871663" cy="7270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Čára výkonu (průtoku)</a:t>
            </a:r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 flipH="1">
            <a:off x="4572000" y="981075"/>
            <a:ext cx="2232025" cy="431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6732588" y="3068638"/>
            <a:ext cx="2232025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Předpoklad: </a:t>
            </a:r>
          </a:p>
          <a:p>
            <a:pPr algn="ctr"/>
            <a:r>
              <a:rPr lang="cs-CZ" altLang="cs-CZ" sz="2600" u="sng" dirty="0">
                <a:solidFill>
                  <a:srgbClr val="000000"/>
                </a:solidFill>
                <a:latin typeface="Arial" panose="020B0604020202020204" pitchFamily="34" charset="0"/>
              </a:rPr>
              <a:t>P </a:t>
            </a:r>
            <a:r>
              <a:rPr lang="en-US" altLang="cs-CZ" sz="2600" u="sng" dirty="0">
                <a:solidFill>
                  <a:srgbClr val="000000"/>
                </a:solidFill>
                <a:latin typeface="Arial" panose="020B0604020202020204" pitchFamily="34" charset="0"/>
              </a:rPr>
              <a:t>~</a:t>
            </a:r>
            <a:r>
              <a:rPr lang="cs-CZ" altLang="cs-CZ" sz="2600" u="sng" dirty="0">
                <a:solidFill>
                  <a:srgbClr val="000000"/>
                </a:solidFill>
                <a:latin typeface="Arial" panose="020B0604020202020204" pitchFamily="34" charset="0"/>
              </a:rPr>
              <a:t> Q</a:t>
            </a:r>
            <a:endParaRPr lang="en-US" altLang="cs-CZ" sz="26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3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 animBg="1"/>
      <p:bldP spid="33796" grpId="0" animBg="1"/>
      <p:bldP spid="33797" grpId="0" animBg="1"/>
      <p:bldP spid="33798" grpId="0" animBg="1"/>
      <p:bldP spid="33799" grpId="0" animBg="1"/>
      <p:bldP spid="33800" grpId="0" animBg="1"/>
      <p:bldP spid="33801" grpId="0" animBg="1"/>
      <p:bldP spid="33806" grpId="0" animBg="1"/>
      <p:bldP spid="33807" grpId="0"/>
      <p:bldP spid="33808" grpId="0"/>
      <p:bldP spid="33809" grpId="0"/>
      <p:bldP spid="33810" grpId="0"/>
      <p:bldP spid="33811" grpId="0"/>
      <p:bldP spid="33812" grpId="0"/>
      <p:bldP spid="33813" grpId="0"/>
      <p:bldP spid="33814" grpId="0"/>
      <p:bldP spid="33815" grpId="0"/>
      <p:bldP spid="33816" grpId="0"/>
      <p:bldP spid="33817" grpId="0" animBg="1"/>
      <p:bldP spid="33818" grpId="0"/>
      <p:bldP spid="33819" grpId="0" animBg="1"/>
      <p:bldP spid="33820" grpId="0"/>
      <p:bldP spid="33821" grpId="0"/>
      <p:bldP spid="33822" grpId="0" animBg="1"/>
      <p:bldP spid="33823" grpId="0" animBg="1"/>
      <p:bldP spid="33824" grpId="0" animBg="1"/>
      <p:bldP spid="33825" grpId="0" animBg="1"/>
      <p:bldP spid="33826" grpId="0" animBg="1"/>
      <p:bldP spid="33827" grpId="0" animBg="1"/>
      <p:bldP spid="338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2" name="Freeform 54"/>
          <p:cNvSpPr>
            <a:spLocks/>
          </p:cNvSpPr>
          <p:nvPr/>
        </p:nvSpPr>
        <p:spPr bwMode="auto">
          <a:xfrm>
            <a:off x="4859338" y="2420938"/>
            <a:ext cx="865187" cy="1439862"/>
          </a:xfrm>
          <a:custGeom>
            <a:avLst/>
            <a:gdLst>
              <a:gd name="T0" fmla="*/ 0 w 545"/>
              <a:gd name="T1" fmla="*/ 907 h 907"/>
              <a:gd name="T2" fmla="*/ 0 w 545"/>
              <a:gd name="T3" fmla="*/ 0 h 907"/>
              <a:gd name="T4" fmla="*/ 545 w 545"/>
              <a:gd name="T5" fmla="*/ 0 h 907"/>
              <a:gd name="T6" fmla="*/ 545 w 545"/>
              <a:gd name="T7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5" h="907">
                <a:moveTo>
                  <a:pt x="0" y="907"/>
                </a:moveTo>
                <a:lnTo>
                  <a:pt x="0" y="0"/>
                </a:lnTo>
                <a:lnTo>
                  <a:pt x="545" y="0"/>
                </a:lnTo>
                <a:lnTo>
                  <a:pt x="545" y="907"/>
                </a:lnTo>
              </a:path>
            </a:pathLst>
          </a:cu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1" name="Freeform 53"/>
          <p:cNvSpPr>
            <a:spLocks/>
          </p:cNvSpPr>
          <p:nvPr/>
        </p:nvSpPr>
        <p:spPr bwMode="auto">
          <a:xfrm>
            <a:off x="3708400" y="1916113"/>
            <a:ext cx="431800" cy="1944687"/>
          </a:xfrm>
          <a:custGeom>
            <a:avLst/>
            <a:gdLst>
              <a:gd name="T0" fmla="*/ 0 w 272"/>
              <a:gd name="T1" fmla="*/ 1225 h 1225"/>
              <a:gd name="T2" fmla="*/ 0 w 272"/>
              <a:gd name="T3" fmla="*/ 0 h 1225"/>
              <a:gd name="T4" fmla="*/ 272 w 272"/>
              <a:gd name="T5" fmla="*/ 0 h 1225"/>
              <a:gd name="T6" fmla="*/ 272 w 272"/>
              <a:gd name="T7" fmla="*/ 1225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2" h="1225">
                <a:moveTo>
                  <a:pt x="0" y="1225"/>
                </a:moveTo>
                <a:lnTo>
                  <a:pt x="0" y="0"/>
                </a:lnTo>
                <a:lnTo>
                  <a:pt x="272" y="0"/>
                </a:lnTo>
                <a:lnTo>
                  <a:pt x="272" y="1225"/>
                </a:lnTo>
              </a:path>
            </a:pathLst>
          </a:cu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0" name="Freeform 52"/>
          <p:cNvSpPr>
            <a:spLocks/>
          </p:cNvSpPr>
          <p:nvPr/>
        </p:nvSpPr>
        <p:spPr bwMode="auto">
          <a:xfrm>
            <a:off x="2051050" y="1700213"/>
            <a:ext cx="720725" cy="2160587"/>
          </a:xfrm>
          <a:custGeom>
            <a:avLst/>
            <a:gdLst>
              <a:gd name="T0" fmla="*/ 0 w 454"/>
              <a:gd name="T1" fmla="*/ 1361 h 1361"/>
              <a:gd name="T2" fmla="*/ 0 w 454"/>
              <a:gd name="T3" fmla="*/ 0 h 1361"/>
              <a:gd name="T4" fmla="*/ 454 w 454"/>
              <a:gd name="T5" fmla="*/ 0 h 1361"/>
              <a:gd name="T6" fmla="*/ 454 w 454"/>
              <a:gd name="T7" fmla="*/ 1361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4" h="1361">
                <a:moveTo>
                  <a:pt x="0" y="1361"/>
                </a:moveTo>
                <a:lnTo>
                  <a:pt x="0" y="0"/>
                </a:lnTo>
                <a:lnTo>
                  <a:pt x="454" y="0"/>
                </a:lnTo>
                <a:lnTo>
                  <a:pt x="454" y="1361"/>
                </a:lnTo>
              </a:path>
            </a:pathLst>
          </a:cu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95288" y="115888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Nádrž s přerušovaným zatížením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323850" y="3860800"/>
            <a:ext cx="61198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971550" y="3141663"/>
            <a:ext cx="59769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1116013" y="4508500"/>
            <a:ext cx="5327650" cy="1944688"/>
          </a:xfrm>
          <a:custGeom>
            <a:avLst/>
            <a:gdLst>
              <a:gd name="T0" fmla="*/ 0 w 3343"/>
              <a:gd name="T1" fmla="*/ 908 h 908"/>
              <a:gd name="T2" fmla="*/ 3343 w 3343"/>
              <a:gd name="T3" fmla="*/ 0 h 9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43" h="908">
                <a:moveTo>
                  <a:pt x="0" y="908"/>
                </a:moveTo>
                <a:lnTo>
                  <a:pt x="3343" y="0"/>
                </a:ln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1116013" y="1125538"/>
            <a:ext cx="5327650" cy="5327650"/>
          </a:xfrm>
          <a:custGeom>
            <a:avLst/>
            <a:gdLst>
              <a:gd name="T0" fmla="*/ 0 w 3356"/>
              <a:gd name="T1" fmla="*/ 90 h 3356"/>
              <a:gd name="T2" fmla="*/ 0 w 3356"/>
              <a:gd name="T3" fmla="*/ 3356 h 3356"/>
              <a:gd name="T4" fmla="*/ 3356 w 3356"/>
              <a:gd name="T5" fmla="*/ 3356 h 3356"/>
              <a:gd name="T6" fmla="*/ 3356 w 3356"/>
              <a:gd name="T7" fmla="*/ 0 h 3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56" h="3356">
                <a:moveTo>
                  <a:pt x="0" y="90"/>
                </a:moveTo>
                <a:lnTo>
                  <a:pt x="0" y="3356"/>
                </a:lnTo>
                <a:lnTo>
                  <a:pt x="3356" y="3356"/>
                </a:lnTo>
                <a:lnTo>
                  <a:pt x="3356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179388" y="1052513"/>
            <a:ext cx="9366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 (kW)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179388" y="1593850"/>
            <a:ext cx="100806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Q </a:t>
            </a:r>
          </a:p>
          <a:p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(m</a:t>
            </a:r>
            <a:r>
              <a:rPr lang="cs-CZ" altLang="cs-CZ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3*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250825" y="4365625"/>
            <a:ext cx="8636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</a:rPr>
              <a:t>V (m</a:t>
            </a:r>
            <a:r>
              <a:rPr lang="cs-CZ" altLang="cs-CZ" sz="2000" baseline="30000">
                <a:latin typeface="Arial" panose="020B0604020202020204" pitchFamily="34" charset="0"/>
              </a:rPr>
              <a:t>3</a:t>
            </a:r>
            <a:r>
              <a:rPr lang="cs-CZ" altLang="cs-CZ" sz="20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6516688" y="6308725"/>
            <a:ext cx="71913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t (h)</a:t>
            </a:r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2339975" y="2420938"/>
            <a:ext cx="228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3779838" y="2492375"/>
            <a:ext cx="228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2807" name="Text Box 39"/>
          <p:cNvSpPr txBox="1">
            <a:spLocks noChangeArrowheads="1"/>
          </p:cNvSpPr>
          <p:nvPr/>
        </p:nvSpPr>
        <p:spPr bwMode="auto">
          <a:xfrm>
            <a:off x="5148263" y="2565400"/>
            <a:ext cx="228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2268538" y="1268413"/>
            <a:ext cx="3587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3708400" y="1484313"/>
            <a:ext cx="4318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6516688" y="2708275"/>
            <a:ext cx="792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stř.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7164388" y="4868863"/>
            <a:ext cx="1728787" cy="422275"/>
          </a:xfrm>
          <a:prstGeom prst="rect">
            <a:avLst/>
          </a:prstGeom>
          <a:solidFill>
            <a:schemeClr val="tx1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CC00"/>
                </a:solidFill>
                <a:latin typeface="Arial" panose="020B0604020202020204" pitchFamily="34" charset="0"/>
              </a:rPr>
              <a:t>čára přítoku</a:t>
            </a:r>
          </a:p>
        </p:txBody>
      </p:sp>
      <p:sp>
        <p:nvSpPr>
          <p:cNvPr id="32814" name="Line 46"/>
          <p:cNvSpPr>
            <a:spLocks noChangeShapeType="1"/>
          </p:cNvSpPr>
          <p:nvPr/>
        </p:nvSpPr>
        <p:spPr bwMode="auto">
          <a:xfrm flipH="1" flipV="1">
            <a:off x="5867400" y="4868863"/>
            <a:ext cx="1296988" cy="4318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15" name="Text Box 47"/>
          <p:cNvSpPr txBox="1">
            <a:spLocks noChangeArrowheads="1"/>
          </p:cNvSpPr>
          <p:nvPr/>
        </p:nvSpPr>
        <p:spPr bwMode="auto">
          <a:xfrm>
            <a:off x="107950" y="4797425"/>
            <a:ext cx="1728788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čára odtoku</a:t>
            </a:r>
          </a:p>
        </p:txBody>
      </p:sp>
      <p:sp>
        <p:nvSpPr>
          <p:cNvPr id="32816" name="Line 48"/>
          <p:cNvSpPr>
            <a:spLocks noChangeShapeType="1"/>
          </p:cNvSpPr>
          <p:nvPr/>
        </p:nvSpPr>
        <p:spPr bwMode="auto">
          <a:xfrm>
            <a:off x="1835150" y="5229225"/>
            <a:ext cx="2089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6804025" y="981075"/>
            <a:ext cx="1871663" cy="7270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Čára výkonu (průtoku)</a:t>
            </a:r>
          </a:p>
        </p:txBody>
      </p:sp>
      <p:sp>
        <p:nvSpPr>
          <p:cNvPr id="32818" name="Line 50"/>
          <p:cNvSpPr>
            <a:spLocks noChangeShapeType="1"/>
          </p:cNvSpPr>
          <p:nvPr/>
        </p:nvSpPr>
        <p:spPr bwMode="auto">
          <a:xfrm flipH="1">
            <a:off x="4211638" y="981075"/>
            <a:ext cx="2592387" cy="10080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6732588" y="3500438"/>
            <a:ext cx="2232025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Předpoklad: </a:t>
            </a:r>
          </a:p>
          <a:p>
            <a:pPr algn="ctr"/>
            <a:r>
              <a:rPr lang="cs-CZ" altLang="cs-CZ" sz="2600" u="sng">
                <a:solidFill>
                  <a:srgbClr val="000000"/>
                </a:solidFill>
                <a:latin typeface="Arial" panose="020B0604020202020204" pitchFamily="34" charset="0"/>
              </a:rPr>
              <a:t>P </a:t>
            </a:r>
            <a:r>
              <a:rPr lang="en-US" altLang="cs-CZ" sz="2600" u="sng">
                <a:solidFill>
                  <a:srgbClr val="000000"/>
                </a:solidFill>
                <a:latin typeface="Arial" panose="020B0604020202020204" pitchFamily="34" charset="0"/>
              </a:rPr>
              <a:t>~</a:t>
            </a:r>
            <a:r>
              <a:rPr lang="cs-CZ" altLang="cs-CZ" sz="2600" u="sng">
                <a:solidFill>
                  <a:srgbClr val="000000"/>
                </a:solidFill>
                <a:latin typeface="Arial" panose="020B0604020202020204" pitchFamily="34" charset="0"/>
              </a:rPr>
              <a:t> Q</a:t>
            </a:r>
            <a:endParaRPr lang="en-US" altLang="cs-CZ" sz="2600" u="sn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823" name="Text Box 55"/>
          <p:cNvSpPr txBox="1">
            <a:spLocks noChangeArrowheads="1"/>
          </p:cNvSpPr>
          <p:nvPr/>
        </p:nvSpPr>
        <p:spPr bwMode="auto">
          <a:xfrm>
            <a:off x="5076825" y="1989138"/>
            <a:ext cx="4318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824" name="Line 56"/>
          <p:cNvSpPr>
            <a:spLocks noChangeShapeType="1"/>
          </p:cNvSpPr>
          <p:nvPr/>
        </p:nvSpPr>
        <p:spPr bwMode="auto">
          <a:xfrm>
            <a:off x="2051050" y="3860800"/>
            <a:ext cx="0" cy="2592388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5" name="Line 57"/>
          <p:cNvSpPr>
            <a:spLocks noChangeShapeType="1"/>
          </p:cNvSpPr>
          <p:nvPr/>
        </p:nvSpPr>
        <p:spPr bwMode="auto">
          <a:xfrm>
            <a:off x="2771775" y="3860800"/>
            <a:ext cx="0" cy="2592388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6" name="Line 58"/>
          <p:cNvSpPr>
            <a:spLocks noChangeShapeType="1"/>
          </p:cNvSpPr>
          <p:nvPr/>
        </p:nvSpPr>
        <p:spPr bwMode="auto">
          <a:xfrm>
            <a:off x="3708400" y="3860800"/>
            <a:ext cx="0" cy="2592388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7" name="Line 59"/>
          <p:cNvSpPr>
            <a:spLocks noChangeShapeType="1"/>
          </p:cNvSpPr>
          <p:nvPr/>
        </p:nvSpPr>
        <p:spPr bwMode="auto">
          <a:xfrm>
            <a:off x="4140200" y="3860800"/>
            <a:ext cx="0" cy="2592388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8" name="Line 60"/>
          <p:cNvSpPr>
            <a:spLocks noChangeShapeType="1"/>
          </p:cNvSpPr>
          <p:nvPr/>
        </p:nvSpPr>
        <p:spPr bwMode="auto">
          <a:xfrm>
            <a:off x="4859338" y="3860800"/>
            <a:ext cx="0" cy="2592388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29" name="Line 61"/>
          <p:cNvSpPr>
            <a:spLocks noChangeShapeType="1"/>
          </p:cNvSpPr>
          <p:nvPr/>
        </p:nvSpPr>
        <p:spPr bwMode="auto">
          <a:xfrm>
            <a:off x="5724525" y="3860800"/>
            <a:ext cx="0" cy="2592388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31" name="Freeform 63"/>
          <p:cNvSpPr>
            <a:spLocks/>
          </p:cNvSpPr>
          <p:nvPr/>
        </p:nvSpPr>
        <p:spPr bwMode="auto">
          <a:xfrm>
            <a:off x="1116013" y="4513263"/>
            <a:ext cx="5327650" cy="1939925"/>
          </a:xfrm>
          <a:custGeom>
            <a:avLst/>
            <a:gdLst>
              <a:gd name="T0" fmla="*/ 0 w 3356"/>
              <a:gd name="T1" fmla="*/ 1222 h 1222"/>
              <a:gd name="T2" fmla="*/ 589 w 3356"/>
              <a:gd name="T3" fmla="*/ 1222 h 1222"/>
              <a:gd name="T4" fmla="*/ 1043 w 3356"/>
              <a:gd name="T5" fmla="*/ 768 h 1222"/>
              <a:gd name="T6" fmla="*/ 1633 w 3356"/>
              <a:gd name="T7" fmla="*/ 768 h 1222"/>
              <a:gd name="T8" fmla="*/ 1895 w 3356"/>
              <a:gd name="T9" fmla="*/ 315 h 1222"/>
              <a:gd name="T10" fmla="*/ 2358 w 3356"/>
              <a:gd name="T11" fmla="*/ 315 h 1222"/>
              <a:gd name="T12" fmla="*/ 2903 w 3356"/>
              <a:gd name="T13" fmla="*/ 0 h 1222"/>
              <a:gd name="T14" fmla="*/ 3356 w 3356"/>
              <a:gd name="T15" fmla="*/ 0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56" h="1222">
                <a:moveTo>
                  <a:pt x="0" y="1222"/>
                </a:moveTo>
                <a:lnTo>
                  <a:pt x="589" y="1222"/>
                </a:lnTo>
                <a:lnTo>
                  <a:pt x="1043" y="768"/>
                </a:lnTo>
                <a:lnTo>
                  <a:pt x="1633" y="768"/>
                </a:lnTo>
                <a:lnTo>
                  <a:pt x="1895" y="315"/>
                </a:lnTo>
                <a:lnTo>
                  <a:pt x="2358" y="315"/>
                </a:lnTo>
                <a:lnTo>
                  <a:pt x="2903" y="0"/>
                </a:lnTo>
                <a:lnTo>
                  <a:pt x="3356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32" name="Line 64"/>
          <p:cNvSpPr>
            <a:spLocks noChangeShapeType="1"/>
          </p:cNvSpPr>
          <p:nvPr/>
        </p:nvSpPr>
        <p:spPr bwMode="auto">
          <a:xfrm flipH="1">
            <a:off x="2843213" y="981075"/>
            <a:ext cx="3960812" cy="7191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2833" name="Line 65"/>
          <p:cNvSpPr>
            <a:spLocks noChangeShapeType="1"/>
          </p:cNvSpPr>
          <p:nvPr/>
        </p:nvSpPr>
        <p:spPr bwMode="auto">
          <a:xfrm flipH="1">
            <a:off x="5724525" y="981075"/>
            <a:ext cx="1079500" cy="12954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3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3000"/>
                                        <p:tgtEl>
                                          <p:spTgt spid="3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22" grpId="0" animBg="1"/>
      <p:bldP spid="32821" grpId="0" animBg="1"/>
      <p:bldP spid="32820" grpId="0" animBg="1"/>
      <p:bldP spid="32772" grpId="0"/>
      <p:bldP spid="32774" grpId="0" animBg="1"/>
      <p:bldP spid="32775" grpId="0" animBg="1"/>
      <p:bldP spid="32780" grpId="0" animBg="1"/>
      <p:bldP spid="32781" grpId="0" animBg="1"/>
      <p:bldP spid="32789" grpId="0"/>
      <p:bldP spid="32790" grpId="0"/>
      <p:bldP spid="32791" grpId="0"/>
      <p:bldP spid="32792" grpId="0"/>
      <p:bldP spid="32797" grpId="0"/>
      <p:bldP spid="32809" grpId="0"/>
      <p:bldP spid="32811" grpId="0"/>
      <p:bldP spid="32812" grpId="0"/>
      <p:bldP spid="32813" grpId="0" animBg="1"/>
      <p:bldP spid="32814" grpId="0" animBg="1"/>
      <p:bldP spid="32815" grpId="0" animBg="1"/>
      <p:bldP spid="32816" grpId="0" animBg="1"/>
      <p:bldP spid="32817" grpId="0" animBg="1"/>
      <p:bldP spid="32818" grpId="0" animBg="1"/>
      <p:bldP spid="32819" grpId="0"/>
      <p:bldP spid="32824" grpId="0" animBg="1"/>
      <p:bldP spid="32825" grpId="0" animBg="1"/>
      <p:bldP spid="32826" grpId="0" animBg="1"/>
      <p:bldP spid="32827" grpId="0" animBg="1"/>
      <p:bldP spid="32828" grpId="0" animBg="1"/>
      <p:bldP spid="32829" grpId="0" animBg="1"/>
      <p:bldP spid="32831" grpId="0" animBg="1"/>
      <p:bldP spid="32832" grpId="0" animBg="1"/>
      <p:bldP spid="328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Rozdělení vodních elektráren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0825" y="1125538"/>
            <a:ext cx="871378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1.	podle způsobu zadržení vody:</a:t>
            </a:r>
          </a:p>
          <a:p>
            <a:r>
              <a:rPr lang="cs-CZ" altLang="cs-CZ" sz="2400" b="0">
                <a:solidFill>
                  <a:srgbClr val="000000"/>
                </a:solidFill>
              </a:rPr>
              <a:t>	</a:t>
            </a:r>
            <a:r>
              <a:rPr lang="cs-CZ" altLang="cs-CZ" sz="2000" b="0">
                <a:solidFill>
                  <a:srgbClr val="000000"/>
                </a:solidFill>
              </a:rPr>
              <a:t>- průtočné elektrárny 	- pracují v nepřetržitém režimu</a:t>
            </a:r>
          </a:p>
          <a:p>
            <a:r>
              <a:rPr lang="cs-CZ" altLang="cs-CZ" sz="2000" b="0">
                <a:solidFill>
                  <a:srgbClr val="000000"/>
                </a:solidFill>
              </a:rPr>
              <a:t>	- akumulační elektrárny	- pracují v pološpičkovém a špičkovém režimu</a:t>
            </a:r>
          </a:p>
          <a:p>
            <a:r>
              <a:rPr lang="cs-CZ" altLang="cs-CZ" sz="2000" b="0">
                <a:solidFill>
                  <a:srgbClr val="000000"/>
                </a:solidFill>
              </a:rPr>
              <a:t>	- přečerpávací elektrárny	- pracují ve špičkovém režimu  </a:t>
            </a:r>
          </a:p>
          <a:p>
            <a:r>
              <a:rPr lang="cs-CZ" altLang="cs-CZ" sz="2400" u="sng">
                <a:solidFill>
                  <a:srgbClr val="000000"/>
                </a:solidFill>
              </a:rPr>
              <a:t>2.	podle velikosti vodní elektrárny:</a:t>
            </a:r>
          </a:p>
          <a:p>
            <a:r>
              <a:rPr lang="cs-CZ" altLang="cs-CZ" sz="2000" b="0">
                <a:solidFill>
                  <a:srgbClr val="000000"/>
                </a:solidFill>
              </a:rPr>
              <a:t>	- vodní elektrárny na 10 MW</a:t>
            </a:r>
          </a:p>
          <a:p>
            <a:r>
              <a:rPr lang="cs-CZ" altLang="cs-CZ" sz="2000" b="0">
                <a:solidFill>
                  <a:srgbClr val="000000"/>
                </a:solidFill>
              </a:rPr>
              <a:t>	- vodní elektrárny do 10 MW – malé vodní elektrárny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511333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</a:rPr>
              <a:t>Další význam vodních elektráren: </a:t>
            </a:r>
          </a:p>
          <a:p>
            <a:r>
              <a:rPr lang="cs-CZ" altLang="cs-CZ" sz="2400" b="0" dirty="0">
                <a:solidFill>
                  <a:srgbClr val="000000"/>
                </a:solidFill>
              </a:rPr>
              <a:t>	- </a:t>
            </a:r>
            <a:r>
              <a:rPr lang="cs-CZ" altLang="cs-CZ" sz="2000" b="0" dirty="0">
                <a:solidFill>
                  <a:srgbClr val="000000"/>
                </a:solidFill>
              </a:rPr>
              <a:t>regulace vodních toků 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- částečná ochrana proti povodním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- zavlažování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- zajištění pitné a užitkové vody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	- rekreace</a:t>
            </a:r>
            <a:r>
              <a:rPr lang="cs-CZ" altLang="cs-CZ" sz="2400" b="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2297" name="Picture 9" descr="41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33850"/>
            <a:ext cx="3455988" cy="217487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357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-362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cs-CZ" altLang="cs-CZ" b="0">
                <a:latin typeface="Arial" panose="020B0604020202020204" pitchFamily="34" charset="0"/>
              </a:rPr>
              <a:t/>
            </a:r>
            <a:br>
              <a:rPr lang="cs-CZ" altLang="cs-CZ" b="0">
                <a:latin typeface="Arial" panose="020B0604020202020204" pitchFamily="34" charset="0"/>
              </a:rPr>
            </a:br>
            <a:endParaRPr lang="cs-CZ" altLang="cs-CZ" b="0">
              <a:latin typeface="Arial" panose="020B0604020202020204" pitchFamily="34" charset="0"/>
            </a:endParaRPr>
          </a:p>
        </p:txBody>
      </p:sp>
      <p:graphicFrame>
        <p:nvGraphicFramePr>
          <p:cNvPr id="35265" name="Group 449"/>
          <p:cNvGraphicFramePr>
            <a:graphicFrameLocks noGrp="1"/>
          </p:cNvGraphicFramePr>
          <p:nvPr/>
        </p:nvGraphicFramePr>
        <p:xfrm>
          <a:off x="5867400" y="44450"/>
          <a:ext cx="2592388" cy="6792240"/>
        </p:xfrm>
        <a:graphic>
          <a:graphicData uri="http://schemas.openxmlformats.org/drawingml/2006/table">
            <a:tbl>
              <a:tblPr/>
              <a:tblGrid>
                <a:gridCol w="1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96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Průtok Q [m</a:t>
                      </a:r>
                      <a:r>
                        <a:rPr kumimoji="0" lang="cs-CZ" altLang="cs-CZ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mall Fonts"/>
                        </a:rPr>
                        <a:t>3</a:t>
                      </a: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.s</a:t>
                      </a:r>
                      <a:r>
                        <a:rPr kumimoji="0" lang="cs-CZ" altLang="cs-CZ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mall Fonts"/>
                        </a:rPr>
                        <a:t>-1</a:t>
                      </a: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]: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16:00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143,9358 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15:00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143,8853 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14:00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143,4781 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13:00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143,8386 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12:00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144,0026 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11:00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144,0183 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10:00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145,2854 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09:00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143,4509 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08:00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70,9615 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07:00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68,6695 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06:00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05:00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04:00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03:00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02:00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01:00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0,9952 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06.02.08 00:00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56,6018 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23:00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68,2983 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22:00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149,1855 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21:00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205,918 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20:00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148,7986 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19:00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209,3281 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18:00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224,6291 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17:00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218,4519 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05.02.08 07:00   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Sans Serif"/>
                        </a:rPr>
                        <a:t>64,4696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34822" name="Picture 6" descr="VL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8609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bod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-3621088"/>
            <a:ext cx="95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64" name="Text Box 448"/>
          <p:cNvSpPr txBox="1">
            <a:spLocks noChangeArrowheads="1"/>
          </p:cNvSpPr>
          <p:nvPr/>
        </p:nvSpPr>
        <p:spPr bwMode="auto">
          <a:xfrm>
            <a:off x="1979613" y="138113"/>
            <a:ext cx="2305050" cy="544512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u="sng">
                <a:solidFill>
                  <a:schemeClr val="bg2"/>
                </a:solidFill>
                <a:latin typeface="Arial" panose="020B0604020202020204" pitchFamily="34" charset="0"/>
              </a:rPr>
              <a:t>VD Slapy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9646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79388" y="476250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Přečerpávací vodní elektrárny (PVE)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2"/>
          <p:cNvSpPr>
            <a:spLocks/>
          </p:cNvSpPr>
          <p:nvPr/>
        </p:nvSpPr>
        <p:spPr bwMode="auto">
          <a:xfrm>
            <a:off x="4500563" y="1916113"/>
            <a:ext cx="431800" cy="1944687"/>
          </a:xfrm>
          <a:custGeom>
            <a:avLst/>
            <a:gdLst>
              <a:gd name="T0" fmla="*/ 0 w 545"/>
              <a:gd name="T1" fmla="*/ 907 h 907"/>
              <a:gd name="T2" fmla="*/ 0 w 545"/>
              <a:gd name="T3" fmla="*/ 0 h 907"/>
              <a:gd name="T4" fmla="*/ 545 w 545"/>
              <a:gd name="T5" fmla="*/ 0 h 907"/>
              <a:gd name="T6" fmla="*/ 545 w 545"/>
              <a:gd name="T7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5" h="907">
                <a:moveTo>
                  <a:pt x="0" y="907"/>
                </a:moveTo>
                <a:lnTo>
                  <a:pt x="0" y="0"/>
                </a:lnTo>
                <a:lnTo>
                  <a:pt x="545" y="0"/>
                </a:lnTo>
                <a:lnTo>
                  <a:pt x="545" y="907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3419475" y="1916113"/>
            <a:ext cx="647700" cy="1944687"/>
          </a:xfrm>
          <a:custGeom>
            <a:avLst/>
            <a:gdLst>
              <a:gd name="T0" fmla="*/ 0 w 272"/>
              <a:gd name="T1" fmla="*/ 1225 h 1225"/>
              <a:gd name="T2" fmla="*/ 0 w 272"/>
              <a:gd name="T3" fmla="*/ 0 h 1225"/>
              <a:gd name="T4" fmla="*/ 272 w 272"/>
              <a:gd name="T5" fmla="*/ 0 h 1225"/>
              <a:gd name="T6" fmla="*/ 272 w 272"/>
              <a:gd name="T7" fmla="*/ 1225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2" h="1225">
                <a:moveTo>
                  <a:pt x="0" y="1225"/>
                </a:moveTo>
                <a:lnTo>
                  <a:pt x="0" y="0"/>
                </a:lnTo>
                <a:lnTo>
                  <a:pt x="272" y="0"/>
                </a:lnTo>
                <a:lnTo>
                  <a:pt x="272" y="1225"/>
                </a:lnTo>
              </a:path>
            </a:pathLst>
          </a:custGeom>
          <a:solidFill>
            <a:srgbClr val="FFC000"/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44" name="Freeform 4"/>
          <p:cNvSpPr>
            <a:spLocks/>
          </p:cNvSpPr>
          <p:nvPr/>
        </p:nvSpPr>
        <p:spPr bwMode="auto">
          <a:xfrm>
            <a:off x="1116013" y="1844675"/>
            <a:ext cx="720725" cy="2016125"/>
          </a:xfrm>
          <a:custGeom>
            <a:avLst/>
            <a:gdLst>
              <a:gd name="T0" fmla="*/ 0 w 454"/>
              <a:gd name="T1" fmla="*/ 1361 h 1361"/>
              <a:gd name="T2" fmla="*/ 0 w 454"/>
              <a:gd name="T3" fmla="*/ 0 h 1361"/>
              <a:gd name="T4" fmla="*/ 454 w 454"/>
              <a:gd name="T5" fmla="*/ 0 h 1361"/>
              <a:gd name="T6" fmla="*/ 454 w 454"/>
              <a:gd name="T7" fmla="*/ 1361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4" h="1361">
                <a:moveTo>
                  <a:pt x="0" y="1361"/>
                </a:moveTo>
                <a:lnTo>
                  <a:pt x="0" y="0"/>
                </a:lnTo>
                <a:lnTo>
                  <a:pt x="454" y="0"/>
                </a:lnTo>
                <a:lnTo>
                  <a:pt x="454" y="1361"/>
                </a:lnTo>
              </a:path>
            </a:pathLst>
          </a:custGeom>
          <a:solidFill>
            <a:srgbClr val="FFC000"/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95288" y="115888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Přečerpávací vodní elektrárny (PVE)</a:t>
            </a: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323850" y="3860800"/>
            <a:ext cx="61198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1116013" y="1125538"/>
            <a:ext cx="5327650" cy="5327650"/>
          </a:xfrm>
          <a:custGeom>
            <a:avLst/>
            <a:gdLst>
              <a:gd name="T0" fmla="*/ 0 w 3356"/>
              <a:gd name="T1" fmla="*/ 90 h 3356"/>
              <a:gd name="T2" fmla="*/ 0 w 3356"/>
              <a:gd name="T3" fmla="*/ 3356 h 3356"/>
              <a:gd name="T4" fmla="*/ 3356 w 3356"/>
              <a:gd name="T5" fmla="*/ 3356 h 3356"/>
              <a:gd name="T6" fmla="*/ 3356 w 3356"/>
              <a:gd name="T7" fmla="*/ 0 h 3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56" h="3356">
                <a:moveTo>
                  <a:pt x="0" y="90"/>
                </a:moveTo>
                <a:lnTo>
                  <a:pt x="0" y="3356"/>
                </a:lnTo>
                <a:lnTo>
                  <a:pt x="3356" y="3356"/>
                </a:lnTo>
                <a:lnTo>
                  <a:pt x="3356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79388" y="1052513"/>
            <a:ext cx="9366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P (kW)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79388" y="1593850"/>
            <a:ext cx="100806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Q </a:t>
            </a:r>
          </a:p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(m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3*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250825" y="4365625"/>
            <a:ext cx="8636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V (m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516688" y="6308725"/>
            <a:ext cx="71913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t (h)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187450" y="1508125"/>
            <a:ext cx="461963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č.1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7164388" y="4868863"/>
            <a:ext cx="1728787" cy="422275"/>
          </a:xfrm>
          <a:prstGeom prst="rect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</a:rPr>
              <a:t>čára výroby</a:t>
            </a:r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 flipH="1">
            <a:off x="4716463" y="5300663"/>
            <a:ext cx="2447925" cy="504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107950" y="4797425"/>
            <a:ext cx="1728788" cy="422275"/>
          </a:xfrm>
          <a:prstGeom prst="rect">
            <a:avLst/>
          </a:prstGeom>
          <a:solidFill>
            <a:srgbClr val="FFC0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čára čerpání</a:t>
            </a:r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>
            <a:off x="1835150" y="4797425"/>
            <a:ext cx="2016125" cy="576263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1763713" y="765175"/>
            <a:ext cx="1223962" cy="422275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Čerpání </a:t>
            </a:r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 flipH="1">
            <a:off x="4932363" y="1268413"/>
            <a:ext cx="503237" cy="576262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6732588" y="2781300"/>
            <a:ext cx="2232025" cy="879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Předpoklad: </a:t>
            </a:r>
          </a:p>
          <a:p>
            <a:pPr algn="ctr"/>
            <a:r>
              <a:rPr lang="cs-CZ" altLang="cs-CZ" sz="2600" u="sng">
                <a:solidFill>
                  <a:srgbClr val="000000"/>
                </a:solidFill>
                <a:latin typeface="Arial" panose="020B0604020202020204" pitchFamily="34" charset="0"/>
              </a:rPr>
              <a:t>P </a:t>
            </a:r>
            <a:r>
              <a:rPr lang="en-US" altLang="cs-CZ" sz="2600" u="sng">
                <a:solidFill>
                  <a:srgbClr val="000000"/>
                </a:solidFill>
                <a:latin typeface="Arial" panose="020B0604020202020204" pitchFamily="34" charset="0"/>
              </a:rPr>
              <a:t>~</a:t>
            </a:r>
            <a:r>
              <a:rPr lang="cs-CZ" altLang="cs-CZ" sz="2600" u="sng">
                <a:solidFill>
                  <a:srgbClr val="000000"/>
                </a:solidFill>
                <a:latin typeface="Arial" panose="020B0604020202020204" pitchFamily="34" charset="0"/>
              </a:rPr>
              <a:t> Q</a:t>
            </a:r>
            <a:endParaRPr lang="en-US" altLang="cs-CZ" sz="2600" u="sn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68" name="Line 28"/>
          <p:cNvSpPr>
            <a:spLocks noChangeShapeType="1"/>
          </p:cNvSpPr>
          <p:nvPr/>
        </p:nvSpPr>
        <p:spPr bwMode="auto">
          <a:xfrm>
            <a:off x="1835150" y="3860800"/>
            <a:ext cx="0" cy="2592388"/>
          </a:xfrm>
          <a:prstGeom prst="line">
            <a:avLst/>
          </a:prstGeom>
          <a:noFill/>
          <a:ln w="25400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69" name="Line 29"/>
          <p:cNvSpPr>
            <a:spLocks noChangeShapeType="1"/>
          </p:cNvSpPr>
          <p:nvPr/>
        </p:nvSpPr>
        <p:spPr bwMode="auto">
          <a:xfrm>
            <a:off x="2339975" y="3860800"/>
            <a:ext cx="0" cy="259238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0" name="Line 30"/>
          <p:cNvSpPr>
            <a:spLocks noChangeShapeType="1"/>
          </p:cNvSpPr>
          <p:nvPr/>
        </p:nvSpPr>
        <p:spPr bwMode="auto">
          <a:xfrm>
            <a:off x="3419475" y="3860800"/>
            <a:ext cx="0" cy="2592388"/>
          </a:xfrm>
          <a:prstGeom prst="line">
            <a:avLst/>
          </a:prstGeom>
          <a:noFill/>
          <a:ln w="25400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1" name="Line 31"/>
          <p:cNvSpPr>
            <a:spLocks noChangeShapeType="1"/>
          </p:cNvSpPr>
          <p:nvPr/>
        </p:nvSpPr>
        <p:spPr bwMode="auto">
          <a:xfrm>
            <a:off x="4067175" y="3860800"/>
            <a:ext cx="0" cy="2592388"/>
          </a:xfrm>
          <a:prstGeom prst="line">
            <a:avLst/>
          </a:prstGeom>
          <a:noFill/>
          <a:ln w="25400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>
            <a:off x="4500563" y="3860800"/>
            <a:ext cx="0" cy="259238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3" name="Line 33"/>
          <p:cNvSpPr>
            <a:spLocks noChangeShapeType="1"/>
          </p:cNvSpPr>
          <p:nvPr/>
        </p:nvSpPr>
        <p:spPr bwMode="auto">
          <a:xfrm>
            <a:off x="5795963" y="3860800"/>
            <a:ext cx="0" cy="259238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6" name="Line 36"/>
          <p:cNvSpPr>
            <a:spLocks noChangeShapeType="1"/>
          </p:cNvSpPr>
          <p:nvPr/>
        </p:nvSpPr>
        <p:spPr bwMode="auto">
          <a:xfrm>
            <a:off x="5435600" y="1268413"/>
            <a:ext cx="144463" cy="576262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8" name="Freeform 38"/>
          <p:cNvSpPr>
            <a:spLocks/>
          </p:cNvSpPr>
          <p:nvPr/>
        </p:nvSpPr>
        <p:spPr bwMode="auto">
          <a:xfrm>
            <a:off x="2339975" y="1916113"/>
            <a:ext cx="647700" cy="1944687"/>
          </a:xfrm>
          <a:custGeom>
            <a:avLst/>
            <a:gdLst>
              <a:gd name="T0" fmla="*/ 0 w 454"/>
              <a:gd name="T1" fmla="*/ 1361 h 1361"/>
              <a:gd name="T2" fmla="*/ 0 w 454"/>
              <a:gd name="T3" fmla="*/ 0 h 1361"/>
              <a:gd name="T4" fmla="*/ 454 w 454"/>
              <a:gd name="T5" fmla="*/ 0 h 1361"/>
              <a:gd name="T6" fmla="*/ 454 w 454"/>
              <a:gd name="T7" fmla="*/ 1361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4" h="1361">
                <a:moveTo>
                  <a:pt x="0" y="1361"/>
                </a:moveTo>
                <a:lnTo>
                  <a:pt x="0" y="0"/>
                </a:lnTo>
                <a:lnTo>
                  <a:pt x="454" y="0"/>
                </a:lnTo>
                <a:lnTo>
                  <a:pt x="454" y="1361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79" name="Freeform 39"/>
          <p:cNvSpPr>
            <a:spLocks/>
          </p:cNvSpPr>
          <p:nvPr/>
        </p:nvSpPr>
        <p:spPr bwMode="auto">
          <a:xfrm>
            <a:off x="5148263" y="1916113"/>
            <a:ext cx="647700" cy="1944687"/>
          </a:xfrm>
          <a:custGeom>
            <a:avLst/>
            <a:gdLst>
              <a:gd name="T0" fmla="*/ 0 w 454"/>
              <a:gd name="T1" fmla="*/ 1361 h 1361"/>
              <a:gd name="T2" fmla="*/ 0 w 454"/>
              <a:gd name="T3" fmla="*/ 0 h 1361"/>
              <a:gd name="T4" fmla="*/ 454 w 454"/>
              <a:gd name="T5" fmla="*/ 0 h 1361"/>
              <a:gd name="T6" fmla="*/ 454 w 454"/>
              <a:gd name="T7" fmla="*/ 1361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4" h="1361">
                <a:moveTo>
                  <a:pt x="0" y="1361"/>
                </a:moveTo>
                <a:lnTo>
                  <a:pt x="0" y="0"/>
                </a:lnTo>
                <a:lnTo>
                  <a:pt x="454" y="0"/>
                </a:lnTo>
                <a:lnTo>
                  <a:pt x="454" y="1361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2411413" y="1557338"/>
            <a:ext cx="4000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t.1</a:t>
            </a:r>
          </a:p>
        </p:txBody>
      </p:sp>
      <p:sp>
        <p:nvSpPr>
          <p:cNvPr id="35881" name="Text Box 41"/>
          <p:cNvSpPr txBox="1">
            <a:spLocks noChangeArrowheads="1"/>
          </p:cNvSpPr>
          <p:nvPr/>
        </p:nvSpPr>
        <p:spPr bwMode="auto">
          <a:xfrm>
            <a:off x="3492500" y="1557338"/>
            <a:ext cx="4619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č.2</a:t>
            </a:r>
          </a:p>
        </p:txBody>
      </p:sp>
      <p:sp>
        <p:nvSpPr>
          <p:cNvPr id="35882" name="Text Box 42"/>
          <p:cNvSpPr txBox="1">
            <a:spLocks noChangeArrowheads="1"/>
          </p:cNvSpPr>
          <p:nvPr/>
        </p:nvSpPr>
        <p:spPr bwMode="auto">
          <a:xfrm>
            <a:off x="4500563" y="1557338"/>
            <a:ext cx="4000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t.2</a:t>
            </a:r>
          </a:p>
        </p:txBody>
      </p:sp>
      <p:sp>
        <p:nvSpPr>
          <p:cNvPr id="35883" name="Freeform 43"/>
          <p:cNvSpPr>
            <a:spLocks/>
          </p:cNvSpPr>
          <p:nvPr/>
        </p:nvSpPr>
        <p:spPr bwMode="auto">
          <a:xfrm>
            <a:off x="6083300" y="1844675"/>
            <a:ext cx="360363" cy="2016125"/>
          </a:xfrm>
          <a:custGeom>
            <a:avLst/>
            <a:gdLst>
              <a:gd name="T0" fmla="*/ 0 w 454"/>
              <a:gd name="T1" fmla="*/ 1361 h 1361"/>
              <a:gd name="T2" fmla="*/ 0 w 454"/>
              <a:gd name="T3" fmla="*/ 0 h 1361"/>
              <a:gd name="T4" fmla="*/ 454 w 454"/>
              <a:gd name="T5" fmla="*/ 0 h 1361"/>
              <a:gd name="T6" fmla="*/ 454 w 454"/>
              <a:gd name="T7" fmla="*/ 1361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4" h="1361">
                <a:moveTo>
                  <a:pt x="0" y="1361"/>
                </a:moveTo>
                <a:lnTo>
                  <a:pt x="0" y="0"/>
                </a:lnTo>
                <a:lnTo>
                  <a:pt x="454" y="0"/>
                </a:lnTo>
                <a:lnTo>
                  <a:pt x="454" y="1361"/>
                </a:lnTo>
              </a:path>
            </a:pathLst>
          </a:custGeom>
          <a:solidFill>
            <a:srgbClr val="FFC000"/>
          </a:solidFill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5146827" y="1557338"/>
            <a:ext cx="402922" cy="4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cs-CZ" altLang="cs-CZ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t.3</a:t>
            </a: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85" name="Text Box 45"/>
          <p:cNvSpPr txBox="1">
            <a:spLocks noChangeArrowheads="1"/>
          </p:cNvSpPr>
          <p:nvPr/>
        </p:nvSpPr>
        <p:spPr bwMode="auto">
          <a:xfrm>
            <a:off x="6011863" y="1484313"/>
            <a:ext cx="461962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 algn="ctr"/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č.3</a:t>
            </a:r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4356100" y="836613"/>
            <a:ext cx="1081088" cy="422275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Arial" panose="020B0604020202020204" pitchFamily="34" charset="0"/>
              </a:rPr>
              <a:t>Výroba </a:t>
            </a:r>
          </a:p>
        </p:txBody>
      </p:sp>
      <p:sp>
        <p:nvSpPr>
          <p:cNvPr id="35887" name="Line 47"/>
          <p:cNvSpPr>
            <a:spLocks noChangeShapeType="1"/>
          </p:cNvSpPr>
          <p:nvPr/>
        </p:nvSpPr>
        <p:spPr bwMode="auto">
          <a:xfrm flipH="1">
            <a:off x="1692275" y="1196975"/>
            <a:ext cx="358775" cy="576263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88" name="Line 48"/>
          <p:cNvSpPr>
            <a:spLocks noChangeShapeType="1"/>
          </p:cNvSpPr>
          <p:nvPr/>
        </p:nvSpPr>
        <p:spPr bwMode="auto">
          <a:xfrm>
            <a:off x="2051050" y="1196975"/>
            <a:ext cx="1441450" cy="64770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0" name="Freeform 50"/>
          <p:cNvSpPr>
            <a:spLocks/>
          </p:cNvSpPr>
          <p:nvPr/>
        </p:nvSpPr>
        <p:spPr bwMode="auto">
          <a:xfrm>
            <a:off x="2843213" y="1268413"/>
            <a:ext cx="1512887" cy="576262"/>
          </a:xfrm>
          <a:custGeom>
            <a:avLst/>
            <a:gdLst>
              <a:gd name="T0" fmla="*/ 953 w 953"/>
              <a:gd name="T1" fmla="*/ 0 h 363"/>
              <a:gd name="T2" fmla="*/ 91 w 953"/>
              <a:gd name="T3" fmla="*/ 91 h 363"/>
              <a:gd name="T4" fmla="*/ 0 w 953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3" h="363">
                <a:moveTo>
                  <a:pt x="953" y="0"/>
                </a:moveTo>
                <a:lnTo>
                  <a:pt x="91" y="91"/>
                </a:lnTo>
                <a:lnTo>
                  <a:pt x="0" y="363"/>
                </a:lnTo>
              </a:path>
            </a:pathLst>
          </a:custGeom>
          <a:noFill/>
          <a:ln w="25400" cap="flat" cmpd="sng">
            <a:solidFill>
              <a:schemeClr val="bg1">
                <a:lumMod val="75000"/>
              </a:schemeClr>
            </a:solidFill>
            <a:prstDash val="solid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1" name="Freeform 51"/>
          <p:cNvSpPr>
            <a:spLocks/>
          </p:cNvSpPr>
          <p:nvPr/>
        </p:nvSpPr>
        <p:spPr bwMode="auto">
          <a:xfrm>
            <a:off x="2987675" y="1196975"/>
            <a:ext cx="3024188" cy="719138"/>
          </a:xfrm>
          <a:custGeom>
            <a:avLst/>
            <a:gdLst>
              <a:gd name="T0" fmla="*/ 0 w 1905"/>
              <a:gd name="T1" fmla="*/ 0 h 453"/>
              <a:gd name="T2" fmla="*/ 1724 w 1905"/>
              <a:gd name="T3" fmla="*/ 227 h 453"/>
              <a:gd name="T4" fmla="*/ 1905 w 1905"/>
              <a:gd name="T5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" h="453">
                <a:moveTo>
                  <a:pt x="0" y="0"/>
                </a:moveTo>
                <a:lnTo>
                  <a:pt x="1724" y="227"/>
                </a:lnTo>
                <a:lnTo>
                  <a:pt x="1905" y="453"/>
                </a:lnTo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2" name="Line 52"/>
          <p:cNvSpPr>
            <a:spLocks noChangeShapeType="1"/>
          </p:cNvSpPr>
          <p:nvPr/>
        </p:nvSpPr>
        <p:spPr bwMode="auto">
          <a:xfrm>
            <a:off x="2987675" y="3860800"/>
            <a:ext cx="0" cy="259238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3" name="Line 53"/>
          <p:cNvSpPr>
            <a:spLocks noChangeShapeType="1"/>
          </p:cNvSpPr>
          <p:nvPr/>
        </p:nvSpPr>
        <p:spPr bwMode="auto">
          <a:xfrm>
            <a:off x="4932363" y="3860800"/>
            <a:ext cx="0" cy="259238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4" name="Line 54"/>
          <p:cNvSpPr>
            <a:spLocks noChangeShapeType="1"/>
          </p:cNvSpPr>
          <p:nvPr/>
        </p:nvSpPr>
        <p:spPr bwMode="auto">
          <a:xfrm>
            <a:off x="5148263" y="3860800"/>
            <a:ext cx="0" cy="259238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5" name="Line 55"/>
          <p:cNvSpPr>
            <a:spLocks noChangeShapeType="1"/>
          </p:cNvSpPr>
          <p:nvPr/>
        </p:nvSpPr>
        <p:spPr bwMode="auto">
          <a:xfrm>
            <a:off x="6084888" y="3860800"/>
            <a:ext cx="0" cy="2592388"/>
          </a:xfrm>
          <a:prstGeom prst="line">
            <a:avLst/>
          </a:prstGeom>
          <a:noFill/>
          <a:ln w="25400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6" name="Freeform 56"/>
          <p:cNvSpPr>
            <a:spLocks/>
          </p:cNvSpPr>
          <p:nvPr/>
        </p:nvSpPr>
        <p:spPr bwMode="auto">
          <a:xfrm>
            <a:off x="1116013" y="4903788"/>
            <a:ext cx="5319712" cy="1549400"/>
          </a:xfrm>
          <a:custGeom>
            <a:avLst/>
            <a:gdLst>
              <a:gd name="T0" fmla="*/ 0 w 3351"/>
              <a:gd name="T1" fmla="*/ 976 h 976"/>
              <a:gd name="T2" fmla="*/ 453 w 3351"/>
              <a:gd name="T3" fmla="*/ 613 h 976"/>
              <a:gd name="T4" fmla="*/ 1451 w 3351"/>
              <a:gd name="T5" fmla="*/ 613 h 976"/>
              <a:gd name="T6" fmla="*/ 1846 w 3351"/>
              <a:gd name="T7" fmla="*/ 245 h 976"/>
              <a:gd name="T8" fmla="*/ 3120 w 3351"/>
              <a:gd name="T9" fmla="*/ 245 h 976"/>
              <a:gd name="T10" fmla="*/ 3351 w 3351"/>
              <a:gd name="T11" fmla="*/ 0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51" h="976">
                <a:moveTo>
                  <a:pt x="0" y="976"/>
                </a:moveTo>
                <a:lnTo>
                  <a:pt x="453" y="613"/>
                </a:lnTo>
                <a:lnTo>
                  <a:pt x="1451" y="613"/>
                </a:lnTo>
                <a:lnTo>
                  <a:pt x="1846" y="245"/>
                </a:lnTo>
                <a:lnTo>
                  <a:pt x="3120" y="245"/>
                </a:lnTo>
                <a:lnTo>
                  <a:pt x="3351" y="0"/>
                </a:lnTo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899" name="Freeform 59"/>
          <p:cNvSpPr>
            <a:spLocks/>
          </p:cNvSpPr>
          <p:nvPr/>
        </p:nvSpPr>
        <p:spPr bwMode="auto">
          <a:xfrm>
            <a:off x="1116013" y="4914900"/>
            <a:ext cx="5330825" cy="1538288"/>
          </a:xfrm>
          <a:custGeom>
            <a:avLst/>
            <a:gdLst>
              <a:gd name="T0" fmla="*/ 0 w 3358"/>
              <a:gd name="T1" fmla="*/ 969 h 969"/>
              <a:gd name="T2" fmla="*/ 771 w 3358"/>
              <a:gd name="T3" fmla="*/ 969 h 969"/>
              <a:gd name="T4" fmla="*/ 1169 w 3358"/>
              <a:gd name="T5" fmla="*/ 641 h 969"/>
              <a:gd name="T6" fmla="*/ 2127 w 3358"/>
              <a:gd name="T7" fmla="*/ 634 h 969"/>
              <a:gd name="T8" fmla="*/ 2400 w 3358"/>
              <a:gd name="T9" fmla="*/ 410 h 969"/>
              <a:gd name="T10" fmla="*/ 2530 w 3358"/>
              <a:gd name="T11" fmla="*/ 410 h 969"/>
              <a:gd name="T12" fmla="*/ 2940 w 3358"/>
              <a:gd name="T13" fmla="*/ 0 h 969"/>
              <a:gd name="T14" fmla="*/ 3358 w 3358"/>
              <a:gd name="T15" fmla="*/ 0 h 969"/>
              <a:gd name="T16" fmla="*/ 3356 w 3358"/>
              <a:gd name="T17" fmla="*/ 17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8" h="969">
                <a:moveTo>
                  <a:pt x="0" y="969"/>
                </a:moveTo>
                <a:lnTo>
                  <a:pt x="771" y="969"/>
                </a:lnTo>
                <a:lnTo>
                  <a:pt x="1169" y="641"/>
                </a:lnTo>
                <a:lnTo>
                  <a:pt x="2127" y="634"/>
                </a:lnTo>
                <a:lnTo>
                  <a:pt x="2400" y="410"/>
                </a:lnTo>
                <a:lnTo>
                  <a:pt x="2530" y="410"/>
                </a:lnTo>
                <a:lnTo>
                  <a:pt x="2940" y="0"/>
                </a:lnTo>
                <a:lnTo>
                  <a:pt x="3358" y="0"/>
                </a:lnTo>
                <a:lnTo>
                  <a:pt x="3356" y="17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971600" y="5876925"/>
            <a:ext cx="93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901" name="Line 61"/>
          <p:cNvSpPr>
            <a:spLocks noChangeShapeType="1"/>
          </p:cNvSpPr>
          <p:nvPr/>
        </p:nvSpPr>
        <p:spPr bwMode="auto">
          <a:xfrm>
            <a:off x="971600" y="6453188"/>
            <a:ext cx="93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902" name="Line 62"/>
          <p:cNvSpPr>
            <a:spLocks noChangeShapeType="1"/>
          </p:cNvSpPr>
          <p:nvPr/>
        </p:nvSpPr>
        <p:spPr bwMode="auto">
          <a:xfrm>
            <a:off x="971600" y="5911850"/>
            <a:ext cx="0" cy="5048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 rot="16200000">
            <a:off x="-115887" y="5719762"/>
            <a:ext cx="1028700" cy="727075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0">
                <a:solidFill>
                  <a:srgbClr val="000000"/>
                </a:solidFill>
                <a:latin typeface="Arial" panose="020B0604020202020204" pitchFamily="34" charset="0"/>
              </a:rPr>
              <a:t>objem nádrže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3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3000"/>
                                        <p:tgtEl>
                                          <p:spTgt spid="3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3000"/>
                                        <p:tgtEl>
                                          <p:spTgt spid="3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6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20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4" dur="2000"/>
                                        <p:tgtEl>
                                          <p:spTgt spid="3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35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35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35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35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3" grpId="0" animBg="1"/>
      <p:bldP spid="35844" grpId="0" animBg="1"/>
      <p:bldP spid="35845" grpId="0"/>
      <p:bldP spid="35846" grpId="0" animBg="1"/>
      <p:bldP spid="35849" grpId="0" animBg="1"/>
      <p:bldP spid="35850" grpId="0"/>
      <p:bldP spid="35851" grpId="0"/>
      <p:bldP spid="35852" grpId="0"/>
      <p:bldP spid="35853" grpId="0"/>
      <p:bldP spid="35854" grpId="0"/>
      <p:bldP spid="35860" grpId="0" animBg="1"/>
      <p:bldP spid="35861" grpId="0" animBg="1"/>
      <p:bldP spid="35862" grpId="0" animBg="1"/>
      <p:bldP spid="35863" grpId="0" animBg="1"/>
      <p:bldP spid="35864" grpId="0" animBg="1"/>
      <p:bldP spid="35865" grpId="0" animBg="1"/>
      <p:bldP spid="35866" grpId="0"/>
      <p:bldP spid="35868" grpId="0" animBg="1"/>
      <p:bldP spid="35869" grpId="0" animBg="1"/>
      <p:bldP spid="35870" grpId="0" animBg="1"/>
      <p:bldP spid="35871" grpId="0" animBg="1"/>
      <p:bldP spid="35872" grpId="0" animBg="1"/>
      <p:bldP spid="35873" grpId="0" animBg="1"/>
      <p:bldP spid="35876" grpId="0" animBg="1"/>
      <p:bldP spid="35878" grpId="0" animBg="1"/>
      <p:bldP spid="35879" grpId="0" animBg="1"/>
      <p:bldP spid="35880" grpId="0"/>
      <p:bldP spid="35881" grpId="0"/>
      <p:bldP spid="35882" grpId="0"/>
      <p:bldP spid="35883" grpId="0" animBg="1"/>
      <p:bldP spid="35884" grpId="0"/>
      <p:bldP spid="35885" grpId="0"/>
      <p:bldP spid="35886" grpId="0" animBg="1"/>
      <p:bldP spid="35887" grpId="0" animBg="1"/>
      <p:bldP spid="35888" grpId="0" animBg="1"/>
      <p:bldP spid="35890" grpId="0" animBg="1"/>
      <p:bldP spid="35891" grpId="0" animBg="1"/>
      <p:bldP spid="35892" grpId="0" animBg="1"/>
      <p:bldP spid="35893" grpId="0" animBg="1"/>
      <p:bldP spid="35894" grpId="0" animBg="1"/>
      <p:bldP spid="35895" grpId="0" animBg="1"/>
      <p:bldP spid="35896" grpId="0" animBg="1"/>
      <p:bldP spid="35899" grpId="0" animBg="1"/>
      <p:bldP spid="35900" grpId="0" animBg="1"/>
      <p:bldP spid="35901" grpId="0" animBg="1"/>
      <p:bldP spid="35902" grpId="0" animBg="1"/>
      <p:bldP spid="3590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5288" y="115888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Přečerpávací vodní elektrárny (PVE)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50825" y="1268413"/>
            <a:ext cx="8713788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chemeClr val="bg2"/>
                </a:solidFill>
              </a:rPr>
              <a:t>V ČR pracují v současné době </a:t>
            </a:r>
            <a:r>
              <a:rPr lang="cs-CZ" altLang="cs-CZ" sz="2400" u="sng" dirty="0" smtClean="0">
                <a:solidFill>
                  <a:schemeClr val="bg2"/>
                </a:solidFill>
              </a:rPr>
              <a:t>4 </a:t>
            </a:r>
            <a:r>
              <a:rPr lang="cs-CZ" altLang="cs-CZ" sz="2400" u="sng" dirty="0">
                <a:solidFill>
                  <a:schemeClr val="bg2"/>
                </a:solidFill>
              </a:rPr>
              <a:t>přečerpávací elektrárny:</a:t>
            </a:r>
          </a:p>
          <a:p>
            <a:pPr>
              <a:tabLst>
                <a:tab pos="180975" algn="l"/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*	Štěchovice </a:t>
            </a:r>
            <a:r>
              <a:rPr lang="cs-CZ" altLang="cs-CZ" sz="2000" dirty="0">
                <a:solidFill>
                  <a:schemeClr val="bg2"/>
                </a:solidFill>
              </a:rPr>
              <a:t>II 	1 x 45 MW	Francis	1947 (1996)</a:t>
            </a:r>
          </a:p>
          <a:p>
            <a:pPr>
              <a:tabLst>
                <a:tab pos="180975" algn="l"/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*	Dalešice</a:t>
            </a:r>
            <a:r>
              <a:rPr lang="cs-CZ" altLang="cs-CZ" sz="2000" dirty="0">
                <a:solidFill>
                  <a:schemeClr val="bg2"/>
                </a:solidFill>
              </a:rPr>
              <a:t>	4 x 112,5 MW	Francis	1978</a:t>
            </a:r>
          </a:p>
          <a:p>
            <a:pPr>
              <a:tabLst>
                <a:tab pos="180975" algn="l"/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*	Dlouhé </a:t>
            </a:r>
            <a:r>
              <a:rPr lang="cs-CZ" altLang="cs-CZ" sz="2000" dirty="0">
                <a:solidFill>
                  <a:schemeClr val="bg2"/>
                </a:solidFill>
              </a:rPr>
              <a:t>Stráně	2 x 325 MW	Francis	</a:t>
            </a:r>
            <a:r>
              <a:rPr lang="cs-CZ" altLang="cs-CZ" sz="2000" dirty="0" smtClean="0">
                <a:solidFill>
                  <a:schemeClr val="bg2"/>
                </a:solidFill>
              </a:rPr>
              <a:t>1996</a:t>
            </a:r>
          </a:p>
          <a:p>
            <a:pPr>
              <a:tabLst>
                <a:tab pos="180975" algn="l"/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*	Černé jezero	1 x 1,5 MW	Francis	</a:t>
            </a:r>
            <a:r>
              <a:rPr lang="cs-CZ" altLang="cs-CZ" sz="2400" dirty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50825" y="4788581"/>
            <a:ext cx="8713788" cy="17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chemeClr val="bg2"/>
                </a:solidFill>
              </a:rPr>
              <a:t>* účinnost cyklu 		(70 – 75) %</a:t>
            </a:r>
          </a:p>
          <a:p>
            <a:r>
              <a:rPr lang="cs-CZ" altLang="cs-CZ" sz="2200" dirty="0">
                <a:solidFill>
                  <a:schemeClr val="bg2"/>
                </a:solidFill>
              </a:rPr>
              <a:t>* použitá soustrojí u nás	motorgenerátor – reverzibilní </a:t>
            </a:r>
            <a:r>
              <a:rPr lang="cs-CZ" altLang="cs-CZ" sz="2200" dirty="0" smtClean="0">
                <a:solidFill>
                  <a:schemeClr val="bg2"/>
                </a:solidFill>
              </a:rPr>
              <a:t>turbína</a:t>
            </a:r>
            <a:endParaRPr lang="cs-CZ" altLang="cs-CZ" sz="2200" dirty="0">
              <a:solidFill>
                <a:schemeClr val="bg2"/>
              </a:solidFill>
            </a:endParaRPr>
          </a:p>
          <a:p>
            <a:r>
              <a:rPr lang="cs-CZ" altLang="cs-CZ" sz="2200" dirty="0">
                <a:solidFill>
                  <a:schemeClr val="bg2"/>
                </a:solidFill>
              </a:rPr>
              <a:t>* nárůst výkonu 		(5 – 10)% </a:t>
            </a:r>
            <a:r>
              <a:rPr lang="cs-CZ" altLang="cs-CZ" sz="2200" dirty="0" err="1">
                <a:solidFill>
                  <a:schemeClr val="bg2"/>
                </a:solidFill>
              </a:rPr>
              <a:t>P</a:t>
            </a:r>
            <a:r>
              <a:rPr lang="cs-CZ" altLang="cs-CZ" sz="2200" baseline="-25000" dirty="0" err="1">
                <a:solidFill>
                  <a:schemeClr val="bg2"/>
                </a:solidFill>
              </a:rPr>
              <a:t>n</a:t>
            </a:r>
            <a:r>
              <a:rPr lang="cs-CZ" altLang="cs-CZ" sz="2200" dirty="0">
                <a:solidFill>
                  <a:schemeClr val="bg2"/>
                </a:solidFill>
              </a:rPr>
              <a:t> za sekundu</a:t>
            </a:r>
          </a:p>
          <a:p>
            <a:r>
              <a:rPr lang="cs-CZ" altLang="cs-CZ" sz="2200" dirty="0">
                <a:solidFill>
                  <a:schemeClr val="bg2"/>
                </a:solidFill>
              </a:rPr>
              <a:t>			Dlouhé Stráně – </a:t>
            </a:r>
            <a:r>
              <a:rPr lang="cs-CZ" altLang="cs-CZ" sz="2200" dirty="0" smtClean="0">
                <a:solidFill>
                  <a:schemeClr val="bg2"/>
                </a:solidFill>
              </a:rPr>
              <a:t>celkem 100 </a:t>
            </a:r>
            <a:r>
              <a:rPr lang="cs-CZ" altLang="cs-CZ" sz="2200" dirty="0">
                <a:solidFill>
                  <a:schemeClr val="bg2"/>
                </a:solidFill>
              </a:rPr>
              <a:t>sek</a:t>
            </a:r>
            <a:r>
              <a:rPr lang="cs-CZ" altLang="cs-CZ" sz="2200" dirty="0" smtClean="0">
                <a:solidFill>
                  <a:schemeClr val="bg2"/>
                </a:solidFill>
              </a:rPr>
              <a:t>.</a:t>
            </a:r>
          </a:p>
          <a:p>
            <a:r>
              <a:rPr lang="cs-CZ" altLang="cs-CZ" sz="2200" dirty="0">
                <a:solidFill>
                  <a:schemeClr val="bg2"/>
                </a:solidFill>
              </a:rPr>
              <a:t>	</a:t>
            </a:r>
            <a:r>
              <a:rPr lang="cs-CZ" altLang="cs-CZ" sz="2200" dirty="0" smtClean="0">
                <a:solidFill>
                  <a:schemeClr val="bg2"/>
                </a:solidFill>
              </a:rPr>
              <a:t>		Dalešice - celkem do 1 minuty</a:t>
            </a:r>
            <a:endParaRPr lang="cs-CZ" altLang="cs-CZ" sz="2200" dirty="0">
              <a:solidFill>
                <a:schemeClr val="bg2"/>
              </a:solidFill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50825" y="2997200"/>
            <a:ext cx="8713788" cy="164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358933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chemeClr val="bg2"/>
                </a:solidFill>
              </a:rPr>
              <a:t>Možné pracovní </a:t>
            </a:r>
            <a:r>
              <a:rPr lang="cs-CZ" altLang="cs-CZ" sz="2400" u="sng" dirty="0" smtClean="0">
                <a:solidFill>
                  <a:schemeClr val="bg2"/>
                </a:solidFill>
              </a:rPr>
              <a:t>režimy:</a:t>
            </a:r>
            <a:r>
              <a:rPr lang="cs-CZ" altLang="cs-CZ" sz="2200" dirty="0">
                <a:solidFill>
                  <a:schemeClr val="bg2"/>
                </a:solidFill>
              </a:rPr>
              <a:t>	</a:t>
            </a:r>
            <a:endParaRPr lang="cs-CZ" altLang="cs-CZ" sz="2200" dirty="0" smtClean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chemeClr val="bg2"/>
                </a:solidFill>
              </a:rPr>
              <a:t>	</a:t>
            </a:r>
            <a:r>
              <a:rPr lang="cs-CZ" altLang="cs-CZ" sz="2200" dirty="0" smtClean="0">
                <a:solidFill>
                  <a:schemeClr val="bg2"/>
                </a:solidFill>
              </a:rPr>
              <a:t>		* </a:t>
            </a:r>
            <a:r>
              <a:rPr lang="cs-CZ" altLang="cs-CZ" sz="2200" dirty="0">
                <a:solidFill>
                  <a:schemeClr val="bg2"/>
                </a:solidFill>
              </a:rPr>
              <a:t>turbínový</a:t>
            </a:r>
          </a:p>
          <a:p>
            <a:r>
              <a:rPr lang="cs-CZ" altLang="cs-CZ" sz="2200" dirty="0">
                <a:solidFill>
                  <a:schemeClr val="bg2"/>
                </a:solidFill>
              </a:rPr>
              <a:t>			* čerpadlový</a:t>
            </a:r>
          </a:p>
          <a:p>
            <a:r>
              <a:rPr lang="cs-CZ" altLang="cs-CZ" sz="2200" dirty="0">
                <a:solidFill>
                  <a:schemeClr val="bg2"/>
                </a:solidFill>
              </a:rPr>
              <a:t>			* kompenzační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56663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7950" y="4149725"/>
            <a:ext cx="2303463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klapkový uzávěr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924300" y="4878388"/>
            <a:ext cx="1655763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sací trouba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971550" y="5229225"/>
            <a:ext cx="2160588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přívodní spirála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885113" y="2997200"/>
            <a:ext cx="865187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česle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619250" y="4724400"/>
            <a:ext cx="1152525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turbina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7740650" y="4868863"/>
            <a:ext cx="1223963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hradidlo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938838" y="4868863"/>
            <a:ext cx="1512887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alternátor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107950" y="115888"/>
            <a:ext cx="2376488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>
                <a:solidFill>
                  <a:schemeClr val="bg2"/>
                </a:solidFill>
                <a:latin typeface="Arial" panose="020B0604020202020204" pitchFamily="34" charset="0"/>
              </a:rPr>
              <a:t>PVE Dalešice</a:t>
            </a: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2409825" y="3644900"/>
            <a:ext cx="1439863" cy="7207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V="1">
            <a:off x="2771775" y="3284538"/>
            <a:ext cx="2087563" cy="14398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7667625" y="3429000"/>
            <a:ext cx="217488" cy="144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5076825" y="2708275"/>
            <a:ext cx="1655763" cy="2160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H="1" flipV="1">
            <a:off x="6877050" y="4076700"/>
            <a:ext cx="863600" cy="7921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3132138" y="3573463"/>
            <a:ext cx="1944687" cy="1655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 flipV="1">
            <a:off x="5580063" y="4149725"/>
            <a:ext cx="504825" cy="7207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179388" y="5805488"/>
            <a:ext cx="8569325" cy="4222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Turbina: S=125 MVA, cos 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= 0,9, U = 13,8 kV, Q = 135 m</a:t>
            </a:r>
            <a:r>
              <a:rPr lang="cs-CZ" altLang="cs-CZ" sz="2000" baseline="30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cs-CZ" altLang="cs-CZ" sz="2000" baseline="30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179388" y="6319838"/>
            <a:ext cx="8569325" cy="4222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Čerpadlo: S=121 MVA, cos 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 = 0,97, U = 13,2 kV, Q = 102 m</a:t>
            </a:r>
            <a:r>
              <a:rPr lang="cs-CZ" altLang="cs-CZ" sz="2000" baseline="30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cs-CZ" altLang="cs-CZ" sz="2000" baseline="30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</a:p>
        </p:txBody>
      </p:sp>
      <p:pic>
        <p:nvPicPr>
          <p:cNvPr id="4200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8913"/>
            <a:ext cx="2520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  <p:bldP spid="41990" grpId="0" animBg="1"/>
      <p:bldP spid="41991" grpId="0" animBg="1"/>
      <p:bldP spid="41992" grpId="0" animBg="1"/>
      <p:bldP spid="41993" grpId="0" animBg="1"/>
      <p:bldP spid="41994" grpId="0" animBg="1"/>
      <p:bldP spid="41995" grpId="0" animBg="1"/>
      <p:bldP spid="41996" grpId="0" animBg="1"/>
      <p:bldP spid="41997" grpId="0" animBg="1"/>
      <p:bldP spid="41998" grpId="0" animBg="1"/>
      <p:bldP spid="41999" grpId="0" animBg="1"/>
      <p:bldP spid="42000" grpId="0" animBg="1"/>
      <p:bldP spid="42001" grpId="0" animBg="1"/>
      <p:bldP spid="42002" grpId="0" animBg="1"/>
      <p:bldP spid="42003" grpId="0" animBg="1"/>
      <p:bldP spid="42004" grpId="0"/>
      <p:bldP spid="4200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dlouhe_str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22400"/>
            <a:ext cx="8208963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PET1cb268_PetrHlucny_Dlouhe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RJA1c98a0_P7239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RJA1c98ac_P72391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RJA1c987c_P72390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RJA1c9845_P72390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1" name="Picture 11" descr="RJA1c9873_P72390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13" descr="RJA1c9875_P72390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538"/>
            <a:ext cx="82804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JANaac770f7a_ELEKTRARNA_DLOUHE_STRA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9250"/>
            <a:ext cx="8280400" cy="62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5288" y="115888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 smtClean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Uvažovaná výstavba PVE na Orlíku </a:t>
            </a:r>
            <a:endParaRPr lang="cs-CZ" altLang="cs-CZ" sz="3800" u="sng" dirty="0">
              <a:solidFill>
                <a:schemeClr val="bg2"/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48289" y="2708920"/>
            <a:ext cx="8887761" cy="4017268"/>
            <a:chOff x="179512" y="2708920"/>
            <a:chExt cx="8887761" cy="401726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2708920"/>
              <a:ext cx="8887761" cy="4017268"/>
            </a:xfrm>
            <a:prstGeom prst="rect">
              <a:avLst/>
            </a:prstGeom>
          </p:spPr>
        </p:pic>
        <p:cxnSp>
          <p:nvCxnSpPr>
            <p:cNvPr id="4" name="Přímá spojnice 3"/>
            <p:cNvCxnSpPr/>
            <p:nvPr/>
          </p:nvCxnSpPr>
          <p:spPr bwMode="auto">
            <a:xfrm flipV="1">
              <a:off x="395288" y="2996952"/>
              <a:ext cx="7849120" cy="3384376"/>
            </a:xfrm>
            <a:prstGeom prst="line">
              <a:avLst/>
            </a:prstGeom>
            <a:solidFill>
              <a:srgbClr val="FFFF99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825" y="908720"/>
            <a:ext cx="878522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Horní nádrž na kopci </a:t>
            </a:r>
            <a:r>
              <a:rPr lang="cs-CZ" altLang="cs-CZ" sz="2000" dirty="0" err="1" smtClean="0">
                <a:solidFill>
                  <a:schemeClr val="bg2"/>
                </a:solidFill>
              </a:rPr>
              <a:t>Pteč</a:t>
            </a:r>
            <a:r>
              <a:rPr lang="cs-CZ" altLang="cs-CZ" sz="2000" dirty="0" smtClean="0">
                <a:solidFill>
                  <a:schemeClr val="bg2"/>
                </a:solidFill>
              </a:rPr>
              <a:t>. odtud podzemní přivaděč k VE Orlík (3km).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Plánovaný výkon 4 x 110 MW.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Jedná se o podobný model, jako funguje VE Štěchovice</a:t>
            </a:r>
            <a:endParaRPr lang="cs-CZ" altLang="cs-CZ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5288" y="115888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 smtClean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Akumulace energie</a:t>
            </a:r>
            <a:endParaRPr lang="cs-CZ" altLang="cs-CZ" sz="3800" u="sng" dirty="0">
              <a:solidFill>
                <a:schemeClr val="bg2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50824" y="906183"/>
            <a:ext cx="8785225" cy="44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Obnovitelné zdroje energie jsou závislé na povětrnostních podmínkách a musí být doplněny stabilními zdroji a dostatečné velké akumulací energie. Pro stabilní provoz elektrizační soustavy se požadavky na akumulaci energie budou neustále zvyšovat.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1. Přečerpávací elektrárny - Dlouhé stráně (výkon 650MW/roční výroba 3900MWh), Dalešice (475MW/2800MWh), Štěchovice II (45MW/225MWh) a Černé jezero (1,5MW/7,5MWh).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2.	Bateriová úložiště - energetika Vítkovice (10MW/9,45MWh), BAART Tušimice (4MW/2,8MWh), Vraňany (26,6MW), Královské Poříčí (5MW).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3.	Možné lokality pro přečerpávací elektrárny - Orlík, Slapy, Vinice, Libochovany, Pastviny, Slezská Harta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4.	Akumulační vodní elektrárny nového typu (viz dále)    </a:t>
            </a:r>
            <a:endParaRPr lang="cs-CZ" altLang="cs-CZ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5288" y="115888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u="sng" dirty="0" smtClean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Akumulační vodní elektrárny nového typu.</a:t>
            </a:r>
            <a:endParaRPr lang="cs-CZ" altLang="cs-CZ" sz="3200" u="sng" dirty="0">
              <a:solidFill>
                <a:schemeClr val="bg2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50824" y="906183"/>
            <a:ext cx="8785225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V současné době se zpracovává projekt možné akumulace energie.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Požadavky na novou technologii: </a:t>
            </a:r>
          </a:p>
          <a:p>
            <a:pPr marL="177800" indent="-177800">
              <a:spcBef>
                <a:spcPts val="0"/>
              </a:spcBef>
              <a:tabLst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-	nevyžaduje geograficky výhodnou polohu</a:t>
            </a:r>
          </a:p>
          <a:p>
            <a:pPr marL="177800" indent="-177800">
              <a:spcBef>
                <a:spcPts val="0"/>
              </a:spcBef>
              <a:tabLst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-	nevyžaduje významné požadavky na podloží</a:t>
            </a:r>
          </a:p>
          <a:p>
            <a:pPr marL="177800" indent="-177800">
              <a:spcBef>
                <a:spcPts val="0"/>
              </a:spcBef>
              <a:tabLst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-	žádný vliv na ekologii</a:t>
            </a:r>
          </a:p>
          <a:p>
            <a:pPr marL="177800" indent="-177800">
              <a:spcBef>
                <a:spcPts val="0"/>
              </a:spcBef>
              <a:tabLst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-	vysoká účinnost</a:t>
            </a:r>
          </a:p>
          <a:p>
            <a:pPr marL="177800" indent="-177800">
              <a:spcBef>
                <a:spcPts val="0"/>
              </a:spcBef>
              <a:tabLst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-	využití bývalých průmyslových lokalit (vytěžené povrchové lomy uhlí v severních Čechách - Milada, Medard, …)</a:t>
            </a:r>
          </a:p>
          <a:p>
            <a:pPr marL="177800" indent="-177800">
              <a:spcBef>
                <a:spcPts val="0"/>
              </a:spcBef>
              <a:tabLst>
                <a:tab pos="2778125" algn="l"/>
                <a:tab pos="5018088" algn="l"/>
                <a:tab pos="6640513" algn="l"/>
              </a:tabLst>
            </a:pPr>
            <a:r>
              <a:rPr lang="cs-CZ" altLang="cs-CZ" sz="2000" dirty="0" smtClean="0">
                <a:solidFill>
                  <a:schemeClr val="bg2"/>
                </a:solidFill>
              </a:rPr>
              <a:t>-	krátká doba přípravy, rychlé schvalování, krátká doba výstavby  </a:t>
            </a:r>
            <a:endParaRPr lang="cs-CZ" altLang="cs-CZ" sz="2000" dirty="0">
              <a:solidFill>
                <a:schemeClr val="bg2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9888" y="3933919"/>
            <a:ext cx="8785225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Projekt uvažuje 3 varianty, nejvíce reálná je technologie označená AVE2n - plovoucí akumulační elektrárna se 2 plovoucími nádržemi, mezi kterými koluje voda </a:t>
            </a:r>
            <a:endParaRPr lang="cs-CZ" altLang="cs-CZ" sz="2000" dirty="0">
              <a:solidFill>
                <a:schemeClr val="bg2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9889" y="5114997"/>
            <a:ext cx="8785225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2778125" algn="l"/>
                <a:tab pos="5018088" algn="l"/>
                <a:tab pos="6640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 smtClean="0">
                <a:solidFill>
                  <a:schemeClr val="bg2"/>
                </a:solidFill>
              </a:rPr>
              <a:t>Teoreticky maximální dosažitelný výkon - jezero Medard: 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chemeClr val="bg2"/>
                </a:solidFill>
              </a:rPr>
              <a:t>Výkon 8,1 GW, počet agregátů (turbín) 3 708, počet modulů 271 387, celková výtlačná výška 470 m, materiálové náklady 349 mld. Kč</a:t>
            </a:r>
            <a:endParaRPr lang="cs-CZ" altLang="cs-CZ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6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68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68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44450"/>
            <a:ext cx="6669087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MVE </a:t>
            </a:r>
            <a:r>
              <a:rPr lang="cs-CZ" altLang="cs-CZ" sz="4000" u="sng" dirty="0" err="1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Želina</a:t>
            </a:r>
            <a:endParaRPr lang="cs-CZ" altLang="cs-CZ" sz="4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7" name="Picture 4" descr="ONJ_55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345"/>
            <a:ext cx="8392177" cy="56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23850" y="260350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Malé vodní elektrárny (MVE)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8640763" cy="3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Základní pojmy: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MVE jsou elektrárny do 10 MW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mají vyšší měrné náklady než velké elektrárny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mají malé provozní náklady, často pracují v automatickém režimu 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jsou jednoduché, spolehlivé, mají dlouhou životnost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mohou pracovat jako záložní a nezávislý zdroj energie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při vhodném výběru lokality nenarušují životní prostředí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problémy mohou nastat při nízkých a vysokých hydrologických průtocích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v porovnání s větrnými a slunečními elektrárnami jsou stabilnější zdroj energie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50825" y="4616450"/>
            <a:ext cx="8640763" cy="20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Turbíny: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volba vhodné turbíny je základním krokem k efektivnímu provozu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rozmanitost podmínek pro MVE vedla ke vzniku velkého množství typů turbín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kromě různých modifikací základních turbín se používají i speciální turbíny pro MVE  	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23850" y="260350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Malé vodní elektrárny (MVE)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8640762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Hlavní části: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vzdouvací zařízení – vzdutí vodní hladiny a k usměrnění průtoku do přivaděče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přivaděče – přívod vody k turbíně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česle -  odstranění mechanických nečistot na přívodu do turbíny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technologie – turbíny, generátory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odpadní kanál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79388" y="3357563"/>
            <a:ext cx="8640762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</a:rPr>
              <a:t>Rozdělení podle soustředění vodní energie: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přehradní a </a:t>
            </a:r>
            <a:r>
              <a:rPr lang="cs-CZ" altLang="cs-CZ" sz="2000" dirty="0" smtClean="0">
                <a:solidFill>
                  <a:srgbClr val="000000"/>
                </a:solidFill>
              </a:rPr>
              <a:t>jezové (bez přivaděče)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jezové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s derivačním kanálem</a:t>
            </a:r>
            <a:endParaRPr lang="cs-CZ" altLang="cs-CZ" sz="2000" u="sng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dirty="0" smtClean="0">
                <a:solidFill>
                  <a:srgbClr val="000000"/>
                </a:solidFill>
              </a:rPr>
              <a:t>přehradní s derivačním kanálem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79388" y="4797425"/>
            <a:ext cx="8640762" cy="20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Rozdělení podle zapojení do rozvodu elektrické energie: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do energetické soustavy – asynchronní generátory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do uzavřené nebo otevřené energetické soustavy (záložní zdroje energie) – synchronní generátory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mikrozdroje – do uzavřené soustavy, malé výkony pro lokální využití – dynama, alternátory s trvalými magnety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23850" y="260350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Malé vodní elektrárny (MVE)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316865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Jezy (příklady):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betonový kolmý jez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vakový jez</a:t>
            </a:r>
          </a:p>
        </p:txBody>
      </p:sp>
      <p:pic>
        <p:nvPicPr>
          <p:cNvPr id="65543" name="Picture 7" descr="náčrt šikmého betonového jezu kolmého bez vývařišt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4535487" cy="37226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5545" name="Picture 9" descr="průřez vakovým jez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7138"/>
            <a:ext cx="4321175" cy="42418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23850" y="260350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Malé vodní elektrárny (MVE)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4105275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Náhony (příklady):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dřevěné koryto Čenkova pila)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betonový, cihelný, kamenný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strouha </a:t>
            </a:r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3516312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35488"/>
            <a:ext cx="3529012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22788"/>
            <a:ext cx="360045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9550"/>
            <a:ext cx="424815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137028" cy="648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850" y="260350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MVE Vydra a Čeňkova pila</a:t>
            </a:r>
            <a:endParaRPr lang="cs-CZ" altLang="cs-CZ" sz="38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152081" y="940083"/>
            <a:ext cx="8596383" cy="5801285"/>
            <a:chOff x="152081" y="940083"/>
            <a:chExt cx="8596383" cy="580128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6631" t="10427" r="17111" b="26578"/>
            <a:stretch/>
          </p:blipFill>
          <p:spPr>
            <a:xfrm>
              <a:off x="323528" y="2060848"/>
              <a:ext cx="7554524" cy="4680520"/>
            </a:xfrm>
            <a:prstGeom prst="rect">
              <a:avLst/>
            </a:prstGeom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79512" y="940083"/>
              <a:ext cx="1440160" cy="3407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600" dirty="0" smtClean="0">
                  <a:solidFill>
                    <a:srgbClr val="000000"/>
                  </a:solidFill>
                </a:rPr>
                <a:t>MVE Vydra </a:t>
              </a:r>
              <a:endParaRPr lang="cs-CZ" altLang="cs-CZ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Přímá spojnice se šipkou 5"/>
            <p:cNvCxnSpPr/>
            <p:nvPr/>
          </p:nvCxnSpPr>
          <p:spPr bwMode="auto">
            <a:xfrm>
              <a:off x="1619672" y="1268760"/>
              <a:ext cx="1153162" cy="2520280"/>
            </a:xfrm>
            <a:prstGeom prst="straightConnector1">
              <a:avLst/>
            </a:prstGeom>
            <a:solidFill>
              <a:srgbClr val="FFFF9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6588224" y="1078474"/>
              <a:ext cx="2160240" cy="3407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/>
              <a:r>
                <a:rPr lang="cs-CZ" altLang="cs-CZ" sz="1600" dirty="0" smtClean="0">
                  <a:solidFill>
                    <a:srgbClr val="000000"/>
                  </a:solidFill>
                </a:rPr>
                <a:t>MVE Čeňkova pila</a:t>
              </a:r>
              <a:endParaRPr lang="cs-CZ" altLang="cs-CZ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 bwMode="auto">
            <a:xfrm flipH="1">
              <a:off x="7164288" y="1419209"/>
              <a:ext cx="1584176" cy="4314047"/>
            </a:xfrm>
            <a:prstGeom prst="straightConnector1">
              <a:avLst/>
            </a:prstGeom>
            <a:solidFill>
              <a:srgbClr val="FFFF9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153018" y="1549689"/>
              <a:ext cx="2160240" cy="5869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/>
              <a:r>
                <a:rPr lang="cs-CZ" altLang="cs-CZ" sz="1600" dirty="0" smtClean="0">
                  <a:solidFill>
                    <a:srgbClr val="000000"/>
                  </a:solidFill>
                </a:rPr>
                <a:t>Přivaděč MVE Čeňkova pila</a:t>
              </a:r>
              <a:endParaRPr lang="cs-CZ" altLang="cs-CZ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Přímá spojnice se šipkou 13"/>
            <p:cNvCxnSpPr/>
            <p:nvPr/>
          </p:nvCxnSpPr>
          <p:spPr bwMode="auto">
            <a:xfrm flipH="1">
              <a:off x="5797170" y="2136646"/>
              <a:ext cx="1655150" cy="3596610"/>
            </a:xfrm>
            <a:prstGeom prst="straightConnector1">
              <a:avLst/>
            </a:prstGeom>
            <a:solidFill>
              <a:srgbClr val="FFFF9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152081" y="2043478"/>
              <a:ext cx="1639039" cy="3407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/>
              <a:r>
                <a:rPr lang="cs-CZ" altLang="cs-CZ" sz="1600" dirty="0" smtClean="0">
                  <a:solidFill>
                    <a:srgbClr val="000000"/>
                  </a:solidFill>
                </a:rPr>
                <a:t>Jez MVE Vydra </a:t>
              </a:r>
              <a:endParaRPr lang="cs-CZ" altLang="cs-CZ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Přímá spojnice se šipkou 18"/>
            <p:cNvCxnSpPr/>
            <p:nvPr/>
          </p:nvCxnSpPr>
          <p:spPr bwMode="auto">
            <a:xfrm>
              <a:off x="749260" y="2384213"/>
              <a:ext cx="222340" cy="762660"/>
            </a:xfrm>
            <a:prstGeom prst="straightConnector1">
              <a:avLst/>
            </a:prstGeom>
            <a:solidFill>
              <a:srgbClr val="FFFF9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2772834" y="1153702"/>
              <a:ext cx="1639039" cy="5869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/>
              <a:r>
                <a:rPr lang="cs-CZ" altLang="cs-CZ" sz="1600" dirty="0" smtClean="0">
                  <a:solidFill>
                    <a:srgbClr val="000000"/>
                  </a:solidFill>
                </a:rPr>
                <a:t>Horní nádrž, vodní zámek</a:t>
              </a:r>
              <a:endParaRPr lang="cs-CZ" altLang="cs-CZ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23" name="Přímá spojnice se šipkou 22"/>
            <p:cNvCxnSpPr/>
            <p:nvPr/>
          </p:nvCxnSpPr>
          <p:spPr bwMode="auto">
            <a:xfrm>
              <a:off x="4402399" y="1740659"/>
              <a:ext cx="365322" cy="1256293"/>
            </a:xfrm>
            <a:prstGeom prst="straightConnector1">
              <a:avLst/>
            </a:prstGeom>
            <a:solidFill>
              <a:srgbClr val="FFFF9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804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443958" cy="5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23850" y="260350"/>
            <a:ext cx="8640763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Turbíny pro MVE 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96875" y="1412875"/>
            <a:ext cx="4535488" cy="121602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Šneková turbína – výkony (1 – 250) kW, průtoky (100 – 5000) l/s, spády (1 – 7)m, vhodné pro malý spád a kolísání průtoku.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966627" y="4692526"/>
            <a:ext cx="3816350" cy="3715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0000"/>
                </a:solidFill>
              </a:rPr>
              <a:t>Horizontální Kaplanova turbína</a:t>
            </a:r>
          </a:p>
        </p:txBody>
      </p:sp>
      <p:pic>
        <p:nvPicPr>
          <p:cNvPr id="49157" name="Picture 5" descr="sne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120775"/>
            <a:ext cx="40401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or3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357563"/>
            <a:ext cx="4746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schema uspořádání nízkotlakého vodního dí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6192838" cy="221297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07950" y="4799976"/>
            <a:ext cx="8928100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Voda je od jezu vedena otevřeným přivaděčem téměř vodorovně (v úbočí stráně, náspu, tunelem aj.) nad původním tokem, čímž získává spád. Takto je voda přivedena až ke kašně. V jejím dně nebo ve stěně je instalována turbína. Voda z kašny vtéká po celém obvodu do rozváděcího ústrojí turbíny. Z turbíny odchází do odpadního kanálu. Odpadní kanál se opět napojuje na původní řečiště. </a:t>
            </a:r>
          </a:p>
        </p:txBody>
      </p:sp>
      <p:pic>
        <p:nvPicPr>
          <p:cNvPr id="44039" name="Picture 7" descr="půdorys derivačního vodního dí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49275"/>
            <a:ext cx="3995737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6505575" y="3716338"/>
            <a:ext cx="23876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cs-CZ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zdroj: http://mve.energetika.cz/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22263" y="631825"/>
            <a:ext cx="4321175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u="sng">
                <a:solidFill>
                  <a:srgbClr val="000000"/>
                </a:solidFill>
                <a:latin typeface="Arial" panose="020B0604020202020204" pitchFamily="34" charset="0"/>
              </a:rPr>
              <a:t>Nízkotlaká MVE</a:t>
            </a: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s otevřeným přivaděčem – vhodné do spádu 8 metrů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40" grpId="0"/>
      <p:bldP spid="440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179512" y="302415"/>
            <a:ext cx="2737569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MVE </a:t>
            </a:r>
            <a:r>
              <a:rPr lang="cs-CZ" altLang="cs-CZ" sz="2800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Želina</a:t>
            </a:r>
            <a:endParaRPr lang="cs-CZ" altLang="cs-CZ" sz="2800" u="sng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cs-CZ" altLang="cs-CZ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2800" baseline="-25000" dirty="0" smtClean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cs-CZ" altLang="cs-CZ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= 450 kW</a:t>
            </a:r>
          </a:p>
          <a:p>
            <a:pPr algn="ctr">
              <a:spcBef>
                <a:spcPct val="50000"/>
              </a:spcBef>
            </a:pPr>
            <a:r>
              <a:rPr lang="cs-CZ" altLang="cs-CZ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P2 </a:t>
            </a:r>
            <a:r>
              <a:rPr lang="cs-CZ" altLang="cs-CZ" sz="2800" smtClean="0">
                <a:solidFill>
                  <a:srgbClr val="000000"/>
                </a:solidFill>
                <a:latin typeface="Arial" panose="020B0604020202020204" pitchFamily="34" charset="0"/>
              </a:rPr>
              <a:t>= 29 kW</a:t>
            </a:r>
            <a:endParaRPr lang="cs-CZ" altLang="cs-CZ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přívodní kanál 166 metrů</a:t>
            </a: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8859" t="17718" r="37395" b="6978"/>
          <a:stretch/>
        </p:blipFill>
        <p:spPr>
          <a:xfrm>
            <a:off x="3129723" y="116632"/>
            <a:ext cx="591030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Vltavská kaskáda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8713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0">
                <a:solidFill>
                  <a:srgbClr val="000000"/>
                </a:solidFill>
              </a:rPr>
              <a:t>Vltavská kaskáda je dlouhá 350 km a má celkové převýšení 600 m.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50825" y="1484313"/>
            <a:ext cx="8713788" cy="46339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1885950" algn="l"/>
                <a:tab pos="3314700" algn="l"/>
                <a:tab pos="5383213" algn="r"/>
                <a:tab pos="5829300" algn="l"/>
                <a:tab pos="806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Hlavní vodní díla: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Lipno I 	špičková	</a:t>
            </a:r>
            <a:r>
              <a:rPr lang="cs-CZ" altLang="cs-CZ" sz="2000" b="0" u="sng" dirty="0">
                <a:solidFill>
                  <a:srgbClr val="000000"/>
                </a:solidFill>
              </a:rPr>
              <a:t>výkon</a:t>
            </a:r>
            <a:r>
              <a:rPr lang="cs-CZ" altLang="cs-CZ" sz="2000" b="0" dirty="0">
                <a:solidFill>
                  <a:srgbClr val="000000"/>
                </a:solidFill>
              </a:rPr>
              <a:t> 	2 x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69,5 </a:t>
            </a:r>
            <a:r>
              <a:rPr lang="cs-CZ" altLang="cs-CZ" sz="2000" b="0" dirty="0">
                <a:solidFill>
                  <a:srgbClr val="000000"/>
                </a:solidFill>
              </a:rPr>
              <a:t>MW	</a:t>
            </a:r>
            <a:r>
              <a:rPr lang="cs-CZ" altLang="cs-CZ" sz="2000" b="0" u="sng" dirty="0">
                <a:solidFill>
                  <a:srgbClr val="000000"/>
                </a:solidFill>
              </a:rPr>
              <a:t>hltnost</a:t>
            </a:r>
            <a:r>
              <a:rPr lang="cs-CZ" altLang="cs-CZ" sz="2000" b="0" dirty="0">
                <a:solidFill>
                  <a:srgbClr val="000000"/>
                </a:solidFill>
              </a:rPr>
              <a:t>	2 x 46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 	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Lipno II	vyrovnávací		1,6 MW		 20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Hněvkovice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(Temelín)</a:t>
            </a:r>
            <a:r>
              <a:rPr lang="cs-CZ" altLang="cs-CZ" sz="2000" b="0" dirty="0">
                <a:solidFill>
                  <a:srgbClr val="000000"/>
                </a:solidFill>
              </a:rPr>
              <a:t>	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2 x 4,8 </a:t>
            </a:r>
            <a:r>
              <a:rPr lang="cs-CZ" altLang="cs-CZ" sz="2000" b="0" dirty="0">
                <a:solidFill>
                  <a:srgbClr val="000000"/>
                </a:solidFill>
              </a:rPr>
              <a:t>MW		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2 x 30 </a:t>
            </a:r>
            <a:r>
              <a:rPr lang="cs-CZ" altLang="cs-CZ" sz="2000" b="0" dirty="0">
                <a:solidFill>
                  <a:srgbClr val="000000"/>
                </a:solidFill>
              </a:rPr>
              <a:t>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Orlík	špičková		4 x 90 MW		4 x 150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Kamýk	</a:t>
            </a:r>
            <a:r>
              <a:rPr lang="cs-CZ" altLang="cs-CZ" sz="2000" b="0" dirty="0" err="1">
                <a:solidFill>
                  <a:srgbClr val="000000"/>
                </a:solidFill>
              </a:rPr>
              <a:t>pološpičková</a:t>
            </a:r>
            <a:r>
              <a:rPr lang="cs-CZ" altLang="cs-CZ" sz="2000" b="0" dirty="0">
                <a:solidFill>
                  <a:srgbClr val="000000"/>
                </a:solidFill>
              </a:rPr>
              <a:t>	4 x 10 MW		4 x 22,5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Slapy	špičková		 3 x 48 MW 		 3 x 100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 	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Štěchovice	</a:t>
            </a:r>
            <a:r>
              <a:rPr lang="cs-CZ" altLang="cs-CZ" sz="2000" b="0" dirty="0" err="1">
                <a:solidFill>
                  <a:srgbClr val="000000"/>
                </a:solidFill>
              </a:rPr>
              <a:t>pološpičková</a:t>
            </a:r>
            <a:r>
              <a:rPr lang="cs-CZ" altLang="cs-CZ" sz="2000" b="0" dirty="0">
                <a:solidFill>
                  <a:srgbClr val="000000"/>
                </a:solidFill>
              </a:rPr>
              <a:t>	2 x 11,25 MW		2 x 37,5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 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Štěchovice II	přečerpávací	1 x 45 MW	 	1 x 24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Vrané	průtočná		2 x 6,94 MW		2 x 75 m</a:t>
            </a:r>
            <a:r>
              <a:rPr lang="cs-CZ" altLang="cs-CZ" sz="2000" b="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b="0" dirty="0">
                <a:solidFill>
                  <a:srgbClr val="000000"/>
                </a:solidFill>
              </a:rPr>
              <a:t>/s	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0825" y="6319838"/>
            <a:ext cx="237648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3314700" algn="l"/>
                <a:tab pos="4572000" algn="l"/>
                <a:tab pos="7532688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dirty="0">
                <a:solidFill>
                  <a:schemeClr val="bg2"/>
                </a:solidFill>
                <a:hlinkClick r:id="rId2"/>
              </a:rPr>
              <a:t>Popis a přehled</a:t>
            </a:r>
            <a:endParaRPr lang="cs-CZ" altLang="cs-CZ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8" grpId="0"/>
      <p:bldP spid="133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schema uspořádání vysokotlakého vodního dí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96963"/>
            <a:ext cx="6697662" cy="31956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79388" y="4419076"/>
            <a:ext cx="8785225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Standardně bývá dílo upořádáno tak, že je voda od jezu vedena otevřeným přiváděčem (náhonem) po vrstevnici úbočím údolí tak dlouho, až se dostane nad turbínovou stanici. V tomto místě je zřízena vyrovnávací jímka (vodní zámek), ze které vede tlakové potrubí do strojovny k turbíně. Od turbíny pokračuje voda volně odpadním kanálem zpět do původního toku. Takovým vodním dílem je například elektrárna ve Spálově nad Jizerou a v Rudolfově.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79388" y="133350"/>
            <a:ext cx="87852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Vysokotlaká MVE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s tlakovým přivaděčem – vhodné při spádu  nad 8 metrů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2448272"/>
            <a:ext cx="2862064" cy="42930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01" y="116632"/>
            <a:ext cx="6151104" cy="41007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89" y="3573016"/>
            <a:ext cx="4644516" cy="309634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1014" y="44624"/>
            <a:ext cx="2674802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3538" indent="-363538"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 smtClean="0">
                <a:solidFill>
                  <a:srgbClr val="000000"/>
                </a:solidFill>
              </a:rPr>
              <a:t>Přivaděč:</a:t>
            </a:r>
          </a:p>
          <a:p>
            <a:pPr>
              <a:spcBef>
                <a:spcPct val="50000"/>
              </a:spcBef>
            </a:pPr>
            <a:r>
              <a:rPr lang="cs-CZ" altLang="cs-CZ" sz="2400" u="sng" dirty="0" smtClean="0">
                <a:solidFill>
                  <a:srgbClr val="000000"/>
                </a:solidFill>
              </a:rPr>
              <a:t>* tunel ve skále - 1320 metrů</a:t>
            </a:r>
          </a:p>
          <a:p>
            <a:pPr>
              <a:spcBef>
                <a:spcPct val="50000"/>
              </a:spcBef>
            </a:pPr>
            <a:r>
              <a:rPr lang="cs-CZ" altLang="cs-CZ" sz="2400" u="sng" dirty="0" smtClean="0">
                <a:solidFill>
                  <a:srgbClr val="000000"/>
                </a:solidFill>
              </a:rPr>
              <a:t>* zděný kanál - 440 metrů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179512" y="116631"/>
            <a:ext cx="7128792" cy="6715529"/>
            <a:chOff x="179512" y="116631"/>
            <a:chExt cx="7128792" cy="6715529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t="12823" r="33639" b="3824"/>
            <a:stretch/>
          </p:blipFill>
          <p:spPr>
            <a:xfrm>
              <a:off x="179512" y="116631"/>
              <a:ext cx="7128792" cy="6715529"/>
            </a:xfrm>
            <a:prstGeom prst="rect">
              <a:avLst/>
            </a:prstGeom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899592" y="260648"/>
              <a:ext cx="3960440" cy="648512"/>
            </a:xfrm>
            <a:prstGeom prst="rect">
              <a:avLst/>
            </a:prstGeom>
            <a:ln>
              <a:headEnd/>
              <a:tailEnd type="non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spcBef>
                  <a:spcPct val="50000"/>
                </a:spcBef>
              </a:pPr>
              <a:r>
                <a:rPr lang="cs-CZ" altLang="cs-CZ" dirty="0" smtClean="0">
                  <a:solidFill>
                    <a:srgbClr val="000000"/>
                  </a:solidFill>
                </a:rPr>
                <a:t>Jez Bítouchov - začátek podzemní štoly (1323 metrů) na MVE Spálov</a:t>
              </a:r>
              <a:endParaRPr lang="cs-CZ" altLang="cs-CZ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Přímá spojnice se šipkou 5"/>
            <p:cNvCxnSpPr/>
            <p:nvPr/>
          </p:nvCxnSpPr>
          <p:spPr bwMode="auto">
            <a:xfrm>
              <a:off x="2555776" y="909160"/>
              <a:ext cx="2304256" cy="4824096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 bwMode="auto">
            <a:xfrm>
              <a:off x="2555776" y="909160"/>
              <a:ext cx="2664296" cy="1223696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90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44016" y="116632"/>
            <a:ext cx="8892480" cy="6669360"/>
            <a:chOff x="144016" y="116632"/>
            <a:chExt cx="8892480" cy="666936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16" y="116632"/>
              <a:ext cx="8892480" cy="6669360"/>
            </a:xfrm>
            <a:prstGeom prst="rect">
              <a:avLst/>
            </a:prstGeom>
          </p:spPr>
        </p:pic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467544" y="5013176"/>
              <a:ext cx="3024336" cy="648512"/>
            </a:xfrm>
            <a:prstGeom prst="rect">
              <a:avLst/>
            </a:prstGeom>
            <a:ln>
              <a:headEnd/>
              <a:tailEnd type="non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0000" tIns="46800" rIns="90000" bIns="46800">
              <a:spAutoFit/>
            </a:bodyPr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spcBef>
                  <a:spcPct val="50000"/>
                </a:spcBef>
              </a:pPr>
              <a:r>
                <a:rPr lang="cs-CZ" altLang="cs-CZ" dirty="0" smtClean="0">
                  <a:solidFill>
                    <a:srgbClr val="000000"/>
                  </a:solidFill>
                </a:rPr>
                <a:t>MVE Spálov - 2 x 1,2 MW, Kaplanovy turbíny</a:t>
              </a:r>
              <a:endParaRPr lang="cs-CZ" altLang="cs-CZ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3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79388" y="133350"/>
            <a:ext cx="87852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Vysokotlaká MVE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Spálov</a:t>
            </a: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 = 2 x 1,2 MW</a:t>
            </a: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4" y="1094463"/>
            <a:ext cx="8362345" cy="55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79388" y="133350"/>
            <a:ext cx="87852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Vysokotlaká MVE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Spálov</a:t>
            </a: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 = 2 x 1,2 MW</a:t>
            </a: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https://www.cez.cz/webpublic/file/edee/2019/05/01_spalov-20190530-212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2" y="995080"/>
            <a:ext cx="8449036" cy="57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50825" y="908050"/>
            <a:ext cx="8748713" cy="30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3538" indent="-363538"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  <a:tab pos="4479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</a:rPr>
              <a:t>Hlavní elektrické části MVE</a:t>
            </a:r>
            <a:r>
              <a:rPr lang="cs-CZ" altLang="cs-CZ" sz="2400" dirty="0">
                <a:solidFill>
                  <a:srgbClr val="000000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 	generátor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 	vyvedení energie z generátoru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rozváděč vyvedení výkonu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dirty="0" smtClean="0">
                <a:solidFill>
                  <a:srgbClr val="000000"/>
                </a:solidFill>
              </a:rPr>
              <a:t>transformátor, (venkovní rozvodna) </a:t>
            </a:r>
            <a:r>
              <a:rPr lang="cs-CZ" altLang="cs-CZ" sz="2000" dirty="0">
                <a:solidFill>
                  <a:srgbClr val="000000"/>
                </a:solidFill>
              </a:rPr>
              <a:t>	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 	vlastní spotřeba MVE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ostatní výkonová zařízení, jištění, ochrany	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automatizace provozu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zabezpečení		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23850" y="115888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Elektrická část MVE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79388" y="4077072"/>
            <a:ext cx="8713787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3538" indent="-363538"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</a:rPr>
              <a:t>Jako generátor lze použít:</a:t>
            </a:r>
          </a:p>
          <a:p>
            <a:pPr>
              <a:spcBef>
                <a:spcPts val="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 	synchronní </a:t>
            </a:r>
            <a:r>
              <a:rPr lang="cs-CZ" altLang="cs-CZ" sz="2000" dirty="0" smtClean="0">
                <a:solidFill>
                  <a:srgbClr val="000000"/>
                </a:solidFill>
              </a:rPr>
              <a:t>generátor v budícím vinutím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*	synchronní generátor trvalým magnetem</a:t>
            </a:r>
          </a:p>
          <a:p>
            <a:r>
              <a:rPr lang="cs-CZ" altLang="cs-CZ" sz="2000" dirty="0" smtClean="0">
                <a:solidFill>
                  <a:srgbClr val="000000"/>
                </a:solidFill>
              </a:rPr>
              <a:t>* </a:t>
            </a:r>
            <a:r>
              <a:rPr lang="cs-CZ" altLang="cs-CZ" sz="2000" dirty="0">
                <a:solidFill>
                  <a:srgbClr val="000000"/>
                </a:solidFill>
              </a:rPr>
              <a:t>	asynchronní generátor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23850" y="115888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Elektrická část MVE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4925" y="981075"/>
            <a:ext cx="8785225" cy="27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Historický vývoj:</a:t>
            </a:r>
            <a:r>
              <a:rPr lang="cs-CZ" altLang="cs-CZ" sz="2400">
                <a:solidFill>
                  <a:srgbClr val="000000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1. 	etapa - </a:t>
            </a:r>
            <a:r>
              <a:rPr lang="cs-CZ" altLang="cs-CZ" sz="2000" u="sng">
                <a:solidFill>
                  <a:srgbClr val="000000"/>
                </a:solidFill>
              </a:rPr>
              <a:t>synchronní generátor</a:t>
            </a:r>
            <a:r>
              <a:rPr lang="cs-CZ" altLang="cs-CZ" sz="2000">
                <a:solidFill>
                  <a:srgbClr val="000000"/>
                </a:solidFill>
              </a:rPr>
              <a:t> - sériová výroba, nízká cena, možnost práce do uzavřené sítě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2. 	etapa - </a:t>
            </a:r>
            <a:r>
              <a:rPr lang="cs-CZ" altLang="cs-CZ" sz="2000" u="sng">
                <a:solidFill>
                  <a:srgbClr val="000000"/>
                </a:solidFill>
              </a:rPr>
              <a:t>asynchronní generátor</a:t>
            </a:r>
            <a:r>
              <a:rPr lang="cs-CZ" altLang="cs-CZ" sz="2000">
                <a:solidFill>
                  <a:srgbClr val="000000"/>
                </a:solidFill>
              </a:rPr>
              <a:t> (80. léta) - nedostatek synchronních generátorů na trhu a jejich vysoká cena, práce pouze do otevřené sítě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3. 	etapa - </a:t>
            </a:r>
            <a:r>
              <a:rPr lang="cs-CZ" altLang="cs-CZ" sz="2000" u="sng">
                <a:solidFill>
                  <a:srgbClr val="000000"/>
                </a:solidFill>
              </a:rPr>
              <a:t>souběžné použití obou strojů</a:t>
            </a:r>
            <a:r>
              <a:rPr lang="cs-CZ" altLang="cs-CZ" sz="2000">
                <a:solidFill>
                  <a:srgbClr val="000000"/>
                </a:solidFill>
              </a:rPr>
              <a:t> - rozhodují technické aspekty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07950" y="4005263"/>
            <a:ext cx="9036050" cy="123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Současnost:</a:t>
            </a:r>
            <a:r>
              <a:rPr lang="cs-CZ" altLang="cs-CZ" sz="2400">
                <a:solidFill>
                  <a:srgbClr val="000000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Pro menší a střední výkony a pro zdroje, u kterých není požadavek autonomního provozu se používají </a:t>
            </a:r>
            <a:r>
              <a:rPr lang="cs-CZ" altLang="cs-CZ" sz="2000" u="sng">
                <a:solidFill>
                  <a:srgbClr val="000000"/>
                </a:solidFill>
              </a:rPr>
              <a:t>asynchronní generátory</a:t>
            </a:r>
            <a:r>
              <a:rPr lang="cs-CZ" altLang="cs-CZ" sz="200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8856662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793875" indent="-1793875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28863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508250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687638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7025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42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814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86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58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Výhody:</a:t>
            </a:r>
            <a:r>
              <a:rPr lang="cs-CZ" altLang="cs-CZ" sz="2000">
                <a:solidFill>
                  <a:srgbClr val="000000"/>
                </a:solidFill>
              </a:rPr>
              <a:t>	*	konstrukční jednoduchost, možnost automatizovaného provozu, vysoká provozní spolehlivost 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	*	nepotřebuje budič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	*	nepotřebuje regulátor napětí, regulátor otáček je jednodušší, v případě poruchy nepotřebuje odbuzovač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	*	přímé připojení k soustavě bez fázování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	*	možnost častého odpojovaná od sítě (podle stavu vody)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	*	snadno řešitelný bezobslužný provoz  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827088" y="188913"/>
            <a:ext cx="7273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Asynchronní generátor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79388" y="4386263"/>
            <a:ext cx="8856662" cy="227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793875" indent="-1793875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28863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508250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687638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7025"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42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814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86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5825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400" u="sng" dirty="0">
                <a:solidFill>
                  <a:srgbClr val="000000"/>
                </a:solidFill>
              </a:rPr>
              <a:t>Nevýhody:</a:t>
            </a:r>
            <a:r>
              <a:rPr lang="cs-CZ" altLang="cs-CZ" sz="2000" dirty="0">
                <a:solidFill>
                  <a:srgbClr val="000000"/>
                </a:solidFill>
              </a:rPr>
              <a:t>	*	nemůže pracovat samostatně do uzavřené sítě (například při havárii)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*	pracuje hospodárně jen v oblasti jmenovitého výkonu, při snížení výkonu klesá účiník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*	při připojení k síti vznikají proudové rázy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*	nutnost kompenzace účiníku (většinou na 0,95)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8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8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79388" y="188913"/>
            <a:ext cx="87137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Připojení asynchronního generátoru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981075"/>
            <a:ext cx="669607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Vodní turbíny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07950" y="1125538"/>
            <a:ext cx="54721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>
                <a:solidFill>
                  <a:srgbClr val="000000"/>
                </a:solidFill>
                <a:latin typeface="Comic Sans MS" panose="030F0702030302020204" pitchFamily="66" charset="0"/>
              </a:rPr>
              <a:t>Vodní turbína využívá polohovou (potenciální) a pohybovou (kinetickou) energii vody</a:t>
            </a:r>
          </a:p>
          <a:p>
            <a:pPr>
              <a:spcBef>
                <a:spcPct val="50000"/>
              </a:spcBef>
            </a:pPr>
            <a:r>
              <a:rPr lang="cs-CZ" altLang="cs-CZ" sz="2000" u="sng">
                <a:solidFill>
                  <a:srgbClr val="000000"/>
                </a:solidFill>
                <a:latin typeface="Comic Sans MS" panose="030F0702030302020204" pitchFamily="66" charset="0"/>
              </a:rPr>
              <a:t>Výpočet výkonu turbíny: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	P = 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*Q**Y	(W</a:t>
            </a:r>
            <a:r>
              <a:rPr lang="en-US" altLang="cs-CZ" sz="2000">
                <a:solidFill>
                  <a:srgbClr val="000000"/>
                </a:solidFill>
                <a:sym typeface="Symbol" panose="05050102010706020507" pitchFamily="18" charset="2"/>
              </a:rPr>
              <a:t>;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 kg*m</a:t>
            </a:r>
            <a:r>
              <a:rPr lang="cs-CZ" altLang="cs-CZ" sz="2000" baseline="30000">
                <a:solidFill>
                  <a:srgbClr val="000000"/>
                </a:solidFill>
                <a:sym typeface="Symbol" panose="05050102010706020507" pitchFamily="18" charset="2"/>
              </a:rPr>
              <a:t>-3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, m</a:t>
            </a:r>
            <a:r>
              <a:rPr lang="cs-CZ" altLang="cs-CZ" sz="2000" baseline="30000">
                <a:solidFill>
                  <a:srgbClr val="000000"/>
                </a:solidFill>
                <a:sym typeface="Symbol" panose="05050102010706020507" pitchFamily="18" charset="2"/>
              </a:rPr>
              <a:t>3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*s</a:t>
            </a:r>
            <a:r>
              <a:rPr lang="cs-CZ" altLang="cs-CZ" sz="2000" baseline="30000">
                <a:solidFill>
                  <a:srgbClr val="000000"/>
                </a:solidFill>
                <a:sym typeface="Symbol" panose="05050102010706020507" pitchFamily="18" charset="2"/>
              </a:rPr>
              <a:t>-1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, J*kg</a:t>
            </a:r>
            <a:r>
              <a:rPr lang="cs-CZ" altLang="cs-CZ" sz="2000" baseline="30000">
                <a:solidFill>
                  <a:srgbClr val="000000"/>
                </a:solidFill>
                <a:sym typeface="Symbol" panose="05050102010706020507" pitchFamily="18" charset="2"/>
              </a:rPr>
              <a:t>-1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kde	 … 	hustota vody</a:t>
            </a:r>
          </a:p>
          <a:p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		Q …	objemový průtok turbínou</a:t>
            </a:r>
          </a:p>
          <a:p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		 …	výsledná účinnost turbíny</a:t>
            </a:r>
          </a:p>
          <a:p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		Y ...	měrná energie vody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	Y = g * H		(J*kg</a:t>
            </a:r>
            <a:r>
              <a:rPr lang="cs-CZ" altLang="cs-CZ" sz="2000" baseline="30000">
                <a:solidFill>
                  <a:srgbClr val="000000"/>
                </a:solidFill>
                <a:sym typeface="Symbol" panose="05050102010706020507" pitchFamily="18" charset="2"/>
              </a:rPr>
              <a:t>-1</a:t>
            </a:r>
            <a:r>
              <a:rPr lang="en-US" altLang="cs-CZ" sz="2000">
                <a:solidFill>
                  <a:srgbClr val="000000"/>
                </a:solidFill>
                <a:sym typeface="Symbol" panose="05050102010706020507" pitchFamily="18" charset="2"/>
              </a:rPr>
              <a:t>;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 m*s</a:t>
            </a:r>
            <a:r>
              <a:rPr lang="cs-CZ" altLang="cs-CZ" sz="2000" baseline="30000">
                <a:solidFill>
                  <a:srgbClr val="000000"/>
                </a:solidFill>
                <a:sym typeface="Symbol" panose="05050102010706020507" pitchFamily="18" charset="2"/>
              </a:rPr>
              <a:t>-2</a:t>
            </a: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, m)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kde	g …	tíhové zrychlení</a:t>
            </a:r>
          </a:p>
          <a:p>
            <a:r>
              <a:rPr lang="cs-CZ" altLang="cs-CZ" sz="2000">
                <a:solidFill>
                  <a:srgbClr val="000000"/>
                </a:solidFill>
                <a:sym typeface="Symbol" panose="05050102010706020507" pitchFamily="18" charset="2"/>
              </a:rPr>
              <a:t>		H …	spád </a:t>
            </a:r>
          </a:p>
        </p:txBody>
      </p:sp>
      <p:pic>
        <p:nvPicPr>
          <p:cNvPr id="14343" name="Picture 7" descr="schem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746250"/>
            <a:ext cx="3503612" cy="4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3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79388" y="1052513"/>
            <a:ext cx="8856662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28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508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687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70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4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8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400" u="sng">
                <a:solidFill>
                  <a:srgbClr val="000000"/>
                </a:solidFill>
              </a:rPr>
              <a:t>Výhody:</a:t>
            </a:r>
            <a:r>
              <a:rPr lang="cs-CZ" altLang="cs-CZ" sz="2000">
                <a:solidFill>
                  <a:srgbClr val="000000"/>
                </a:solidFill>
              </a:rPr>
              <a:t>	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*	možnost práce do uzavřené i otevřené sítě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*	záložní zdroj energie	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*	možnost kompenzace jalového výkonu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*	kompenzace úbytku napětí v síti</a:t>
            </a:r>
          </a:p>
          <a:p>
            <a:pPr>
              <a:spcBef>
                <a:spcPct val="3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*	možný provoz s konstantní výkonem nebo konstantním buzením (dodávka jalové energie do sítě) 		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27088" y="188913"/>
            <a:ext cx="7273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Synchronní generátor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79388" y="3959225"/>
            <a:ext cx="8856662" cy="275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28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508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687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70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4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8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400" u="sng" dirty="0">
                <a:solidFill>
                  <a:srgbClr val="000000"/>
                </a:solidFill>
              </a:rPr>
              <a:t>Nevýhody:</a:t>
            </a:r>
            <a:r>
              <a:rPr lang="cs-CZ" altLang="cs-CZ" sz="2000" dirty="0">
                <a:solidFill>
                  <a:srgbClr val="000000"/>
                </a:solidFill>
              </a:rPr>
              <a:t>	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vyšší cena alternátoru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vyšší cena pro zabezpečení plynulého a automatického provozu, náročnější ochrany 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větší nároky </a:t>
            </a:r>
            <a:r>
              <a:rPr lang="cs-CZ" altLang="cs-CZ" sz="2000" dirty="0" smtClean="0">
                <a:solidFill>
                  <a:srgbClr val="000000"/>
                </a:solidFill>
              </a:rPr>
              <a:t>na </a:t>
            </a:r>
            <a:r>
              <a:rPr lang="cs-CZ" altLang="cs-CZ" sz="2000" dirty="0">
                <a:solidFill>
                  <a:srgbClr val="000000"/>
                </a:solidFill>
              </a:rPr>
              <a:t>připojení k síti, nutnost </a:t>
            </a:r>
            <a:r>
              <a:rPr lang="cs-CZ" altLang="cs-CZ" sz="2000" dirty="0" smtClean="0">
                <a:solidFill>
                  <a:srgbClr val="000000"/>
                </a:solidFill>
              </a:rPr>
              <a:t>fázování</a:t>
            </a:r>
          </a:p>
          <a:p>
            <a:pPr>
              <a:spcBef>
                <a:spcPct val="30000"/>
              </a:spcBef>
            </a:pPr>
            <a:r>
              <a:rPr lang="cs-CZ" altLang="cs-CZ" sz="2200" dirty="0" smtClean="0">
                <a:solidFill>
                  <a:srgbClr val="000000"/>
                </a:solidFill>
                <a:sym typeface="Symbol" panose="05050102010706020507" pitchFamily="18" charset="2"/>
              </a:rPr>
              <a:t> </a:t>
            </a:r>
            <a:r>
              <a:rPr lang="cs-CZ" altLang="cs-CZ" sz="2200" u="sng" dirty="0" smtClean="0">
                <a:solidFill>
                  <a:srgbClr val="000000"/>
                </a:solidFill>
                <a:sym typeface="Symbol" panose="05050102010706020507" pitchFamily="18" charset="2"/>
              </a:rPr>
              <a:t>v současné době se u MVE menších výkonů používají převážně asynchronní generátory</a:t>
            </a:r>
            <a:endParaRPr lang="cs-CZ" altLang="cs-CZ" sz="22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227763" y="115888"/>
            <a:ext cx="2735262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Příklad zapojení MVE</a:t>
            </a:r>
          </a:p>
        </p:txBody>
      </p:sp>
      <p:grpSp>
        <p:nvGrpSpPr>
          <p:cNvPr id="52233" name="Group 9"/>
          <p:cNvGrpSpPr>
            <a:grpSpLocks/>
          </p:cNvGrpSpPr>
          <p:nvPr/>
        </p:nvGrpSpPr>
        <p:grpSpPr bwMode="auto">
          <a:xfrm>
            <a:off x="107950" y="115888"/>
            <a:ext cx="5903913" cy="6553200"/>
            <a:chOff x="1218" y="618"/>
            <a:chExt cx="3204" cy="3608"/>
          </a:xfrm>
        </p:grpSpPr>
        <p:grpSp>
          <p:nvGrpSpPr>
            <p:cNvPr id="52232" name="Group 8"/>
            <p:cNvGrpSpPr>
              <a:grpSpLocks/>
            </p:cNvGrpSpPr>
            <p:nvPr/>
          </p:nvGrpSpPr>
          <p:grpSpPr bwMode="auto">
            <a:xfrm>
              <a:off x="1218" y="618"/>
              <a:ext cx="3204" cy="3608"/>
              <a:chOff x="1218" y="618"/>
              <a:chExt cx="3204" cy="3608"/>
            </a:xfrm>
          </p:grpSpPr>
          <p:pic>
            <p:nvPicPr>
              <p:cNvPr id="5222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618"/>
                <a:ext cx="3204" cy="3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2230" name="Rectangle 6"/>
              <p:cNvSpPr>
                <a:spLocks noChangeArrowheads="1"/>
              </p:cNvSpPr>
              <p:nvPr/>
            </p:nvSpPr>
            <p:spPr bwMode="auto">
              <a:xfrm>
                <a:off x="2699" y="3294"/>
                <a:ext cx="680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3028" y="3213"/>
              <a:ext cx="710" cy="1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cs-CZ" altLang="cs-CZ" sz="1000">
                  <a:solidFill>
                    <a:srgbClr val="000000"/>
                  </a:solidFill>
                </a:rPr>
                <a:t>hydroalternátor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6624736" cy="6649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71475"/>
            <a:ext cx="4508500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87763"/>
            <a:ext cx="4395788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89350"/>
            <a:ext cx="4392612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404813"/>
            <a:ext cx="4129087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15900" y="1052513"/>
            <a:ext cx="8027988" cy="1587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28863"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508250"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687638"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7025"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4225"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81425"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8625"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5825"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>
                <a:solidFill>
                  <a:srgbClr val="000000"/>
                </a:solidFill>
                <a:hlinkClick r:id="rId2"/>
              </a:rPr>
              <a:t>http://mve.energetika.cz/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Mastný	Malé zdroje elektrické energie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Milan Říha	Vodní energie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www.vodni-elektrarny.cz 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827088" y="188913"/>
            <a:ext cx="7273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8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Materiály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57200" y="44624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Příklad</a:t>
            </a:r>
            <a:endParaRPr lang="cs-CZ" altLang="cs-CZ" sz="4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07950" y="801280"/>
            <a:ext cx="892854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</a:rPr>
              <a:t>Vypočítejte výkon MVE a vyrobenou elektrickou energii za 1 rok, je-li průměrný roční průtok 2 m</a:t>
            </a:r>
            <a:r>
              <a:rPr lang="cs-CZ" altLang="cs-CZ" sz="2000" baseline="30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</a:rPr>
              <a:t>/s, pracovní průtok (zahrnuje minimální hydrologický průtok koryta toku) je 1,5 m</a:t>
            </a:r>
            <a:r>
              <a:rPr lang="cs-CZ" altLang="cs-CZ" sz="2000" baseline="30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</a:rPr>
              <a:t>/s a rozdíl hladin je 4 metry. Uvažovaná účinnost soustrojí je 70% pro pracovní dobu turbíny 330 dní.  </a:t>
            </a: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  <a:latin typeface="+mj-lt"/>
              </a:rPr>
              <a:t>Výpočet </a:t>
            </a:r>
            <a:r>
              <a:rPr lang="cs-CZ" altLang="cs-CZ" sz="2000" u="sng" dirty="0" smtClean="0">
                <a:solidFill>
                  <a:srgbClr val="000000"/>
                </a:solidFill>
                <a:latin typeface="+mj-lt"/>
              </a:rPr>
              <a:t>turbíny: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Výpočet měrné energie vody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Y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= g *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H = 9,81*4 = 39,24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	(J*kg</a:t>
            </a:r>
            <a:r>
              <a:rPr lang="cs-CZ" altLang="cs-CZ" sz="2000" baseline="30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;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 m*s</a:t>
            </a:r>
            <a:r>
              <a:rPr lang="cs-CZ" altLang="cs-CZ" sz="2000" baseline="30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-2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, m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Výpočet výkonu turbíny</a:t>
            </a:r>
            <a:endParaRPr lang="cs-CZ" altLang="cs-CZ" sz="2000" u="sng" dirty="0">
              <a:solidFill>
                <a:srgbClr val="000000"/>
              </a:solidFill>
              <a:latin typeface="+mj-lt"/>
              <a:sym typeface="Symbol" panose="05050102010706020507" pitchFamily="18" charset="2"/>
            </a:endParaRP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</a:rPr>
              <a:t>P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=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*Q**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Y = 1000*1,5*0,7*39,24*10</a:t>
            </a:r>
            <a:r>
              <a:rPr lang="cs-CZ" altLang="cs-CZ" sz="2000" baseline="30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-3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 = 41,2 kW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	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(kW)</a:t>
            </a: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u="sng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Vyrobená energie za 1 rok</a:t>
            </a: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W = 41,2*330*24= 326,3 </a:t>
            </a:r>
            <a:r>
              <a:rPr lang="cs-CZ" altLang="cs-CZ" sz="2000" dirty="0" err="1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MWh</a:t>
            </a:r>
            <a:endParaRPr lang="cs-CZ" altLang="cs-CZ" sz="2000" dirty="0" smtClean="0">
              <a:solidFill>
                <a:srgbClr val="000000"/>
              </a:solidFill>
              <a:latin typeface="+mj-lt"/>
              <a:sym typeface="Symbol" panose="05050102010706020507" pitchFamily="18" charset="2"/>
            </a:endParaRP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Použitá turbína - Kaplanova horizontální nebo </a:t>
            </a:r>
            <a:r>
              <a:rPr lang="cs-CZ" altLang="cs-CZ" sz="2000" dirty="0" err="1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Bánkiho</a:t>
            </a:r>
            <a:endParaRPr lang="cs-CZ" altLang="cs-CZ" sz="2000" dirty="0" smtClean="0">
              <a:solidFill>
                <a:srgbClr val="000000"/>
              </a:solidFill>
              <a:latin typeface="+mj-lt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90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57200" y="44624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Příklad</a:t>
            </a:r>
            <a:endParaRPr lang="cs-CZ" altLang="cs-CZ" sz="4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07950" y="801280"/>
            <a:ext cx="892854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801688" algn="l"/>
                <a:tab pos="1524000" algn="l"/>
                <a:tab pos="1974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Výpočet nerespektuje sníženou účinnost turbíny při menším průtoku. Výsledná hodnota vyrobené elektrické energie by byla podle odtokové křivky asi 2/3, tedy okolo 200MWh. </a:t>
            </a: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u="sng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Ekonomické výpočty (výkupní ceny, uvedení do provozu v roce 2017)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:</a:t>
            </a: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Celkový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roční příjem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V</a:t>
            </a:r>
            <a:r>
              <a:rPr lang="cs-CZ" altLang="cs-CZ" sz="2000" baseline="-25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1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=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200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*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2258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=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451,6 tisíc Kč</a:t>
            </a:r>
            <a:endParaRPr lang="cs-CZ" altLang="cs-CZ" sz="1600" dirty="0" smtClean="0">
              <a:solidFill>
                <a:srgbClr val="000000"/>
              </a:solidFill>
              <a:latin typeface="+mj-lt"/>
              <a:sym typeface="Symbol" panose="05050102010706020507" pitchFamily="18" charset="2"/>
            </a:endParaRP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Celkový příjem za 20 let provozu V</a:t>
            </a:r>
            <a:r>
              <a:rPr lang="cs-CZ" altLang="cs-CZ" sz="2000" baseline="-25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20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 = 9,032 mil. Kč</a:t>
            </a:r>
          </a:p>
          <a:p>
            <a:pPr>
              <a:spcBef>
                <a:spcPts val="600"/>
              </a:spcBef>
              <a:tabLst>
                <a:tab pos="180975" algn="l"/>
                <a:tab pos="801688" algn="l"/>
                <a:tab pos="1524000" algn="l"/>
                <a:tab pos="1974850" algn="l"/>
                <a:tab pos="5832475" algn="l"/>
              </a:tabLst>
            </a:pPr>
            <a:r>
              <a:rPr lang="cs-CZ" altLang="cs-CZ" sz="2000" u="sng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Návratnost je dána dalšími ekonomickými faktory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. </a:t>
            </a:r>
            <a:endParaRPr lang="cs-CZ" altLang="cs-CZ" sz="2000" dirty="0">
              <a:solidFill>
                <a:srgbClr val="000000"/>
              </a:solidFill>
              <a:latin typeface="+mj-lt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54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theme/theme1.xml><?xml version="1.0" encoding="utf-8"?>
<a:theme xmlns:a="http://schemas.openxmlformats.org/drawingml/2006/main" name="Zeměkoule">
  <a:themeElements>
    <a:clrScheme name="Vlastní 31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002C58"/>
      </a:hlink>
      <a:folHlink>
        <a:srgbClr val="FF0000"/>
      </a:folHlink>
    </a:clrScheme>
    <a:fontScheme name="Zeměkou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Zeměkoul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3476</TotalTime>
  <Words>3410</Words>
  <Application>Microsoft Office PowerPoint</Application>
  <PresentationFormat>Předvádění na obrazovce (4:3)</PresentationFormat>
  <Paragraphs>479</Paragraphs>
  <Slides>74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83" baseType="lpstr">
      <vt:lpstr>Arial</vt:lpstr>
      <vt:lpstr>Calibri</vt:lpstr>
      <vt:lpstr>Comic Sans MS</vt:lpstr>
      <vt:lpstr>MS Sans Serif</vt:lpstr>
      <vt:lpstr>Small Fonts</vt:lpstr>
      <vt:lpstr>Symbol</vt:lpstr>
      <vt:lpstr>Verdana</vt:lpstr>
      <vt:lpstr>Wingdings</vt:lpstr>
      <vt:lpstr>Zeměkoule</vt:lpstr>
      <vt:lpstr>Elektrárny</vt:lpstr>
      <vt:lpstr>Obecné informace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Elektrárny</dc:title>
  <dc:creator>pe</dc:creator>
  <cp:lastModifiedBy>Ivo Petricek</cp:lastModifiedBy>
  <cp:revision>239</cp:revision>
  <dcterms:created xsi:type="dcterms:W3CDTF">2008-01-02T09:44:56Z</dcterms:created>
  <dcterms:modified xsi:type="dcterms:W3CDTF">2025-02-07T06:00:36Z</dcterms:modified>
</cp:coreProperties>
</file>