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92" r:id="rId3"/>
    <p:sldId id="301" r:id="rId4"/>
    <p:sldId id="293" r:id="rId5"/>
    <p:sldId id="298" r:id="rId6"/>
    <p:sldId id="299" r:id="rId7"/>
    <p:sldId id="296" r:id="rId8"/>
    <p:sldId id="302" r:id="rId9"/>
    <p:sldId id="297" r:id="rId10"/>
    <p:sldId id="300" r:id="rId11"/>
    <p:sldId id="303" r:id="rId12"/>
    <p:sldId id="284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6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5009-A620-46E9-9CF1-A40539FA593D}" type="datetimeFigureOut">
              <a:rPr lang="cs-CZ" smtClean="0"/>
              <a:t>03.07.2024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8B37-2E59-46F6-A2D7-F665B789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83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131CE-E2C4-4E53-BD97-92B8E48E1B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535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48C5-C219-4755-BC48-1C44EBD5E9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1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E527-8AE1-4FAC-8F27-8FD04EC36E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92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E649-25E1-433A-A845-D113E76D1D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56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1988-AA80-4C36-9936-C5D534414D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59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EBB95-0835-43F1-B97D-8E4E3B652A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477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7ADF-0381-4527-8FFF-67690DC3E0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85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2061-C2F8-49DA-86E4-4CC9075B80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481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418E-981D-4973-A6E8-349B8152EB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668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9045-DDC0-41DA-8113-F5AE755B1F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22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6125-ECCA-41F4-86D2-31726C45A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94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9651-DD3E-4B5B-8CA5-CB51AE66D9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441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F1DD73A-87D5-4EFA-A2A3-7C32E8C120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-nuclea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br_jad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620713"/>
            <a:ext cx="7772400" cy="13795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8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Elektrárny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6363" y="4005064"/>
            <a:ext cx="6781800" cy="158562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Jaderné elektrárny</a:t>
            </a:r>
          </a:p>
          <a:p>
            <a:pPr algn="ctr" eaLnBrk="1" hangingPunct="1">
              <a:defRPr/>
            </a:pPr>
            <a:r>
              <a:rPr lang="cs-CZ" altLang="cs-CZ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 SMR a MMR *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805488"/>
            <a:ext cx="4341812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poslední aktualizace 20. 1. </a:t>
            </a:r>
            <a:r>
              <a:rPr lang="cs-CZ" b="1" smtClean="0"/>
              <a:t>2024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179512" y="260648"/>
            <a:ext cx="8496944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SMR a Česká republika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856984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Základem by měly být stávající a prověřené systémy 3+ generace (rozšíření o prvky pasivní bezpečnosti).</a:t>
            </a:r>
          </a:p>
          <a:p>
            <a:pPr marL="0" indent="0" eaLnBrk="1" hangingPunct="1">
              <a:tabLst/>
            </a:pPr>
            <a:r>
              <a:rPr lang="cs-CZ" altLang="cs-CZ" sz="2000" b="1" dirty="0">
                <a:solidFill>
                  <a:srgbClr val="000000"/>
                </a:solidFill>
              </a:rPr>
              <a:t>V současné době existuje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několik </a:t>
            </a:r>
            <a:r>
              <a:rPr lang="cs-CZ" altLang="cs-CZ" sz="2000" b="1" dirty="0">
                <a:solidFill>
                  <a:srgbClr val="000000"/>
                </a:solidFill>
              </a:rPr>
              <a:t>variant možného technického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řešení.</a:t>
            </a:r>
          </a:p>
          <a:p>
            <a:pPr marL="0" indent="0" eaLnBrk="1" hangingPunct="1"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Pro všechny bloky se předpokládá III+ generace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7646" y="2522648"/>
            <a:ext cx="8856984" cy="42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/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Lokality:</a:t>
            </a:r>
          </a:p>
          <a:p>
            <a:pPr marL="0" indent="0" eaLnBrk="1" hangingPunct="1">
              <a:tabLst/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Areál JE Temelín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uzavření licence 2025, výstavba 2029 - 2032</a:t>
            </a:r>
          </a:p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Lokalita je již dříve prověřená, v současné době se již řeší doprava největších komponentů na místo (orientační rozměry jednoho modulu 26x7x8 metrů , délka soupravy 70 metrů, celková hmotnost soupravy 620 tun.</a:t>
            </a:r>
          </a:p>
          <a:p>
            <a:pPr marL="0" indent="0" eaLnBrk="1" hangingPunct="1">
              <a:tabLst/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Ostatní plánované lokality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Tušimice - 3 bloky, realizace do 20235</a:t>
            </a:r>
          </a:p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Dětmarovice - 3 bloky, realizace do 2035</a:t>
            </a:r>
          </a:p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Nyní se zpracovávají geologické a hydrologické podmínky</a:t>
            </a:r>
            <a:r>
              <a:rPr lang="cs-CZ" altLang="cs-CZ" sz="2000" b="1" dirty="0">
                <a:solidFill>
                  <a:srgbClr val="000000"/>
                </a:solidFill>
              </a:rPr>
              <a:t>, připravuje se EIA (</a:t>
            </a:r>
            <a:r>
              <a:rPr lang="cs-CZ" altLang="cs-CZ" sz="2000" b="1" dirty="0" err="1">
                <a:solidFill>
                  <a:srgbClr val="000000"/>
                </a:solidFill>
              </a:rPr>
              <a:t>Environmental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Impact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Assessment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posuzování vlivu na životní prostředí), blízkost obydlených zón, vliv okolní dopravy </a:t>
            </a:r>
          </a:p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Další zvažované lokality - </a:t>
            </a:r>
            <a:r>
              <a:rPr lang="cs-CZ" altLang="cs-CZ" sz="2000" b="1" strike="sngStrike" dirty="0" smtClean="0">
                <a:solidFill>
                  <a:srgbClr val="000000"/>
                </a:solidFill>
              </a:rPr>
              <a:t>Prunéřov, Poříčí  </a:t>
            </a:r>
            <a:endParaRPr lang="cs-CZ" altLang="cs-CZ" sz="2000" b="1" strike="sngStrik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179512" y="260648"/>
            <a:ext cx="8496944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SMR a Česká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republika </a:t>
            </a: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(zdroj: ČEZ)</a:t>
            </a:r>
            <a:endParaRPr lang="cs-CZ" altLang="cs-CZ" sz="2400" u="sng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0971"/>
            <a:ext cx="6250764" cy="421224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5495033"/>
            <a:ext cx="3296960" cy="101784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Plocha vymezená pro výstavbu nových bloků a zařízení staveniště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1331640" y="2708920"/>
            <a:ext cx="1656184" cy="2808312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80112" y="5517232"/>
            <a:ext cx="2952328" cy="7100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Uvažované plocha pro výstavbu SMR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 bwMode="auto">
          <a:xfrm flipH="1" flipV="1">
            <a:off x="5076056" y="4797152"/>
            <a:ext cx="1512168" cy="697882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24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885666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  <a:endParaRPr lang="cs-CZ" altLang="cs-CZ" sz="3600" u="sng" baseline="-2500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20150" cy="71006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rgbClr val="000000"/>
                </a:solidFill>
              </a:rPr>
              <a:t>	SMR reaktory		Seminář MFF UK Praha</a:t>
            </a:r>
          </a:p>
          <a:p>
            <a:pPr eaLnBrk="1" hangingPunct="1"/>
            <a:r>
              <a:rPr lang="cs-CZ" altLang="cs-CZ" sz="2000" b="1" dirty="0" smtClean="0">
                <a:solidFill>
                  <a:srgbClr val="000000"/>
                </a:solidFill>
              </a:rPr>
              <a:t>	Jaderná energetika v roce 2022	oenergetice.cz 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323850" y="116632"/>
            <a:ext cx="554355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a význam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7504" y="980728"/>
            <a:ext cx="889317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Rozdělení: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SMR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small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modular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reactor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 - do 300MW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MMR (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micro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modular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reactor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 - do 10MW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46089" name="Picture 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450"/>
            <a:ext cx="2117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3321" y="2204864"/>
            <a:ext cx="8893175" cy="36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Hlavní význam SMR a MMR reaktorů:</a:t>
            </a:r>
            <a:endParaRPr lang="cs-CZ" altLang="cs-CZ" sz="2400" b="1" u="sng" dirty="0">
              <a:solidFill>
                <a:srgbClr val="000000"/>
              </a:solidFill>
            </a:endParaRP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větší série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nižší cena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hlavní komponenty jsou sestaveny přímo ve výrobním závodě (větší záruka kvality) a převezeny na místo určení (částečné nebo zcela kontejnerové řešení) - „lego“ výstavba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minimální odstávky (pouze výměna kontejneru)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menší zastavěná plocha (asi 1/10 v porovnání se s velkými reaktory)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zkrácení doby výstavby, „lego“ výstavba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menší investiční náklady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možné dodávky tepla, výroba vodíku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320" y="5877272"/>
            <a:ext cx="889317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Vývoj a realizace bloků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zejména Čína a Rusko, v současné době se připravují projekty i v dalších zemích (USA, VB, Francie)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2123728" y="188640"/>
            <a:ext cx="511256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</a:t>
            </a:r>
            <a:endParaRPr lang="cs-CZ" altLang="cs-CZ" sz="3600" u="sng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32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179512" y="260648"/>
            <a:ext cx="511256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Řešení a bezpečnost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8624" y="1340768"/>
            <a:ext cx="8893175" cy="24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Možná technická řešení: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klasická řešení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tlakovodní nebo varné reaktory (od 2019 ruská plovoucí jaderná elektrárna) 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inovativní řešení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např. rychlé reaktory, chlazení kapalné kovy nebo plyny (od 2023 čínská elektrárna 250MW, chlazení helium, obohacení paliva 10% a více, výměna paliva za provozu, účinnost 40%, vysoká teplota tavení paliva)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oenergetice.cz/wp-content/uploads/2023/02/Obrazek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44"/>
            <a:ext cx="2772495" cy="17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496" y="3933056"/>
            <a:ext cx="8893175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Bezpečnost (projektové havárie):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současný řešení - aktivní systémy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(2. generace) - bezpečnost zajišťují náhradní a záložní systémy, které potřebují zdroj energie  (např. čerpadla chladící vody)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inovativní řešení - pasivní systémy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(3+ generace) - fungují nezávisle na vnějším zdroji energie, na základě fyzikálních zákonů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1907704" y="188640"/>
            <a:ext cx="511256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Bezpečnost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8075" y="1196752"/>
            <a:ext cx="8893175" cy="24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Bezpečnost (projektové havárie):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1. Aktivní systémy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v případě úniku z aktivní zóny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série čerpadel s různou funkcí až po celkové ochlazení, výkon záložních generátorů 6MW  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2. Pasivní systémy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nad reaktorem je bazén, v případě havárie se otevře ventil. Chlazení (proudění) vody je na základě fyzikálních zákonů a výměníků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3675942"/>
            <a:ext cx="8893175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Další možnosti vývoje: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1. Přirozená  cirkulace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systémy bez napájecích čerpadel (samovolná výměna vody.</a:t>
            </a:r>
          </a:p>
          <a:p>
            <a:pPr marL="268288" indent="-268288" eaLnBrk="1" hangingPunct="1">
              <a:spcBef>
                <a:spcPct val="200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2.	Integrální koncepce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v současné době jsou smyčky. Veškerá primární  technologie v jedné tlakové nádobě (reaktor, čerpadlo, kompenzátor objemu, bezpečnostní systémy, …)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vetenergie.cz/inc/imgresize.php?img=%2Fvar%2Fwww%2Fsvetenergiecz%2Fdata%2Fwww%2Fsvetenergie.cz%2Fdata%2Fweb%2Fpowerplant%2Fjaderna-elektrarna%2Fmale-a-mikro-reaktory%2Fphotos%2Flight_water_small_modular_nuclear_reactor.jpg&amp;method=fitbox&amp;nw=1280&amp;nh=1280&amp;rotate=0&amp;jpgquality=80&amp;noresize_small=1&amp;max_enlargement=2&amp;outputformat=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5" y="111967"/>
            <a:ext cx="865822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Rot="1" noChangeArrowheads="1"/>
          </p:cNvSpPr>
          <p:nvPr/>
        </p:nvSpPr>
        <p:spPr bwMode="auto">
          <a:xfrm>
            <a:off x="2843808" y="188640"/>
            <a:ext cx="59766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Modulární reaktory - příklad řešení</a:t>
            </a:r>
            <a:endParaRPr lang="cs-CZ" altLang="cs-CZ" sz="2400" u="sng" baseline="-2500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Rot="1" noChangeArrowheads="1"/>
          </p:cNvSpPr>
          <p:nvPr/>
        </p:nvSpPr>
        <p:spPr bwMode="auto">
          <a:xfrm>
            <a:off x="683568" y="188640"/>
            <a:ext cx="81369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Modulární reaktory (SMR)</a:t>
            </a:r>
            <a:endParaRPr lang="cs-CZ" altLang="cs-CZ" sz="2000" u="sng" baseline="-2500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3486" y="1124744"/>
            <a:ext cx="8506986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Příklad - Modulární reaktor ACP100 (Čína)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(zdroj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https://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www.world-nuclear-news.org)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Zahájení výstavby: 	7/2021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Předpokládaný komerční provoz: 2026 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Princip:	tlakovodní reaktor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Výkon: 	125 MWe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Produkty:	elektrická energie, teplo, odsolená mořská voda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Sestava: 	aktivní zóna obsahuje 57 palivových souborů a parogenerátory (vše v jedné nádobě a pod zemí)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Kampaň:	24 měsíců</a:t>
            </a:r>
          </a:p>
          <a:p>
            <a:pPr marL="1430338" indent="-1430338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Životnost:	60 let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48" y="4005064"/>
            <a:ext cx="4864540" cy="273630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13486" y="6021288"/>
            <a:ext cx="3713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b="1" dirty="0" smtClean="0">
                <a:solidFill>
                  <a:srgbClr val="000000"/>
                </a:solidFill>
              </a:rPr>
              <a:t>Malý </a:t>
            </a:r>
            <a:r>
              <a:rPr lang="cs-CZ" sz="1600" b="1" dirty="0">
                <a:solidFill>
                  <a:srgbClr val="000000"/>
                </a:solidFill>
              </a:rPr>
              <a:t>modulární reaktor společnosti </a:t>
            </a:r>
            <a:r>
              <a:rPr lang="cs-CZ" sz="1600" b="1" dirty="0" err="1">
                <a:solidFill>
                  <a:srgbClr val="000000"/>
                </a:solidFill>
              </a:rPr>
              <a:t>Rolls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Royce</a:t>
            </a:r>
            <a:r>
              <a:rPr lang="cs-CZ" sz="1600" b="1" dirty="0">
                <a:solidFill>
                  <a:srgbClr val="000000"/>
                </a:solidFill>
              </a:rPr>
              <a:t> na návěsu tahače</a:t>
            </a:r>
          </a:p>
        </p:txBody>
      </p:sp>
    </p:spTree>
    <p:extLst>
      <p:ext uri="{BB962C8B-B14F-4D97-AF65-F5344CB8AC3E}">
        <p14:creationId xmlns:p14="http://schemas.microsoft.com/office/powerpoint/2010/main" val="17354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Rot="1" noChangeArrowheads="1"/>
          </p:cNvSpPr>
          <p:nvPr/>
        </p:nvSpPr>
        <p:spPr bwMode="auto">
          <a:xfrm>
            <a:off x="5830383" y="116632"/>
            <a:ext cx="3240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Modulární reaktory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(MMR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2000" u="sng" baseline="-2500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5461075" cy="39604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25" y="4149080"/>
            <a:ext cx="7110915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/>
          </p:cNvSpPr>
          <p:nvPr/>
        </p:nvSpPr>
        <p:spPr bwMode="auto">
          <a:xfrm>
            <a:off x="179512" y="260648"/>
            <a:ext cx="8496944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a možnosti SMR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313" y="1124744"/>
            <a:ext cx="8893175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3538" indent="-363538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1.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Lehkovodní malé reaktory chlazené a moderované obyčejnou vodou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reaktory PWR (tlakovodní) a BWR (varné). V současné době nejvíce používaná a propracovaná technologie. Doplnění o prvky pasivní bezpečnosti</a:t>
            </a:r>
          </a:p>
          <a:p>
            <a:pPr marL="363538" indent="-363538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2.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Vysokoteplotní, plynem chlazené malé reaktory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rychlý reaktor, chladivo helium, tlak 8MPa, teplota 850</a:t>
            </a:r>
            <a:r>
              <a:rPr lang="cs-CZ" altLang="cs-CZ" sz="2000" b="1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C, účinnost 48%</a:t>
            </a:r>
          </a:p>
          <a:p>
            <a:pPr marL="363538" indent="-363538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3.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Sodíkové rychlé malé reaktory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chladivo sodík, účinnost 42%, nízký tlak, agresivita sodík x voda</a:t>
            </a:r>
          </a:p>
          <a:p>
            <a:pPr marL="363538" indent="-363538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4.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Olovem chlazené rychlé malé </a:t>
            </a:r>
            <a:r>
              <a:rPr lang="cs-CZ" altLang="cs-CZ" sz="2000" b="1" u="sng" dirty="0">
                <a:solidFill>
                  <a:srgbClr val="000000"/>
                </a:solidFill>
              </a:rPr>
              <a:t>reaktory</a:t>
            </a:r>
            <a:r>
              <a:rPr lang="cs-CZ" altLang="cs-CZ" sz="2000" b="1" dirty="0">
                <a:solidFill>
                  <a:srgbClr val="000000"/>
                </a:solidFill>
              </a:rPr>
              <a:t>- chladivo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olovo, nízká účinnost, </a:t>
            </a:r>
            <a:r>
              <a:rPr lang="cs-CZ" altLang="cs-CZ" sz="2000" b="1" dirty="0">
                <a:solidFill>
                  <a:srgbClr val="000000"/>
                </a:solidFill>
              </a:rPr>
              <a:t>nízký tlak,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technologie současných jaderných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ponorek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8401" y="4297024"/>
            <a:ext cx="855241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V České republice se nyní posuzují pro naše podmínky 4 designy s výkonem 300MVA. Někteří výrobci sázejí na nové technologie, jiné upravují ty stávající.  </a:t>
            </a:r>
          </a:p>
          <a:p>
            <a:pPr marL="0" indent="0" eaLnBrk="1" hangingPunct="1"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V zemích původu získají tito výrobci licenci v letech 2026-2030.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4497" y="5651516"/>
            <a:ext cx="855241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V současné době (7/2023) je v provozu jeden SMR s výkonem 300MVA v Číně a jeden se stejným výkonem je ve výstavbě (Rusko).</a:t>
            </a:r>
          </a:p>
          <a:p>
            <a:pPr marL="0" indent="0" eaLnBrk="1" hangingPunct="1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(zdroj: </a:t>
            </a: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world-nuclear.org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heme/theme1.xml><?xml version="1.0" encoding="utf-8"?>
<a:theme xmlns:a="http://schemas.openxmlformats.org/drawingml/2006/main" name="Vrstvy skla">
  <a:themeElements>
    <a:clrScheme name="Vlastní 27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003300"/>
      </a:hlink>
      <a:folHlink>
        <a:srgbClr val="C00000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2544</TotalTime>
  <Words>861</Words>
  <Application>Microsoft Office PowerPoint</Application>
  <PresentationFormat>Předvádění na obrazovce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Comic Sans MS</vt:lpstr>
      <vt:lpstr>Symbol</vt:lpstr>
      <vt:lpstr>Wingdings</vt:lpstr>
      <vt:lpstr>Vrstvy skla</vt:lpstr>
      <vt:lpstr>Elektrárny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Elektrárny</dc:title>
  <dc:creator>pe</dc:creator>
  <cp:lastModifiedBy>Ivo Petricek</cp:lastModifiedBy>
  <cp:revision>276</cp:revision>
  <dcterms:created xsi:type="dcterms:W3CDTF">2008-01-01T11:56:25Z</dcterms:created>
  <dcterms:modified xsi:type="dcterms:W3CDTF">2024-07-03T11:50:03Z</dcterms:modified>
</cp:coreProperties>
</file>