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sldIdLst>
    <p:sldId id="256" r:id="rId2"/>
    <p:sldId id="292" r:id="rId3"/>
    <p:sldId id="306" r:id="rId4"/>
    <p:sldId id="319" r:id="rId5"/>
    <p:sldId id="323" r:id="rId6"/>
    <p:sldId id="336" r:id="rId7"/>
    <p:sldId id="257" r:id="rId8"/>
    <p:sldId id="258" r:id="rId9"/>
    <p:sldId id="259" r:id="rId10"/>
    <p:sldId id="262" r:id="rId11"/>
    <p:sldId id="337" r:id="rId12"/>
    <p:sldId id="270" r:id="rId13"/>
    <p:sldId id="338" r:id="rId14"/>
    <p:sldId id="263" r:id="rId15"/>
    <p:sldId id="264" r:id="rId16"/>
    <p:sldId id="265" r:id="rId17"/>
    <p:sldId id="266" r:id="rId18"/>
    <p:sldId id="333" r:id="rId19"/>
    <p:sldId id="267" r:id="rId20"/>
    <p:sldId id="286" r:id="rId21"/>
    <p:sldId id="268" r:id="rId22"/>
    <p:sldId id="285" r:id="rId23"/>
    <p:sldId id="271" r:id="rId24"/>
    <p:sldId id="314" r:id="rId25"/>
    <p:sldId id="287" r:id="rId26"/>
    <p:sldId id="288" r:id="rId27"/>
    <p:sldId id="272" r:id="rId28"/>
    <p:sldId id="273" r:id="rId29"/>
    <p:sldId id="324" r:id="rId30"/>
    <p:sldId id="315" r:id="rId31"/>
    <p:sldId id="325" r:id="rId32"/>
    <p:sldId id="326" r:id="rId33"/>
    <p:sldId id="310" r:id="rId34"/>
    <p:sldId id="334" r:id="rId35"/>
    <p:sldId id="274" r:id="rId36"/>
    <p:sldId id="289" r:id="rId37"/>
    <p:sldId id="277" r:id="rId38"/>
    <p:sldId id="340" r:id="rId39"/>
    <p:sldId id="290" r:id="rId40"/>
    <p:sldId id="311" r:id="rId41"/>
    <p:sldId id="312" r:id="rId42"/>
    <p:sldId id="275" r:id="rId43"/>
    <p:sldId id="341" r:id="rId44"/>
    <p:sldId id="291" r:id="rId45"/>
    <p:sldId id="276" r:id="rId46"/>
    <p:sldId id="296" r:id="rId47"/>
    <p:sldId id="313" r:id="rId48"/>
    <p:sldId id="294" r:id="rId49"/>
    <p:sldId id="342" r:id="rId50"/>
    <p:sldId id="278" r:id="rId51"/>
    <p:sldId id="295" r:id="rId52"/>
    <p:sldId id="279" r:id="rId53"/>
    <p:sldId id="297" r:id="rId54"/>
    <p:sldId id="298" r:id="rId55"/>
    <p:sldId id="316" r:id="rId56"/>
    <p:sldId id="317" r:id="rId57"/>
    <p:sldId id="339" r:id="rId58"/>
    <p:sldId id="280" r:id="rId59"/>
    <p:sldId id="329" r:id="rId60"/>
    <p:sldId id="330" r:id="rId61"/>
    <p:sldId id="335" r:id="rId62"/>
    <p:sldId id="318" r:id="rId63"/>
    <p:sldId id="328" r:id="rId64"/>
    <p:sldId id="320" r:id="rId65"/>
    <p:sldId id="299" r:id="rId66"/>
    <p:sldId id="293" r:id="rId67"/>
    <p:sldId id="281" r:id="rId68"/>
    <p:sldId id="282" r:id="rId69"/>
    <p:sldId id="322" r:id="rId70"/>
    <p:sldId id="321" r:id="rId71"/>
    <p:sldId id="327" r:id="rId72"/>
    <p:sldId id="301" r:id="rId73"/>
    <p:sldId id="303" r:id="rId74"/>
    <p:sldId id="304" r:id="rId75"/>
    <p:sldId id="305" r:id="rId76"/>
    <p:sldId id="283" r:id="rId77"/>
    <p:sldId id="284" r:id="rId78"/>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80" y="4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75009-A620-46E9-9CF1-A40539FA593D}" type="datetimeFigureOut">
              <a:rPr lang="cs-CZ" smtClean="0"/>
              <a:t>14.02.2025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68B37-2E59-46F6-A2D7-F665B7899745}" type="slidenum">
              <a:rPr lang="cs-CZ" smtClean="0"/>
              <a:t>‹#›</a:t>
            </a:fld>
            <a:endParaRPr lang="cs-CZ"/>
          </a:p>
        </p:txBody>
      </p:sp>
    </p:spTree>
    <p:extLst>
      <p:ext uri="{BB962C8B-B14F-4D97-AF65-F5344CB8AC3E}">
        <p14:creationId xmlns:p14="http://schemas.microsoft.com/office/powerpoint/2010/main" val="323483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768B37-2E59-46F6-A2D7-F665B7899745}" type="slidenum">
              <a:rPr lang="cs-CZ" smtClean="0"/>
              <a:t>28</a:t>
            </a:fld>
            <a:endParaRPr lang="cs-CZ"/>
          </a:p>
        </p:txBody>
      </p:sp>
    </p:spTree>
    <p:extLst>
      <p:ext uri="{BB962C8B-B14F-4D97-AF65-F5344CB8AC3E}">
        <p14:creationId xmlns:p14="http://schemas.microsoft.com/office/powerpoint/2010/main" val="313556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768B37-2E59-46F6-A2D7-F665B7899745}" type="slidenum">
              <a:rPr lang="cs-CZ" smtClean="0"/>
              <a:t>31</a:t>
            </a:fld>
            <a:endParaRPr lang="cs-CZ"/>
          </a:p>
        </p:txBody>
      </p:sp>
    </p:spTree>
    <p:extLst>
      <p:ext uri="{BB962C8B-B14F-4D97-AF65-F5344CB8AC3E}">
        <p14:creationId xmlns:p14="http://schemas.microsoft.com/office/powerpoint/2010/main" val="79116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768B37-2E59-46F6-A2D7-F665B7899745}" type="slidenum">
              <a:rPr lang="cs-CZ" smtClean="0"/>
              <a:t>32</a:t>
            </a:fld>
            <a:endParaRPr lang="cs-CZ"/>
          </a:p>
        </p:txBody>
      </p:sp>
    </p:spTree>
    <p:extLst>
      <p:ext uri="{BB962C8B-B14F-4D97-AF65-F5344CB8AC3E}">
        <p14:creationId xmlns:p14="http://schemas.microsoft.com/office/powerpoint/2010/main" val="2183816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 name="Freeform 4"/>
            <p:cNvSpPr>
              <a:spLocks/>
            </p:cNvSpPr>
            <p:nvPr/>
          </p:nvSpPr>
          <p:spPr bwMode="ltGray">
            <a:xfrm>
              <a:off x="528" y="2400"/>
              <a:ext cx="5232" cy="1920"/>
            </a:xfrm>
            <a:custGeom>
              <a:avLst/>
              <a:gdLst>
                <a:gd name="T0" fmla="*/ 0 w 4897"/>
                <a:gd name="T1" fmla="*/ 0 h 2182"/>
                <a:gd name="T2" fmla="*/ 0 w 4897"/>
                <a:gd name="T3" fmla="*/ 1920 h 2182"/>
                <a:gd name="T4" fmla="*/ 5232 w 4897"/>
                <a:gd name="T5" fmla="*/ 1920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 name="Freeform 5"/>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8" name="Freeform 6"/>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9" name="Freeform 7"/>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10" name="Freeform 8"/>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grpSp>
      <p:sp>
        <p:nvSpPr>
          <p:cNvPr id="5129"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cs-CZ" altLang="cs-CZ" noProof="0" smtClean="0"/>
              <a:t>Klepnutím lze upravit styl předlohy nadpisů.</a:t>
            </a:r>
          </a:p>
        </p:txBody>
      </p:sp>
      <p:sp>
        <p:nvSpPr>
          <p:cNvPr id="5130" name="Rectangle 10"/>
          <p:cNvSpPr>
            <a:spLocks noGrp="1" noChangeArrowheads="1"/>
          </p:cNvSpPr>
          <p:nvPr>
            <p:ph type="subTitle" sz="quarter" idx="1"/>
          </p:nvPr>
        </p:nvSpPr>
        <p:spPr>
          <a:xfrm>
            <a:off x="990600" y="3962400"/>
            <a:ext cx="6781800" cy="1752600"/>
          </a:xfrm>
        </p:spPr>
        <p:txBody>
          <a:bodyPr/>
          <a:lstStyle>
            <a:lvl1pPr marL="0" indent="0">
              <a:buFont typeface="Wingdings" panose="05000000000000000000" pitchFamily="2" charset="2"/>
              <a:buNone/>
              <a:defRPr/>
            </a:lvl1pPr>
          </a:lstStyle>
          <a:p>
            <a:pPr lvl="0"/>
            <a:r>
              <a:rPr lang="cs-CZ" altLang="cs-CZ" noProof="0" smtClean="0"/>
              <a:t>Klepnutím lze upravit styl předlohy podnadpisů.</a:t>
            </a:r>
          </a:p>
        </p:txBody>
      </p:sp>
      <p:sp>
        <p:nvSpPr>
          <p:cNvPr id="11" name="Rectangle 11"/>
          <p:cNvSpPr>
            <a:spLocks noGrp="1" noChangeArrowheads="1"/>
          </p:cNvSpPr>
          <p:nvPr>
            <p:ph type="dt" sz="quarter" idx="10"/>
          </p:nvPr>
        </p:nvSpPr>
        <p:spPr>
          <a:xfrm>
            <a:off x="990600" y="6245225"/>
            <a:ext cx="1901825" cy="476250"/>
          </a:xfrm>
        </p:spPr>
        <p:txBody>
          <a:bodyPr/>
          <a:lstStyle>
            <a:lvl1pPr>
              <a:defRPr smtClean="0"/>
            </a:lvl1pPr>
          </a:lstStyle>
          <a:p>
            <a:pPr>
              <a:defRPr/>
            </a:pPr>
            <a:endParaRPr lang="cs-CZ" altLang="cs-CZ"/>
          </a:p>
        </p:txBody>
      </p:sp>
      <p:sp>
        <p:nvSpPr>
          <p:cNvPr id="12" name="Rectangle 12"/>
          <p:cNvSpPr>
            <a:spLocks noGrp="1" noChangeArrowheads="1"/>
          </p:cNvSpPr>
          <p:nvPr>
            <p:ph type="ftr" sz="quarter" idx="11"/>
          </p:nvPr>
        </p:nvSpPr>
        <p:spPr>
          <a:xfrm>
            <a:off x="3468688" y="6245225"/>
            <a:ext cx="2895600" cy="476250"/>
          </a:xfrm>
        </p:spPr>
        <p:txBody>
          <a:bodyPr/>
          <a:lstStyle>
            <a:lvl1pPr>
              <a:defRPr smtClean="0"/>
            </a:lvl1pPr>
          </a:lstStyle>
          <a:p>
            <a:pPr>
              <a:defRPr/>
            </a:pPr>
            <a:endParaRPr lang="cs-CZ" altLang="cs-CZ"/>
          </a:p>
        </p:txBody>
      </p:sp>
      <p:sp>
        <p:nvSpPr>
          <p:cNvPr id="13" name="Rectangle 13"/>
          <p:cNvSpPr>
            <a:spLocks noGrp="1" noChangeArrowheads="1"/>
          </p:cNvSpPr>
          <p:nvPr>
            <p:ph type="sldNum" sz="quarter" idx="12"/>
          </p:nvPr>
        </p:nvSpPr>
        <p:spPr/>
        <p:txBody>
          <a:bodyPr/>
          <a:lstStyle>
            <a:lvl1pPr>
              <a:defRPr smtClean="0"/>
            </a:lvl1pPr>
          </a:lstStyle>
          <a:p>
            <a:pPr>
              <a:defRPr/>
            </a:pPr>
            <a:fld id="{954131CE-E2C4-4E53-BD97-92B8E48E1BC3}" type="slidenum">
              <a:rPr lang="cs-CZ" altLang="cs-CZ"/>
              <a:pPr>
                <a:defRPr/>
              </a:pPr>
              <a:t>‹#›</a:t>
            </a:fld>
            <a:endParaRPr lang="cs-CZ" altLang="cs-CZ"/>
          </a:p>
        </p:txBody>
      </p:sp>
    </p:spTree>
    <p:extLst>
      <p:ext uri="{BB962C8B-B14F-4D97-AF65-F5344CB8AC3E}">
        <p14:creationId xmlns:p14="http://schemas.microsoft.com/office/powerpoint/2010/main" val="3595350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13"/>
          <p:cNvSpPr>
            <a:spLocks noGrp="1" noChangeArrowheads="1"/>
          </p:cNvSpPr>
          <p:nvPr>
            <p:ph type="sldNum" sz="quarter" idx="12"/>
          </p:nvPr>
        </p:nvSpPr>
        <p:spPr>
          <a:ln/>
        </p:spPr>
        <p:txBody>
          <a:bodyPr/>
          <a:lstStyle>
            <a:lvl1pPr>
              <a:defRPr/>
            </a:lvl1pPr>
          </a:lstStyle>
          <a:p>
            <a:pPr>
              <a:defRPr/>
            </a:pPr>
            <a:fld id="{168648C5-C219-4755-BC48-1C44EBD5E9FD}" type="slidenum">
              <a:rPr lang="cs-CZ" altLang="cs-CZ"/>
              <a:pPr>
                <a:defRPr/>
              </a:pPr>
              <a:t>‹#›</a:t>
            </a:fld>
            <a:endParaRPr lang="cs-CZ" altLang="cs-CZ"/>
          </a:p>
        </p:txBody>
      </p:sp>
    </p:spTree>
    <p:extLst>
      <p:ext uri="{BB962C8B-B14F-4D97-AF65-F5344CB8AC3E}">
        <p14:creationId xmlns:p14="http://schemas.microsoft.com/office/powerpoint/2010/main" val="95611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8463" y="244475"/>
            <a:ext cx="2097087"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44475"/>
            <a:ext cx="6138863"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13"/>
          <p:cNvSpPr>
            <a:spLocks noGrp="1" noChangeArrowheads="1"/>
          </p:cNvSpPr>
          <p:nvPr>
            <p:ph type="sldNum" sz="quarter" idx="12"/>
          </p:nvPr>
        </p:nvSpPr>
        <p:spPr>
          <a:ln/>
        </p:spPr>
        <p:txBody>
          <a:bodyPr/>
          <a:lstStyle>
            <a:lvl1pPr>
              <a:defRPr/>
            </a:lvl1pPr>
          </a:lstStyle>
          <a:p>
            <a:pPr>
              <a:defRPr/>
            </a:pPr>
            <a:fld id="{63CFE527-8AE1-4FAC-8F27-8FD04EC36E76}" type="slidenum">
              <a:rPr lang="cs-CZ" altLang="cs-CZ"/>
              <a:pPr>
                <a:defRPr/>
              </a:pPr>
              <a:t>‹#›</a:t>
            </a:fld>
            <a:endParaRPr lang="cs-CZ" altLang="cs-CZ"/>
          </a:p>
        </p:txBody>
      </p:sp>
    </p:spTree>
    <p:extLst>
      <p:ext uri="{BB962C8B-B14F-4D97-AF65-F5344CB8AC3E}">
        <p14:creationId xmlns:p14="http://schemas.microsoft.com/office/powerpoint/2010/main" val="1989922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44475"/>
            <a:ext cx="838835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13"/>
          <p:cNvSpPr>
            <a:spLocks noGrp="1" noChangeArrowheads="1"/>
          </p:cNvSpPr>
          <p:nvPr>
            <p:ph type="sldNum" sz="quarter" idx="12"/>
          </p:nvPr>
        </p:nvSpPr>
        <p:spPr>
          <a:ln/>
        </p:spPr>
        <p:txBody>
          <a:bodyPr/>
          <a:lstStyle>
            <a:lvl1pPr>
              <a:defRPr/>
            </a:lvl1pPr>
          </a:lstStyle>
          <a:p>
            <a:pPr>
              <a:defRPr/>
            </a:pPr>
            <a:fld id="{2164E649-25E1-433A-A845-D113E76D1DDC}" type="slidenum">
              <a:rPr lang="cs-CZ" altLang="cs-CZ"/>
              <a:pPr>
                <a:defRPr/>
              </a:pPr>
              <a:t>‹#›</a:t>
            </a:fld>
            <a:endParaRPr lang="cs-CZ" altLang="cs-CZ"/>
          </a:p>
        </p:txBody>
      </p:sp>
    </p:spTree>
    <p:extLst>
      <p:ext uri="{BB962C8B-B14F-4D97-AF65-F5344CB8AC3E}">
        <p14:creationId xmlns:p14="http://schemas.microsoft.com/office/powerpoint/2010/main" val="136562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13"/>
          <p:cNvSpPr>
            <a:spLocks noGrp="1" noChangeArrowheads="1"/>
          </p:cNvSpPr>
          <p:nvPr>
            <p:ph type="sldNum" sz="quarter" idx="12"/>
          </p:nvPr>
        </p:nvSpPr>
        <p:spPr>
          <a:ln/>
        </p:spPr>
        <p:txBody>
          <a:bodyPr/>
          <a:lstStyle>
            <a:lvl1pPr>
              <a:defRPr/>
            </a:lvl1pPr>
          </a:lstStyle>
          <a:p>
            <a:pPr>
              <a:defRPr/>
            </a:pPr>
            <a:fld id="{74561988-AA80-4C36-9936-C5D534414D1E}" type="slidenum">
              <a:rPr lang="cs-CZ" altLang="cs-CZ"/>
              <a:pPr>
                <a:defRPr/>
              </a:pPr>
              <a:t>‹#›</a:t>
            </a:fld>
            <a:endParaRPr lang="cs-CZ" altLang="cs-CZ"/>
          </a:p>
        </p:txBody>
      </p:sp>
    </p:spTree>
    <p:extLst>
      <p:ext uri="{BB962C8B-B14F-4D97-AF65-F5344CB8AC3E}">
        <p14:creationId xmlns:p14="http://schemas.microsoft.com/office/powerpoint/2010/main" val="21815947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13"/>
          <p:cNvSpPr>
            <a:spLocks noGrp="1" noChangeArrowheads="1"/>
          </p:cNvSpPr>
          <p:nvPr>
            <p:ph type="sldNum" sz="quarter" idx="12"/>
          </p:nvPr>
        </p:nvSpPr>
        <p:spPr>
          <a:ln/>
        </p:spPr>
        <p:txBody>
          <a:bodyPr/>
          <a:lstStyle>
            <a:lvl1pPr>
              <a:defRPr/>
            </a:lvl1pPr>
          </a:lstStyle>
          <a:p>
            <a:pPr>
              <a:defRPr/>
            </a:pPr>
            <a:fld id="{94AEBB95-0835-43F1-B97D-8E4E3B652A00}" type="slidenum">
              <a:rPr lang="cs-CZ" altLang="cs-CZ"/>
              <a:pPr>
                <a:defRPr/>
              </a:pPr>
              <a:t>‹#›</a:t>
            </a:fld>
            <a:endParaRPr lang="cs-CZ" altLang="cs-CZ"/>
          </a:p>
        </p:txBody>
      </p:sp>
    </p:spTree>
    <p:extLst>
      <p:ext uri="{BB962C8B-B14F-4D97-AF65-F5344CB8AC3E}">
        <p14:creationId xmlns:p14="http://schemas.microsoft.com/office/powerpoint/2010/main" val="3284774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905000"/>
            <a:ext cx="3927475" cy="4191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18075" y="1905000"/>
            <a:ext cx="3927475" cy="4191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13"/>
          <p:cNvSpPr>
            <a:spLocks noGrp="1" noChangeArrowheads="1"/>
          </p:cNvSpPr>
          <p:nvPr>
            <p:ph type="sldNum" sz="quarter" idx="12"/>
          </p:nvPr>
        </p:nvSpPr>
        <p:spPr>
          <a:ln/>
        </p:spPr>
        <p:txBody>
          <a:bodyPr/>
          <a:lstStyle>
            <a:lvl1pPr>
              <a:defRPr/>
            </a:lvl1pPr>
          </a:lstStyle>
          <a:p>
            <a:pPr>
              <a:defRPr/>
            </a:pPr>
            <a:fld id="{4B707ADF-0381-4527-8FFF-67690DC3E092}" type="slidenum">
              <a:rPr lang="cs-CZ" altLang="cs-CZ"/>
              <a:pPr>
                <a:defRPr/>
              </a:pPr>
              <a:t>‹#›</a:t>
            </a:fld>
            <a:endParaRPr lang="cs-CZ" altLang="cs-CZ"/>
          </a:p>
        </p:txBody>
      </p:sp>
    </p:spTree>
    <p:extLst>
      <p:ext uri="{BB962C8B-B14F-4D97-AF65-F5344CB8AC3E}">
        <p14:creationId xmlns:p14="http://schemas.microsoft.com/office/powerpoint/2010/main" val="337852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13"/>
          <p:cNvSpPr>
            <a:spLocks noGrp="1" noChangeArrowheads="1"/>
          </p:cNvSpPr>
          <p:nvPr>
            <p:ph type="sldNum" sz="quarter" idx="12"/>
          </p:nvPr>
        </p:nvSpPr>
        <p:spPr>
          <a:ln/>
        </p:spPr>
        <p:txBody>
          <a:bodyPr/>
          <a:lstStyle>
            <a:lvl1pPr>
              <a:defRPr/>
            </a:lvl1pPr>
          </a:lstStyle>
          <a:p>
            <a:pPr>
              <a:defRPr/>
            </a:pPr>
            <a:fld id="{B8E72061-C2F8-49DA-86E4-4CC9075B80AD}" type="slidenum">
              <a:rPr lang="cs-CZ" altLang="cs-CZ"/>
              <a:pPr>
                <a:defRPr/>
              </a:pPr>
              <a:t>‹#›</a:t>
            </a:fld>
            <a:endParaRPr lang="cs-CZ" altLang="cs-CZ"/>
          </a:p>
        </p:txBody>
      </p:sp>
    </p:spTree>
    <p:extLst>
      <p:ext uri="{BB962C8B-B14F-4D97-AF65-F5344CB8AC3E}">
        <p14:creationId xmlns:p14="http://schemas.microsoft.com/office/powerpoint/2010/main" val="83481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13"/>
          <p:cNvSpPr>
            <a:spLocks noGrp="1" noChangeArrowheads="1"/>
          </p:cNvSpPr>
          <p:nvPr>
            <p:ph type="sldNum" sz="quarter" idx="12"/>
          </p:nvPr>
        </p:nvSpPr>
        <p:spPr>
          <a:ln/>
        </p:spPr>
        <p:txBody>
          <a:bodyPr/>
          <a:lstStyle>
            <a:lvl1pPr>
              <a:defRPr/>
            </a:lvl1pPr>
          </a:lstStyle>
          <a:p>
            <a:pPr>
              <a:defRPr/>
            </a:pPr>
            <a:fld id="{A04C418E-981D-4973-A6E8-349B8152EB41}" type="slidenum">
              <a:rPr lang="cs-CZ" altLang="cs-CZ"/>
              <a:pPr>
                <a:defRPr/>
              </a:pPr>
              <a:t>‹#›</a:t>
            </a:fld>
            <a:endParaRPr lang="cs-CZ" altLang="cs-CZ"/>
          </a:p>
        </p:txBody>
      </p:sp>
    </p:spTree>
    <p:extLst>
      <p:ext uri="{BB962C8B-B14F-4D97-AF65-F5344CB8AC3E}">
        <p14:creationId xmlns:p14="http://schemas.microsoft.com/office/powerpoint/2010/main" val="3326680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13"/>
          <p:cNvSpPr>
            <a:spLocks noGrp="1" noChangeArrowheads="1"/>
          </p:cNvSpPr>
          <p:nvPr>
            <p:ph type="sldNum" sz="quarter" idx="12"/>
          </p:nvPr>
        </p:nvSpPr>
        <p:spPr>
          <a:ln/>
        </p:spPr>
        <p:txBody>
          <a:bodyPr/>
          <a:lstStyle>
            <a:lvl1pPr>
              <a:defRPr/>
            </a:lvl1pPr>
          </a:lstStyle>
          <a:p>
            <a:pPr>
              <a:defRPr/>
            </a:pPr>
            <a:fld id="{FFCD9045-DDC0-41DA-8113-F5AE755B1FD9}" type="slidenum">
              <a:rPr lang="cs-CZ" altLang="cs-CZ"/>
              <a:pPr>
                <a:defRPr/>
              </a:pPr>
              <a:t>‹#›</a:t>
            </a:fld>
            <a:endParaRPr lang="cs-CZ" altLang="cs-CZ"/>
          </a:p>
        </p:txBody>
      </p:sp>
    </p:spTree>
    <p:extLst>
      <p:ext uri="{BB962C8B-B14F-4D97-AF65-F5344CB8AC3E}">
        <p14:creationId xmlns:p14="http://schemas.microsoft.com/office/powerpoint/2010/main" val="120822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13"/>
          <p:cNvSpPr>
            <a:spLocks noGrp="1" noChangeArrowheads="1"/>
          </p:cNvSpPr>
          <p:nvPr>
            <p:ph type="sldNum" sz="quarter" idx="12"/>
          </p:nvPr>
        </p:nvSpPr>
        <p:spPr>
          <a:ln/>
        </p:spPr>
        <p:txBody>
          <a:bodyPr/>
          <a:lstStyle>
            <a:lvl1pPr>
              <a:defRPr/>
            </a:lvl1pPr>
          </a:lstStyle>
          <a:p>
            <a:pPr>
              <a:defRPr/>
            </a:pPr>
            <a:fld id="{15906125-ECCA-41F4-86D2-31726C45A33F}" type="slidenum">
              <a:rPr lang="cs-CZ" altLang="cs-CZ"/>
              <a:pPr>
                <a:defRPr/>
              </a:pPr>
              <a:t>‹#›</a:t>
            </a:fld>
            <a:endParaRPr lang="cs-CZ" altLang="cs-CZ"/>
          </a:p>
        </p:txBody>
      </p:sp>
    </p:spTree>
    <p:extLst>
      <p:ext uri="{BB962C8B-B14F-4D97-AF65-F5344CB8AC3E}">
        <p14:creationId xmlns:p14="http://schemas.microsoft.com/office/powerpoint/2010/main" val="164794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11"/>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12"/>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13"/>
          <p:cNvSpPr>
            <a:spLocks noGrp="1" noChangeArrowheads="1"/>
          </p:cNvSpPr>
          <p:nvPr>
            <p:ph type="sldNum" sz="quarter" idx="12"/>
          </p:nvPr>
        </p:nvSpPr>
        <p:spPr>
          <a:ln/>
        </p:spPr>
        <p:txBody>
          <a:bodyPr/>
          <a:lstStyle>
            <a:lvl1pPr>
              <a:defRPr/>
            </a:lvl1pPr>
          </a:lstStyle>
          <a:p>
            <a:pPr>
              <a:defRPr/>
            </a:pPr>
            <a:fld id="{FEF09651-DD3E-4B5B-8CA5-CB51AE66D950}" type="slidenum">
              <a:rPr lang="cs-CZ" altLang="cs-CZ"/>
              <a:pPr>
                <a:defRPr/>
              </a:pPr>
              <a:t>‹#›</a:t>
            </a:fld>
            <a:endParaRPr lang="cs-CZ" altLang="cs-CZ"/>
          </a:p>
        </p:txBody>
      </p:sp>
    </p:spTree>
    <p:extLst>
      <p:ext uri="{BB962C8B-B14F-4D97-AF65-F5344CB8AC3E}">
        <p14:creationId xmlns:p14="http://schemas.microsoft.com/office/powerpoint/2010/main" val="101441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9088" y="1828800"/>
            <a:ext cx="8824912" cy="5029200"/>
            <a:chOff x="201" y="1152"/>
            <a:chExt cx="5559" cy="3168"/>
          </a:xfrm>
        </p:grpSpPr>
        <p:sp>
          <p:nvSpPr>
            <p:cNvPr id="1032" name="Freeform 3"/>
            <p:cNvSpPr>
              <a:spLocks/>
            </p:cNvSpPr>
            <p:nvPr/>
          </p:nvSpPr>
          <p:spPr bwMode="ltGray">
            <a:xfrm>
              <a:off x="528" y="2909"/>
              <a:ext cx="5232" cy="1411"/>
            </a:xfrm>
            <a:custGeom>
              <a:avLst/>
              <a:gdLst>
                <a:gd name="T0" fmla="*/ 0 w 4897"/>
                <a:gd name="T1" fmla="*/ 0 h 2182"/>
                <a:gd name="T2" fmla="*/ 0 w 4897"/>
                <a:gd name="T3" fmla="*/ 1411 h 2182"/>
                <a:gd name="T4" fmla="*/ 5232 w 4897"/>
                <a:gd name="T5" fmla="*/ 1411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3"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4" name="Freeform 5"/>
            <p:cNvSpPr>
              <a:spLocks/>
            </p:cNvSpPr>
            <p:nvPr/>
          </p:nvSpPr>
          <p:spPr bwMode="ltGray">
            <a:xfrm>
              <a:off x="528" y="2932"/>
              <a:ext cx="5232" cy="1388"/>
            </a:xfrm>
            <a:custGeom>
              <a:avLst/>
              <a:gdLst>
                <a:gd name="T0" fmla="*/ 0 w 4897"/>
                <a:gd name="T1" fmla="*/ 0 h 2182"/>
                <a:gd name="T2" fmla="*/ 0 w 4897"/>
                <a:gd name="T3" fmla="*/ 1388 h 2182"/>
                <a:gd name="T4" fmla="*/ 5232 w 4897"/>
                <a:gd name="T5" fmla="*/ 1388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102" name="Freeform 6"/>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4103" name="Freeform 7"/>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4104" name="Freeform 8"/>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4105" name="Freeform 9"/>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sp>
          <p:nvSpPr>
            <p:cNvPr id="4106" name="Freeform 10"/>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cs-CZ"/>
            </a:p>
          </p:txBody>
        </p:sp>
      </p:grpSp>
      <p:sp>
        <p:nvSpPr>
          <p:cNvPr id="4107" name="Rectangle 11"/>
          <p:cNvSpPr>
            <a:spLocks noGrp="1" noChangeArrowheads="1"/>
          </p:cNvSpPr>
          <p:nvPr>
            <p:ph type="dt" sz="half" idx="2"/>
          </p:nvPr>
        </p:nvSpPr>
        <p:spPr bwMode="auto">
          <a:xfrm>
            <a:off x="838200"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cs-CZ" altLang="cs-CZ"/>
          </a:p>
        </p:txBody>
      </p:sp>
      <p:sp>
        <p:nvSpPr>
          <p:cNvPr id="4108" name="Rectangle 12"/>
          <p:cNvSpPr>
            <a:spLocks noGrp="1" noChangeArrowheads="1"/>
          </p:cNvSpPr>
          <p:nvPr>
            <p:ph type="ftr" sz="quarter" idx="3"/>
          </p:nvPr>
        </p:nvSpPr>
        <p:spPr bwMode="auto">
          <a:xfrm>
            <a:off x="34290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cs-CZ" altLang="cs-CZ"/>
          </a:p>
        </p:txBody>
      </p:sp>
      <p:sp>
        <p:nvSpPr>
          <p:cNvPr id="4109" name="Rectangle 13"/>
          <p:cNvSpPr>
            <a:spLocks noGrp="1" noChangeArrowheads="1"/>
          </p:cNvSpPr>
          <p:nvPr>
            <p:ph type="sldNum" sz="quarter" idx="4"/>
          </p:nvPr>
        </p:nvSpPr>
        <p:spPr bwMode="auto">
          <a:xfrm>
            <a:off x="6937375"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BF1DD73A-87D5-4EFA-A2A3-7C32E8C120D6}" type="slidenum">
              <a:rPr lang="cs-CZ" altLang="cs-CZ"/>
              <a:pPr>
                <a:defRPr/>
              </a:pPr>
              <a:t>‹#›</a:t>
            </a:fld>
            <a:endParaRPr lang="cs-CZ" altLang="cs-CZ"/>
          </a:p>
        </p:txBody>
      </p:sp>
      <p:sp>
        <p:nvSpPr>
          <p:cNvPr id="4110" name="Rectangle 14"/>
          <p:cNvSpPr>
            <a:spLocks noGrp="1" noRot="1" noChangeArrowheads="1"/>
          </p:cNvSpPr>
          <p:nvPr>
            <p:ph type="title"/>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4111" name="Rectangle 15"/>
          <p:cNvSpPr>
            <a:spLocks noGrp="1" noRot="1" noChangeArrowheads="1"/>
          </p:cNvSpPr>
          <p:nvPr>
            <p:ph type="body" idx="1"/>
          </p:nvPr>
        </p:nvSpPr>
        <p:spPr bwMode="auto">
          <a:xfrm>
            <a:off x="838200" y="1905000"/>
            <a:ext cx="80073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Tree>
  </p:cSld>
  <p:clrMap bg1="dk2" tx1="lt1" bg2="dk1" tx2="lt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otevrenaveda.cz/sd/novinky/videogalerie/nezkreslena-veda/140522-nezkreslena-veda-8-dil-jak-funguje-jaderna-elektrarna.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ez.cz/cs/pro-media/cisla-a-statistiky/energetika-ve-svete" TargetMode="External"/><Relationship Id="rId2" Type="http://schemas.openxmlformats.org/officeDocument/2006/relationships/hyperlink" Target="https://world-nuclear.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sujb.cz/" TargetMode="External"/><Relationship Id="rId2" Type="http://schemas.openxmlformats.org/officeDocument/2006/relationships/hyperlink" Target="https://www.iaea.or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cez.cz/edee/content/file/static/encyklopedie/encyklopedie-energetiky/03/havarie_7.html"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wmf"/><Relationship Id="rId4" Type="http://schemas.openxmlformats.org/officeDocument/2006/relationships/image" Target="../media/image89.wmf"/></Relationships>
</file>

<file path=ppt/slides/_rels/slide7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76.xml.rels><?xml version="1.0" encoding="UTF-8" standalone="yes"?>
<Relationships xmlns="http://schemas.openxmlformats.org/package/2006/relationships"><Relationship Id="rId3" Type="http://schemas.openxmlformats.org/officeDocument/2006/relationships/hyperlink" Target="cernobylska_havarie.pdf" TargetMode="External"/><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hyperlink" Target="http://www.pripyat.eu/"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4" descr="obr_jade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971550" y="620713"/>
            <a:ext cx="7772400" cy="1379537"/>
          </a:xfrm>
        </p:spPr>
        <p:txBody>
          <a:bodyPr/>
          <a:lstStyle/>
          <a:p>
            <a:pPr algn="ctr" eaLnBrk="1" hangingPunct="1">
              <a:defRPr/>
            </a:pPr>
            <a:r>
              <a:rPr lang="cs-CZ" altLang="cs-CZ" sz="8000" u="sng" smtClean="0">
                <a:solidFill>
                  <a:srgbClr val="000000"/>
                </a:solidFill>
                <a:effectLst>
                  <a:outerShdw blurRad="38100" dist="38100" dir="2700000" algn="tl">
                    <a:srgbClr val="FFFFFF"/>
                  </a:outerShdw>
                </a:effectLst>
                <a:latin typeface="Comic Sans MS" panose="030F0702030302020204" pitchFamily="66" charset="0"/>
              </a:rPr>
              <a:t>Elektrárny</a:t>
            </a:r>
          </a:p>
        </p:txBody>
      </p:sp>
      <p:sp>
        <p:nvSpPr>
          <p:cNvPr id="2051" name="Rectangle 3"/>
          <p:cNvSpPr>
            <a:spLocks noGrp="1" noChangeArrowheads="1"/>
          </p:cNvSpPr>
          <p:nvPr>
            <p:ph type="subTitle" idx="1"/>
          </p:nvPr>
        </p:nvSpPr>
        <p:spPr>
          <a:xfrm>
            <a:off x="1258888" y="4797425"/>
            <a:ext cx="6781800" cy="979488"/>
          </a:xfrm>
        </p:spPr>
        <p:txBody>
          <a:bodyPr/>
          <a:lstStyle/>
          <a:p>
            <a:pPr algn="ctr" eaLnBrk="1" hangingPunct="1">
              <a:defRPr/>
            </a:pPr>
            <a:r>
              <a:rPr lang="cs-CZ" altLang="cs-CZ" sz="4400" b="1" smtClean="0">
                <a:solidFill>
                  <a:srgbClr val="FF0000"/>
                </a:solidFill>
                <a:latin typeface="Comic Sans MS" panose="030F0702030302020204" pitchFamily="66" charset="0"/>
              </a:rPr>
              <a:t>Jaderné elektrárny</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5805488"/>
            <a:ext cx="4341812" cy="9667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95536" y="6093296"/>
            <a:ext cx="2448272" cy="646331"/>
          </a:xfrm>
          <a:prstGeom prst="rect">
            <a:avLst/>
          </a:prstGeom>
          <a:noFill/>
        </p:spPr>
        <p:txBody>
          <a:bodyPr wrap="square" rtlCol="0">
            <a:spAutoFit/>
          </a:bodyPr>
          <a:lstStyle/>
          <a:p>
            <a:pPr algn="ctr"/>
            <a:r>
              <a:rPr lang="cs-CZ" b="1" dirty="0" smtClean="0"/>
              <a:t>poslední aktualizace 4. 1. 2025</a:t>
            </a:r>
            <a:endParaRPr lang="cs-CZ"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6" name="Rectangle 4"/>
          <p:cNvSpPr>
            <a:spLocks noRot="1" noChangeArrowheads="1"/>
          </p:cNvSpPr>
          <p:nvPr/>
        </p:nvSpPr>
        <p:spPr bwMode="auto">
          <a:xfrm>
            <a:off x="323850" y="244475"/>
            <a:ext cx="8518525"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Radioaktivní přeměny</a:t>
            </a:r>
            <a:endParaRPr lang="cs-CZ" altLang="cs-CZ" u="sng" baseline="-25000" smtClean="0">
              <a:solidFill>
                <a:srgbClr val="000000"/>
              </a:solidFill>
              <a:effectLst/>
              <a:latin typeface="Comic Sans MS" panose="030F0702030302020204" pitchFamily="66" charset="0"/>
            </a:endParaRPr>
          </a:p>
        </p:txBody>
      </p:sp>
      <p:sp>
        <p:nvSpPr>
          <p:cNvPr id="13317" name="Text Box 5"/>
          <p:cNvSpPr txBox="1">
            <a:spLocks noChangeArrowheads="1"/>
          </p:cNvSpPr>
          <p:nvPr/>
        </p:nvSpPr>
        <p:spPr bwMode="auto">
          <a:xfrm>
            <a:off x="252413" y="1412875"/>
            <a:ext cx="8640762" cy="101784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dirty="0">
                <a:solidFill>
                  <a:srgbClr val="000000"/>
                </a:solidFill>
              </a:rPr>
              <a:t>Jádra některých izotopů se samovolně, bez příspěvku vnější energie, mění a uvolňují při tom elementární částice a fotony </a:t>
            </a:r>
            <a:r>
              <a:rPr lang="cs-CZ" altLang="cs-CZ" sz="2000" b="1" dirty="0">
                <a:solidFill>
                  <a:srgbClr val="000000"/>
                </a:solidFill>
                <a:sym typeface="Symbol" panose="05050102010706020507" pitchFamily="18" charset="2"/>
              </a:rPr>
              <a:t> </a:t>
            </a:r>
            <a:r>
              <a:rPr lang="cs-CZ" altLang="cs-CZ" sz="2000" b="1" u="sng" dirty="0">
                <a:solidFill>
                  <a:srgbClr val="000000"/>
                </a:solidFill>
                <a:sym typeface="Symbol" panose="05050102010706020507" pitchFamily="18" charset="2"/>
              </a:rPr>
              <a:t>radioaktivní rozpad.</a:t>
            </a:r>
          </a:p>
        </p:txBody>
      </p:sp>
      <p:sp>
        <p:nvSpPr>
          <p:cNvPr id="5" name="Text Box 5"/>
          <p:cNvSpPr txBox="1">
            <a:spLocks noChangeArrowheads="1"/>
          </p:cNvSpPr>
          <p:nvPr/>
        </p:nvSpPr>
        <p:spPr bwMode="auto">
          <a:xfrm>
            <a:off x="242271" y="2488079"/>
            <a:ext cx="8640762" cy="71006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pPr>
            <a:r>
              <a:rPr lang="cs-CZ" altLang="cs-CZ" sz="2000" b="1" dirty="0" smtClean="0">
                <a:solidFill>
                  <a:srgbClr val="000000"/>
                </a:solidFill>
              </a:rPr>
              <a:t>Pro Z </a:t>
            </a:r>
            <a:r>
              <a:rPr lang="cs-CZ" altLang="cs-CZ" sz="2000" b="1" dirty="0" smtClean="0">
                <a:solidFill>
                  <a:srgbClr val="000000"/>
                </a:solidFill>
                <a:cs typeface="Arial" panose="020B0604020202020204" pitchFamily="34" charset="0"/>
              </a:rPr>
              <a:t>≤ 20 - mají stejný počet protonů a neutronů</a:t>
            </a:r>
          </a:p>
          <a:p>
            <a:pPr eaLnBrk="1" hangingPunct="1">
              <a:spcBef>
                <a:spcPts val="0"/>
              </a:spcBef>
            </a:pPr>
            <a:r>
              <a:rPr lang="cs-CZ" altLang="cs-CZ" sz="2000" b="1" dirty="0" smtClean="0">
                <a:solidFill>
                  <a:srgbClr val="000000"/>
                </a:solidFill>
                <a:cs typeface="Arial" panose="020B0604020202020204" pitchFamily="34" charset="0"/>
                <a:sym typeface="Symbol" panose="05050102010706020507" pitchFamily="18" charset="2"/>
              </a:rPr>
              <a:t>Pro Z &gt; 20 - mají více neutronů než protonů </a:t>
            </a:r>
            <a:endParaRPr lang="cs-CZ" altLang="cs-CZ" sz="2000" b="1" dirty="0">
              <a:solidFill>
                <a:srgbClr val="000000"/>
              </a:solidFill>
              <a:sym typeface="Symbol" panose="05050102010706020507" pitchFamily="18" charset="2"/>
            </a:endParaRPr>
          </a:p>
        </p:txBody>
      </p:sp>
      <p:pic>
        <p:nvPicPr>
          <p:cNvPr id="4" name="Obrázek 3"/>
          <p:cNvPicPr>
            <a:picLocks noChangeAspect="1"/>
          </p:cNvPicPr>
          <p:nvPr/>
        </p:nvPicPr>
        <p:blipFill>
          <a:blip r:embed="rId2"/>
          <a:stretch>
            <a:fillRect/>
          </a:stretch>
        </p:blipFill>
        <p:spPr>
          <a:xfrm>
            <a:off x="209614" y="3408985"/>
            <a:ext cx="4658868" cy="3448812"/>
          </a:xfrm>
          <a:prstGeom prst="rect">
            <a:avLst/>
          </a:prstGeom>
        </p:spPr>
      </p:pic>
      <p:sp>
        <p:nvSpPr>
          <p:cNvPr id="9" name="Text Box 5"/>
          <p:cNvSpPr txBox="1">
            <a:spLocks noChangeArrowheads="1"/>
          </p:cNvSpPr>
          <p:nvPr/>
        </p:nvSpPr>
        <p:spPr bwMode="auto">
          <a:xfrm>
            <a:off x="4932040" y="4778357"/>
            <a:ext cx="3744218" cy="71006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pPr>
            <a:r>
              <a:rPr lang="cs-CZ" altLang="cs-CZ" sz="2000" b="1" dirty="0" smtClean="0">
                <a:solidFill>
                  <a:srgbClr val="000000"/>
                </a:solidFill>
              </a:rPr>
              <a:t>Jádra, které leží mezi oběma čarami jsou stabilní</a:t>
            </a:r>
            <a:endParaRPr lang="cs-CZ" altLang="cs-CZ" sz="2000" b="1"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animEffect transition="in" filter="fade">
                                      <p:cBhvr>
                                        <p:cTn id="9" dur="500"/>
                                        <p:tgtEl>
                                          <p:spTgt spid="13316"/>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p:cTn id="13" dur="2000" fill="hold"/>
                                        <p:tgtEl>
                                          <p:spTgt spid="13317"/>
                                        </p:tgtEl>
                                        <p:attrNameLst>
                                          <p:attrName>ppt_w</p:attrName>
                                        </p:attrNameLst>
                                      </p:cBhvr>
                                      <p:tavLst>
                                        <p:tav tm="0">
                                          <p:val>
                                            <p:fltVal val="0"/>
                                          </p:val>
                                        </p:tav>
                                        <p:tav tm="100000">
                                          <p:val>
                                            <p:strVal val="#ppt_w"/>
                                          </p:val>
                                        </p:tav>
                                      </p:tavLst>
                                    </p:anim>
                                    <p:anim calcmode="lin" valueType="num">
                                      <p:cBhvr>
                                        <p:cTn id="14" dur="2000" fill="hold"/>
                                        <p:tgtEl>
                                          <p:spTgt spid="13317"/>
                                        </p:tgtEl>
                                        <p:attrNameLst>
                                          <p:attrName>ppt_h</p:attrName>
                                        </p:attrNameLst>
                                      </p:cBhvr>
                                      <p:tavLst>
                                        <p:tav tm="0">
                                          <p:val>
                                            <p:fltVal val="0"/>
                                          </p:val>
                                        </p:tav>
                                        <p:tav tm="100000">
                                          <p:val>
                                            <p:strVal val="#ppt_h"/>
                                          </p:val>
                                        </p:tav>
                                      </p:tavLst>
                                    </p:anim>
                                    <p:animEffect transition="in" filter="fade">
                                      <p:cBhvr>
                                        <p:cTn id="15" dur="2000"/>
                                        <p:tgtEl>
                                          <p:spTgt spid="1331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53"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attrNameLst>
                                          <p:attrName>ppt_w</p:attrName>
                                        </p:attrNameLst>
                                      </p:cBhvr>
                                      <p:tavLst>
                                        <p:tav tm="0">
                                          <p:val>
                                            <p:fltVal val="0"/>
                                          </p:val>
                                        </p:tav>
                                        <p:tav tm="100000">
                                          <p:val>
                                            <p:strVal val="#ppt_w"/>
                                          </p:val>
                                        </p:tav>
                                      </p:tavLst>
                                    </p:anim>
                                    <p:anim calcmode="lin" valueType="num">
                                      <p:cBhvr>
                                        <p:cTn id="32" dur="2000" fill="hold"/>
                                        <p:tgtEl>
                                          <p:spTgt spid="9"/>
                                        </p:tgtEl>
                                        <p:attrNameLst>
                                          <p:attrName>ppt_h</p:attrName>
                                        </p:attrNameLst>
                                      </p:cBhvr>
                                      <p:tavLst>
                                        <p:tav tm="0">
                                          <p:val>
                                            <p:fltVal val="0"/>
                                          </p:val>
                                        </p:tav>
                                        <p:tav tm="100000">
                                          <p:val>
                                            <p:strVal val="#ppt_h"/>
                                          </p:val>
                                        </p:tav>
                                      </p:tavLst>
                                    </p:anim>
                                    <p:animEffect transition="in" filter="fade">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6" name="Rectangle 4"/>
          <p:cNvSpPr>
            <a:spLocks noRot="1" noChangeArrowheads="1"/>
          </p:cNvSpPr>
          <p:nvPr/>
        </p:nvSpPr>
        <p:spPr bwMode="auto">
          <a:xfrm>
            <a:off x="323850" y="244475"/>
            <a:ext cx="8518525"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Radioaktivní přeměny</a:t>
            </a:r>
            <a:endParaRPr lang="cs-CZ" altLang="cs-CZ" u="sng" baseline="-25000" smtClean="0">
              <a:solidFill>
                <a:srgbClr val="000000"/>
              </a:solidFill>
              <a:effectLst/>
              <a:latin typeface="Comic Sans MS" panose="030F0702030302020204" pitchFamily="66" charset="0"/>
            </a:endParaRPr>
          </a:p>
        </p:txBody>
      </p:sp>
      <p:sp>
        <p:nvSpPr>
          <p:cNvPr id="13319" name="Text Box 7"/>
          <p:cNvSpPr txBox="1">
            <a:spLocks noChangeArrowheads="1"/>
          </p:cNvSpPr>
          <p:nvPr/>
        </p:nvSpPr>
        <p:spPr bwMode="auto">
          <a:xfrm>
            <a:off x="182935" y="1052736"/>
            <a:ext cx="8565529" cy="147950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65125" indent="-365125">
              <a:tabLst>
                <a:tab pos="2060575" algn="l"/>
                <a:tab pos="5837238" algn="l"/>
              </a:tabLst>
              <a:defRPr>
                <a:solidFill>
                  <a:schemeClr val="tx1"/>
                </a:solidFill>
                <a:latin typeface="Arial" panose="020B0604020202020204" pitchFamily="34" charset="0"/>
              </a:defRPr>
            </a:lvl1pPr>
            <a:lvl2pPr marL="742950" indent="-285750">
              <a:tabLst>
                <a:tab pos="2060575" algn="l"/>
                <a:tab pos="5837238" algn="l"/>
              </a:tabLst>
              <a:defRPr>
                <a:solidFill>
                  <a:schemeClr val="tx1"/>
                </a:solidFill>
                <a:latin typeface="Arial" panose="020B0604020202020204" pitchFamily="34" charset="0"/>
              </a:defRPr>
            </a:lvl2pPr>
            <a:lvl3pPr marL="1143000" indent="-228600">
              <a:tabLst>
                <a:tab pos="2060575" algn="l"/>
                <a:tab pos="5837238" algn="l"/>
              </a:tabLst>
              <a:defRPr>
                <a:solidFill>
                  <a:schemeClr val="tx1"/>
                </a:solidFill>
                <a:latin typeface="Arial" panose="020B0604020202020204" pitchFamily="34" charset="0"/>
              </a:defRPr>
            </a:lvl3pPr>
            <a:lvl4pPr marL="1600200" indent="-228600">
              <a:tabLst>
                <a:tab pos="2060575" algn="l"/>
                <a:tab pos="5837238" algn="l"/>
              </a:tabLst>
              <a:defRPr>
                <a:solidFill>
                  <a:schemeClr val="tx1"/>
                </a:solidFill>
                <a:latin typeface="Arial" panose="020B0604020202020204" pitchFamily="34" charset="0"/>
              </a:defRPr>
            </a:lvl4pPr>
            <a:lvl5pPr marL="2057400" indent="-228600">
              <a:tabLst>
                <a:tab pos="2060575" algn="l"/>
                <a:tab pos="58372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9pPr>
          </a:lstStyle>
          <a:p>
            <a:pPr eaLnBrk="1" hangingPunct="1">
              <a:spcBef>
                <a:spcPct val="50000"/>
              </a:spcBef>
            </a:pPr>
            <a:r>
              <a:rPr lang="cs-CZ" altLang="cs-CZ" sz="2000" b="1" u="sng" dirty="0">
                <a:solidFill>
                  <a:srgbClr val="000000"/>
                </a:solidFill>
              </a:rPr>
              <a:t>Stabilita jádra je </a:t>
            </a:r>
            <a:r>
              <a:rPr lang="cs-CZ" altLang="cs-CZ" sz="2000" b="1" u="sng" dirty="0" smtClean="0">
                <a:solidFill>
                  <a:srgbClr val="000000"/>
                </a:solidFill>
              </a:rPr>
              <a:t>dána </a:t>
            </a:r>
          </a:p>
          <a:p>
            <a:pPr eaLnBrk="1" hangingPunct="1">
              <a:spcBef>
                <a:spcPct val="50000"/>
              </a:spcBef>
            </a:pPr>
            <a:r>
              <a:rPr lang="cs-CZ" altLang="cs-CZ" sz="2000" b="1" dirty="0" smtClean="0">
                <a:solidFill>
                  <a:srgbClr val="000000"/>
                </a:solidFill>
              </a:rPr>
              <a:t>*</a:t>
            </a:r>
            <a:r>
              <a:rPr lang="cs-CZ" altLang="cs-CZ" sz="2000" b="1" dirty="0">
                <a:solidFill>
                  <a:srgbClr val="000000"/>
                </a:solidFill>
              </a:rPr>
              <a:t>	typem jádra	- </a:t>
            </a:r>
            <a:r>
              <a:rPr lang="cs-CZ" altLang="cs-CZ" sz="2000" b="1" dirty="0" err="1">
                <a:solidFill>
                  <a:srgbClr val="000000"/>
                </a:solidFill>
              </a:rPr>
              <a:t>licho</a:t>
            </a:r>
            <a:r>
              <a:rPr lang="cs-CZ" altLang="cs-CZ" sz="2000" b="1" dirty="0">
                <a:solidFill>
                  <a:srgbClr val="000000"/>
                </a:solidFill>
              </a:rPr>
              <a:t>–liché (Z a N je liché)	- </a:t>
            </a:r>
            <a:r>
              <a:rPr lang="cs-CZ" altLang="cs-CZ" sz="2000" b="1" u="sng" dirty="0">
                <a:solidFill>
                  <a:srgbClr val="000000"/>
                </a:solidFill>
              </a:rPr>
              <a:t>minimální stabilita</a:t>
            </a:r>
            <a:r>
              <a:rPr lang="cs-CZ" altLang="cs-CZ" sz="2000" b="1" dirty="0">
                <a:solidFill>
                  <a:srgbClr val="000000"/>
                </a:solidFill>
              </a:rPr>
              <a:t>	</a:t>
            </a:r>
            <a:r>
              <a:rPr lang="cs-CZ" altLang="cs-CZ" sz="2000" b="1" dirty="0" smtClean="0">
                <a:solidFill>
                  <a:srgbClr val="000000"/>
                </a:solidFill>
              </a:rPr>
              <a:t> </a:t>
            </a:r>
            <a:r>
              <a:rPr lang="cs-CZ" altLang="cs-CZ" sz="2000" b="1" dirty="0">
                <a:solidFill>
                  <a:srgbClr val="000000"/>
                </a:solidFill>
              </a:rPr>
              <a:t>	- </a:t>
            </a:r>
            <a:r>
              <a:rPr lang="cs-CZ" altLang="cs-CZ" sz="2000" b="1" dirty="0" err="1">
                <a:solidFill>
                  <a:srgbClr val="000000"/>
                </a:solidFill>
              </a:rPr>
              <a:t>sudo</a:t>
            </a:r>
            <a:r>
              <a:rPr lang="cs-CZ" altLang="cs-CZ" sz="2000" b="1" dirty="0">
                <a:solidFill>
                  <a:srgbClr val="000000"/>
                </a:solidFill>
              </a:rPr>
              <a:t>-sudé (např. U238)	- </a:t>
            </a:r>
            <a:r>
              <a:rPr lang="cs-CZ" altLang="cs-CZ" sz="2000" b="1" u="sng" dirty="0">
                <a:solidFill>
                  <a:srgbClr val="000000"/>
                </a:solidFill>
              </a:rPr>
              <a:t>velká stabilita</a:t>
            </a:r>
            <a:r>
              <a:rPr lang="cs-CZ" altLang="cs-CZ" sz="2000" b="1" dirty="0">
                <a:solidFill>
                  <a:srgbClr val="000000"/>
                </a:solidFill>
              </a:rPr>
              <a:t>		- licho-sudé (např. U235)	- </a:t>
            </a:r>
            <a:r>
              <a:rPr lang="cs-CZ" altLang="cs-CZ" sz="2000" b="1" u="sng" dirty="0">
                <a:solidFill>
                  <a:srgbClr val="000000"/>
                </a:solidFill>
              </a:rPr>
              <a:t>malá stabilita</a:t>
            </a:r>
            <a:endParaRPr lang="cs-CZ" altLang="cs-CZ" sz="2000" b="1" u="sng" dirty="0">
              <a:solidFill>
                <a:srgbClr val="000000"/>
              </a:solidFill>
              <a:sym typeface="Symbol" panose="05050102010706020507" pitchFamily="18" charset="2"/>
            </a:endParaRPr>
          </a:p>
        </p:txBody>
      </p:sp>
      <p:sp>
        <p:nvSpPr>
          <p:cNvPr id="6" name="Text Box 7"/>
          <p:cNvSpPr txBox="1">
            <a:spLocks noChangeArrowheads="1"/>
          </p:cNvSpPr>
          <p:nvPr/>
        </p:nvSpPr>
        <p:spPr bwMode="auto">
          <a:xfrm>
            <a:off x="918888" y="2852936"/>
            <a:ext cx="7093621"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65125" indent="-365125">
              <a:tabLst>
                <a:tab pos="2060575" algn="l"/>
                <a:tab pos="5837238" algn="l"/>
              </a:tabLst>
              <a:defRPr>
                <a:solidFill>
                  <a:schemeClr val="tx1"/>
                </a:solidFill>
                <a:latin typeface="Arial" panose="020B0604020202020204" pitchFamily="34" charset="0"/>
              </a:defRPr>
            </a:lvl1pPr>
            <a:lvl2pPr marL="742950" indent="-285750">
              <a:tabLst>
                <a:tab pos="2060575" algn="l"/>
                <a:tab pos="5837238" algn="l"/>
              </a:tabLst>
              <a:defRPr>
                <a:solidFill>
                  <a:schemeClr val="tx1"/>
                </a:solidFill>
                <a:latin typeface="Arial" panose="020B0604020202020204" pitchFamily="34" charset="0"/>
              </a:defRPr>
            </a:lvl2pPr>
            <a:lvl3pPr marL="1143000" indent="-228600">
              <a:tabLst>
                <a:tab pos="2060575" algn="l"/>
                <a:tab pos="5837238" algn="l"/>
              </a:tabLst>
              <a:defRPr>
                <a:solidFill>
                  <a:schemeClr val="tx1"/>
                </a:solidFill>
                <a:latin typeface="Arial" panose="020B0604020202020204" pitchFamily="34" charset="0"/>
              </a:defRPr>
            </a:lvl3pPr>
            <a:lvl4pPr marL="1600200" indent="-228600">
              <a:tabLst>
                <a:tab pos="2060575" algn="l"/>
                <a:tab pos="5837238" algn="l"/>
              </a:tabLst>
              <a:defRPr>
                <a:solidFill>
                  <a:schemeClr val="tx1"/>
                </a:solidFill>
                <a:latin typeface="Arial" panose="020B0604020202020204" pitchFamily="34" charset="0"/>
              </a:defRPr>
            </a:lvl4pPr>
            <a:lvl5pPr marL="2057400" indent="-228600">
              <a:tabLst>
                <a:tab pos="2060575" algn="l"/>
                <a:tab pos="58372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060575" algn="l"/>
                <a:tab pos="5837238" algn="l"/>
              </a:tabLst>
              <a:defRPr>
                <a:solidFill>
                  <a:schemeClr val="tx1"/>
                </a:solidFill>
                <a:latin typeface="Arial" panose="020B0604020202020204" pitchFamily="34" charset="0"/>
              </a:defRPr>
            </a:lvl9pPr>
          </a:lstStyle>
          <a:p>
            <a:pPr eaLnBrk="1" hangingPunct="1">
              <a:spcBef>
                <a:spcPct val="50000"/>
              </a:spcBef>
            </a:pPr>
            <a:r>
              <a:rPr lang="cs-CZ" altLang="cs-CZ" sz="2000" b="1" u="sng" dirty="0" smtClean="0">
                <a:solidFill>
                  <a:srgbClr val="000000"/>
                </a:solidFill>
              </a:rPr>
              <a:t>Při rozpadu jádra se zároveň uvolňuje radioaktivní záření</a:t>
            </a:r>
            <a:endParaRPr lang="cs-CZ" altLang="cs-CZ" sz="2000" b="1" u="sng" dirty="0">
              <a:solidFill>
                <a:srgbClr val="000000"/>
              </a:solidFill>
              <a:sym typeface="Symbol" panose="05050102010706020507" pitchFamily="18" charset="2"/>
            </a:endParaRPr>
          </a:p>
        </p:txBody>
      </p:sp>
    </p:spTree>
    <p:extLst>
      <p:ext uri="{BB962C8B-B14F-4D97-AF65-F5344CB8AC3E}">
        <p14:creationId xmlns:p14="http://schemas.microsoft.com/office/powerpoint/2010/main" val="1912712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animEffect transition="in" filter="fade">
                                      <p:cBhvr>
                                        <p:cTn id="9" dur="500"/>
                                        <p:tgtEl>
                                          <p:spTgt spid="13316"/>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3319">
                                            <p:txEl>
                                              <p:pRg st="0" end="0"/>
                                            </p:txEl>
                                          </p:spTgt>
                                        </p:tgtEl>
                                        <p:attrNameLst>
                                          <p:attrName>style.visibility</p:attrName>
                                        </p:attrNameLst>
                                      </p:cBhvr>
                                      <p:to>
                                        <p:strVal val="visible"/>
                                      </p:to>
                                    </p:set>
                                    <p:animEffect transition="in" filter="wipe(left)">
                                      <p:cBhvr>
                                        <p:cTn id="13" dur="500"/>
                                        <p:tgtEl>
                                          <p:spTgt spid="13319">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3319">
                                            <p:txEl>
                                              <p:pRg st="1" end="1"/>
                                            </p:txEl>
                                          </p:spTgt>
                                        </p:tgtEl>
                                        <p:attrNameLst>
                                          <p:attrName>style.visibility</p:attrName>
                                        </p:attrNameLst>
                                      </p:cBhvr>
                                      <p:to>
                                        <p:strVal val="visible"/>
                                      </p:to>
                                    </p:set>
                                    <p:animEffect transition="in" filter="wipe(left)">
                                      <p:cBhvr>
                                        <p:cTn id="17" dur="500"/>
                                        <p:tgtEl>
                                          <p:spTgt spid="13319">
                                            <p:txEl>
                                              <p:pRg st="1" end="1"/>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313" y="333375"/>
            <a:ext cx="5138737" cy="60499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5"/>
          <p:cNvSpPr>
            <a:spLocks noRot="1" noChangeArrowheads="1"/>
          </p:cNvSpPr>
          <p:nvPr/>
        </p:nvSpPr>
        <p:spPr bwMode="auto">
          <a:xfrm>
            <a:off x="179388" y="260350"/>
            <a:ext cx="360045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Poločas přeměny</a:t>
            </a:r>
            <a:endParaRPr lang="cs-CZ" altLang="cs-CZ" u="sng" baseline="-25000" smtClean="0">
              <a:solidFill>
                <a:srgbClr val="000000"/>
              </a:solidFill>
              <a:effectLst/>
              <a:latin typeface="Comic Sans MS" panose="030F0702030302020204" pitchFamily="66" charset="0"/>
            </a:endParaRPr>
          </a:p>
        </p:txBody>
      </p:sp>
      <p:pic>
        <p:nvPicPr>
          <p:cNvPr id="21511" name="Picture 7" descr="Poločas přeměn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103438"/>
            <a:ext cx="3744912"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107504" y="4983700"/>
            <a:ext cx="3743325" cy="1325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u="sng" dirty="0">
                <a:solidFill>
                  <a:srgbClr val="000000"/>
                </a:solidFill>
              </a:rPr>
              <a:t>Poločas rozpadu</a:t>
            </a:r>
            <a:r>
              <a:rPr lang="cs-CZ" altLang="cs-CZ" sz="2000" b="1" dirty="0">
                <a:solidFill>
                  <a:srgbClr val="000000"/>
                </a:solidFill>
              </a:rPr>
              <a:t> – (T</a:t>
            </a:r>
            <a:r>
              <a:rPr lang="cs-CZ" altLang="cs-CZ" sz="2000" b="1" baseline="-25000" dirty="0">
                <a:solidFill>
                  <a:srgbClr val="000000"/>
                </a:solidFill>
              </a:rPr>
              <a:t>1/2</a:t>
            </a:r>
            <a:r>
              <a:rPr lang="cs-CZ" altLang="cs-CZ" sz="2000" b="1" dirty="0">
                <a:solidFill>
                  <a:srgbClr val="000000"/>
                </a:solidFill>
              </a:rPr>
              <a:t> ) je doba, za kterou </a:t>
            </a:r>
            <a:r>
              <a:rPr lang="cs-CZ" altLang="cs-CZ" sz="2000" b="1" dirty="0" smtClean="0">
                <a:solidFill>
                  <a:srgbClr val="000000"/>
                </a:solidFill>
              </a:rPr>
              <a:t>polovina přítomných jader radioaktivního nuklidu. </a:t>
            </a:r>
            <a:endParaRPr lang="cs-CZ" altLang="cs-CZ" sz="2000" b="1" u="sng" dirty="0">
              <a:solidFill>
                <a:srgbClr val="000000"/>
              </a:solidFill>
              <a:sym typeface="Symbol" panose="05050102010706020507" pitchFamily="18" charset="2"/>
            </a:endParaRPr>
          </a:p>
        </p:txBody>
      </p:sp>
      <p:sp>
        <p:nvSpPr>
          <p:cNvPr id="6" name="Text Box 8"/>
          <p:cNvSpPr txBox="1">
            <a:spLocks noChangeArrowheads="1"/>
          </p:cNvSpPr>
          <p:nvPr/>
        </p:nvSpPr>
        <p:spPr bwMode="auto">
          <a:xfrm>
            <a:off x="106363" y="6325067"/>
            <a:ext cx="7776864"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u="sng" dirty="0" smtClean="0">
                <a:solidFill>
                  <a:srgbClr val="000000"/>
                </a:solidFill>
              </a:rPr>
              <a:t>Nezávisí na původním množství dané látky</a:t>
            </a:r>
            <a:endParaRPr lang="cs-CZ" altLang="cs-CZ" sz="2000" b="1" u="sng"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fltVal val="0"/>
                                          </p:val>
                                        </p:tav>
                                        <p:tav tm="100000">
                                          <p:val>
                                            <p:strVal val="#ppt_w"/>
                                          </p:val>
                                        </p:tav>
                                      </p:tavLst>
                                    </p:anim>
                                    <p:anim calcmode="lin" valueType="num">
                                      <p:cBhvr>
                                        <p:cTn id="8" dur="500" fill="hold"/>
                                        <p:tgtEl>
                                          <p:spTgt spid="21509"/>
                                        </p:tgtEl>
                                        <p:attrNameLst>
                                          <p:attrName>ppt_h</p:attrName>
                                        </p:attrNameLst>
                                      </p:cBhvr>
                                      <p:tavLst>
                                        <p:tav tm="0">
                                          <p:val>
                                            <p:fltVal val="0"/>
                                          </p:val>
                                        </p:tav>
                                        <p:tav tm="100000">
                                          <p:val>
                                            <p:strVal val="#ppt_h"/>
                                          </p:val>
                                        </p:tav>
                                      </p:tavLst>
                                    </p:anim>
                                    <p:animEffect transition="in" filter="fade">
                                      <p:cBhvr>
                                        <p:cTn id="9" dur="500"/>
                                        <p:tgtEl>
                                          <p:spTgt spid="21509"/>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p:cTn id="13" dur="2000" fill="hold"/>
                                        <p:tgtEl>
                                          <p:spTgt spid="21512"/>
                                        </p:tgtEl>
                                        <p:attrNameLst>
                                          <p:attrName>ppt_w</p:attrName>
                                        </p:attrNameLst>
                                      </p:cBhvr>
                                      <p:tavLst>
                                        <p:tav tm="0">
                                          <p:val>
                                            <p:fltVal val="0"/>
                                          </p:val>
                                        </p:tav>
                                        <p:tav tm="100000">
                                          <p:val>
                                            <p:strVal val="#ppt_w"/>
                                          </p:val>
                                        </p:tav>
                                      </p:tavLst>
                                    </p:anim>
                                    <p:anim calcmode="lin" valueType="num">
                                      <p:cBhvr>
                                        <p:cTn id="14" dur="2000" fill="hold"/>
                                        <p:tgtEl>
                                          <p:spTgt spid="21512"/>
                                        </p:tgtEl>
                                        <p:attrNameLst>
                                          <p:attrName>ppt_h</p:attrName>
                                        </p:attrNameLst>
                                      </p:cBhvr>
                                      <p:tavLst>
                                        <p:tav tm="0">
                                          <p:val>
                                            <p:fltVal val="0"/>
                                          </p:val>
                                        </p:tav>
                                        <p:tav tm="100000">
                                          <p:val>
                                            <p:strVal val="#ppt_h"/>
                                          </p:val>
                                        </p:tav>
                                      </p:tavLst>
                                    </p:anim>
                                    <p:animEffect transition="in" filter="fade">
                                      <p:cBhvr>
                                        <p:cTn id="15" dur="2000"/>
                                        <p:tgtEl>
                                          <p:spTgt spid="21512"/>
                                        </p:tgtEl>
                                      </p:cBhvr>
                                    </p:animEffect>
                                  </p:childTnLst>
                                </p:cTn>
                              </p:par>
                              <p:par>
                                <p:cTn id="16" presetID="53" presetClass="entr" presetSubtype="0" fill="hold" nodeType="withEffect">
                                  <p:stCondLst>
                                    <p:cond delay="0"/>
                                  </p:stCondLst>
                                  <p:childTnLst>
                                    <p:set>
                                      <p:cBhvr>
                                        <p:cTn id="17" dur="1" fill="hold">
                                          <p:stCondLst>
                                            <p:cond delay="0"/>
                                          </p:stCondLst>
                                        </p:cTn>
                                        <p:tgtEl>
                                          <p:spTgt spid="21508"/>
                                        </p:tgtEl>
                                        <p:attrNameLst>
                                          <p:attrName>style.visibility</p:attrName>
                                        </p:attrNameLst>
                                      </p:cBhvr>
                                      <p:to>
                                        <p:strVal val="visible"/>
                                      </p:to>
                                    </p:set>
                                    <p:anim calcmode="lin" valueType="num">
                                      <p:cBhvr>
                                        <p:cTn id="18" dur="2000" fill="hold"/>
                                        <p:tgtEl>
                                          <p:spTgt spid="21508"/>
                                        </p:tgtEl>
                                        <p:attrNameLst>
                                          <p:attrName>ppt_w</p:attrName>
                                        </p:attrNameLst>
                                      </p:cBhvr>
                                      <p:tavLst>
                                        <p:tav tm="0">
                                          <p:val>
                                            <p:fltVal val="0"/>
                                          </p:val>
                                        </p:tav>
                                        <p:tav tm="100000">
                                          <p:val>
                                            <p:strVal val="#ppt_w"/>
                                          </p:val>
                                        </p:tav>
                                      </p:tavLst>
                                    </p:anim>
                                    <p:anim calcmode="lin" valueType="num">
                                      <p:cBhvr>
                                        <p:cTn id="19" dur="2000" fill="hold"/>
                                        <p:tgtEl>
                                          <p:spTgt spid="21508"/>
                                        </p:tgtEl>
                                        <p:attrNameLst>
                                          <p:attrName>ppt_h</p:attrName>
                                        </p:attrNameLst>
                                      </p:cBhvr>
                                      <p:tavLst>
                                        <p:tav tm="0">
                                          <p:val>
                                            <p:fltVal val="0"/>
                                          </p:val>
                                        </p:tav>
                                        <p:tav tm="100000">
                                          <p:val>
                                            <p:strVal val="#ppt_h"/>
                                          </p:val>
                                        </p:tav>
                                      </p:tavLst>
                                    </p:anim>
                                    <p:animEffect transition="in" filter="fade">
                                      <p:cBhvr>
                                        <p:cTn id="20" dur="2000"/>
                                        <p:tgtEl>
                                          <p:spTgt spid="215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1511"/>
                                        </p:tgtEl>
                                        <p:attrNameLst>
                                          <p:attrName>style.visibility</p:attrName>
                                        </p:attrNameLst>
                                      </p:cBhvr>
                                      <p:to>
                                        <p:strVal val="visible"/>
                                      </p:to>
                                    </p:set>
                                    <p:anim calcmode="lin" valueType="num">
                                      <p:cBhvr additive="base">
                                        <p:cTn id="25" dur="500" fill="hold"/>
                                        <p:tgtEl>
                                          <p:spTgt spid="21511"/>
                                        </p:tgtEl>
                                        <p:attrNameLst>
                                          <p:attrName>ppt_x</p:attrName>
                                        </p:attrNameLst>
                                      </p:cBhvr>
                                      <p:tavLst>
                                        <p:tav tm="0">
                                          <p:val>
                                            <p:strVal val="0-#ppt_w/2"/>
                                          </p:val>
                                        </p:tav>
                                        <p:tav tm="100000">
                                          <p:val>
                                            <p:strVal val="#ppt_x"/>
                                          </p:val>
                                        </p:tav>
                                      </p:tavLst>
                                    </p:anim>
                                    <p:anim calcmode="lin" valueType="num">
                                      <p:cBhvr additive="base">
                                        <p:cTn id="26" dur="500" fill="hold"/>
                                        <p:tgtEl>
                                          <p:spTgt spid="21511"/>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2000" fill="hold"/>
                                        <p:tgtEl>
                                          <p:spTgt spid="6"/>
                                        </p:tgtEl>
                                        <p:attrNameLst>
                                          <p:attrName>ppt_w</p:attrName>
                                        </p:attrNameLst>
                                      </p:cBhvr>
                                      <p:tavLst>
                                        <p:tav tm="0">
                                          <p:val>
                                            <p:fltVal val="0"/>
                                          </p:val>
                                        </p:tav>
                                        <p:tav tm="100000">
                                          <p:val>
                                            <p:strVal val="#ppt_w"/>
                                          </p:val>
                                        </p:tav>
                                      </p:tavLst>
                                    </p:anim>
                                    <p:anim calcmode="lin" valueType="num">
                                      <p:cBhvr>
                                        <p:cTn id="31" dur="2000" fill="hold"/>
                                        <p:tgtEl>
                                          <p:spTgt spid="6"/>
                                        </p:tgtEl>
                                        <p:attrNameLst>
                                          <p:attrName>ppt_h</p:attrName>
                                        </p:attrNameLst>
                                      </p:cBhvr>
                                      <p:tavLst>
                                        <p:tav tm="0">
                                          <p:val>
                                            <p:fltVal val="0"/>
                                          </p:val>
                                        </p:tav>
                                        <p:tav tm="100000">
                                          <p:val>
                                            <p:strVal val="#ppt_h"/>
                                          </p:val>
                                        </p:tav>
                                      </p:tavLst>
                                    </p:anim>
                                    <p:animEffect transition="in" filter="fade">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9" name="Rectangle 5"/>
          <p:cNvSpPr>
            <a:spLocks noRot="1" noChangeArrowheads="1"/>
          </p:cNvSpPr>
          <p:nvPr/>
        </p:nvSpPr>
        <p:spPr bwMode="auto">
          <a:xfrm>
            <a:off x="179388" y="260350"/>
            <a:ext cx="8353052" cy="72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Poločas rozpadu</a:t>
            </a:r>
            <a:endParaRPr lang="cs-CZ" altLang="cs-CZ" u="sng" baseline="-25000" dirty="0" smtClean="0">
              <a:solidFill>
                <a:srgbClr val="000000"/>
              </a:solidFill>
              <a:effectLst/>
              <a:latin typeface="Comic Sans MS" panose="030F0702030302020204" pitchFamily="66" charset="0"/>
            </a:endParaRPr>
          </a:p>
        </p:txBody>
      </p:sp>
      <p:sp>
        <p:nvSpPr>
          <p:cNvPr id="6" name="Text Box 8"/>
          <p:cNvSpPr txBox="1">
            <a:spLocks noChangeArrowheads="1"/>
          </p:cNvSpPr>
          <p:nvPr/>
        </p:nvSpPr>
        <p:spPr bwMode="auto">
          <a:xfrm>
            <a:off x="179388" y="5877272"/>
            <a:ext cx="8497068" cy="86395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u="sng" dirty="0" smtClean="0">
                <a:solidFill>
                  <a:srgbClr val="000000"/>
                </a:solidFill>
              </a:rPr>
              <a:t>Nezávisí na původním množství dané látky</a:t>
            </a:r>
          </a:p>
          <a:p>
            <a:pPr eaLnBrk="1" hangingPunct="1">
              <a:spcBef>
                <a:spcPct val="50000"/>
              </a:spcBef>
            </a:pPr>
            <a:r>
              <a:rPr lang="cs-CZ" altLang="cs-CZ" sz="2000" b="1" u="sng" dirty="0" smtClean="0">
                <a:solidFill>
                  <a:srgbClr val="000000"/>
                </a:solidFill>
                <a:sym typeface="Symbol" panose="05050102010706020507" pitchFamily="18" charset="2"/>
              </a:rPr>
              <a:t>Ukončení - je-li počet atomů menší než 1/1000 původního množství </a:t>
            </a:r>
            <a:endParaRPr lang="cs-CZ" altLang="cs-CZ" sz="2000" b="1" u="sng" dirty="0">
              <a:solidFill>
                <a:srgbClr val="000000"/>
              </a:solidFill>
              <a:sym typeface="Symbol" panose="05050102010706020507" pitchFamily="18" charset="2"/>
            </a:endParaRPr>
          </a:p>
        </p:txBody>
      </p:sp>
      <p:pic>
        <p:nvPicPr>
          <p:cNvPr id="9" name="Obrázek 8"/>
          <p:cNvPicPr>
            <a:picLocks noChangeAspect="1"/>
          </p:cNvPicPr>
          <p:nvPr/>
        </p:nvPicPr>
        <p:blipFill>
          <a:blip r:embed="rId2"/>
          <a:stretch>
            <a:fillRect/>
          </a:stretch>
        </p:blipFill>
        <p:spPr>
          <a:xfrm>
            <a:off x="1590294" y="1294637"/>
            <a:ext cx="6222066" cy="4453873"/>
          </a:xfrm>
          <a:prstGeom prst="rect">
            <a:avLst/>
          </a:prstGeom>
        </p:spPr>
      </p:pic>
    </p:spTree>
    <p:extLst>
      <p:ext uri="{BB962C8B-B14F-4D97-AF65-F5344CB8AC3E}">
        <p14:creationId xmlns:p14="http://schemas.microsoft.com/office/powerpoint/2010/main" val="202994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fltVal val="0"/>
                                          </p:val>
                                        </p:tav>
                                        <p:tav tm="100000">
                                          <p:val>
                                            <p:strVal val="#ppt_w"/>
                                          </p:val>
                                        </p:tav>
                                      </p:tavLst>
                                    </p:anim>
                                    <p:anim calcmode="lin" valueType="num">
                                      <p:cBhvr>
                                        <p:cTn id="8" dur="500" fill="hold"/>
                                        <p:tgtEl>
                                          <p:spTgt spid="21509"/>
                                        </p:tgtEl>
                                        <p:attrNameLst>
                                          <p:attrName>ppt_h</p:attrName>
                                        </p:attrNameLst>
                                      </p:cBhvr>
                                      <p:tavLst>
                                        <p:tav tm="0">
                                          <p:val>
                                            <p:fltVal val="0"/>
                                          </p:val>
                                        </p:tav>
                                        <p:tav tm="100000">
                                          <p:val>
                                            <p:strVal val="#ppt_h"/>
                                          </p:val>
                                        </p:tav>
                                      </p:tavLst>
                                    </p:anim>
                                    <p:animEffect transition="in" filter="fade">
                                      <p:cBhvr>
                                        <p:cTn id="9" dur="500"/>
                                        <p:tgtEl>
                                          <p:spTgt spid="2150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fltVal val="0"/>
                                          </p:val>
                                        </p:tav>
                                        <p:tav tm="100000">
                                          <p:val>
                                            <p:strVal val="#ppt_w"/>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340" name="Rectangle 4"/>
          <p:cNvSpPr>
            <a:spLocks noRot="1" noChangeArrowheads="1"/>
          </p:cNvSpPr>
          <p:nvPr/>
        </p:nvSpPr>
        <p:spPr bwMode="auto">
          <a:xfrm>
            <a:off x="323850" y="244475"/>
            <a:ext cx="4896222"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Radioaktivní přeměny (záření)</a:t>
            </a:r>
            <a:endParaRPr lang="cs-CZ" altLang="cs-CZ" u="sng" baseline="-25000" dirty="0" smtClean="0">
              <a:solidFill>
                <a:srgbClr val="000000"/>
              </a:solidFill>
              <a:effectLst/>
              <a:latin typeface="Comic Sans MS" panose="030F0702030302020204" pitchFamily="66" charset="0"/>
            </a:endParaRP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88118"/>
            <a:ext cx="7381453" cy="231774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6"/>
          <p:cNvSpPr txBox="1">
            <a:spLocks noChangeArrowheads="1"/>
          </p:cNvSpPr>
          <p:nvPr/>
        </p:nvSpPr>
        <p:spPr bwMode="auto">
          <a:xfrm>
            <a:off x="179512" y="4437112"/>
            <a:ext cx="8928546" cy="178728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cs-CZ" altLang="cs-CZ" sz="2000" b="1" dirty="0" smtClean="0">
                <a:solidFill>
                  <a:srgbClr val="000000"/>
                </a:solidFill>
              </a:rPr>
              <a:t>Je proud letících jader hélia (2 protony a 2 neutrony), má kladný náboj a nenulovou hmotnost </a:t>
            </a:r>
            <a:endParaRPr lang="cs-CZ" altLang="cs-CZ" sz="2000" b="1" dirty="0">
              <a:solidFill>
                <a:srgbClr val="000000"/>
              </a:solidFill>
              <a:sym typeface="Symbol" panose="05050102010706020507" pitchFamily="18" charset="2"/>
            </a:endParaRPr>
          </a:p>
          <a:p>
            <a:pPr eaLnBrk="1" hangingPunct="1">
              <a:spcBef>
                <a:spcPts val="600"/>
              </a:spcBef>
            </a:pPr>
            <a:r>
              <a:rPr lang="cs-CZ" altLang="cs-CZ" sz="2000" b="1" dirty="0" smtClean="0">
                <a:solidFill>
                  <a:srgbClr val="000000"/>
                </a:solidFill>
                <a:sym typeface="Symbol" panose="05050102010706020507" pitchFamily="18" charset="2"/>
              </a:rPr>
              <a:t>Vzniká u izotopů těžkých prvků. V původním jádře se změní hmotnostní </a:t>
            </a:r>
            <a:r>
              <a:rPr lang="cs-CZ" altLang="cs-CZ" sz="2000" b="1" dirty="0">
                <a:solidFill>
                  <a:srgbClr val="000000"/>
                </a:solidFill>
                <a:sym typeface="Symbol" panose="05050102010706020507" pitchFamily="18" charset="2"/>
              </a:rPr>
              <a:t>i atomové číslo</a:t>
            </a:r>
          </a:p>
          <a:p>
            <a:pPr eaLnBrk="1" hangingPunct="1">
              <a:spcBef>
                <a:spcPts val="600"/>
              </a:spcBef>
            </a:pPr>
            <a:r>
              <a:rPr lang="cs-CZ" altLang="cs-CZ" sz="2000" b="1" dirty="0">
                <a:solidFill>
                  <a:srgbClr val="000000"/>
                </a:solidFill>
                <a:sym typeface="Symbol" panose="05050102010706020507" pitchFamily="18" charset="2"/>
              </a:rPr>
              <a:t>Záření </a:t>
            </a:r>
            <a:r>
              <a:rPr lang="cs-CZ" altLang="cs-CZ" sz="2000" b="1" dirty="0" smtClean="0">
                <a:solidFill>
                  <a:srgbClr val="000000"/>
                </a:solidFill>
                <a:sym typeface="Symbol" panose="05050102010706020507" pitchFamily="18" charset="2"/>
              </a:rPr>
              <a:t>je velmi silné, má minimální </a:t>
            </a:r>
            <a:r>
              <a:rPr lang="cs-CZ" altLang="cs-CZ" sz="2000" b="1" dirty="0">
                <a:solidFill>
                  <a:srgbClr val="000000"/>
                </a:solidFill>
                <a:sym typeface="Symbol" panose="05050102010706020507" pitchFamily="18" charset="2"/>
              </a:rPr>
              <a:t>pronikavost </a:t>
            </a:r>
            <a:r>
              <a:rPr lang="cs-CZ" altLang="cs-CZ" sz="1700" b="1" dirty="0">
                <a:solidFill>
                  <a:srgbClr val="000000"/>
                </a:solidFill>
                <a:sym typeface="Symbol" panose="05050102010706020507" pitchFamily="18" charset="2"/>
              </a:rPr>
              <a:t>(je </a:t>
            </a:r>
            <a:r>
              <a:rPr lang="cs-CZ" altLang="cs-CZ" sz="1700" b="1" dirty="0" smtClean="0">
                <a:solidFill>
                  <a:srgbClr val="000000"/>
                </a:solidFill>
                <a:sym typeface="Symbol" panose="05050102010706020507" pitchFamily="18" charset="2"/>
              </a:rPr>
              <a:t>potlačeno </a:t>
            </a:r>
            <a:r>
              <a:rPr lang="cs-CZ" altLang="cs-CZ" sz="1700" b="1" dirty="0">
                <a:solidFill>
                  <a:srgbClr val="000000"/>
                </a:solidFill>
                <a:sym typeface="Symbol" panose="05050102010706020507" pitchFamily="18" charset="2"/>
              </a:rPr>
              <a:t>listem </a:t>
            </a:r>
            <a:r>
              <a:rPr lang="cs-CZ" altLang="cs-CZ" sz="1700" b="1" dirty="0" smtClean="0">
                <a:solidFill>
                  <a:srgbClr val="000000"/>
                </a:solidFill>
                <a:sym typeface="Symbol" panose="05050102010706020507" pitchFamily="18" charset="2"/>
              </a:rPr>
              <a:t>papíru).</a:t>
            </a:r>
            <a:endParaRPr lang="cs-CZ" altLang="cs-CZ" sz="1700" b="1" dirty="0">
              <a:solidFill>
                <a:srgbClr val="000000"/>
              </a:solidFill>
              <a:sym typeface="Symbol" panose="05050102010706020507" pitchFamily="18" charset="2"/>
            </a:endParaRPr>
          </a:p>
        </p:txBody>
      </p:sp>
      <p:pic>
        <p:nvPicPr>
          <p:cNvPr id="14344" name="Picture 8" descr="Alf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6632"/>
            <a:ext cx="34575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552399" y="1619995"/>
            <a:ext cx="3124057" cy="3715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cs-CZ" altLang="cs-CZ" b="1" dirty="0" smtClean="0">
                <a:solidFill>
                  <a:srgbClr val="000000"/>
                </a:solidFill>
              </a:rPr>
              <a:t>Radium (88) </a:t>
            </a:r>
            <a:r>
              <a:rPr lang="cs-CZ" altLang="cs-CZ" b="1" dirty="0" smtClean="0">
                <a:solidFill>
                  <a:srgbClr val="000000"/>
                </a:solidFill>
                <a:sym typeface="Symbol" panose="05050102010706020507" pitchFamily="18" charset="2"/>
              </a:rPr>
              <a:t></a:t>
            </a:r>
            <a:r>
              <a:rPr lang="cs-CZ" altLang="cs-CZ" b="1" dirty="0" smtClean="0">
                <a:solidFill>
                  <a:srgbClr val="000000"/>
                </a:solidFill>
              </a:rPr>
              <a:t> Radon (86</a:t>
            </a:r>
            <a:r>
              <a:rPr lang="cs-CZ" altLang="cs-CZ" b="1" dirty="0" smtClean="0">
                <a:solidFill>
                  <a:srgbClr val="000000"/>
                </a:solidFill>
                <a:sym typeface="Symbol" panose="05050102010706020507" pitchFamily="18" charset="2"/>
              </a:rPr>
              <a:t>).</a:t>
            </a:r>
            <a:endParaRPr lang="cs-CZ" altLang="cs-CZ" b="1"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animEffect transition="in" filter="fade">
                                      <p:cBhvr>
                                        <p:cTn id="9" dur="500"/>
                                        <p:tgtEl>
                                          <p:spTgt spid="14340"/>
                                        </p:tgtEl>
                                      </p:cBhvr>
                                    </p:animEffect>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4344"/>
                                        </p:tgtEl>
                                        <p:attrNameLst>
                                          <p:attrName>style.visibility</p:attrName>
                                        </p:attrNameLst>
                                      </p:cBhvr>
                                      <p:to>
                                        <p:strVal val="visible"/>
                                      </p:to>
                                    </p:set>
                                    <p:anim calcmode="lin" valueType="num">
                                      <p:cBhvr additive="base">
                                        <p:cTn id="17" dur="500" fill="hold"/>
                                        <p:tgtEl>
                                          <p:spTgt spid="14344"/>
                                        </p:tgtEl>
                                        <p:attrNameLst>
                                          <p:attrName>ppt_x</p:attrName>
                                        </p:attrNameLst>
                                      </p:cBhvr>
                                      <p:tavLst>
                                        <p:tav tm="0">
                                          <p:val>
                                            <p:strVal val="1+#ppt_w/2"/>
                                          </p:val>
                                        </p:tav>
                                        <p:tav tm="100000">
                                          <p:val>
                                            <p:strVal val="#ppt_x"/>
                                          </p:val>
                                        </p:tav>
                                      </p:tavLst>
                                    </p:anim>
                                    <p:anim calcmode="lin" valueType="num">
                                      <p:cBhvr additive="base">
                                        <p:cTn id="18" dur="500" fill="hold"/>
                                        <p:tgtEl>
                                          <p:spTgt spid="1434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ppt_x"/>
                                          </p:val>
                                        </p:tav>
                                        <p:tav tm="100000">
                                          <p:val>
                                            <p:strVal val="#ppt_x"/>
                                          </p:val>
                                        </p:tav>
                                      </p:tavLst>
                                    </p:anim>
                                    <p:anim calcmode="lin" valueType="num">
                                      <p:cBhvr additive="base">
                                        <p:cTn id="2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4624"/>
            <a:ext cx="7056438" cy="20875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 Box 6"/>
          <p:cNvSpPr txBox="1">
            <a:spLocks noChangeArrowheads="1"/>
          </p:cNvSpPr>
          <p:nvPr/>
        </p:nvSpPr>
        <p:spPr bwMode="auto">
          <a:xfrm>
            <a:off x="107950" y="2996952"/>
            <a:ext cx="8893175" cy="1325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dirty="0">
                <a:solidFill>
                  <a:srgbClr val="000000"/>
                </a:solidFill>
              </a:rPr>
              <a:t>Rozpad </a:t>
            </a:r>
            <a:r>
              <a:rPr lang="cs-CZ" altLang="cs-CZ" sz="2000" b="1" u="sng" dirty="0">
                <a:solidFill>
                  <a:srgbClr val="000000"/>
                </a:solidFill>
                <a:sym typeface="Symbol" panose="05050102010706020507" pitchFamily="18" charset="2"/>
              </a:rPr>
              <a:t></a:t>
            </a:r>
            <a:r>
              <a:rPr lang="cs-CZ" altLang="cs-CZ" sz="2000" b="1" u="sng" baseline="30000" dirty="0">
                <a:solidFill>
                  <a:srgbClr val="000000"/>
                </a:solidFill>
                <a:sym typeface="Symbol" panose="05050102010706020507" pitchFamily="18" charset="2"/>
              </a:rPr>
              <a:t>-</a:t>
            </a:r>
            <a:r>
              <a:rPr lang="cs-CZ" altLang="cs-CZ" sz="2000" b="1" dirty="0">
                <a:solidFill>
                  <a:srgbClr val="000000"/>
                </a:solidFill>
                <a:sym typeface="Symbol" panose="05050102010706020507" pitchFamily="18" charset="2"/>
              </a:rPr>
              <a:t> - </a:t>
            </a:r>
            <a:r>
              <a:rPr lang="cs-CZ" altLang="cs-CZ" sz="2000" b="1" u="sng" dirty="0">
                <a:solidFill>
                  <a:srgbClr val="000000"/>
                </a:solidFill>
                <a:sym typeface="Symbol" panose="05050102010706020507" pitchFamily="18" charset="2"/>
              </a:rPr>
              <a:t>z jádra je vystřelen záporný elektron</a:t>
            </a:r>
            <a:r>
              <a:rPr lang="cs-CZ" altLang="cs-CZ" sz="2000" b="1" dirty="0">
                <a:solidFill>
                  <a:srgbClr val="000000"/>
                </a:solidFill>
                <a:sym typeface="Symbol" panose="05050102010706020507" pitchFamily="18" charset="2"/>
              </a:rPr>
              <a:t>.</a:t>
            </a:r>
          </a:p>
          <a:p>
            <a:pPr eaLnBrk="1" hangingPunct="1"/>
            <a:r>
              <a:rPr lang="cs-CZ" altLang="cs-CZ" sz="2000" b="1" dirty="0">
                <a:solidFill>
                  <a:srgbClr val="000000"/>
                </a:solidFill>
                <a:sym typeface="Symbol" panose="05050102010706020507" pitchFamily="18" charset="2"/>
              </a:rPr>
              <a:t>Projevuje se u atomů s nadbytkem neutronů, kdy se některý neutron s vysokou energií rozpadne  vznikne proton + elektron + </a:t>
            </a:r>
            <a:r>
              <a:rPr lang="cs-CZ" altLang="cs-CZ" sz="2000" b="1" dirty="0" smtClean="0">
                <a:solidFill>
                  <a:srgbClr val="000000"/>
                </a:solidFill>
                <a:sym typeface="Symbol" panose="05050102010706020507" pitchFamily="18" charset="2"/>
              </a:rPr>
              <a:t>antineutrino</a:t>
            </a:r>
            <a:r>
              <a:rPr lang="cs-CZ" altLang="cs-CZ" sz="2000" b="1" dirty="0">
                <a:solidFill>
                  <a:srgbClr val="000000"/>
                </a:solidFill>
                <a:sym typeface="Symbol" panose="05050102010706020507" pitchFamily="18" charset="2"/>
              </a:rPr>
              <a:t>.</a:t>
            </a:r>
          </a:p>
          <a:p>
            <a:pPr eaLnBrk="1" hangingPunct="1"/>
            <a:r>
              <a:rPr lang="cs-CZ" altLang="cs-CZ" sz="2000" b="1" dirty="0">
                <a:solidFill>
                  <a:srgbClr val="000000"/>
                </a:solidFill>
                <a:sym typeface="Symbol" panose="05050102010706020507" pitchFamily="18" charset="2"/>
              </a:rPr>
              <a:t>Hmotnostní číslo se nemění, atomové vzroste o 1 (vznikne nový prvek).</a:t>
            </a:r>
          </a:p>
        </p:txBody>
      </p:sp>
      <p:sp>
        <p:nvSpPr>
          <p:cNvPr id="15367" name="Text Box 7"/>
          <p:cNvSpPr txBox="1">
            <a:spLocks noChangeArrowheads="1"/>
          </p:cNvSpPr>
          <p:nvPr/>
        </p:nvSpPr>
        <p:spPr bwMode="auto">
          <a:xfrm>
            <a:off x="107504" y="4335628"/>
            <a:ext cx="8893175" cy="1325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dirty="0">
                <a:solidFill>
                  <a:srgbClr val="000000"/>
                </a:solidFill>
              </a:rPr>
              <a:t>Rozpad </a:t>
            </a:r>
            <a:r>
              <a:rPr lang="cs-CZ" altLang="cs-CZ" sz="2000" b="1" u="sng" dirty="0">
                <a:solidFill>
                  <a:srgbClr val="000000"/>
                </a:solidFill>
                <a:sym typeface="Symbol" panose="05050102010706020507" pitchFamily="18" charset="2"/>
              </a:rPr>
              <a:t></a:t>
            </a:r>
            <a:r>
              <a:rPr lang="cs-CZ" altLang="cs-CZ" sz="2000" b="1" u="sng" baseline="30000" dirty="0">
                <a:solidFill>
                  <a:srgbClr val="000000"/>
                </a:solidFill>
                <a:sym typeface="Symbol" panose="05050102010706020507" pitchFamily="18" charset="2"/>
              </a:rPr>
              <a:t>+</a:t>
            </a:r>
            <a:r>
              <a:rPr lang="cs-CZ" altLang="cs-CZ" sz="2000" b="1" dirty="0">
                <a:solidFill>
                  <a:srgbClr val="000000"/>
                </a:solidFill>
                <a:sym typeface="Symbol" panose="05050102010706020507" pitchFamily="18" charset="2"/>
              </a:rPr>
              <a:t> - </a:t>
            </a:r>
            <a:r>
              <a:rPr lang="cs-CZ" altLang="cs-CZ" sz="2000" b="1" u="sng" dirty="0">
                <a:solidFill>
                  <a:srgbClr val="000000"/>
                </a:solidFill>
                <a:sym typeface="Symbol" panose="05050102010706020507" pitchFamily="18" charset="2"/>
              </a:rPr>
              <a:t>z jádra je vystřelen kladný pozitron (antičástice k elektronu)</a:t>
            </a:r>
          </a:p>
          <a:p>
            <a:pPr eaLnBrk="1" hangingPunct="1"/>
            <a:r>
              <a:rPr lang="cs-CZ" altLang="cs-CZ" sz="2000" b="1" dirty="0">
                <a:solidFill>
                  <a:srgbClr val="000000"/>
                </a:solidFill>
                <a:sym typeface="Symbol" panose="05050102010706020507" pitchFamily="18" charset="2"/>
              </a:rPr>
              <a:t>Projevuje se u atomů s nadbytkem protonů, kdy se některý proton s vysokou energií rozpadne  vznikne neutron + pozitron + neutrino.</a:t>
            </a:r>
          </a:p>
          <a:p>
            <a:pPr eaLnBrk="1" hangingPunct="1"/>
            <a:r>
              <a:rPr lang="cs-CZ" altLang="cs-CZ" sz="2000" b="1" dirty="0">
                <a:solidFill>
                  <a:srgbClr val="000000"/>
                </a:solidFill>
                <a:sym typeface="Symbol" panose="05050102010706020507" pitchFamily="18" charset="2"/>
              </a:rPr>
              <a:t>Hmotnostní číslo se nemění, </a:t>
            </a:r>
            <a:r>
              <a:rPr lang="cs-CZ" altLang="cs-CZ" sz="2000" b="1">
                <a:solidFill>
                  <a:srgbClr val="000000"/>
                </a:solidFill>
                <a:sym typeface="Symbol" panose="05050102010706020507" pitchFamily="18" charset="2"/>
              </a:rPr>
              <a:t>atomové </a:t>
            </a:r>
            <a:r>
              <a:rPr lang="cs-CZ" altLang="cs-CZ" sz="2000" b="1" smtClean="0">
                <a:solidFill>
                  <a:srgbClr val="000000"/>
                </a:solidFill>
                <a:sym typeface="Symbol" panose="05050102010706020507" pitchFamily="18" charset="2"/>
              </a:rPr>
              <a:t>klesne o </a:t>
            </a:r>
            <a:r>
              <a:rPr lang="cs-CZ" altLang="cs-CZ" sz="2000" b="1" dirty="0">
                <a:solidFill>
                  <a:srgbClr val="000000"/>
                </a:solidFill>
                <a:sym typeface="Symbol" panose="05050102010706020507" pitchFamily="18" charset="2"/>
              </a:rPr>
              <a:t>1 (vznikne nový prvek).</a:t>
            </a:r>
          </a:p>
        </p:txBody>
      </p:sp>
      <p:pic>
        <p:nvPicPr>
          <p:cNvPr id="15369" name="Picture 9" descr="Bet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916832"/>
            <a:ext cx="2483817" cy="10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07949" y="5795532"/>
            <a:ext cx="8893175" cy="101784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dirty="0" smtClean="0">
                <a:solidFill>
                  <a:srgbClr val="000000"/>
                </a:solidFill>
              </a:rPr>
              <a:t>Neutrino</a:t>
            </a:r>
            <a:r>
              <a:rPr lang="cs-CZ" altLang="cs-CZ" sz="2000" b="1" dirty="0" smtClean="0">
                <a:solidFill>
                  <a:srgbClr val="000000"/>
                </a:solidFill>
              </a:rPr>
              <a:t> - elementární částice bez náboje, s téměř nulovou hmotností. Velmi těžko se proto detekuje. Vyrovnává energetickou bilanci. Některá neutrina zatím nebyla ověřena, jsou pouze součástí fyzikálních výpočtů.  </a:t>
            </a:r>
            <a:endParaRPr lang="cs-CZ" altLang="cs-CZ" sz="2000" b="1"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2000" fill="hold"/>
                                        <p:tgtEl>
                                          <p:spTgt spid="15365"/>
                                        </p:tgtEl>
                                        <p:attrNameLst>
                                          <p:attrName>ppt_w</p:attrName>
                                        </p:attrNameLst>
                                      </p:cBhvr>
                                      <p:tavLst>
                                        <p:tav tm="0">
                                          <p:val>
                                            <p:fltVal val="0"/>
                                          </p:val>
                                        </p:tav>
                                        <p:tav tm="100000">
                                          <p:val>
                                            <p:strVal val="#ppt_w"/>
                                          </p:val>
                                        </p:tav>
                                      </p:tavLst>
                                    </p:anim>
                                    <p:anim calcmode="lin" valueType="num">
                                      <p:cBhvr>
                                        <p:cTn id="8" dur="2000" fill="hold"/>
                                        <p:tgtEl>
                                          <p:spTgt spid="15365"/>
                                        </p:tgtEl>
                                        <p:attrNameLst>
                                          <p:attrName>ppt_h</p:attrName>
                                        </p:attrNameLst>
                                      </p:cBhvr>
                                      <p:tavLst>
                                        <p:tav tm="0">
                                          <p:val>
                                            <p:fltVal val="0"/>
                                          </p:val>
                                        </p:tav>
                                        <p:tav tm="100000">
                                          <p:val>
                                            <p:strVal val="#ppt_h"/>
                                          </p:val>
                                        </p:tav>
                                      </p:tavLst>
                                    </p:anim>
                                    <p:animEffect transition="in" filter="fade">
                                      <p:cBhvr>
                                        <p:cTn id="9" dur="2000"/>
                                        <p:tgtEl>
                                          <p:spTgt spid="15365"/>
                                        </p:tgtEl>
                                      </p:cBhvr>
                                    </p:animEffect>
                                  </p:childTnLst>
                                </p:cTn>
                              </p:par>
                              <p:par>
                                <p:cTn id="10" presetID="2" presetClass="entr" presetSubtype="2" fill="hold" nodeType="withEffect">
                                  <p:stCondLst>
                                    <p:cond delay="0"/>
                                  </p:stCondLst>
                                  <p:childTnLst>
                                    <p:set>
                                      <p:cBhvr>
                                        <p:cTn id="11" dur="1" fill="hold">
                                          <p:stCondLst>
                                            <p:cond delay="0"/>
                                          </p:stCondLst>
                                        </p:cTn>
                                        <p:tgtEl>
                                          <p:spTgt spid="15369"/>
                                        </p:tgtEl>
                                        <p:attrNameLst>
                                          <p:attrName>style.visibility</p:attrName>
                                        </p:attrNameLst>
                                      </p:cBhvr>
                                      <p:to>
                                        <p:strVal val="visible"/>
                                      </p:to>
                                    </p:set>
                                    <p:anim calcmode="lin" valueType="num">
                                      <p:cBhvr additive="base">
                                        <p:cTn id="12" dur="500" fill="hold"/>
                                        <p:tgtEl>
                                          <p:spTgt spid="15369"/>
                                        </p:tgtEl>
                                        <p:attrNameLst>
                                          <p:attrName>ppt_x</p:attrName>
                                        </p:attrNameLst>
                                      </p:cBhvr>
                                      <p:tavLst>
                                        <p:tav tm="0">
                                          <p:val>
                                            <p:strVal val="1+#ppt_w/2"/>
                                          </p:val>
                                        </p:tav>
                                        <p:tav tm="100000">
                                          <p:val>
                                            <p:strVal val="#ppt_x"/>
                                          </p:val>
                                        </p:tav>
                                      </p:tavLst>
                                    </p:anim>
                                    <p:anim calcmode="lin" valueType="num">
                                      <p:cBhvr additive="base">
                                        <p:cTn id="13" dur="500" fill="hold"/>
                                        <p:tgtEl>
                                          <p:spTgt spid="1536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53" presetClass="entr" presetSubtype="0" fill="hold" grpId="0" nodeType="afterEffect">
                                  <p:stCondLst>
                                    <p:cond delay="0"/>
                                  </p:stCondLst>
                                  <p:childTnLst>
                                    <p:set>
                                      <p:cBhvr>
                                        <p:cTn id="16" dur="1" fill="hold">
                                          <p:stCondLst>
                                            <p:cond delay="0"/>
                                          </p:stCondLst>
                                        </p:cTn>
                                        <p:tgtEl>
                                          <p:spTgt spid="15366"/>
                                        </p:tgtEl>
                                        <p:attrNameLst>
                                          <p:attrName>style.visibility</p:attrName>
                                        </p:attrNameLst>
                                      </p:cBhvr>
                                      <p:to>
                                        <p:strVal val="visible"/>
                                      </p:to>
                                    </p:set>
                                    <p:anim calcmode="lin" valueType="num">
                                      <p:cBhvr>
                                        <p:cTn id="17" dur="2000" fill="hold"/>
                                        <p:tgtEl>
                                          <p:spTgt spid="15366"/>
                                        </p:tgtEl>
                                        <p:attrNameLst>
                                          <p:attrName>ppt_w</p:attrName>
                                        </p:attrNameLst>
                                      </p:cBhvr>
                                      <p:tavLst>
                                        <p:tav tm="0">
                                          <p:val>
                                            <p:fltVal val="0"/>
                                          </p:val>
                                        </p:tav>
                                        <p:tav tm="100000">
                                          <p:val>
                                            <p:strVal val="#ppt_w"/>
                                          </p:val>
                                        </p:tav>
                                      </p:tavLst>
                                    </p:anim>
                                    <p:anim calcmode="lin" valueType="num">
                                      <p:cBhvr>
                                        <p:cTn id="18" dur="2000" fill="hold"/>
                                        <p:tgtEl>
                                          <p:spTgt spid="15366"/>
                                        </p:tgtEl>
                                        <p:attrNameLst>
                                          <p:attrName>ppt_h</p:attrName>
                                        </p:attrNameLst>
                                      </p:cBhvr>
                                      <p:tavLst>
                                        <p:tav tm="0">
                                          <p:val>
                                            <p:fltVal val="0"/>
                                          </p:val>
                                        </p:tav>
                                        <p:tav tm="100000">
                                          <p:val>
                                            <p:strVal val="#ppt_h"/>
                                          </p:val>
                                        </p:tav>
                                      </p:tavLst>
                                    </p:anim>
                                    <p:animEffect transition="in" filter="fade">
                                      <p:cBhvr>
                                        <p:cTn id="19" dur="2000"/>
                                        <p:tgtEl>
                                          <p:spTgt spid="15366"/>
                                        </p:tgtEl>
                                      </p:cBhvr>
                                    </p:animEffect>
                                  </p:childTnLst>
                                </p:cTn>
                              </p:par>
                            </p:childTnLst>
                          </p:cTn>
                        </p:par>
                      </p:childTnLst>
                    </p:cTn>
                  </p:par>
                  <p:par>
                    <p:cTn id="20" fill="hold">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2000" fill="hold"/>
                                        <p:tgtEl>
                                          <p:spTgt spid="7"/>
                                        </p:tgtEl>
                                        <p:attrNameLst>
                                          <p:attrName>ppt_w</p:attrName>
                                        </p:attrNameLst>
                                      </p:cBhvr>
                                      <p:tavLst>
                                        <p:tav tm="0">
                                          <p:val>
                                            <p:fltVal val="0"/>
                                          </p:val>
                                        </p:tav>
                                        <p:tav tm="100000">
                                          <p:val>
                                            <p:strVal val="#ppt_w"/>
                                          </p:val>
                                        </p:tav>
                                      </p:tavLst>
                                    </p:anim>
                                    <p:anim calcmode="lin" valueType="num">
                                      <p:cBhvr>
                                        <p:cTn id="25" dur="2000" fill="hold"/>
                                        <p:tgtEl>
                                          <p:spTgt spid="7"/>
                                        </p:tgtEl>
                                        <p:attrNameLst>
                                          <p:attrName>ppt_h</p:attrName>
                                        </p:attrNameLst>
                                      </p:cBhvr>
                                      <p:tavLst>
                                        <p:tav tm="0">
                                          <p:val>
                                            <p:fltVal val="0"/>
                                          </p:val>
                                        </p:tav>
                                        <p:tav tm="100000">
                                          <p:val>
                                            <p:strVal val="#ppt_h"/>
                                          </p:val>
                                        </p:tav>
                                      </p:tavLst>
                                    </p:anim>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5367"/>
                                        </p:tgtEl>
                                        <p:attrNameLst>
                                          <p:attrName>style.visibility</p:attrName>
                                        </p:attrNameLst>
                                      </p:cBhvr>
                                      <p:to>
                                        <p:strVal val="visible"/>
                                      </p:to>
                                    </p:set>
                                    <p:anim calcmode="lin" valueType="num">
                                      <p:cBhvr>
                                        <p:cTn id="31" dur="2000" fill="hold"/>
                                        <p:tgtEl>
                                          <p:spTgt spid="15367"/>
                                        </p:tgtEl>
                                        <p:attrNameLst>
                                          <p:attrName>ppt_w</p:attrName>
                                        </p:attrNameLst>
                                      </p:cBhvr>
                                      <p:tavLst>
                                        <p:tav tm="0">
                                          <p:val>
                                            <p:fltVal val="0"/>
                                          </p:val>
                                        </p:tav>
                                        <p:tav tm="100000">
                                          <p:val>
                                            <p:strVal val="#ppt_w"/>
                                          </p:val>
                                        </p:tav>
                                      </p:tavLst>
                                    </p:anim>
                                    <p:anim calcmode="lin" valueType="num">
                                      <p:cBhvr>
                                        <p:cTn id="32" dur="2000" fill="hold"/>
                                        <p:tgtEl>
                                          <p:spTgt spid="15367"/>
                                        </p:tgtEl>
                                        <p:attrNameLst>
                                          <p:attrName>ppt_h</p:attrName>
                                        </p:attrNameLst>
                                      </p:cBhvr>
                                      <p:tavLst>
                                        <p:tav tm="0">
                                          <p:val>
                                            <p:fltVal val="0"/>
                                          </p:val>
                                        </p:tav>
                                        <p:tav tm="100000">
                                          <p:val>
                                            <p:strVal val="#ppt_h"/>
                                          </p:val>
                                        </p:tav>
                                      </p:tavLst>
                                    </p:anim>
                                    <p:animEffect transition="in" filter="fade">
                                      <p:cBhvr>
                                        <p:cTn id="33" dur="2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116632"/>
            <a:ext cx="8680450" cy="28971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Text Box 6"/>
          <p:cNvSpPr txBox="1">
            <a:spLocks noChangeArrowheads="1"/>
          </p:cNvSpPr>
          <p:nvPr/>
        </p:nvSpPr>
        <p:spPr bwMode="auto">
          <a:xfrm>
            <a:off x="323849" y="3356992"/>
            <a:ext cx="8569325" cy="246439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200" b="1" dirty="0">
                <a:solidFill>
                  <a:srgbClr val="000000"/>
                </a:solidFill>
              </a:rPr>
              <a:t>Nastává u jader s vysokou energií, u kterých dochází při přeskupování nukleonů k uvolnění </a:t>
            </a:r>
            <a:r>
              <a:rPr lang="cs-CZ" altLang="cs-CZ" sz="2200" b="1" dirty="0" smtClean="0">
                <a:solidFill>
                  <a:srgbClr val="000000"/>
                </a:solidFill>
              </a:rPr>
              <a:t>energie - </a:t>
            </a:r>
            <a:r>
              <a:rPr lang="cs-CZ" altLang="cs-CZ" sz="2200" b="1" u="sng" dirty="0" smtClean="0">
                <a:solidFill>
                  <a:srgbClr val="000000"/>
                </a:solidFill>
              </a:rPr>
              <a:t>proudu částic (fotonů).</a:t>
            </a:r>
            <a:endParaRPr lang="cs-CZ" altLang="cs-CZ" sz="2200" b="1" u="sng" dirty="0">
              <a:solidFill>
                <a:srgbClr val="000000"/>
              </a:solidFill>
            </a:endParaRPr>
          </a:p>
          <a:p>
            <a:pPr eaLnBrk="1" hangingPunct="1">
              <a:spcBef>
                <a:spcPct val="50000"/>
              </a:spcBef>
            </a:pPr>
            <a:r>
              <a:rPr lang="cs-CZ" altLang="cs-CZ" sz="2200" b="1" dirty="0" smtClean="0">
                <a:solidFill>
                  <a:srgbClr val="000000"/>
                </a:solidFill>
              </a:rPr>
              <a:t>Má velmi krátkou vlnovou délku ( okolo 100 </a:t>
            </a:r>
            <a:r>
              <a:rPr lang="cs-CZ" altLang="cs-CZ" sz="2200" b="1" dirty="0" err="1" smtClean="0">
                <a:solidFill>
                  <a:srgbClr val="000000"/>
                </a:solidFill>
              </a:rPr>
              <a:t>pm</a:t>
            </a:r>
            <a:r>
              <a:rPr lang="cs-CZ" altLang="cs-CZ" sz="2200" b="1" dirty="0" smtClean="0">
                <a:solidFill>
                  <a:srgbClr val="000000"/>
                </a:solidFill>
              </a:rPr>
              <a:t>) a velkou energii. Je </a:t>
            </a:r>
            <a:r>
              <a:rPr lang="cs-CZ" altLang="cs-CZ" sz="2200" b="1" dirty="0">
                <a:solidFill>
                  <a:srgbClr val="000000"/>
                </a:solidFill>
              </a:rPr>
              <a:t>velmi pronikavé.</a:t>
            </a:r>
          </a:p>
          <a:p>
            <a:pPr eaLnBrk="1" hangingPunct="1">
              <a:spcBef>
                <a:spcPct val="50000"/>
              </a:spcBef>
            </a:pPr>
            <a:r>
              <a:rPr lang="cs-CZ" altLang="cs-CZ" sz="2200" b="1" dirty="0">
                <a:solidFill>
                  <a:srgbClr val="000000"/>
                </a:solidFill>
              </a:rPr>
              <a:t>Nedochází ke změně prvku.</a:t>
            </a:r>
            <a:endParaRPr lang="cs-CZ" altLang="cs-CZ" sz="2200" b="1"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2000" fill="hold"/>
                                        <p:tgtEl>
                                          <p:spTgt spid="16389"/>
                                        </p:tgtEl>
                                        <p:attrNameLst>
                                          <p:attrName>ppt_w</p:attrName>
                                        </p:attrNameLst>
                                      </p:cBhvr>
                                      <p:tavLst>
                                        <p:tav tm="0">
                                          <p:val>
                                            <p:fltVal val="0"/>
                                          </p:val>
                                        </p:tav>
                                        <p:tav tm="100000">
                                          <p:val>
                                            <p:strVal val="#ppt_w"/>
                                          </p:val>
                                        </p:tav>
                                      </p:tavLst>
                                    </p:anim>
                                    <p:anim calcmode="lin" valueType="num">
                                      <p:cBhvr>
                                        <p:cTn id="8" dur="2000" fill="hold"/>
                                        <p:tgtEl>
                                          <p:spTgt spid="16389"/>
                                        </p:tgtEl>
                                        <p:attrNameLst>
                                          <p:attrName>ppt_h</p:attrName>
                                        </p:attrNameLst>
                                      </p:cBhvr>
                                      <p:tavLst>
                                        <p:tav tm="0">
                                          <p:val>
                                            <p:fltVal val="0"/>
                                          </p:val>
                                        </p:tav>
                                        <p:tav tm="100000">
                                          <p:val>
                                            <p:strVal val="#ppt_h"/>
                                          </p:val>
                                        </p:tav>
                                      </p:tavLst>
                                    </p:anim>
                                    <p:animEffect transition="in" filter="fade">
                                      <p:cBhvr>
                                        <p:cTn id="9" dur="2000"/>
                                        <p:tgtEl>
                                          <p:spTgt spid="16389"/>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p:cTn id="13" dur="2000" fill="hold"/>
                                        <p:tgtEl>
                                          <p:spTgt spid="16390"/>
                                        </p:tgtEl>
                                        <p:attrNameLst>
                                          <p:attrName>ppt_w</p:attrName>
                                        </p:attrNameLst>
                                      </p:cBhvr>
                                      <p:tavLst>
                                        <p:tav tm="0">
                                          <p:val>
                                            <p:fltVal val="0"/>
                                          </p:val>
                                        </p:tav>
                                        <p:tav tm="100000">
                                          <p:val>
                                            <p:strVal val="#ppt_w"/>
                                          </p:val>
                                        </p:tav>
                                      </p:tavLst>
                                    </p:anim>
                                    <p:anim calcmode="lin" valueType="num">
                                      <p:cBhvr>
                                        <p:cTn id="14" dur="2000" fill="hold"/>
                                        <p:tgtEl>
                                          <p:spTgt spid="16390"/>
                                        </p:tgtEl>
                                        <p:attrNameLst>
                                          <p:attrName>ppt_h</p:attrName>
                                        </p:attrNameLst>
                                      </p:cBhvr>
                                      <p:tavLst>
                                        <p:tav tm="0">
                                          <p:val>
                                            <p:fltVal val="0"/>
                                          </p:val>
                                        </p:tav>
                                        <p:tav tm="100000">
                                          <p:val>
                                            <p:strVal val="#ppt_h"/>
                                          </p:val>
                                        </p:tav>
                                      </p:tavLst>
                                    </p:anim>
                                    <p:animEffect transition="in" filter="fade">
                                      <p:cBhvr>
                                        <p:cTn id="15"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287338" y="188640"/>
            <a:ext cx="8748712" cy="277217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61950" indent="-3619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b="1" dirty="0">
                <a:solidFill>
                  <a:srgbClr val="000000"/>
                </a:solidFill>
              </a:rPr>
              <a:t>4.</a:t>
            </a:r>
            <a:r>
              <a:rPr lang="cs-CZ" altLang="cs-CZ" sz="2400" b="1" u="sng" dirty="0">
                <a:solidFill>
                  <a:srgbClr val="000000"/>
                </a:solidFill>
              </a:rPr>
              <a:t> </a:t>
            </a:r>
            <a:r>
              <a:rPr lang="cs-CZ" altLang="cs-CZ" sz="2400" b="1" u="sng" dirty="0" smtClean="0">
                <a:solidFill>
                  <a:srgbClr val="000000"/>
                </a:solidFill>
              </a:rPr>
              <a:t>Zachycení (Rentgenové záření)</a:t>
            </a:r>
            <a:endParaRPr lang="cs-CZ" altLang="cs-CZ" sz="2400" b="1" u="sng" dirty="0">
              <a:solidFill>
                <a:srgbClr val="000000"/>
              </a:solidFill>
            </a:endParaRPr>
          </a:p>
          <a:p>
            <a:pPr eaLnBrk="1" hangingPunct="1">
              <a:spcBef>
                <a:spcPct val="50000"/>
              </a:spcBef>
            </a:pPr>
            <a:r>
              <a:rPr lang="cs-CZ" altLang="cs-CZ" sz="2000" b="1" dirty="0">
                <a:solidFill>
                  <a:srgbClr val="000000"/>
                </a:solidFill>
              </a:rPr>
              <a:t>	</a:t>
            </a:r>
            <a:r>
              <a:rPr lang="cs-CZ" altLang="cs-CZ" sz="2000" b="1" u="sng" dirty="0">
                <a:solidFill>
                  <a:srgbClr val="000000"/>
                </a:solidFill>
              </a:rPr>
              <a:t>nastává u jader s přebytkem protonů s nízkou energií.</a:t>
            </a:r>
            <a:r>
              <a:rPr lang="cs-CZ" altLang="cs-CZ" sz="2000" b="1" dirty="0">
                <a:solidFill>
                  <a:srgbClr val="000000"/>
                </a:solidFill>
              </a:rPr>
              <a:t> </a:t>
            </a:r>
          </a:p>
          <a:p>
            <a:pPr eaLnBrk="1" hangingPunct="1">
              <a:spcBef>
                <a:spcPct val="50000"/>
              </a:spcBef>
            </a:pPr>
            <a:r>
              <a:rPr lang="cs-CZ" altLang="cs-CZ" sz="2000" b="1" dirty="0">
                <a:solidFill>
                  <a:srgbClr val="000000"/>
                </a:solidFill>
              </a:rPr>
              <a:t>	Jádro zachytí elektron z nejnižší sféry. Na místo elektronu přejde jiný elektron z jiné energetické hladiny a zároveň se uvolní energie – </a:t>
            </a:r>
            <a:r>
              <a:rPr lang="cs-CZ" altLang="cs-CZ" sz="2000" b="1" u="sng" dirty="0">
                <a:solidFill>
                  <a:srgbClr val="000000"/>
                </a:solidFill>
              </a:rPr>
              <a:t>rentgenové záření</a:t>
            </a:r>
          </a:p>
          <a:p>
            <a:pPr eaLnBrk="1" hangingPunct="1">
              <a:spcBef>
                <a:spcPct val="50000"/>
              </a:spcBef>
            </a:pPr>
            <a:r>
              <a:rPr lang="cs-CZ" altLang="cs-CZ" sz="2000" b="1" dirty="0">
                <a:solidFill>
                  <a:srgbClr val="000000"/>
                </a:solidFill>
              </a:rPr>
              <a:t>	Dojde ke změně prvku – atomové číslo klesne o 1 (proton + elektron = neutron).</a:t>
            </a:r>
          </a:p>
        </p:txBody>
      </p:sp>
      <p:pic>
        <p:nvPicPr>
          <p:cNvPr id="17415" name="Picture 7" descr="Magnetické po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856038"/>
            <a:ext cx="36004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95288" y="6015038"/>
            <a:ext cx="3960812" cy="71006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a:solidFill>
                  <a:srgbClr val="000000"/>
                </a:solidFill>
              </a:rPr>
              <a:t>Chování záření v homogenním magnetickém poli</a:t>
            </a:r>
          </a:p>
        </p:txBody>
      </p:sp>
      <p:pic>
        <p:nvPicPr>
          <p:cNvPr id="17418" name="Picture 10" descr="Absorp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860800"/>
            <a:ext cx="3556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11"/>
          <p:cNvSpPr txBox="1">
            <a:spLocks noChangeArrowheads="1"/>
          </p:cNvSpPr>
          <p:nvPr/>
        </p:nvSpPr>
        <p:spPr bwMode="auto">
          <a:xfrm>
            <a:off x="5653088" y="6092825"/>
            <a:ext cx="2879725"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a:solidFill>
                  <a:srgbClr val="000000"/>
                </a:solidFill>
              </a:rPr>
              <a:t>Průchod záření látkou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p:cTn id="7" dur="2000" fill="hold"/>
                                        <p:tgtEl>
                                          <p:spTgt spid="17413"/>
                                        </p:tgtEl>
                                        <p:attrNameLst>
                                          <p:attrName>ppt_w</p:attrName>
                                        </p:attrNameLst>
                                      </p:cBhvr>
                                      <p:tavLst>
                                        <p:tav tm="0">
                                          <p:val>
                                            <p:fltVal val="0"/>
                                          </p:val>
                                        </p:tav>
                                        <p:tav tm="100000">
                                          <p:val>
                                            <p:strVal val="#ppt_w"/>
                                          </p:val>
                                        </p:tav>
                                      </p:tavLst>
                                    </p:anim>
                                    <p:anim calcmode="lin" valueType="num">
                                      <p:cBhvr>
                                        <p:cTn id="8" dur="2000" fill="hold"/>
                                        <p:tgtEl>
                                          <p:spTgt spid="17413"/>
                                        </p:tgtEl>
                                        <p:attrNameLst>
                                          <p:attrName>ppt_h</p:attrName>
                                        </p:attrNameLst>
                                      </p:cBhvr>
                                      <p:tavLst>
                                        <p:tav tm="0">
                                          <p:val>
                                            <p:fltVal val="0"/>
                                          </p:val>
                                        </p:tav>
                                        <p:tav tm="100000">
                                          <p:val>
                                            <p:strVal val="#ppt_h"/>
                                          </p:val>
                                        </p:tav>
                                      </p:tavLst>
                                    </p:anim>
                                    <p:animEffect transition="in" filter="fade">
                                      <p:cBhvr>
                                        <p:cTn id="9" dur="2000"/>
                                        <p:tgtEl>
                                          <p:spTgt spid="174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17415"/>
                                        </p:tgtEl>
                                        <p:attrNameLst>
                                          <p:attrName>style.visibility</p:attrName>
                                        </p:attrNameLst>
                                      </p:cBhvr>
                                      <p:to>
                                        <p:strVal val="visible"/>
                                      </p:to>
                                    </p:set>
                                    <p:anim calcmode="lin" valueType="num">
                                      <p:cBhvr additive="base">
                                        <p:cTn id="14" dur="500" fill="hold"/>
                                        <p:tgtEl>
                                          <p:spTgt spid="17415"/>
                                        </p:tgtEl>
                                        <p:attrNameLst>
                                          <p:attrName>ppt_x</p:attrName>
                                        </p:attrNameLst>
                                      </p:cBhvr>
                                      <p:tavLst>
                                        <p:tav tm="0">
                                          <p:val>
                                            <p:strVal val="0-#ppt_w/2"/>
                                          </p:val>
                                        </p:tav>
                                        <p:tav tm="100000">
                                          <p:val>
                                            <p:strVal val="#ppt_x"/>
                                          </p:val>
                                        </p:tav>
                                      </p:tavLst>
                                    </p:anim>
                                    <p:anim calcmode="lin" valueType="num">
                                      <p:cBhvr additive="base">
                                        <p:cTn id="15" dur="500" fill="hold"/>
                                        <p:tgtEl>
                                          <p:spTgt spid="17415"/>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7418"/>
                                        </p:tgtEl>
                                        <p:attrNameLst>
                                          <p:attrName>style.visibility</p:attrName>
                                        </p:attrNameLst>
                                      </p:cBhvr>
                                      <p:to>
                                        <p:strVal val="visible"/>
                                      </p:to>
                                    </p:set>
                                    <p:anim calcmode="lin" valueType="num">
                                      <p:cBhvr additive="base">
                                        <p:cTn id="18" dur="500" fill="hold"/>
                                        <p:tgtEl>
                                          <p:spTgt spid="17418"/>
                                        </p:tgtEl>
                                        <p:attrNameLst>
                                          <p:attrName>ppt_x</p:attrName>
                                        </p:attrNameLst>
                                      </p:cBhvr>
                                      <p:tavLst>
                                        <p:tav tm="0">
                                          <p:val>
                                            <p:strVal val="1+#ppt_w/2"/>
                                          </p:val>
                                        </p:tav>
                                        <p:tav tm="100000">
                                          <p:val>
                                            <p:strVal val="#ppt_x"/>
                                          </p:val>
                                        </p:tav>
                                      </p:tavLst>
                                    </p:anim>
                                    <p:anim calcmode="lin" valueType="num">
                                      <p:cBhvr additive="base">
                                        <p:cTn id="19" dur="500" fill="hold"/>
                                        <p:tgtEl>
                                          <p:spTgt spid="17418"/>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53" presetClass="entr" presetSubtype="0" fill="hold" grpId="0" nodeType="afterEffect">
                                  <p:stCondLst>
                                    <p:cond delay="0"/>
                                  </p:stCondLst>
                                  <p:childTnLst>
                                    <p:set>
                                      <p:cBhvr>
                                        <p:cTn id="22" dur="1" fill="hold">
                                          <p:stCondLst>
                                            <p:cond delay="0"/>
                                          </p:stCondLst>
                                        </p:cTn>
                                        <p:tgtEl>
                                          <p:spTgt spid="17416"/>
                                        </p:tgtEl>
                                        <p:attrNameLst>
                                          <p:attrName>style.visibility</p:attrName>
                                        </p:attrNameLst>
                                      </p:cBhvr>
                                      <p:to>
                                        <p:strVal val="visible"/>
                                      </p:to>
                                    </p:set>
                                    <p:anim calcmode="lin" valueType="num">
                                      <p:cBhvr>
                                        <p:cTn id="23" dur="2000" fill="hold"/>
                                        <p:tgtEl>
                                          <p:spTgt spid="17416"/>
                                        </p:tgtEl>
                                        <p:attrNameLst>
                                          <p:attrName>ppt_w</p:attrName>
                                        </p:attrNameLst>
                                      </p:cBhvr>
                                      <p:tavLst>
                                        <p:tav tm="0">
                                          <p:val>
                                            <p:fltVal val="0"/>
                                          </p:val>
                                        </p:tav>
                                        <p:tav tm="100000">
                                          <p:val>
                                            <p:strVal val="#ppt_w"/>
                                          </p:val>
                                        </p:tav>
                                      </p:tavLst>
                                    </p:anim>
                                    <p:anim calcmode="lin" valueType="num">
                                      <p:cBhvr>
                                        <p:cTn id="24" dur="2000" fill="hold"/>
                                        <p:tgtEl>
                                          <p:spTgt spid="17416"/>
                                        </p:tgtEl>
                                        <p:attrNameLst>
                                          <p:attrName>ppt_h</p:attrName>
                                        </p:attrNameLst>
                                      </p:cBhvr>
                                      <p:tavLst>
                                        <p:tav tm="0">
                                          <p:val>
                                            <p:fltVal val="0"/>
                                          </p:val>
                                        </p:tav>
                                        <p:tav tm="100000">
                                          <p:val>
                                            <p:strVal val="#ppt_h"/>
                                          </p:val>
                                        </p:tav>
                                      </p:tavLst>
                                    </p:anim>
                                    <p:animEffect transition="in" filter="fade">
                                      <p:cBhvr>
                                        <p:cTn id="25" dur="2000"/>
                                        <p:tgtEl>
                                          <p:spTgt spid="17416"/>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7419"/>
                                        </p:tgtEl>
                                        <p:attrNameLst>
                                          <p:attrName>style.visibility</p:attrName>
                                        </p:attrNameLst>
                                      </p:cBhvr>
                                      <p:to>
                                        <p:strVal val="visible"/>
                                      </p:to>
                                    </p:set>
                                    <p:anim calcmode="lin" valueType="num">
                                      <p:cBhvr>
                                        <p:cTn id="28" dur="2000" fill="hold"/>
                                        <p:tgtEl>
                                          <p:spTgt spid="17419"/>
                                        </p:tgtEl>
                                        <p:attrNameLst>
                                          <p:attrName>ppt_w</p:attrName>
                                        </p:attrNameLst>
                                      </p:cBhvr>
                                      <p:tavLst>
                                        <p:tav tm="0">
                                          <p:val>
                                            <p:fltVal val="0"/>
                                          </p:val>
                                        </p:tav>
                                        <p:tav tm="100000">
                                          <p:val>
                                            <p:strVal val="#ppt_w"/>
                                          </p:val>
                                        </p:tav>
                                      </p:tavLst>
                                    </p:anim>
                                    <p:anim calcmode="lin" valueType="num">
                                      <p:cBhvr>
                                        <p:cTn id="29" dur="2000" fill="hold"/>
                                        <p:tgtEl>
                                          <p:spTgt spid="17419"/>
                                        </p:tgtEl>
                                        <p:attrNameLst>
                                          <p:attrName>ppt_h</p:attrName>
                                        </p:attrNameLst>
                                      </p:cBhvr>
                                      <p:tavLst>
                                        <p:tav tm="0">
                                          <p:val>
                                            <p:fltVal val="0"/>
                                          </p:val>
                                        </p:tav>
                                        <p:tav tm="100000">
                                          <p:val>
                                            <p:strVal val="#ppt_h"/>
                                          </p:val>
                                        </p:tav>
                                      </p:tavLst>
                                    </p:anim>
                                    <p:animEffect transition="in" filter="fade">
                                      <p:cBhvr>
                                        <p:cTn id="30" dur="20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6" grpId="0"/>
      <p:bldP spid="174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6" name="Rectangle 4"/>
          <p:cNvSpPr>
            <a:spLocks noRot="1" noChangeArrowheads="1"/>
          </p:cNvSpPr>
          <p:nvPr/>
        </p:nvSpPr>
        <p:spPr bwMode="auto">
          <a:xfrm>
            <a:off x="323850" y="244475"/>
            <a:ext cx="8518525" cy="95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Radioaktivní přeměny</a:t>
            </a:r>
          </a:p>
          <a:p>
            <a:pPr algn="ctr" eaLnBrk="1" hangingPunct="1">
              <a:defRPr/>
            </a:pPr>
            <a:r>
              <a:rPr lang="cs-CZ" altLang="cs-CZ" sz="2000" u="sng" baseline="-25000" dirty="0">
                <a:solidFill>
                  <a:srgbClr val="000000"/>
                </a:solidFill>
                <a:effectLst/>
                <a:latin typeface="Comic Sans MS" panose="030F0702030302020204" pitchFamily="66" charset="0"/>
              </a:rPr>
              <a:t>Autor: </a:t>
            </a:r>
            <a:r>
              <a:rPr lang="cs-CZ" altLang="cs-CZ" sz="2000" u="sng" baseline="-25000" dirty="0" err="1">
                <a:solidFill>
                  <a:srgbClr val="000000"/>
                </a:solidFill>
                <a:effectLst/>
                <a:latin typeface="Comic Sans MS" panose="030F0702030302020204" pitchFamily="66" charset="0"/>
              </a:rPr>
              <a:t>OpenStax</a:t>
            </a:r>
            <a:r>
              <a:rPr lang="cs-CZ" altLang="cs-CZ" sz="2000" u="sng" baseline="-25000" dirty="0">
                <a:solidFill>
                  <a:srgbClr val="000000"/>
                </a:solidFill>
                <a:effectLst/>
                <a:latin typeface="Comic Sans MS" panose="030F0702030302020204" pitchFamily="66" charset="0"/>
              </a:rPr>
              <a:t> – https://</a:t>
            </a:r>
            <a:r>
              <a:rPr lang="cs-CZ" altLang="cs-CZ" sz="2000" u="sng" baseline="-25000" dirty="0" smtClean="0">
                <a:solidFill>
                  <a:srgbClr val="000000"/>
                </a:solidFill>
                <a:effectLst/>
                <a:latin typeface="Comic Sans MS" panose="030F0702030302020204" pitchFamily="66" charset="0"/>
              </a:rPr>
              <a:t>cnx.org/contents/havxkyvSZIP</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1988840"/>
            <a:ext cx="8418202" cy="3600400"/>
          </a:xfrm>
          <a:prstGeom prst="rect">
            <a:avLst/>
          </a:prstGeom>
        </p:spPr>
      </p:pic>
    </p:spTree>
    <p:extLst>
      <p:ext uri="{BB962C8B-B14F-4D97-AF65-F5344CB8AC3E}">
        <p14:creationId xmlns:p14="http://schemas.microsoft.com/office/powerpoint/2010/main" val="1879343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animEffect transition="in" filter="fade">
                                      <p:cBhvr>
                                        <p:cTn id="9" dur="500"/>
                                        <p:tgtEl>
                                          <p:spTgt spid="18436"/>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6" name="Rectangle 4"/>
          <p:cNvSpPr>
            <a:spLocks noRot="1" noChangeArrowheads="1"/>
          </p:cNvSpPr>
          <p:nvPr/>
        </p:nvSpPr>
        <p:spPr bwMode="auto">
          <a:xfrm>
            <a:off x="323850" y="244475"/>
            <a:ext cx="85185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Jaderné reakce</a:t>
            </a:r>
            <a:endParaRPr lang="cs-CZ" altLang="cs-CZ" u="sng" baseline="-25000" dirty="0" smtClean="0">
              <a:solidFill>
                <a:srgbClr val="000000"/>
              </a:solidFill>
              <a:effectLst/>
              <a:latin typeface="Comic Sans MS" panose="030F0702030302020204" pitchFamily="66" charset="0"/>
            </a:endParaRPr>
          </a:p>
        </p:txBody>
      </p:sp>
      <p:sp>
        <p:nvSpPr>
          <p:cNvPr id="18437" name="Text Box 5"/>
          <p:cNvSpPr txBox="1">
            <a:spLocks noChangeArrowheads="1"/>
          </p:cNvSpPr>
          <p:nvPr/>
        </p:nvSpPr>
        <p:spPr bwMode="auto">
          <a:xfrm>
            <a:off x="73025" y="1268413"/>
            <a:ext cx="9036050" cy="346774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b="1" u="sng">
                <a:solidFill>
                  <a:srgbClr val="000000"/>
                </a:solidFill>
              </a:rPr>
              <a:t>Jaderná reakce</a:t>
            </a:r>
          </a:p>
          <a:p>
            <a:pPr eaLnBrk="1" hangingPunct="1">
              <a:spcBef>
                <a:spcPct val="20000"/>
              </a:spcBef>
            </a:pPr>
            <a:r>
              <a:rPr lang="cs-CZ" altLang="cs-CZ" sz="2200" b="1">
                <a:solidFill>
                  <a:srgbClr val="000000"/>
                </a:solidFill>
              </a:rPr>
              <a:t>je přeměna atomového jádra vnějším působením jiného jádra nebo částic.</a:t>
            </a:r>
          </a:p>
          <a:p>
            <a:pPr eaLnBrk="1" hangingPunct="1">
              <a:spcBef>
                <a:spcPct val="50000"/>
              </a:spcBef>
            </a:pPr>
            <a:r>
              <a:rPr lang="cs-CZ" altLang="cs-CZ" sz="2400" b="1" u="sng">
                <a:solidFill>
                  <a:srgbClr val="000000"/>
                </a:solidFill>
              </a:rPr>
              <a:t>Přeměna jádra</a:t>
            </a:r>
          </a:p>
          <a:p>
            <a:pPr eaLnBrk="1" hangingPunct="1">
              <a:spcBef>
                <a:spcPct val="20000"/>
              </a:spcBef>
            </a:pPr>
            <a:r>
              <a:rPr lang="cs-CZ" altLang="cs-CZ" sz="2200" b="1">
                <a:solidFill>
                  <a:srgbClr val="000000"/>
                </a:solidFill>
              </a:rPr>
              <a:t>je vyslání částice z jádra, rozštěpení jádra a změna energetických hladin.</a:t>
            </a:r>
          </a:p>
          <a:p>
            <a:pPr eaLnBrk="1" hangingPunct="1">
              <a:spcBef>
                <a:spcPct val="50000"/>
              </a:spcBef>
            </a:pPr>
            <a:r>
              <a:rPr lang="cs-CZ" altLang="cs-CZ" sz="2400" b="1" u="sng">
                <a:solidFill>
                  <a:srgbClr val="000000"/>
                </a:solidFill>
              </a:rPr>
              <a:t>Částice, které způsobují jadernou reakci</a:t>
            </a:r>
            <a:r>
              <a:rPr lang="cs-CZ" altLang="cs-CZ" sz="2200" b="1">
                <a:solidFill>
                  <a:srgbClr val="000000"/>
                </a:solidFill>
              </a:rPr>
              <a:t> </a:t>
            </a:r>
          </a:p>
          <a:p>
            <a:pPr eaLnBrk="1" hangingPunct="1">
              <a:spcBef>
                <a:spcPct val="20000"/>
              </a:spcBef>
            </a:pPr>
            <a:r>
              <a:rPr lang="cs-CZ" altLang="cs-CZ" sz="2200" b="1">
                <a:solidFill>
                  <a:srgbClr val="000000"/>
                </a:solidFill>
              </a:rPr>
              <a:t>jsou protony, neutrony, fotony,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animEffect transition="in" filter="fade">
                                      <p:cBhvr>
                                        <p:cTn id="9" dur="500"/>
                                        <p:tgtEl>
                                          <p:spTgt spid="18436"/>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8437">
                                            <p:txEl>
                                              <p:pRg st="0" end="0"/>
                                            </p:txEl>
                                          </p:spTgt>
                                        </p:tgtEl>
                                        <p:attrNameLst>
                                          <p:attrName>style.visibility</p:attrName>
                                        </p:attrNameLst>
                                      </p:cBhvr>
                                      <p:to>
                                        <p:strVal val="visible"/>
                                      </p:to>
                                    </p:set>
                                    <p:animEffect transition="in" filter="wipe(left)">
                                      <p:cBhvr>
                                        <p:cTn id="13" dur="500"/>
                                        <p:tgtEl>
                                          <p:spTgt spid="1843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437">
                                            <p:txEl>
                                              <p:pRg st="1" end="1"/>
                                            </p:txEl>
                                          </p:spTgt>
                                        </p:tgtEl>
                                        <p:attrNameLst>
                                          <p:attrName>style.visibility</p:attrName>
                                        </p:attrNameLst>
                                      </p:cBhvr>
                                      <p:to>
                                        <p:strVal val="visible"/>
                                      </p:to>
                                    </p:set>
                                    <p:animEffect transition="in" filter="wipe(left)">
                                      <p:cBhvr>
                                        <p:cTn id="18" dur="500"/>
                                        <p:tgtEl>
                                          <p:spTgt spid="18437">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8437">
                                            <p:txEl>
                                              <p:pRg st="2" end="2"/>
                                            </p:txEl>
                                          </p:spTgt>
                                        </p:tgtEl>
                                        <p:attrNameLst>
                                          <p:attrName>style.visibility</p:attrName>
                                        </p:attrNameLst>
                                      </p:cBhvr>
                                      <p:to>
                                        <p:strVal val="visible"/>
                                      </p:to>
                                    </p:set>
                                    <p:animEffect transition="in" filter="wipe(left)">
                                      <p:cBhvr>
                                        <p:cTn id="21" dur="500"/>
                                        <p:tgtEl>
                                          <p:spTgt spid="1843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437">
                                            <p:txEl>
                                              <p:pRg st="3" end="3"/>
                                            </p:txEl>
                                          </p:spTgt>
                                        </p:tgtEl>
                                        <p:attrNameLst>
                                          <p:attrName>style.visibility</p:attrName>
                                        </p:attrNameLst>
                                      </p:cBhvr>
                                      <p:to>
                                        <p:strVal val="visible"/>
                                      </p:to>
                                    </p:set>
                                    <p:animEffect transition="in" filter="wipe(left)">
                                      <p:cBhvr>
                                        <p:cTn id="26" dur="500"/>
                                        <p:tgtEl>
                                          <p:spTgt spid="18437">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18437">
                                            <p:txEl>
                                              <p:pRg st="4" end="4"/>
                                            </p:txEl>
                                          </p:spTgt>
                                        </p:tgtEl>
                                        <p:attrNameLst>
                                          <p:attrName>style.visibility</p:attrName>
                                        </p:attrNameLst>
                                      </p:cBhvr>
                                      <p:to>
                                        <p:strVal val="visible"/>
                                      </p:to>
                                    </p:set>
                                    <p:animEffect transition="in" filter="wipe(left)">
                                      <p:cBhvr>
                                        <p:cTn id="29" dur="500"/>
                                        <p:tgtEl>
                                          <p:spTgt spid="1843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437">
                                            <p:txEl>
                                              <p:pRg st="5" end="5"/>
                                            </p:txEl>
                                          </p:spTgt>
                                        </p:tgtEl>
                                        <p:attrNameLst>
                                          <p:attrName>style.visibility</p:attrName>
                                        </p:attrNameLst>
                                      </p:cBhvr>
                                      <p:to>
                                        <p:strVal val="visible"/>
                                      </p:to>
                                    </p:set>
                                    <p:animEffect transition="in" filter="wipe(left)">
                                      <p:cBhvr>
                                        <p:cTn id="34" dur="500"/>
                                        <p:tgtEl>
                                          <p:spTgt spid="184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Rot="1" noChangeArrowheads="1"/>
          </p:cNvSpPr>
          <p:nvPr/>
        </p:nvSpPr>
        <p:spPr bwMode="auto">
          <a:xfrm>
            <a:off x="323850" y="244475"/>
            <a:ext cx="554355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Specifika JE</a:t>
            </a:r>
          </a:p>
        </p:txBody>
      </p:sp>
      <p:sp>
        <p:nvSpPr>
          <p:cNvPr id="46083" name="Text Box 3"/>
          <p:cNvSpPr txBox="1">
            <a:spLocks noChangeArrowheads="1"/>
          </p:cNvSpPr>
          <p:nvPr/>
        </p:nvSpPr>
        <p:spPr bwMode="auto">
          <a:xfrm>
            <a:off x="107950" y="1268413"/>
            <a:ext cx="8893175" cy="55729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6213" indent="-176213" defTabSz="930275">
              <a:tabLst>
                <a:tab pos="452438" algn="l"/>
              </a:tabLst>
              <a:defRPr>
                <a:solidFill>
                  <a:schemeClr val="tx1"/>
                </a:solidFill>
                <a:latin typeface="Arial" panose="020B0604020202020204" pitchFamily="34" charset="0"/>
              </a:defRPr>
            </a:lvl1pPr>
            <a:lvl2pPr marL="742950" indent="-285750" defTabSz="930275">
              <a:tabLst>
                <a:tab pos="452438" algn="l"/>
              </a:tabLst>
              <a:defRPr>
                <a:solidFill>
                  <a:schemeClr val="tx1"/>
                </a:solidFill>
                <a:latin typeface="Arial" panose="020B0604020202020204" pitchFamily="34" charset="0"/>
              </a:defRPr>
            </a:lvl2pPr>
            <a:lvl3pPr marL="1143000" indent="-228600" defTabSz="930275">
              <a:tabLst>
                <a:tab pos="452438" algn="l"/>
              </a:tabLst>
              <a:defRPr>
                <a:solidFill>
                  <a:schemeClr val="tx1"/>
                </a:solidFill>
                <a:latin typeface="Arial" panose="020B0604020202020204" pitchFamily="34" charset="0"/>
              </a:defRPr>
            </a:lvl3pPr>
            <a:lvl4pPr marL="1600200" indent="-228600" defTabSz="930275">
              <a:tabLst>
                <a:tab pos="452438" algn="l"/>
              </a:tabLst>
              <a:defRPr>
                <a:solidFill>
                  <a:schemeClr val="tx1"/>
                </a:solidFill>
                <a:latin typeface="Arial" panose="020B0604020202020204" pitchFamily="34" charset="0"/>
              </a:defRPr>
            </a:lvl4pPr>
            <a:lvl5pPr marL="2057400" indent="-228600" defTabSz="930275">
              <a:tabLst>
                <a:tab pos="452438" algn="l"/>
              </a:tabLst>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9pPr>
          </a:lstStyle>
          <a:p>
            <a:pPr eaLnBrk="1" hangingPunct="1"/>
            <a:r>
              <a:rPr lang="cs-CZ" altLang="cs-CZ" sz="2400" b="1" u="sng" dirty="0">
                <a:solidFill>
                  <a:srgbClr val="000000"/>
                </a:solidFill>
              </a:rPr>
              <a:t>Odlišnosti od výroby v uhelných elektrárnách:</a:t>
            </a:r>
          </a:p>
          <a:p>
            <a:pPr eaLnBrk="1" hangingPunct="1">
              <a:spcBef>
                <a:spcPct val="20000"/>
              </a:spcBef>
            </a:pPr>
            <a:r>
              <a:rPr lang="cs-CZ" altLang="cs-CZ" sz="2000" b="1" dirty="0">
                <a:solidFill>
                  <a:srgbClr val="000000"/>
                </a:solidFill>
              </a:rPr>
              <a:t>*	jaderné palivo je po celou dobu výroby uloženo v reaktoru</a:t>
            </a:r>
          </a:p>
          <a:p>
            <a:pPr eaLnBrk="1" hangingPunct="1">
              <a:spcBef>
                <a:spcPct val="20000"/>
              </a:spcBef>
            </a:pPr>
            <a:r>
              <a:rPr lang="cs-CZ" altLang="cs-CZ" sz="2000" b="1" dirty="0">
                <a:solidFill>
                  <a:srgbClr val="000000"/>
                </a:solidFill>
              </a:rPr>
              <a:t>*	vysoká koncentrace energie v </a:t>
            </a:r>
            <a:r>
              <a:rPr lang="cs-CZ" altLang="cs-CZ" sz="2000" b="1" dirty="0" smtClean="0">
                <a:solidFill>
                  <a:srgbClr val="000000"/>
                </a:solidFill>
              </a:rPr>
              <a:t>palivu (</a:t>
            </a:r>
            <a:r>
              <a:rPr lang="cs-CZ" altLang="cs-CZ" sz="2000" b="1" smtClean="0">
                <a:solidFill>
                  <a:srgbClr val="000000"/>
                </a:solidFill>
              </a:rPr>
              <a:t>1 peleta (7g)  </a:t>
            </a:r>
            <a:r>
              <a:rPr lang="cs-CZ" altLang="cs-CZ" sz="2000" b="1" dirty="0" smtClean="0">
                <a:solidFill>
                  <a:srgbClr val="000000"/>
                </a:solidFill>
                <a:cs typeface="Arial" panose="020B0604020202020204" pitchFamily="34" charset="0"/>
              </a:rPr>
              <a:t>~ 1 </a:t>
            </a:r>
            <a:r>
              <a:rPr lang="cs-CZ" altLang="cs-CZ" sz="2000" b="1" smtClean="0">
                <a:solidFill>
                  <a:srgbClr val="000000"/>
                </a:solidFill>
                <a:cs typeface="Arial" panose="020B0604020202020204" pitchFamily="34" charset="0"/>
              </a:rPr>
              <a:t>tuna uhlí)</a:t>
            </a:r>
            <a:r>
              <a:rPr lang="cs-CZ" altLang="cs-CZ" sz="2000" b="1" smtClean="0">
                <a:solidFill>
                  <a:srgbClr val="000000"/>
                </a:solidFill>
              </a:rPr>
              <a:t>  </a:t>
            </a:r>
            <a:endParaRPr lang="cs-CZ" altLang="cs-CZ" sz="2000" b="1" dirty="0">
              <a:solidFill>
                <a:srgbClr val="000000"/>
              </a:solidFill>
            </a:endParaRPr>
          </a:p>
          <a:p>
            <a:pPr eaLnBrk="1" hangingPunct="1"/>
            <a:r>
              <a:rPr lang="cs-CZ" altLang="cs-CZ" sz="2000" b="1" dirty="0">
                <a:solidFill>
                  <a:srgbClr val="000000"/>
                </a:solidFill>
              </a:rPr>
              <a:t>	-	z 1 kg hnědého uhlí se vyrobí asi 1 kWh</a:t>
            </a:r>
          </a:p>
          <a:p>
            <a:pPr eaLnBrk="1" hangingPunct="1"/>
            <a:r>
              <a:rPr lang="cs-CZ" altLang="cs-CZ" sz="2000" b="1" dirty="0">
                <a:solidFill>
                  <a:srgbClr val="000000"/>
                </a:solidFill>
              </a:rPr>
              <a:t>	-	z 1 kg jaderného paliva se vyrobí asi 1GWh</a:t>
            </a:r>
          </a:p>
          <a:p>
            <a:pPr eaLnBrk="1" hangingPunct="1">
              <a:spcBef>
                <a:spcPct val="20000"/>
              </a:spcBef>
            </a:pPr>
            <a:r>
              <a:rPr lang="cs-CZ" altLang="cs-CZ" sz="2000" b="1" dirty="0">
                <a:solidFill>
                  <a:srgbClr val="000000"/>
                </a:solidFill>
              </a:rPr>
              <a:t>*	po štěpné reakci vznikají radioaktivní izotopy s dlouhým poločasem rozpadu </a:t>
            </a:r>
            <a:r>
              <a:rPr lang="cs-CZ" altLang="cs-CZ" sz="2000" b="1" dirty="0">
                <a:solidFill>
                  <a:srgbClr val="000000"/>
                </a:solidFill>
                <a:sym typeface="Symbol" panose="05050102010706020507" pitchFamily="18" charset="2"/>
              </a:rPr>
              <a:t> nelze s nimi libovolně zacházet a musí být zabezpečeny</a:t>
            </a:r>
          </a:p>
          <a:p>
            <a:pPr eaLnBrk="1" hangingPunct="1">
              <a:spcBef>
                <a:spcPct val="20000"/>
              </a:spcBef>
            </a:pPr>
            <a:r>
              <a:rPr lang="cs-CZ" altLang="cs-CZ" sz="2000" b="1" dirty="0">
                <a:solidFill>
                  <a:srgbClr val="000000"/>
                </a:solidFill>
                <a:sym typeface="Symbol" panose="05050102010706020507" pitchFamily="18" charset="2"/>
              </a:rPr>
              <a:t>*	u JE  nelze skokem přerušit vývin tepla. Po odstavení reaktoru vzniká asi 1% zbytkového tepla, které se musí odvést</a:t>
            </a:r>
          </a:p>
          <a:p>
            <a:pPr eaLnBrk="1" hangingPunct="1">
              <a:spcBef>
                <a:spcPct val="20000"/>
              </a:spcBef>
            </a:pPr>
            <a:r>
              <a:rPr lang="cs-CZ" altLang="cs-CZ" sz="2000" b="1" dirty="0">
                <a:solidFill>
                  <a:srgbClr val="000000"/>
                </a:solidFill>
                <a:sym typeface="Symbol" panose="05050102010706020507" pitchFamily="18" charset="2"/>
              </a:rPr>
              <a:t>*	vyhořívání paliva </a:t>
            </a:r>
            <a:r>
              <a:rPr lang="cs-CZ" altLang="cs-CZ" sz="2000" b="1" dirty="0" smtClean="0">
                <a:solidFill>
                  <a:srgbClr val="000000"/>
                </a:solidFill>
                <a:sym typeface="Symbol" panose="05050102010706020507" pitchFamily="18" charset="2"/>
              </a:rPr>
              <a:t>není </a:t>
            </a:r>
            <a:r>
              <a:rPr lang="cs-CZ" altLang="cs-CZ" sz="2000" b="1" dirty="0">
                <a:solidFill>
                  <a:srgbClr val="000000"/>
                </a:solidFill>
                <a:sym typeface="Symbol" panose="05050102010706020507" pitchFamily="18" charset="2"/>
              </a:rPr>
              <a:t>rovnoměrné v objemu reaktoru a časem se mění i obsah štěpitelné složky paliva  nutnost kontinuální regulace částic, které způsobují štěpení (tepelných neutronů)</a:t>
            </a:r>
          </a:p>
          <a:p>
            <a:pPr eaLnBrk="1" hangingPunct="1">
              <a:spcBef>
                <a:spcPct val="20000"/>
              </a:spcBef>
            </a:pPr>
            <a:r>
              <a:rPr lang="cs-CZ" altLang="cs-CZ" sz="2000" b="1" dirty="0">
                <a:solidFill>
                  <a:srgbClr val="000000"/>
                </a:solidFill>
                <a:sym typeface="Symbol" panose="05050102010706020507" pitchFamily="18" charset="2"/>
              </a:rPr>
              <a:t>*	v důsledku velkých tepelných spádů jsou vysoké nároky na materiál a zabezpečení před únikem radiace</a:t>
            </a:r>
          </a:p>
          <a:p>
            <a:pPr eaLnBrk="1" hangingPunct="1">
              <a:spcBef>
                <a:spcPct val="20000"/>
              </a:spcBef>
            </a:pPr>
            <a:r>
              <a:rPr lang="cs-CZ" altLang="cs-CZ" sz="2000" b="1" dirty="0">
                <a:solidFill>
                  <a:srgbClr val="000000"/>
                </a:solidFill>
                <a:sym typeface="Symbol" panose="05050102010706020507" pitchFamily="18" charset="2"/>
              </a:rPr>
              <a:t>*	ekonomicky a technicky náročný palivový cyklus</a:t>
            </a:r>
          </a:p>
          <a:p>
            <a:pPr eaLnBrk="1" hangingPunct="1">
              <a:spcBef>
                <a:spcPct val="20000"/>
              </a:spcBef>
            </a:pPr>
            <a:r>
              <a:rPr lang="cs-CZ" altLang="cs-CZ" sz="2000" b="1" dirty="0">
                <a:solidFill>
                  <a:srgbClr val="000000"/>
                </a:solidFill>
                <a:sym typeface="Symbol" panose="05050102010706020507" pitchFamily="18" charset="2"/>
              </a:rPr>
              <a:t>*	JE neprodukují škodliviny do ovzduší (CO</a:t>
            </a:r>
            <a:r>
              <a:rPr lang="cs-CZ" altLang="cs-CZ" sz="2000" b="1" baseline="-25000" dirty="0">
                <a:solidFill>
                  <a:srgbClr val="000000"/>
                </a:solidFill>
                <a:sym typeface="Symbol" panose="05050102010706020507" pitchFamily="18" charset="2"/>
              </a:rPr>
              <a:t>2</a:t>
            </a:r>
            <a:r>
              <a:rPr lang="cs-CZ" altLang="cs-CZ" sz="2000" b="1" dirty="0">
                <a:solidFill>
                  <a:srgbClr val="000000"/>
                </a:solidFill>
                <a:sym typeface="Symbol" panose="05050102010706020507" pitchFamily="18" charset="2"/>
              </a:rPr>
              <a:t>, </a:t>
            </a:r>
            <a:r>
              <a:rPr lang="cs-CZ" altLang="cs-CZ" sz="2000" b="1" dirty="0" err="1">
                <a:solidFill>
                  <a:srgbClr val="000000"/>
                </a:solidFill>
                <a:sym typeface="Symbol" panose="05050102010706020507" pitchFamily="18" charset="2"/>
              </a:rPr>
              <a:t>NO</a:t>
            </a:r>
            <a:r>
              <a:rPr lang="cs-CZ" altLang="cs-CZ" sz="2000" b="1" baseline="-25000" dirty="0" err="1">
                <a:solidFill>
                  <a:srgbClr val="000000"/>
                </a:solidFill>
                <a:sym typeface="Symbol" panose="05050102010706020507" pitchFamily="18" charset="2"/>
              </a:rPr>
              <a:t>x</a:t>
            </a:r>
            <a:r>
              <a:rPr lang="cs-CZ" altLang="cs-CZ" sz="2000" b="1" dirty="0">
                <a:solidFill>
                  <a:srgbClr val="000000"/>
                </a:solidFill>
                <a:sym typeface="Symbol" panose="05050102010706020507" pitchFamily="18" charset="2"/>
              </a:rPr>
              <a:t>, SO</a:t>
            </a:r>
            <a:r>
              <a:rPr lang="cs-CZ" altLang="cs-CZ" sz="2000" b="1" baseline="-25000" dirty="0">
                <a:solidFill>
                  <a:srgbClr val="000000"/>
                </a:solidFill>
                <a:sym typeface="Symbol" panose="05050102010706020507" pitchFamily="18" charset="2"/>
              </a:rPr>
              <a:t>2</a:t>
            </a:r>
            <a:r>
              <a:rPr lang="cs-CZ" altLang="cs-CZ" sz="2000" b="1" dirty="0">
                <a:solidFill>
                  <a:srgbClr val="000000"/>
                </a:solidFill>
                <a:sym typeface="Symbol" panose="05050102010706020507" pitchFamily="18" charset="2"/>
              </a:rPr>
              <a:t>).</a:t>
            </a:r>
            <a:endParaRPr lang="cs-CZ" altLang="cs-CZ" sz="2000" b="1" dirty="0">
              <a:solidFill>
                <a:srgbClr val="000000"/>
              </a:solidFill>
            </a:endParaRPr>
          </a:p>
        </p:txBody>
      </p:sp>
      <p:pic>
        <p:nvPicPr>
          <p:cNvPr id="46089" name="Picture 9"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44450"/>
            <a:ext cx="21177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46083">
                                            <p:txEl>
                                              <p:pRg st="0" end="0"/>
                                            </p:txEl>
                                          </p:spTgt>
                                        </p:tgtEl>
                                        <p:attrNameLst>
                                          <p:attrName>style.visibility</p:attrName>
                                        </p:attrNameLst>
                                      </p:cBhvr>
                                      <p:to>
                                        <p:strVal val="visible"/>
                                      </p:to>
                                    </p:set>
                                    <p:animEffect transition="in" filter="wipe(left)">
                                      <p:cBhvr>
                                        <p:cTn id="13" dur="500"/>
                                        <p:tgtEl>
                                          <p:spTgt spid="46083">
                                            <p:txEl>
                                              <p:pRg st="0" end="0"/>
                                            </p:txEl>
                                          </p:spTgt>
                                        </p:tgtEl>
                                      </p:cBhvr>
                                    </p:animEffect>
                                  </p:childTnLst>
                                </p:cTn>
                              </p:par>
                              <p:par>
                                <p:cTn id="14" presetID="2" presetClass="entr" presetSubtype="2" fill="hold" nodeType="withEffect">
                                  <p:stCondLst>
                                    <p:cond delay="0"/>
                                  </p:stCondLst>
                                  <p:childTnLst>
                                    <p:set>
                                      <p:cBhvr>
                                        <p:cTn id="15" dur="1" fill="hold">
                                          <p:stCondLst>
                                            <p:cond delay="0"/>
                                          </p:stCondLst>
                                        </p:cTn>
                                        <p:tgtEl>
                                          <p:spTgt spid="46089"/>
                                        </p:tgtEl>
                                        <p:attrNameLst>
                                          <p:attrName>style.visibility</p:attrName>
                                        </p:attrNameLst>
                                      </p:cBhvr>
                                      <p:to>
                                        <p:strVal val="visible"/>
                                      </p:to>
                                    </p:set>
                                    <p:anim calcmode="lin" valueType="num">
                                      <p:cBhvr additive="base">
                                        <p:cTn id="16" dur="500" fill="hold"/>
                                        <p:tgtEl>
                                          <p:spTgt spid="46089"/>
                                        </p:tgtEl>
                                        <p:attrNameLst>
                                          <p:attrName>ppt_x</p:attrName>
                                        </p:attrNameLst>
                                      </p:cBhvr>
                                      <p:tavLst>
                                        <p:tav tm="0">
                                          <p:val>
                                            <p:strVal val="1+#ppt_w/2"/>
                                          </p:val>
                                        </p:tav>
                                        <p:tav tm="100000">
                                          <p:val>
                                            <p:strVal val="#ppt_x"/>
                                          </p:val>
                                        </p:tav>
                                      </p:tavLst>
                                    </p:anim>
                                    <p:anim calcmode="lin" valueType="num">
                                      <p:cBhvr additive="base">
                                        <p:cTn id="17" dur="500" fill="hold"/>
                                        <p:tgtEl>
                                          <p:spTgt spid="46089"/>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6083">
                                            <p:txEl>
                                              <p:pRg st="1" end="1"/>
                                            </p:txEl>
                                          </p:spTgt>
                                        </p:tgtEl>
                                        <p:attrNameLst>
                                          <p:attrName>style.visibility</p:attrName>
                                        </p:attrNameLst>
                                      </p:cBhvr>
                                      <p:to>
                                        <p:strVal val="visible"/>
                                      </p:to>
                                    </p:set>
                                    <p:animEffect transition="in" filter="wipe(left)">
                                      <p:cBhvr>
                                        <p:cTn id="22" dur="500"/>
                                        <p:tgtEl>
                                          <p:spTgt spid="46083">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46083">
                                            <p:txEl>
                                              <p:pRg st="2" end="2"/>
                                            </p:txEl>
                                          </p:spTgt>
                                        </p:tgtEl>
                                        <p:attrNameLst>
                                          <p:attrName>style.visibility</p:attrName>
                                        </p:attrNameLst>
                                      </p:cBhvr>
                                      <p:to>
                                        <p:strVal val="visible"/>
                                      </p:to>
                                    </p:set>
                                    <p:animEffect transition="in" filter="wipe(left)">
                                      <p:cBhvr>
                                        <p:cTn id="25" dur="500"/>
                                        <p:tgtEl>
                                          <p:spTgt spid="46083">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46083">
                                            <p:txEl>
                                              <p:pRg st="3" end="3"/>
                                            </p:txEl>
                                          </p:spTgt>
                                        </p:tgtEl>
                                        <p:attrNameLst>
                                          <p:attrName>style.visibility</p:attrName>
                                        </p:attrNameLst>
                                      </p:cBhvr>
                                      <p:to>
                                        <p:strVal val="visible"/>
                                      </p:to>
                                    </p:set>
                                    <p:animEffect transition="in" filter="wipe(left)">
                                      <p:cBhvr>
                                        <p:cTn id="28" dur="500"/>
                                        <p:tgtEl>
                                          <p:spTgt spid="46083">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Effect transition="in" filter="wipe(left)">
                                      <p:cBhvr>
                                        <p:cTn id="31" dur="500"/>
                                        <p:tgtEl>
                                          <p:spTgt spid="46083">
                                            <p:txEl>
                                              <p:pRg st="4" end="4"/>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6083">
                                            <p:txEl>
                                              <p:pRg st="5" end="5"/>
                                            </p:txEl>
                                          </p:spTgt>
                                        </p:tgtEl>
                                        <p:attrNameLst>
                                          <p:attrName>style.visibility</p:attrName>
                                        </p:attrNameLst>
                                      </p:cBhvr>
                                      <p:to>
                                        <p:strVal val="visible"/>
                                      </p:to>
                                    </p:set>
                                    <p:animEffect transition="in" filter="wipe(left)">
                                      <p:cBhvr>
                                        <p:cTn id="34" dur="500"/>
                                        <p:tgtEl>
                                          <p:spTgt spid="46083">
                                            <p:txEl>
                                              <p:pRg st="5" end="5"/>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left)">
                                      <p:cBhvr>
                                        <p:cTn id="37" dur="500"/>
                                        <p:tgtEl>
                                          <p:spTgt spid="46083">
                                            <p:txEl>
                                              <p:pRg st="6" end="6"/>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6083">
                                            <p:txEl>
                                              <p:pRg st="7" end="7"/>
                                            </p:txEl>
                                          </p:spTgt>
                                        </p:tgtEl>
                                        <p:attrNameLst>
                                          <p:attrName>style.visibility</p:attrName>
                                        </p:attrNameLst>
                                      </p:cBhvr>
                                      <p:to>
                                        <p:strVal val="visible"/>
                                      </p:to>
                                    </p:set>
                                    <p:animEffect transition="in" filter="wipe(left)">
                                      <p:cBhvr>
                                        <p:cTn id="40" dur="500"/>
                                        <p:tgtEl>
                                          <p:spTgt spid="46083">
                                            <p:txEl>
                                              <p:pRg st="7" end="7"/>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46083">
                                            <p:txEl>
                                              <p:pRg st="8" end="8"/>
                                            </p:txEl>
                                          </p:spTgt>
                                        </p:tgtEl>
                                        <p:attrNameLst>
                                          <p:attrName>style.visibility</p:attrName>
                                        </p:attrNameLst>
                                      </p:cBhvr>
                                      <p:to>
                                        <p:strVal val="visible"/>
                                      </p:to>
                                    </p:set>
                                    <p:animEffect transition="in" filter="wipe(left)">
                                      <p:cBhvr>
                                        <p:cTn id="43" dur="500"/>
                                        <p:tgtEl>
                                          <p:spTgt spid="46083">
                                            <p:txEl>
                                              <p:pRg st="8" end="8"/>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46083">
                                            <p:txEl>
                                              <p:pRg st="9" end="9"/>
                                            </p:txEl>
                                          </p:spTgt>
                                        </p:tgtEl>
                                        <p:attrNameLst>
                                          <p:attrName>style.visibility</p:attrName>
                                        </p:attrNameLst>
                                      </p:cBhvr>
                                      <p:to>
                                        <p:strVal val="visible"/>
                                      </p:to>
                                    </p:set>
                                    <p:animEffect transition="in" filter="wipe(left)">
                                      <p:cBhvr>
                                        <p:cTn id="46" dur="500"/>
                                        <p:tgtEl>
                                          <p:spTgt spid="46083">
                                            <p:txEl>
                                              <p:pRg st="9" end="9"/>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46083">
                                            <p:txEl>
                                              <p:pRg st="10" end="10"/>
                                            </p:txEl>
                                          </p:spTgt>
                                        </p:tgtEl>
                                        <p:attrNameLst>
                                          <p:attrName>style.visibility</p:attrName>
                                        </p:attrNameLst>
                                      </p:cBhvr>
                                      <p:to>
                                        <p:strVal val="visible"/>
                                      </p:to>
                                    </p:set>
                                    <p:animEffect transition="in" filter="wipe(left)">
                                      <p:cBhvr>
                                        <p:cTn id="49" dur="500"/>
                                        <p:tgtEl>
                                          <p:spTgt spid="460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Rot="1" noChangeArrowheads="1"/>
          </p:cNvSpPr>
          <p:nvPr/>
        </p:nvSpPr>
        <p:spPr bwMode="auto">
          <a:xfrm>
            <a:off x="1926915" y="200820"/>
            <a:ext cx="532827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Jaderné reakce</a:t>
            </a:r>
            <a:endParaRPr lang="cs-CZ" altLang="cs-CZ" u="sng" baseline="-25000" smtClean="0">
              <a:solidFill>
                <a:srgbClr val="000000"/>
              </a:solidFill>
              <a:effectLst/>
              <a:latin typeface="Comic Sans MS" panose="030F0702030302020204" pitchFamily="66" charset="0"/>
            </a:endParaRPr>
          </a:p>
        </p:txBody>
      </p:sp>
      <p:sp>
        <p:nvSpPr>
          <p:cNvPr id="38915" name="Text Box 3"/>
          <p:cNvSpPr txBox="1">
            <a:spLocks noChangeArrowheads="1"/>
          </p:cNvSpPr>
          <p:nvPr/>
        </p:nvSpPr>
        <p:spPr bwMode="auto">
          <a:xfrm>
            <a:off x="73025" y="1268413"/>
            <a:ext cx="9036050" cy="22489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u="sng" dirty="0">
                <a:solidFill>
                  <a:srgbClr val="000000"/>
                </a:solidFill>
              </a:rPr>
              <a:t>Transmutace</a:t>
            </a:r>
            <a:r>
              <a:rPr lang="cs-CZ" altLang="cs-CZ" sz="2000" b="1" dirty="0">
                <a:solidFill>
                  <a:srgbClr val="000000"/>
                </a:solidFill>
              </a:rPr>
              <a:t> – z původního jádra vzniká nové jádro s málo odlišným protonový  </a:t>
            </a:r>
            <a:r>
              <a:rPr lang="cs-CZ" altLang="cs-CZ" sz="2000" b="1" dirty="0" smtClean="0">
                <a:solidFill>
                  <a:srgbClr val="000000"/>
                </a:solidFill>
              </a:rPr>
              <a:t>číslem, zároveň se uvolní částice (proton). </a:t>
            </a:r>
            <a:r>
              <a:rPr lang="cs-CZ" altLang="cs-CZ" sz="1200" b="1" dirty="0">
                <a:solidFill>
                  <a:srgbClr val="000000"/>
                </a:solidFill>
              </a:rPr>
              <a:t>7N14 + 2He4 </a:t>
            </a:r>
            <a:r>
              <a:rPr lang="cs-CZ" altLang="cs-CZ" sz="1200" b="1" dirty="0" smtClean="0">
                <a:solidFill>
                  <a:srgbClr val="000000"/>
                </a:solidFill>
                <a:sym typeface="Symbol" panose="05050102010706020507" pitchFamily="18" charset="2"/>
              </a:rPr>
              <a:t></a:t>
            </a:r>
            <a:r>
              <a:rPr lang="cs-CZ" altLang="cs-CZ" sz="1200" b="1" dirty="0" smtClean="0">
                <a:solidFill>
                  <a:srgbClr val="000000"/>
                </a:solidFill>
              </a:rPr>
              <a:t> </a:t>
            </a:r>
            <a:r>
              <a:rPr lang="cs-CZ" altLang="cs-CZ" sz="1200" b="1" dirty="0">
                <a:solidFill>
                  <a:srgbClr val="000000"/>
                </a:solidFill>
              </a:rPr>
              <a:t>8O17 + 1p1</a:t>
            </a:r>
          </a:p>
          <a:p>
            <a:pPr eaLnBrk="1" hangingPunct="1">
              <a:spcBef>
                <a:spcPct val="50000"/>
              </a:spcBef>
            </a:pPr>
            <a:r>
              <a:rPr lang="cs-CZ" altLang="cs-CZ" sz="2000" b="1" u="sng" dirty="0">
                <a:solidFill>
                  <a:srgbClr val="000000"/>
                </a:solidFill>
              </a:rPr>
              <a:t>Štěpení jádra</a:t>
            </a:r>
            <a:r>
              <a:rPr lang="cs-CZ" altLang="cs-CZ" sz="2000" b="1" dirty="0">
                <a:solidFill>
                  <a:srgbClr val="000000"/>
                </a:solidFill>
              </a:rPr>
              <a:t> – z původní částice vznikají dvě jádra s málo odlišným protonovým číslem</a:t>
            </a:r>
            <a:r>
              <a:rPr lang="cs-CZ" altLang="cs-CZ" sz="2000" b="1" dirty="0" smtClean="0">
                <a:solidFill>
                  <a:srgbClr val="000000"/>
                </a:solidFill>
              </a:rPr>
              <a:t>. </a:t>
            </a:r>
            <a:r>
              <a:rPr lang="pt-BR" altLang="cs-CZ" sz="1200" b="1" dirty="0">
                <a:solidFill>
                  <a:srgbClr val="000000"/>
                </a:solidFill>
              </a:rPr>
              <a:t>92U235 + 0n1 </a:t>
            </a:r>
            <a:r>
              <a:rPr lang="cs-CZ" altLang="cs-CZ" sz="1200" b="1" dirty="0">
                <a:solidFill>
                  <a:srgbClr val="000000"/>
                </a:solidFill>
                <a:sym typeface="Symbol" panose="05050102010706020507" pitchFamily="18" charset="2"/>
              </a:rPr>
              <a:t></a:t>
            </a:r>
            <a:r>
              <a:rPr lang="pt-BR" altLang="cs-CZ" sz="1200" b="1" dirty="0" smtClean="0">
                <a:solidFill>
                  <a:srgbClr val="000000"/>
                </a:solidFill>
              </a:rPr>
              <a:t> </a:t>
            </a:r>
            <a:r>
              <a:rPr lang="pt-BR" altLang="cs-CZ" sz="1200" b="1" dirty="0">
                <a:solidFill>
                  <a:srgbClr val="000000"/>
                </a:solidFill>
              </a:rPr>
              <a:t>56Ba144 + 36Kr89 + 3 0n1</a:t>
            </a:r>
            <a:endParaRPr lang="cs-CZ" altLang="cs-CZ" sz="1200" b="1" dirty="0">
              <a:solidFill>
                <a:srgbClr val="000000"/>
              </a:solidFill>
            </a:endParaRPr>
          </a:p>
          <a:p>
            <a:pPr eaLnBrk="1" hangingPunct="1">
              <a:spcBef>
                <a:spcPct val="50000"/>
              </a:spcBef>
            </a:pPr>
            <a:r>
              <a:rPr lang="cs-CZ" altLang="cs-CZ" sz="2000" b="1" u="sng" dirty="0">
                <a:solidFill>
                  <a:srgbClr val="000000"/>
                </a:solidFill>
              </a:rPr>
              <a:t>Jaderná syntéza</a:t>
            </a:r>
            <a:r>
              <a:rPr lang="cs-CZ" altLang="cs-CZ" sz="2000" b="1" dirty="0">
                <a:solidFill>
                  <a:srgbClr val="000000"/>
                </a:solidFill>
              </a:rPr>
              <a:t> – dvě jádra vytvoří nové jádro s větším protonovým číslem. </a:t>
            </a:r>
            <a:r>
              <a:rPr lang="cs-CZ" altLang="cs-CZ" sz="1200" b="1" dirty="0">
                <a:solidFill>
                  <a:srgbClr val="000000"/>
                </a:solidFill>
              </a:rPr>
              <a:t>1H1 + 1H2 </a:t>
            </a:r>
            <a:r>
              <a:rPr lang="cs-CZ" altLang="cs-CZ" sz="1200" b="1" dirty="0">
                <a:solidFill>
                  <a:srgbClr val="000000"/>
                </a:solidFill>
                <a:sym typeface="Symbol" panose="05050102010706020507" pitchFamily="18" charset="2"/>
              </a:rPr>
              <a:t></a:t>
            </a:r>
            <a:r>
              <a:rPr lang="cs-CZ" altLang="cs-CZ" sz="1200" b="1" dirty="0" smtClean="0">
                <a:solidFill>
                  <a:srgbClr val="000000"/>
                </a:solidFill>
              </a:rPr>
              <a:t> </a:t>
            </a:r>
            <a:r>
              <a:rPr lang="cs-CZ" altLang="cs-CZ" sz="1200" b="1" dirty="0">
                <a:solidFill>
                  <a:srgbClr val="000000"/>
                </a:solidFill>
              </a:rPr>
              <a:t>2He3   </a:t>
            </a:r>
          </a:p>
        </p:txBody>
      </p:sp>
      <p:pic>
        <p:nvPicPr>
          <p:cNvPr id="38917" name="Picture 5" descr="Transmuta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638550"/>
            <a:ext cx="35306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Transmuta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3638550"/>
            <a:ext cx="35274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Transmutac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5229225"/>
            <a:ext cx="366553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500" fill="hold"/>
                                        <p:tgtEl>
                                          <p:spTgt spid="38914"/>
                                        </p:tgtEl>
                                        <p:attrNameLst>
                                          <p:attrName>ppt_w</p:attrName>
                                        </p:attrNameLst>
                                      </p:cBhvr>
                                      <p:tavLst>
                                        <p:tav tm="0">
                                          <p:val>
                                            <p:fltVal val="0"/>
                                          </p:val>
                                        </p:tav>
                                        <p:tav tm="100000">
                                          <p:val>
                                            <p:strVal val="#ppt_w"/>
                                          </p:val>
                                        </p:tav>
                                      </p:tavLst>
                                    </p:anim>
                                    <p:anim calcmode="lin" valueType="num">
                                      <p:cBhvr>
                                        <p:cTn id="8" dur="500" fill="hold"/>
                                        <p:tgtEl>
                                          <p:spTgt spid="38914"/>
                                        </p:tgtEl>
                                        <p:attrNameLst>
                                          <p:attrName>ppt_h</p:attrName>
                                        </p:attrNameLst>
                                      </p:cBhvr>
                                      <p:tavLst>
                                        <p:tav tm="0">
                                          <p:val>
                                            <p:fltVal val="0"/>
                                          </p:val>
                                        </p:tav>
                                        <p:tav tm="100000">
                                          <p:val>
                                            <p:strVal val="#ppt_h"/>
                                          </p:val>
                                        </p:tav>
                                      </p:tavLst>
                                    </p:anim>
                                    <p:animEffect transition="in" filter="fade">
                                      <p:cBhvr>
                                        <p:cTn id="9" dur="500"/>
                                        <p:tgtEl>
                                          <p:spTgt spid="38914"/>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Effect transition="in" filter="wipe(left)">
                                      <p:cBhvr>
                                        <p:cTn id="13" dur="500"/>
                                        <p:tgtEl>
                                          <p:spTgt spid="38915">
                                            <p:txEl>
                                              <p:pRg st="0" end="0"/>
                                            </p:txEl>
                                          </p:spTgt>
                                        </p:tgtEl>
                                      </p:cBhvr>
                                    </p:animEffect>
                                  </p:childTnLst>
                                </p:cTn>
                              </p:par>
                              <p:par>
                                <p:cTn id="14" presetID="2" presetClass="entr" presetSubtype="8" fill="hold" nodeType="withEffect">
                                  <p:stCondLst>
                                    <p:cond delay="0"/>
                                  </p:stCondLst>
                                  <p:childTnLst>
                                    <p:set>
                                      <p:cBhvr>
                                        <p:cTn id="15" dur="1" fill="hold">
                                          <p:stCondLst>
                                            <p:cond delay="0"/>
                                          </p:stCondLst>
                                        </p:cTn>
                                        <p:tgtEl>
                                          <p:spTgt spid="38917"/>
                                        </p:tgtEl>
                                        <p:attrNameLst>
                                          <p:attrName>style.visibility</p:attrName>
                                        </p:attrNameLst>
                                      </p:cBhvr>
                                      <p:to>
                                        <p:strVal val="visible"/>
                                      </p:to>
                                    </p:set>
                                    <p:anim calcmode="lin" valueType="num">
                                      <p:cBhvr additive="base">
                                        <p:cTn id="16" dur="500" fill="hold"/>
                                        <p:tgtEl>
                                          <p:spTgt spid="38917"/>
                                        </p:tgtEl>
                                        <p:attrNameLst>
                                          <p:attrName>ppt_x</p:attrName>
                                        </p:attrNameLst>
                                      </p:cBhvr>
                                      <p:tavLst>
                                        <p:tav tm="0">
                                          <p:val>
                                            <p:strVal val="0-#ppt_w/2"/>
                                          </p:val>
                                        </p:tav>
                                        <p:tav tm="100000">
                                          <p:val>
                                            <p:strVal val="#ppt_x"/>
                                          </p:val>
                                        </p:tav>
                                      </p:tavLst>
                                    </p:anim>
                                    <p:anim calcmode="lin" valueType="num">
                                      <p:cBhvr additive="base">
                                        <p:cTn id="17" dur="500" fill="hold"/>
                                        <p:tgtEl>
                                          <p:spTgt spid="38917"/>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38917"/>
                                        </p:tgtEl>
                                        <p:attrNameLst>
                                          <p:attrName>ppt_x</p:attrName>
                                        </p:attrNameLst>
                                      </p:cBhvr>
                                      <p:tavLst>
                                        <p:tav tm="0">
                                          <p:val>
                                            <p:strVal val="ppt_x"/>
                                          </p:val>
                                        </p:tav>
                                        <p:tav tm="100000">
                                          <p:val>
                                            <p:strVal val="ppt_x"/>
                                          </p:val>
                                        </p:tav>
                                      </p:tavLst>
                                    </p:anim>
                                    <p:anim calcmode="lin" valueType="num">
                                      <p:cBhvr additive="base">
                                        <p:cTn id="22" dur="500"/>
                                        <p:tgtEl>
                                          <p:spTgt spid="38917"/>
                                        </p:tgtEl>
                                        <p:attrNameLst>
                                          <p:attrName>ppt_y</p:attrName>
                                        </p:attrNameLst>
                                      </p:cBhvr>
                                      <p:tavLst>
                                        <p:tav tm="0">
                                          <p:val>
                                            <p:strVal val="ppt_y"/>
                                          </p:val>
                                        </p:tav>
                                        <p:tav tm="100000">
                                          <p:val>
                                            <p:strVal val="1+ppt_h/2"/>
                                          </p:val>
                                        </p:tav>
                                      </p:tavLst>
                                    </p:anim>
                                    <p:set>
                                      <p:cBhvr>
                                        <p:cTn id="23" dur="1" fill="hold">
                                          <p:stCondLst>
                                            <p:cond delay="499"/>
                                          </p:stCondLst>
                                        </p:cTn>
                                        <p:tgtEl>
                                          <p:spTgt spid="38917"/>
                                        </p:tgtEl>
                                        <p:attrNameLst>
                                          <p:attrName>style.visibility</p:attrName>
                                        </p:attrNameLst>
                                      </p:cBhvr>
                                      <p:to>
                                        <p:strVal val="hidden"/>
                                      </p:to>
                                    </p:se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8915">
                                            <p:txEl>
                                              <p:pRg st="1" end="1"/>
                                            </p:txEl>
                                          </p:spTgt>
                                        </p:tgtEl>
                                        <p:attrNameLst>
                                          <p:attrName>style.visibility</p:attrName>
                                        </p:attrNameLst>
                                      </p:cBhvr>
                                      <p:to>
                                        <p:strVal val="visible"/>
                                      </p:to>
                                    </p:set>
                                    <p:animEffect transition="in" filter="wipe(left)">
                                      <p:cBhvr>
                                        <p:cTn id="27" dur="500"/>
                                        <p:tgtEl>
                                          <p:spTgt spid="38915">
                                            <p:txEl>
                                              <p:pRg st="1" end="1"/>
                                            </p:txEl>
                                          </p:spTgt>
                                        </p:tgtEl>
                                      </p:cBhvr>
                                    </p:animEffect>
                                  </p:childTnLst>
                                </p:cTn>
                              </p:par>
                              <p:par>
                                <p:cTn id="28" presetID="2" presetClass="entr" presetSubtype="2" fill="hold" nodeType="withEffect">
                                  <p:stCondLst>
                                    <p:cond delay="0"/>
                                  </p:stCondLst>
                                  <p:childTnLst>
                                    <p:set>
                                      <p:cBhvr>
                                        <p:cTn id="29" dur="1" fill="hold">
                                          <p:stCondLst>
                                            <p:cond delay="0"/>
                                          </p:stCondLst>
                                        </p:cTn>
                                        <p:tgtEl>
                                          <p:spTgt spid="38919"/>
                                        </p:tgtEl>
                                        <p:attrNameLst>
                                          <p:attrName>style.visibility</p:attrName>
                                        </p:attrNameLst>
                                      </p:cBhvr>
                                      <p:to>
                                        <p:strVal val="visible"/>
                                      </p:to>
                                    </p:set>
                                    <p:anim calcmode="lin" valueType="num">
                                      <p:cBhvr additive="base">
                                        <p:cTn id="30" dur="500" fill="hold"/>
                                        <p:tgtEl>
                                          <p:spTgt spid="38919"/>
                                        </p:tgtEl>
                                        <p:attrNameLst>
                                          <p:attrName>ppt_x</p:attrName>
                                        </p:attrNameLst>
                                      </p:cBhvr>
                                      <p:tavLst>
                                        <p:tav tm="0">
                                          <p:val>
                                            <p:strVal val="1+#ppt_w/2"/>
                                          </p:val>
                                        </p:tav>
                                        <p:tav tm="100000">
                                          <p:val>
                                            <p:strVal val="#ppt_x"/>
                                          </p:val>
                                        </p:tav>
                                      </p:tavLst>
                                    </p:anim>
                                    <p:anim calcmode="lin" valueType="num">
                                      <p:cBhvr additive="base">
                                        <p:cTn id="31" dur="500" fill="hold"/>
                                        <p:tgtEl>
                                          <p:spTgt spid="3891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38919"/>
                                        </p:tgtEl>
                                        <p:attrNameLst>
                                          <p:attrName>ppt_x</p:attrName>
                                        </p:attrNameLst>
                                      </p:cBhvr>
                                      <p:tavLst>
                                        <p:tav tm="0">
                                          <p:val>
                                            <p:strVal val="ppt_x"/>
                                          </p:val>
                                        </p:tav>
                                        <p:tav tm="100000">
                                          <p:val>
                                            <p:strVal val="ppt_x"/>
                                          </p:val>
                                        </p:tav>
                                      </p:tavLst>
                                    </p:anim>
                                    <p:anim calcmode="lin" valueType="num">
                                      <p:cBhvr additive="base">
                                        <p:cTn id="36" dur="500"/>
                                        <p:tgtEl>
                                          <p:spTgt spid="38919"/>
                                        </p:tgtEl>
                                        <p:attrNameLst>
                                          <p:attrName>ppt_y</p:attrName>
                                        </p:attrNameLst>
                                      </p:cBhvr>
                                      <p:tavLst>
                                        <p:tav tm="0">
                                          <p:val>
                                            <p:strVal val="ppt_y"/>
                                          </p:val>
                                        </p:tav>
                                        <p:tav tm="100000">
                                          <p:val>
                                            <p:strVal val="1+ppt_h/2"/>
                                          </p:val>
                                        </p:tav>
                                      </p:tavLst>
                                    </p:anim>
                                    <p:set>
                                      <p:cBhvr>
                                        <p:cTn id="37" dur="1" fill="hold">
                                          <p:stCondLst>
                                            <p:cond delay="499"/>
                                          </p:stCondLst>
                                        </p:cTn>
                                        <p:tgtEl>
                                          <p:spTgt spid="38919"/>
                                        </p:tgtEl>
                                        <p:attrNameLst>
                                          <p:attrName>style.visibility</p:attrName>
                                        </p:attrNameLst>
                                      </p:cBhvr>
                                      <p:to>
                                        <p:strVal val="hidden"/>
                                      </p:to>
                                    </p:set>
                                  </p:childTnLst>
                                </p:cTn>
                              </p:par>
                            </p:childTnLst>
                          </p:cTn>
                        </p:par>
                        <p:par>
                          <p:cTn id="38" fill="hold" nodeType="with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38915">
                                            <p:txEl>
                                              <p:pRg st="2" end="2"/>
                                            </p:txEl>
                                          </p:spTgt>
                                        </p:tgtEl>
                                        <p:attrNameLst>
                                          <p:attrName>style.visibility</p:attrName>
                                        </p:attrNameLst>
                                      </p:cBhvr>
                                      <p:to>
                                        <p:strVal val="visible"/>
                                      </p:to>
                                    </p:set>
                                    <p:animEffect transition="in" filter="wipe(left)">
                                      <p:cBhvr>
                                        <p:cTn id="41" dur="500"/>
                                        <p:tgtEl>
                                          <p:spTgt spid="38915">
                                            <p:txEl>
                                              <p:pRg st="2" end="2"/>
                                            </p:txEl>
                                          </p:spTgt>
                                        </p:tgtEl>
                                      </p:cBhvr>
                                    </p:animEffect>
                                  </p:childTnLst>
                                </p:cTn>
                              </p:par>
                              <p:par>
                                <p:cTn id="42" presetID="2" presetClass="entr" presetSubtype="4" fill="hold" nodeType="withEffect">
                                  <p:stCondLst>
                                    <p:cond delay="0"/>
                                  </p:stCondLst>
                                  <p:childTnLst>
                                    <p:set>
                                      <p:cBhvr>
                                        <p:cTn id="43" dur="1" fill="hold">
                                          <p:stCondLst>
                                            <p:cond delay="0"/>
                                          </p:stCondLst>
                                        </p:cTn>
                                        <p:tgtEl>
                                          <p:spTgt spid="38921"/>
                                        </p:tgtEl>
                                        <p:attrNameLst>
                                          <p:attrName>style.visibility</p:attrName>
                                        </p:attrNameLst>
                                      </p:cBhvr>
                                      <p:to>
                                        <p:strVal val="visible"/>
                                      </p:to>
                                    </p:set>
                                    <p:anim calcmode="lin" valueType="num">
                                      <p:cBhvr additive="base">
                                        <p:cTn id="44" dur="500" fill="hold"/>
                                        <p:tgtEl>
                                          <p:spTgt spid="38921"/>
                                        </p:tgtEl>
                                        <p:attrNameLst>
                                          <p:attrName>ppt_x</p:attrName>
                                        </p:attrNameLst>
                                      </p:cBhvr>
                                      <p:tavLst>
                                        <p:tav tm="0">
                                          <p:val>
                                            <p:strVal val="#ppt_x"/>
                                          </p:val>
                                        </p:tav>
                                        <p:tav tm="100000">
                                          <p:val>
                                            <p:strVal val="#ppt_x"/>
                                          </p:val>
                                        </p:tav>
                                      </p:tavLst>
                                    </p:anim>
                                    <p:anim calcmode="lin" valueType="num">
                                      <p:cBhvr additive="base">
                                        <p:cTn id="45" dur="500" fill="hold"/>
                                        <p:tgtEl>
                                          <p:spTgt spid="389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109538" y="981075"/>
            <a:ext cx="8999537" cy="28289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63525" indent="-263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b="1" u="sng" dirty="0">
                <a:solidFill>
                  <a:srgbClr val="000000"/>
                </a:solidFill>
              </a:rPr>
              <a:t>Jaderná reakce jsou těžko uskutečnitelné:</a:t>
            </a:r>
          </a:p>
          <a:p>
            <a:pPr eaLnBrk="1" hangingPunct="1">
              <a:spcBef>
                <a:spcPct val="20000"/>
              </a:spcBef>
            </a:pPr>
            <a:r>
              <a:rPr lang="cs-CZ" altLang="cs-CZ" sz="2100" b="1" dirty="0">
                <a:solidFill>
                  <a:srgbClr val="000000"/>
                </a:solidFill>
              </a:rPr>
              <a:t>*	pro </a:t>
            </a:r>
            <a:r>
              <a:rPr lang="cs-CZ" altLang="cs-CZ" sz="2100" b="1" u="sng" dirty="0">
                <a:solidFill>
                  <a:srgbClr val="000000"/>
                </a:solidFill>
              </a:rPr>
              <a:t>štěpení</a:t>
            </a:r>
            <a:r>
              <a:rPr lang="cs-CZ" altLang="cs-CZ" sz="2100" b="1" dirty="0">
                <a:solidFill>
                  <a:srgbClr val="000000"/>
                </a:solidFill>
              </a:rPr>
              <a:t> jsou terčová jádra malá a je nízká pravděpodobnost „trefy“ elementární částicí</a:t>
            </a:r>
          </a:p>
          <a:p>
            <a:pPr eaLnBrk="1" hangingPunct="1">
              <a:spcBef>
                <a:spcPct val="20000"/>
              </a:spcBef>
            </a:pPr>
            <a:r>
              <a:rPr lang="cs-CZ" altLang="cs-CZ" sz="2100" b="1" dirty="0">
                <a:solidFill>
                  <a:srgbClr val="000000"/>
                </a:solidFill>
              </a:rPr>
              <a:t>*	pro </a:t>
            </a:r>
            <a:r>
              <a:rPr lang="cs-CZ" altLang="cs-CZ" sz="2100" b="1" u="sng" dirty="0">
                <a:solidFill>
                  <a:srgbClr val="000000"/>
                </a:solidFill>
              </a:rPr>
              <a:t>syntézu</a:t>
            </a:r>
            <a:r>
              <a:rPr lang="cs-CZ" altLang="cs-CZ" sz="2100" b="1" dirty="0">
                <a:solidFill>
                  <a:srgbClr val="000000"/>
                </a:solidFill>
              </a:rPr>
              <a:t> působí mezi částicemi značné odpudivé (Coulombovy) síly, které lze částečně překonat vysokou teplotou (řádově milióny stupňů), kdy kinetická energie jádra překoná elektrostatické síly, jádra se dostanou do takové blízkosti, kdy začnou působit jaderné síly – </a:t>
            </a:r>
            <a:r>
              <a:rPr lang="cs-CZ" altLang="cs-CZ" sz="2100" b="1" u="sng" dirty="0">
                <a:solidFill>
                  <a:srgbClr val="000000"/>
                </a:solidFill>
              </a:rPr>
              <a:t>termonukleární reakce.  </a:t>
            </a:r>
          </a:p>
        </p:txBody>
      </p:sp>
      <p:sp>
        <p:nvSpPr>
          <p:cNvPr id="19461" name="Rectangle 5"/>
          <p:cNvSpPr>
            <a:spLocks noRot="1" noChangeArrowheads="1"/>
          </p:cNvSpPr>
          <p:nvPr/>
        </p:nvSpPr>
        <p:spPr bwMode="auto">
          <a:xfrm>
            <a:off x="323850" y="115888"/>
            <a:ext cx="85185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Jaderné reakce</a:t>
            </a:r>
            <a:endParaRPr lang="cs-CZ" altLang="cs-CZ" u="sng" baseline="-25000" smtClean="0">
              <a:solidFill>
                <a:srgbClr val="000000"/>
              </a:solidFill>
              <a:effectLst/>
              <a:latin typeface="Comic Sans MS" panose="030F0702030302020204" pitchFamily="66" charset="0"/>
            </a:endParaRPr>
          </a:p>
        </p:txBody>
      </p:sp>
      <p:sp>
        <p:nvSpPr>
          <p:cNvPr id="19463" name="Text Box 7"/>
          <p:cNvSpPr txBox="1">
            <a:spLocks noChangeArrowheads="1"/>
          </p:cNvSpPr>
          <p:nvPr/>
        </p:nvSpPr>
        <p:spPr bwMode="auto">
          <a:xfrm>
            <a:off x="179388" y="3933825"/>
            <a:ext cx="8856662" cy="74084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100" b="1" u="sng">
                <a:solidFill>
                  <a:srgbClr val="000000"/>
                </a:solidFill>
              </a:rPr>
              <a:t>Pro využití štěpení je nejvýhodnější použít neutron, který je bez náboje a elektrostatické síly nepůsobí.</a:t>
            </a:r>
          </a:p>
        </p:txBody>
      </p:sp>
      <p:sp>
        <p:nvSpPr>
          <p:cNvPr id="19464" name="Text Box 8"/>
          <p:cNvSpPr txBox="1">
            <a:spLocks noChangeArrowheads="1"/>
          </p:cNvSpPr>
          <p:nvPr/>
        </p:nvSpPr>
        <p:spPr bwMode="auto">
          <a:xfrm>
            <a:off x="88900" y="4902200"/>
            <a:ext cx="8999538" cy="17589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960688" indent="-2960688">
              <a:tabLst>
                <a:tab pos="2778125" algn="l"/>
              </a:tabLst>
              <a:defRPr>
                <a:solidFill>
                  <a:schemeClr val="tx1"/>
                </a:solidFill>
                <a:latin typeface="Arial" panose="020B0604020202020204" pitchFamily="34" charset="0"/>
              </a:defRPr>
            </a:lvl1pPr>
            <a:lvl2pPr marL="742950" indent="-285750">
              <a:tabLst>
                <a:tab pos="2778125" algn="l"/>
              </a:tabLst>
              <a:defRPr>
                <a:solidFill>
                  <a:schemeClr val="tx1"/>
                </a:solidFill>
                <a:latin typeface="Arial" panose="020B0604020202020204" pitchFamily="34" charset="0"/>
              </a:defRPr>
            </a:lvl2pPr>
            <a:lvl3pPr marL="1143000" indent="-228600">
              <a:tabLst>
                <a:tab pos="2778125" algn="l"/>
              </a:tabLst>
              <a:defRPr>
                <a:solidFill>
                  <a:schemeClr val="tx1"/>
                </a:solidFill>
                <a:latin typeface="Arial" panose="020B0604020202020204" pitchFamily="34" charset="0"/>
              </a:defRPr>
            </a:lvl3pPr>
            <a:lvl4pPr marL="1600200" indent="-228600">
              <a:tabLst>
                <a:tab pos="2778125" algn="l"/>
              </a:tabLst>
              <a:defRPr>
                <a:solidFill>
                  <a:schemeClr val="tx1"/>
                </a:solidFill>
                <a:latin typeface="Arial" panose="020B0604020202020204" pitchFamily="34" charset="0"/>
              </a:defRPr>
            </a:lvl4pPr>
            <a:lvl5pPr marL="2057400" indent="-228600">
              <a:tabLst>
                <a:tab pos="27781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781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781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781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78125" algn="l"/>
              </a:tabLst>
              <a:defRPr>
                <a:solidFill>
                  <a:schemeClr val="tx1"/>
                </a:solidFill>
                <a:latin typeface="Arial" panose="020B0604020202020204" pitchFamily="34" charset="0"/>
              </a:defRPr>
            </a:lvl9pPr>
          </a:lstStyle>
          <a:p>
            <a:pPr eaLnBrk="1" hangingPunct="1">
              <a:spcBef>
                <a:spcPct val="50000"/>
              </a:spcBef>
            </a:pPr>
            <a:r>
              <a:rPr lang="cs-CZ" altLang="cs-CZ" sz="2100" b="1" u="sng">
                <a:solidFill>
                  <a:srgbClr val="000000"/>
                </a:solidFill>
              </a:rPr>
              <a:t>Neutrony: </a:t>
            </a:r>
            <a:r>
              <a:rPr lang="cs-CZ" altLang="cs-CZ" sz="2100" b="1">
                <a:solidFill>
                  <a:srgbClr val="000000"/>
                </a:solidFill>
              </a:rPr>
              <a:t>volné neutrony jsou radioaktivní a samovolně se rozpadají</a:t>
            </a:r>
          </a:p>
          <a:p>
            <a:pPr eaLnBrk="1" hangingPunct="1">
              <a:spcBef>
                <a:spcPct val="20000"/>
              </a:spcBef>
            </a:pPr>
            <a:r>
              <a:rPr lang="cs-CZ" altLang="cs-CZ" sz="2100" b="1" u="sng">
                <a:solidFill>
                  <a:srgbClr val="000000"/>
                </a:solidFill>
              </a:rPr>
              <a:t>Tepelné neutrony</a:t>
            </a:r>
            <a:r>
              <a:rPr lang="cs-CZ" altLang="cs-CZ" sz="2100" b="1">
                <a:solidFill>
                  <a:srgbClr val="000000"/>
                </a:solidFill>
              </a:rPr>
              <a:t> 	-	mají teplotu 6000 K, malou energii a rychlost</a:t>
            </a:r>
          </a:p>
          <a:p>
            <a:pPr eaLnBrk="1" hangingPunct="1"/>
            <a:r>
              <a:rPr lang="cs-CZ" altLang="cs-CZ" sz="2100" b="1" u="sng">
                <a:solidFill>
                  <a:srgbClr val="000000"/>
                </a:solidFill>
              </a:rPr>
              <a:t>Rychlé neutrony</a:t>
            </a:r>
            <a:r>
              <a:rPr lang="cs-CZ" altLang="cs-CZ" sz="2100" b="1">
                <a:solidFill>
                  <a:srgbClr val="000000"/>
                </a:solidFill>
              </a:rPr>
              <a:t>	-	mají vysokou energii a teplotu ( 10</a:t>
            </a:r>
            <a:r>
              <a:rPr lang="cs-CZ" altLang="cs-CZ" sz="2100" b="1" baseline="30000">
                <a:solidFill>
                  <a:srgbClr val="000000"/>
                </a:solidFill>
              </a:rPr>
              <a:t>10</a:t>
            </a:r>
            <a:r>
              <a:rPr lang="cs-CZ" altLang="cs-CZ" sz="2100" b="1">
                <a:solidFill>
                  <a:srgbClr val="000000"/>
                </a:solidFill>
              </a:rPr>
              <a:t> K)</a:t>
            </a:r>
          </a:p>
          <a:p>
            <a:pPr eaLnBrk="1" hangingPunct="1"/>
            <a:r>
              <a:rPr lang="cs-CZ" altLang="cs-CZ" sz="2100" b="1" u="sng">
                <a:solidFill>
                  <a:srgbClr val="000000"/>
                </a:solidFill>
              </a:rPr>
              <a:t>Epitermální neutrony</a:t>
            </a:r>
            <a:r>
              <a:rPr lang="cs-CZ" altLang="cs-CZ" sz="2100" b="1">
                <a:solidFill>
                  <a:srgbClr val="000000"/>
                </a:solidFill>
              </a:rPr>
              <a:t>	-	mají energii mezi tepelnými a rychlými neutrony</a:t>
            </a:r>
            <a:r>
              <a:rPr lang="cs-CZ" altLang="cs-CZ" sz="2000" b="1">
                <a:solidFill>
                  <a:srgbClr val="000000"/>
                </a:solidFill>
              </a:rPr>
              <a:t>     </a:t>
            </a:r>
            <a:endParaRPr lang="cs-CZ" altLang="cs-CZ" sz="2000" b="1" u="sng">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 calcmode="lin" valueType="num">
                                      <p:cBhvr>
                                        <p:cTn id="7" dur="500" fill="hold"/>
                                        <p:tgtEl>
                                          <p:spTgt spid="1946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6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461">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9460">
                                            <p:txEl>
                                              <p:pRg st="0" end="0"/>
                                            </p:txEl>
                                          </p:spTgt>
                                        </p:tgtEl>
                                        <p:attrNameLst>
                                          <p:attrName>style.visibility</p:attrName>
                                        </p:attrNameLst>
                                      </p:cBhvr>
                                      <p:to>
                                        <p:strVal val="visible"/>
                                      </p:to>
                                    </p:set>
                                    <p:animEffect transition="in" filter="wipe(left)">
                                      <p:cBhvr>
                                        <p:cTn id="13" dur="500"/>
                                        <p:tgtEl>
                                          <p:spTgt spid="1946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9460">
                                            <p:txEl>
                                              <p:pRg st="1" end="1"/>
                                            </p:txEl>
                                          </p:spTgt>
                                        </p:tgtEl>
                                        <p:attrNameLst>
                                          <p:attrName>style.visibility</p:attrName>
                                        </p:attrNameLst>
                                      </p:cBhvr>
                                      <p:to>
                                        <p:strVal val="visible"/>
                                      </p:to>
                                    </p:set>
                                    <p:animEffect transition="in" filter="wipe(left)">
                                      <p:cBhvr>
                                        <p:cTn id="18" dur="500"/>
                                        <p:tgtEl>
                                          <p:spTgt spid="19460">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9460">
                                            <p:txEl>
                                              <p:pRg st="2" end="2"/>
                                            </p:txEl>
                                          </p:spTgt>
                                        </p:tgtEl>
                                        <p:attrNameLst>
                                          <p:attrName>style.visibility</p:attrName>
                                        </p:attrNameLst>
                                      </p:cBhvr>
                                      <p:to>
                                        <p:strVal val="visible"/>
                                      </p:to>
                                    </p:set>
                                    <p:animEffect transition="in" filter="wipe(left)">
                                      <p:cBhvr>
                                        <p:cTn id="21" dur="500"/>
                                        <p:tgtEl>
                                          <p:spTgt spid="19460">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9463"/>
                                        </p:tgtEl>
                                        <p:attrNameLst>
                                          <p:attrName>style.visibility</p:attrName>
                                        </p:attrNameLst>
                                      </p:cBhvr>
                                      <p:to>
                                        <p:strVal val="visible"/>
                                      </p:to>
                                    </p:set>
                                    <p:anim calcmode="lin" valueType="num">
                                      <p:cBhvr>
                                        <p:cTn id="26" dur="2000" fill="hold"/>
                                        <p:tgtEl>
                                          <p:spTgt spid="19463"/>
                                        </p:tgtEl>
                                        <p:attrNameLst>
                                          <p:attrName>ppt_w</p:attrName>
                                        </p:attrNameLst>
                                      </p:cBhvr>
                                      <p:tavLst>
                                        <p:tav tm="0">
                                          <p:val>
                                            <p:fltVal val="0"/>
                                          </p:val>
                                        </p:tav>
                                        <p:tav tm="100000">
                                          <p:val>
                                            <p:strVal val="#ppt_w"/>
                                          </p:val>
                                        </p:tav>
                                      </p:tavLst>
                                    </p:anim>
                                    <p:anim calcmode="lin" valueType="num">
                                      <p:cBhvr>
                                        <p:cTn id="27" dur="2000" fill="hold"/>
                                        <p:tgtEl>
                                          <p:spTgt spid="19463"/>
                                        </p:tgtEl>
                                        <p:attrNameLst>
                                          <p:attrName>ppt_h</p:attrName>
                                        </p:attrNameLst>
                                      </p:cBhvr>
                                      <p:tavLst>
                                        <p:tav tm="0">
                                          <p:val>
                                            <p:fltVal val="0"/>
                                          </p:val>
                                        </p:tav>
                                        <p:tav tm="100000">
                                          <p:val>
                                            <p:strVal val="#ppt_h"/>
                                          </p:val>
                                        </p:tav>
                                      </p:tavLst>
                                    </p:anim>
                                    <p:animEffect transition="in" filter="fade">
                                      <p:cBhvr>
                                        <p:cTn id="28" dur="2000"/>
                                        <p:tgtEl>
                                          <p:spTgt spid="19463"/>
                                        </p:tgtEl>
                                      </p:cBhvr>
                                    </p:animEffect>
                                  </p:childTnLst>
                                </p:cTn>
                              </p:par>
                            </p:childTnLst>
                          </p:cTn>
                        </p:par>
                        <p:par>
                          <p:cTn id="29" fill="hold" nodeType="afterGroup">
                            <p:stCondLst>
                              <p:cond delay="2000"/>
                            </p:stCondLst>
                            <p:childTnLst>
                              <p:par>
                                <p:cTn id="30" presetID="22" presetClass="entr" presetSubtype="8" fill="hold" nodeType="afterEffect">
                                  <p:stCondLst>
                                    <p:cond delay="0"/>
                                  </p:stCondLst>
                                  <p:childTnLst>
                                    <p:set>
                                      <p:cBhvr>
                                        <p:cTn id="31" dur="1" fill="hold">
                                          <p:stCondLst>
                                            <p:cond delay="0"/>
                                          </p:stCondLst>
                                        </p:cTn>
                                        <p:tgtEl>
                                          <p:spTgt spid="19464">
                                            <p:txEl>
                                              <p:pRg st="0" end="0"/>
                                            </p:txEl>
                                          </p:spTgt>
                                        </p:tgtEl>
                                        <p:attrNameLst>
                                          <p:attrName>style.visibility</p:attrName>
                                        </p:attrNameLst>
                                      </p:cBhvr>
                                      <p:to>
                                        <p:strVal val="visible"/>
                                      </p:to>
                                    </p:set>
                                    <p:animEffect transition="in" filter="wipe(left)">
                                      <p:cBhvr>
                                        <p:cTn id="32" dur="500"/>
                                        <p:tgtEl>
                                          <p:spTgt spid="19464">
                                            <p:txEl>
                                              <p:pRg st="0" end="0"/>
                                            </p:txEl>
                                          </p:spTgt>
                                        </p:tgtEl>
                                      </p:cBhvr>
                                    </p:animEffect>
                                  </p:childTnLst>
                                </p:cTn>
                              </p:par>
                            </p:childTnLst>
                          </p:cTn>
                        </p:par>
                        <p:par>
                          <p:cTn id="33" fill="hold" nodeType="afterGroup">
                            <p:stCondLst>
                              <p:cond delay="2500"/>
                            </p:stCondLst>
                            <p:childTnLst>
                              <p:par>
                                <p:cTn id="34" presetID="22" presetClass="entr" presetSubtype="8" fill="hold" nodeType="afterEffect">
                                  <p:stCondLst>
                                    <p:cond delay="0"/>
                                  </p:stCondLst>
                                  <p:childTnLst>
                                    <p:set>
                                      <p:cBhvr>
                                        <p:cTn id="35" dur="1" fill="hold">
                                          <p:stCondLst>
                                            <p:cond delay="0"/>
                                          </p:stCondLst>
                                        </p:cTn>
                                        <p:tgtEl>
                                          <p:spTgt spid="19464">
                                            <p:txEl>
                                              <p:pRg st="1" end="1"/>
                                            </p:txEl>
                                          </p:spTgt>
                                        </p:tgtEl>
                                        <p:attrNameLst>
                                          <p:attrName>style.visibility</p:attrName>
                                        </p:attrNameLst>
                                      </p:cBhvr>
                                      <p:to>
                                        <p:strVal val="visible"/>
                                      </p:to>
                                    </p:set>
                                    <p:animEffect transition="in" filter="wipe(left)">
                                      <p:cBhvr>
                                        <p:cTn id="36" dur="500"/>
                                        <p:tgtEl>
                                          <p:spTgt spid="19464">
                                            <p:txEl>
                                              <p:pRg st="1" end="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9464">
                                            <p:txEl>
                                              <p:pRg st="2" end="2"/>
                                            </p:txEl>
                                          </p:spTgt>
                                        </p:tgtEl>
                                        <p:attrNameLst>
                                          <p:attrName>style.visibility</p:attrName>
                                        </p:attrNameLst>
                                      </p:cBhvr>
                                      <p:to>
                                        <p:strVal val="visible"/>
                                      </p:to>
                                    </p:set>
                                    <p:animEffect transition="in" filter="wipe(left)">
                                      <p:cBhvr>
                                        <p:cTn id="39" dur="500"/>
                                        <p:tgtEl>
                                          <p:spTgt spid="19464">
                                            <p:txEl>
                                              <p:pRg st="2" end="2"/>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9464">
                                            <p:txEl>
                                              <p:pRg st="3" end="3"/>
                                            </p:txEl>
                                          </p:spTgt>
                                        </p:tgtEl>
                                        <p:attrNameLst>
                                          <p:attrName>style.visibility</p:attrName>
                                        </p:attrNameLst>
                                      </p:cBhvr>
                                      <p:to>
                                        <p:strVal val="visible"/>
                                      </p:to>
                                    </p:set>
                                    <p:animEffect transition="in" filter="wipe(left)">
                                      <p:cBhvr>
                                        <p:cTn id="42" dur="500"/>
                                        <p:tgtEl>
                                          <p:spTgt spid="194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Rot="1" noChangeArrowheads="1"/>
          </p:cNvSpPr>
          <p:nvPr/>
        </p:nvSpPr>
        <p:spPr bwMode="auto">
          <a:xfrm>
            <a:off x="173880" y="115888"/>
            <a:ext cx="881830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Neutronové jaderné reakce</a:t>
            </a:r>
            <a:endParaRPr lang="cs-CZ" altLang="cs-CZ" sz="3600" u="sng" baseline="-25000" dirty="0" smtClean="0">
              <a:solidFill>
                <a:srgbClr val="000000"/>
              </a:solidFill>
              <a:effectLst/>
              <a:latin typeface="Comic Sans MS" panose="030F0702030302020204" pitchFamily="66" charset="0"/>
            </a:endParaRPr>
          </a:p>
        </p:txBody>
      </p:sp>
      <p:sp>
        <p:nvSpPr>
          <p:cNvPr id="37891" name="Text Box 3"/>
          <p:cNvSpPr txBox="1">
            <a:spLocks noChangeArrowheads="1"/>
          </p:cNvSpPr>
          <p:nvPr/>
        </p:nvSpPr>
        <p:spPr bwMode="auto">
          <a:xfrm>
            <a:off x="173881" y="906587"/>
            <a:ext cx="6486352" cy="52959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54013" indent="-3540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u="sng" dirty="0">
                <a:solidFill>
                  <a:srgbClr val="000000"/>
                </a:solidFill>
              </a:rPr>
              <a:t>1. Rozptyl</a:t>
            </a:r>
            <a:r>
              <a:rPr lang="cs-CZ" altLang="cs-CZ" sz="2000" dirty="0">
                <a:solidFill>
                  <a:srgbClr val="000000"/>
                </a:solidFill>
              </a:rPr>
              <a:t> – neutron, který dopadne na jádro se buď odrazí nebo zachytí a jiný neutron se z jádra uvolní. </a:t>
            </a:r>
          </a:p>
          <a:p>
            <a:pPr eaLnBrk="1" hangingPunct="1">
              <a:spcBef>
                <a:spcPct val="50000"/>
              </a:spcBef>
            </a:pPr>
            <a:r>
              <a:rPr lang="cs-CZ" altLang="cs-CZ" sz="2000" dirty="0">
                <a:solidFill>
                  <a:srgbClr val="000000"/>
                </a:solidFill>
              </a:rPr>
              <a:t>a)	</a:t>
            </a:r>
            <a:r>
              <a:rPr lang="cs-CZ" altLang="cs-CZ" sz="2000" u="sng" dirty="0">
                <a:solidFill>
                  <a:srgbClr val="000000"/>
                </a:solidFill>
              </a:rPr>
              <a:t>Pružný rozptyl</a:t>
            </a:r>
            <a:r>
              <a:rPr lang="cs-CZ" altLang="cs-CZ" sz="2000" dirty="0">
                <a:solidFill>
                  <a:srgbClr val="000000"/>
                </a:solidFill>
              </a:rPr>
              <a:t> - </a:t>
            </a:r>
            <a:r>
              <a:rPr lang="cs-CZ" altLang="cs-CZ" sz="2000" dirty="0" smtClean="0">
                <a:solidFill>
                  <a:srgbClr val="000000"/>
                </a:solidFill>
              </a:rPr>
              <a:t>neutron dopadne na lehké jádro (atom vodíku), ztratí část své energie (</a:t>
            </a:r>
            <a:r>
              <a:rPr lang="cs-CZ" altLang="cs-CZ" sz="2000" dirty="0">
                <a:solidFill>
                  <a:srgbClr val="000000"/>
                </a:solidFill>
              </a:rPr>
              <a:t>předá ji jádru</a:t>
            </a:r>
            <a:r>
              <a:rPr lang="cs-CZ" altLang="cs-CZ" sz="2000" dirty="0" smtClean="0">
                <a:solidFill>
                  <a:srgbClr val="000000"/>
                </a:solidFill>
              </a:rPr>
              <a:t>) - princip moderátoru v JE </a:t>
            </a:r>
            <a:endParaRPr lang="cs-CZ" altLang="cs-CZ" sz="2000" dirty="0">
              <a:solidFill>
                <a:srgbClr val="000000"/>
              </a:solidFill>
            </a:endParaRPr>
          </a:p>
          <a:p>
            <a:pPr eaLnBrk="1" hangingPunct="1"/>
            <a:r>
              <a:rPr lang="cs-CZ" altLang="cs-CZ" sz="2000" dirty="0">
                <a:solidFill>
                  <a:srgbClr val="000000"/>
                </a:solidFill>
              </a:rPr>
              <a:t>b)	</a:t>
            </a:r>
            <a:r>
              <a:rPr lang="cs-CZ" altLang="cs-CZ" sz="2000" u="sng" dirty="0">
                <a:solidFill>
                  <a:srgbClr val="000000"/>
                </a:solidFill>
              </a:rPr>
              <a:t>Nepružný rozptyl</a:t>
            </a:r>
            <a:r>
              <a:rPr lang="cs-CZ" altLang="cs-CZ" sz="2000" dirty="0">
                <a:solidFill>
                  <a:srgbClr val="000000"/>
                </a:solidFill>
              </a:rPr>
              <a:t> – neutron je pohlcen, jádro je ale vlivem vysoké energie nestabilní a z jádra se uvolní jiný neutron s nižší energii + záření gama </a:t>
            </a:r>
            <a:endParaRPr lang="cs-CZ" altLang="cs-CZ" sz="2000" b="1" u="sng" dirty="0">
              <a:solidFill>
                <a:srgbClr val="000000"/>
              </a:solidFill>
            </a:endParaRPr>
          </a:p>
          <a:p>
            <a:pPr eaLnBrk="1" hangingPunct="1">
              <a:spcBef>
                <a:spcPct val="20000"/>
              </a:spcBef>
            </a:pPr>
            <a:r>
              <a:rPr lang="cs-CZ" altLang="cs-CZ" sz="2000" b="1" u="sng" dirty="0">
                <a:solidFill>
                  <a:srgbClr val="000000"/>
                </a:solidFill>
              </a:rPr>
              <a:t>2. Radiační zachycení</a:t>
            </a:r>
            <a:r>
              <a:rPr lang="cs-CZ" altLang="cs-CZ" sz="2000" dirty="0">
                <a:solidFill>
                  <a:srgbClr val="000000"/>
                </a:solidFill>
              </a:rPr>
              <a:t> – pohlcený neutron má malou energii, z jádra se neuvolní jiný neutron. Přebytečná energie </a:t>
            </a:r>
            <a:r>
              <a:rPr lang="cs-CZ" altLang="cs-CZ" sz="2000" dirty="0" smtClean="0">
                <a:solidFill>
                  <a:srgbClr val="000000"/>
                </a:solidFill>
              </a:rPr>
              <a:t>se vyzáří - gama záření. </a:t>
            </a:r>
            <a:r>
              <a:rPr lang="cs-CZ" altLang="cs-CZ" sz="2000" dirty="0">
                <a:solidFill>
                  <a:srgbClr val="000000"/>
                </a:solidFill>
              </a:rPr>
              <a:t>Hmotnostní číslo se zvýší o 1. Látky, které mají tuto vlastnost (bór, kadmium) se používají v reaktorech jako absorbéry </a:t>
            </a:r>
          </a:p>
          <a:p>
            <a:pPr eaLnBrk="1" hangingPunct="1">
              <a:spcBef>
                <a:spcPct val="20000"/>
              </a:spcBef>
            </a:pPr>
            <a:r>
              <a:rPr lang="cs-CZ" altLang="cs-CZ" sz="2000" b="1" u="sng" dirty="0">
                <a:solidFill>
                  <a:srgbClr val="000000"/>
                </a:solidFill>
              </a:rPr>
              <a:t>3. Štěpení</a:t>
            </a:r>
            <a:r>
              <a:rPr lang="cs-CZ" altLang="cs-CZ" sz="2000" dirty="0">
                <a:solidFill>
                  <a:srgbClr val="000000"/>
                </a:solidFill>
              </a:rPr>
              <a:t> – vybuzená energie jádra je vyšší než vazební </a:t>
            </a:r>
            <a:r>
              <a:rPr lang="cs-CZ" altLang="cs-CZ" sz="2000" dirty="0">
                <a:solidFill>
                  <a:srgbClr val="000000"/>
                </a:solidFill>
                <a:sym typeface="Symbol" panose="05050102010706020507" pitchFamily="18" charset="2"/>
              </a:rPr>
              <a:t> jádro se rozdělí na 2 části a zároveň se uvolní 2 – 3 volné neutrony + záření beta a gama.  </a:t>
            </a:r>
            <a:endParaRPr lang="cs-CZ" altLang="cs-CZ" sz="2000" b="1" u="sng" dirty="0">
              <a:solidFill>
                <a:srgbClr val="000000"/>
              </a:solidFill>
              <a:sym typeface="Symbol" panose="05050102010706020507" pitchFamily="18" charset="2"/>
            </a:endParaRPr>
          </a:p>
        </p:txBody>
      </p:sp>
      <p:pic>
        <p:nvPicPr>
          <p:cNvPr id="8194" name="Picture 2" descr="http://www.wikiskripta.eu/images/7/7c/Neutronove_interakce.png"/>
          <p:cNvPicPr>
            <a:picLocks noChangeAspect="1" noChangeArrowheads="1"/>
          </p:cNvPicPr>
          <p:nvPr/>
        </p:nvPicPr>
        <p:blipFill rotWithShape="1">
          <a:blip r:embed="rId2">
            <a:extLst>
              <a:ext uri="{28A0092B-C50C-407E-A947-70E740481C1C}">
                <a14:useLocalDpi xmlns:a14="http://schemas.microsoft.com/office/drawing/2010/main" val="0"/>
              </a:ext>
            </a:extLst>
          </a:blip>
          <a:srcRect b="57725"/>
          <a:stretch/>
        </p:blipFill>
        <p:spPr bwMode="auto">
          <a:xfrm>
            <a:off x="6660232" y="907976"/>
            <a:ext cx="2331953" cy="280905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5" name="Picture 2" descr="http://www.wikiskripta.eu/images/7/7c/Neutronove_interakce.png"/>
          <p:cNvPicPr>
            <a:picLocks noChangeAspect="1" noChangeArrowheads="1"/>
          </p:cNvPicPr>
          <p:nvPr/>
        </p:nvPicPr>
        <p:blipFill rotWithShape="1">
          <a:blip r:embed="rId2">
            <a:extLst>
              <a:ext uri="{28A0092B-C50C-407E-A947-70E740481C1C}">
                <a14:useLocalDpi xmlns:a14="http://schemas.microsoft.com/office/drawing/2010/main" val="0"/>
              </a:ext>
            </a:extLst>
          </a:blip>
          <a:srcRect t="57344"/>
          <a:stretch/>
        </p:blipFill>
        <p:spPr bwMode="auto">
          <a:xfrm>
            <a:off x="6660232" y="3861048"/>
            <a:ext cx="2331953" cy="283438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p:cTn id="7" dur="500" fill="hold"/>
                                        <p:tgtEl>
                                          <p:spTgt spid="378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9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890">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7891">
                                            <p:txEl>
                                              <p:pRg st="0" end="0"/>
                                            </p:txEl>
                                          </p:spTgt>
                                        </p:tgtEl>
                                        <p:attrNameLst>
                                          <p:attrName>style.visibility</p:attrName>
                                        </p:attrNameLst>
                                      </p:cBhvr>
                                      <p:to>
                                        <p:strVal val="visible"/>
                                      </p:to>
                                    </p:set>
                                    <p:animEffect transition="in" filter="wipe(left)">
                                      <p:cBhvr>
                                        <p:cTn id="13" dur="500"/>
                                        <p:tgtEl>
                                          <p:spTgt spid="37891">
                                            <p:txEl>
                                              <p:pRg st="0" end="0"/>
                                            </p:txEl>
                                          </p:spTgt>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7891">
                                            <p:txEl>
                                              <p:pRg st="1" end="1"/>
                                            </p:txEl>
                                          </p:spTgt>
                                        </p:tgtEl>
                                        <p:attrNameLst>
                                          <p:attrName>style.visibility</p:attrName>
                                        </p:attrNameLst>
                                      </p:cBhvr>
                                      <p:to>
                                        <p:strVal val="visible"/>
                                      </p:to>
                                    </p:set>
                                    <p:animEffect transition="in" filter="wipe(left)">
                                      <p:cBhvr>
                                        <p:cTn id="17" dur="500"/>
                                        <p:tgtEl>
                                          <p:spTgt spid="37891">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7891">
                                            <p:txEl>
                                              <p:pRg st="2" end="2"/>
                                            </p:txEl>
                                          </p:spTgt>
                                        </p:tgtEl>
                                        <p:attrNameLst>
                                          <p:attrName>style.visibility</p:attrName>
                                        </p:attrNameLst>
                                      </p:cBhvr>
                                      <p:to>
                                        <p:strVal val="visible"/>
                                      </p:to>
                                    </p:set>
                                    <p:animEffect transition="in" filter="wipe(left)">
                                      <p:cBhvr>
                                        <p:cTn id="20" dur="500"/>
                                        <p:tgtEl>
                                          <p:spTgt spid="37891">
                                            <p:txEl>
                                              <p:pRg st="2" end="2"/>
                                            </p:txEl>
                                          </p:spTgt>
                                        </p:tgtEl>
                                      </p:cBhvr>
                                    </p:animEffect>
                                  </p:childTnLst>
                                </p:cTn>
                              </p:par>
                            </p:childTnLst>
                          </p:cTn>
                        </p:par>
                        <p:par>
                          <p:cTn id="21" fill="hold" nodeType="withGroup">
                            <p:stCondLst>
                              <p:cond delay="1500"/>
                            </p:stCondLst>
                            <p:childTnLst>
                              <p:par>
                                <p:cTn id="22" presetID="2" presetClass="entr" presetSubtype="4"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additive="base">
                                        <p:cTn id="24" dur="500" fill="hold"/>
                                        <p:tgtEl>
                                          <p:spTgt spid="8194"/>
                                        </p:tgtEl>
                                        <p:attrNameLst>
                                          <p:attrName>ppt_x</p:attrName>
                                        </p:attrNameLst>
                                      </p:cBhvr>
                                      <p:tavLst>
                                        <p:tav tm="0">
                                          <p:val>
                                            <p:strVal val="#ppt_x"/>
                                          </p:val>
                                        </p:tav>
                                        <p:tav tm="100000">
                                          <p:val>
                                            <p:strVal val="#ppt_x"/>
                                          </p:val>
                                        </p:tav>
                                      </p:tavLst>
                                    </p:anim>
                                    <p:anim calcmode="lin" valueType="num">
                                      <p:cBhvr additive="base">
                                        <p:cTn id="2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7891">
                                            <p:txEl>
                                              <p:pRg st="3" end="3"/>
                                            </p:txEl>
                                          </p:spTgt>
                                        </p:tgtEl>
                                        <p:attrNameLst>
                                          <p:attrName>style.visibility</p:attrName>
                                        </p:attrNameLst>
                                      </p:cBhvr>
                                      <p:to>
                                        <p:strVal val="visible"/>
                                      </p:to>
                                    </p:set>
                                    <p:animEffect transition="in" filter="wipe(left)">
                                      <p:cBhvr>
                                        <p:cTn id="30" dur="500"/>
                                        <p:tgtEl>
                                          <p:spTgt spid="37891">
                                            <p:txEl>
                                              <p:pRg st="3" end="3"/>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7891">
                                            <p:txEl>
                                              <p:pRg st="4" end="4"/>
                                            </p:txEl>
                                          </p:spTgt>
                                        </p:tgtEl>
                                        <p:attrNameLst>
                                          <p:attrName>style.visibility</p:attrName>
                                        </p:attrNameLst>
                                      </p:cBhvr>
                                      <p:to>
                                        <p:strVal val="visible"/>
                                      </p:to>
                                    </p:set>
                                    <p:animEffect transition="in" filter="wipe(left)">
                                      <p:cBhvr>
                                        <p:cTn id="33" dur="500"/>
                                        <p:tgtEl>
                                          <p:spTgt spid="37891">
                                            <p:txEl>
                                              <p:pRg st="4" end="4"/>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473700" cy="44259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532313"/>
            <a:ext cx="5905500" cy="22812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 Box 6"/>
          <p:cNvSpPr txBox="1">
            <a:spLocks noChangeArrowheads="1"/>
          </p:cNvSpPr>
          <p:nvPr/>
        </p:nvSpPr>
        <p:spPr bwMode="auto">
          <a:xfrm>
            <a:off x="3635375" y="1838325"/>
            <a:ext cx="5472113" cy="438150"/>
          </a:xfrm>
          <a:prstGeom prst="rect">
            <a:avLst/>
          </a:prstGeom>
          <a:solidFill>
            <a:schemeClr val="tx1"/>
          </a:solidFill>
          <a:ln w="25400">
            <a:solidFill>
              <a:srgbClr val="00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100" b="1" baseline="30000">
                <a:solidFill>
                  <a:srgbClr val="000000"/>
                </a:solidFill>
              </a:rPr>
              <a:t>235</a:t>
            </a:r>
            <a:r>
              <a:rPr lang="cs-CZ" altLang="cs-CZ" sz="2100" b="1">
                <a:solidFill>
                  <a:srgbClr val="000000"/>
                </a:solidFill>
              </a:rPr>
              <a:t>U + </a:t>
            </a:r>
            <a:r>
              <a:rPr lang="cs-CZ" altLang="cs-CZ" sz="2100" b="1" baseline="30000">
                <a:solidFill>
                  <a:srgbClr val="000000"/>
                </a:solidFill>
              </a:rPr>
              <a:t>1</a:t>
            </a:r>
            <a:r>
              <a:rPr lang="cs-CZ" altLang="cs-CZ" sz="2100" b="1">
                <a:solidFill>
                  <a:srgbClr val="000000"/>
                </a:solidFill>
              </a:rPr>
              <a:t>n </a:t>
            </a:r>
            <a:r>
              <a:rPr lang="cs-CZ" altLang="cs-CZ" sz="2100" b="1">
                <a:solidFill>
                  <a:srgbClr val="000000"/>
                </a:solidFill>
                <a:sym typeface="Symbol" panose="05050102010706020507" pitchFamily="18" charset="2"/>
              </a:rPr>
              <a:t> </a:t>
            </a:r>
            <a:r>
              <a:rPr lang="cs-CZ" altLang="cs-CZ" sz="2100" b="1" baseline="30000">
                <a:solidFill>
                  <a:srgbClr val="000000"/>
                </a:solidFill>
                <a:sym typeface="Symbol" panose="05050102010706020507" pitchFamily="18" charset="2"/>
              </a:rPr>
              <a:t>94</a:t>
            </a:r>
            <a:r>
              <a:rPr lang="cs-CZ" altLang="cs-CZ" sz="2100" b="1">
                <a:solidFill>
                  <a:srgbClr val="000000"/>
                </a:solidFill>
                <a:sym typeface="Symbol" panose="05050102010706020507" pitchFamily="18" charset="2"/>
              </a:rPr>
              <a:t>Sr + </a:t>
            </a:r>
            <a:r>
              <a:rPr lang="cs-CZ" altLang="cs-CZ" sz="2100" b="1" baseline="30000">
                <a:solidFill>
                  <a:srgbClr val="000000"/>
                </a:solidFill>
                <a:sym typeface="Symbol" panose="05050102010706020507" pitchFamily="18" charset="2"/>
              </a:rPr>
              <a:t>140</a:t>
            </a:r>
            <a:r>
              <a:rPr lang="cs-CZ" altLang="cs-CZ" sz="2100" b="1">
                <a:solidFill>
                  <a:srgbClr val="000000"/>
                </a:solidFill>
                <a:sym typeface="Symbol" panose="05050102010706020507" pitchFamily="18" charset="2"/>
              </a:rPr>
              <a:t>Xe + 2 * </a:t>
            </a:r>
            <a:r>
              <a:rPr lang="cs-CZ" altLang="cs-CZ" sz="2100" b="1" baseline="30000">
                <a:solidFill>
                  <a:srgbClr val="000000"/>
                </a:solidFill>
                <a:sym typeface="Symbol" panose="05050102010706020507" pitchFamily="18" charset="2"/>
              </a:rPr>
              <a:t>1</a:t>
            </a:r>
            <a:r>
              <a:rPr lang="cs-CZ" altLang="cs-CZ" sz="2100" b="1">
                <a:solidFill>
                  <a:srgbClr val="000000"/>
                </a:solidFill>
                <a:sym typeface="Symbol" panose="05050102010706020507" pitchFamily="18" charset="2"/>
              </a:rPr>
              <a:t>n + 200 MeV</a:t>
            </a:r>
          </a:p>
        </p:txBody>
      </p:sp>
      <p:graphicFrame>
        <p:nvGraphicFramePr>
          <p:cNvPr id="22589" name="Group 61"/>
          <p:cNvGraphicFramePr>
            <a:graphicFrameLocks noGrp="1"/>
          </p:cNvGraphicFramePr>
          <p:nvPr>
            <p:ph/>
            <p:extLst>
              <p:ext uri="{D42A27DB-BD31-4B8C-83A1-F6EECF244321}">
                <p14:modId xmlns:p14="http://schemas.microsoft.com/office/powerpoint/2010/main" val="1824914179"/>
              </p:ext>
            </p:extLst>
          </p:nvPr>
        </p:nvGraphicFramePr>
        <p:xfrm>
          <a:off x="3419475" y="2492375"/>
          <a:ext cx="5219700" cy="2000250"/>
        </p:xfrm>
        <a:graphic>
          <a:graphicData uri="http://schemas.openxmlformats.org/drawingml/2006/table">
            <a:tbl>
              <a:tblPr/>
              <a:tblGrid>
                <a:gridCol w="1739900">
                  <a:extLst>
                    <a:ext uri="{9D8B030D-6E8A-4147-A177-3AD203B41FA5}">
                      <a16:colId xmlns:a16="http://schemas.microsoft.com/office/drawing/2014/main" val="20000"/>
                    </a:ext>
                  </a:extLst>
                </a:gridCol>
                <a:gridCol w="1739900">
                  <a:extLst>
                    <a:ext uri="{9D8B030D-6E8A-4147-A177-3AD203B41FA5}">
                      <a16:colId xmlns:a16="http://schemas.microsoft.com/office/drawing/2014/main" val="20001"/>
                    </a:ext>
                  </a:extLst>
                </a:gridCol>
                <a:gridCol w="1739900">
                  <a:extLst>
                    <a:ext uri="{9D8B030D-6E8A-4147-A177-3AD203B41FA5}">
                      <a16:colId xmlns:a16="http://schemas.microsoft.com/office/drawing/2014/main" val="20002"/>
                    </a:ext>
                  </a:extLst>
                </a:gridCol>
              </a:tblGrid>
              <a:tr h="465152">
                <a:tc gridSpan="3">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400" b="1" i="0" u="sng" strike="noStrike" cap="none" normalizeH="0" baseline="0" dirty="0" smtClean="0">
                          <a:ln>
                            <a:noFill/>
                          </a:ln>
                          <a:solidFill>
                            <a:srgbClr val="000000"/>
                          </a:solidFill>
                          <a:effectLst/>
                          <a:latin typeface="Arial" panose="020B0604020202020204" pitchFamily="34" charset="0"/>
                        </a:rPr>
                        <a:t>Pravděpodobnost štěpení</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703222">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cs-CZ" altLang="cs-CZ" sz="2000" b="1" i="0" u="none" strike="noStrike" cap="none" normalizeH="0" baseline="0" smtClean="0">
                        <a:ln>
                          <a:noFill/>
                        </a:ln>
                        <a:solidFill>
                          <a:srgbClr val="000000"/>
                        </a:solidFill>
                        <a:effectLst/>
                        <a:latin typeface="Arial" panose="020B0604020202020204" pitchFamily="34" charset="0"/>
                      </a:endParaRP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1" i="0" u="none" strike="noStrike" cap="none" normalizeH="0" baseline="0" smtClean="0">
                          <a:ln>
                            <a:noFill/>
                          </a:ln>
                          <a:solidFill>
                            <a:srgbClr val="000000"/>
                          </a:solidFill>
                          <a:effectLst/>
                          <a:latin typeface="Arial" panose="020B0604020202020204" pitchFamily="34" charset="0"/>
                        </a:rPr>
                        <a:t>tepelné neutrony</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1" i="0" u="none" strike="noStrike" cap="none" normalizeH="0" baseline="0" smtClean="0">
                          <a:ln>
                            <a:noFill/>
                          </a:ln>
                          <a:solidFill>
                            <a:srgbClr val="000000"/>
                          </a:solidFill>
                          <a:effectLst/>
                          <a:latin typeface="Arial" panose="020B0604020202020204" pitchFamily="34" charset="0"/>
                        </a:rPr>
                        <a:t>rychlé neutrony</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41593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0" i="0" u="none" strike="noStrike" cap="none" normalizeH="0" baseline="0" smtClean="0">
                          <a:ln>
                            <a:noFill/>
                          </a:ln>
                          <a:solidFill>
                            <a:srgbClr val="000000"/>
                          </a:solidFill>
                          <a:effectLst/>
                          <a:latin typeface="Arial" panose="020B0604020202020204" pitchFamily="34" charset="0"/>
                        </a:rPr>
                        <a:t>U235</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1" i="0" u="none" strike="noStrike" cap="none" normalizeH="0" baseline="0" smtClean="0">
                          <a:ln>
                            <a:noFill/>
                          </a:ln>
                          <a:solidFill>
                            <a:srgbClr val="FF0000"/>
                          </a:solidFill>
                          <a:effectLst/>
                          <a:latin typeface="Arial" panose="020B0604020202020204" pitchFamily="34" charset="0"/>
                        </a:rPr>
                        <a:t>vysoká</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0" i="0" u="none" strike="noStrike" cap="none" normalizeH="0" baseline="0" smtClean="0">
                          <a:ln>
                            <a:noFill/>
                          </a:ln>
                          <a:solidFill>
                            <a:srgbClr val="000000"/>
                          </a:solidFill>
                          <a:effectLst/>
                          <a:latin typeface="Arial" panose="020B0604020202020204" pitchFamily="34" charset="0"/>
                        </a:rPr>
                        <a:t>velmi nízká</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41593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0" i="0" u="none" strike="noStrike" cap="none" normalizeH="0" baseline="0" smtClean="0">
                          <a:ln>
                            <a:noFill/>
                          </a:ln>
                          <a:solidFill>
                            <a:srgbClr val="000000"/>
                          </a:solidFill>
                          <a:effectLst/>
                          <a:latin typeface="Arial" panose="020B0604020202020204" pitchFamily="34" charset="0"/>
                        </a:rPr>
                        <a:t>U238</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0" i="0" u="none" strike="noStrike" cap="none" normalizeH="0" baseline="0" smtClean="0">
                          <a:ln>
                            <a:noFill/>
                          </a:ln>
                          <a:solidFill>
                            <a:srgbClr val="000000"/>
                          </a:solidFill>
                          <a:effectLst/>
                          <a:latin typeface="Arial" panose="020B0604020202020204" pitchFamily="34" charset="0"/>
                        </a:rPr>
                        <a:t>nulová</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2000" b="0" i="0" u="none" strike="noStrike" cap="none" normalizeH="0" baseline="0" dirty="0" smtClean="0">
                          <a:ln>
                            <a:noFill/>
                          </a:ln>
                          <a:solidFill>
                            <a:srgbClr val="000000"/>
                          </a:solidFill>
                          <a:effectLst/>
                          <a:latin typeface="Arial" panose="020B0604020202020204" pitchFamily="34" charset="0"/>
                        </a:rPr>
                        <a:t>zanedbatelná</a:t>
                      </a:r>
                    </a:p>
                  </a:txBody>
                  <a:tcPr marL="90000" marR="90000" marT="46801" marB="4680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22590" name="Text Box 62"/>
          <p:cNvSpPr txBox="1">
            <a:spLocks noChangeArrowheads="1"/>
          </p:cNvSpPr>
          <p:nvPr/>
        </p:nvSpPr>
        <p:spPr bwMode="auto">
          <a:xfrm>
            <a:off x="5291138" y="363538"/>
            <a:ext cx="3744912" cy="13366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a:solidFill>
                  <a:srgbClr val="000000"/>
                </a:solidFill>
              </a:rPr>
              <a:t>Uvolněné neutrony při reakci jsou </a:t>
            </a:r>
            <a:r>
              <a:rPr lang="cs-CZ" altLang="cs-CZ" sz="2000" b="1" u="sng">
                <a:solidFill>
                  <a:srgbClr val="000000"/>
                </a:solidFill>
              </a:rPr>
              <a:t>rychlé</a:t>
            </a:r>
            <a:r>
              <a:rPr lang="cs-CZ" altLang="cs-CZ" sz="2000" b="1">
                <a:solidFill>
                  <a:srgbClr val="000000"/>
                </a:solidFill>
              </a:rPr>
              <a:t>, po průchodu </a:t>
            </a:r>
            <a:r>
              <a:rPr lang="cs-CZ" altLang="cs-CZ" sz="2000" b="1" u="sng">
                <a:solidFill>
                  <a:srgbClr val="000000"/>
                </a:solidFill>
              </a:rPr>
              <a:t>moderátorem</a:t>
            </a:r>
            <a:r>
              <a:rPr lang="cs-CZ" altLang="cs-CZ" sz="2000" b="1">
                <a:solidFill>
                  <a:srgbClr val="000000"/>
                </a:solidFill>
              </a:rPr>
              <a:t> se z nich stanou </a:t>
            </a:r>
            <a:r>
              <a:rPr lang="cs-CZ" altLang="cs-CZ" sz="2000" b="1" u="sng">
                <a:solidFill>
                  <a:srgbClr val="000000"/>
                </a:solidFill>
              </a:rPr>
              <a:t>tepelné</a:t>
            </a:r>
            <a:r>
              <a:rPr lang="cs-CZ" altLang="cs-CZ" sz="2000" b="1">
                <a:solidFill>
                  <a:srgbClr val="000000"/>
                </a:solidFill>
              </a:rPr>
              <a:t> neutrony.</a:t>
            </a:r>
          </a:p>
        </p:txBody>
      </p:sp>
      <p:sp>
        <p:nvSpPr>
          <p:cNvPr id="7" name="Text Box 10"/>
          <p:cNvSpPr txBox="1">
            <a:spLocks noChangeArrowheads="1"/>
          </p:cNvSpPr>
          <p:nvPr/>
        </p:nvSpPr>
        <p:spPr bwMode="auto">
          <a:xfrm>
            <a:off x="5738630" y="5300961"/>
            <a:ext cx="2449512" cy="402291"/>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dirty="0" smtClean="0">
                <a:solidFill>
                  <a:schemeClr val="bg2"/>
                </a:solidFill>
              </a:rPr>
              <a:t>klasické reaktory</a:t>
            </a:r>
            <a:endParaRPr lang="cs-CZ" altLang="cs-CZ" sz="2000" b="1" dirty="0">
              <a:solidFill>
                <a:schemeClr val="bg2"/>
              </a:solidFill>
            </a:endParaRPr>
          </a:p>
        </p:txBody>
      </p:sp>
      <p:sp>
        <p:nvSpPr>
          <p:cNvPr id="8" name="Line 16"/>
          <p:cNvSpPr>
            <a:spLocks noChangeShapeType="1"/>
          </p:cNvSpPr>
          <p:nvPr/>
        </p:nvSpPr>
        <p:spPr bwMode="auto">
          <a:xfrm flipH="1" flipV="1">
            <a:off x="5436096" y="3933057"/>
            <a:ext cx="605068" cy="136790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cs-CZ"/>
          </a:p>
        </p:txBody>
      </p:sp>
      <p:sp>
        <p:nvSpPr>
          <p:cNvPr id="9" name="Text Box 10"/>
          <p:cNvSpPr txBox="1">
            <a:spLocks noChangeArrowheads="1"/>
          </p:cNvSpPr>
          <p:nvPr/>
        </p:nvSpPr>
        <p:spPr bwMode="auto">
          <a:xfrm>
            <a:off x="6177831" y="5805487"/>
            <a:ext cx="2449512" cy="402291"/>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dirty="0" smtClean="0">
                <a:solidFill>
                  <a:schemeClr val="bg2"/>
                </a:solidFill>
              </a:rPr>
              <a:t>rychlé reaktory</a:t>
            </a:r>
            <a:endParaRPr lang="cs-CZ" altLang="cs-CZ" sz="2000" b="1" dirty="0">
              <a:solidFill>
                <a:schemeClr val="bg2"/>
              </a:solidFill>
            </a:endParaRPr>
          </a:p>
        </p:txBody>
      </p:sp>
      <p:sp>
        <p:nvSpPr>
          <p:cNvPr id="10" name="Line 16"/>
          <p:cNvSpPr>
            <a:spLocks noChangeShapeType="1"/>
          </p:cNvSpPr>
          <p:nvPr/>
        </p:nvSpPr>
        <p:spPr bwMode="auto">
          <a:xfrm flipH="1" flipV="1">
            <a:off x="8490675" y="3933057"/>
            <a:ext cx="136666" cy="187243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2000" fill="hold"/>
                                        <p:tgtEl>
                                          <p:spTgt spid="22532"/>
                                        </p:tgtEl>
                                        <p:attrNameLst>
                                          <p:attrName>ppt_w</p:attrName>
                                        </p:attrNameLst>
                                      </p:cBhvr>
                                      <p:tavLst>
                                        <p:tav tm="0">
                                          <p:val>
                                            <p:fltVal val="0"/>
                                          </p:val>
                                        </p:tav>
                                        <p:tav tm="100000">
                                          <p:val>
                                            <p:strVal val="#ppt_w"/>
                                          </p:val>
                                        </p:tav>
                                      </p:tavLst>
                                    </p:anim>
                                    <p:anim calcmode="lin" valueType="num">
                                      <p:cBhvr>
                                        <p:cTn id="8" dur="2000" fill="hold"/>
                                        <p:tgtEl>
                                          <p:spTgt spid="22532"/>
                                        </p:tgtEl>
                                        <p:attrNameLst>
                                          <p:attrName>ppt_h</p:attrName>
                                        </p:attrNameLst>
                                      </p:cBhvr>
                                      <p:tavLst>
                                        <p:tav tm="0">
                                          <p:val>
                                            <p:fltVal val="0"/>
                                          </p:val>
                                        </p:tav>
                                        <p:tav tm="100000">
                                          <p:val>
                                            <p:strVal val="#ppt_h"/>
                                          </p:val>
                                        </p:tav>
                                      </p:tavLst>
                                    </p:anim>
                                    <p:animEffect transition="in" filter="fade">
                                      <p:cBhvr>
                                        <p:cTn id="9" dur="2000"/>
                                        <p:tgtEl>
                                          <p:spTgt spid="22532"/>
                                        </p:tgtEl>
                                      </p:cBhvr>
                                    </p:animEffect>
                                  </p:childTnLst>
                                </p:cTn>
                              </p:par>
                            </p:childTnLst>
                          </p:cTn>
                        </p:par>
                        <p:par>
                          <p:cTn id="10" fill="hold" nodeType="afterGroup">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wipe(left)">
                                      <p:cBhvr>
                                        <p:cTn id="13" dur="2000"/>
                                        <p:tgtEl>
                                          <p:spTgt spid="225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22589"/>
                                        </p:tgtEl>
                                        <p:attrNameLst>
                                          <p:attrName>style.visibility</p:attrName>
                                        </p:attrNameLst>
                                      </p:cBhvr>
                                      <p:to>
                                        <p:strVal val="visible"/>
                                      </p:to>
                                    </p:set>
                                    <p:anim calcmode="lin" valueType="num">
                                      <p:cBhvr>
                                        <p:cTn id="18" dur="2000" fill="hold"/>
                                        <p:tgtEl>
                                          <p:spTgt spid="22589"/>
                                        </p:tgtEl>
                                        <p:attrNameLst>
                                          <p:attrName>ppt_w</p:attrName>
                                        </p:attrNameLst>
                                      </p:cBhvr>
                                      <p:tavLst>
                                        <p:tav tm="0">
                                          <p:val>
                                            <p:fltVal val="0"/>
                                          </p:val>
                                        </p:tav>
                                        <p:tav tm="100000">
                                          <p:val>
                                            <p:strVal val="#ppt_w"/>
                                          </p:val>
                                        </p:tav>
                                      </p:tavLst>
                                    </p:anim>
                                    <p:anim calcmode="lin" valueType="num">
                                      <p:cBhvr>
                                        <p:cTn id="19" dur="2000" fill="hold"/>
                                        <p:tgtEl>
                                          <p:spTgt spid="22589"/>
                                        </p:tgtEl>
                                        <p:attrNameLst>
                                          <p:attrName>ppt_h</p:attrName>
                                        </p:attrNameLst>
                                      </p:cBhvr>
                                      <p:tavLst>
                                        <p:tav tm="0">
                                          <p:val>
                                            <p:fltVal val="0"/>
                                          </p:val>
                                        </p:tav>
                                        <p:tav tm="100000">
                                          <p:val>
                                            <p:strVal val="#ppt_h"/>
                                          </p:val>
                                        </p:tav>
                                      </p:tavLst>
                                    </p:anim>
                                    <p:animEffect transition="in" filter="fade">
                                      <p:cBhvr>
                                        <p:cTn id="20" dur="2000"/>
                                        <p:tgtEl>
                                          <p:spTgt spid="22589"/>
                                        </p:tgtEl>
                                      </p:cBhvr>
                                    </p:animEffect>
                                  </p:childTnLst>
                                </p:cTn>
                              </p:par>
                            </p:childTnLst>
                          </p:cTn>
                        </p:par>
                        <p:par>
                          <p:cTn id="21" fill="hold" nodeType="afterGroup">
                            <p:stCondLst>
                              <p:cond delay="2000"/>
                            </p:stCondLst>
                            <p:childTnLst>
                              <p:par>
                                <p:cTn id="22" presetID="53" presetClass="entr" presetSubtype="0" fill="hold" grpId="0" nodeType="afterEffect">
                                  <p:stCondLst>
                                    <p:cond delay="2000"/>
                                  </p:stCondLst>
                                  <p:childTnLst>
                                    <p:set>
                                      <p:cBhvr>
                                        <p:cTn id="23" dur="1" fill="hold">
                                          <p:stCondLst>
                                            <p:cond delay="0"/>
                                          </p:stCondLst>
                                        </p:cTn>
                                        <p:tgtEl>
                                          <p:spTgt spid="22590"/>
                                        </p:tgtEl>
                                        <p:attrNameLst>
                                          <p:attrName>style.visibility</p:attrName>
                                        </p:attrNameLst>
                                      </p:cBhvr>
                                      <p:to>
                                        <p:strVal val="visible"/>
                                      </p:to>
                                    </p:set>
                                    <p:anim calcmode="lin" valueType="num">
                                      <p:cBhvr>
                                        <p:cTn id="24" dur="500" fill="hold"/>
                                        <p:tgtEl>
                                          <p:spTgt spid="22590"/>
                                        </p:tgtEl>
                                        <p:attrNameLst>
                                          <p:attrName>ppt_w</p:attrName>
                                        </p:attrNameLst>
                                      </p:cBhvr>
                                      <p:tavLst>
                                        <p:tav tm="0">
                                          <p:val>
                                            <p:fltVal val="0"/>
                                          </p:val>
                                        </p:tav>
                                        <p:tav tm="100000">
                                          <p:val>
                                            <p:strVal val="#ppt_w"/>
                                          </p:val>
                                        </p:tav>
                                      </p:tavLst>
                                    </p:anim>
                                    <p:anim calcmode="lin" valueType="num">
                                      <p:cBhvr>
                                        <p:cTn id="25" dur="500" fill="hold"/>
                                        <p:tgtEl>
                                          <p:spTgt spid="22590"/>
                                        </p:tgtEl>
                                        <p:attrNameLst>
                                          <p:attrName>ppt_h</p:attrName>
                                        </p:attrNameLst>
                                      </p:cBhvr>
                                      <p:tavLst>
                                        <p:tav tm="0">
                                          <p:val>
                                            <p:fltVal val="0"/>
                                          </p:val>
                                        </p:tav>
                                        <p:tav tm="100000">
                                          <p:val>
                                            <p:strVal val="#ppt_h"/>
                                          </p:val>
                                        </p:tav>
                                      </p:tavLst>
                                    </p:anim>
                                    <p:animEffect transition="in" filter="fade">
                                      <p:cBhvr>
                                        <p:cTn id="26" dur="500"/>
                                        <p:tgtEl>
                                          <p:spTgt spid="2259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p:cTn id="31" dur="2000" fill="hold"/>
                                        <p:tgtEl>
                                          <p:spTgt spid="22533"/>
                                        </p:tgtEl>
                                        <p:attrNameLst>
                                          <p:attrName>ppt_w</p:attrName>
                                        </p:attrNameLst>
                                      </p:cBhvr>
                                      <p:tavLst>
                                        <p:tav tm="0">
                                          <p:val>
                                            <p:fltVal val="0"/>
                                          </p:val>
                                        </p:tav>
                                        <p:tav tm="100000">
                                          <p:val>
                                            <p:strVal val="#ppt_w"/>
                                          </p:val>
                                        </p:tav>
                                      </p:tavLst>
                                    </p:anim>
                                    <p:anim calcmode="lin" valueType="num">
                                      <p:cBhvr>
                                        <p:cTn id="32" dur="2000" fill="hold"/>
                                        <p:tgtEl>
                                          <p:spTgt spid="22533"/>
                                        </p:tgtEl>
                                        <p:attrNameLst>
                                          <p:attrName>ppt_h</p:attrName>
                                        </p:attrNameLst>
                                      </p:cBhvr>
                                      <p:tavLst>
                                        <p:tav tm="0">
                                          <p:val>
                                            <p:fltVal val="0"/>
                                          </p:val>
                                        </p:tav>
                                        <p:tav tm="100000">
                                          <p:val>
                                            <p:strVal val="#ppt_h"/>
                                          </p:val>
                                        </p:tav>
                                      </p:tavLst>
                                    </p:anim>
                                    <p:animEffect transition="in" filter="fade">
                                      <p:cBhvr>
                                        <p:cTn id="33" dur="2000"/>
                                        <p:tgtEl>
                                          <p:spTgt spid="225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90"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9660" name="Picture 28" descr="STEPREAKC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7852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1" name="Rectangle 29"/>
          <p:cNvSpPr>
            <a:spLocks noRot="1" noChangeArrowheads="1"/>
          </p:cNvSpPr>
          <p:nvPr/>
        </p:nvSpPr>
        <p:spPr bwMode="auto">
          <a:xfrm>
            <a:off x="323850" y="115888"/>
            <a:ext cx="85185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Jaderné reakce - štěpení</a:t>
            </a:r>
            <a:endParaRPr lang="cs-CZ" altLang="cs-CZ" u="sng" baseline="-25000" smtClean="0">
              <a:solidFill>
                <a:srgbClr val="000000"/>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9661">
                                            <p:txEl>
                                              <p:pRg st="0" end="0"/>
                                            </p:txEl>
                                          </p:spTgt>
                                        </p:tgtEl>
                                        <p:attrNameLst>
                                          <p:attrName>style.visibility</p:attrName>
                                        </p:attrNameLst>
                                      </p:cBhvr>
                                      <p:to>
                                        <p:strVal val="visible"/>
                                      </p:to>
                                    </p:set>
                                    <p:anim calcmode="lin" valueType="num">
                                      <p:cBhvr>
                                        <p:cTn id="7" dur="500" fill="hold"/>
                                        <p:tgtEl>
                                          <p:spTgt spid="6966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6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661">
                                            <p:txEl>
                                              <p:pRg st="0" end="0"/>
                                            </p:txEl>
                                          </p:spTgt>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69660"/>
                                        </p:tgtEl>
                                        <p:attrNameLst>
                                          <p:attrName>style.visibility</p:attrName>
                                        </p:attrNameLst>
                                      </p:cBhvr>
                                      <p:to>
                                        <p:strVal val="visible"/>
                                      </p:to>
                                    </p:set>
                                    <p:anim calcmode="lin" valueType="num">
                                      <p:cBhvr additive="base">
                                        <p:cTn id="13" dur="500" fill="hold"/>
                                        <p:tgtEl>
                                          <p:spTgt spid="69660"/>
                                        </p:tgtEl>
                                        <p:attrNameLst>
                                          <p:attrName>ppt_x</p:attrName>
                                        </p:attrNameLst>
                                      </p:cBhvr>
                                      <p:tavLst>
                                        <p:tav tm="0">
                                          <p:val>
                                            <p:strVal val="#ppt_x"/>
                                          </p:val>
                                        </p:tav>
                                        <p:tav tm="100000">
                                          <p:val>
                                            <p:strVal val="#ppt_x"/>
                                          </p:val>
                                        </p:tav>
                                      </p:tavLst>
                                    </p:anim>
                                    <p:anim calcmode="lin" valueType="num">
                                      <p:cBhvr additive="base">
                                        <p:cTn id="14" dur="500" fill="hold"/>
                                        <p:tgtEl>
                                          <p:spTgt spid="69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941" name="Picture 5" descr="k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3951288"/>
            <a:ext cx="1979613"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Rot="1" noChangeArrowheads="1"/>
          </p:cNvSpPr>
          <p:nvPr/>
        </p:nvSpPr>
        <p:spPr bwMode="auto">
          <a:xfrm>
            <a:off x="323850" y="244475"/>
            <a:ext cx="8640763"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Jaderná vazební energie - E</a:t>
            </a:r>
            <a:r>
              <a:rPr lang="cs-CZ" altLang="cs-CZ" u="sng" baseline="-25000" smtClean="0">
                <a:solidFill>
                  <a:srgbClr val="000000"/>
                </a:solidFill>
                <a:effectLst/>
                <a:latin typeface="Comic Sans MS" panose="030F0702030302020204" pitchFamily="66" charset="0"/>
              </a:rPr>
              <a:t>j</a:t>
            </a:r>
          </a:p>
        </p:txBody>
      </p:sp>
      <p:sp>
        <p:nvSpPr>
          <p:cNvPr id="39939" name="Text Box 3"/>
          <p:cNvSpPr txBox="1">
            <a:spLocks noChangeArrowheads="1"/>
          </p:cNvSpPr>
          <p:nvPr/>
        </p:nvSpPr>
        <p:spPr bwMode="auto">
          <a:xfrm>
            <a:off x="611188" y="1125538"/>
            <a:ext cx="8135937" cy="7716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200" b="1">
                <a:solidFill>
                  <a:srgbClr val="000000"/>
                </a:solidFill>
              </a:rPr>
              <a:t>Klidová hmotnost atomového jádra je menší, než součet hmotností jednotlivých nukleonů </a:t>
            </a:r>
            <a:r>
              <a:rPr lang="cs-CZ" altLang="cs-CZ" sz="2200" b="1">
                <a:solidFill>
                  <a:srgbClr val="000000"/>
                </a:solidFill>
                <a:sym typeface="Symbol" panose="05050102010706020507" pitchFamily="18" charset="2"/>
              </a:rPr>
              <a:t> </a:t>
            </a:r>
            <a:r>
              <a:rPr lang="cs-CZ" altLang="cs-CZ" sz="2200" b="1" u="sng">
                <a:solidFill>
                  <a:srgbClr val="000000"/>
                </a:solidFill>
                <a:sym typeface="Symbol" panose="05050102010706020507" pitchFamily="18" charset="2"/>
              </a:rPr>
              <a:t>hmotnostní schodek.</a:t>
            </a:r>
          </a:p>
        </p:txBody>
      </p:sp>
      <p:sp>
        <p:nvSpPr>
          <p:cNvPr id="39940" name="Text Box 4"/>
          <p:cNvSpPr txBox="1">
            <a:spLocks noChangeArrowheads="1"/>
          </p:cNvSpPr>
          <p:nvPr/>
        </p:nvSpPr>
        <p:spPr bwMode="auto">
          <a:xfrm>
            <a:off x="107950" y="1916113"/>
            <a:ext cx="8926513" cy="335694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74638" indent="-274638">
              <a:tabLst>
                <a:tab pos="3489325" algn="l"/>
              </a:tabLst>
              <a:defRPr>
                <a:solidFill>
                  <a:schemeClr val="tx1"/>
                </a:solidFill>
                <a:latin typeface="Arial" panose="020B0604020202020204" pitchFamily="34" charset="0"/>
              </a:defRPr>
            </a:lvl1pPr>
            <a:lvl2pPr marL="742950" indent="-285750">
              <a:tabLst>
                <a:tab pos="3489325" algn="l"/>
              </a:tabLst>
              <a:defRPr>
                <a:solidFill>
                  <a:schemeClr val="tx1"/>
                </a:solidFill>
                <a:latin typeface="Arial" panose="020B0604020202020204" pitchFamily="34" charset="0"/>
              </a:defRPr>
            </a:lvl2pPr>
            <a:lvl3pPr marL="1143000" indent="-228600">
              <a:tabLst>
                <a:tab pos="3489325" algn="l"/>
              </a:tabLst>
              <a:defRPr>
                <a:solidFill>
                  <a:schemeClr val="tx1"/>
                </a:solidFill>
                <a:latin typeface="Arial" panose="020B0604020202020204" pitchFamily="34" charset="0"/>
              </a:defRPr>
            </a:lvl3pPr>
            <a:lvl4pPr marL="1600200" indent="-228600">
              <a:tabLst>
                <a:tab pos="3489325" algn="l"/>
              </a:tabLst>
              <a:defRPr>
                <a:solidFill>
                  <a:schemeClr val="tx1"/>
                </a:solidFill>
                <a:latin typeface="Arial" panose="020B0604020202020204" pitchFamily="34" charset="0"/>
              </a:defRPr>
            </a:lvl4pPr>
            <a:lvl5pPr marL="2057400" indent="-228600">
              <a:tabLst>
                <a:tab pos="34893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4893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4893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4893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489325" algn="l"/>
              </a:tabLst>
              <a:defRPr>
                <a:solidFill>
                  <a:schemeClr val="tx1"/>
                </a:solidFill>
                <a:latin typeface="Arial" panose="020B0604020202020204" pitchFamily="34" charset="0"/>
              </a:defRPr>
            </a:lvl9pPr>
          </a:lstStyle>
          <a:p>
            <a:pPr eaLnBrk="1" hangingPunct="1">
              <a:spcBef>
                <a:spcPct val="50000"/>
              </a:spcBef>
            </a:pPr>
            <a:r>
              <a:rPr lang="cs-CZ" altLang="cs-CZ" sz="2200" b="1" u="sng">
                <a:solidFill>
                  <a:srgbClr val="000000"/>
                </a:solidFill>
                <a:sym typeface="Symbol" panose="05050102010706020507" pitchFamily="18" charset="2"/>
              </a:rPr>
              <a:t>Hmotnostní schodek</a:t>
            </a:r>
            <a:r>
              <a:rPr lang="cs-CZ" altLang="cs-CZ" sz="2200" b="1">
                <a:solidFill>
                  <a:srgbClr val="000000"/>
                </a:solidFill>
                <a:sym typeface="Symbol" panose="05050102010706020507" pitchFamily="18" charset="2"/>
              </a:rPr>
              <a:t> - </a:t>
            </a:r>
            <a:r>
              <a:rPr lang="cs-CZ" altLang="cs-CZ" sz="2200" b="1">
                <a:solidFill>
                  <a:srgbClr val="000000"/>
                </a:solidFill>
                <a:sym typeface="Wingdings 3" panose="05040102010807070707" pitchFamily="18" charset="2"/>
              </a:rPr>
              <a:t>m</a:t>
            </a:r>
            <a:r>
              <a:rPr lang="cs-CZ" altLang="cs-CZ" sz="2200" b="1" baseline="-25000">
                <a:solidFill>
                  <a:srgbClr val="000000"/>
                </a:solidFill>
                <a:sym typeface="Wingdings 3" panose="05040102010807070707" pitchFamily="18" charset="2"/>
              </a:rPr>
              <a:t>j</a:t>
            </a:r>
          </a:p>
          <a:p>
            <a:pPr eaLnBrk="1" hangingPunct="1">
              <a:spcBef>
                <a:spcPct val="50000"/>
              </a:spcBef>
            </a:pPr>
            <a:r>
              <a:rPr lang="cs-CZ" altLang="cs-CZ" sz="2000" b="1">
                <a:solidFill>
                  <a:srgbClr val="000000"/>
                </a:solidFill>
                <a:sym typeface="Symbol" panose="05050102010706020507" pitchFamily="18" charset="2"/>
              </a:rPr>
              <a:t>- 	mezi volnými nukleony působí přitažlivé jaderné síly.</a:t>
            </a:r>
          </a:p>
          <a:p>
            <a:pPr eaLnBrk="1" hangingPunct="1">
              <a:spcBef>
                <a:spcPct val="20000"/>
              </a:spcBef>
            </a:pPr>
            <a:r>
              <a:rPr lang="cs-CZ" altLang="cs-CZ" sz="2000" b="1">
                <a:solidFill>
                  <a:srgbClr val="000000"/>
                </a:solidFill>
                <a:sym typeface="Symbol" panose="05050102010706020507" pitchFamily="18" charset="2"/>
              </a:rPr>
              <a:t>-	při vzniku jádra z nukleonů je vykonána kladná práce, která se projeví úbytkem celkové energie soustavy.</a:t>
            </a:r>
          </a:p>
          <a:p>
            <a:pPr eaLnBrk="1" hangingPunct="1">
              <a:spcBef>
                <a:spcPct val="20000"/>
              </a:spcBef>
            </a:pPr>
            <a:r>
              <a:rPr lang="cs-CZ" altLang="cs-CZ" sz="2000" b="1">
                <a:solidFill>
                  <a:srgbClr val="000000"/>
                </a:solidFill>
                <a:sym typeface="Symbol" panose="05050102010706020507" pitchFamily="18" charset="2"/>
              </a:rPr>
              <a:t>-	stejnou energii musíme dodat, jestliže chceme soustavu zpět rozložit na volné nukleony  </a:t>
            </a:r>
            <a:r>
              <a:rPr lang="cs-CZ" altLang="cs-CZ" sz="2000" b="1" u="sng">
                <a:solidFill>
                  <a:srgbClr val="000000"/>
                </a:solidFill>
                <a:sym typeface="Symbol" panose="05050102010706020507" pitchFamily="18" charset="2"/>
              </a:rPr>
              <a:t>vazební energie jádra - E</a:t>
            </a:r>
            <a:r>
              <a:rPr lang="cs-CZ" altLang="cs-CZ" sz="2000" b="1" u="sng" baseline="-25000">
                <a:solidFill>
                  <a:srgbClr val="000000"/>
                </a:solidFill>
                <a:sym typeface="Symbol" panose="05050102010706020507" pitchFamily="18" charset="2"/>
              </a:rPr>
              <a:t>j</a:t>
            </a:r>
          </a:p>
          <a:p>
            <a:pPr eaLnBrk="1" hangingPunct="1">
              <a:spcBef>
                <a:spcPct val="20000"/>
              </a:spcBef>
            </a:pPr>
            <a:r>
              <a:rPr lang="cs-CZ" altLang="cs-CZ" sz="2000" b="1">
                <a:solidFill>
                  <a:srgbClr val="000000"/>
                </a:solidFill>
                <a:sym typeface="Symbol" panose="05050102010706020507" pitchFamily="18" charset="2"/>
              </a:rPr>
              <a:t>-	u stabilních prvků je vazební energie kladná</a:t>
            </a:r>
          </a:p>
          <a:p>
            <a:pPr eaLnBrk="1" hangingPunct="1">
              <a:spcBef>
                <a:spcPct val="20000"/>
              </a:spcBef>
            </a:pPr>
            <a:r>
              <a:rPr lang="cs-CZ" altLang="cs-CZ" sz="2000" b="1">
                <a:solidFill>
                  <a:srgbClr val="000000"/>
                </a:solidFill>
                <a:sym typeface="Symbol" panose="05050102010706020507" pitchFamily="18" charset="2"/>
              </a:rPr>
              <a:t>-	čím je vyšší vazební energie, tím je prvek stabilnější</a:t>
            </a:r>
          </a:p>
          <a:p>
            <a:pPr eaLnBrk="1" hangingPunct="1">
              <a:spcBef>
                <a:spcPct val="20000"/>
              </a:spcBef>
            </a:pPr>
            <a:r>
              <a:rPr lang="cs-CZ" altLang="cs-CZ" sz="2000" b="1">
                <a:solidFill>
                  <a:srgbClr val="000000"/>
                </a:solidFill>
                <a:sym typeface="Symbol" panose="05050102010706020507" pitchFamily="18" charset="2"/>
              </a:rPr>
              <a:t>-	vztah mezi hmotností a energií jádra 	E</a:t>
            </a:r>
            <a:r>
              <a:rPr lang="cs-CZ" altLang="cs-CZ" sz="2000" b="1" baseline="-25000">
                <a:solidFill>
                  <a:srgbClr val="000000"/>
                </a:solidFill>
                <a:sym typeface="Symbol" panose="05050102010706020507" pitchFamily="18" charset="2"/>
              </a:rPr>
              <a:t>j</a:t>
            </a:r>
            <a:r>
              <a:rPr lang="cs-CZ" altLang="cs-CZ" sz="2000" b="1">
                <a:solidFill>
                  <a:srgbClr val="000000"/>
                </a:solidFill>
                <a:sym typeface="Symbol" panose="05050102010706020507" pitchFamily="18" charset="2"/>
              </a:rPr>
              <a:t>=</a:t>
            </a:r>
            <a:r>
              <a:rPr lang="cs-CZ" altLang="cs-CZ" sz="2000" b="1">
                <a:solidFill>
                  <a:srgbClr val="000000"/>
                </a:solidFill>
                <a:sym typeface="Wingdings 3" panose="05040102010807070707" pitchFamily="18" charset="2"/>
              </a:rPr>
              <a:t>m</a:t>
            </a:r>
            <a:r>
              <a:rPr lang="cs-CZ" altLang="cs-CZ" sz="2000" b="1" baseline="-25000">
                <a:solidFill>
                  <a:srgbClr val="000000"/>
                </a:solidFill>
                <a:sym typeface="Wingdings 3" panose="05040102010807070707" pitchFamily="18" charset="2"/>
              </a:rPr>
              <a:t>j</a:t>
            </a:r>
            <a:r>
              <a:rPr lang="cs-CZ" altLang="cs-CZ" sz="2000" b="1">
                <a:solidFill>
                  <a:srgbClr val="000000"/>
                </a:solidFill>
                <a:sym typeface="Wingdings 3" panose="05040102010807070707" pitchFamily="18" charset="2"/>
              </a:rPr>
              <a:t>*c</a:t>
            </a:r>
            <a:r>
              <a:rPr lang="cs-CZ" altLang="cs-CZ" sz="2000" b="1" baseline="30000">
                <a:solidFill>
                  <a:srgbClr val="000000"/>
                </a:solidFill>
                <a:sym typeface="Wingdings 3" panose="05040102010807070707" pitchFamily="18" charset="2"/>
              </a:rPr>
              <a:t>2		</a:t>
            </a:r>
            <a:endParaRPr lang="cs-CZ" altLang="cs-CZ" sz="2000" b="1">
              <a:solidFill>
                <a:srgbClr val="000000"/>
              </a:solidFill>
              <a:sym typeface="Wingdings 3" panose="050401020108070707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ppt_w</p:attrName>
                                        </p:attrNameLst>
                                      </p:cBhvr>
                                      <p:tavLst>
                                        <p:tav tm="0">
                                          <p:val>
                                            <p:fltVal val="0"/>
                                          </p:val>
                                        </p:tav>
                                        <p:tav tm="100000">
                                          <p:val>
                                            <p:strVal val="#ppt_w"/>
                                          </p:val>
                                        </p:tav>
                                      </p:tavLst>
                                    </p:anim>
                                    <p:anim calcmode="lin" valueType="num">
                                      <p:cBhvr>
                                        <p:cTn id="8" dur="500" fill="hold"/>
                                        <p:tgtEl>
                                          <p:spTgt spid="39938"/>
                                        </p:tgtEl>
                                        <p:attrNameLst>
                                          <p:attrName>ppt_h</p:attrName>
                                        </p:attrNameLst>
                                      </p:cBhvr>
                                      <p:tavLst>
                                        <p:tav tm="0">
                                          <p:val>
                                            <p:fltVal val="0"/>
                                          </p:val>
                                        </p:tav>
                                        <p:tav tm="100000">
                                          <p:val>
                                            <p:strVal val="#ppt_h"/>
                                          </p:val>
                                        </p:tav>
                                      </p:tavLst>
                                    </p:anim>
                                    <p:animEffect transition="in" filter="fade">
                                      <p:cBhvr>
                                        <p:cTn id="9" dur="500"/>
                                        <p:tgtEl>
                                          <p:spTgt spid="39938"/>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9939"/>
                                        </p:tgtEl>
                                        <p:attrNameLst>
                                          <p:attrName>style.visibility</p:attrName>
                                        </p:attrNameLst>
                                      </p:cBhvr>
                                      <p:to>
                                        <p:strVal val="visible"/>
                                      </p:to>
                                    </p:set>
                                    <p:anim calcmode="lin" valueType="num">
                                      <p:cBhvr>
                                        <p:cTn id="13" dur="2000" fill="hold"/>
                                        <p:tgtEl>
                                          <p:spTgt spid="39939"/>
                                        </p:tgtEl>
                                        <p:attrNameLst>
                                          <p:attrName>ppt_w</p:attrName>
                                        </p:attrNameLst>
                                      </p:cBhvr>
                                      <p:tavLst>
                                        <p:tav tm="0">
                                          <p:val>
                                            <p:fltVal val="0"/>
                                          </p:val>
                                        </p:tav>
                                        <p:tav tm="100000">
                                          <p:val>
                                            <p:strVal val="#ppt_w"/>
                                          </p:val>
                                        </p:tav>
                                      </p:tavLst>
                                    </p:anim>
                                    <p:anim calcmode="lin" valueType="num">
                                      <p:cBhvr>
                                        <p:cTn id="14" dur="2000" fill="hold"/>
                                        <p:tgtEl>
                                          <p:spTgt spid="39939"/>
                                        </p:tgtEl>
                                        <p:attrNameLst>
                                          <p:attrName>ppt_h</p:attrName>
                                        </p:attrNameLst>
                                      </p:cBhvr>
                                      <p:tavLst>
                                        <p:tav tm="0">
                                          <p:val>
                                            <p:fltVal val="0"/>
                                          </p:val>
                                        </p:tav>
                                        <p:tav tm="100000">
                                          <p:val>
                                            <p:strVal val="#ppt_h"/>
                                          </p:val>
                                        </p:tav>
                                      </p:tavLst>
                                    </p:anim>
                                    <p:animEffect transition="in" filter="fade">
                                      <p:cBhvr>
                                        <p:cTn id="15" dur="2000"/>
                                        <p:tgtEl>
                                          <p:spTgt spid="39939"/>
                                        </p:tgtEl>
                                      </p:cBhvr>
                                    </p:animEffect>
                                  </p:childTnLst>
                                </p:cTn>
                              </p:par>
                              <p:par>
                                <p:cTn id="16" presetID="2" presetClass="entr" presetSubtype="4" fill="hold" nodeType="withEffect">
                                  <p:stCondLst>
                                    <p:cond delay="0"/>
                                  </p:stCondLst>
                                  <p:childTnLst>
                                    <p:set>
                                      <p:cBhvr>
                                        <p:cTn id="17" dur="1" fill="hold">
                                          <p:stCondLst>
                                            <p:cond delay="0"/>
                                          </p:stCondLst>
                                        </p:cTn>
                                        <p:tgtEl>
                                          <p:spTgt spid="39941"/>
                                        </p:tgtEl>
                                        <p:attrNameLst>
                                          <p:attrName>style.visibility</p:attrName>
                                        </p:attrNameLst>
                                      </p:cBhvr>
                                      <p:to>
                                        <p:strVal val="visible"/>
                                      </p:to>
                                    </p:set>
                                    <p:anim calcmode="lin" valueType="num">
                                      <p:cBhvr additive="base">
                                        <p:cTn id="18" dur="500" fill="hold"/>
                                        <p:tgtEl>
                                          <p:spTgt spid="39941"/>
                                        </p:tgtEl>
                                        <p:attrNameLst>
                                          <p:attrName>ppt_x</p:attrName>
                                        </p:attrNameLst>
                                      </p:cBhvr>
                                      <p:tavLst>
                                        <p:tav tm="0">
                                          <p:val>
                                            <p:strVal val="#ppt_x"/>
                                          </p:val>
                                        </p:tav>
                                        <p:tav tm="100000">
                                          <p:val>
                                            <p:strVal val="#ppt_x"/>
                                          </p:val>
                                        </p:tav>
                                      </p:tavLst>
                                    </p:anim>
                                    <p:anim calcmode="lin" valueType="num">
                                      <p:cBhvr additive="base">
                                        <p:cTn id="19" dur="500" fill="hold"/>
                                        <p:tgtEl>
                                          <p:spTgt spid="39941"/>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2500"/>
                            </p:stCondLst>
                            <p:childTnLst>
                              <p:par>
                                <p:cTn id="21" presetID="53" presetClass="entr" presetSubtype="0" fill="hold" grpId="0" nodeType="afterEffect">
                                  <p:stCondLst>
                                    <p:cond delay="0"/>
                                  </p:stCondLst>
                                  <p:childTnLst>
                                    <p:set>
                                      <p:cBhvr>
                                        <p:cTn id="22" dur="1" fill="hold">
                                          <p:stCondLst>
                                            <p:cond delay="0"/>
                                          </p:stCondLst>
                                        </p:cTn>
                                        <p:tgtEl>
                                          <p:spTgt spid="39940"/>
                                        </p:tgtEl>
                                        <p:attrNameLst>
                                          <p:attrName>style.visibility</p:attrName>
                                        </p:attrNameLst>
                                      </p:cBhvr>
                                      <p:to>
                                        <p:strVal val="visible"/>
                                      </p:to>
                                    </p:set>
                                    <p:anim calcmode="lin" valueType="num">
                                      <p:cBhvr>
                                        <p:cTn id="23" dur="2000" fill="hold"/>
                                        <p:tgtEl>
                                          <p:spTgt spid="39940"/>
                                        </p:tgtEl>
                                        <p:attrNameLst>
                                          <p:attrName>ppt_w</p:attrName>
                                        </p:attrNameLst>
                                      </p:cBhvr>
                                      <p:tavLst>
                                        <p:tav tm="0">
                                          <p:val>
                                            <p:fltVal val="0"/>
                                          </p:val>
                                        </p:tav>
                                        <p:tav tm="100000">
                                          <p:val>
                                            <p:strVal val="#ppt_w"/>
                                          </p:val>
                                        </p:tav>
                                      </p:tavLst>
                                    </p:anim>
                                    <p:anim calcmode="lin" valueType="num">
                                      <p:cBhvr>
                                        <p:cTn id="24" dur="2000" fill="hold"/>
                                        <p:tgtEl>
                                          <p:spTgt spid="39940"/>
                                        </p:tgtEl>
                                        <p:attrNameLst>
                                          <p:attrName>ppt_h</p:attrName>
                                        </p:attrNameLst>
                                      </p:cBhvr>
                                      <p:tavLst>
                                        <p:tav tm="0">
                                          <p:val>
                                            <p:fltVal val="0"/>
                                          </p:val>
                                        </p:tav>
                                        <p:tav tm="100000">
                                          <p:val>
                                            <p:strVal val="#ppt_h"/>
                                          </p:val>
                                        </p:tav>
                                      </p:tavLst>
                                    </p:anim>
                                    <p:animEffect transition="in" filter="fade">
                                      <p:cBhvr>
                                        <p:cTn id="25"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p:bldP spid="3994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79388" y="188913"/>
            <a:ext cx="2016125" cy="1274762"/>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a:solidFill>
                  <a:srgbClr val="000000"/>
                </a:solidFill>
              </a:rPr>
              <a:t>nukleonová vazební energie</a:t>
            </a:r>
          </a:p>
          <a:p>
            <a:pPr eaLnBrk="1" hangingPunct="1">
              <a:spcBef>
                <a:spcPct val="50000"/>
              </a:spcBef>
            </a:pPr>
            <a:r>
              <a:rPr lang="cs-CZ" altLang="cs-CZ" sz="2400" b="1">
                <a:solidFill>
                  <a:srgbClr val="000000"/>
                </a:solidFill>
                <a:sym typeface="Symbol" panose="05050102010706020507" pitchFamily="18" charset="2"/>
              </a:rPr>
              <a:t></a:t>
            </a:r>
            <a:r>
              <a:rPr lang="cs-CZ" altLang="cs-CZ" sz="2400" b="1" baseline="-25000">
                <a:solidFill>
                  <a:srgbClr val="000000"/>
                </a:solidFill>
                <a:sym typeface="Symbol" panose="05050102010706020507" pitchFamily="18" charset="2"/>
              </a:rPr>
              <a:t>j</a:t>
            </a:r>
            <a:r>
              <a:rPr lang="cs-CZ" altLang="cs-CZ" sz="2400" b="1">
                <a:solidFill>
                  <a:srgbClr val="000000"/>
                </a:solidFill>
                <a:sym typeface="Symbol" panose="05050102010706020507" pitchFamily="18" charset="2"/>
              </a:rPr>
              <a:t>=E</a:t>
            </a:r>
            <a:r>
              <a:rPr lang="cs-CZ" altLang="cs-CZ" sz="2400" b="1" baseline="-25000">
                <a:solidFill>
                  <a:srgbClr val="000000"/>
                </a:solidFill>
                <a:sym typeface="Symbol" panose="05050102010706020507" pitchFamily="18" charset="2"/>
              </a:rPr>
              <a:t>j</a:t>
            </a:r>
            <a:r>
              <a:rPr lang="cs-CZ" altLang="cs-CZ" sz="2400" b="1">
                <a:solidFill>
                  <a:srgbClr val="000000"/>
                </a:solidFill>
                <a:sym typeface="Symbol" panose="05050102010706020507" pitchFamily="18" charset="2"/>
              </a:rPr>
              <a:t>/A</a:t>
            </a:r>
          </a:p>
        </p:txBody>
      </p:sp>
      <p:grpSp>
        <p:nvGrpSpPr>
          <p:cNvPr id="40963" name="Group 3"/>
          <p:cNvGrpSpPr>
            <a:grpSpLocks/>
          </p:cNvGrpSpPr>
          <p:nvPr/>
        </p:nvGrpSpPr>
        <p:grpSpPr bwMode="auto">
          <a:xfrm>
            <a:off x="2339975" y="195263"/>
            <a:ext cx="6769100" cy="6626225"/>
            <a:chOff x="1474" y="123"/>
            <a:chExt cx="4264" cy="4174"/>
          </a:xfrm>
        </p:grpSpPr>
        <p:pic>
          <p:nvPicPr>
            <p:cNvPr id="256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 y="123"/>
              <a:ext cx="4264" cy="417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1" name="Text Box 5"/>
            <p:cNvSpPr txBox="1">
              <a:spLocks noChangeArrowheads="1"/>
            </p:cNvSpPr>
            <p:nvPr/>
          </p:nvSpPr>
          <p:spPr bwMode="auto">
            <a:xfrm>
              <a:off x="1519" y="164"/>
              <a:ext cx="272"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b="1">
                  <a:solidFill>
                    <a:schemeClr val="bg2"/>
                  </a:solidFill>
                  <a:sym typeface="Symbol" panose="05050102010706020507" pitchFamily="18" charset="2"/>
                </a:rPr>
                <a:t></a:t>
              </a:r>
              <a:r>
                <a:rPr lang="cs-CZ" altLang="cs-CZ" sz="2400" b="1" baseline="-25000">
                  <a:solidFill>
                    <a:schemeClr val="bg2"/>
                  </a:solidFill>
                  <a:sym typeface="Symbol" panose="05050102010706020507" pitchFamily="18" charset="2"/>
                </a:rPr>
                <a:t>j</a:t>
              </a:r>
            </a:p>
          </p:txBody>
        </p:sp>
      </p:grpSp>
      <p:sp>
        <p:nvSpPr>
          <p:cNvPr id="40966" name="Text Box 6"/>
          <p:cNvSpPr txBox="1">
            <a:spLocks noChangeArrowheads="1"/>
          </p:cNvSpPr>
          <p:nvPr/>
        </p:nvSpPr>
        <p:spPr bwMode="auto">
          <a:xfrm>
            <a:off x="34925" y="1700213"/>
            <a:ext cx="2303463" cy="2889250"/>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tabLst>
                <a:tab pos="182563" algn="l"/>
              </a:tabLst>
              <a:defRPr>
                <a:solidFill>
                  <a:schemeClr val="tx1"/>
                </a:solidFill>
                <a:latin typeface="Arial" panose="020B0604020202020204" pitchFamily="34" charset="0"/>
              </a:defRPr>
            </a:lvl1pPr>
            <a:lvl2pPr marL="742950" indent="-285750">
              <a:tabLst>
                <a:tab pos="182563" algn="l"/>
              </a:tabLst>
              <a:defRPr>
                <a:solidFill>
                  <a:schemeClr val="tx1"/>
                </a:solidFill>
                <a:latin typeface="Arial" panose="020B0604020202020204" pitchFamily="34" charset="0"/>
              </a:defRPr>
            </a:lvl2pPr>
            <a:lvl3pPr marL="1143000" indent="-228600">
              <a:tabLst>
                <a:tab pos="182563" algn="l"/>
              </a:tabLst>
              <a:defRPr>
                <a:solidFill>
                  <a:schemeClr val="tx1"/>
                </a:solidFill>
                <a:latin typeface="Arial" panose="020B0604020202020204" pitchFamily="34" charset="0"/>
              </a:defRPr>
            </a:lvl3pPr>
            <a:lvl4pPr marL="1600200" indent="-228600">
              <a:tabLst>
                <a:tab pos="182563" algn="l"/>
              </a:tabLst>
              <a:defRPr>
                <a:solidFill>
                  <a:schemeClr val="tx1"/>
                </a:solidFill>
                <a:latin typeface="Arial" panose="020B0604020202020204" pitchFamily="34" charset="0"/>
              </a:defRPr>
            </a:lvl4pPr>
            <a:lvl5pPr marL="2057400" indent="-228600">
              <a:tabLst>
                <a:tab pos="1825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25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25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25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2563" algn="l"/>
              </a:tabLst>
              <a:defRPr>
                <a:solidFill>
                  <a:schemeClr val="tx1"/>
                </a:solidFill>
                <a:latin typeface="Arial" panose="020B0604020202020204" pitchFamily="34" charset="0"/>
              </a:defRPr>
            </a:lvl9pPr>
          </a:lstStyle>
          <a:p>
            <a:pPr eaLnBrk="1" hangingPunct="1">
              <a:spcBef>
                <a:spcPct val="50000"/>
              </a:spcBef>
            </a:pPr>
            <a:r>
              <a:rPr lang="cs-CZ" altLang="cs-CZ" sz="2400" b="1" u="sng">
                <a:solidFill>
                  <a:srgbClr val="000000"/>
                </a:solidFill>
              </a:rPr>
              <a:t>Měrný energetický zisk:</a:t>
            </a:r>
          </a:p>
          <a:p>
            <a:pPr eaLnBrk="1" hangingPunct="1">
              <a:spcBef>
                <a:spcPct val="50000"/>
              </a:spcBef>
            </a:pPr>
            <a:r>
              <a:rPr lang="cs-CZ" altLang="cs-CZ" sz="2200" b="1">
                <a:solidFill>
                  <a:srgbClr val="000000"/>
                </a:solidFill>
              </a:rPr>
              <a:t>-	slučování 	lehkých jader</a:t>
            </a:r>
          </a:p>
          <a:p>
            <a:pPr eaLnBrk="1" hangingPunct="1">
              <a:spcBef>
                <a:spcPct val="50000"/>
              </a:spcBef>
            </a:pPr>
            <a:r>
              <a:rPr lang="cs-CZ" altLang="cs-CZ" sz="2200" b="1">
                <a:solidFill>
                  <a:srgbClr val="000000"/>
                </a:solidFill>
              </a:rPr>
              <a:t>-	štěpení 	těžkých jader</a:t>
            </a:r>
            <a:endParaRPr lang="cs-CZ" altLang="cs-CZ" sz="2200" b="1">
              <a:solidFill>
                <a:srgbClr val="000000"/>
              </a:solidFill>
              <a:sym typeface="Symbol" panose="05050102010706020507" pitchFamily="18" charset="2"/>
            </a:endParaRPr>
          </a:p>
        </p:txBody>
      </p:sp>
      <p:sp>
        <p:nvSpPr>
          <p:cNvPr id="40967" name="Line 7"/>
          <p:cNvSpPr>
            <a:spLocks noChangeShapeType="1"/>
          </p:cNvSpPr>
          <p:nvPr/>
        </p:nvSpPr>
        <p:spPr bwMode="auto">
          <a:xfrm>
            <a:off x="1692275" y="2852738"/>
            <a:ext cx="1800225" cy="720725"/>
          </a:xfrm>
          <a:prstGeom prst="line">
            <a:avLst/>
          </a:prstGeom>
          <a:noFill/>
          <a:ln w="25400">
            <a:solidFill>
              <a:srgbClr val="FF0000"/>
            </a:solidFill>
            <a:round/>
            <a:headEnd type="oval"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40968" name="Line 8"/>
          <p:cNvSpPr>
            <a:spLocks noChangeShapeType="1"/>
          </p:cNvSpPr>
          <p:nvPr/>
        </p:nvSpPr>
        <p:spPr bwMode="auto">
          <a:xfrm flipV="1">
            <a:off x="1403350" y="1412875"/>
            <a:ext cx="4032250" cy="2303463"/>
          </a:xfrm>
          <a:prstGeom prst="line">
            <a:avLst/>
          </a:prstGeom>
          <a:noFill/>
          <a:ln w="25400">
            <a:solidFill>
              <a:srgbClr val="FF0000"/>
            </a:solidFill>
            <a:round/>
            <a:headEnd type="oval"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40969" name="Line 9"/>
          <p:cNvSpPr>
            <a:spLocks noChangeShapeType="1"/>
          </p:cNvSpPr>
          <p:nvPr/>
        </p:nvSpPr>
        <p:spPr bwMode="auto">
          <a:xfrm flipV="1">
            <a:off x="2195513" y="620713"/>
            <a:ext cx="288925" cy="28733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pic>
        <p:nvPicPr>
          <p:cNvPr id="409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4437063"/>
            <a:ext cx="2736850" cy="1109662"/>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1984375"/>
            <a:ext cx="3368675" cy="1084263"/>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2000" fill="hold"/>
                                        <p:tgtEl>
                                          <p:spTgt spid="40963"/>
                                        </p:tgtEl>
                                        <p:attrNameLst>
                                          <p:attrName>ppt_w</p:attrName>
                                        </p:attrNameLst>
                                      </p:cBhvr>
                                      <p:tavLst>
                                        <p:tav tm="0">
                                          <p:val>
                                            <p:fltVal val="0"/>
                                          </p:val>
                                        </p:tav>
                                        <p:tav tm="100000">
                                          <p:val>
                                            <p:strVal val="#ppt_w"/>
                                          </p:val>
                                        </p:tav>
                                      </p:tavLst>
                                    </p:anim>
                                    <p:anim calcmode="lin" valueType="num">
                                      <p:cBhvr>
                                        <p:cTn id="8" dur="2000" fill="hold"/>
                                        <p:tgtEl>
                                          <p:spTgt spid="40963"/>
                                        </p:tgtEl>
                                        <p:attrNameLst>
                                          <p:attrName>ppt_h</p:attrName>
                                        </p:attrNameLst>
                                      </p:cBhvr>
                                      <p:tavLst>
                                        <p:tav tm="0">
                                          <p:val>
                                            <p:fltVal val="0"/>
                                          </p:val>
                                        </p:tav>
                                        <p:tav tm="100000">
                                          <p:val>
                                            <p:strVal val="#ppt_h"/>
                                          </p:val>
                                        </p:tav>
                                      </p:tavLst>
                                    </p:anim>
                                    <p:animEffect transition="in" filter="fade">
                                      <p:cBhvr>
                                        <p:cTn id="9" dur="2000"/>
                                        <p:tgtEl>
                                          <p:spTgt spid="40963"/>
                                        </p:tgtEl>
                                      </p:cBhvr>
                                    </p:animEffect>
                                  </p:childTnLst>
                                </p:cTn>
                              </p:par>
                            </p:childTnLst>
                          </p:cTn>
                        </p:par>
                        <p:par>
                          <p:cTn id="10" fill="hold" nodeType="afterGroup">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40962"/>
                                        </p:tgtEl>
                                        <p:attrNameLst>
                                          <p:attrName>style.visibility</p:attrName>
                                        </p:attrNameLst>
                                      </p:cBhvr>
                                      <p:to>
                                        <p:strVal val="visible"/>
                                      </p:to>
                                    </p:set>
                                    <p:animEffect transition="in" filter="wipe(left)">
                                      <p:cBhvr>
                                        <p:cTn id="13" dur="500"/>
                                        <p:tgtEl>
                                          <p:spTgt spid="40962"/>
                                        </p:tgtEl>
                                      </p:cBhvr>
                                    </p:animEffect>
                                  </p:childTnLst>
                                </p:cTn>
                              </p:par>
                            </p:childTnLst>
                          </p:cTn>
                        </p:par>
                        <p:par>
                          <p:cTn id="14" fill="hold" nodeType="afterGroup">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40969"/>
                                        </p:tgtEl>
                                        <p:attrNameLst>
                                          <p:attrName>style.visibility</p:attrName>
                                        </p:attrNameLst>
                                      </p:cBhvr>
                                      <p:to>
                                        <p:strVal val="visible"/>
                                      </p:to>
                                    </p:set>
                                    <p:animEffect transition="in" filter="wipe(left)">
                                      <p:cBhvr>
                                        <p:cTn id="17" dur="500"/>
                                        <p:tgtEl>
                                          <p:spTgt spid="40969"/>
                                        </p:tgtEl>
                                      </p:cBhvr>
                                    </p:animEffect>
                                  </p:childTnLst>
                                </p:cTn>
                              </p:par>
                            </p:childTnLst>
                          </p:cTn>
                        </p:par>
                        <p:par>
                          <p:cTn id="18" fill="hold" nodeType="afterGroup">
                            <p:stCondLst>
                              <p:cond delay="3000"/>
                            </p:stCondLst>
                            <p:childTnLst>
                              <p:par>
                                <p:cTn id="19" presetID="53" presetClass="entr" presetSubtype="0" fill="hold" grpId="0" nodeType="afterEffect">
                                  <p:stCondLst>
                                    <p:cond delay="0"/>
                                  </p:stCondLst>
                                  <p:childTnLst>
                                    <p:set>
                                      <p:cBhvr>
                                        <p:cTn id="20" dur="1" fill="hold">
                                          <p:stCondLst>
                                            <p:cond delay="0"/>
                                          </p:stCondLst>
                                        </p:cTn>
                                        <p:tgtEl>
                                          <p:spTgt spid="40966">
                                            <p:bg/>
                                          </p:spTgt>
                                        </p:tgtEl>
                                        <p:attrNameLst>
                                          <p:attrName>style.visibility</p:attrName>
                                        </p:attrNameLst>
                                      </p:cBhvr>
                                      <p:to>
                                        <p:strVal val="visible"/>
                                      </p:to>
                                    </p:set>
                                    <p:anim calcmode="lin" valueType="num">
                                      <p:cBhvr>
                                        <p:cTn id="21" dur="500" fill="hold"/>
                                        <p:tgtEl>
                                          <p:spTgt spid="40966">
                                            <p:bg/>
                                          </p:spTgt>
                                        </p:tgtEl>
                                        <p:attrNameLst>
                                          <p:attrName>ppt_w</p:attrName>
                                        </p:attrNameLst>
                                      </p:cBhvr>
                                      <p:tavLst>
                                        <p:tav tm="0">
                                          <p:val>
                                            <p:fltVal val="0"/>
                                          </p:val>
                                        </p:tav>
                                        <p:tav tm="100000">
                                          <p:val>
                                            <p:strVal val="#ppt_w"/>
                                          </p:val>
                                        </p:tav>
                                      </p:tavLst>
                                    </p:anim>
                                    <p:anim calcmode="lin" valueType="num">
                                      <p:cBhvr>
                                        <p:cTn id="22" dur="500" fill="hold"/>
                                        <p:tgtEl>
                                          <p:spTgt spid="40966">
                                            <p:bg/>
                                          </p:spTgt>
                                        </p:tgtEl>
                                        <p:attrNameLst>
                                          <p:attrName>ppt_h</p:attrName>
                                        </p:attrNameLst>
                                      </p:cBhvr>
                                      <p:tavLst>
                                        <p:tav tm="0">
                                          <p:val>
                                            <p:fltVal val="0"/>
                                          </p:val>
                                        </p:tav>
                                        <p:tav tm="100000">
                                          <p:val>
                                            <p:strVal val="#ppt_h"/>
                                          </p:val>
                                        </p:tav>
                                      </p:tavLst>
                                    </p:anim>
                                    <p:animEffect transition="in" filter="fade">
                                      <p:cBhvr>
                                        <p:cTn id="23" dur="500"/>
                                        <p:tgtEl>
                                          <p:spTgt spid="40966">
                                            <p:bg/>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0966">
                                            <p:txEl>
                                              <p:pRg st="0" end="0"/>
                                            </p:txEl>
                                          </p:spTgt>
                                        </p:tgtEl>
                                        <p:attrNameLst>
                                          <p:attrName>style.visibility</p:attrName>
                                        </p:attrNameLst>
                                      </p:cBhvr>
                                      <p:to>
                                        <p:strVal val="visible"/>
                                      </p:to>
                                    </p:set>
                                    <p:animEffect transition="in" filter="wipe(left)">
                                      <p:cBhvr>
                                        <p:cTn id="26" dur="500"/>
                                        <p:tgtEl>
                                          <p:spTgt spid="40966">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0966">
                                            <p:txEl>
                                              <p:pRg st="1" end="1"/>
                                            </p:txEl>
                                          </p:spTgt>
                                        </p:tgtEl>
                                        <p:attrNameLst>
                                          <p:attrName>style.visibility</p:attrName>
                                        </p:attrNameLst>
                                      </p:cBhvr>
                                      <p:to>
                                        <p:strVal val="visible"/>
                                      </p:to>
                                    </p:set>
                                    <p:animEffect transition="in" filter="wipe(left)">
                                      <p:cBhvr>
                                        <p:cTn id="31" dur="500"/>
                                        <p:tgtEl>
                                          <p:spTgt spid="40966">
                                            <p:txEl>
                                              <p:pRg st="1" end="1"/>
                                            </p:txEl>
                                          </p:spTgt>
                                        </p:tgtEl>
                                      </p:cBhvr>
                                    </p:animEffect>
                                  </p:childTnLst>
                                </p:cTn>
                              </p:par>
                            </p:childTnLst>
                          </p:cTn>
                        </p:par>
                        <p:par>
                          <p:cTn id="32" fill="hold" nodeType="after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0967"/>
                                        </p:tgtEl>
                                        <p:attrNameLst>
                                          <p:attrName>style.visibility</p:attrName>
                                        </p:attrNameLst>
                                      </p:cBhvr>
                                      <p:to>
                                        <p:strVal val="visible"/>
                                      </p:to>
                                    </p:set>
                                    <p:animEffect transition="in" filter="wipe(left)">
                                      <p:cBhvr>
                                        <p:cTn id="35" dur="500"/>
                                        <p:tgtEl>
                                          <p:spTgt spid="40967"/>
                                        </p:tgtEl>
                                      </p:cBhvr>
                                    </p:animEffect>
                                  </p:childTnLst>
                                </p:cTn>
                              </p:par>
                            </p:childTnLst>
                          </p:cTn>
                        </p:par>
                        <p:par>
                          <p:cTn id="36" fill="hold" nodeType="afterGroup">
                            <p:stCondLst>
                              <p:cond delay="1000"/>
                            </p:stCondLst>
                            <p:childTnLst>
                              <p:par>
                                <p:cTn id="37" presetID="53" presetClass="entr" presetSubtype="0" fill="hold" nodeType="afterEffect">
                                  <p:stCondLst>
                                    <p:cond delay="0"/>
                                  </p:stCondLst>
                                  <p:childTnLst>
                                    <p:set>
                                      <p:cBhvr>
                                        <p:cTn id="38" dur="1" fill="hold">
                                          <p:stCondLst>
                                            <p:cond delay="0"/>
                                          </p:stCondLst>
                                        </p:cTn>
                                        <p:tgtEl>
                                          <p:spTgt spid="40970"/>
                                        </p:tgtEl>
                                        <p:attrNameLst>
                                          <p:attrName>style.visibility</p:attrName>
                                        </p:attrNameLst>
                                      </p:cBhvr>
                                      <p:to>
                                        <p:strVal val="visible"/>
                                      </p:to>
                                    </p:set>
                                    <p:anim calcmode="lin" valueType="num">
                                      <p:cBhvr>
                                        <p:cTn id="39" dur="2000" fill="hold"/>
                                        <p:tgtEl>
                                          <p:spTgt spid="40970"/>
                                        </p:tgtEl>
                                        <p:attrNameLst>
                                          <p:attrName>ppt_w</p:attrName>
                                        </p:attrNameLst>
                                      </p:cBhvr>
                                      <p:tavLst>
                                        <p:tav tm="0">
                                          <p:val>
                                            <p:fltVal val="0"/>
                                          </p:val>
                                        </p:tav>
                                        <p:tav tm="100000">
                                          <p:val>
                                            <p:strVal val="#ppt_w"/>
                                          </p:val>
                                        </p:tav>
                                      </p:tavLst>
                                    </p:anim>
                                    <p:anim calcmode="lin" valueType="num">
                                      <p:cBhvr>
                                        <p:cTn id="40" dur="2000" fill="hold"/>
                                        <p:tgtEl>
                                          <p:spTgt spid="40970"/>
                                        </p:tgtEl>
                                        <p:attrNameLst>
                                          <p:attrName>ppt_h</p:attrName>
                                        </p:attrNameLst>
                                      </p:cBhvr>
                                      <p:tavLst>
                                        <p:tav tm="0">
                                          <p:val>
                                            <p:fltVal val="0"/>
                                          </p:val>
                                        </p:tav>
                                        <p:tav tm="100000">
                                          <p:val>
                                            <p:strVal val="#ppt_h"/>
                                          </p:val>
                                        </p:tav>
                                      </p:tavLst>
                                    </p:anim>
                                    <p:animEffect transition="in" filter="fade">
                                      <p:cBhvr>
                                        <p:cTn id="41" dur="2000"/>
                                        <p:tgtEl>
                                          <p:spTgt spid="409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40966">
                                            <p:txEl>
                                              <p:pRg st="2" end="2"/>
                                            </p:txEl>
                                          </p:spTgt>
                                        </p:tgtEl>
                                        <p:attrNameLst>
                                          <p:attrName>style.visibility</p:attrName>
                                        </p:attrNameLst>
                                      </p:cBhvr>
                                      <p:to>
                                        <p:strVal val="visible"/>
                                      </p:to>
                                    </p:set>
                                    <p:animEffect transition="in" filter="wipe(left)">
                                      <p:cBhvr>
                                        <p:cTn id="46" dur="500"/>
                                        <p:tgtEl>
                                          <p:spTgt spid="40966">
                                            <p:txEl>
                                              <p:pRg st="2" end="2"/>
                                            </p:txEl>
                                          </p:spTgt>
                                        </p:tgtEl>
                                      </p:cBhvr>
                                    </p:animEffect>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968"/>
                                        </p:tgtEl>
                                        <p:attrNameLst>
                                          <p:attrName>style.visibility</p:attrName>
                                        </p:attrNameLst>
                                      </p:cBhvr>
                                      <p:to>
                                        <p:strVal val="visible"/>
                                      </p:to>
                                    </p:set>
                                    <p:animEffect transition="in" filter="wipe(left)">
                                      <p:cBhvr>
                                        <p:cTn id="50" dur="500"/>
                                        <p:tgtEl>
                                          <p:spTgt spid="40968"/>
                                        </p:tgtEl>
                                      </p:cBhvr>
                                    </p:animEffect>
                                  </p:childTnLst>
                                </p:cTn>
                              </p:par>
                            </p:childTnLst>
                          </p:cTn>
                        </p:par>
                        <p:par>
                          <p:cTn id="51" fill="hold" nodeType="afterGroup">
                            <p:stCondLst>
                              <p:cond delay="1000"/>
                            </p:stCondLst>
                            <p:childTnLst>
                              <p:par>
                                <p:cTn id="52" presetID="53" presetClass="entr" presetSubtype="0" fill="hold" nodeType="afterEffect">
                                  <p:stCondLst>
                                    <p:cond delay="0"/>
                                  </p:stCondLst>
                                  <p:childTnLst>
                                    <p:set>
                                      <p:cBhvr>
                                        <p:cTn id="53" dur="1" fill="hold">
                                          <p:stCondLst>
                                            <p:cond delay="0"/>
                                          </p:stCondLst>
                                        </p:cTn>
                                        <p:tgtEl>
                                          <p:spTgt spid="40971"/>
                                        </p:tgtEl>
                                        <p:attrNameLst>
                                          <p:attrName>style.visibility</p:attrName>
                                        </p:attrNameLst>
                                      </p:cBhvr>
                                      <p:to>
                                        <p:strVal val="visible"/>
                                      </p:to>
                                    </p:set>
                                    <p:anim calcmode="lin" valueType="num">
                                      <p:cBhvr>
                                        <p:cTn id="54" dur="2000" fill="hold"/>
                                        <p:tgtEl>
                                          <p:spTgt spid="40971"/>
                                        </p:tgtEl>
                                        <p:attrNameLst>
                                          <p:attrName>ppt_w</p:attrName>
                                        </p:attrNameLst>
                                      </p:cBhvr>
                                      <p:tavLst>
                                        <p:tav tm="0">
                                          <p:val>
                                            <p:fltVal val="0"/>
                                          </p:val>
                                        </p:tav>
                                        <p:tav tm="100000">
                                          <p:val>
                                            <p:strVal val="#ppt_w"/>
                                          </p:val>
                                        </p:tav>
                                      </p:tavLst>
                                    </p:anim>
                                    <p:anim calcmode="lin" valueType="num">
                                      <p:cBhvr>
                                        <p:cTn id="55" dur="2000" fill="hold"/>
                                        <p:tgtEl>
                                          <p:spTgt spid="40971"/>
                                        </p:tgtEl>
                                        <p:attrNameLst>
                                          <p:attrName>ppt_h</p:attrName>
                                        </p:attrNameLst>
                                      </p:cBhvr>
                                      <p:tavLst>
                                        <p:tav tm="0">
                                          <p:val>
                                            <p:fltVal val="0"/>
                                          </p:val>
                                        </p:tav>
                                        <p:tav tm="100000">
                                          <p:val>
                                            <p:strVal val="#ppt_h"/>
                                          </p:val>
                                        </p:tav>
                                      </p:tavLst>
                                    </p:anim>
                                    <p:animEffect transition="in" filter="fade">
                                      <p:cBhvr>
                                        <p:cTn id="56" dur="2000"/>
                                        <p:tgtEl>
                                          <p:spTgt spid="40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40966" grpId="0" build="allAtOnce" animBg="1"/>
      <p:bldP spid="40967" grpId="0" animBg="1"/>
      <p:bldP spid="40968" grpId="0" animBg="1"/>
      <p:bldP spid="4096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80" name="Rectangle 4"/>
          <p:cNvSpPr>
            <a:spLocks noRot="1" noChangeArrowheads="1"/>
          </p:cNvSpPr>
          <p:nvPr/>
        </p:nvSpPr>
        <p:spPr bwMode="auto">
          <a:xfrm>
            <a:off x="3061144" y="395182"/>
            <a:ext cx="6048226"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Palivový cyklus</a:t>
            </a:r>
          </a:p>
          <a:p>
            <a:pPr algn="ctr" eaLnBrk="1" hangingPunct="1">
              <a:defRPr/>
            </a:pPr>
            <a:r>
              <a:rPr lang="cs-CZ" altLang="cs-CZ" sz="2800" u="sng" baseline="-25000" dirty="0">
                <a:solidFill>
                  <a:srgbClr val="000000"/>
                </a:solidFill>
                <a:effectLst/>
                <a:latin typeface="Comic Sans MS" panose="030F0702030302020204" pitchFamily="66" charset="0"/>
              </a:rPr>
              <a:t>https://</a:t>
            </a:r>
            <a:r>
              <a:rPr lang="cs-CZ" altLang="cs-CZ" sz="2800" u="sng" baseline="-25000" dirty="0" smtClean="0">
                <a:solidFill>
                  <a:srgbClr val="000000"/>
                </a:solidFill>
                <a:effectLst/>
                <a:latin typeface="Comic Sans MS" panose="030F0702030302020204" pitchFamily="66" charset="0"/>
              </a:rPr>
              <a:t>www.energyencyclopedia.com</a:t>
            </a:r>
          </a:p>
        </p:txBody>
      </p:sp>
      <p:sp>
        <p:nvSpPr>
          <p:cNvPr id="24582" name="Text Box 6"/>
          <p:cNvSpPr txBox="1">
            <a:spLocks noChangeArrowheads="1"/>
          </p:cNvSpPr>
          <p:nvPr/>
        </p:nvSpPr>
        <p:spPr bwMode="auto">
          <a:xfrm>
            <a:off x="261031" y="1174233"/>
            <a:ext cx="2278361" cy="12332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tabLst>
                <a:tab pos="892175" algn="l"/>
              </a:tabLst>
              <a:defRPr>
                <a:solidFill>
                  <a:schemeClr val="tx1"/>
                </a:solidFill>
                <a:latin typeface="Arial" panose="020B0604020202020204" pitchFamily="34" charset="0"/>
              </a:defRPr>
            </a:lvl1pPr>
            <a:lvl2pPr marL="742950" indent="-285750">
              <a:tabLst>
                <a:tab pos="892175" algn="l"/>
              </a:tabLst>
              <a:defRPr>
                <a:solidFill>
                  <a:schemeClr val="tx1"/>
                </a:solidFill>
                <a:latin typeface="Arial" panose="020B0604020202020204" pitchFamily="34" charset="0"/>
              </a:defRPr>
            </a:lvl2pPr>
            <a:lvl3pPr marL="1143000" indent="-228600">
              <a:tabLst>
                <a:tab pos="892175" algn="l"/>
              </a:tabLst>
              <a:defRPr>
                <a:solidFill>
                  <a:schemeClr val="tx1"/>
                </a:solidFill>
                <a:latin typeface="Arial" panose="020B0604020202020204" pitchFamily="34" charset="0"/>
              </a:defRPr>
            </a:lvl3pPr>
            <a:lvl4pPr marL="1600200" indent="-228600">
              <a:tabLst>
                <a:tab pos="892175" algn="l"/>
              </a:tabLst>
              <a:defRPr>
                <a:solidFill>
                  <a:schemeClr val="tx1"/>
                </a:solidFill>
                <a:latin typeface="Arial" panose="020B0604020202020204" pitchFamily="34" charset="0"/>
              </a:defRPr>
            </a:lvl4pPr>
            <a:lvl5pPr marL="2057400" indent="-228600">
              <a:tabLst>
                <a:tab pos="8921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8921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8921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8921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892175" algn="l"/>
              </a:tabLst>
              <a:defRPr>
                <a:solidFill>
                  <a:schemeClr val="tx1"/>
                </a:solidFill>
                <a:latin typeface="Arial" panose="020B0604020202020204" pitchFamily="34" charset="0"/>
              </a:defRPr>
            </a:lvl9pPr>
          </a:lstStyle>
          <a:p>
            <a:pPr eaLnBrk="1" hangingPunct="1">
              <a:spcBef>
                <a:spcPct val="50000"/>
              </a:spcBef>
            </a:pPr>
            <a:r>
              <a:rPr lang="cs-CZ" altLang="cs-CZ" sz="2400" b="1" u="sng" dirty="0">
                <a:solidFill>
                  <a:srgbClr val="000000"/>
                </a:solidFill>
              </a:rPr>
              <a:t>Přírodní uran</a:t>
            </a:r>
          </a:p>
          <a:p>
            <a:pPr eaLnBrk="1" hangingPunct="1">
              <a:spcBef>
                <a:spcPct val="50000"/>
              </a:spcBef>
            </a:pPr>
            <a:r>
              <a:rPr lang="cs-CZ" altLang="cs-CZ" sz="2000" b="1" dirty="0">
                <a:solidFill>
                  <a:srgbClr val="000000"/>
                </a:solidFill>
              </a:rPr>
              <a:t>U238	99,282 %</a:t>
            </a:r>
          </a:p>
          <a:p>
            <a:pPr eaLnBrk="1" hangingPunct="1"/>
            <a:r>
              <a:rPr lang="cs-CZ" altLang="cs-CZ" sz="2000" b="1" dirty="0">
                <a:solidFill>
                  <a:srgbClr val="000000"/>
                </a:solidFill>
              </a:rPr>
              <a:t>U235	0,712 %</a:t>
            </a:r>
          </a:p>
        </p:txBody>
      </p:sp>
      <p:sp>
        <p:nvSpPr>
          <p:cNvPr id="24583" name="Text Box 7"/>
          <p:cNvSpPr txBox="1">
            <a:spLocks noChangeArrowheads="1"/>
          </p:cNvSpPr>
          <p:nvPr/>
        </p:nvSpPr>
        <p:spPr bwMode="auto">
          <a:xfrm>
            <a:off x="251520" y="212100"/>
            <a:ext cx="3095625" cy="7716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892175" algn="l"/>
              </a:tabLst>
              <a:defRPr>
                <a:solidFill>
                  <a:schemeClr val="tx1"/>
                </a:solidFill>
                <a:latin typeface="Arial" panose="020B0604020202020204" pitchFamily="34" charset="0"/>
              </a:defRPr>
            </a:lvl1pPr>
            <a:lvl2pPr marL="742950" indent="-285750">
              <a:tabLst>
                <a:tab pos="892175" algn="l"/>
              </a:tabLst>
              <a:defRPr>
                <a:solidFill>
                  <a:schemeClr val="tx1"/>
                </a:solidFill>
                <a:latin typeface="Arial" panose="020B0604020202020204" pitchFamily="34" charset="0"/>
              </a:defRPr>
            </a:lvl2pPr>
            <a:lvl3pPr marL="1143000" indent="-228600">
              <a:tabLst>
                <a:tab pos="892175" algn="l"/>
              </a:tabLst>
              <a:defRPr>
                <a:solidFill>
                  <a:schemeClr val="tx1"/>
                </a:solidFill>
                <a:latin typeface="Arial" panose="020B0604020202020204" pitchFamily="34" charset="0"/>
              </a:defRPr>
            </a:lvl3pPr>
            <a:lvl4pPr marL="1600200" indent="-228600">
              <a:tabLst>
                <a:tab pos="892175" algn="l"/>
              </a:tabLst>
              <a:defRPr>
                <a:solidFill>
                  <a:schemeClr val="tx1"/>
                </a:solidFill>
                <a:latin typeface="Arial" panose="020B0604020202020204" pitchFamily="34" charset="0"/>
              </a:defRPr>
            </a:lvl4pPr>
            <a:lvl5pPr marL="2057400" indent="-228600">
              <a:tabLst>
                <a:tab pos="8921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8921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8921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8921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892175" algn="l"/>
              </a:tabLst>
              <a:defRPr>
                <a:solidFill>
                  <a:schemeClr val="tx1"/>
                </a:solidFill>
                <a:latin typeface="Arial" panose="020B0604020202020204" pitchFamily="34" charset="0"/>
              </a:defRPr>
            </a:lvl9pPr>
          </a:lstStyle>
          <a:p>
            <a:pPr eaLnBrk="1" hangingPunct="1">
              <a:spcBef>
                <a:spcPct val="50000"/>
              </a:spcBef>
            </a:pPr>
            <a:r>
              <a:rPr lang="cs-CZ" altLang="cs-CZ" sz="2400" b="1" u="sng" dirty="0">
                <a:solidFill>
                  <a:srgbClr val="000000"/>
                </a:solidFill>
              </a:rPr>
              <a:t>Obohacený uran</a:t>
            </a:r>
          </a:p>
          <a:p>
            <a:pPr eaLnBrk="1" hangingPunct="1"/>
            <a:r>
              <a:rPr lang="cs-CZ" altLang="cs-CZ" sz="2000" b="1" dirty="0">
                <a:solidFill>
                  <a:srgbClr val="000000"/>
                </a:solidFill>
              </a:rPr>
              <a:t>U235	</a:t>
            </a:r>
            <a:r>
              <a:rPr lang="cs-CZ" altLang="cs-CZ" sz="2000" b="1" dirty="0" smtClean="0">
                <a:solidFill>
                  <a:srgbClr val="000000"/>
                </a:solidFill>
              </a:rPr>
              <a:t>(4 </a:t>
            </a:r>
            <a:r>
              <a:rPr lang="cs-CZ" altLang="cs-CZ" sz="2000" b="1" dirty="0">
                <a:solidFill>
                  <a:srgbClr val="000000"/>
                </a:solidFill>
              </a:rPr>
              <a:t>– </a:t>
            </a:r>
            <a:r>
              <a:rPr lang="cs-CZ" altLang="cs-CZ" sz="2000" b="1" dirty="0" smtClean="0">
                <a:solidFill>
                  <a:srgbClr val="000000"/>
                </a:solidFill>
              </a:rPr>
              <a:t>5) </a:t>
            </a:r>
            <a:r>
              <a:rPr lang="cs-CZ" altLang="cs-CZ" sz="2000" b="1" dirty="0">
                <a:solidFill>
                  <a:srgbClr val="000000"/>
                </a:solidFill>
              </a:rPr>
              <a:t>%</a:t>
            </a:r>
          </a:p>
        </p:txBody>
      </p:sp>
      <p:pic>
        <p:nvPicPr>
          <p:cNvPr id="2050" name="Picture 2" descr="Technologies for the Separation of the CO2 | Free Essay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9" y="2420888"/>
            <a:ext cx="8848345" cy="4320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p:cTn id="7" dur="500" fill="hold"/>
                                        <p:tgtEl>
                                          <p:spTgt spid="2458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8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580">
                                            <p:txEl>
                                              <p:pRg st="0" end="0"/>
                                            </p:txEl>
                                          </p:spTgt>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p:cTn id="13" dur="500" fill="hold"/>
                                        <p:tgtEl>
                                          <p:spTgt spid="2458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4580">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458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4582"/>
                                        </p:tgtEl>
                                        <p:attrNameLst>
                                          <p:attrName>style.visibility</p:attrName>
                                        </p:attrNameLst>
                                      </p:cBhvr>
                                      <p:to>
                                        <p:strVal val="visible"/>
                                      </p:to>
                                    </p:set>
                                    <p:anim calcmode="lin" valueType="num">
                                      <p:cBhvr>
                                        <p:cTn id="20" dur="2000" fill="hold"/>
                                        <p:tgtEl>
                                          <p:spTgt spid="24582"/>
                                        </p:tgtEl>
                                        <p:attrNameLst>
                                          <p:attrName>ppt_w</p:attrName>
                                        </p:attrNameLst>
                                      </p:cBhvr>
                                      <p:tavLst>
                                        <p:tav tm="0">
                                          <p:val>
                                            <p:fltVal val="0"/>
                                          </p:val>
                                        </p:tav>
                                        <p:tav tm="100000">
                                          <p:val>
                                            <p:strVal val="#ppt_w"/>
                                          </p:val>
                                        </p:tav>
                                      </p:tavLst>
                                    </p:anim>
                                    <p:anim calcmode="lin" valueType="num">
                                      <p:cBhvr>
                                        <p:cTn id="21" dur="2000" fill="hold"/>
                                        <p:tgtEl>
                                          <p:spTgt spid="24582"/>
                                        </p:tgtEl>
                                        <p:attrNameLst>
                                          <p:attrName>ppt_h</p:attrName>
                                        </p:attrNameLst>
                                      </p:cBhvr>
                                      <p:tavLst>
                                        <p:tav tm="0">
                                          <p:val>
                                            <p:fltVal val="0"/>
                                          </p:val>
                                        </p:tav>
                                        <p:tav tm="100000">
                                          <p:val>
                                            <p:strVal val="#ppt_h"/>
                                          </p:val>
                                        </p:tav>
                                      </p:tavLst>
                                    </p:anim>
                                    <p:animEffect transition="in" filter="fade">
                                      <p:cBhvr>
                                        <p:cTn id="22" dur="2000"/>
                                        <p:tgtEl>
                                          <p:spTgt spid="24582"/>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p:cTn id="25" dur="2000" fill="hold"/>
                                        <p:tgtEl>
                                          <p:spTgt spid="24583"/>
                                        </p:tgtEl>
                                        <p:attrNameLst>
                                          <p:attrName>ppt_w</p:attrName>
                                        </p:attrNameLst>
                                      </p:cBhvr>
                                      <p:tavLst>
                                        <p:tav tm="0">
                                          <p:val>
                                            <p:fltVal val="0"/>
                                          </p:val>
                                        </p:tav>
                                        <p:tav tm="100000">
                                          <p:val>
                                            <p:strVal val="#ppt_w"/>
                                          </p:val>
                                        </p:tav>
                                      </p:tavLst>
                                    </p:anim>
                                    <p:anim calcmode="lin" valueType="num">
                                      <p:cBhvr>
                                        <p:cTn id="26" dur="2000" fill="hold"/>
                                        <p:tgtEl>
                                          <p:spTgt spid="24583"/>
                                        </p:tgtEl>
                                        <p:attrNameLst>
                                          <p:attrName>ppt_h</p:attrName>
                                        </p:attrNameLst>
                                      </p:cBhvr>
                                      <p:tavLst>
                                        <p:tav tm="0">
                                          <p:val>
                                            <p:fltVal val="0"/>
                                          </p:val>
                                        </p:tav>
                                        <p:tav tm="100000">
                                          <p:val>
                                            <p:strVal val="#ppt_h"/>
                                          </p:val>
                                        </p:tav>
                                      </p:tavLst>
                                    </p:anim>
                                    <p:animEffect transition="in" filter="fade">
                                      <p:cBhvr>
                                        <p:cTn id="27" dur="2000"/>
                                        <p:tgtEl>
                                          <p:spTgt spid="24583"/>
                                        </p:tgtEl>
                                      </p:cBhvr>
                                    </p:animEffect>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604" name="Rectangle 4"/>
          <p:cNvSpPr>
            <a:spLocks noRot="1" noChangeArrowheads="1"/>
          </p:cNvSpPr>
          <p:nvPr/>
        </p:nvSpPr>
        <p:spPr bwMode="auto">
          <a:xfrm>
            <a:off x="323850" y="188913"/>
            <a:ext cx="8280598" cy="79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Jaderné palivo</a:t>
            </a:r>
            <a:endParaRPr lang="cs-CZ" altLang="cs-CZ" u="sng" baseline="-25000" dirty="0" smtClean="0">
              <a:solidFill>
                <a:srgbClr val="000000"/>
              </a:solidFill>
              <a:effectLst/>
              <a:latin typeface="Comic Sans MS" panose="030F0702030302020204" pitchFamily="66" charset="0"/>
            </a:endParaRPr>
          </a:p>
        </p:txBody>
      </p:sp>
      <p:sp>
        <p:nvSpPr>
          <p:cNvPr id="25605" name="Text Box 5"/>
          <p:cNvSpPr txBox="1">
            <a:spLocks noChangeArrowheads="1"/>
          </p:cNvSpPr>
          <p:nvPr/>
        </p:nvSpPr>
        <p:spPr bwMode="auto">
          <a:xfrm>
            <a:off x="127269" y="4869160"/>
            <a:ext cx="8856663" cy="101784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eaLnBrk="1" hangingPunct="1">
              <a:spcBef>
                <a:spcPct val="20000"/>
              </a:spcBef>
            </a:pPr>
            <a:r>
              <a:rPr lang="cs-CZ" altLang="cs-CZ" sz="2000" b="1" dirty="0">
                <a:solidFill>
                  <a:srgbClr val="000000"/>
                </a:solidFill>
              </a:rPr>
              <a:t>2.	Tablety se vkládají do trubek (zirkoniové slitiny), které se hermeticky uzavřou </a:t>
            </a:r>
            <a:r>
              <a:rPr lang="cs-CZ" altLang="cs-CZ" sz="2000" b="1" dirty="0">
                <a:solidFill>
                  <a:srgbClr val="000000"/>
                </a:solidFill>
                <a:sym typeface="Symbol" panose="05050102010706020507" pitchFamily="18" charset="2"/>
              </a:rPr>
              <a:t> </a:t>
            </a:r>
            <a:r>
              <a:rPr lang="cs-CZ" altLang="cs-CZ" sz="2000" b="1" u="sng" dirty="0">
                <a:solidFill>
                  <a:srgbClr val="000000"/>
                </a:solidFill>
                <a:sym typeface="Symbol" panose="05050102010706020507" pitchFamily="18" charset="2"/>
              </a:rPr>
              <a:t>palivový </a:t>
            </a:r>
            <a:r>
              <a:rPr lang="cs-CZ" altLang="cs-CZ" sz="2000" b="1" u="sng" dirty="0" smtClean="0">
                <a:solidFill>
                  <a:srgbClr val="000000"/>
                </a:solidFill>
                <a:sym typeface="Symbol" panose="05050102010706020507" pitchFamily="18" charset="2"/>
              </a:rPr>
              <a:t>proutek</a:t>
            </a:r>
            <a:r>
              <a:rPr lang="cs-CZ" altLang="cs-CZ" sz="2000" b="1" dirty="0" smtClean="0">
                <a:solidFill>
                  <a:srgbClr val="000000"/>
                </a:solidFill>
                <a:sym typeface="Symbol" panose="05050102010706020507" pitchFamily="18" charset="2"/>
              </a:rPr>
              <a:t>. Při reakci vznikají i plyny, které musí zůstat v palivovém proutku.</a:t>
            </a:r>
            <a:endParaRPr lang="cs-CZ" altLang="cs-CZ" sz="2000" b="1" dirty="0">
              <a:solidFill>
                <a:srgbClr val="000000"/>
              </a:solidFill>
            </a:endParaRPr>
          </a:p>
        </p:txBody>
      </p:sp>
      <p:sp>
        <p:nvSpPr>
          <p:cNvPr id="25608" name="Text Box 8"/>
          <p:cNvSpPr txBox="1">
            <a:spLocks noChangeArrowheads="1"/>
          </p:cNvSpPr>
          <p:nvPr/>
        </p:nvSpPr>
        <p:spPr bwMode="auto">
          <a:xfrm>
            <a:off x="107950" y="1124744"/>
            <a:ext cx="8640514" cy="13871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marL="0" indent="0" eaLnBrk="1" hangingPunct="1">
              <a:spcBef>
                <a:spcPct val="50000"/>
              </a:spcBef>
            </a:pPr>
            <a:r>
              <a:rPr lang="cs-CZ" altLang="cs-CZ" sz="2000" b="1" dirty="0">
                <a:solidFill>
                  <a:srgbClr val="000000"/>
                </a:solidFill>
              </a:rPr>
              <a:t>Pro výrobu jaderného paliva se </a:t>
            </a:r>
            <a:r>
              <a:rPr lang="cs-CZ" altLang="cs-CZ" sz="2000" b="1" dirty="0" smtClean="0">
                <a:solidFill>
                  <a:srgbClr val="000000"/>
                </a:solidFill>
              </a:rPr>
              <a:t>nepoužívá čistý uran, ale </a:t>
            </a:r>
            <a:r>
              <a:rPr lang="cs-CZ" altLang="cs-CZ" sz="2000" b="1" dirty="0">
                <a:solidFill>
                  <a:srgbClr val="000000"/>
                </a:solidFill>
              </a:rPr>
              <a:t>UO</a:t>
            </a:r>
            <a:r>
              <a:rPr lang="cs-CZ" altLang="cs-CZ" sz="2000" b="1" baseline="-25000" dirty="0">
                <a:solidFill>
                  <a:srgbClr val="000000"/>
                </a:solidFill>
              </a:rPr>
              <a:t>2</a:t>
            </a:r>
            <a:r>
              <a:rPr lang="cs-CZ" altLang="cs-CZ" sz="2000" b="1" dirty="0">
                <a:solidFill>
                  <a:srgbClr val="000000"/>
                </a:solidFill>
              </a:rPr>
              <a:t> (oxid </a:t>
            </a:r>
            <a:r>
              <a:rPr lang="cs-CZ" altLang="cs-CZ" sz="2000" b="1" dirty="0" smtClean="0">
                <a:solidFill>
                  <a:srgbClr val="000000"/>
                </a:solidFill>
              </a:rPr>
              <a:t>uraničitý), který má vyšší teplotu tání, téměř 2900</a:t>
            </a:r>
            <a:r>
              <a:rPr lang="cs-CZ" altLang="cs-CZ" sz="2000" b="1" baseline="30000" dirty="0" smtClean="0">
                <a:solidFill>
                  <a:srgbClr val="000000"/>
                </a:solidFill>
              </a:rPr>
              <a:t>0</a:t>
            </a:r>
            <a:r>
              <a:rPr lang="cs-CZ" altLang="cs-CZ" sz="2000" b="1" dirty="0" smtClean="0">
                <a:solidFill>
                  <a:srgbClr val="000000"/>
                </a:solidFill>
              </a:rPr>
              <a:t>C.</a:t>
            </a:r>
            <a:endParaRPr lang="cs-CZ" altLang="cs-CZ" sz="2000" b="1" dirty="0">
              <a:solidFill>
                <a:srgbClr val="000000"/>
              </a:solidFill>
            </a:endParaRPr>
          </a:p>
          <a:p>
            <a:pPr eaLnBrk="1" hangingPunct="1">
              <a:spcBef>
                <a:spcPct val="20000"/>
              </a:spcBef>
            </a:pPr>
            <a:r>
              <a:rPr lang="cs-CZ" altLang="cs-CZ" sz="2000" b="1" dirty="0">
                <a:solidFill>
                  <a:srgbClr val="000000"/>
                </a:solidFill>
              </a:rPr>
              <a:t>1.	Z práškové formy se lisují tablety, </a:t>
            </a:r>
            <a:r>
              <a:rPr lang="cs-CZ" altLang="cs-CZ" sz="2000" b="1" dirty="0" smtClean="0">
                <a:solidFill>
                  <a:srgbClr val="000000"/>
                </a:solidFill>
              </a:rPr>
              <a:t>velmi </a:t>
            </a:r>
            <a:r>
              <a:rPr lang="cs-CZ" altLang="cs-CZ" sz="2000" b="1" dirty="0">
                <a:solidFill>
                  <a:srgbClr val="000000"/>
                </a:solidFill>
              </a:rPr>
              <a:t>přesně </a:t>
            </a:r>
            <a:r>
              <a:rPr lang="cs-CZ" altLang="cs-CZ" sz="2000" b="1" dirty="0" smtClean="0">
                <a:solidFill>
                  <a:srgbClr val="000000"/>
                </a:solidFill>
              </a:rPr>
              <a:t>opracovávají a spékají </a:t>
            </a:r>
            <a:r>
              <a:rPr lang="cs-CZ" altLang="cs-CZ" sz="2000" b="1" dirty="0">
                <a:solidFill>
                  <a:srgbClr val="000000"/>
                </a:solidFill>
                <a:sym typeface="Symbol" panose="05050102010706020507" pitchFamily="18" charset="2"/>
              </a:rPr>
              <a:t> </a:t>
            </a:r>
            <a:r>
              <a:rPr lang="cs-CZ" altLang="cs-CZ" sz="2000" b="1" u="sng" dirty="0">
                <a:solidFill>
                  <a:srgbClr val="000000"/>
                </a:solidFill>
                <a:sym typeface="Symbol" panose="05050102010706020507" pitchFamily="18" charset="2"/>
              </a:rPr>
              <a:t>pelety</a:t>
            </a:r>
            <a:r>
              <a:rPr lang="cs-CZ" altLang="cs-CZ" sz="2000" b="1" dirty="0">
                <a:solidFill>
                  <a:srgbClr val="000000"/>
                </a:solidFill>
              </a:rPr>
              <a:t> (forma tablety)</a:t>
            </a:r>
          </a:p>
        </p:txBody>
      </p:sp>
      <p:pic>
        <p:nvPicPr>
          <p:cNvPr id="1028" name="Picture 4" descr="http://zejdlikova.skola-chrast.net/userFiles/p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12986"/>
            <a:ext cx="3349391" cy="1881932"/>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rotWithShape="1">
          <a:blip r:embed="rId4"/>
          <a:srcRect l="19370" t="28349" r="37949" b="47081"/>
          <a:stretch/>
        </p:blipFill>
        <p:spPr>
          <a:xfrm>
            <a:off x="354758" y="2636912"/>
            <a:ext cx="4711296" cy="2034080"/>
          </a:xfrm>
          <a:prstGeom prst="rect">
            <a:avLst/>
          </a:prstGeom>
        </p:spPr>
      </p:pic>
      <p:pic>
        <p:nvPicPr>
          <p:cNvPr id="3" name="Obrázek 2"/>
          <p:cNvPicPr>
            <a:picLocks noChangeAspect="1"/>
          </p:cNvPicPr>
          <p:nvPr/>
        </p:nvPicPr>
        <p:blipFill rotWithShape="1">
          <a:blip r:embed="rId5"/>
          <a:srcRect l="2062" t="49769" r="29598" b="43301"/>
          <a:stretch/>
        </p:blipFill>
        <p:spPr>
          <a:xfrm>
            <a:off x="127269" y="5949280"/>
            <a:ext cx="8887662" cy="675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p:cTn id="7" dur="500" fill="hold"/>
                                        <p:tgtEl>
                                          <p:spTgt spid="2560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4">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25608">
                                            <p:txEl>
                                              <p:pRg st="0" end="0"/>
                                            </p:txEl>
                                          </p:spTgt>
                                        </p:tgtEl>
                                        <p:attrNameLst>
                                          <p:attrName>style.visibility</p:attrName>
                                        </p:attrNameLst>
                                      </p:cBhvr>
                                      <p:to>
                                        <p:strVal val="visible"/>
                                      </p:to>
                                    </p:set>
                                    <p:animEffect transition="in" filter="wipe(left)">
                                      <p:cBhvr>
                                        <p:cTn id="13" dur="500"/>
                                        <p:tgtEl>
                                          <p:spTgt spid="25608">
                                            <p:txEl>
                                              <p:pRg st="0" end="0"/>
                                            </p:txEl>
                                          </p:spTgt>
                                        </p:tgtEl>
                                      </p:cBhvr>
                                    </p:animEffect>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608">
                                            <p:txEl>
                                              <p:pRg st="1" end="1"/>
                                            </p:txEl>
                                          </p:spTgt>
                                        </p:tgtEl>
                                        <p:attrNameLst>
                                          <p:attrName>style.visibility</p:attrName>
                                        </p:attrNameLst>
                                      </p:cBhvr>
                                      <p:to>
                                        <p:strVal val="visible"/>
                                      </p:to>
                                    </p:set>
                                    <p:animEffect transition="in" filter="wipe(left)">
                                      <p:cBhvr>
                                        <p:cTn id="22" dur="500"/>
                                        <p:tgtEl>
                                          <p:spTgt spid="25608">
                                            <p:txEl>
                                              <p:pRg st="1" end="1"/>
                                            </p:txEl>
                                          </p:spTgt>
                                        </p:tgtEl>
                                      </p:cBhvr>
                                    </p:animEffect>
                                  </p:childTnLst>
                                </p:cTn>
                              </p:par>
                              <p:par>
                                <p:cTn id="23" presetID="2" presetClass="entr" presetSubtype="2"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1+#ppt_w/2"/>
                                          </p:val>
                                        </p:tav>
                                        <p:tav tm="100000">
                                          <p:val>
                                            <p:strVal val="#ppt_x"/>
                                          </p:val>
                                        </p:tav>
                                      </p:tavLst>
                                    </p:anim>
                                    <p:anim calcmode="lin" valueType="num">
                                      <p:cBhvr additive="base">
                                        <p:cTn id="26"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5605">
                                            <p:txEl>
                                              <p:pRg st="0" end="0"/>
                                            </p:txEl>
                                          </p:spTgt>
                                        </p:tgtEl>
                                        <p:attrNameLst>
                                          <p:attrName>style.visibility</p:attrName>
                                        </p:attrNameLst>
                                      </p:cBhvr>
                                      <p:to>
                                        <p:strVal val="visible"/>
                                      </p:to>
                                    </p:set>
                                    <p:animEffect transition="in" filter="wipe(left)">
                                      <p:cBhvr>
                                        <p:cTn id="31" dur="500"/>
                                        <p:tgtEl>
                                          <p:spTgt spid="25605">
                                            <p:txEl>
                                              <p:pRg st="0" end="0"/>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604" name="Rectangle 4"/>
          <p:cNvSpPr>
            <a:spLocks noRot="1" noChangeArrowheads="1"/>
          </p:cNvSpPr>
          <p:nvPr/>
        </p:nvSpPr>
        <p:spPr bwMode="auto">
          <a:xfrm>
            <a:off x="323528" y="563719"/>
            <a:ext cx="4392166" cy="71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Jaderné palivo</a:t>
            </a:r>
            <a:endParaRPr lang="cs-CZ" altLang="cs-CZ" u="sng" baseline="-25000" dirty="0" smtClean="0">
              <a:solidFill>
                <a:srgbClr val="000000"/>
              </a:solidFill>
              <a:effectLst/>
              <a:latin typeface="Comic Sans MS" panose="030F0702030302020204" pitchFamily="66" charset="0"/>
            </a:endParaRPr>
          </a:p>
        </p:txBody>
      </p:sp>
      <p:sp>
        <p:nvSpPr>
          <p:cNvPr id="25605" name="Text Box 5"/>
          <p:cNvSpPr txBox="1">
            <a:spLocks noChangeArrowheads="1"/>
          </p:cNvSpPr>
          <p:nvPr/>
        </p:nvSpPr>
        <p:spPr bwMode="auto">
          <a:xfrm>
            <a:off x="107504" y="5157192"/>
            <a:ext cx="8856663" cy="13871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eaLnBrk="1" hangingPunct="1">
              <a:spcBef>
                <a:spcPct val="20000"/>
              </a:spcBef>
            </a:pPr>
            <a:r>
              <a:rPr lang="cs-CZ" altLang="cs-CZ" sz="2000" b="1" dirty="0" smtClean="0">
                <a:solidFill>
                  <a:srgbClr val="000000"/>
                </a:solidFill>
              </a:rPr>
              <a:t>3</a:t>
            </a:r>
            <a:r>
              <a:rPr lang="cs-CZ" altLang="cs-CZ" sz="2000" b="1" dirty="0">
                <a:solidFill>
                  <a:srgbClr val="000000"/>
                </a:solidFill>
              </a:rPr>
              <a:t>.	Svazek palivových proutků tvoří </a:t>
            </a:r>
            <a:r>
              <a:rPr lang="cs-CZ" altLang="cs-CZ" sz="2000" b="1" u="sng" dirty="0">
                <a:solidFill>
                  <a:srgbClr val="000000"/>
                </a:solidFill>
              </a:rPr>
              <a:t>palivovou kazetu</a:t>
            </a:r>
            <a:r>
              <a:rPr lang="cs-CZ" altLang="cs-CZ" sz="2000" b="1" dirty="0">
                <a:solidFill>
                  <a:srgbClr val="000000"/>
                </a:solidFill>
              </a:rPr>
              <a:t> (palivový soubor)</a:t>
            </a:r>
          </a:p>
          <a:p>
            <a:pPr eaLnBrk="1" hangingPunct="1">
              <a:spcBef>
                <a:spcPct val="20000"/>
              </a:spcBef>
            </a:pPr>
            <a:r>
              <a:rPr lang="cs-CZ" altLang="cs-CZ" sz="2000" b="1" dirty="0">
                <a:solidFill>
                  <a:srgbClr val="000000"/>
                </a:solidFill>
              </a:rPr>
              <a:t>	</a:t>
            </a:r>
            <a:r>
              <a:rPr lang="cs-CZ" altLang="cs-CZ" sz="2000" b="1" u="sng" dirty="0">
                <a:solidFill>
                  <a:srgbClr val="000000"/>
                </a:solidFill>
              </a:rPr>
              <a:t>Reaktor JE Temelín</a:t>
            </a:r>
            <a:r>
              <a:rPr lang="cs-CZ" altLang="cs-CZ" sz="2000" b="1" dirty="0">
                <a:solidFill>
                  <a:srgbClr val="000000"/>
                </a:solidFill>
              </a:rPr>
              <a:t> obsahuje	- 163 palivových kazet</a:t>
            </a:r>
          </a:p>
          <a:p>
            <a:pPr eaLnBrk="1" hangingPunct="1"/>
            <a:r>
              <a:rPr lang="cs-CZ" altLang="cs-CZ" sz="2000" b="1" dirty="0">
                <a:solidFill>
                  <a:srgbClr val="000000"/>
                </a:solidFill>
              </a:rPr>
              <a:t>	V každé palivové kazetě je 	- 312 palivových proutků</a:t>
            </a:r>
          </a:p>
          <a:p>
            <a:pPr eaLnBrk="1" hangingPunct="1"/>
            <a:r>
              <a:rPr lang="cs-CZ" altLang="cs-CZ" sz="2000" b="1" dirty="0">
                <a:solidFill>
                  <a:srgbClr val="000000"/>
                </a:solidFill>
              </a:rPr>
              <a:t>	V každém palivovém proutku je	- 370 pelet	 </a:t>
            </a:r>
          </a:p>
        </p:txBody>
      </p:sp>
      <p:pic>
        <p:nvPicPr>
          <p:cNvPr id="25607" name="Picture 7" descr="e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600" y="184369"/>
            <a:ext cx="386140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rotWithShape="1">
          <a:blip r:embed="rId3"/>
          <a:srcRect l="12282" t="22687" r="39051" b="35104"/>
          <a:stretch/>
        </p:blipFill>
        <p:spPr>
          <a:xfrm>
            <a:off x="118048" y="1696537"/>
            <a:ext cx="4968552" cy="3231971"/>
          </a:xfrm>
          <a:prstGeom prst="rect">
            <a:avLst/>
          </a:prstGeom>
        </p:spPr>
      </p:pic>
    </p:spTree>
    <p:extLst>
      <p:ext uri="{BB962C8B-B14F-4D97-AF65-F5344CB8AC3E}">
        <p14:creationId xmlns:p14="http://schemas.microsoft.com/office/powerpoint/2010/main" val="313263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p:cTn id="7" dur="500" fill="hold"/>
                                        <p:tgtEl>
                                          <p:spTgt spid="2560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4">
                                            <p:txEl>
                                              <p:pRg st="0" end="0"/>
                                            </p:txEl>
                                          </p:spTgt>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605">
                                            <p:txEl>
                                              <p:pRg st="0" end="0"/>
                                            </p:txEl>
                                          </p:spTgt>
                                        </p:tgtEl>
                                        <p:attrNameLst>
                                          <p:attrName>style.visibility</p:attrName>
                                        </p:attrNameLst>
                                      </p:cBhvr>
                                      <p:to>
                                        <p:strVal val="visible"/>
                                      </p:to>
                                    </p:set>
                                    <p:animEffect transition="in" filter="wipe(left)">
                                      <p:cBhvr>
                                        <p:cTn id="19" dur="500"/>
                                        <p:tgtEl>
                                          <p:spTgt spid="25605">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5605">
                                            <p:txEl>
                                              <p:pRg st="1" end="1"/>
                                            </p:txEl>
                                          </p:spTgt>
                                        </p:tgtEl>
                                        <p:attrNameLst>
                                          <p:attrName>style.visibility</p:attrName>
                                        </p:attrNameLst>
                                      </p:cBhvr>
                                      <p:to>
                                        <p:strVal val="visible"/>
                                      </p:to>
                                    </p:set>
                                    <p:animEffect transition="in" filter="wipe(left)">
                                      <p:cBhvr>
                                        <p:cTn id="22" dur="500"/>
                                        <p:tgtEl>
                                          <p:spTgt spid="25605">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5605">
                                            <p:txEl>
                                              <p:pRg st="2" end="2"/>
                                            </p:txEl>
                                          </p:spTgt>
                                        </p:tgtEl>
                                        <p:attrNameLst>
                                          <p:attrName>style.visibility</p:attrName>
                                        </p:attrNameLst>
                                      </p:cBhvr>
                                      <p:to>
                                        <p:strVal val="visible"/>
                                      </p:to>
                                    </p:set>
                                    <p:animEffect transition="in" filter="wipe(left)">
                                      <p:cBhvr>
                                        <p:cTn id="25" dur="500"/>
                                        <p:tgtEl>
                                          <p:spTgt spid="25605">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5605">
                                            <p:txEl>
                                              <p:pRg st="3" end="3"/>
                                            </p:txEl>
                                          </p:spTgt>
                                        </p:tgtEl>
                                        <p:attrNameLst>
                                          <p:attrName>style.visibility</p:attrName>
                                        </p:attrNameLst>
                                      </p:cBhvr>
                                      <p:to>
                                        <p:strVal val="visible"/>
                                      </p:to>
                                    </p:set>
                                    <p:animEffect transition="in" filter="wipe(left)">
                                      <p:cBhvr>
                                        <p:cTn id="28" dur="500"/>
                                        <p:tgtEl>
                                          <p:spTgt spid="25605">
                                            <p:txEl>
                                              <p:pRg st="3" end="3"/>
                                            </p:txEl>
                                          </p:spTgt>
                                        </p:tgtEl>
                                      </p:cBhvr>
                                    </p:animEffect>
                                  </p:childTnLst>
                                </p:cTn>
                              </p:par>
                            </p:childTnLst>
                          </p:cTn>
                        </p:par>
                        <p:par>
                          <p:cTn id="29" fill="hold" nodeType="afterGroup">
                            <p:stCondLst>
                              <p:cond delay="500"/>
                            </p:stCondLst>
                            <p:childTnLst>
                              <p:par>
                                <p:cTn id="30" presetID="53" presetClass="entr" presetSubtype="0" fill="hold" nodeType="afterEffect">
                                  <p:stCondLst>
                                    <p:cond delay="0"/>
                                  </p:stCondLst>
                                  <p:childTnLst>
                                    <p:set>
                                      <p:cBhvr>
                                        <p:cTn id="31" dur="1" fill="hold">
                                          <p:stCondLst>
                                            <p:cond delay="0"/>
                                          </p:stCondLst>
                                        </p:cTn>
                                        <p:tgtEl>
                                          <p:spTgt spid="25607"/>
                                        </p:tgtEl>
                                        <p:attrNameLst>
                                          <p:attrName>style.visibility</p:attrName>
                                        </p:attrNameLst>
                                      </p:cBhvr>
                                      <p:to>
                                        <p:strVal val="visible"/>
                                      </p:to>
                                    </p:set>
                                    <p:anim calcmode="lin" valueType="num">
                                      <p:cBhvr>
                                        <p:cTn id="32" dur="2000" fill="hold"/>
                                        <p:tgtEl>
                                          <p:spTgt spid="25607"/>
                                        </p:tgtEl>
                                        <p:attrNameLst>
                                          <p:attrName>ppt_w</p:attrName>
                                        </p:attrNameLst>
                                      </p:cBhvr>
                                      <p:tavLst>
                                        <p:tav tm="0">
                                          <p:val>
                                            <p:fltVal val="0"/>
                                          </p:val>
                                        </p:tav>
                                        <p:tav tm="100000">
                                          <p:val>
                                            <p:strVal val="#ppt_w"/>
                                          </p:val>
                                        </p:tav>
                                      </p:tavLst>
                                    </p:anim>
                                    <p:anim calcmode="lin" valueType="num">
                                      <p:cBhvr>
                                        <p:cTn id="33" dur="2000" fill="hold"/>
                                        <p:tgtEl>
                                          <p:spTgt spid="25607"/>
                                        </p:tgtEl>
                                        <p:attrNameLst>
                                          <p:attrName>ppt_h</p:attrName>
                                        </p:attrNameLst>
                                      </p:cBhvr>
                                      <p:tavLst>
                                        <p:tav tm="0">
                                          <p:val>
                                            <p:fltVal val="0"/>
                                          </p:val>
                                        </p:tav>
                                        <p:tav tm="100000">
                                          <p:val>
                                            <p:strVal val="#ppt_h"/>
                                          </p:val>
                                        </p:tav>
                                      </p:tavLst>
                                    </p:anim>
                                    <p:animEffect transition="in" filter="fade">
                                      <p:cBhvr>
                                        <p:cTn id="34" dur="20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Rot="1" noChangeArrowheads="1"/>
          </p:cNvSpPr>
          <p:nvPr/>
        </p:nvSpPr>
        <p:spPr bwMode="auto">
          <a:xfrm>
            <a:off x="179512" y="188640"/>
            <a:ext cx="8784976"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Bloky JE v provozu </a:t>
            </a:r>
            <a:r>
              <a:rPr lang="cs-CZ" altLang="cs-CZ" sz="2400" u="sng" dirty="0" smtClean="0">
                <a:solidFill>
                  <a:srgbClr val="000000"/>
                </a:solidFill>
                <a:effectLst/>
                <a:latin typeface="Comic Sans MS" panose="030F0702030302020204" pitchFamily="66" charset="0"/>
              </a:rPr>
              <a:t>(zdroj IEA)</a:t>
            </a:r>
          </a:p>
        </p:txBody>
      </p:sp>
      <p:sp>
        <p:nvSpPr>
          <p:cNvPr id="61443" name="Text Box 3"/>
          <p:cNvSpPr txBox="1">
            <a:spLocks noChangeArrowheads="1"/>
          </p:cNvSpPr>
          <p:nvPr/>
        </p:nvSpPr>
        <p:spPr bwMode="auto">
          <a:xfrm>
            <a:off x="395536" y="6309320"/>
            <a:ext cx="8074205" cy="35612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76213" indent="-176213" defTabSz="930275">
              <a:tabLst>
                <a:tab pos="452438" algn="l"/>
              </a:tabLst>
              <a:defRPr>
                <a:solidFill>
                  <a:schemeClr val="tx1"/>
                </a:solidFill>
                <a:latin typeface="Arial" panose="020B0604020202020204" pitchFamily="34" charset="0"/>
              </a:defRPr>
            </a:lvl1pPr>
            <a:lvl2pPr marL="742950" indent="-285750" defTabSz="930275">
              <a:tabLst>
                <a:tab pos="452438" algn="l"/>
              </a:tabLst>
              <a:defRPr>
                <a:solidFill>
                  <a:schemeClr val="tx1"/>
                </a:solidFill>
                <a:latin typeface="Arial" panose="020B0604020202020204" pitchFamily="34" charset="0"/>
              </a:defRPr>
            </a:lvl2pPr>
            <a:lvl3pPr marL="1143000" indent="-228600" defTabSz="930275">
              <a:tabLst>
                <a:tab pos="452438" algn="l"/>
              </a:tabLst>
              <a:defRPr>
                <a:solidFill>
                  <a:schemeClr val="tx1"/>
                </a:solidFill>
                <a:latin typeface="Arial" panose="020B0604020202020204" pitchFamily="34" charset="0"/>
              </a:defRPr>
            </a:lvl3pPr>
            <a:lvl4pPr marL="1600200" indent="-228600" defTabSz="930275">
              <a:tabLst>
                <a:tab pos="452438" algn="l"/>
              </a:tabLst>
              <a:defRPr>
                <a:solidFill>
                  <a:schemeClr val="tx1"/>
                </a:solidFill>
                <a:latin typeface="Arial" panose="020B0604020202020204" pitchFamily="34" charset="0"/>
              </a:defRPr>
            </a:lvl4pPr>
            <a:lvl5pPr marL="2057400" indent="-228600" defTabSz="930275">
              <a:tabLst>
                <a:tab pos="452438" algn="l"/>
              </a:tabLst>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tabLst>
                <a:tab pos="452438" algn="l"/>
              </a:tabLst>
              <a:defRPr>
                <a:solidFill>
                  <a:schemeClr val="tx1"/>
                </a:solidFill>
                <a:latin typeface="Arial" panose="020B0604020202020204" pitchFamily="34" charset="0"/>
              </a:defRPr>
            </a:lvl9pPr>
          </a:lstStyle>
          <a:p>
            <a:pPr eaLnBrk="1" hangingPunct="1">
              <a:spcBef>
                <a:spcPct val="20000"/>
              </a:spcBef>
            </a:pPr>
            <a:r>
              <a:rPr lang="cs-CZ" altLang="cs-CZ" sz="1700" b="1" dirty="0" smtClean="0">
                <a:solidFill>
                  <a:srgbClr val="000000"/>
                </a:solidFill>
                <a:sym typeface="Symbol" panose="05050102010706020507" pitchFamily="18" charset="2"/>
              </a:rPr>
              <a:t>V listopadu 2023 bylo </a:t>
            </a:r>
            <a:r>
              <a:rPr lang="cs-CZ" altLang="cs-CZ" sz="1700" b="1" dirty="0">
                <a:solidFill>
                  <a:srgbClr val="000000"/>
                </a:solidFill>
                <a:sym typeface="Symbol" panose="05050102010706020507" pitchFamily="18" charset="2"/>
              </a:rPr>
              <a:t>v provozu </a:t>
            </a:r>
            <a:r>
              <a:rPr lang="cs-CZ" altLang="cs-CZ" sz="1700" b="1" dirty="0" smtClean="0">
                <a:solidFill>
                  <a:srgbClr val="000000"/>
                </a:solidFill>
                <a:sym typeface="Symbol" panose="05050102010706020507" pitchFamily="18" charset="2"/>
              </a:rPr>
              <a:t>436 </a:t>
            </a:r>
            <a:r>
              <a:rPr lang="cs-CZ" altLang="cs-CZ" sz="1700" b="1" dirty="0">
                <a:solidFill>
                  <a:srgbClr val="000000"/>
                </a:solidFill>
                <a:sym typeface="Symbol" panose="05050102010706020507" pitchFamily="18" charset="2"/>
              </a:rPr>
              <a:t>bloků </a:t>
            </a:r>
            <a:r>
              <a:rPr lang="cs-CZ" altLang="cs-CZ" sz="1700" b="1" dirty="0" smtClean="0">
                <a:solidFill>
                  <a:srgbClr val="000000"/>
                </a:solidFill>
                <a:sym typeface="Symbol" panose="05050102010706020507" pitchFamily="18" charset="2"/>
              </a:rPr>
              <a:t>s výkonem 392 </a:t>
            </a:r>
            <a:r>
              <a:rPr lang="cs-CZ" altLang="cs-CZ" sz="1700" b="1" dirty="0" err="1" smtClean="0">
                <a:solidFill>
                  <a:srgbClr val="000000"/>
                </a:solidFill>
                <a:sym typeface="Symbol" panose="05050102010706020507" pitchFamily="18" charset="2"/>
              </a:rPr>
              <a:t>GW</a:t>
            </a:r>
            <a:r>
              <a:rPr lang="cs-CZ" altLang="cs-CZ" sz="1700" b="1" baseline="-25000" dirty="0" err="1" smtClean="0">
                <a:solidFill>
                  <a:srgbClr val="000000"/>
                </a:solidFill>
                <a:sym typeface="Symbol" panose="05050102010706020507" pitchFamily="18" charset="2"/>
              </a:rPr>
              <a:t>e</a:t>
            </a:r>
            <a:r>
              <a:rPr lang="cs-CZ" altLang="cs-CZ" sz="1700" b="1" dirty="0" smtClean="0">
                <a:solidFill>
                  <a:srgbClr val="000000"/>
                </a:solidFill>
                <a:sym typeface="Symbol" panose="05050102010706020507" pitchFamily="18" charset="2"/>
              </a:rPr>
              <a:t> (zdroj WNA)</a:t>
            </a:r>
            <a:endParaRPr lang="cs-CZ" altLang="cs-CZ" sz="1700" b="1" dirty="0">
              <a:solidFill>
                <a:srgbClr val="000000"/>
              </a:solidFill>
            </a:endParaRPr>
          </a:p>
        </p:txBody>
      </p:sp>
      <p:pic>
        <p:nvPicPr>
          <p:cNvPr id="8194" name="Picture 2" descr="http://www.cez.cz/edee/content/img/o-spolecnosti/cisla-statistiky/je-1920x10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893653" cy="5007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2"/>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nodeType="afterEffect">
                                  <p:stCondLst>
                                    <p:cond delay="0"/>
                                  </p:stCondLst>
                                  <p:childTnLst>
                                    <p:set>
                                      <p:cBhvr>
                                        <p:cTn id="9" dur="1" fill="hold">
                                          <p:stCondLst>
                                            <p:cond delay="0"/>
                                          </p:stCondLst>
                                        </p:cTn>
                                        <p:tgtEl>
                                          <p:spTgt spid="8194"/>
                                        </p:tgtEl>
                                        <p:attrNameLst>
                                          <p:attrName>style.visibility</p:attrName>
                                        </p:attrNameLst>
                                      </p:cBhvr>
                                      <p:to>
                                        <p:strVal val="visible"/>
                                      </p:to>
                                    </p:set>
                                    <p:anim calcmode="lin" valueType="num">
                                      <p:cBhvr additive="base">
                                        <p:cTn id="10" dur="500" fill="hold"/>
                                        <p:tgtEl>
                                          <p:spTgt spid="8194"/>
                                        </p:tgtEl>
                                        <p:attrNameLst>
                                          <p:attrName>ppt_x</p:attrName>
                                        </p:attrNameLst>
                                      </p:cBhvr>
                                      <p:tavLst>
                                        <p:tav tm="0">
                                          <p:val>
                                            <p:strVal val="#ppt_x"/>
                                          </p:val>
                                        </p:tav>
                                        <p:tav tm="100000">
                                          <p:val>
                                            <p:strVal val="#ppt_x"/>
                                          </p:val>
                                        </p:tav>
                                      </p:tavLst>
                                    </p:anim>
                                    <p:anim calcmode="lin" valueType="num">
                                      <p:cBhvr additive="base">
                                        <p:cTn id="11" dur="500" fill="hold"/>
                                        <p:tgtEl>
                                          <p:spTgt spid="8194"/>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61443"/>
                                        </p:tgtEl>
                                        <p:attrNameLst>
                                          <p:attrName>style.visibility</p:attrName>
                                        </p:attrNameLst>
                                      </p:cBhvr>
                                      <p:to>
                                        <p:strVal val="visible"/>
                                      </p:to>
                                    </p:set>
                                    <p:animEffect transition="in" filter="wipe(left)">
                                      <p:cBhvr>
                                        <p:cTn id="14"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utoUpdateAnimBg="0"/>
      <p:bldP spid="6144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Rot="1" noChangeArrowheads="1"/>
          </p:cNvSpPr>
          <p:nvPr/>
        </p:nvSpPr>
        <p:spPr bwMode="auto">
          <a:xfrm>
            <a:off x="6011863" y="549275"/>
            <a:ext cx="2951162"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Palivový článek</a:t>
            </a:r>
            <a:endParaRPr lang="cs-CZ" altLang="cs-CZ" u="sng" baseline="-25000" smtClean="0">
              <a:solidFill>
                <a:srgbClr val="000000"/>
              </a:solidFill>
              <a:effectLst/>
              <a:latin typeface="Comic Sans MS" panose="030F0702030302020204" pitchFamily="66" charset="0"/>
            </a:endParaRP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1355725"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88913"/>
            <a:ext cx="44307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 Box 5"/>
          <p:cNvSpPr txBox="1">
            <a:spLocks noChangeArrowheads="1"/>
          </p:cNvSpPr>
          <p:nvPr/>
        </p:nvSpPr>
        <p:spPr bwMode="auto">
          <a:xfrm>
            <a:off x="5724525" y="2827338"/>
            <a:ext cx="3240088" cy="2064284"/>
          </a:xfrm>
          <a:prstGeom prst="rect">
            <a:avLst/>
          </a:prstGeom>
          <a:solidFill>
            <a:schemeClr val="tx1"/>
          </a:solidFill>
          <a:ln>
            <a:noFill/>
          </a:ln>
          <a:effectLst/>
          <a:extLst/>
        </p:spPr>
        <p:txBody>
          <a:bodyPr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eaLnBrk="1" hangingPunct="1"/>
            <a:r>
              <a:rPr lang="cs-CZ" altLang="cs-CZ" sz="2000" b="1" u="sng">
                <a:solidFill>
                  <a:srgbClr val="000000"/>
                </a:solidFill>
              </a:rPr>
              <a:t>Zirkoniová slitina</a:t>
            </a:r>
          </a:p>
          <a:p>
            <a:pPr eaLnBrk="1" hangingPunct="1"/>
            <a:r>
              <a:rPr lang="cs-CZ" altLang="cs-CZ" sz="2000" b="1">
                <a:solidFill>
                  <a:srgbClr val="000000"/>
                </a:solidFill>
              </a:rPr>
              <a:t>-	pokrytí</a:t>
            </a:r>
          </a:p>
          <a:p>
            <a:pPr eaLnBrk="1" hangingPunct="1"/>
            <a:r>
              <a:rPr lang="cs-CZ" altLang="cs-CZ" sz="2000" b="1">
                <a:solidFill>
                  <a:srgbClr val="000000"/>
                </a:solidFill>
              </a:rPr>
              <a:t>-	horní a dolní zátka</a:t>
            </a:r>
          </a:p>
          <a:p>
            <a:pPr eaLnBrk="1" hangingPunct="1">
              <a:spcBef>
                <a:spcPct val="20000"/>
              </a:spcBef>
            </a:pPr>
            <a:r>
              <a:rPr lang="cs-CZ" altLang="cs-CZ" sz="2000" b="1" u="sng">
                <a:solidFill>
                  <a:srgbClr val="000000"/>
                </a:solidFill>
              </a:rPr>
              <a:t>Palivo</a:t>
            </a:r>
            <a:r>
              <a:rPr lang="cs-CZ" altLang="cs-CZ" sz="2000" b="1">
                <a:solidFill>
                  <a:srgbClr val="000000"/>
                </a:solidFill>
              </a:rPr>
              <a:t> – UO</a:t>
            </a:r>
            <a:r>
              <a:rPr lang="cs-CZ" altLang="cs-CZ" sz="2000" b="1" baseline="-25000">
                <a:solidFill>
                  <a:srgbClr val="000000"/>
                </a:solidFill>
              </a:rPr>
              <a:t>2</a:t>
            </a:r>
          </a:p>
          <a:p>
            <a:pPr eaLnBrk="1" hangingPunct="1">
              <a:spcBef>
                <a:spcPct val="20000"/>
              </a:spcBef>
            </a:pPr>
            <a:r>
              <a:rPr lang="cs-CZ" altLang="cs-CZ" sz="2000" b="1" u="sng">
                <a:solidFill>
                  <a:srgbClr val="000000"/>
                </a:solidFill>
              </a:rPr>
              <a:t>Maximální teplota paliva</a:t>
            </a:r>
          </a:p>
          <a:p>
            <a:pPr eaLnBrk="1" hangingPunct="1"/>
            <a:r>
              <a:rPr lang="cs-CZ" altLang="cs-CZ" sz="2000" b="1">
                <a:solidFill>
                  <a:srgbClr val="000000"/>
                </a:solidFill>
              </a:rPr>
              <a:t>-	1762</a:t>
            </a:r>
            <a:r>
              <a:rPr lang="cs-CZ" altLang="cs-CZ" sz="2000" b="1" baseline="30000">
                <a:solidFill>
                  <a:srgbClr val="000000"/>
                </a:solidFill>
              </a:rPr>
              <a:t>0</a:t>
            </a:r>
            <a:r>
              <a:rPr lang="cs-CZ" altLang="cs-CZ" sz="2000" b="1">
                <a:solidFill>
                  <a:srgbClr val="000000"/>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 calcmode="lin" valueType="num">
                                      <p:cBhvr>
                                        <p:cTn id="7" dur="500" fill="hold"/>
                                        <p:tgtEl>
                                          <p:spTgt spid="706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65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0658">
                                            <p:txEl>
                                              <p:pRg st="0" end="0"/>
                                            </p:txEl>
                                          </p:spTgt>
                                        </p:tgtEl>
                                      </p:cBhvr>
                                    </p:animEffect>
                                  </p:childTnLst>
                                </p:cTn>
                              </p:par>
                            </p:childTnLst>
                          </p:cTn>
                        </p:par>
                        <p:par>
                          <p:cTn id="10" fill="hold" nodeType="afterGroup">
                            <p:stCondLst>
                              <p:cond delay="500"/>
                            </p:stCondLst>
                            <p:childTnLst>
                              <p:par>
                                <p:cTn id="11" presetID="22" presetClass="entr" presetSubtype="4" fill="hold" nodeType="afterEffect">
                                  <p:stCondLst>
                                    <p:cond delay="0"/>
                                  </p:stCondLst>
                                  <p:childTnLst>
                                    <p:set>
                                      <p:cBhvr>
                                        <p:cTn id="12" dur="1" fill="hold">
                                          <p:stCondLst>
                                            <p:cond delay="0"/>
                                          </p:stCondLst>
                                        </p:cTn>
                                        <p:tgtEl>
                                          <p:spTgt spid="86018"/>
                                        </p:tgtEl>
                                        <p:attrNameLst>
                                          <p:attrName>style.visibility</p:attrName>
                                        </p:attrNameLst>
                                      </p:cBhvr>
                                      <p:to>
                                        <p:strVal val="visible"/>
                                      </p:to>
                                    </p:set>
                                    <p:animEffect transition="in" filter="wipe(down)">
                                      <p:cBhvr>
                                        <p:cTn id="13" dur="500"/>
                                        <p:tgtEl>
                                          <p:spTgt spid="86018"/>
                                        </p:tgtEl>
                                      </p:cBhvr>
                                    </p:animEffect>
                                  </p:childTnLst>
                                </p:cTn>
                              </p:par>
                              <p:par>
                                <p:cTn id="14" presetID="22" presetClass="entr" presetSubtype="4" fill="hold" nodeType="withEffect">
                                  <p:stCondLst>
                                    <p:cond delay="0"/>
                                  </p:stCondLst>
                                  <p:childTnLst>
                                    <p:set>
                                      <p:cBhvr>
                                        <p:cTn id="15" dur="1" fill="hold">
                                          <p:stCondLst>
                                            <p:cond delay="0"/>
                                          </p:stCondLst>
                                        </p:cTn>
                                        <p:tgtEl>
                                          <p:spTgt spid="86019"/>
                                        </p:tgtEl>
                                        <p:attrNameLst>
                                          <p:attrName>style.visibility</p:attrName>
                                        </p:attrNameLst>
                                      </p:cBhvr>
                                      <p:to>
                                        <p:strVal val="visible"/>
                                      </p:to>
                                    </p:set>
                                    <p:animEffect transition="in" filter="wipe(down)">
                                      <p:cBhvr>
                                        <p:cTn id="16" dur="500"/>
                                        <p:tgtEl>
                                          <p:spTgt spid="860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0661"/>
                                        </p:tgtEl>
                                        <p:attrNameLst>
                                          <p:attrName>style.visibility</p:attrName>
                                        </p:attrNameLst>
                                      </p:cBhvr>
                                      <p:to>
                                        <p:strVal val="visible"/>
                                      </p:to>
                                    </p:set>
                                    <p:animEffect transition="in" filter="wipe(down)">
                                      <p:cBhvr>
                                        <p:cTn id="19"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Rot="1" noChangeArrowheads="1"/>
          </p:cNvSpPr>
          <p:nvPr/>
        </p:nvSpPr>
        <p:spPr bwMode="auto">
          <a:xfrm>
            <a:off x="323850" y="188913"/>
            <a:ext cx="84963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Bariéry pro šíření radiace</a:t>
            </a:r>
            <a:endParaRPr lang="cs-CZ" altLang="cs-CZ" u="sng" baseline="-25000" dirty="0" smtClean="0">
              <a:solidFill>
                <a:srgbClr val="000000"/>
              </a:solidFill>
              <a:effectLst/>
              <a:latin typeface="Comic Sans MS" panose="030F0702030302020204" pitchFamily="66" charset="0"/>
            </a:endParaRPr>
          </a:p>
        </p:txBody>
      </p:sp>
      <p:sp>
        <p:nvSpPr>
          <p:cNvPr id="29699" name="Text Box 3"/>
          <p:cNvSpPr txBox="1">
            <a:spLocks noChangeArrowheads="1"/>
          </p:cNvSpPr>
          <p:nvPr/>
        </p:nvSpPr>
        <p:spPr bwMode="auto">
          <a:xfrm>
            <a:off x="468313" y="1268413"/>
            <a:ext cx="885666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eaLnBrk="1" hangingPunct="1">
              <a:spcBef>
                <a:spcPct val="20000"/>
              </a:spcBef>
            </a:pPr>
            <a:endParaRPr lang="cs-CZ" altLang="cs-CZ" sz="2000" b="1"/>
          </a:p>
        </p:txBody>
      </p:sp>
      <p:sp>
        <p:nvSpPr>
          <p:cNvPr id="5" name="Text Box 5"/>
          <p:cNvSpPr txBox="1">
            <a:spLocks noChangeArrowheads="1"/>
          </p:cNvSpPr>
          <p:nvPr/>
        </p:nvSpPr>
        <p:spPr bwMode="auto">
          <a:xfrm>
            <a:off x="215106" y="1268413"/>
            <a:ext cx="8713787" cy="19565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606675" indent="-2606675">
              <a:tabLst>
                <a:tab pos="263525" algn="l"/>
                <a:tab pos="2332038" algn="l"/>
              </a:tabLst>
              <a:defRPr>
                <a:solidFill>
                  <a:schemeClr val="tx1"/>
                </a:solidFill>
                <a:latin typeface="Arial" panose="020B0604020202020204" pitchFamily="34" charset="0"/>
              </a:defRPr>
            </a:lvl1pPr>
            <a:lvl2pPr marL="742950" indent="-285750">
              <a:tabLst>
                <a:tab pos="263525" algn="l"/>
                <a:tab pos="2332038" algn="l"/>
              </a:tabLst>
              <a:defRPr>
                <a:solidFill>
                  <a:schemeClr val="tx1"/>
                </a:solidFill>
                <a:latin typeface="Arial" panose="020B0604020202020204" pitchFamily="34" charset="0"/>
              </a:defRPr>
            </a:lvl2pPr>
            <a:lvl3pPr marL="1143000" indent="-228600">
              <a:tabLst>
                <a:tab pos="263525" algn="l"/>
                <a:tab pos="2332038" algn="l"/>
              </a:tabLst>
              <a:defRPr>
                <a:solidFill>
                  <a:schemeClr val="tx1"/>
                </a:solidFill>
                <a:latin typeface="Arial" panose="020B0604020202020204" pitchFamily="34" charset="0"/>
              </a:defRPr>
            </a:lvl3pPr>
            <a:lvl4pPr marL="1600200" indent="-228600">
              <a:tabLst>
                <a:tab pos="263525" algn="l"/>
                <a:tab pos="2332038" algn="l"/>
              </a:tabLst>
              <a:defRPr>
                <a:solidFill>
                  <a:schemeClr val="tx1"/>
                </a:solidFill>
                <a:latin typeface="Arial" panose="020B0604020202020204" pitchFamily="34" charset="0"/>
              </a:defRPr>
            </a:lvl4pPr>
            <a:lvl5pPr marL="2057400" indent="-228600">
              <a:tabLst>
                <a:tab pos="263525" algn="l"/>
                <a:tab pos="23320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9pPr>
          </a:lstStyle>
          <a:p>
            <a:pPr eaLnBrk="1" hangingPunct="1">
              <a:spcBef>
                <a:spcPct val="50000"/>
              </a:spcBef>
            </a:pPr>
            <a:r>
              <a:rPr lang="cs-CZ" altLang="cs-CZ" sz="2200" b="1" dirty="0" smtClean="0">
                <a:solidFill>
                  <a:srgbClr val="000000"/>
                </a:solidFill>
              </a:rPr>
              <a:t>1. Bariéra - palivová peleta (produkty štěpení zůstávají v palivu)</a:t>
            </a:r>
          </a:p>
          <a:p>
            <a:pPr eaLnBrk="1" hangingPunct="1">
              <a:spcBef>
                <a:spcPct val="50000"/>
              </a:spcBef>
            </a:pPr>
            <a:r>
              <a:rPr lang="cs-CZ" altLang="cs-CZ" sz="2200" b="1" dirty="0" smtClean="0">
                <a:solidFill>
                  <a:srgbClr val="000000"/>
                </a:solidFill>
              </a:rPr>
              <a:t>2. Bariéra - palivový proutek  </a:t>
            </a:r>
          </a:p>
          <a:p>
            <a:pPr eaLnBrk="1" hangingPunct="1">
              <a:spcBef>
                <a:spcPct val="50000"/>
              </a:spcBef>
            </a:pPr>
            <a:r>
              <a:rPr lang="cs-CZ" altLang="cs-CZ" sz="2200" b="1" dirty="0" smtClean="0">
                <a:solidFill>
                  <a:srgbClr val="000000"/>
                </a:solidFill>
              </a:rPr>
              <a:t>3.	Bariéra - nádoba reaktoru</a:t>
            </a:r>
          </a:p>
          <a:p>
            <a:pPr eaLnBrk="1" hangingPunct="1">
              <a:spcBef>
                <a:spcPct val="50000"/>
              </a:spcBef>
            </a:pPr>
            <a:r>
              <a:rPr lang="cs-CZ" altLang="cs-CZ" sz="2200" b="1" dirty="0" smtClean="0">
                <a:solidFill>
                  <a:srgbClr val="000000"/>
                </a:solidFill>
              </a:rPr>
              <a:t>4.	Bariéra - kontejnment</a:t>
            </a:r>
            <a:endParaRPr lang="cs-CZ" altLang="cs-CZ" sz="2000" b="1" dirty="0">
              <a:solidFill>
                <a:srgbClr val="000000"/>
              </a:solidFill>
            </a:endParaRPr>
          </a:p>
        </p:txBody>
      </p:sp>
      <p:sp>
        <p:nvSpPr>
          <p:cNvPr id="6" name="Rectangle 2"/>
          <p:cNvSpPr>
            <a:spLocks noRot="1" noChangeArrowheads="1"/>
          </p:cNvSpPr>
          <p:nvPr/>
        </p:nvSpPr>
        <p:spPr bwMode="auto">
          <a:xfrm>
            <a:off x="32152" y="4077072"/>
            <a:ext cx="4139952"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Omezení počtu neutronů v reaktoru </a:t>
            </a:r>
          </a:p>
          <a:p>
            <a:pPr algn="ctr" eaLnBrk="1" hangingPunct="1">
              <a:defRPr/>
            </a:pPr>
            <a:r>
              <a:rPr lang="cs-CZ" altLang="cs-CZ" sz="2000" u="sng" dirty="0" smtClean="0">
                <a:solidFill>
                  <a:srgbClr val="000000"/>
                </a:solidFill>
                <a:effectLst/>
                <a:latin typeface="Comic Sans MS" panose="030F0702030302020204" pitchFamily="66" charset="0"/>
              </a:rPr>
              <a:t>(omezení a zastavení štěpné reakce)</a:t>
            </a:r>
            <a:endParaRPr lang="cs-CZ" altLang="cs-CZ" sz="2000" u="sng" baseline="-25000" dirty="0" smtClean="0">
              <a:solidFill>
                <a:srgbClr val="000000"/>
              </a:solidFill>
              <a:effectLst/>
              <a:latin typeface="Comic Sans MS" panose="030F0702030302020204" pitchFamily="66" charset="0"/>
            </a:endParaRPr>
          </a:p>
        </p:txBody>
      </p:sp>
      <p:pic>
        <p:nvPicPr>
          <p:cNvPr id="2" name="Obrázek 1"/>
          <p:cNvPicPr>
            <a:picLocks noChangeAspect="1"/>
          </p:cNvPicPr>
          <p:nvPr/>
        </p:nvPicPr>
        <p:blipFill rotWithShape="1">
          <a:blip r:embed="rId3"/>
          <a:srcRect l="12524" t="24050" r="42049" b="37480"/>
          <a:stretch/>
        </p:blipFill>
        <p:spPr>
          <a:xfrm>
            <a:off x="4016792" y="3573016"/>
            <a:ext cx="5029924" cy="3194722"/>
          </a:xfrm>
          <a:prstGeom prst="rect">
            <a:avLst/>
          </a:prstGeom>
        </p:spPr>
      </p:pic>
    </p:spTree>
    <p:extLst>
      <p:ext uri="{BB962C8B-B14F-4D97-AF65-F5344CB8AC3E}">
        <p14:creationId xmlns:p14="http://schemas.microsoft.com/office/powerpoint/2010/main" val="3607668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 calcmode="lin" valueType="num">
                                      <p:cBhvr>
                                        <p:cTn id="7" dur="500" fill="hold"/>
                                        <p:tgtEl>
                                          <p:spTgt spid="655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5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5538">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
                                            <p:txEl>
                                              <p:pRg st="0" end="0"/>
                                            </p:txEl>
                                          </p:spTgt>
                                        </p:tgtEl>
                                      </p:cBhvr>
                                    </p:animEffect>
                                  </p:childTnLst>
                                </p:cTn>
                              </p:par>
                            </p:childTnLst>
                          </p:cTn>
                        </p:par>
                        <p:par>
                          <p:cTn id="30" fill="hold">
                            <p:stCondLst>
                              <p:cond delay="500"/>
                            </p:stCondLst>
                            <p:childTnLst>
                              <p:par>
                                <p:cTn id="31" presetID="53" presetClass="entr" presetSubtype="0" fill="hold"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6">
                                            <p:txEl>
                                              <p:pRg st="1" end="1"/>
                                            </p:txEl>
                                          </p:spTgt>
                                        </p:tgtEl>
                                      </p:cBhvr>
                                    </p:animEffect>
                                  </p:childTnLst>
                                </p:cTn>
                              </p:par>
                            </p:childTnLst>
                          </p:cTn>
                        </p:par>
                        <p:par>
                          <p:cTn id="36" fill="hold">
                            <p:stCondLst>
                              <p:cond delay="1000"/>
                            </p:stCondLst>
                            <p:childTnLst>
                              <p:par>
                                <p:cTn id="37" presetID="2" presetClass="entr" presetSubtype="4"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468313" y="1268413"/>
            <a:ext cx="885666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eaLnBrk="1" hangingPunct="1">
              <a:spcBef>
                <a:spcPct val="20000"/>
              </a:spcBef>
            </a:pPr>
            <a:endParaRPr lang="cs-CZ" altLang="cs-CZ" sz="2000" b="1"/>
          </a:p>
        </p:txBody>
      </p:sp>
      <p:pic>
        <p:nvPicPr>
          <p:cNvPr id="2" name="Obrázek 1"/>
          <p:cNvPicPr>
            <a:picLocks noChangeAspect="1"/>
          </p:cNvPicPr>
          <p:nvPr/>
        </p:nvPicPr>
        <p:blipFill rotWithShape="1">
          <a:blip r:embed="rId3"/>
          <a:srcRect l="11340" t="15969" r="47553" b="34891"/>
          <a:stretch/>
        </p:blipFill>
        <p:spPr>
          <a:xfrm>
            <a:off x="899592" y="91802"/>
            <a:ext cx="7416824" cy="6649566"/>
          </a:xfrm>
          <a:prstGeom prst="rect">
            <a:avLst/>
          </a:prstGeom>
        </p:spPr>
      </p:pic>
    </p:spTree>
    <p:extLst>
      <p:ext uri="{BB962C8B-B14F-4D97-AF65-F5344CB8AC3E}">
        <p14:creationId xmlns:p14="http://schemas.microsoft.com/office/powerpoint/2010/main" val="39125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Rot="1" noChangeArrowheads="1"/>
          </p:cNvSpPr>
          <p:nvPr/>
        </p:nvSpPr>
        <p:spPr bwMode="auto">
          <a:xfrm>
            <a:off x="323850" y="188913"/>
            <a:ext cx="84963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Vyhořelé jaderné palivo</a:t>
            </a:r>
            <a:endParaRPr lang="cs-CZ" altLang="cs-CZ" u="sng" baseline="-25000" smtClean="0">
              <a:solidFill>
                <a:srgbClr val="000000"/>
              </a:solidFill>
              <a:effectLst/>
              <a:latin typeface="Comic Sans MS" panose="030F0702030302020204" pitchFamily="66" charset="0"/>
            </a:endParaRPr>
          </a:p>
        </p:txBody>
      </p:sp>
      <p:sp>
        <p:nvSpPr>
          <p:cNvPr id="29699" name="Text Box 3"/>
          <p:cNvSpPr txBox="1">
            <a:spLocks noChangeArrowheads="1"/>
          </p:cNvSpPr>
          <p:nvPr/>
        </p:nvSpPr>
        <p:spPr bwMode="auto">
          <a:xfrm>
            <a:off x="468313" y="1268413"/>
            <a:ext cx="885666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4217988" algn="l"/>
              </a:tabLst>
              <a:defRPr>
                <a:solidFill>
                  <a:schemeClr val="tx1"/>
                </a:solidFill>
                <a:latin typeface="Arial" panose="020B0604020202020204" pitchFamily="34" charset="0"/>
              </a:defRPr>
            </a:lvl1pPr>
            <a:lvl2pPr marL="742950" indent="-285750">
              <a:tabLst>
                <a:tab pos="4217988" algn="l"/>
              </a:tabLst>
              <a:defRPr>
                <a:solidFill>
                  <a:schemeClr val="tx1"/>
                </a:solidFill>
                <a:latin typeface="Arial" panose="020B0604020202020204" pitchFamily="34" charset="0"/>
              </a:defRPr>
            </a:lvl2pPr>
            <a:lvl3pPr marL="1143000" indent="-228600">
              <a:tabLst>
                <a:tab pos="4217988" algn="l"/>
              </a:tabLst>
              <a:defRPr>
                <a:solidFill>
                  <a:schemeClr val="tx1"/>
                </a:solidFill>
                <a:latin typeface="Arial" panose="020B0604020202020204" pitchFamily="34" charset="0"/>
              </a:defRPr>
            </a:lvl3pPr>
            <a:lvl4pPr marL="1600200" indent="-228600">
              <a:tabLst>
                <a:tab pos="4217988" algn="l"/>
              </a:tabLst>
              <a:defRPr>
                <a:solidFill>
                  <a:schemeClr val="tx1"/>
                </a:solidFill>
                <a:latin typeface="Arial" panose="020B0604020202020204" pitchFamily="34" charset="0"/>
              </a:defRPr>
            </a:lvl4pPr>
            <a:lvl5pPr marL="2057400" indent="-228600">
              <a:tabLst>
                <a:tab pos="42179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2179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2179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2179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217988" algn="l"/>
              </a:tabLst>
              <a:defRPr>
                <a:solidFill>
                  <a:schemeClr val="tx1"/>
                </a:solidFill>
                <a:latin typeface="Arial" panose="020B0604020202020204" pitchFamily="34" charset="0"/>
              </a:defRPr>
            </a:lvl9pPr>
          </a:lstStyle>
          <a:p>
            <a:pPr eaLnBrk="1" hangingPunct="1">
              <a:spcBef>
                <a:spcPct val="20000"/>
              </a:spcBef>
            </a:pPr>
            <a:endParaRPr lang="cs-CZ" altLang="cs-CZ" sz="2000" b="1"/>
          </a:p>
        </p:txBody>
      </p:sp>
      <p:pic>
        <p:nvPicPr>
          <p:cNvPr id="65542" name="Picture 3" descr="3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68413"/>
            <a:ext cx="8964613" cy="3830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07504" y="5368420"/>
            <a:ext cx="8785225" cy="1325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263525" algn="l"/>
              </a:tabLst>
              <a:defRPr>
                <a:solidFill>
                  <a:schemeClr val="tx1"/>
                </a:solidFill>
                <a:latin typeface="Arial" panose="020B0604020202020204" pitchFamily="34" charset="0"/>
              </a:defRPr>
            </a:lvl1pPr>
            <a:lvl2pPr marL="742950" indent="-285750">
              <a:tabLst>
                <a:tab pos="263525" algn="l"/>
              </a:tabLst>
              <a:defRPr>
                <a:solidFill>
                  <a:schemeClr val="tx1"/>
                </a:solidFill>
                <a:latin typeface="Arial" panose="020B0604020202020204" pitchFamily="34" charset="0"/>
              </a:defRPr>
            </a:lvl2pPr>
            <a:lvl3pPr marL="1143000" indent="-228600">
              <a:tabLst>
                <a:tab pos="263525" algn="l"/>
              </a:tabLst>
              <a:defRPr>
                <a:solidFill>
                  <a:schemeClr val="tx1"/>
                </a:solidFill>
                <a:latin typeface="Arial" panose="020B0604020202020204" pitchFamily="34" charset="0"/>
              </a:defRPr>
            </a:lvl3pPr>
            <a:lvl4pPr marL="1600200" indent="-228600">
              <a:tabLst>
                <a:tab pos="263525" algn="l"/>
              </a:tabLst>
              <a:defRPr>
                <a:solidFill>
                  <a:schemeClr val="tx1"/>
                </a:solidFill>
                <a:latin typeface="Arial" panose="020B0604020202020204" pitchFamily="34" charset="0"/>
              </a:defRPr>
            </a:lvl4pPr>
            <a:lvl5pPr marL="2057400" indent="-228600">
              <a:tabLst>
                <a:tab pos="2635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35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35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35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3525" algn="l"/>
              </a:tabLst>
              <a:defRPr>
                <a:solidFill>
                  <a:schemeClr val="tx1"/>
                </a:solidFill>
                <a:latin typeface="Arial" panose="020B0604020202020204" pitchFamily="34" charset="0"/>
              </a:defRPr>
            </a:lvl9pPr>
          </a:lstStyle>
          <a:p>
            <a:pPr eaLnBrk="1" hangingPunct="1">
              <a:spcBef>
                <a:spcPct val="50000"/>
              </a:spcBef>
            </a:pPr>
            <a:r>
              <a:rPr lang="cs-CZ" altLang="cs-CZ" sz="2000" b="1" u="sng" dirty="0" smtClean="0">
                <a:solidFill>
                  <a:srgbClr val="000000"/>
                </a:solidFill>
              </a:rPr>
              <a:t>Zbytkové teplo</a:t>
            </a:r>
            <a:r>
              <a:rPr lang="cs-CZ" altLang="cs-CZ" sz="2000" b="1" dirty="0" smtClean="0">
                <a:solidFill>
                  <a:srgbClr val="000000"/>
                </a:solidFill>
              </a:rPr>
              <a:t> - zhruba 1 000 let</a:t>
            </a:r>
          </a:p>
          <a:p>
            <a:pPr eaLnBrk="1" hangingPunct="1">
              <a:spcBef>
                <a:spcPct val="50000"/>
              </a:spcBef>
            </a:pPr>
            <a:r>
              <a:rPr lang="cs-CZ" altLang="cs-CZ" sz="2000" b="1" u="sng" dirty="0" err="1" smtClean="0">
                <a:solidFill>
                  <a:srgbClr val="000000"/>
                </a:solidFill>
              </a:rPr>
              <a:t>Radiotoxicita</a:t>
            </a:r>
            <a:r>
              <a:rPr lang="cs-CZ" altLang="cs-CZ" sz="2000" b="1" dirty="0" smtClean="0">
                <a:solidFill>
                  <a:srgbClr val="000000"/>
                </a:solidFill>
              </a:rPr>
              <a:t> - 200 000 let (zejména Pu239), bez </a:t>
            </a:r>
            <a:r>
              <a:rPr lang="cs-CZ" altLang="cs-CZ" sz="2000" b="1" dirty="0" err="1" smtClean="0">
                <a:solidFill>
                  <a:srgbClr val="000000"/>
                </a:solidFill>
              </a:rPr>
              <a:t>Pu</a:t>
            </a:r>
            <a:r>
              <a:rPr lang="cs-CZ" altLang="cs-CZ" sz="2000" b="1" dirty="0" smtClean="0">
                <a:solidFill>
                  <a:srgbClr val="000000"/>
                </a:solidFill>
              </a:rPr>
              <a:t> 10 000 let</a:t>
            </a:r>
          </a:p>
          <a:p>
            <a:pPr eaLnBrk="1" hangingPunct="1">
              <a:spcBef>
                <a:spcPct val="50000"/>
              </a:spcBef>
            </a:pPr>
            <a:r>
              <a:rPr lang="cs-CZ" altLang="cs-CZ" sz="2000" b="1" dirty="0" smtClean="0">
                <a:solidFill>
                  <a:srgbClr val="000000"/>
                </a:solidFill>
              </a:rPr>
              <a:t>Využití Pu239 jako dalšího paliva je otázka ekonomické výhodnosti  </a:t>
            </a:r>
            <a:endParaRPr lang="cs-CZ" altLang="cs-CZ"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 calcmode="lin" valueType="num">
                                      <p:cBhvr>
                                        <p:cTn id="7" dur="500" fill="hold"/>
                                        <p:tgtEl>
                                          <p:spTgt spid="655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5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5538">
                                            <p:txEl>
                                              <p:pRg st="0" end="0"/>
                                            </p:txEl>
                                          </p:spTgt>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65542"/>
                                        </p:tgtEl>
                                        <p:attrNameLst>
                                          <p:attrName>style.visibility</p:attrName>
                                        </p:attrNameLst>
                                      </p:cBhvr>
                                      <p:to>
                                        <p:strVal val="visible"/>
                                      </p:to>
                                    </p:set>
                                    <p:anim calcmode="lin" valueType="num">
                                      <p:cBhvr additive="base">
                                        <p:cTn id="13" dur="500" fill="hold"/>
                                        <p:tgtEl>
                                          <p:spTgt spid="65542"/>
                                        </p:tgtEl>
                                        <p:attrNameLst>
                                          <p:attrName>ppt_x</p:attrName>
                                        </p:attrNameLst>
                                      </p:cBhvr>
                                      <p:tavLst>
                                        <p:tav tm="0">
                                          <p:val>
                                            <p:strVal val="#ppt_x"/>
                                          </p:val>
                                        </p:tav>
                                        <p:tav tm="100000">
                                          <p:val>
                                            <p:strVal val="#ppt_x"/>
                                          </p:val>
                                        </p:tav>
                                      </p:tavLst>
                                    </p:anim>
                                    <p:anim calcmode="lin" valueType="num">
                                      <p:cBhvr additive="base">
                                        <p:cTn id="14"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left)">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Rot="1" noChangeArrowheads="1"/>
          </p:cNvSpPr>
          <p:nvPr/>
        </p:nvSpPr>
        <p:spPr bwMode="auto">
          <a:xfrm>
            <a:off x="323850" y="188913"/>
            <a:ext cx="84963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Vyhořelé jaderné palivo</a:t>
            </a:r>
          </a:p>
          <a:p>
            <a:pPr algn="ctr" eaLnBrk="1" hangingPunct="1">
              <a:defRPr/>
            </a:pPr>
            <a:r>
              <a:rPr lang="cs-CZ" altLang="cs-CZ" sz="2000" u="sng" baseline="-25000" dirty="0">
                <a:solidFill>
                  <a:srgbClr val="000000"/>
                </a:solidFill>
                <a:effectLst/>
                <a:latin typeface="Comic Sans MS" panose="030F0702030302020204" pitchFamily="66" charset="0"/>
              </a:rPr>
              <a:t>zdroj: https://www.korad.or.kr/korad-eng/index.do</a:t>
            </a:r>
            <a:endParaRPr lang="cs-CZ" altLang="cs-CZ" sz="2000" u="sng" baseline="-25000" dirty="0" smtClean="0">
              <a:solidFill>
                <a:srgbClr val="000000"/>
              </a:solidFill>
              <a:effectLst/>
              <a:latin typeface="Comic Sans MS" panose="030F0702030302020204" pitchFamily="66" charset="0"/>
            </a:endParaRPr>
          </a:p>
        </p:txBody>
      </p:sp>
      <p:grpSp>
        <p:nvGrpSpPr>
          <p:cNvPr id="4" name="Skupina 3"/>
          <p:cNvGrpSpPr/>
          <p:nvPr/>
        </p:nvGrpSpPr>
        <p:grpSpPr>
          <a:xfrm>
            <a:off x="323850" y="1268760"/>
            <a:ext cx="8640730" cy="5544616"/>
            <a:chOff x="323850" y="1268760"/>
            <a:chExt cx="8640730" cy="5544616"/>
          </a:xfrm>
        </p:grpSpPr>
        <p:pic>
          <p:nvPicPr>
            <p:cNvPr id="1026" name="Picture 2" descr="KORAD &gt; Information Square &gt; Spent Nuclear Fuels &gt; Overview &gt; Proper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760"/>
              <a:ext cx="8640730"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bwMode="auto">
            <a:xfrm>
              <a:off x="467544" y="4221088"/>
              <a:ext cx="1224136" cy="525401"/>
            </a:xfrm>
            <a:prstGeom prst="rect">
              <a:avLst/>
            </a:prstGeom>
            <a:solidFill>
              <a:srgbClr val="FFFF99"/>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smtClean="0">
                  <a:ln>
                    <a:noFill/>
                  </a:ln>
                  <a:solidFill>
                    <a:srgbClr val="000000"/>
                  </a:solidFill>
                  <a:effectLst/>
                  <a:latin typeface="Arial" panose="020B0604020202020204" pitchFamily="34" charset="0"/>
                </a:rPr>
                <a:t>U235-4,5%</a:t>
              </a:r>
            </a:p>
            <a:p>
              <a:pPr marL="0" marR="0" indent="0" algn="l" defTabSz="914400" rtl="0" eaLnBrk="1" fontAlgn="base" latinLnBrk="0" hangingPunct="1">
                <a:lnSpc>
                  <a:spcPct val="100000"/>
                </a:lnSpc>
                <a:spcBef>
                  <a:spcPct val="0"/>
                </a:spcBef>
                <a:spcAft>
                  <a:spcPct val="0"/>
                </a:spcAft>
                <a:buClrTx/>
                <a:buSzTx/>
                <a:buFontTx/>
                <a:buNone/>
                <a:tabLst/>
              </a:pPr>
              <a:r>
                <a:rPr lang="cs-CZ" sz="1400" dirty="0" smtClean="0">
                  <a:solidFill>
                    <a:srgbClr val="000000"/>
                  </a:solidFill>
                </a:rPr>
                <a:t>U238-95,5%</a:t>
              </a:r>
              <a:endParaRPr kumimoji="0" lang="cs-CZ" sz="1400" b="0" i="0" u="none" strike="noStrike" cap="none" normalizeH="0" baseline="0" dirty="0" smtClean="0">
                <a:ln>
                  <a:noFill/>
                </a:ln>
                <a:solidFill>
                  <a:srgbClr val="000000"/>
                </a:solidFill>
                <a:effectLst/>
                <a:latin typeface="Arial" panose="020B0604020202020204" pitchFamily="34" charset="0"/>
              </a:endParaRPr>
            </a:p>
          </p:txBody>
        </p:sp>
        <p:sp>
          <p:nvSpPr>
            <p:cNvPr id="8" name="Obdélník 7"/>
            <p:cNvSpPr/>
            <p:nvPr/>
          </p:nvSpPr>
          <p:spPr bwMode="auto">
            <a:xfrm>
              <a:off x="1979712" y="3140968"/>
              <a:ext cx="1152128" cy="936104"/>
            </a:xfrm>
            <a:prstGeom prst="rect">
              <a:avLst/>
            </a:prstGeom>
            <a:solidFill>
              <a:schemeClr val="tx1"/>
            </a:solidFill>
            <a:ln w="25400" cap="flat" cmpd="sng" algn="ctr">
              <a:no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smtClean="0">
                  <a:ln>
                    <a:noFill/>
                  </a:ln>
                  <a:solidFill>
                    <a:srgbClr val="000000"/>
                  </a:solidFill>
                  <a:effectLst/>
                  <a:latin typeface="Arial" panose="020B0604020202020204" pitchFamily="34" charset="0"/>
                </a:rPr>
                <a:t>4 letý palivový cyklus </a:t>
              </a:r>
            </a:p>
          </p:txBody>
        </p:sp>
        <p:sp>
          <p:nvSpPr>
            <p:cNvPr id="3" name="Obdélník 2"/>
            <p:cNvSpPr/>
            <p:nvPr/>
          </p:nvSpPr>
          <p:spPr bwMode="auto">
            <a:xfrm>
              <a:off x="5004048" y="1628800"/>
              <a:ext cx="3888432" cy="4968552"/>
            </a:xfrm>
            <a:prstGeom prst="rect">
              <a:avLst/>
            </a:prstGeom>
            <a:solidFill>
              <a:schemeClr val="tx1"/>
            </a:solidFill>
            <a:ln w="25400"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rgbClr val="000000"/>
                  </a:solidFill>
                  <a:effectLst/>
                  <a:latin typeface="Arial" panose="020B0604020202020204" pitchFamily="34" charset="0"/>
                </a:rPr>
                <a:t>TRU - prvky, které lze recyklovat</a:t>
              </a:r>
            </a:p>
            <a:p>
              <a:pPr marL="0" marR="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rgbClr val="000000"/>
                  </a:solidFill>
                  <a:effectLst/>
                  <a:latin typeface="Arial" panose="020B0604020202020204" pitchFamily="34" charset="0"/>
                </a:rPr>
                <a:t>1,1 % - Plutonium</a:t>
              </a:r>
            </a:p>
            <a:p>
              <a:pPr marL="0" marR="0" indent="0" algn="l" defTabSz="914400" rtl="0" eaLnBrk="1" fontAlgn="base" latinLnBrk="0" hangingPunct="1">
                <a:lnSpc>
                  <a:spcPct val="100000"/>
                </a:lnSpc>
                <a:spcBef>
                  <a:spcPct val="0"/>
                </a:spcBef>
                <a:spcAft>
                  <a:spcPct val="0"/>
                </a:spcAft>
                <a:buClrTx/>
                <a:buSzTx/>
                <a:buFontTx/>
                <a:buNone/>
                <a:tabLst/>
              </a:pPr>
              <a:r>
                <a:rPr lang="cs-CZ" sz="1600" b="1" dirty="0" smtClean="0">
                  <a:solidFill>
                    <a:srgbClr val="000000"/>
                  </a:solidFill>
                </a:rPr>
                <a:t>0,2 % - Neptunium, Americium, Curium</a:t>
              </a:r>
            </a:p>
            <a:p>
              <a:pPr marL="0" marR="0" indent="0" algn="l" defTabSz="914400" rtl="0" eaLnBrk="1" fontAlgn="base" latinLnBrk="0" hangingPunct="1">
                <a:lnSpc>
                  <a:spcPct val="100000"/>
                </a:lnSpc>
                <a:spcBef>
                  <a:spcPct val="0"/>
                </a:spcBef>
                <a:spcAft>
                  <a:spcPct val="0"/>
                </a:spcAft>
                <a:buClrTx/>
                <a:buSzTx/>
                <a:buFontTx/>
                <a:buNone/>
                <a:tabLst/>
              </a:pPr>
              <a:endParaRPr lang="cs-CZ" sz="1600" b="1" dirty="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cs-CZ" sz="1600" b="1" dirty="0" smtClean="0">
                  <a:solidFill>
                    <a:srgbClr val="000000"/>
                  </a:solidFill>
                </a:rPr>
                <a:t>FP </a:t>
              </a:r>
            </a:p>
            <a:p>
              <a:pPr marL="0" marR="0" indent="0" algn="l" defTabSz="914400" rtl="0" eaLnBrk="1" fontAlgn="base" latinLnBrk="0" hangingPunct="1">
                <a:lnSpc>
                  <a:spcPct val="100000"/>
                </a:lnSpc>
                <a:spcBef>
                  <a:spcPct val="0"/>
                </a:spcBef>
                <a:spcAft>
                  <a:spcPct val="0"/>
                </a:spcAft>
                <a:buClrTx/>
                <a:buSzTx/>
                <a:buFontTx/>
                <a:buNone/>
                <a:tabLst/>
              </a:pPr>
              <a:r>
                <a:rPr lang="cs-CZ" sz="1600" b="1" dirty="0" smtClean="0">
                  <a:solidFill>
                    <a:srgbClr val="000000"/>
                  </a:solidFill>
                </a:rPr>
                <a:t>prvky, které nelze recyklovat</a:t>
              </a:r>
            </a:p>
            <a:p>
              <a:pPr marL="0" marR="0" indent="0" algn="l" defTabSz="914400" rtl="0" eaLnBrk="1" fontAlgn="base" latinLnBrk="0" hangingPunct="1">
                <a:lnSpc>
                  <a:spcPct val="100000"/>
                </a:lnSpc>
                <a:spcBef>
                  <a:spcPct val="0"/>
                </a:spcBef>
                <a:spcAft>
                  <a:spcPct val="0"/>
                </a:spcAft>
                <a:buClrTx/>
                <a:buSzTx/>
                <a:buFontTx/>
                <a:buNone/>
                <a:tabLst/>
              </a:pPr>
              <a:endParaRPr lang="cs-CZ" sz="1600" b="1" dirty="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cs-CZ" sz="1600" b="1" dirty="0" smtClean="0">
                  <a:solidFill>
                    <a:srgbClr val="000000"/>
                  </a:solidFill>
                </a:rPr>
                <a:t>94 % . izotopy uranu </a:t>
              </a:r>
            </a:p>
            <a:p>
              <a:pPr marL="0" marR="0" indent="0" algn="l" defTabSz="914400" rtl="0" eaLnBrk="1" fontAlgn="base" latinLnBrk="0" hangingPunct="1">
                <a:lnSpc>
                  <a:spcPct val="100000"/>
                </a:lnSpc>
                <a:spcBef>
                  <a:spcPct val="0"/>
                </a:spcBef>
                <a:spcAft>
                  <a:spcPct val="0"/>
                </a:spcAft>
                <a:buClrTx/>
                <a:buSzTx/>
                <a:buFontTx/>
                <a:buNone/>
                <a:tabLst/>
              </a:pPr>
              <a:endParaRPr lang="cs-CZ" sz="1600" b="1" dirty="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cs-CZ" sz="1600" b="1" dirty="0" smtClean="0">
                  <a:solidFill>
                    <a:srgbClr val="000000"/>
                  </a:solidFill>
                </a:rPr>
                <a:t> </a:t>
              </a:r>
            </a:p>
            <a:p>
              <a:pPr marL="0" marR="0" indent="0" algn="l" defTabSz="914400" rtl="0" eaLnBrk="1" fontAlgn="base" latinLnBrk="0" hangingPunct="1">
                <a:lnSpc>
                  <a:spcPct val="100000"/>
                </a:lnSpc>
                <a:spcBef>
                  <a:spcPct val="0"/>
                </a:spcBef>
                <a:spcAft>
                  <a:spcPct val="0"/>
                </a:spcAft>
                <a:buClrTx/>
                <a:buSzTx/>
                <a:buFontTx/>
                <a:buNone/>
                <a:tabLst/>
              </a:pPr>
              <a:endParaRPr lang="cs-CZ" sz="1600" b="1" dirty="0" smtClean="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cs-CZ" sz="1600" b="1" dirty="0" smtClean="0">
                  <a:solidFill>
                    <a:srgbClr val="000000"/>
                  </a:solidFill>
                </a:rPr>
                <a:t> </a:t>
              </a:r>
              <a:endParaRPr kumimoji="0" lang="cs-CZ" sz="1600" b="1" i="0" u="none" strike="noStrike" cap="none" normalizeH="0" baseline="0" dirty="0" smtClean="0">
                <a:ln>
                  <a:noFill/>
                </a:ln>
                <a:solidFill>
                  <a:srgbClr val="000000"/>
                </a:solidFill>
                <a:effectLst/>
                <a:latin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1" i="0" u="none" strike="noStrike" cap="none" normalizeH="0" baseline="0" dirty="0" smtClean="0">
                <a:ln>
                  <a:noFill/>
                </a:ln>
                <a:solidFill>
                  <a:srgbClr val="000000"/>
                </a:solidFill>
                <a:effectLst/>
                <a:latin typeface="Arial" panose="020B0604020202020204" pitchFamily="34" charset="0"/>
              </a:endParaRPr>
            </a:p>
          </p:txBody>
        </p:sp>
      </p:grpSp>
    </p:spTree>
    <p:extLst>
      <p:ext uri="{BB962C8B-B14F-4D97-AF65-F5344CB8AC3E}">
        <p14:creationId xmlns:p14="http://schemas.microsoft.com/office/powerpoint/2010/main" val="178031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 calcmode="lin" valueType="num">
                                      <p:cBhvr>
                                        <p:cTn id="7" dur="500" fill="hold"/>
                                        <p:tgtEl>
                                          <p:spTgt spid="655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5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5538">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65538">
                                            <p:txEl>
                                              <p:pRg st="1" end="1"/>
                                            </p:txEl>
                                          </p:spTgt>
                                        </p:tgtEl>
                                        <p:attrNameLst>
                                          <p:attrName>style.visibility</p:attrName>
                                        </p:attrNameLst>
                                      </p:cBhvr>
                                      <p:to>
                                        <p:strVal val="visible"/>
                                      </p:to>
                                    </p:set>
                                    <p:anim calcmode="lin" valueType="num">
                                      <p:cBhvr>
                                        <p:cTn id="12" dur="500" fill="hold"/>
                                        <p:tgtEl>
                                          <p:spTgt spid="6553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553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5538">
                                            <p:txEl>
                                              <p:pRg st="1" end="1"/>
                                            </p:txEl>
                                          </p:spTgt>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628" name="Rectangle 4"/>
          <p:cNvSpPr>
            <a:spLocks noRot="1" noChangeArrowheads="1"/>
          </p:cNvSpPr>
          <p:nvPr/>
        </p:nvSpPr>
        <p:spPr bwMode="auto">
          <a:xfrm>
            <a:off x="107950" y="115888"/>
            <a:ext cx="87852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Základní koncepce jaderné elektrárny</a:t>
            </a:r>
            <a:endParaRPr lang="cs-CZ" altLang="cs-CZ" sz="3600" u="sng" baseline="-25000" dirty="0" smtClean="0">
              <a:solidFill>
                <a:srgbClr val="000000"/>
              </a:solidFill>
              <a:effectLst/>
              <a:latin typeface="Comic Sans MS" panose="030F0702030302020204" pitchFamily="66" charset="0"/>
            </a:endParaRPr>
          </a:p>
        </p:txBody>
      </p:sp>
      <p:sp>
        <p:nvSpPr>
          <p:cNvPr id="26629" name="Text Box 5"/>
          <p:cNvSpPr txBox="1">
            <a:spLocks noChangeArrowheads="1"/>
          </p:cNvSpPr>
          <p:nvPr/>
        </p:nvSpPr>
        <p:spPr bwMode="auto">
          <a:xfrm>
            <a:off x="179388" y="954088"/>
            <a:ext cx="8713787" cy="366472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606675" indent="-2606675">
              <a:tabLst>
                <a:tab pos="263525" algn="l"/>
                <a:tab pos="2332038" algn="l"/>
              </a:tabLst>
              <a:defRPr>
                <a:solidFill>
                  <a:schemeClr val="tx1"/>
                </a:solidFill>
                <a:latin typeface="Arial" panose="020B0604020202020204" pitchFamily="34" charset="0"/>
              </a:defRPr>
            </a:lvl1pPr>
            <a:lvl2pPr marL="742950" indent="-285750">
              <a:tabLst>
                <a:tab pos="263525" algn="l"/>
                <a:tab pos="2332038" algn="l"/>
              </a:tabLst>
              <a:defRPr>
                <a:solidFill>
                  <a:schemeClr val="tx1"/>
                </a:solidFill>
                <a:latin typeface="Arial" panose="020B0604020202020204" pitchFamily="34" charset="0"/>
              </a:defRPr>
            </a:lvl2pPr>
            <a:lvl3pPr marL="1143000" indent="-228600">
              <a:tabLst>
                <a:tab pos="263525" algn="l"/>
                <a:tab pos="2332038" algn="l"/>
              </a:tabLst>
              <a:defRPr>
                <a:solidFill>
                  <a:schemeClr val="tx1"/>
                </a:solidFill>
                <a:latin typeface="Arial" panose="020B0604020202020204" pitchFamily="34" charset="0"/>
              </a:defRPr>
            </a:lvl3pPr>
            <a:lvl4pPr marL="1600200" indent="-228600">
              <a:tabLst>
                <a:tab pos="263525" algn="l"/>
                <a:tab pos="2332038" algn="l"/>
              </a:tabLst>
              <a:defRPr>
                <a:solidFill>
                  <a:schemeClr val="tx1"/>
                </a:solidFill>
                <a:latin typeface="Arial" panose="020B0604020202020204" pitchFamily="34" charset="0"/>
              </a:defRPr>
            </a:lvl4pPr>
            <a:lvl5pPr marL="2057400" indent="-228600">
              <a:tabLst>
                <a:tab pos="263525" algn="l"/>
                <a:tab pos="23320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3525" algn="l"/>
                <a:tab pos="2332038" algn="l"/>
              </a:tabLst>
              <a:defRPr>
                <a:solidFill>
                  <a:schemeClr val="tx1"/>
                </a:solidFill>
                <a:latin typeface="Arial" panose="020B0604020202020204" pitchFamily="34" charset="0"/>
              </a:defRPr>
            </a:lvl9pPr>
          </a:lstStyle>
          <a:p>
            <a:pPr eaLnBrk="1" hangingPunct="1">
              <a:spcBef>
                <a:spcPct val="50000"/>
              </a:spcBef>
            </a:pPr>
            <a:r>
              <a:rPr lang="cs-CZ" altLang="cs-CZ" sz="2200" b="1" u="sng" dirty="0">
                <a:solidFill>
                  <a:srgbClr val="000000"/>
                </a:solidFill>
              </a:rPr>
              <a:t>Rozdělení podle počtu okruhů:</a:t>
            </a:r>
          </a:p>
          <a:p>
            <a:pPr eaLnBrk="1" hangingPunct="1">
              <a:spcBef>
                <a:spcPct val="50000"/>
              </a:spcBef>
            </a:pPr>
            <a:r>
              <a:rPr lang="cs-CZ" altLang="cs-CZ" sz="2000" b="1" u="sng" dirty="0">
                <a:solidFill>
                  <a:srgbClr val="000000"/>
                </a:solidFill>
              </a:rPr>
              <a:t>1.	Jednookruhová</a:t>
            </a:r>
            <a:r>
              <a:rPr lang="cs-CZ" altLang="cs-CZ" sz="2000" b="1" dirty="0">
                <a:solidFill>
                  <a:srgbClr val="000000"/>
                </a:solidFill>
              </a:rPr>
              <a:t>	-	chladivo je lehká voda, která jde z reaktoru přímo do turbíny, moderátor je </a:t>
            </a:r>
            <a:r>
              <a:rPr lang="cs-CZ" altLang="cs-CZ" sz="2000" b="1" smtClean="0">
                <a:solidFill>
                  <a:srgbClr val="000000"/>
                </a:solidFill>
              </a:rPr>
              <a:t>grafit nebo </a:t>
            </a:r>
            <a:r>
              <a:rPr lang="cs-CZ" altLang="cs-CZ" sz="2000" b="1" dirty="0" smtClean="0">
                <a:solidFill>
                  <a:srgbClr val="000000"/>
                </a:solidFill>
              </a:rPr>
              <a:t>voda, </a:t>
            </a:r>
            <a:r>
              <a:rPr lang="cs-CZ" altLang="cs-CZ" sz="2000" b="1" u="sng" dirty="0">
                <a:solidFill>
                  <a:srgbClr val="000000"/>
                </a:solidFill>
              </a:rPr>
              <a:t>varné reaktory</a:t>
            </a:r>
          </a:p>
          <a:p>
            <a:pPr eaLnBrk="1" hangingPunct="1">
              <a:spcBef>
                <a:spcPct val="50000"/>
              </a:spcBef>
            </a:pPr>
            <a:r>
              <a:rPr lang="cs-CZ" altLang="cs-CZ" sz="2000" b="1" u="sng" dirty="0">
                <a:solidFill>
                  <a:srgbClr val="000000"/>
                </a:solidFill>
              </a:rPr>
              <a:t>2.	Dvouokruhová</a:t>
            </a:r>
            <a:r>
              <a:rPr lang="cs-CZ" altLang="cs-CZ" sz="2000" b="1" dirty="0">
                <a:solidFill>
                  <a:srgbClr val="000000"/>
                </a:solidFill>
              </a:rPr>
              <a:t> 	-	chladivo je těžká nebo lehká voda, primární a sekundární okruh je oddělen parogenerátorem, </a:t>
            </a:r>
            <a:r>
              <a:rPr lang="cs-CZ" altLang="cs-CZ" sz="2000" b="1" u="sng" dirty="0">
                <a:solidFill>
                  <a:srgbClr val="000000"/>
                </a:solidFill>
              </a:rPr>
              <a:t>tlakovodní </a:t>
            </a:r>
            <a:r>
              <a:rPr lang="cs-CZ" altLang="cs-CZ" sz="2000" b="1" u="sng" dirty="0" smtClean="0">
                <a:solidFill>
                  <a:srgbClr val="000000"/>
                </a:solidFill>
              </a:rPr>
              <a:t>reaktory</a:t>
            </a:r>
            <a:r>
              <a:rPr lang="cs-CZ" altLang="cs-CZ" sz="2000" b="1" dirty="0" smtClean="0">
                <a:solidFill>
                  <a:srgbClr val="000000"/>
                </a:solidFill>
              </a:rPr>
              <a:t> (</a:t>
            </a:r>
            <a:r>
              <a:rPr lang="cs-CZ" altLang="cs-CZ" sz="2000" b="1" dirty="0" smtClean="0">
                <a:solidFill>
                  <a:srgbClr val="000000"/>
                </a:solidFill>
                <a:hlinkClick r:id="rId2"/>
              </a:rPr>
              <a:t>princip</a:t>
            </a:r>
            <a:r>
              <a:rPr lang="cs-CZ" altLang="cs-CZ" sz="2000" b="1" dirty="0" smtClean="0">
                <a:solidFill>
                  <a:srgbClr val="000000"/>
                </a:solidFill>
              </a:rPr>
              <a:t>)</a:t>
            </a:r>
            <a:endParaRPr lang="cs-CZ" altLang="cs-CZ" sz="2000" b="1" dirty="0">
              <a:solidFill>
                <a:srgbClr val="000000"/>
              </a:solidFill>
            </a:endParaRPr>
          </a:p>
          <a:p>
            <a:pPr eaLnBrk="1" hangingPunct="1">
              <a:spcBef>
                <a:spcPct val="50000"/>
              </a:spcBef>
            </a:pPr>
            <a:r>
              <a:rPr lang="cs-CZ" altLang="cs-CZ" sz="2000" b="1" u="sng" dirty="0">
                <a:solidFill>
                  <a:srgbClr val="000000"/>
                </a:solidFill>
              </a:rPr>
              <a:t>3.	</a:t>
            </a:r>
            <a:r>
              <a:rPr lang="cs-CZ" altLang="cs-CZ" sz="2000" b="1" u="sng" dirty="0" err="1">
                <a:solidFill>
                  <a:srgbClr val="000000"/>
                </a:solidFill>
              </a:rPr>
              <a:t>Tříokruhová</a:t>
            </a:r>
            <a:r>
              <a:rPr lang="cs-CZ" altLang="cs-CZ" sz="2000" b="1" dirty="0">
                <a:solidFill>
                  <a:srgbClr val="000000"/>
                </a:solidFill>
              </a:rPr>
              <a:t>	-	chladivem je tekutý sodík, v </a:t>
            </a:r>
            <a:r>
              <a:rPr lang="cs-CZ" altLang="cs-CZ" sz="2000" b="1" dirty="0" err="1">
                <a:solidFill>
                  <a:srgbClr val="000000"/>
                </a:solidFill>
              </a:rPr>
              <a:t>meziokruhu</a:t>
            </a:r>
            <a:r>
              <a:rPr lang="cs-CZ" altLang="cs-CZ" sz="2000" b="1" dirty="0">
                <a:solidFill>
                  <a:srgbClr val="000000"/>
                </a:solidFill>
              </a:rPr>
              <a:t> je opět tekutý sodík (při poruše nesmí dojít ke styku vody a radioaktivního sodíku), </a:t>
            </a:r>
            <a:r>
              <a:rPr lang="cs-CZ" altLang="cs-CZ" sz="2000" b="1" u="sng" dirty="0">
                <a:solidFill>
                  <a:srgbClr val="000000"/>
                </a:solidFill>
              </a:rPr>
              <a:t>rychlé reaktory</a:t>
            </a:r>
            <a:r>
              <a:rPr lang="cs-CZ" altLang="cs-CZ" sz="2000" b="1" dirty="0">
                <a:solidFill>
                  <a:srgbClr val="000000"/>
                </a:solidFill>
              </a:rPr>
              <a:t>	</a:t>
            </a:r>
          </a:p>
        </p:txBody>
      </p:sp>
      <p:sp>
        <p:nvSpPr>
          <p:cNvPr id="26630" name="Text Box 6"/>
          <p:cNvSpPr txBox="1">
            <a:spLocks noChangeArrowheads="1"/>
          </p:cNvSpPr>
          <p:nvPr/>
        </p:nvSpPr>
        <p:spPr bwMode="auto">
          <a:xfrm>
            <a:off x="179388" y="4951413"/>
            <a:ext cx="8785225" cy="16641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263525" algn="l"/>
              </a:tabLst>
              <a:defRPr>
                <a:solidFill>
                  <a:schemeClr val="tx1"/>
                </a:solidFill>
                <a:latin typeface="Arial" panose="020B0604020202020204" pitchFamily="34" charset="0"/>
              </a:defRPr>
            </a:lvl1pPr>
            <a:lvl2pPr marL="742950" indent="-285750">
              <a:tabLst>
                <a:tab pos="263525" algn="l"/>
              </a:tabLst>
              <a:defRPr>
                <a:solidFill>
                  <a:schemeClr val="tx1"/>
                </a:solidFill>
                <a:latin typeface="Arial" panose="020B0604020202020204" pitchFamily="34" charset="0"/>
              </a:defRPr>
            </a:lvl2pPr>
            <a:lvl3pPr marL="1143000" indent="-228600">
              <a:tabLst>
                <a:tab pos="263525" algn="l"/>
              </a:tabLst>
              <a:defRPr>
                <a:solidFill>
                  <a:schemeClr val="tx1"/>
                </a:solidFill>
                <a:latin typeface="Arial" panose="020B0604020202020204" pitchFamily="34" charset="0"/>
              </a:defRPr>
            </a:lvl3pPr>
            <a:lvl4pPr marL="1600200" indent="-228600">
              <a:tabLst>
                <a:tab pos="263525" algn="l"/>
              </a:tabLst>
              <a:defRPr>
                <a:solidFill>
                  <a:schemeClr val="tx1"/>
                </a:solidFill>
                <a:latin typeface="Arial" panose="020B0604020202020204" pitchFamily="34" charset="0"/>
              </a:defRPr>
            </a:lvl4pPr>
            <a:lvl5pPr marL="2057400" indent="-228600">
              <a:tabLst>
                <a:tab pos="2635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35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35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35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3525" algn="l"/>
              </a:tabLst>
              <a:defRPr>
                <a:solidFill>
                  <a:schemeClr val="tx1"/>
                </a:solidFill>
                <a:latin typeface="Arial" panose="020B0604020202020204" pitchFamily="34" charset="0"/>
              </a:defRPr>
            </a:lvl9pPr>
          </a:lstStyle>
          <a:p>
            <a:pPr eaLnBrk="1" hangingPunct="1">
              <a:spcBef>
                <a:spcPct val="50000"/>
              </a:spcBef>
            </a:pPr>
            <a:r>
              <a:rPr lang="cs-CZ" altLang="cs-CZ" sz="2200" b="1" u="sng" dirty="0">
                <a:solidFill>
                  <a:srgbClr val="000000"/>
                </a:solidFill>
              </a:rPr>
              <a:t>Rozdělení podle moderátoru</a:t>
            </a:r>
            <a:r>
              <a:rPr lang="cs-CZ" altLang="cs-CZ" sz="2000" b="1" dirty="0">
                <a:solidFill>
                  <a:srgbClr val="000000"/>
                </a:solidFill>
              </a:rPr>
              <a:t> (slouží ke změně rychlých neutronů na tepelné neutrony).</a:t>
            </a:r>
          </a:p>
          <a:p>
            <a:pPr eaLnBrk="1" hangingPunct="1"/>
            <a:r>
              <a:rPr lang="cs-CZ" altLang="cs-CZ" sz="2000" b="1" dirty="0">
                <a:solidFill>
                  <a:srgbClr val="000000"/>
                </a:solidFill>
              </a:rPr>
              <a:t>*	lehká voda</a:t>
            </a:r>
          </a:p>
          <a:p>
            <a:pPr eaLnBrk="1" hangingPunct="1"/>
            <a:r>
              <a:rPr lang="cs-CZ" altLang="cs-CZ" sz="2000" b="1" dirty="0">
                <a:solidFill>
                  <a:srgbClr val="000000"/>
                </a:solidFill>
              </a:rPr>
              <a:t>*	těžká voda</a:t>
            </a:r>
          </a:p>
          <a:p>
            <a:pPr eaLnBrk="1" hangingPunct="1"/>
            <a:r>
              <a:rPr lang="cs-CZ" altLang="cs-CZ" sz="2000" b="1">
                <a:solidFill>
                  <a:srgbClr val="000000"/>
                </a:solidFill>
              </a:rPr>
              <a:t>*	grafit</a:t>
            </a:r>
            <a:r>
              <a:rPr lang="cs-CZ" altLang="cs-CZ" sz="2000" b="1" u="sng">
                <a:solidFill>
                  <a:srgbClr val="000000"/>
                </a:solidFill>
              </a:rPr>
              <a:t> </a:t>
            </a:r>
            <a:endParaRPr lang="cs-CZ" altLang="cs-CZ" sz="20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p:cTn id="7" dur="500" fill="hold"/>
                                        <p:tgtEl>
                                          <p:spTgt spid="2662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628">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26629">
                                            <p:txEl>
                                              <p:pRg st="0" end="0"/>
                                            </p:txEl>
                                          </p:spTgt>
                                        </p:tgtEl>
                                        <p:attrNameLst>
                                          <p:attrName>style.visibility</p:attrName>
                                        </p:attrNameLst>
                                      </p:cBhvr>
                                      <p:to>
                                        <p:strVal val="visible"/>
                                      </p:to>
                                    </p:set>
                                    <p:animEffect transition="in" filter="wipe(left)">
                                      <p:cBhvr>
                                        <p:cTn id="13" dur="500"/>
                                        <p:tgtEl>
                                          <p:spTgt spid="2662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6629">
                                            <p:txEl>
                                              <p:pRg st="1" end="1"/>
                                            </p:txEl>
                                          </p:spTgt>
                                        </p:tgtEl>
                                        <p:attrNameLst>
                                          <p:attrName>style.visibility</p:attrName>
                                        </p:attrNameLst>
                                      </p:cBhvr>
                                      <p:to>
                                        <p:strVal val="visible"/>
                                      </p:to>
                                    </p:set>
                                    <p:animEffect transition="in" filter="wipe(left)">
                                      <p:cBhvr>
                                        <p:cTn id="18" dur="500"/>
                                        <p:tgtEl>
                                          <p:spTgt spid="26629">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6629">
                                            <p:txEl>
                                              <p:pRg st="2" end="2"/>
                                            </p:txEl>
                                          </p:spTgt>
                                        </p:tgtEl>
                                        <p:attrNameLst>
                                          <p:attrName>style.visibility</p:attrName>
                                        </p:attrNameLst>
                                      </p:cBhvr>
                                      <p:to>
                                        <p:strVal val="visible"/>
                                      </p:to>
                                    </p:set>
                                    <p:animEffect transition="in" filter="wipe(left)">
                                      <p:cBhvr>
                                        <p:cTn id="21" dur="500"/>
                                        <p:tgtEl>
                                          <p:spTgt spid="26629">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26629">
                                            <p:txEl>
                                              <p:pRg st="3" end="3"/>
                                            </p:txEl>
                                          </p:spTgt>
                                        </p:tgtEl>
                                        <p:attrNameLst>
                                          <p:attrName>style.visibility</p:attrName>
                                        </p:attrNameLst>
                                      </p:cBhvr>
                                      <p:to>
                                        <p:strVal val="visible"/>
                                      </p:to>
                                    </p:set>
                                    <p:animEffect transition="in" filter="wipe(left)">
                                      <p:cBhvr>
                                        <p:cTn id="24" dur="500"/>
                                        <p:tgtEl>
                                          <p:spTgt spid="26629">
                                            <p:txEl>
                                              <p:pRg st="3" end="3"/>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26630">
                                            <p:txEl>
                                              <p:pRg st="0" end="0"/>
                                            </p:txEl>
                                          </p:spTgt>
                                        </p:tgtEl>
                                        <p:attrNameLst>
                                          <p:attrName>style.visibility</p:attrName>
                                        </p:attrNameLst>
                                      </p:cBhvr>
                                      <p:to>
                                        <p:strVal val="visible"/>
                                      </p:to>
                                    </p:set>
                                    <p:animEffect transition="in" filter="wipe(left)">
                                      <p:cBhvr>
                                        <p:cTn id="28" dur="500"/>
                                        <p:tgtEl>
                                          <p:spTgt spid="2663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6630">
                                            <p:txEl>
                                              <p:pRg st="1" end="1"/>
                                            </p:txEl>
                                          </p:spTgt>
                                        </p:tgtEl>
                                        <p:attrNameLst>
                                          <p:attrName>style.visibility</p:attrName>
                                        </p:attrNameLst>
                                      </p:cBhvr>
                                      <p:to>
                                        <p:strVal val="visible"/>
                                      </p:to>
                                    </p:set>
                                    <p:animEffect transition="in" filter="wipe(left)">
                                      <p:cBhvr>
                                        <p:cTn id="33" dur="500"/>
                                        <p:tgtEl>
                                          <p:spTgt spid="26630">
                                            <p:txEl>
                                              <p:pRg st="1" end="1"/>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6630">
                                            <p:txEl>
                                              <p:pRg st="2" end="2"/>
                                            </p:txEl>
                                          </p:spTgt>
                                        </p:tgtEl>
                                        <p:attrNameLst>
                                          <p:attrName>style.visibility</p:attrName>
                                        </p:attrNameLst>
                                      </p:cBhvr>
                                      <p:to>
                                        <p:strVal val="visible"/>
                                      </p:to>
                                    </p:set>
                                    <p:animEffect transition="in" filter="wipe(left)">
                                      <p:cBhvr>
                                        <p:cTn id="36" dur="500"/>
                                        <p:tgtEl>
                                          <p:spTgt spid="26630">
                                            <p:txEl>
                                              <p:pRg st="2" end="2"/>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26630">
                                            <p:txEl>
                                              <p:pRg st="3" end="3"/>
                                            </p:txEl>
                                          </p:spTgt>
                                        </p:tgtEl>
                                        <p:attrNameLst>
                                          <p:attrName>style.visibility</p:attrName>
                                        </p:attrNameLst>
                                      </p:cBhvr>
                                      <p:to>
                                        <p:strVal val="visible"/>
                                      </p:to>
                                    </p:set>
                                    <p:animEffect transition="in" filter="wipe(left)">
                                      <p:cBhvr>
                                        <p:cTn id="39" dur="500"/>
                                        <p:tgtEl>
                                          <p:spTgt spid="266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2135188" y="746125"/>
            <a:ext cx="180975"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
            </a:r>
            <a:br>
              <a:rPr lang="cs-CZ" altLang="cs-CZ"/>
            </a:br>
            <a:endParaRPr lang="cs-CZ" altLang="cs-CZ"/>
          </a:p>
        </p:txBody>
      </p:sp>
      <p:graphicFrame>
        <p:nvGraphicFramePr>
          <p:cNvPr id="43245" name="Group 237"/>
          <p:cNvGraphicFramePr>
            <a:graphicFrameLocks noGrp="1"/>
          </p:cNvGraphicFramePr>
          <p:nvPr>
            <p:extLst>
              <p:ext uri="{D42A27DB-BD31-4B8C-83A1-F6EECF244321}">
                <p14:modId xmlns:p14="http://schemas.microsoft.com/office/powerpoint/2010/main" val="1026468349"/>
              </p:ext>
            </p:extLst>
          </p:nvPr>
        </p:nvGraphicFramePr>
        <p:xfrm>
          <a:off x="179512" y="116633"/>
          <a:ext cx="8785225" cy="4414944"/>
        </p:xfrm>
        <a:graphic>
          <a:graphicData uri="http://schemas.openxmlformats.org/drawingml/2006/table">
            <a:tbl>
              <a:tblPr/>
              <a:tblGrid>
                <a:gridCol w="3456508">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592413">
                  <a:extLst>
                    <a:ext uri="{9D8B030D-6E8A-4147-A177-3AD203B41FA5}">
                      <a16:colId xmlns:a16="http://schemas.microsoft.com/office/drawing/2014/main" val="20002"/>
                    </a:ext>
                  </a:extLst>
                </a:gridCol>
              </a:tblGrid>
              <a:tr h="360000">
                <a:tc gridSpan="3">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rgbClr val="000000"/>
                          </a:solidFill>
                          <a:effectLst/>
                          <a:latin typeface="Arial" panose="020B0604020202020204" pitchFamily="34" charset="0"/>
                        </a:rPr>
                        <a:t>Parametry jaderných reaktorů našich elektráren</a:t>
                      </a:r>
                      <a:endParaRPr kumimoji="0" lang="cs-CZ" altLang="cs-CZ" sz="1800" b="0" i="0" u="none" strike="noStrike" cap="none" normalizeH="0" baseline="0" dirty="0" smtClean="0">
                        <a:ln>
                          <a:noFill/>
                        </a:ln>
                        <a:solidFill>
                          <a:srgbClr val="000000"/>
                        </a:solidFill>
                        <a:effectLst/>
                        <a:latin typeface="Arial" panose="020B0604020202020204" pitchFamily="34" charset="0"/>
                      </a:endParaRP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 </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rgbClr val="000000"/>
                          </a:solidFill>
                          <a:effectLst/>
                          <a:latin typeface="Arial" panose="020B0604020202020204" pitchFamily="34" charset="0"/>
                        </a:rPr>
                        <a:t>JE Dukovany</a:t>
                      </a:r>
                      <a:endParaRPr kumimoji="0" lang="cs-CZ" altLang="cs-CZ" sz="1800" b="0" i="0" u="none" strike="noStrike" cap="none" normalizeH="0" baseline="0" smtClean="0">
                        <a:ln>
                          <a:noFill/>
                        </a:ln>
                        <a:solidFill>
                          <a:srgbClr val="000000"/>
                        </a:solidFill>
                        <a:effectLst/>
                        <a:latin typeface="Arial" panose="020B0604020202020204" pitchFamily="34" charset="0"/>
                      </a:endParaRP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rgbClr val="000000"/>
                          </a:solidFill>
                          <a:effectLst/>
                          <a:latin typeface="Arial" panose="020B0604020202020204" pitchFamily="34" charset="0"/>
                        </a:rPr>
                        <a:t>JE Temelín</a:t>
                      </a:r>
                      <a:endParaRPr kumimoji="0" lang="cs-CZ" altLang="cs-CZ" sz="1800" b="0" i="0" u="none" strike="noStrike" cap="none" normalizeH="0" baseline="0" smtClean="0">
                        <a:ln>
                          <a:noFill/>
                        </a:ln>
                        <a:solidFill>
                          <a:srgbClr val="000000"/>
                        </a:solidFill>
                        <a:effectLst/>
                        <a:latin typeface="Arial" panose="020B0604020202020204" pitchFamily="34" charset="0"/>
                      </a:endParaRP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typ reaktoru</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VVER 440</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VVER 1000</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elektrický výkon</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4 x 510 MW</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1078 a 1055 MW</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průměr tlak. nádoby</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3,56 m</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4,5 m</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výška tlak. nádoby</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11,8 m</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10,9 m</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palivové kazety</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312 ks</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163 ks</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hmotnost paliva</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42 t</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92 t</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moderátor a chladivo</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obyčejná (lehká) voda</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obyčejná (lehká) voda</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tlak v reaktoru</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12,25 MPa</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Arial" panose="020B0604020202020204" pitchFamily="34" charset="0"/>
                        </a:rPr>
                        <a:t>15,7 MPa</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parogenerátor 1 (vstup/výstup)</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rgbClr val="000000"/>
                        </a:solidFill>
                        <a:effectLst/>
                        <a:latin typeface="Arial" panose="020B0604020202020204" pitchFamily="34" charset="0"/>
                      </a:endParaRP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rgbClr val="000000"/>
                          </a:solidFill>
                          <a:effectLst/>
                          <a:latin typeface="Arial" panose="020B0604020202020204" pitchFamily="34" charset="0"/>
                        </a:rPr>
                        <a:t>320 °C/290 °C</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r h="3600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cap="none" normalizeH="0" baseline="0" dirty="0" smtClean="0">
                          <a:ln>
                            <a:noFill/>
                          </a:ln>
                          <a:solidFill>
                            <a:srgbClr val="000000"/>
                          </a:solidFill>
                          <a:effectLst/>
                          <a:latin typeface="Arial" panose="020B0604020202020204" pitchFamily="34" charset="0"/>
                        </a:rPr>
                        <a:t>parogenerátor 2 (vstup/výstup)</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cap="none" normalizeH="0" baseline="0" dirty="0" smtClean="0">
                        <a:ln>
                          <a:noFill/>
                        </a:ln>
                        <a:solidFill>
                          <a:srgbClr val="000000"/>
                        </a:solidFill>
                        <a:effectLst/>
                        <a:latin typeface="Arial" panose="020B0604020202020204" pitchFamily="34" charset="0"/>
                      </a:endParaRP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cap="none" normalizeH="0" baseline="0" dirty="0" smtClean="0">
                          <a:ln>
                            <a:noFill/>
                          </a:ln>
                          <a:solidFill>
                            <a:srgbClr val="000000"/>
                          </a:solidFill>
                          <a:effectLst/>
                          <a:latin typeface="Arial" panose="020B0604020202020204" pitchFamily="34" charset="0"/>
                        </a:rPr>
                        <a:t>220°C/278,5°C</a:t>
                      </a:r>
                    </a:p>
                  </a:txBody>
                  <a:tcPr marL="90000" marR="90000" marT="46796" marB="4679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30775" name="Rectangle 229"/>
          <p:cNvSpPr>
            <a:spLocks noChangeArrowheads="1"/>
          </p:cNvSpPr>
          <p:nvPr/>
        </p:nvSpPr>
        <p:spPr bwMode="auto">
          <a:xfrm>
            <a:off x="2135188" y="5610225"/>
            <a:ext cx="180975" cy="5032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900"/>
              <a:t/>
            </a:r>
            <a:br>
              <a:rPr lang="cs-CZ" altLang="cs-CZ" sz="900"/>
            </a:br>
            <a:endParaRPr lang="cs-CZ" altLang="cs-CZ"/>
          </a:p>
        </p:txBody>
      </p:sp>
      <p:grpSp>
        <p:nvGrpSpPr>
          <p:cNvPr id="43246" name="Group 238"/>
          <p:cNvGrpSpPr>
            <a:grpSpLocks/>
          </p:cNvGrpSpPr>
          <p:nvPr/>
        </p:nvGrpSpPr>
        <p:grpSpPr bwMode="auto">
          <a:xfrm>
            <a:off x="3995936" y="4509120"/>
            <a:ext cx="4968627" cy="2276872"/>
            <a:chOff x="2109" y="2614"/>
            <a:chExt cx="3402" cy="1570"/>
          </a:xfrm>
        </p:grpSpPr>
        <p:pic>
          <p:nvPicPr>
            <p:cNvPr id="30777" name="Picture 39" descr="Dukov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 y="2642"/>
              <a:ext cx="1542"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8" name="Picture 41" descr="Temel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 y="2614"/>
              <a:ext cx="1563"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6"/>
          <p:cNvSpPr txBox="1">
            <a:spLocks noChangeArrowheads="1"/>
          </p:cNvSpPr>
          <p:nvPr/>
        </p:nvSpPr>
        <p:spPr bwMode="auto">
          <a:xfrm>
            <a:off x="179389" y="4951413"/>
            <a:ext cx="3168476" cy="101784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tabLst>
                <a:tab pos="263525" algn="l"/>
              </a:tabLst>
              <a:defRPr>
                <a:solidFill>
                  <a:schemeClr val="tx1"/>
                </a:solidFill>
                <a:latin typeface="Arial" panose="020B0604020202020204" pitchFamily="34" charset="0"/>
              </a:defRPr>
            </a:lvl1pPr>
            <a:lvl2pPr marL="742950" indent="-285750">
              <a:tabLst>
                <a:tab pos="263525" algn="l"/>
              </a:tabLst>
              <a:defRPr>
                <a:solidFill>
                  <a:schemeClr val="tx1"/>
                </a:solidFill>
                <a:latin typeface="Arial" panose="020B0604020202020204" pitchFamily="34" charset="0"/>
              </a:defRPr>
            </a:lvl2pPr>
            <a:lvl3pPr marL="1143000" indent="-228600">
              <a:tabLst>
                <a:tab pos="263525" algn="l"/>
              </a:tabLst>
              <a:defRPr>
                <a:solidFill>
                  <a:schemeClr val="tx1"/>
                </a:solidFill>
                <a:latin typeface="Arial" panose="020B0604020202020204" pitchFamily="34" charset="0"/>
              </a:defRPr>
            </a:lvl3pPr>
            <a:lvl4pPr marL="1600200" indent="-228600">
              <a:tabLst>
                <a:tab pos="263525" algn="l"/>
              </a:tabLst>
              <a:defRPr>
                <a:solidFill>
                  <a:schemeClr val="tx1"/>
                </a:solidFill>
                <a:latin typeface="Arial" panose="020B0604020202020204" pitchFamily="34" charset="0"/>
              </a:defRPr>
            </a:lvl4pPr>
            <a:lvl5pPr marL="2057400" indent="-228600">
              <a:tabLst>
                <a:tab pos="2635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35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35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35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3525" algn="l"/>
              </a:tabLst>
              <a:defRPr>
                <a:solidFill>
                  <a:schemeClr val="tx1"/>
                </a:solidFill>
                <a:latin typeface="Arial" panose="020B0604020202020204" pitchFamily="34" charset="0"/>
              </a:defRPr>
            </a:lvl9pPr>
          </a:lstStyle>
          <a:p>
            <a:pPr eaLnBrk="1" hangingPunct="1">
              <a:spcBef>
                <a:spcPct val="50000"/>
              </a:spcBef>
            </a:pPr>
            <a:r>
              <a:rPr lang="cs-CZ" altLang="cs-CZ" sz="2000" b="1" u="sng" dirty="0" smtClean="0">
                <a:solidFill>
                  <a:srgbClr val="000000"/>
                </a:solidFill>
              </a:rPr>
              <a:t>Možná regulace výkonu</a:t>
            </a:r>
            <a:r>
              <a:rPr lang="cs-CZ" altLang="cs-CZ" sz="2000" b="1" dirty="0" smtClean="0">
                <a:solidFill>
                  <a:srgbClr val="000000"/>
                </a:solidFill>
              </a:rPr>
              <a:t>:</a:t>
            </a:r>
            <a:endParaRPr lang="cs-CZ" altLang="cs-CZ" sz="2000" b="1" dirty="0">
              <a:solidFill>
                <a:srgbClr val="000000"/>
              </a:solidFill>
            </a:endParaRPr>
          </a:p>
          <a:p>
            <a:pPr eaLnBrk="1" hangingPunct="1"/>
            <a:r>
              <a:rPr lang="cs-CZ" altLang="cs-CZ" sz="2000" b="1" dirty="0" smtClean="0">
                <a:solidFill>
                  <a:srgbClr val="000000"/>
                </a:solidFill>
              </a:rPr>
              <a:t>Dukovany - ne</a:t>
            </a:r>
          </a:p>
          <a:p>
            <a:pPr eaLnBrk="1" hangingPunct="1"/>
            <a:r>
              <a:rPr lang="cs-CZ" altLang="cs-CZ" sz="2000" b="1" dirty="0" smtClean="0">
                <a:solidFill>
                  <a:srgbClr val="000000"/>
                </a:solidFill>
              </a:rPr>
              <a:t>Temelín - 20%</a:t>
            </a:r>
            <a:endParaRPr lang="cs-CZ" altLang="cs-CZ"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3245"/>
                                        </p:tgtEl>
                                        <p:attrNameLst>
                                          <p:attrName>style.visibility</p:attrName>
                                        </p:attrNameLst>
                                      </p:cBhvr>
                                      <p:to>
                                        <p:strVal val="visible"/>
                                      </p:to>
                                    </p:set>
                                  </p:childTnLst>
                                </p:cTn>
                              </p:par>
                              <p:par>
                                <p:cTn id="7" presetID="53" presetClass="entr" presetSubtype="0" fill="hold" nodeType="withEffect">
                                  <p:stCondLst>
                                    <p:cond delay="0"/>
                                  </p:stCondLst>
                                  <p:childTnLst>
                                    <p:set>
                                      <p:cBhvr>
                                        <p:cTn id="8" dur="1" fill="hold">
                                          <p:stCondLst>
                                            <p:cond delay="0"/>
                                          </p:stCondLst>
                                        </p:cTn>
                                        <p:tgtEl>
                                          <p:spTgt spid="43246"/>
                                        </p:tgtEl>
                                        <p:attrNameLst>
                                          <p:attrName>style.visibility</p:attrName>
                                        </p:attrNameLst>
                                      </p:cBhvr>
                                      <p:to>
                                        <p:strVal val="visible"/>
                                      </p:to>
                                    </p:set>
                                    <p:anim calcmode="lin" valueType="num">
                                      <p:cBhvr>
                                        <p:cTn id="9" dur="500" fill="hold"/>
                                        <p:tgtEl>
                                          <p:spTgt spid="43246"/>
                                        </p:tgtEl>
                                        <p:attrNameLst>
                                          <p:attrName>ppt_w</p:attrName>
                                        </p:attrNameLst>
                                      </p:cBhvr>
                                      <p:tavLst>
                                        <p:tav tm="0">
                                          <p:val>
                                            <p:fltVal val="0"/>
                                          </p:val>
                                        </p:tav>
                                        <p:tav tm="100000">
                                          <p:val>
                                            <p:strVal val="#ppt_w"/>
                                          </p:val>
                                        </p:tav>
                                      </p:tavLst>
                                    </p:anim>
                                    <p:anim calcmode="lin" valueType="num">
                                      <p:cBhvr>
                                        <p:cTn id="10" dur="500" fill="hold"/>
                                        <p:tgtEl>
                                          <p:spTgt spid="43246"/>
                                        </p:tgtEl>
                                        <p:attrNameLst>
                                          <p:attrName>ppt_h</p:attrName>
                                        </p:attrNameLst>
                                      </p:cBhvr>
                                      <p:tavLst>
                                        <p:tav tm="0">
                                          <p:val>
                                            <p:fltVal val="0"/>
                                          </p:val>
                                        </p:tav>
                                        <p:tav tm="100000">
                                          <p:val>
                                            <p:strVal val="#ppt_h"/>
                                          </p:val>
                                        </p:tav>
                                      </p:tavLst>
                                    </p:anim>
                                    <p:animEffect transition="in" filter="fade">
                                      <p:cBhvr>
                                        <p:cTn id="11" dur="500"/>
                                        <p:tgtEl>
                                          <p:spTgt spid="432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left)">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196975"/>
            <a:ext cx="8815387" cy="55229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p:cNvSpPr txBox="1">
            <a:spLocks noChangeArrowheads="1"/>
          </p:cNvSpPr>
          <p:nvPr/>
        </p:nvSpPr>
        <p:spPr bwMode="auto">
          <a:xfrm>
            <a:off x="107950" y="115888"/>
            <a:ext cx="8893175" cy="97167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1900" b="1" dirty="0">
                <a:solidFill>
                  <a:srgbClr val="000000"/>
                </a:solidFill>
              </a:rPr>
              <a:t>1 - reaktor, 2 - parogenerátory, 3 - cirkulační čerpadla, 4, 5 - parní kolektory, 6 - turbína, 7 - alternátor, 8 - kondenzátor, 9 - napájecí čerpadlo, </a:t>
            </a:r>
          </a:p>
          <a:p>
            <a:pPr eaLnBrk="1" hangingPunct="1"/>
            <a:r>
              <a:rPr lang="cs-CZ" altLang="cs-CZ" sz="1900" b="1" dirty="0">
                <a:solidFill>
                  <a:srgbClr val="000000"/>
                </a:solidFill>
              </a:rPr>
              <a:t>10 - ohřívák napájecí vody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2000" fill="hold"/>
                                        <p:tgtEl>
                                          <p:spTgt spid="29700"/>
                                        </p:tgtEl>
                                        <p:attrNameLst>
                                          <p:attrName>ppt_w</p:attrName>
                                        </p:attrNameLst>
                                      </p:cBhvr>
                                      <p:tavLst>
                                        <p:tav tm="0">
                                          <p:val>
                                            <p:fltVal val="0"/>
                                          </p:val>
                                        </p:tav>
                                        <p:tav tm="100000">
                                          <p:val>
                                            <p:strVal val="#ppt_w"/>
                                          </p:val>
                                        </p:tav>
                                      </p:tavLst>
                                    </p:anim>
                                    <p:anim calcmode="lin" valueType="num">
                                      <p:cBhvr>
                                        <p:cTn id="8" dur="2000" fill="hold"/>
                                        <p:tgtEl>
                                          <p:spTgt spid="29700"/>
                                        </p:tgtEl>
                                        <p:attrNameLst>
                                          <p:attrName>ppt_h</p:attrName>
                                        </p:attrNameLst>
                                      </p:cBhvr>
                                      <p:tavLst>
                                        <p:tav tm="0">
                                          <p:val>
                                            <p:fltVal val="0"/>
                                          </p:val>
                                        </p:tav>
                                        <p:tav tm="100000">
                                          <p:val>
                                            <p:strVal val="#ppt_h"/>
                                          </p:val>
                                        </p:tav>
                                      </p:tavLst>
                                    </p:anim>
                                    <p:animEffect transition="in" filter="fade">
                                      <p:cBhvr>
                                        <p:cTn id="9" dur="2000"/>
                                        <p:tgtEl>
                                          <p:spTgt spid="2970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9701"/>
                                        </p:tgtEl>
                                        <p:attrNameLst>
                                          <p:attrName>style.visibility</p:attrName>
                                        </p:attrNameLst>
                                      </p:cBhvr>
                                      <p:to>
                                        <p:strVal val="visible"/>
                                      </p:to>
                                    </p:set>
                                    <p:anim calcmode="lin" valueType="num">
                                      <p:cBhvr>
                                        <p:cTn id="12" dur="2000" fill="hold"/>
                                        <p:tgtEl>
                                          <p:spTgt spid="29701"/>
                                        </p:tgtEl>
                                        <p:attrNameLst>
                                          <p:attrName>ppt_w</p:attrName>
                                        </p:attrNameLst>
                                      </p:cBhvr>
                                      <p:tavLst>
                                        <p:tav tm="0">
                                          <p:val>
                                            <p:fltVal val="0"/>
                                          </p:val>
                                        </p:tav>
                                        <p:tav tm="100000">
                                          <p:val>
                                            <p:strVal val="#ppt_w"/>
                                          </p:val>
                                        </p:tav>
                                      </p:tavLst>
                                    </p:anim>
                                    <p:anim calcmode="lin" valueType="num">
                                      <p:cBhvr>
                                        <p:cTn id="13" dur="2000" fill="hold"/>
                                        <p:tgtEl>
                                          <p:spTgt spid="29701"/>
                                        </p:tgtEl>
                                        <p:attrNameLst>
                                          <p:attrName>ppt_h</p:attrName>
                                        </p:attrNameLst>
                                      </p:cBhvr>
                                      <p:tavLst>
                                        <p:tav tm="0">
                                          <p:val>
                                            <p:fltVal val="0"/>
                                          </p:val>
                                        </p:tav>
                                        <p:tav tm="100000">
                                          <p:val>
                                            <p:strVal val="#ppt_h"/>
                                          </p:val>
                                        </p:tav>
                                      </p:tavLst>
                                    </p:anim>
                                    <p:animEffect transition="in" filter="fade">
                                      <p:cBhvr>
                                        <p:cTn id="14"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628" name="Rectangle 4"/>
          <p:cNvSpPr>
            <a:spLocks noRot="1" noChangeArrowheads="1"/>
          </p:cNvSpPr>
          <p:nvPr/>
        </p:nvSpPr>
        <p:spPr bwMode="auto">
          <a:xfrm>
            <a:off x="179263" y="260648"/>
            <a:ext cx="87852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Schéma JE Temelín</a:t>
            </a:r>
            <a:endParaRPr lang="cs-CZ" altLang="cs-CZ" sz="3600" u="sng" baseline="-25000" dirty="0" smtClean="0">
              <a:solidFill>
                <a:srgbClr val="000000"/>
              </a:solidFill>
              <a:effectLst/>
              <a:latin typeface="Comic Sans MS" panose="030F0702030302020204" pitchFamily="66" charset="0"/>
            </a:endParaRPr>
          </a:p>
        </p:txBody>
      </p:sp>
      <p:pic>
        <p:nvPicPr>
          <p:cNvPr id="1026" name="Picture 2" descr="Temelín: na vlastní oč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8845138"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ppt_x"/>
                                          </p:val>
                                        </p:tav>
                                        <p:tav tm="100000">
                                          <p:val>
                                            <p:strVal val="#ppt_x"/>
                                          </p:val>
                                        </p:tav>
                                      </p:tavLst>
                                    </p:anim>
                                    <p:anim calcmode="lin" valueType="num">
                                      <p:cBhvr additive="base">
                                        <p:cTn id="8" dur="500" fill="hold"/>
                                        <p:tgtEl>
                                          <p:spTgt spid="266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107950" y="115888"/>
            <a:ext cx="8893175" cy="46384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b="1">
                <a:solidFill>
                  <a:srgbClr val="000000"/>
                </a:solidFill>
              </a:rPr>
              <a:t>C.č. – cirkulační čerpadlo, P. oh. – parní ohřívák</a:t>
            </a:r>
          </a:p>
        </p:txBody>
      </p:sp>
      <p:pic>
        <p:nvPicPr>
          <p:cNvPr id="44037" name="Picture 5" descr="Zjednodušené tepelné schéma jaderné elektrárny s reaktorem VVER a průběh expanze v parní turbíně."/>
          <p:cNvPicPr>
            <a:picLocks noChangeAspect="1" noChangeArrowheads="1"/>
          </p:cNvPicPr>
          <p:nvPr/>
        </p:nvPicPr>
        <p:blipFill>
          <a:blip r:embed="rId2">
            <a:extLst>
              <a:ext uri="{28A0092B-C50C-407E-A947-70E740481C1C}">
                <a14:useLocalDpi xmlns:a14="http://schemas.microsoft.com/office/drawing/2010/main" val="0"/>
              </a:ext>
            </a:extLst>
          </a:blip>
          <a:srcRect r="31708"/>
          <a:stretch>
            <a:fillRect/>
          </a:stretch>
        </p:blipFill>
        <p:spPr bwMode="auto">
          <a:xfrm>
            <a:off x="179388" y="620713"/>
            <a:ext cx="8856662" cy="6051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2000" fill="hold"/>
                                        <p:tgtEl>
                                          <p:spTgt spid="44037"/>
                                        </p:tgtEl>
                                        <p:attrNameLst>
                                          <p:attrName>ppt_x</p:attrName>
                                        </p:attrNameLst>
                                      </p:cBhvr>
                                      <p:tavLst>
                                        <p:tav tm="0">
                                          <p:val>
                                            <p:strVal val="#ppt_x"/>
                                          </p:val>
                                        </p:tav>
                                        <p:tav tm="100000">
                                          <p:val>
                                            <p:strVal val="#ppt_x"/>
                                          </p:val>
                                        </p:tav>
                                      </p:tavLst>
                                    </p:anim>
                                    <p:anim calcmode="lin" valueType="num">
                                      <p:cBhvr additive="base">
                                        <p:cTn id="8" dur="2000" fill="hold"/>
                                        <p:tgtEl>
                                          <p:spTgt spid="44037"/>
                                        </p:tgtEl>
                                        <p:attrNameLst>
                                          <p:attrName>ppt_y</p:attrName>
                                        </p:attrNameLst>
                                      </p:cBhvr>
                                      <p:tavLst>
                                        <p:tav tm="0">
                                          <p:val>
                                            <p:strVal val="1+#ppt_h/2"/>
                                          </p:val>
                                        </p:tav>
                                        <p:tav tm="100000">
                                          <p:val>
                                            <p:strVal val="#ppt_y"/>
                                          </p:val>
                                        </p:tav>
                                      </p:tavLst>
                                    </p:anim>
                                  </p:childTnLst>
                                </p:cTn>
                              </p:par>
                              <p:par>
                                <p:cTn id="9" presetID="53" presetClass="entr" presetSubtype="0" fill="hold" grpId="0" nodeType="withEffect">
                                  <p:stCondLst>
                                    <p:cond delay="0"/>
                                  </p:stCondLst>
                                  <p:childTnLst>
                                    <p:set>
                                      <p:cBhvr>
                                        <p:cTn id="10" dur="1" fill="hold">
                                          <p:stCondLst>
                                            <p:cond delay="0"/>
                                          </p:stCondLst>
                                        </p:cTn>
                                        <p:tgtEl>
                                          <p:spTgt spid="44035"/>
                                        </p:tgtEl>
                                        <p:attrNameLst>
                                          <p:attrName>style.visibility</p:attrName>
                                        </p:attrNameLst>
                                      </p:cBhvr>
                                      <p:to>
                                        <p:strVal val="visible"/>
                                      </p:to>
                                    </p:set>
                                    <p:anim calcmode="lin" valueType="num">
                                      <p:cBhvr>
                                        <p:cTn id="11" dur="2000" fill="hold"/>
                                        <p:tgtEl>
                                          <p:spTgt spid="44035"/>
                                        </p:tgtEl>
                                        <p:attrNameLst>
                                          <p:attrName>ppt_w</p:attrName>
                                        </p:attrNameLst>
                                      </p:cBhvr>
                                      <p:tavLst>
                                        <p:tav tm="0">
                                          <p:val>
                                            <p:fltVal val="0"/>
                                          </p:val>
                                        </p:tav>
                                        <p:tav tm="100000">
                                          <p:val>
                                            <p:strVal val="#ppt_w"/>
                                          </p:val>
                                        </p:tav>
                                      </p:tavLst>
                                    </p:anim>
                                    <p:anim calcmode="lin" valueType="num">
                                      <p:cBhvr>
                                        <p:cTn id="12" dur="2000" fill="hold"/>
                                        <p:tgtEl>
                                          <p:spTgt spid="44035"/>
                                        </p:tgtEl>
                                        <p:attrNameLst>
                                          <p:attrName>ppt_h</p:attrName>
                                        </p:attrNameLst>
                                      </p:cBhvr>
                                      <p:tavLst>
                                        <p:tav tm="0">
                                          <p:val>
                                            <p:fltVal val="0"/>
                                          </p:val>
                                        </p:tav>
                                        <p:tav tm="100000">
                                          <p:val>
                                            <p:strVal val="#ppt_h"/>
                                          </p:val>
                                        </p:tav>
                                      </p:tavLst>
                                    </p:anim>
                                    <p:animEffect transition="in" filter="fade">
                                      <p:cBhvr>
                                        <p:cTn id="13" dur="20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Rot="1" noChangeArrowheads="1"/>
          </p:cNvSpPr>
          <p:nvPr/>
        </p:nvSpPr>
        <p:spPr bwMode="auto">
          <a:xfrm>
            <a:off x="217488" y="44624"/>
            <a:ext cx="8675687" cy="165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4000" u="sng" dirty="0" smtClean="0">
                <a:solidFill>
                  <a:srgbClr val="000000"/>
                </a:solidFill>
                <a:effectLst/>
                <a:latin typeface="Comic Sans MS" panose="030F0702030302020204" pitchFamily="66" charset="0"/>
              </a:rPr>
              <a:t>Světová výroba v JE</a:t>
            </a:r>
            <a:endParaRPr lang="cs-CZ" altLang="cs-CZ" sz="2000" u="sng" dirty="0" smtClean="0">
              <a:solidFill>
                <a:srgbClr val="000000"/>
              </a:solidFill>
              <a:effectLst/>
              <a:latin typeface="Comic Sans MS" panose="030F0702030302020204" pitchFamily="66" charset="0"/>
            </a:endParaRPr>
          </a:p>
          <a:p>
            <a:pPr algn="ctr" eaLnBrk="1" hangingPunct="1">
              <a:defRPr/>
            </a:pPr>
            <a:r>
              <a:rPr lang="cs-CZ" altLang="cs-CZ" sz="2000" dirty="0" smtClean="0">
                <a:solidFill>
                  <a:srgbClr val="000000"/>
                </a:solidFill>
                <a:effectLst/>
                <a:latin typeface="Comic Sans MS" panose="030F0702030302020204" pitchFamily="66" charset="0"/>
              </a:rPr>
              <a:t>Aktuální data (IEA): </a:t>
            </a:r>
            <a:r>
              <a:rPr lang="cs-CZ" altLang="cs-CZ" sz="2000" dirty="0" smtClean="0">
                <a:solidFill>
                  <a:srgbClr val="000000"/>
                </a:solidFill>
                <a:effectLst/>
                <a:latin typeface="Comic Sans MS" panose="030F0702030302020204" pitchFamily="66" charset="0"/>
                <a:hlinkClick r:id="rId2"/>
              </a:rPr>
              <a:t>zde</a:t>
            </a:r>
            <a:endParaRPr lang="cs-CZ" altLang="cs-CZ" sz="2000" dirty="0" smtClean="0">
              <a:solidFill>
                <a:srgbClr val="000000"/>
              </a:solidFill>
              <a:effectLst/>
              <a:latin typeface="Comic Sans MS" panose="030F0702030302020204" pitchFamily="66" charset="0"/>
            </a:endParaRPr>
          </a:p>
          <a:p>
            <a:pPr algn="ctr" eaLnBrk="1" hangingPunct="1">
              <a:defRPr/>
            </a:pPr>
            <a:r>
              <a:rPr lang="cs-CZ" altLang="cs-CZ" sz="2000" dirty="0" smtClean="0">
                <a:solidFill>
                  <a:srgbClr val="000000"/>
                </a:solidFill>
                <a:effectLst/>
                <a:latin typeface="Comic Sans MS" panose="030F0702030302020204" pitchFamily="66" charset="0"/>
              </a:rPr>
              <a:t>Energetika ve světě (ČEZ): </a:t>
            </a:r>
            <a:r>
              <a:rPr lang="cs-CZ" altLang="cs-CZ" sz="2000" dirty="0" smtClean="0">
                <a:solidFill>
                  <a:srgbClr val="000000"/>
                </a:solidFill>
                <a:effectLst/>
                <a:latin typeface="Comic Sans MS" panose="030F0702030302020204" pitchFamily="66" charset="0"/>
                <a:hlinkClick r:id="rId3"/>
              </a:rPr>
              <a:t>zde</a:t>
            </a:r>
            <a:r>
              <a:rPr lang="cs-CZ" altLang="cs-CZ" sz="2000" dirty="0" smtClean="0">
                <a:solidFill>
                  <a:srgbClr val="000000"/>
                </a:solidFill>
                <a:effectLst/>
                <a:latin typeface="Comic Sans MS" panose="030F0702030302020204" pitchFamily="66" charset="0"/>
              </a:rPr>
              <a:t> </a:t>
            </a:r>
          </a:p>
        </p:txBody>
      </p:sp>
      <p:sp>
        <p:nvSpPr>
          <p:cNvPr id="2" name="Obdélník 1"/>
          <p:cNvSpPr/>
          <p:nvPr/>
        </p:nvSpPr>
        <p:spPr>
          <a:xfrm>
            <a:off x="107504" y="1700808"/>
            <a:ext cx="8856983" cy="5078313"/>
          </a:xfrm>
          <a:prstGeom prst="rect">
            <a:avLst/>
          </a:prstGeom>
        </p:spPr>
        <p:txBody>
          <a:bodyPr wrap="square">
            <a:spAutoFit/>
          </a:bodyPr>
          <a:lstStyle/>
          <a:p>
            <a:r>
              <a:rPr lang="cs-CZ" b="1" u="sng" dirty="0" smtClean="0">
                <a:solidFill>
                  <a:srgbClr val="000000"/>
                </a:solidFill>
                <a:latin typeface="NimbusCEZ"/>
              </a:rPr>
              <a:t>Současný trend </a:t>
            </a:r>
          </a:p>
          <a:p>
            <a:pPr marL="180975" indent="-180975"/>
            <a:r>
              <a:rPr lang="cs-CZ" b="1" dirty="0" smtClean="0">
                <a:solidFill>
                  <a:srgbClr val="000000"/>
                </a:solidFill>
                <a:latin typeface="NimbusCEZ"/>
              </a:rPr>
              <a:t>Státy, které mají největší podíl na výstavbě nových bloků - Čína a Rusko</a:t>
            </a:r>
          </a:p>
          <a:p>
            <a:pPr marL="180975" indent="-180975"/>
            <a:endParaRPr lang="cs-CZ" b="1" dirty="0" smtClean="0">
              <a:solidFill>
                <a:srgbClr val="000000"/>
              </a:solidFill>
              <a:latin typeface="NimbusCEZ"/>
            </a:endParaRPr>
          </a:p>
          <a:p>
            <a:pPr marL="180975" indent="-180975"/>
            <a:r>
              <a:rPr lang="cs-CZ" b="1" dirty="0" smtClean="0">
                <a:solidFill>
                  <a:srgbClr val="000000"/>
                </a:solidFill>
                <a:latin typeface="NimbusCEZ"/>
              </a:rPr>
              <a:t>1. </a:t>
            </a:r>
            <a:r>
              <a:rPr lang="cs-CZ" b="1" u="sng" dirty="0" smtClean="0">
                <a:solidFill>
                  <a:srgbClr val="000000"/>
                </a:solidFill>
                <a:latin typeface="NimbusCEZ"/>
              </a:rPr>
              <a:t>Standartní bloky </a:t>
            </a:r>
          </a:p>
          <a:p>
            <a:pPr marL="180975" indent="-180975"/>
            <a:r>
              <a:rPr lang="cs-CZ" b="1" dirty="0" smtClean="0">
                <a:solidFill>
                  <a:srgbClr val="000000"/>
                </a:solidFill>
                <a:latin typeface="NimbusCEZ"/>
              </a:rPr>
              <a:t>*	elektrický výkon okolo 1GWe </a:t>
            </a:r>
          </a:p>
          <a:p>
            <a:pPr marL="180975" indent="-180975"/>
            <a:r>
              <a:rPr lang="cs-CZ" b="1" dirty="0" smtClean="0">
                <a:solidFill>
                  <a:srgbClr val="000000"/>
                </a:solidFill>
                <a:latin typeface="NimbusCEZ"/>
              </a:rPr>
              <a:t>*	generace III+, testuje se i IV generace</a:t>
            </a:r>
          </a:p>
          <a:p>
            <a:r>
              <a:rPr lang="cs-CZ" b="1" dirty="0" smtClean="0">
                <a:solidFill>
                  <a:srgbClr val="000000"/>
                </a:solidFill>
                <a:latin typeface="NimbusCEZ"/>
              </a:rPr>
              <a:t>2. </a:t>
            </a:r>
            <a:r>
              <a:rPr lang="cs-CZ" b="1" u="sng" dirty="0" smtClean="0">
                <a:solidFill>
                  <a:srgbClr val="000000"/>
                </a:solidFill>
                <a:latin typeface="NimbusCEZ"/>
              </a:rPr>
              <a:t>Malé modulární reaktory (SMR)</a:t>
            </a:r>
          </a:p>
          <a:p>
            <a:pPr marL="180975" indent="-180975"/>
            <a:r>
              <a:rPr lang="cs-CZ" b="1" dirty="0" smtClean="0">
                <a:solidFill>
                  <a:srgbClr val="000000"/>
                </a:solidFill>
                <a:latin typeface="NimbusCEZ"/>
              </a:rPr>
              <a:t>*	výkony od jednotek (300 - 500) MW</a:t>
            </a:r>
            <a:r>
              <a:rPr lang="cs-CZ" b="1" baseline="-25000" dirty="0" smtClean="0">
                <a:solidFill>
                  <a:srgbClr val="000000"/>
                </a:solidFill>
                <a:latin typeface="NimbusCEZ"/>
              </a:rPr>
              <a:t>e</a:t>
            </a:r>
            <a:r>
              <a:rPr lang="cs-CZ" b="1" dirty="0" smtClean="0">
                <a:solidFill>
                  <a:srgbClr val="000000"/>
                </a:solidFill>
                <a:latin typeface="NimbusCEZ"/>
              </a:rPr>
              <a:t>	</a:t>
            </a:r>
          </a:p>
          <a:p>
            <a:pPr marL="180975" indent="-180975"/>
            <a:r>
              <a:rPr lang="cs-CZ" b="1" dirty="0">
                <a:solidFill>
                  <a:srgbClr val="000000"/>
                </a:solidFill>
                <a:latin typeface="NimbusCEZ"/>
              </a:rPr>
              <a:t>*	generace III+, </a:t>
            </a:r>
            <a:r>
              <a:rPr lang="cs-CZ" b="1" dirty="0" smtClean="0">
                <a:solidFill>
                  <a:srgbClr val="000000"/>
                </a:solidFill>
                <a:latin typeface="NimbusCEZ"/>
              </a:rPr>
              <a:t>jeden reaktor IV. generace je již v komerčním provozu</a:t>
            </a:r>
            <a:endParaRPr lang="cs-CZ" b="1" dirty="0">
              <a:solidFill>
                <a:srgbClr val="000000"/>
              </a:solidFill>
              <a:latin typeface="NimbusCEZ"/>
            </a:endParaRPr>
          </a:p>
          <a:p>
            <a:pPr marL="180975" indent="-180975"/>
            <a:r>
              <a:rPr lang="cs-CZ" b="1" dirty="0" smtClean="0">
                <a:solidFill>
                  <a:srgbClr val="000000"/>
                </a:solidFill>
                <a:latin typeface="NimbusCEZ"/>
              </a:rPr>
              <a:t>*	kratší doba realizace (od rozhodnutí o stavbě po dokončení)</a:t>
            </a:r>
          </a:p>
          <a:p>
            <a:pPr marL="180975" indent="-180975"/>
            <a:r>
              <a:rPr lang="cs-CZ" b="1" dirty="0" smtClean="0">
                <a:solidFill>
                  <a:srgbClr val="000000"/>
                </a:solidFill>
                <a:latin typeface="NimbusCEZ"/>
              </a:rPr>
              <a:t>*	levnější</a:t>
            </a:r>
          </a:p>
          <a:p>
            <a:pPr marL="180975" indent="-180975"/>
            <a:r>
              <a:rPr lang="cs-CZ" b="1" dirty="0" smtClean="0">
                <a:solidFill>
                  <a:srgbClr val="000000"/>
                </a:solidFill>
                <a:latin typeface="NimbusCEZ"/>
              </a:rPr>
              <a:t>*	možnost postupného rozšiřování</a:t>
            </a:r>
          </a:p>
          <a:p>
            <a:pPr marL="180975" indent="-180975"/>
            <a:r>
              <a:rPr lang="cs-CZ" b="1" dirty="0" smtClean="0">
                <a:solidFill>
                  <a:srgbClr val="000000"/>
                </a:solidFill>
                <a:latin typeface="NimbusCEZ"/>
              </a:rPr>
              <a:t>*	převážná část bloku vyrobí dodavatelská firma ve svém areálu, na místě dojde ke konečné montáži</a:t>
            </a:r>
          </a:p>
          <a:p>
            <a:pPr marL="180975" indent="-180975"/>
            <a:r>
              <a:rPr lang="cs-CZ" b="1" dirty="0" smtClean="0">
                <a:solidFill>
                  <a:srgbClr val="000000"/>
                </a:solidFill>
                <a:latin typeface="NimbusCEZ"/>
              </a:rPr>
              <a:t>*	nižší pravděpodobnost těžkých havárií </a:t>
            </a:r>
          </a:p>
          <a:p>
            <a:pPr marL="180975" indent="-180975"/>
            <a:endParaRPr lang="cs-CZ" b="1" dirty="0" smtClean="0">
              <a:solidFill>
                <a:srgbClr val="000000"/>
              </a:solidFill>
              <a:latin typeface="NimbusCEZ"/>
            </a:endParaRPr>
          </a:p>
          <a:p>
            <a:r>
              <a:rPr lang="cs-CZ" b="1" dirty="0" smtClean="0">
                <a:solidFill>
                  <a:srgbClr val="000000"/>
                </a:solidFill>
                <a:latin typeface="NimbusCEZ"/>
              </a:rPr>
              <a:t>V rámci České republiky by mělo vzniknout 10. modulárních reaktorů, zpravidla na místech současných uhelných elektráren, první blok v areálu JE Temelín.  </a:t>
            </a:r>
            <a:endParaRPr lang="cs-CZ" dirty="0"/>
          </a:p>
        </p:txBody>
      </p:sp>
    </p:spTree>
    <p:extLst>
      <p:ext uri="{BB962C8B-B14F-4D97-AF65-F5344CB8AC3E}">
        <p14:creationId xmlns:p14="http://schemas.microsoft.com/office/powerpoint/2010/main" val="1771600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animEffect transition="in" filter="fade">
                                      <p:cBhvr>
                                        <p:cTn id="9" dur="500"/>
                                        <p:tgtEl>
                                          <p:spTgt spid="6246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07950" y="5516563"/>
            <a:ext cx="3671888" cy="38690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900" b="1">
                <a:solidFill>
                  <a:srgbClr val="000000"/>
                </a:solidFill>
              </a:rPr>
              <a:t>Kontejment a jeho obestavba</a:t>
            </a:r>
          </a:p>
        </p:txBody>
      </p:sp>
      <p:pic>
        <p:nvPicPr>
          <p:cNvPr id="665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836613"/>
            <a:ext cx="51816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Bloky_pohled_zarealu"/>
          <p:cNvPicPr>
            <a:picLocks noChangeAspect="1" noChangeArrowheads="1"/>
          </p:cNvPicPr>
          <p:nvPr/>
        </p:nvPicPr>
        <p:blipFill>
          <a:blip r:embed="rId3">
            <a:lum bright="14000"/>
            <a:extLst>
              <a:ext uri="{28A0092B-C50C-407E-A947-70E740481C1C}">
                <a14:useLocalDpi xmlns:a14="http://schemas.microsoft.com/office/drawing/2010/main" val="0"/>
              </a:ext>
            </a:extLst>
          </a:blip>
          <a:srcRect l="24963" t="12141" r="33261" b="24147"/>
          <a:stretch>
            <a:fillRect/>
          </a:stretch>
        </p:blipFill>
        <p:spPr bwMode="auto">
          <a:xfrm>
            <a:off x="179388" y="836613"/>
            <a:ext cx="35655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6"/>
          <p:cNvSpPr>
            <a:spLocks noRot="1" noChangeArrowheads="1"/>
          </p:cNvSpPr>
          <p:nvPr/>
        </p:nvSpPr>
        <p:spPr bwMode="auto">
          <a:xfrm>
            <a:off x="179388" y="115888"/>
            <a:ext cx="87852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Umístění primárního okruhu</a:t>
            </a:r>
            <a:endParaRPr lang="cs-CZ" altLang="cs-CZ" sz="3600" u="sng" baseline="-25000" smtClean="0">
              <a:solidFill>
                <a:srgbClr val="000000"/>
              </a:solidFill>
              <a:effectLst/>
              <a:latin typeface="Comic Sans MS" panose="030F0702030302020204" pitchFamily="66" charset="0"/>
            </a:endParaRPr>
          </a:p>
        </p:txBody>
      </p:sp>
      <p:pic>
        <p:nvPicPr>
          <p:cNvPr id="665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021388"/>
            <a:ext cx="3024188" cy="6731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2000" fill="hold"/>
                                        <p:tgtEl>
                                          <p:spTgt spid="66562"/>
                                        </p:tgtEl>
                                        <p:attrNameLst>
                                          <p:attrName>ppt_w</p:attrName>
                                        </p:attrNameLst>
                                      </p:cBhvr>
                                      <p:tavLst>
                                        <p:tav tm="0">
                                          <p:val>
                                            <p:fltVal val="0"/>
                                          </p:val>
                                        </p:tav>
                                        <p:tav tm="100000">
                                          <p:val>
                                            <p:strVal val="#ppt_w"/>
                                          </p:val>
                                        </p:tav>
                                      </p:tavLst>
                                    </p:anim>
                                    <p:anim calcmode="lin" valueType="num">
                                      <p:cBhvr>
                                        <p:cTn id="8" dur="2000" fill="hold"/>
                                        <p:tgtEl>
                                          <p:spTgt spid="66562"/>
                                        </p:tgtEl>
                                        <p:attrNameLst>
                                          <p:attrName>ppt_h</p:attrName>
                                        </p:attrNameLst>
                                      </p:cBhvr>
                                      <p:tavLst>
                                        <p:tav tm="0">
                                          <p:val>
                                            <p:fltVal val="0"/>
                                          </p:val>
                                        </p:tav>
                                        <p:tav tm="100000">
                                          <p:val>
                                            <p:strVal val="#ppt_h"/>
                                          </p:val>
                                        </p:tav>
                                      </p:tavLst>
                                    </p:anim>
                                    <p:animEffect transition="in" filter="fade">
                                      <p:cBhvr>
                                        <p:cTn id="9" dur="2000"/>
                                        <p:tgtEl>
                                          <p:spTgt spid="66562"/>
                                        </p:tgtEl>
                                      </p:cBhvr>
                                    </p:animEffect>
                                  </p:childTnLst>
                                </p:cTn>
                              </p:par>
                            </p:childTnLst>
                          </p:cTn>
                        </p:par>
                        <p:par>
                          <p:cTn id="10" fill="hold" nodeType="afterGroup">
                            <p:stCondLst>
                              <p:cond delay="2500"/>
                            </p:stCondLst>
                            <p:childTnLst>
                              <p:par>
                                <p:cTn id="11" presetID="2" presetClass="entr" presetSubtype="8" fill="hold" nodeType="afterEffect">
                                  <p:stCondLst>
                                    <p:cond delay="0"/>
                                  </p:stCondLst>
                                  <p:childTnLst>
                                    <p:set>
                                      <p:cBhvr>
                                        <p:cTn id="12" dur="1" fill="hold">
                                          <p:stCondLst>
                                            <p:cond delay="0"/>
                                          </p:stCondLst>
                                        </p:cTn>
                                        <p:tgtEl>
                                          <p:spTgt spid="66565"/>
                                        </p:tgtEl>
                                        <p:attrNameLst>
                                          <p:attrName>style.visibility</p:attrName>
                                        </p:attrNameLst>
                                      </p:cBhvr>
                                      <p:to>
                                        <p:strVal val="visible"/>
                                      </p:to>
                                    </p:set>
                                    <p:anim calcmode="lin" valueType="num">
                                      <p:cBhvr additive="base">
                                        <p:cTn id="13" dur="500" fill="hold"/>
                                        <p:tgtEl>
                                          <p:spTgt spid="66565"/>
                                        </p:tgtEl>
                                        <p:attrNameLst>
                                          <p:attrName>ppt_x</p:attrName>
                                        </p:attrNameLst>
                                      </p:cBhvr>
                                      <p:tavLst>
                                        <p:tav tm="0">
                                          <p:val>
                                            <p:strVal val="0-#ppt_w/2"/>
                                          </p:val>
                                        </p:tav>
                                        <p:tav tm="100000">
                                          <p:val>
                                            <p:strVal val="#ppt_x"/>
                                          </p:val>
                                        </p:tav>
                                      </p:tavLst>
                                    </p:anim>
                                    <p:anim calcmode="lin" valueType="num">
                                      <p:cBhvr additive="base">
                                        <p:cTn id="14" dur="500" fill="hold"/>
                                        <p:tgtEl>
                                          <p:spTgt spid="6656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66564"/>
                                        </p:tgtEl>
                                        <p:attrNameLst>
                                          <p:attrName>style.visibility</p:attrName>
                                        </p:attrNameLst>
                                      </p:cBhvr>
                                      <p:to>
                                        <p:strVal val="visible"/>
                                      </p:to>
                                    </p:set>
                                    <p:anim calcmode="lin" valueType="num">
                                      <p:cBhvr additive="base">
                                        <p:cTn id="17" dur="500" fill="hold"/>
                                        <p:tgtEl>
                                          <p:spTgt spid="66564"/>
                                        </p:tgtEl>
                                        <p:attrNameLst>
                                          <p:attrName>ppt_x</p:attrName>
                                        </p:attrNameLst>
                                      </p:cBhvr>
                                      <p:tavLst>
                                        <p:tav tm="0">
                                          <p:val>
                                            <p:strVal val="1+#ppt_w/2"/>
                                          </p:val>
                                        </p:tav>
                                        <p:tav tm="100000">
                                          <p:val>
                                            <p:strVal val="#ppt_x"/>
                                          </p:val>
                                        </p:tav>
                                      </p:tavLst>
                                    </p:anim>
                                    <p:anim calcmode="lin" valueType="num">
                                      <p:cBhvr additive="base">
                                        <p:cTn id="18" dur="500" fill="hold"/>
                                        <p:tgtEl>
                                          <p:spTgt spid="6656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000"/>
                            </p:stCondLst>
                            <p:childTnLst>
                              <p:par>
                                <p:cTn id="20" presetID="53" presetClass="entr" presetSubtype="0" fill="hold" nodeType="afterEffect">
                                  <p:stCondLst>
                                    <p:cond delay="0"/>
                                  </p:stCondLst>
                                  <p:childTnLst>
                                    <p:set>
                                      <p:cBhvr>
                                        <p:cTn id="21" dur="1" fill="hold">
                                          <p:stCondLst>
                                            <p:cond delay="0"/>
                                          </p:stCondLst>
                                        </p:cTn>
                                        <p:tgtEl>
                                          <p:spTgt spid="66566">
                                            <p:txEl>
                                              <p:pRg st="0" end="0"/>
                                            </p:txEl>
                                          </p:spTgt>
                                        </p:tgtEl>
                                        <p:attrNameLst>
                                          <p:attrName>style.visibility</p:attrName>
                                        </p:attrNameLst>
                                      </p:cBhvr>
                                      <p:to>
                                        <p:strVal val="visible"/>
                                      </p:to>
                                    </p:set>
                                    <p:anim calcmode="lin" valueType="num">
                                      <p:cBhvr>
                                        <p:cTn id="22" dur="500" fill="hold"/>
                                        <p:tgtEl>
                                          <p:spTgt spid="6656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656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6566">
                                            <p:txEl>
                                              <p:pRg st="0" end="0"/>
                                            </p:txEl>
                                          </p:spTgt>
                                        </p:tgtEl>
                                      </p:cBhvr>
                                    </p:animEffect>
                                  </p:childTnLst>
                                </p:cTn>
                              </p:par>
                            </p:childTnLst>
                          </p:cTn>
                        </p:par>
                        <p:par>
                          <p:cTn id="25" fill="hold" nodeType="afterGroup">
                            <p:stCondLst>
                              <p:cond delay="3500"/>
                            </p:stCondLst>
                            <p:childTnLst>
                              <p:par>
                                <p:cTn id="26" presetID="2" presetClass="entr" presetSubtype="4" fill="hold" nodeType="afterEffect">
                                  <p:stCondLst>
                                    <p:cond delay="0"/>
                                  </p:stCondLst>
                                  <p:childTnLst>
                                    <p:set>
                                      <p:cBhvr>
                                        <p:cTn id="27" dur="1" fill="hold">
                                          <p:stCondLst>
                                            <p:cond delay="0"/>
                                          </p:stCondLst>
                                        </p:cTn>
                                        <p:tgtEl>
                                          <p:spTgt spid="66568"/>
                                        </p:tgtEl>
                                        <p:attrNameLst>
                                          <p:attrName>style.visibility</p:attrName>
                                        </p:attrNameLst>
                                      </p:cBhvr>
                                      <p:to>
                                        <p:strVal val="visible"/>
                                      </p:to>
                                    </p:set>
                                    <p:anim calcmode="lin" valueType="num">
                                      <p:cBhvr additive="base">
                                        <p:cTn id="28" dur="500" fill="hold"/>
                                        <p:tgtEl>
                                          <p:spTgt spid="66568"/>
                                        </p:tgtEl>
                                        <p:attrNameLst>
                                          <p:attrName>ppt_x</p:attrName>
                                        </p:attrNameLst>
                                      </p:cBhvr>
                                      <p:tavLst>
                                        <p:tav tm="0">
                                          <p:val>
                                            <p:strVal val="#ppt_x"/>
                                          </p:val>
                                        </p:tav>
                                        <p:tav tm="100000">
                                          <p:val>
                                            <p:strVal val="#ppt_x"/>
                                          </p:val>
                                        </p:tav>
                                      </p:tavLst>
                                    </p:anim>
                                    <p:anim calcmode="lin" valueType="num">
                                      <p:cBhvr additive="base">
                                        <p:cTn id="29" dur="500" fill="hold"/>
                                        <p:tgtEl>
                                          <p:spTgt spid="665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7589" name="Rectangle 5"/>
          <p:cNvSpPr>
            <a:spLocks noRot="1" noChangeArrowheads="1"/>
          </p:cNvSpPr>
          <p:nvPr/>
        </p:nvSpPr>
        <p:spPr bwMode="auto">
          <a:xfrm>
            <a:off x="179388" y="115888"/>
            <a:ext cx="87852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2800" u="sng" dirty="0" smtClean="0">
                <a:solidFill>
                  <a:srgbClr val="000000"/>
                </a:solidFill>
                <a:effectLst/>
                <a:latin typeface="Comic Sans MS" panose="030F0702030302020204" pitchFamily="66" charset="0"/>
              </a:rPr>
              <a:t>Základní části primárního okruhu - JE Temelín</a:t>
            </a:r>
            <a:endParaRPr lang="cs-CZ" altLang="cs-CZ" sz="2800" u="sng" baseline="-25000" dirty="0" smtClean="0">
              <a:solidFill>
                <a:srgbClr val="000000"/>
              </a:solidFill>
              <a:effectLst/>
              <a:latin typeface="Comic Sans MS" panose="030F0702030302020204" pitchFamily="66" charset="0"/>
            </a:endParaRPr>
          </a:p>
        </p:txBody>
      </p:sp>
      <p:pic>
        <p:nvPicPr>
          <p:cNvPr id="39938"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r="7668"/>
          <a:stretch>
            <a:fillRect/>
          </a:stretch>
        </p:blipFill>
        <p:spPr>
          <a:xfrm>
            <a:off x="252413" y="833438"/>
            <a:ext cx="8640762" cy="598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7589">
                                            <p:txEl>
                                              <p:pRg st="0" end="0"/>
                                            </p:txEl>
                                          </p:spTgt>
                                        </p:tgtEl>
                                        <p:attrNameLst>
                                          <p:attrName>style.visibility</p:attrName>
                                        </p:attrNameLst>
                                      </p:cBhvr>
                                      <p:to>
                                        <p:strVal val="visible"/>
                                      </p:to>
                                    </p:set>
                                    <p:anim calcmode="lin" valueType="num">
                                      <p:cBhvr>
                                        <p:cTn id="7" dur="500" fill="hold"/>
                                        <p:tgtEl>
                                          <p:spTgt spid="6758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58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7589">
                                            <p:txEl>
                                              <p:pRg st="0" end="0"/>
                                            </p:txEl>
                                          </p:spTgt>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39938"/>
                                        </p:tgtEl>
                                        <p:attrNameLst>
                                          <p:attrName>style.visibility</p:attrName>
                                        </p:attrNameLst>
                                      </p:cBhvr>
                                      <p:to>
                                        <p:strVal val="visible"/>
                                      </p:to>
                                    </p:set>
                                    <p:anim calcmode="lin" valueType="num">
                                      <p:cBhvr additive="base">
                                        <p:cTn id="13" dur="500" fill="hold"/>
                                        <p:tgtEl>
                                          <p:spTgt spid="39938"/>
                                        </p:tgtEl>
                                        <p:attrNameLst>
                                          <p:attrName>ppt_x</p:attrName>
                                        </p:attrNameLst>
                                      </p:cBhvr>
                                      <p:tavLst>
                                        <p:tav tm="0">
                                          <p:val>
                                            <p:strVal val="#ppt_x"/>
                                          </p:val>
                                        </p:tav>
                                        <p:tav tm="100000">
                                          <p:val>
                                            <p:strVal val="#ppt_x"/>
                                          </p:val>
                                        </p:tav>
                                      </p:tavLst>
                                    </p:anim>
                                    <p:anim calcmode="lin" valueType="num">
                                      <p:cBhvr additive="base">
                                        <p:cTn id="14"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766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3390900"/>
            <a:ext cx="8024812"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7"/>
          <p:cNvSpPr>
            <a:spLocks noRot="1" noChangeArrowheads="1"/>
          </p:cNvSpPr>
          <p:nvPr/>
        </p:nvSpPr>
        <p:spPr bwMode="auto">
          <a:xfrm>
            <a:off x="468313" y="115888"/>
            <a:ext cx="828198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Základní tepelné schéma VVER 440</a:t>
            </a:r>
            <a:endParaRPr lang="cs-CZ" altLang="cs-CZ" sz="3600" u="sng" baseline="-25000" smtClean="0">
              <a:solidFill>
                <a:srgbClr val="000000"/>
              </a:solidFill>
              <a:effectLst/>
              <a:latin typeface="Comic Sans MS" panose="030F0702030302020204" pitchFamily="66" charset="0"/>
            </a:endParaRPr>
          </a:p>
        </p:txBody>
      </p:sp>
      <p:sp>
        <p:nvSpPr>
          <p:cNvPr id="27657" name="Text Box 9"/>
          <p:cNvSpPr txBox="1">
            <a:spLocks noChangeArrowheads="1"/>
          </p:cNvSpPr>
          <p:nvPr/>
        </p:nvSpPr>
        <p:spPr bwMode="auto">
          <a:xfrm>
            <a:off x="5724525" y="2359025"/>
            <a:ext cx="3384550"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vysokotlaká část turbíny</a:t>
            </a:r>
          </a:p>
        </p:txBody>
      </p:sp>
      <p:sp>
        <p:nvSpPr>
          <p:cNvPr id="27658" name="Text Box 10"/>
          <p:cNvSpPr txBox="1">
            <a:spLocks noChangeArrowheads="1"/>
          </p:cNvSpPr>
          <p:nvPr/>
        </p:nvSpPr>
        <p:spPr bwMode="auto">
          <a:xfrm>
            <a:off x="2484438" y="2924175"/>
            <a:ext cx="1944687"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parogenerátor</a:t>
            </a:r>
          </a:p>
        </p:txBody>
      </p:sp>
      <p:sp>
        <p:nvSpPr>
          <p:cNvPr id="27659" name="Text Box 11"/>
          <p:cNvSpPr txBox="1">
            <a:spLocks noChangeArrowheads="1"/>
          </p:cNvSpPr>
          <p:nvPr/>
        </p:nvSpPr>
        <p:spPr bwMode="auto">
          <a:xfrm>
            <a:off x="36513" y="4652963"/>
            <a:ext cx="1295400"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reaktor</a:t>
            </a:r>
          </a:p>
        </p:txBody>
      </p:sp>
      <p:sp>
        <p:nvSpPr>
          <p:cNvPr id="27660" name="Text Box 12"/>
          <p:cNvSpPr txBox="1">
            <a:spLocks noChangeArrowheads="1"/>
          </p:cNvSpPr>
          <p:nvPr/>
        </p:nvSpPr>
        <p:spPr bwMode="auto">
          <a:xfrm>
            <a:off x="34925" y="2143125"/>
            <a:ext cx="2376488"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barbotážní nádrž</a:t>
            </a:r>
          </a:p>
        </p:txBody>
      </p:sp>
      <p:sp>
        <p:nvSpPr>
          <p:cNvPr id="27661" name="Text Box 13"/>
          <p:cNvSpPr txBox="1">
            <a:spLocks noChangeArrowheads="1"/>
          </p:cNvSpPr>
          <p:nvPr/>
        </p:nvSpPr>
        <p:spPr bwMode="auto">
          <a:xfrm>
            <a:off x="34925" y="2636838"/>
            <a:ext cx="1800225" cy="7270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kompenzátor objemu</a:t>
            </a:r>
          </a:p>
        </p:txBody>
      </p:sp>
      <p:sp>
        <p:nvSpPr>
          <p:cNvPr id="27663" name="Text Box 15"/>
          <p:cNvSpPr txBox="1">
            <a:spLocks noChangeArrowheads="1"/>
          </p:cNvSpPr>
          <p:nvPr/>
        </p:nvSpPr>
        <p:spPr bwMode="auto">
          <a:xfrm>
            <a:off x="6156325" y="2862263"/>
            <a:ext cx="2952750"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dirty="0">
                <a:solidFill>
                  <a:srgbClr val="000000"/>
                </a:solidFill>
              </a:rPr>
              <a:t>nízkotlaká část turbíny</a:t>
            </a:r>
          </a:p>
        </p:txBody>
      </p:sp>
      <p:sp>
        <p:nvSpPr>
          <p:cNvPr id="27664" name="Text Box 16"/>
          <p:cNvSpPr txBox="1">
            <a:spLocks noChangeArrowheads="1"/>
          </p:cNvSpPr>
          <p:nvPr/>
        </p:nvSpPr>
        <p:spPr bwMode="auto">
          <a:xfrm>
            <a:off x="3203575" y="2430463"/>
            <a:ext cx="2089150"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dirty="0">
                <a:solidFill>
                  <a:srgbClr val="000000"/>
                </a:solidFill>
              </a:rPr>
              <a:t>přehřívák páry</a:t>
            </a:r>
          </a:p>
        </p:txBody>
      </p:sp>
      <p:sp>
        <p:nvSpPr>
          <p:cNvPr id="27665" name="Text Box 17"/>
          <p:cNvSpPr txBox="1">
            <a:spLocks noChangeArrowheads="1"/>
          </p:cNvSpPr>
          <p:nvPr/>
        </p:nvSpPr>
        <p:spPr bwMode="auto">
          <a:xfrm>
            <a:off x="34925" y="5949950"/>
            <a:ext cx="1295400" cy="7270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palivové kazety</a:t>
            </a:r>
          </a:p>
        </p:txBody>
      </p:sp>
      <p:sp>
        <p:nvSpPr>
          <p:cNvPr id="27666" name="Text Box 18"/>
          <p:cNvSpPr txBox="1">
            <a:spLocks noChangeArrowheads="1"/>
          </p:cNvSpPr>
          <p:nvPr/>
        </p:nvSpPr>
        <p:spPr bwMode="auto">
          <a:xfrm>
            <a:off x="34925" y="3644900"/>
            <a:ext cx="1368425" cy="7270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rgbClr val="000000"/>
                </a:solidFill>
              </a:rPr>
              <a:t>regulační tyče</a:t>
            </a:r>
          </a:p>
        </p:txBody>
      </p:sp>
      <p:sp>
        <p:nvSpPr>
          <p:cNvPr id="27667" name="Text Box 19"/>
          <p:cNvSpPr txBox="1">
            <a:spLocks noChangeArrowheads="1"/>
          </p:cNvSpPr>
          <p:nvPr/>
        </p:nvSpPr>
        <p:spPr bwMode="auto">
          <a:xfrm>
            <a:off x="107950" y="908050"/>
            <a:ext cx="8208466" cy="1017844"/>
          </a:xfrm>
          <a:prstGeom prst="rect">
            <a:avLst/>
          </a:prstGeom>
          <a:noFill/>
          <a:ln w="25400">
            <a:noFill/>
            <a:miter lim="800000"/>
            <a:headEnd/>
            <a:tailEnd/>
          </a:ln>
          <a:effectLs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u="sng" dirty="0">
                <a:solidFill>
                  <a:srgbClr val="000000"/>
                </a:solidFill>
              </a:rPr>
              <a:t>Ostatní části jsou stejné jako u klasické tepelné elektrárny:</a:t>
            </a:r>
          </a:p>
          <a:p>
            <a:pPr eaLnBrk="1" hangingPunct="1"/>
            <a:r>
              <a:rPr lang="cs-CZ" altLang="cs-CZ" sz="2000" b="1" dirty="0">
                <a:solidFill>
                  <a:srgbClr val="000000"/>
                </a:solidFill>
              </a:rPr>
              <a:t>kondenzátor, čerpadla napájecí vody, předehřívání napájecí vody, zásobník vody a </a:t>
            </a:r>
            <a:r>
              <a:rPr lang="cs-CZ" altLang="cs-CZ" sz="2000" b="1" dirty="0" err="1">
                <a:solidFill>
                  <a:srgbClr val="000000"/>
                </a:solidFill>
              </a:rPr>
              <a:t>odplyňovák</a:t>
            </a:r>
            <a:r>
              <a:rPr lang="cs-CZ" altLang="cs-CZ" sz="2000" b="1" dirty="0">
                <a:solidFill>
                  <a:srgbClr val="000000"/>
                </a:solidFill>
              </a:rPr>
              <a:t>, chladící okruhy, generátor, …</a:t>
            </a:r>
          </a:p>
        </p:txBody>
      </p:sp>
      <p:sp>
        <p:nvSpPr>
          <p:cNvPr id="27669" name="Line 21"/>
          <p:cNvSpPr>
            <a:spLocks noChangeShapeType="1"/>
          </p:cNvSpPr>
          <p:nvPr/>
        </p:nvSpPr>
        <p:spPr bwMode="auto">
          <a:xfrm>
            <a:off x="1403350" y="3644900"/>
            <a:ext cx="215900" cy="1444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0" name="Line 22"/>
          <p:cNvSpPr>
            <a:spLocks noChangeShapeType="1"/>
          </p:cNvSpPr>
          <p:nvPr/>
        </p:nvSpPr>
        <p:spPr bwMode="auto">
          <a:xfrm flipH="1">
            <a:off x="3995738" y="3357563"/>
            <a:ext cx="431800" cy="100806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1" name="Line 23"/>
          <p:cNvSpPr>
            <a:spLocks noChangeShapeType="1"/>
          </p:cNvSpPr>
          <p:nvPr/>
        </p:nvSpPr>
        <p:spPr bwMode="auto">
          <a:xfrm>
            <a:off x="1763713" y="3357563"/>
            <a:ext cx="504825" cy="50323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2" name="Freeform 24"/>
          <p:cNvSpPr>
            <a:spLocks/>
          </p:cNvSpPr>
          <p:nvPr/>
        </p:nvSpPr>
        <p:spPr bwMode="auto">
          <a:xfrm>
            <a:off x="1954213" y="2571750"/>
            <a:ext cx="962025" cy="1001713"/>
          </a:xfrm>
          <a:custGeom>
            <a:avLst/>
            <a:gdLst>
              <a:gd name="T0" fmla="*/ 0 w 606"/>
              <a:gd name="T1" fmla="*/ 0 h 631"/>
              <a:gd name="T2" fmla="*/ 241300 w 606"/>
              <a:gd name="T3" fmla="*/ 712788 h 631"/>
              <a:gd name="T4" fmla="*/ 962025 w 606"/>
              <a:gd name="T5" fmla="*/ 1001713 h 631"/>
              <a:gd name="T6" fmla="*/ 0 60000 65536"/>
              <a:gd name="T7" fmla="*/ 0 60000 65536"/>
              <a:gd name="T8" fmla="*/ 0 60000 65536"/>
            </a:gdLst>
            <a:ahLst/>
            <a:cxnLst>
              <a:cxn ang="T6">
                <a:pos x="T0" y="T1"/>
              </a:cxn>
              <a:cxn ang="T7">
                <a:pos x="T2" y="T3"/>
              </a:cxn>
              <a:cxn ang="T8">
                <a:pos x="T4" y="T5"/>
              </a:cxn>
            </a:cxnLst>
            <a:rect l="0" t="0" r="r" b="b"/>
            <a:pathLst>
              <a:path w="606" h="631">
                <a:moveTo>
                  <a:pt x="0" y="0"/>
                </a:moveTo>
                <a:lnTo>
                  <a:pt x="152" y="449"/>
                </a:lnTo>
                <a:lnTo>
                  <a:pt x="606" y="631"/>
                </a:lnTo>
              </a:path>
            </a:pathLst>
          </a:custGeom>
          <a:noFill/>
          <a:ln w="25400" cap="flat" cmpd="sng">
            <a:solidFill>
              <a:srgbClr val="FF0000"/>
            </a:solidFill>
            <a:prstDash val="solid"/>
            <a:round/>
            <a:headEn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4" name="Line 26"/>
          <p:cNvSpPr>
            <a:spLocks noChangeShapeType="1"/>
          </p:cNvSpPr>
          <p:nvPr/>
        </p:nvSpPr>
        <p:spPr bwMode="auto">
          <a:xfrm flipH="1">
            <a:off x="5508625" y="2781300"/>
            <a:ext cx="215900" cy="16557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5" name="Freeform 27"/>
          <p:cNvSpPr>
            <a:spLocks/>
          </p:cNvSpPr>
          <p:nvPr/>
        </p:nvSpPr>
        <p:spPr bwMode="auto">
          <a:xfrm>
            <a:off x="4859338" y="2852738"/>
            <a:ext cx="433387" cy="2160587"/>
          </a:xfrm>
          <a:custGeom>
            <a:avLst/>
            <a:gdLst>
              <a:gd name="T0" fmla="*/ 433387 w 273"/>
              <a:gd name="T1" fmla="*/ 0 h 1361"/>
              <a:gd name="T2" fmla="*/ 0 w 273"/>
              <a:gd name="T3" fmla="*/ 1800225 h 1361"/>
              <a:gd name="T4" fmla="*/ 360362 w 273"/>
              <a:gd name="T5" fmla="*/ 2160587 h 1361"/>
              <a:gd name="T6" fmla="*/ 0 60000 65536"/>
              <a:gd name="T7" fmla="*/ 0 60000 65536"/>
              <a:gd name="T8" fmla="*/ 0 60000 65536"/>
            </a:gdLst>
            <a:ahLst/>
            <a:cxnLst>
              <a:cxn ang="T6">
                <a:pos x="T0" y="T1"/>
              </a:cxn>
              <a:cxn ang="T7">
                <a:pos x="T2" y="T3"/>
              </a:cxn>
              <a:cxn ang="T8">
                <a:pos x="T4" y="T5"/>
              </a:cxn>
            </a:cxnLst>
            <a:rect l="0" t="0" r="r" b="b"/>
            <a:pathLst>
              <a:path w="273" h="1361">
                <a:moveTo>
                  <a:pt x="273" y="0"/>
                </a:moveTo>
                <a:lnTo>
                  <a:pt x="0" y="1134"/>
                </a:lnTo>
                <a:lnTo>
                  <a:pt x="227" y="1361"/>
                </a:lnTo>
              </a:path>
            </a:pathLst>
          </a:custGeom>
          <a:noFill/>
          <a:ln w="25400" cap="flat" cmpd="sng">
            <a:solidFill>
              <a:srgbClr val="FF0000"/>
            </a:solidFill>
            <a:prstDash val="solid"/>
            <a:round/>
            <a:headEn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6" name="Freeform 28"/>
          <p:cNvSpPr>
            <a:spLocks/>
          </p:cNvSpPr>
          <p:nvPr/>
        </p:nvSpPr>
        <p:spPr bwMode="auto">
          <a:xfrm>
            <a:off x="6011863" y="3284538"/>
            <a:ext cx="144462" cy="1008062"/>
          </a:xfrm>
          <a:custGeom>
            <a:avLst/>
            <a:gdLst>
              <a:gd name="T0" fmla="*/ 144462 w 136"/>
              <a:gd name="T1" fmla="*/ 0 h 680"/>
              <a:gd name="T2" fmla="*/ 0 w 136"/>
              <a:gd name="T3" fmla="*/ 806450 h 680"/>
              <a:gd name="T4" fmla="*/ 48862 w 136"/>
              <a:gd name="T5" fmla="*/ 1008062 h 680"/>
              <a:gd name="T6" fmla="*/ 0 60000 65536"/>
              <a:gd name="T7" fmla="*/ 0 60000 65536"/>
              <a:gd name="T8" fmla="*/ 0 60000 65536"/>
            </a:gdLst>
            <a:ahLst/>
            <a:cxnLst>
              <a:cxn ang="T6">
                <a:pos x="T0" y="T1"/>
              </a:cxn>
              <a:cxn ang="T7">
                <a:pos x="T2" y="T3"/>
              </a:cxn>
              <a:cxn ang="T8">
                <a:pos x="T4" y="T5"/>
              </a:cxn>
            </a:cxnLst>
            <a:rect l="0" t="0" r="r" b="b"/>
            <a:pathLst>
              <a:path w="136" h="680">
                <a:moveTo>
                  <a:pt x="136" y="0"/>
                </a:moveTo>
                <a:lnTo>
                  <a:pt x="0" y="544"/>
                </a:lnTo>
                <a:lnTo>
                  <a:pt x="46" y="680"/>
                </a:lnTo>
              </a:path>
            </a:pathLst>
          </a:custGeom>
          <a:noFill/>
          <a:ln w="25400" cap="flat" cmpd="sng">
            <a:solidFill>
              <a:srgbClr val="FF0000"/>
            </a:solidFill>
            <a:prstDash val="solid"/>
            <a:round/>
            <a:headEn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27677" name="Line 29"/>
          <p:cNvSpPr>
            <a:spLocks noChangeShapeType="1"/>
          </p:cNvSpPr>
          <p:nvPr/>
        </p:nvSpPr>
        <p:spPr bwMode="auto">
          <a:xfrm>
            <a:off x="4500563" y="3573463"/>
            <a:ext cx="0" cy="3095625"/>
          </a:xfrm>
          <a:prstGeom prst="line">
            <a:avLst/>
          </a:prstGeom>
          <a:noFill/>
          <a:ln w="25400">
            <a:solidFill>
              <a:schemeClr val="accent2"/>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7655">
                                            <p:txEl>
                                              <p:pRg st="0" end="0"/>
                                            </p:txEl>
                                          </p:spTgt>
                                        </p:tgtEl>
                                        <p:attrNameLst>
                                          <p:attrName>style.visibility</p:attrName>
                                        </p:attrNameLst>
                                      </p:cBhvr>
                                      <p:to>
                                        <p:strVal val="visible"/>
                                      </p:to>
                                    </p:set>
                                    <p:anim calcmode="lin" valueType="num">
                                      <p:cBhvr>
                                        <p:cTn id="7" dur="500" fill="hold"/>
                                        <p:tgtEl>
                                          <p:spTgt spid="276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655">
                                            <p:txEl>
                                              <p:pRg st="0" end="0"/>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27662"/>
                                        </p:tgtEl>
                                        <p:attrNameLst>
                                          <p:attrName>style.visibility</p:attrName>
                                        </p:attrNameLst>
                                      </p:cBhvr>
                                      <p:to>
                                        <p:strVal val="visible"/>
                                      </p:to>
                                    </p:set>
                                    <p:anim calcmode="lin" valueType="num">
                                      <p:cBhvr>
                                        <p:cTn id="13" dur="2000" fill="hold"/>
                                        <p:tgtEl>
                                          <p:spTgt spid="27662"/>
                                        </p:tgtEl>
                                        <p:attrNameLst>
                                          <p:attrName>ppt_w</p:attrName>
                                        </p:attrNameLst>
                                      </p:cBhvr>
                                      <p:tavLst>
                                        <p:tav tm="0">
                                          <p:val>
                                            <p:fltVal val="0"/>
                                          </p:val>
                                        </p:tav>
                                        <p:tav tm="100000">
                                          <p:val>
                                            <p:strVal val="#ppt_w"/>
                                          </p:val>
                                        </p:tav>
                                      </p:tavLst>
                                    </p:anim>
                                    <p:anim calcmode="lin" valueType="num">
                                      <p:cBhvr>
                                        <p:cTn id="14" dur="2000" fill="hold"/>
                                        <p:tgtEl>
                                          <p:spTgt spid="27662"/>
                                        </p:tgtEl>
                                        <p:attrNameLst>
                                          <p:attrName>ppt_h</p:attrName>
                                        </p:attrNameLst>
                                      </p:cBhvr>
                                      <p:tavLst>
                                        <p:tav tm="0">
                                          <p:val>
                                            <p:fltVal val="0"/>
                                          </p:val>
                                        </p:tav>
                                        <p:tav tm="100000">
                                          <p:val>
                                            <p:strVal val="#ppt_h"/>
                                          </p:val>
                                        </p:tav>
                                      </p:tavLst>
                                    </p:anim>
                                    <p:animEffect transition="in" filter="fade">
                                      <p:cBhvr>
                                        <p:cTn id="15" dur="2000"/>
                                        <p:tgtEl>
                                          <p:spTgt spid="27662"/>
                                        </p:tgtEl>
                                      </p:cBhvr>
                                    </p:animEffect>
                                  </p:childTnLst>
                                </p:cTn>
                              </p:par>
                            </p:childTnLst>
                          </p:cTn>
                        </p:par>
                        <p:par>
                          <p:cTn id="16" fill="hold" nodeType="afterGroup">
                            <p:stCondLst>
                              <p:cond delay="2500"/>
                            </p:stCondLst>
                            <p:childTnLst>
                              <p:par>
                                <p:cTn id="17" presetID="53" presetClass="entr" presetSubtype="0" fill="hold" grpId="0" nodeType="afterEffect">
                                  <p:stCondLst>
                                    <p:cond delay="0"/>
                                  </p:stCondLst>
                                  <p:childTnLst>
                                    <p:set>
                                      <p:cBhvr>
                                        <p:cTn id="18" dur="1" fill="hold">
                                          <p:stCondLst>
                                            <p:cond delay="0"/>
                                          </p:stCondLst>
                                        </p:cTn>
                                        <p:tgtEl>
                                          <p:spTgt spid="27677"/>
                                        </p:tgtEl>
                                        <p:attrNameLst>
                                          <p:attrName>style.visibility</p:attrName>
                                        </p:attrNameLst>
                                      </p:cBhvr>
                                      <p:to>
                                        <p:strVal val="visible"/>
                                      </p:to>
                                    </p:set>
                                    <p:anim calcmode="lin" valueType="num">
                                      <p:cBhvr>
                                        <p:cTn id="19" dur="500" fill="hold"/>
                                        <p:tgtEl>
                                          <p:spTgt spid="27677"/>
                                        </p:tgtEl>
                                        <p:attrNameLst>
                                          <p:attrName>ppt_w</p:attrName>
                                        </p:attrNameLst>
                                      </p:cBhvr>
                                      <p:tavLst>
                                        <p:tav tm="0">
                                          <p:val>
                                            <p:fltVal val="0"/>
                                          </p:val>
                                        </p:tav>
                                        <p:tav tm="100000">
                                          <p:val>
                                            <p:strVal val="#ppt_w"/>
                                          </p:val>
                                        </p:tav>
                                      </p:tavLst>
                                    </p:anim>
                                    <p:anim calcmode="lin" valueType="num">
                                      <p:cBhvr>
                                        <p:cTn id="20" dur="500" fill="hold"/>
                                        <p:tgtEl>
                                          <p:spTgt spid="27677"/>
                                        </p:tgtEl>
                                        <p:attrNameLst>
                                          <p:attrName>ppt_h</p:attrName>
                                        </p:attrNameLst>
                                      </p:cBhvr>
                                      <p:tavLst>
                                        <p:tav tm="0">
                                          <p:val>
                                            <p:fltVal val="0"/>
                                          </p:val>
                                        </p:tav>
                                        <p:tav tm="100000">
                                          <p:val>
                                            <p:strVal val="#ppt_h"/>
                                          </p:val>
                                        </p:tav>
                                      </p:tavLst>
                                    </p:anim>
                                    <p:animEffect transition="in" filter="fade">
                                      <p:cBhvr>
                                        <p:cTn id="21" dur="500"/>
                                        <p:tgtEl>
                                          <p:spTgt spid="2767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659"/>
                                        </p:tgtEl>
                                        <p:attrNameLst>
                                          <p:attrName>style.visibility</p:attrName>
                                        </p:attrNameLst>
                                      </p:cBhvr>
                                      <p:to>
                                        <p:strVal val="visible"/>
                                      </p:to>
                                    </p:set>
                                    <p:animEffect transition="in" filter="wipe(left)">
                                      <p:cBhvr>
                                        <p:cTn id="26" dur="500"/>
                                        <p:tgtEl>
                                          <p:spTgt spid="2765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665"/>
                                        </p:tgtEl>
                                        <p:attrNameLst>
                                          <p:attrName>style.visibility</p:attrName>
                                        </p:attrNameLst>
                                      </p:cBhvr>
                                      <p:to>
                                        <p:strVal val="visible"/>
                                      </p:to>
                                    </p:set>
                                    <p:animEffect transition="in" filter="wipe(left)">
                                      <p:cBhvr>
                                        <p:cTn id="29" dur="500"/>
                                        <p:tgtEl>
                                          <p:spTgt spid="2766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7666"/>
                                        </p:tgtEl>
                                        <p:attrNameLst>
                                          <p:attrName>style.visibility</p:attrName>
                                        </p:attrNameLst>
                                      </p:cBhvr>
                                      <p:to>
                                        <p:strVal val="visible"/>
                                      </p:to>
                                    </p:set>
                                    <p:animEffect transition="in" filter="wipe(left)">
                                      <p:cBhvr>
                                        <p:cTn id="32" dur="500"/>
                                        <p:tgtEl>
                                          <p:spTgt spid="2766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7661"/>
                                        </p:tgtEl>
                                        <p:attrNameLst>
                                          <p:attrName>style.visibility</p:attrName>
                                        </p:attrNameLst>
                                      </p:cBhvr>
                                      <p:to>
                                        <p:strVal val="visible"/>
                                      </p:to>
                                    </p:set>
                                    <p:animEffect transition="in" filter="wipe(left)">
                                      <p:cBhvr>
                                        <p:cTn id="35" dur="500"/>
                                        <p:tgtEl>
                                          <p:spTgt spid="2766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7660"/>
                                        </p:tgtEl>
                                        <p:attrNameLst>
                                          <p:attrName>style.visibility</p:attrName>
                                        </p:attrNameLst>
                                      </p:cBhvr>
                                      <p:to>
                                        <p:strVal val="visible"/>
                                      </p:to>
                                    </p:set>
                                    <p:animEffect transition="in" filter="wipe(up)">
                                      <p:cBhvr>
                                        <p:cTn id="38" dur="500"/>
                                        <p:tgtEl>
                                          <p:spTgt spid="2766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7658"/>
                                        </p:tgtEl>
                                        <p:attrNameLst>
                                          <p:attrName>style.visibility</p:attrName>
                                        </p:attrNameLst>
                                      </p:cBhvr>
                                      <p:to>
                                        <p:strVal val="visible"/>
                                      </p:to>
                                    </p:set>
                                    <p:animEffect transition="in" filter="wipe(up)">
                                      <p:cBhvr>
                                        <p:cTn id="41" dur="500"/>
                                        <p:tgtEl>
                                          <p:spTgt spid="2765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7657"/>
                                        </p:tgtEl>
                                        <p:attrNameLst>
                                          <p:attrName>style.visibility</p:attrName>
                                        </p:attrNameLst>
                                      </p:cBhvr>
                                      <p:to>
                                        <p:strVal val="visible"/>
                                      </p:to>
                                    </p:set>
                                    <p:animEffect transition="in" filter="wipe(up)">
                                      <p:cBhvr>
                                        <p:cTn id="44" dur="500"/>
                                        <p:tgtEl>
                                          <p:spTgt spid="2765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7664"/>
                                        </p:tgtEl>
                                        <p:attrNameLst>
                                          <p:attrName>style.visibility</p:attrName>
                                        </p:attrNameLst>
                                      </p:cBhvr>
                                      <p:to>
                                        <p:strVal val="visible"/>
                                      </p:to>
                                    </p:set>
                                    <p:animEffect transition="in" filter="wipe(up)">
                                      <p:cBhvr>
                                        <p:cTn id="47" dur="500"/>
                                        <p:tgtEl>
                                          <p:spTgt spid="2766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7663"/>
                                        </p:tgtEl>
                                        <p:attrNameLst>
                                          <p:attrName>style.visibility</p:attrName>
                                        </p:attrNameLst>
                                      </p:cBhvr>
                                      <p:to>
                                        <p:strVal val="visible"/>
                                      </p:to>
                                    </p:set>
                                    <p:animEffect transition="in" filter="wipe(up)">
                                      <p:cBhvr>
                                        <p:cTn id="50" dur="500"/>
                                        <p:tgtEl>
                                          <p:spTgt spid="27663"/>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27667"/>
                                        </p:tgtEl>
                                        <p:attrNameLst>
                                          <p:attrName>style.visibility</p:attrName>
                                        </p:attrNameLst>
                                      </p:cBhvr>
                                      <p:to>
                                        <p:strVal val="visible"/>
                                      </p:to>
                                    </p:set>
                                    <p:anim calcmode="lin" valueType="num">
                                      <p:cBhvr>
                                        <p:cTn id="53" dur="2000" fill="hold"/>
                                        <p:tgtEl>
                                          <p:spTgt spid="27667"/>
                                        </p:tgtEl>
                                        <p:attrNameLst>
                                          <p:attrName>ppt_w</p:attrName>
                                        </p:attrNameLst>
                                      </p:cBhvr>
                                      <p:tavLst>
                                        <p:tav tm="0">
                                          <p:val>
                                            <p:fltVal val="0"/>
                                          </p:val>
                                        </p:tav>
                                        <p:tav tm="100000">
                                          <p:val>
                                            <p:strVal val="#ppt_w"/>
                                          </p:val>
                                        </p:tav>
                                      </p:tavLst>
                                    </p:anim>
                                    <p:anim calcmode="lin" valueType="num">
                                      <p:cBhvr>
                                        <p:cTn id="54" dur="2000" fill="hold"/>
                                        <p:tgtEl>
                                          <p:spTgt spid="27667"/>
                                        </p:tgtEl>
                                        <p:attrNameLst>
                                          <p:attrName>ppt_h</p:attrName>
                                        </p:attrNameLst>
                                      </p:cBhvr>
                                      <p:tavLst>
                                        <p:tav tm="0">
                                          <p:val>
                                            <p:fltVal val="0"/>
                                          </p:val>
                                        </p:tav>
                                        <p:tav tm="100000">
                                          <p:val>
                                            <p:strVal val="#ppt_h"/>
                                          </p:val>
                                        </p:tav>
                                      </p:tavLst>
                                    </p:anim>
                                    <p:animEffect transition="in" filter="fade">
                                      <p:cBhvr>
                                        <p:cTn id="55" dur="2000"/>
                                        <p:tgtEl>
                                          <p:spTgt spid="27667"/>
                                        </p:tgtEl>
                                      </p:cBhvr>
                                    </p:animEffect>
                                  </p:childTnLst>
                                </p:cTn>
                              </p:par>
                            </p:childTnLst>
                          </p:cTn>
                        </p:par>
                        <p:par>
                          <p:cTn id="56" fill="hold" nodeType="afterGroup">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27669"/>
                                        </p:tgtEl>
                                        <p:attrNameLst>
                                          <p:attrName>style.visibility</p:attrName>
                                        </p:attrNameLst>
                                      </p:cBhvr>
                                      <p:to>
                                        <p:strVal val="visible"/>
                                      </p:to>
                                    </p:set>
                                    <p:animEffect transition="in" filter="wipe(left)">
                                      <p:cBhvr>
                                        <p:cTn id="59" dur="500"/>
                                        <p:tgtEl>
                                          <p:spTgt spid="2766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7671"/>
                                        </p:tgtEl>
                                        <p:attrNameLst>
                                          <p:attrName>style.visibility</p:attrName>
                                        </p:attrNameLst>
                                      </p:cBhvr>
                                      <p:to>
                                        <p:strVal val="visible"/>
                                      </p:to>
                                    </p:set>
                                    <p:animEffect transition="in" filter="wipe(left)">
                                      <p:cBhvr>
                                        <p:cTn id="62" dur="500"/>
                                        <p:tgtEl>
                                          <p:spTgt spid="2767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7672"/>
                                        </p:tgtEl>
                                        <p:attrNameLst>
                                          <p:attrName>style.visibility</p:attrName>
                                        </p:attrNameLst>
                                      </p:cBhvr>
                                      <p:to>
                                        <p:strVal val="visible"/>
                                      </p:to>
                                    </p:set>
                                    <p:animEffect transition="in" filter="wipe(up)">
                                      <p:cBhvr>
                                        <p:cTn id="65" dur="500"/>
                                        <p:tgtEl>
                                          <p:spTgt spid="27672"/>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7670"/>
                                        </p:tgtEl>
                                        <p:attrNameLst>
                                          <p:attrName>style.visibility</p:attrName>
                                        </p:attrNameLst>
                                      </p:cBhvr>
                                      <p:to>
                                        <p:strVal val="visible"/>
                                      </p:to>
                                    </p:set>
                                    <p:animEffect transition="in" filter="wipe(up)">
                                      <p:cBhvr>
                                        <p:cTn id="68" dur="500"/>
                                        <p:tgtEl>
                                          <p:spTgt spid="27670"/>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7674"/>
                                        </p:tgtEl>
                                        <p:attrNameLst>
                                          <p:attrName>style.visibility</p:attrName>
                                        </p:attrNameLst>
                                      </p:cBhvr>
                                      <p:to>
                                        <p:strVal val="visible"/>
                                      </p:to>
                                    </p:set>
                                    <p:animEffect transition="in" filter="wipe(up)">
                                      <p:cBhvr>
                                        <p:cTn id="71" dur="500"/>
                                        <p:tgtEl>
                                          <p:spTgt spid="27674"/>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7675"/>
                                        </p:tgtEl>
                                        <p:attrNameLst>
                                          <p:attrName>style.visibility</p:attrName>
                                        </p:attrNameLst>
                                      </p:cBhvr>
                                      <p:to>
                                        <p:strVal val="visible"/>
                                      </p:to>
                                    </p:set>
                                    <p:animEffect transition="in" filter="wipe(up)">
                                      <p:cBhvr>
                                        <p:cTn id="74" dur="500"/>
                                        <p:tgtEl>
                                          <p:spTgt spid="27675"/>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7676"/>
                                        </p:tgtEl>
                                        <p:attrNameLst>
                                          <p:attrName>style.visibility</p:attrName>
                                        </p:attrNameLst>
                                      </p:cBhvr>
                                      <p:to>
                                        <p:strVal val="visible"/>
                                      </p:to>
                                    </p:set>
                                    <p:animEffect transition="in" filter="wipe(up)">
                                      <p:cBhvr>
                                        <p:cTn id="77" dur="500"/>
                                        <p:tgtEl>
                                          <p:spTgt spid="27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animBg="1"/>
      <p:bldP spid="27658" grpId="0" animBg="1"/>
      <p:bldP spid="27659" grpId="0" animBg="1"/>
      <p:bldP spid="27660" grpId="0" animBg="1"/>
      <p:bldP spid="27661" grpId="0" animBg="1"/>
      <p:bldP spid="27663" grpId="0" animBg="1"/>
      <p:bldP spid="27664" grpId="0" animBg="1"/>
      <p:bldP spid="27665" grpId="0" animBg="1"/>
      <p:bldP spid="27666" grpId="0" animBg="1"/>
      <p:bldP spid="27667" grpId="0"/>
      <p:bldP spid="27669" grpId="0" animBg="1"/>
      <p:bldP spid="27670" grpId="0" animBg="1"/>
      <p:bldP spid="27671" grpId="0" animBg="1"/>
      <p:bldP spid="27672" grpId="0" animBg="1"/>
      <p:bldP spid="27674" grpId="0" animBg="1"/>
      <p:bldP spid="27675" grpId="0" animBg="1"/>
      <p:bldP spid="27676" grpId="0" animBg="1"/>
      <p:bldP spid="2767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655" name="Rectangle 7"/>
          <p:cNvSpPr>
            <a:spLocks noRot="1" noChangeArrowheads="1"/>
          </p:cNvSpPr>
          <p:nvPr/>
        </p:nvSpPr>
        <p:spPr bwMode="auto">
          <a:xfrm>
            <a:off x="468313" y="115888"/>
            <a:ext cx="8281987" cy="122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Sekundární okruh - JE Dukovany</a:t>
            </a:r>
          </a:p>
          <a:p>
            <a:pPr algn="ctr" eaLnBrk="1" hangingPunct="1">
              <a:defRPr/>
            </a:pPr>
            <a:r>
              <a:rPr lang="cs-CZ" altLang="cs-CZ" sz="2000" u="sng" baseline="-25000" dirty="0" smtClean="0">
                <a:solidFill>
                  <a:srgbClr val="000000"/>
                </a:solidFill>
                <a:effectLst/>
                <a:latin typeface="Comic Sans MS" panose="030F0702030302020204" pitchFamily="66" charset="0"/>
              </a:rPr>
              <a:t>zdroj: přednáška ČEZ - Sekundární okruh jaderných elektráren</a:t>
            </a:r>
          </a:p>
        </p:txBody>
      </p:sp>
      <p:pic>
        <p:nvPicPr>
          <p:cNvPr id="2" name="Obrázek 1"/>
          <p:cNvPicPr>
            <a:picLocks noChangeAspect="1"/>
          </p:cNvPicPr>
          <p:nvPr/>
        </p:nvPicPr>
        <p:blipFill>
          <a:blip r:embed="rId2"/>
          <a:stretch>
            <a:fillRect/>
          </a:stretch>
        </p:blipFill>
        <p:spPr>
          <a:xfrm>
            <a:off x="683568" y="1238535"/>
            <a:ext cx="7853202" cy="5574842"/>
          </a:xfrm>
          <a:prstGeom prst="rect">
            <a:avLst/>
          </a:prstGeom>
        </p:spPr>
      </p:pic>
    </p:spTree>
    <p:extLst>
      <p:ext uri="{BB962C8B-B14F-4D97-AF65-F5344CB8AC3E}">
        <p14:creationId xmlns:p14="http://schemas.microsoft.com/office/powerpoint/2010/main" val="2178914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7655">
                                            <p:txEl>
                                              <p:pRg st="0" end="0"/>
                                            </p:txEl>
                                          </p:spTgt>
                                        </p:tgtEl>
                                        <p:attrNameLst>
                                          <p:attrName>style.visibility</p:attrName>
                                        </p:attrNameLst>
                                      </p:cBhvr>
                                      <p:to>
                                        <p:strVal val="visible"/>
                                      </p:to>
                                    </p:set>
                                    <p:anim calcmode="lin" valueType="num">
                                      <p:cBhvr>
                                        <p:cTn id="7" dur="500" fill="hold"/>
                                        <p:tgtEl>
                                          <p:spTgt spid="276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65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7655">
                                            <p:txEl>
                                              <p:pRg st="1" end="1"/>
                                            </p:txEl>
                                          </p:spTgt>
                                        </p:tgtEl>
                                        <p:attrNameLst>
                                          <p:attrName>style.visibility</p:attrName>
                                        </p:attrNameLst>
                                      </p:cBhvr>
                                      <p:to>
                                        <p:strVal val="visible"/>
                                      </p:to>
                                    </p:set>
                                    <p:anim calcmode="lin" valueType="num">
                                      <p:cBhvr>
                                        <p:cTn id="12" dur="500" fill="hold"/>
                                        <p:tgtEl>
                                          <p:spTgt spid="2765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765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7655">
                                            <p:txEl>
                                              <p:pRg st="1" end="1"/>
                                            </p:txEl>
                                          </p:spTgt>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5059" name="Rectangle 3"/>
          <p:cNvSpPr>
            <a:spLocks noRot="1" noChangeArrowheads="1"/>
          </p:cNvSpPr>
          <p:nvPr/>
        </p:nvSpPr>
        <p:spPr bwMode="auto">
          <a:xfrm>
            <a:off x="468313" y="115888"/>
            <a:ext cx="475138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Primární okruh</a:t>
            </a:r>
            <a:endParaRPr lang="cs-CZ" altLang="cs-CZ" sz="3600" u="sng" baseline="-25000" smtClean="0">
              <a:solidFill>
                <a:srgbClr val="000000"/>
              </a:solidFill>
              <a:effectLst/>
              <a:latin typeface="Comic Sans MS" panose="030F0702030302020204" pitchFamily="66" charset="0"/>
            </a:endParaRPr>
          </a:p>
        </p:txBody>
      </p:sp>
      <p:sp>
        <p:nvSpPr>
          <p:cNvPr id="45069" name="Text Box 13"/>
          <p:cNvSpPr txBox="1">
            <a:spLocks noChangeArrowheads="1"/>
          </p:cNvSpPr>
          <p:nvPr/>
        </p:nvSpPr>
        <p:spPr bwMode="auto">
          <a:xfrm>
            <a:off x="107950" y="836613"/>
            <a:ext cx="5111750" cy="1325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a:solidFill>
                  <a:srgbClr val="000000"/>
                </a:solidFill>
              </a:rPr>
              <a:t>H.c.č – hlavní cirkulační čerpadlo, H.u.a – hlavní uzavírací armatura,</a:t>
            </a:r>
          </a:p>
          <a:p>
            <a:pPr eaLnBrk="1" hangingPunct="1"/>
            <a:r>
              <a:rPr lang="cs-CZ" altLang="cs-CZ" sz="2000" b="1">
                <a:solidFill>
                  <a:srgbClr val="000000"/>
                </a:solidFill>
              </a:rPr>
              <a:t>Reaktorový sál a cirkulační turbočerpadlo </a:t>
            </a:r>
            <a:r>
              <a:rPr lang="cs-CZ" altLang="cs-CZ" sz="2000" b="1">
                <a:solidFill>
                  <a:srgbClr val="000000"/>
                </a:solidFill>
                <a:sym typeface="Symbol" panose="05050102010706020507" pitchFamily="18" charset="2"/>
              </a:rPr>
              <a:t></a:t>
            </a:r>
          </a:p>
        </p:txBody>
      </p:sp>
      <p:pic>
        <p:nvPicPr>
          <p:cNvPr id="45080" name="Picture 24" descr="Zjednodušené schéma primárního okruhu jaderné elektrárny Dukov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2295525"/>
            <a:ext cx="5219700" cy="451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82" name="Picture 26" descr="Reaktorový sál (1) jaderné elektrárny Dukovany a cirkulační turbočerpadlo (2)."/>
          <p:cNvPicPr>
            <a:picLocks noChangeAspect="1" noChangeArrowheads="1"/>
          </p:cNvPicPr>
          <p:nvPr/>
        </p:nvPicPr>
        <p:blipFill>
          <a:blip r:embed="rId3">
            <a:extLst>
              <a:ext uri="{28A0092B-C50C-407E-A947-70E740481C1C}">
                <a14:useLocalDpi xmlns:a14="http://schemas.microsoft.com/office/drawing/2010/main" val="0"/>
              </a:ext>
            </a:extLst>
          </a:blip>
          <a:srcRect r="28874"/>
          <a:stretch>
            <a:fillRect/>
          </a:stretch>
        </p:blipFill>
        <p:spPr bwMode="auto">
          <a:xfrm>
            <a:off x="5292725" y="74613"/>
            <a:ext cx="367188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4" name="Picture 28" descr="Reaktorový sál (1) jaderné elektrárny Dukovany a cirkulační turbočerpadlo (2)."/>
          <p:cNvPicPr>
            <a:picLocks noChangeAspect="1" noChangeArrowheads="1"/>
          </p:cNvPicPr>
          <p:nvPr/>
        </p:nvPicPr>
        <p:blipFill>
          <a:blip r:embed="rId3">
            <a:extLst>
              <a:ext uri="{28A0092B-C50C-407E-A947-70E740481C1C}">
                <a14:useLocalDpi xmlns:a14="http://schemas.microsoft.com/office/drawing/2010/main" val="0"/>
              </a:ext>
            </a:extLst>
          </a:blip>
          <a:srcRect l="70911"/>
          <a:stretch>
            <a:fillRect/>
          </a:stretch>
        </p:blipFill>
        <p:spPr bwMode="auto">
          <a:xfrm>
            <a:off x="5957888" y="2595563"/>
            <a:ext cx="2430462"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5059">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5069"/>
                                        </p:tgtEl>
                                        <p:attrNameLst>
                                          <p:attrName>style.visibility</p:attrName>
                                        </p:attrNameLst>
                                      </p:cBhvr>
                                      <p:to>
                                        <p:strVal val="visible"/>
                                      </p:to>
                                    </p:set>
                                    <p:anim calcmode="lin" valueType="num">
                                      <p:cBhvr>
                                        <p:cTn id="13" dur="2000" fill="hold"/>
                                        <p:tgtEl>
                                          <p:spTgt spid="45069"/>
                                        </p:tgtEl>
                                        <p:attrNameLst>
                                          <p:attrName>ppt_w</p:attrName>
                                        </p:attrNameLst>
                                      </p:cBhvr>
                                      <p:tavLst>
                                        <p:tav tm="0">
                                          <p:val>
                                            <p:fltVal val="0"/>
                                          </p:val>
                                        </p:tav>
                                        <p:tav tm="100000">
                                          <p:val>
                                            <p:strVal val="#ppt_w"/>
                                          </p:val>
                                        </p:tav>
                                      </p:tavLst>
                                    </p:anim>
                                    <p:anim calcmode="lin" valueType="num">
                                      <p:cBhvr>
                                        <p:cTn id="14" dur="2000" fill="hold"/>
                                        <p:tgtEl>
                                          <p:spTgt spid="45069"/>
                                        </p:tgtEl>
                                        <p:attrNameLst>
                                          <p:attrName>ppt_h</p:attrName>
                                        </p:attrNameLst>
                                      </p:cBhvr>
                                      <p:tavLst>
                                        <p:tav tm="0">
                                          <p:val>
                                            <p:fltVal val="0"/>
                                          </p:val>
                                        </p:tav>
                                        <p:tav tm="100000">
                                          <p:val>
                                            <p:strVal val="#ppt_h"/>
                                          </p:val>
                                        </p:tav>
                                      </p:tavLst>
                                    </p:anim>
                                    <p:animEffect transition="in" filter="fade">
                                      <p:cBhvr>
                                        <p:cTn id="15" dur="2000"/>
                                        <p:tgtEl>
                                          <p:spTgt spid="45069"/>
                                        </p:tgtEl>
                                      </p:cBhvr>
                                    </p:animEffect>
                                  </p:childTnLst>
                                </p:cTn>
                              </p:par>
                            </p:childTnLst>
                          </p:cTn>
                        </p:par>
                        <p:par>
                          <p:cTn id="16" fill="hold" nodeType="afterGroup">
                            <p:stCondLst>
                              <p:cond delay="2500"/>
                            </p:stCondLst>
                            <p:childTnLst>
                              <p:par>
                                <p:cTn id="17" presetID="2" presetClass="entr" presetSubtype="2" fill="hold" nodeType="afterEffect">
                                  <p:stCondLst>
                                    <p:cond delay="0"/>
                                  </p:stCondLst>
                                  <p:childTnLst>
                                    <p:set>
                                      <p:cBhvr>
                                        <p:cTn id="18" dur="1" fill="hold">
                                          <p:stCondLst>
                                            <p:cond delay="0"/>
                                          </p:stCondLst>
                                        </p:cTn>
                                        <p:tgtEl>
                                          <p:spTgt spid="45082"/>
                                        </p:tgtEl>
                                        <p:attrNameLst>
                                          <p:attrName>style.visibility</p:attrName>
                                        </p:attrNameLst>
                                      </p:cBhvr>
                                      <p:to>
                                        <p:strVal val="visible"/>
                                      </p:to>
                                    </p:set>
                                    <p:anim calcmode="lin" valueType="num">
                                      <p:cBhvr additive="base">
                                        <p:cTn id="19" dur="500" fill="hold"/>
                                        <p:tgtEl>
                                          <p:spTgt spid="45082"/>
                                        </p:tgtEl>
                                        <p:attrNameLst>
                                          <p:attrName>ppt_x</p:attrName>
                                        </p:attrNameLst>
                                      </p:cBhvr>
                                      <p:tavLst>
                                        <p:tav tm="0">
                                          <p:val>
                                            <p:strVal val="1+#ppt_w/2"/>
                                          </p:val>
                                        </p:tav>
                                        <p:tav tm="100000">
                                          <p:val>
                                            <p:strVal val="#ppt_x"/>
                                          </p:val>
                                        </p:tav>
                                      </p:tavLst>
                                    </p:anim>
                                    <p:anim calcmode="lin" valueType="num">
                                      <p:cBhvr additive="base">
                                        <p:cTn id="20" dur="500" fill="hold"/>
                                        <p:tgtEl>
                                          <p:spTgt spid="45082"/>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084"/>
                                        </p:tgtEl>
                                        <p:attrNameLst>
                                          <p:attrName>style.visibility</p:attrName>
                                        </p:attrNameLst>
                                      </p:cBhvr>
                                      <p:to>
                                        <p:strVal val="visible"/>
                                      </p:to>
                                    </p:set>
                                    <p:anim calcmode="lin" valueType="num">
                                      <p:cBhvr additive="base">
                                        <p:cTn id="23" dur="500" fill="hold"/>
                                        <p:tgtEl>
                                          <p:spTgt spid="45084"/>
                                        </p:tgtEl>
                                        <p:attrNameLst>
                                          <p:attrName>ppt_x</p:attrName>
                                        </p:attrNameLst>
                                      </p:cBhvr>
                                      <p:tavLst>
                                        <p:tav tm="0">
                                          <p:val>
                                            <p:strVal val="#ppt_x"/>
                                          </p:val>
                                        </p:tav>
                                        <p:tav tm="100000">
                                          <p:val>
                                            <p:strVal val="#ppt_x"/>
                                          </p:val>
                                        </p:tav>
                                      </p:tavLst>
                                    </p:anim>
                                    <p:anim calcmode="lin" valueType="num">
                                      <p:cBhvr additive="base">
                                        <p:cTn id="24" dur="500" fill="hold"/>
                                        <p:tgtEl>
                                          <p:spTgt spid="45084"/>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5080"/>
                                        </p:tgtEl>
                                        <p:attrNameLst>
                                          <p:attrName>style.visibility</p:attrName>
                                        </p:attrNameLst>
                                      </p:cBhvr>
                                      <p:to>
                                        <p:strVal val="visible"/>
                                      </p:to>
                                    </p:set>
                                    <p:anim calcmode="lin" valueType="num">
                                      <p:cBhvr additive="base">
                                        <p:cTn id="27" dur="500" fill="hold"/>
                                        <p:tgtEl>
                                          <p:spTgt spid="45080"/>
                                        </p:tgtEl>
                                        <p:attrNameLst>
                                          <p:attrName>ppt_x</p:attrName>
                                        </p:attrNameLst>
                                      </p:cBhvr>
                                      <p:tavLst>
                                        <p:tav tm="0">
                                          <p:val>
                                            <p:strVal val="0-#ppt_w/2"/>
                                          </p:val>
                                        </p:tav>
                                        <p:tav tm="100000">
                                          <p:val>
                                            <p:strVal val="#ppt_x"/>
                                          </p:val>
                                        </p:tav>
                                      </p:tavLst>
                                    </p:anim>
                                    <p:anim calcmode="lin" valueType="num">
                                      <p:cBhvr additive="base">
                                        <p:cTn id="28" dur="500" fill="hold"/>
                                        <p:tgtEl>
                                          <p:spTgt spid="45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28588"/>
            <a:ext cx="5715000" cy="66135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4"/>
          <p:cNvSpPr>
            <a:spLocks noRot="1" noChangeArrowheads="1"/>
          </p:cNvSpPr>
          <p:nvPr/>
        </p:nvSpPr>
        <p:spPr bwMode="auto">
          <a:xfrm>
            <a:off x="2555776" y="244475"/>
            <a:ext cx="6529487" cy="6635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2800" u="sng" dirty="0" smtClean="0">
                <a:solidFill>
                  <a:srgbClr val="000000"/>
                </a:solidFill>
                <a:effectLst/>
                <a:latin typeface="Comic Sans MS" panose="030F0702030302020204" pitchFamily="66" charset="0"/>
              </a:rPr>
              <a:t>Reaktor VVER 440 </a:t>
            </a:r>
            <a:r>
              <a:rPr lang="cs-CZ" altLang="cs-CZ" sz="2400" u="sng" dirty="0" smtClean="0">
                <a:solidFill>
                  <a:srgbClr val="000000"/>
                </a:solidFill>
                <a:effectLst/>
                <a:latin typeface="Comic Sans MS" panose="030F0702030302020204" pitchFamily="66" charset="0"/>
              </a:rPr>
              <a:t>(akt. P=510 MWe)</a:t>
            </a:r>
            <a:endParaRPr lang="cs-CZ" altLang="cs-CZ" sz="2400" u="sng" baseline="-25000" dirty="0" smtClean="0">
              <a:solidFill>
                <a:srgbClr val="000000"/>
              </a:solidFill>
              <a:effectLst/>
              <a:latin typeface="Comic Sans MS" panose="030F0702030302020204" pitchFamily="66" charset="0"/>
            </a:endParaRPr>
          </a:p>
        </p:txBody>
      </p:sp>
      <p:sp>
        <p:nvSpPr>
          <p:cNvPr id="28678" name="Text Box 6"/>
          <p:cNvSpPr txBox="1">
            <a:spLocks noChangeArrowheads="1"/>
          </p:cNvSpPr>
          <p:nvPr/>
        </p:nvSpPr>
        <p:spPr bwMode="auto">
          <a:xfrm>
            <a:off x="5795963" y="2955925"/>
            <a:ext cx="3289300" cy="1336675"/>
          </a:xfrm>
          <a:prstGeom prst="rect">
            <a:avLst/>
          </a:prstGeom>
          <a:noFill/>
          <a:ln w="25400">
            <a:noFill/>
            <a:miter lim="800000"/>
            <a:headEnd/>
            <a:tailEnd/>
          </a:ln>
          <a:effectLst/>
          <a:extLst/>
        </p:spPr>
        <p:txBody>
          <a:bodyPr wrap="none" lIns="90000" tIns="46800" rIns="90000" bIns="46800">
            <a:spAutoFit/>
          </a:bodyPr>
          <a:lstStyle>
            <a:lvl1pPr>
              <a:tabLst>
                <a:tab pos="2149475" algn="l"/>
              </a:tabLst>
              <a:defRPr>
                <a:solidFill>
                  <a:schemeClr val="tx1"/>
                </a:solidFill>
                <a:latin typeface="Arial" panose="020B0604020202020204" pitchFamily="34" charset="0"/>
              </a:defRPr>
            </a:lvl1pPr>
            <a:lvl2pPr marL="742950" indent="-285750">
              <a:tabLst>
                <a:tab pos="2149475" algn="l"/>
              </a:tabLst>
              <a:defRPr>
                <a:solidFill>
                  <a:schemeClr val="tx1"/>
                </a:solidFill>
                <a:latin typeface="Arial" panose="020B0604020202020204" pitchFamily="34" charset="0"/>
              </a:defRPr>
            </a:lvl2pPr>
            <a:lvl3pPr marL="1143000" indent="-228600">
              <a:tabLst>
                <a:tab pos="2149475" algn="l"/>
              </a:tabLst>
              <a:defRPr>
                <a:solidFill>
                  <a:schemeClr val="tx1"/>
                </a:solidFill>
                <a:latin typeface="Arial" panose="020B0604020202020204" pitchFamily="34" charset="0"/>
              </a:defRPr>
            </a:lvl3pPr>
            <a:lvl4pPr marL="1600200" indent="-228600">
              <a:tabLst>
                <a:tab pos="2149475" algn="l"/>
              </a:tabLst>
              <a:defRPr>
                <a:solidFill>
                  <a:schemeClr val="tx1"/>
                </a:solidFill>
                <a:latin typeface="Arial" panose="020B0604020202020204" pitchFamily="34" charset="0"/>
              </a:defRPr>
            </a:lvl4pPr>
            <a:lvl5pPr marL="2057400" indent="-228600">
              <a:tabLst>
                <a:tab pos="21494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94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94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94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9475" algn="l"/>
              </a:tabLst>
              <a:defRPr>
                <a:solidFill>
                  <a:schemeClr val="tx1"/>
                </a:solidFill>
                <a:latin typeface="Arial" panose="020B0604020202020204" pitchFamily="34" charset="0"/>
              </a:defRPr>
            </a:lvl9pPr>
          </a:lstStyle>
          <a:p>
            <a:pPr eaLnBrk="1" hangingPunct="1"/>
            <a:r>
              <a:rPr lang="cs-CZ" altLang="cs-CZ" sz="2000" b="1" u="sng">
                <a:solidFill>
                  <a:srgbClr val="000000"/>
                </a:solidFill>
              </a:rPr>
              <a:t>Ohřev napájecí vody</a:t>
            </a:r>
          </a:p>
          <a:p>
            <a:pPr eaLnBrk="1" hangingPunct="1"/>
            <a:r>
              <a:rPr lang="cs-CZ" altLang="cs-CZ" sz="2000" b="1">
                <a:solidFill>
                  <a:srgbClr val="000000"/>
                </a:solidFill>
              </a:rPr>
              <a:t>- vstupní teplota	- 269 </a:t>
            </a:r>
            <a:r>
              <a:rPr lang="cs-CZ" altLang="cs-CZ" sz="2000" b="1" baseline="30000">
                <a:solidFill>
                  <a:srgbClr val="000000"/>
                </a:solidFill>
              </a:rPr>
              <a:t>o</a:t>
            </a:r>
            <a:r>
              <a:rPr lang="cs-CZ" altLang="cs-CZ" sz="2000" b="1">
                <a:solidFill>
                  <a:srgbClr val="000000"/>
                </a:solidFill>
              </a:rPr>
              <a:t>C</a:t>
            </a:r>
          </a:p>
          <a:p>
            <a:pPr eaLnBrk="1" hangingPunct="1"/>
            <a:r>
              <a:rPr lang="cs-CZ" altLang="cs-CZ" sz="2000" b="1">
                <a:solidFill>
                  <a:srgbClr val="000000"/>
                </a:solidFill>
              </a:rPr>
              <a:t>- výstupní teplota	- 300 </a:t>
            </a:r>
            <a:r>
              <a:rPr lang="cs-CZ" altLang="cs-CZ" sz="2000" b="1" baseline="30000">
                <a:solidFill>
                  <a:srgbClr val="000000"/>
                </a:solidFill>
              </a:rPr>
              <a:t>o</a:t>
            </a:r>
            <a:r>
              <a:rPr lang="cs-CZ" altLang="cs-CZ" sz="2000" b="1">
                <a:solidFill>
                  <a:srgbClr val="000000"/>
                </a:solidFill>
              </a:rPr>
              <a:t>C</a:t>
            </a:r>
          </a:p>
          <a:p>
            <a:pPr eaLnBrk="1" hangingPunct="1"/>
            <a:r>
              <a:rPr lang="cs-CZ" altLang="cs-CZ" sz="2000" b="1">
                <a:solidFill>
                  <a:srgbClr val="000000"/>
                </a:solidFill>
              </a:rPr>
              <a:t>tlak vody 12,26 MPa</a:t>
            </a:r>
          </a:p>
        </p:txBody>
      </p:sp>
      <p:sp>
        <p:nvSpPr>
          <p:cNvPr id="28679" name="Text Box 7"/>
          <p:cNvSpPr txBox="1">
            <a:spLocks noChangeArrowheads="1"/>
          </p:cNvSpPr>
          <p:nvPr/>
        </p:nvSpPr>
        <p:spPr bwMode="auto">
          <a:xfrm>
            <a:off x="5797550" y="4357688"/>
            <a:ext cx="3311525" cy="727075"/>
          </a:xfrm>
          <a:prstGeom prst="rect">
            <a:avLst/>
          </a:prstGeom>
          <a:noFill/>
          <a:ln w="25400">
            <a:noFill/>
            <a:miter lim="800000"/>
            <a:headEnd/>
            <a:tailEnd/>
          </a:ln>
          <a:effectLst/>
          <a:extLst/>
        </p:spPr>
        <p:txBody>
          <a:bodyPr lIns="90000" tIns="46800" rIns="90000" bIns="46800">
            <a:spAutoFit/>
          </a:bodyPr>
          <a:lstStyle>
            <a:lvl1pPr>
              <a:tabLst>
                <a:tab pos="2149475" algn="l"/>
              </a:tabLst>
              <a:defRPr>
                <a:solidFill>
                  <a:schemeClr val="tx1"/>
                </a:solidFill>
                <a:latin typeface="Arial" panose="020B0604020202020204" pitchFamily="34" charset="0"/>
              </a:defRPr>
            </a:lvl1pPr>
            <a:lvl2pPr marL="742950" indent="-285750">
              <a:tabLst>
                <a:tab pos="2149475" algn="l"/>
              </a:tabLst>
              <a:defRPr>
                <a:solidFill>
                  <a:schemeClr val="tx1"/>
                </a:solidFill>
                <a:latin typeface="Arial" panose="020B0604020202020204" pitchFamily="34" charset="0"/>
              </a:defRPr>
            </a:lvl2pPr>
            <a:lvl3pPr marL="1143000" indent="-228600">
              <a:tabLst>
                <a:tab pos="2149475" algn="l"/>
              </a:tabLst>
              <a:defRPr>
                <a:solidFill>
                  <a:schemeClr val="tx1"/>
                </a:solidFill>
                <a:latin typeface="Arial" panose="020B0604020202020204" pitchFamily="34" charset="0"/>
              </a:defRPr>
            </a:lvl3pPr>
            <a:lvl4pPr marL="1600200" indent="-228600">
              <a:tabLst>
                <a:tab pos="2149475" algn="l"/>
              </a:tabLst>
              <a:defRPr>
                <a:solidFill>
                  <a:schemeClr val="tx1"/>
                </a:solidFill>
                <a:latin typeface="Arial" panose="020B0604020202020204" pitchFamily="34" charset="0"/>
              </a:defRPr>
            </a:lvl4pPr>
            <a:lvl5pPr marL="2057400" indent="-228600">
              <a:tabLst>
                <a:tab pos="21494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94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94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94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9475" algn="l"/>
              </a:tabLst>
              <a:defRPr>
                <a:solidFill>
                  <a:schemeClr val="tx1"/>
                </a:solidFill>
                <a:latin typeface="Arial" panose="020B0604020202020204" pitchFamily="34" charset="0"/>
              </a:defRPr>
            </a:lvl9pPr>
          </a:lstStyle>
          <a:p>
            <a:pPr eaLnBrk="1" hangingPunct="1"/>
            <a:r>
              <a:rPr lang="cs-CZ" altLang="cs-CZ" sz="2000" b="1">
                <a:solidFill>
                  <a:srgbClr val="000000"/>
                </a:solidFill>
              </a:rPr>
              <a:t>Voda slouží jako chladivo i jako moderátor</a:t>
            </a:r>
          </a:p>
        </p:txBody>
      </p:sp>
      <p:sp>
        <p:nvSpPr>
          <p:cNvPr id="28680" name="Text Box 8"/>
          <p:cNvSpPr txBox="1">
            <a:spLocks noChangeArrowheads="1"/>
          </p:cNvSpPr>
          <p:nvPr/>
        </p:nvSpPr>
        <p:spPr bwMode="auto">
          <a:xfrm>
            <a:off x="5795963" y="6246813"/>
            <a:ext cx="3311525" cy="402291"/>
          </a:xfrm>
          <a:prstGeom prst="rect">
            <a:avLst/>
          </a:prstGeom>
          <a:noFill/>
          <a:ln w="25400">
            <a:noFill/>
            <a:miter lim="800000"/>
            <a:headEnd/>
            <a:tailEnd/>
          </a:ln>
          <a:effectLst/>
          <a:extLst/>
        </p:spPr>
        <p:txBody>
          <a:bodyPr lIns="90000" tIns="46800" rIns="90000" bIns="46800">
            <a:spAutoFit/>
          </a:bodyPr>
          <a:lstStyle>
            <a:lvl1pPr>
              <a:tabLst>
                <a:tab pos="2149475" algn="l"/>
              </a:tabLst>
              <a:defRPr>
                <a:solidFill>
                  <a:schemeClr val="tx1"/>
                </a:solidFill>
                <a:latin typeface="Arial" panose="020B0604020202020204" pitchFamily="34" charset="0"/>
              </a:defRPr>
            </a:lvl1pPr>
            <a:lvl2pPr marL="742950" indent="-285750">
              <a:tabLst>
                <a:tab pos="2149475" algn="l"/>
              </a:tabLst>
              <a:defRPr>
                <a:solidFill>
                  <a:schemeClr val="tx1"/>
                </a:solidFill>
                <a:latin typeface="Arial" panose="020B0604020202020204" pitchFamily="34" charset="0"/>
              </a:defRPr>
            </a:lvl2pPr>
            <a:lvl3pPr marL="1143000" indent="-228600">
              <a:tabLst>
                <a:tab pos="2149475" algn="l"/>
              </a:tabLst>
              <a:defRPr>
                <a:solidFill>
                  <a:schemeClr val="tx1"/>
                </a:solidFill>
                <a:latin typeface="Arial" panose="020B0604020202020204" pitchFamily="34" charset="0"/>
              </a:defRPr>
            </a:lvl3pPr>
            <a:lvl4pPr marL="1600200" indent="-228600">
              <a:tabLst>
                <a:tab pos="2149475" algn="l"/>
              </a:tabLst>
              <a:defRPr>
                <a:solidFill>
                  <a:schemeClr val="tx1"/>
                </a:solidFill>
                <a:latin typeface="Arial" panose="020B0604020202020204" pitchFamily="34" charset="0"/>
              </a:defRPr>
            </a:lvl4pPr>
            <a:lvl5pPr marL="2057400" indent="-228600">
              <a:tabLst>
                <a:tab pos="21494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94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94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94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9475" algn="l"/>
              </a:tabLst>
              <a:defRPr>
                <a:solidFill>
                  <a:schemeClr val="tx1"/>
                </a:solidFill>
                <a:latin typeface="Arial" panose="020B0604020202020204" pitchFamily="34" charset="0"/>
              </a:defRPr>
            </a:lvl9pPr>
          </a:lstStyle>
          <a:p>
            <a:pPr eaLnBrk="1" hangingPunct="1"/>
            <a:r>
              <a:rPr lang="cs-CZ" altLang="cs-CZ" sz="2000" b="1">
                <a:solidFill>
                  <a:srgbClr val="000000"/>
                </a:solidFill>
              </a:rPr>
              <a:t>Voda se nesmí začít vařit</a:t>
            </a:r>
          </a:p>
        </p:txBody>
      </p:sp>
      <p:sp>
        <p:nvSpPr>
          <p:cNvPr id="28681" name="Text Box 9"/>
          <p:cNvSpPr txBox="1">
            <a:spLocks noChangeArrowheads="1"/>
          </p:cNvSpPr>
          <p:nvPr/>
        </p:nvSpPr>
        <p:spPr bwMode="auto">
          <a:xfrm>
            <a:off x="5797550" y="5133975"/>
            <a:ext cx="3311525" cy="1031875"/>
          </a:xfrm>
          <a:prstGeom prst="rect">
            <a:avLst/>
          </a:prstGeom>
          <a:noFill/>
          <a:ln w="25400">
            <a:noFill/>
            <a:miter lim="800000"/>
            <a:headEnd/>
            <a:tailEnd/>
          </a:ln>
          <a:effectLst/>
          <a:extLst/>
        </p:spPr>
        <p:txBody>
          <a:bodyPr lIns="90000" tIns="46800" rIns="90000" bIns="46800">
            <a:spAutoFit/>
          </a:bodyPr>
          <a:lstStyle>
            <a:lvl1pPr>
              <a:tabLst>
                <a:tab pos="2149475" algn="l"/>
              </a:tabLst>
              <a:defRPr>
                <a:solidFill>
                  <a:schemeClr val="tx1"/>
                </a:solidFill>
                <a:latin typeface="Arial" panose="020B0604020202020204" pitchFamily="34" charset="0"/>
              </a:defRPr>
            </a:lvl1pPr>
            <a:lvl2pPr marL="742950" indent="-285750">
              <a:tabLst>
                <a:tab pos="2149475" algn="l"/>
              </a:tabLst>
              <a:defRPr>
                <a:solidFill>
                  <a:schemeClr val="tx1"/>
                </a:solidFill>
                <a:latin typeface="Arial" panose="020B0604020202020204" pitchFamily="34" charset="0"/>
              </a:defRPr>
            </a:lvl2pPr>
            <a:lvl3pPr marL="1143000" indent="-228600">
              <a:tabLst>
                <a:tab pos="2149475" algn="l"/>
              </a:tabLst>
              <a:defRPr>
                <a:solidFill>
                  <a:schemeClr val="tx1"/>
                </a:solidFill>
                <a:latin typeface="Arial" panose="020B0604020202020204" pitchFamily="34" charset="0"/>
              </a:defRPr>
            </a:lvl3pPr>
            <a:lvl4pPr marL="1600200" indent="-228600">
              <a:tabLst>
                <a:tab pos="2149475" algn="l"/>
              </a:tabLst>
              <a:defRPr>
                <a:solidFill>
                  <a:schemeClr val="tx1"/>
                </a:solidFill>
                <a:latin typeface="Arial" panose="020B0604020202020204" pitchFamily="34" charset="0"/>
              </a:defRPr>
            </a:lvl4pPr>
            <a:lvl5pPr marL="2057400" indent="-228600">
              <a:tabLst>
                <a:tab pos="21494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94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94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94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9475" algn="l"/>
              </a:tabLst>
              <a:defRPr>
                <a:solidFill>
                  <a:schemeClr val="tx1"/>
                </a:solidFill>
                <a:latin typeface="Arial" panose="020B0604020202020204" pitchFamily="34" charset="0"/>
              </a:defRPr>
            </a:lvl9pPr>
          </a:lstStyle>
          <a:p>
            <a:pPr eaLnBrk="1" hangingPunct="1"/>
            <a:r>
              <a:rPr lang="cs-CZ" altLang="cs-CZ" sz="2000" b="1">
                <a:solidFill>
                  <a:srgbClr val="000000"/>
                </a:solidFill>
              </a:rPr>
              <a:t>V žádném případě nesmí dojít k zastavení průtoku vody</a:t>
            </a:r>
          </a:p>
        </p:txBody>
      </p:sp>
      <p:sp>
        <p:nvSpPr>
          <p:cNvPr id="28682" name="Text Box 10"/>
          <p:cNvSpPr txBox="1">
            <a:spLocks noChangeArrowheads="1"/>
          </p:cNvSpPr>
          <p:nvPr/>
        </p:nvSpPr>
        <p:spPr bwMode="auto">
          <a:xfrm>
            <a:off x="5795963" y="1125538"/>
            <a:ext cx="3313112" cy="1765300"/>
          </a:xfrm>
          <a:prstGeom prst="rect">
            <a:avLst/>
          </a:prstGeom>
          <a:noFill/>
          <a:ln w="25400">
            <a:noFill/>
            <a:miter lim="800000"/>
            <a:headEnd/>
            <a:tailEnd/>
          </a:ln>
          <a:effectLst/>
          <a:extLst/>
        </p:spPr>
        <p:txBody>
          <a:bodyPr lIns="90000" tIns="46800" rIns="90000" bIns="46800">
            <a:spAutoFit/>
          </a:bodyPr>
          <a:lstStyle>
            <a:lvl1pPr>
              <a:tabLst>
                <a:tab pos="2149475" algn="l"/>
              </a:tabLst>
              <a:defRPr>
                <a:solidFill>
                  <a:schemeClr val="tx1"/>
                </a:solidFill>
                <a:latin typeface="Arial" panose="020B0604020202020204" pitchFamily="34" charset="0"/>
              </a:defRPr>
            </a:lvl1pPr>
            <a:lvl2pPr marL="742950" indent="-285750">
              <a:tabLst>
                <a:tab pos="2149475" algn="l"/>
              </a:tabLst>
              <a:defRPr>
                <a:solidFill>
                  <a:schemeClr val="tx1"/>
                </a:solidFill>
                <a:latin typeface="Arial" panose="020B0604020202020204" pitchFamily="34" charset="0"/>
              </a:defRPr>
            </a:lvl2pPr>
            <a:lvl3pPr marL="1143000" indent="-228600">
              <a:tabLst>
                <a:tab pos="2149475" algn="l"/>
              </a:tabLst>
              <a:defRPr>
                <a:solidFill>
                  <a:schemeClr val="tx1"/>
                </a:solidFill>
                <a:latin typeface="Arial" panose="020B0604020202020204" pitchFamily="34" charset="0"/>
              </a:defRPr>
            </a:lvl3pPr>
            <a:lvl4pPr marL="1600200" indent="-228600">
              <a:tabLst>
                <a:tab pos="2149475" algn="l"/>
              </a:tabLst>
              <a:defRPr>
                <a:solidFill>
                  <a:schemeClr val="tx1"/>
                </a:solidFill>
                <a:latin typeface="Arial" panose="020B0604020202020204" pitchFamily="34" charset="0"/>
              </a:defRPr>
            </a:lvl4pPr>
            <a:lvl5pPr marL="2057400" indent="-228600">
              <a:tabLst>
                <a:tab pos="21494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94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94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94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9475" algn="l"/>
              </a:tabLst>
              <a:defRPr>
                <a:solidFill>
                  <a:schemeClr val="tx1"/>
                </a:solidFill>
                <a:latin typeface="Arial" panose="020B0604020202020204" pitchFamily="34" charset="0"/>
              </a:defRPr>
            </a:lvl9pPr>
          </a:lstStyle>
          <a:p>
            <a:pPr eaLnBrk="1" hangingPunct="1"/>
            <a:r>
              <a:rPr lang="cs-CZ" altLang="cs-CZ" b="1" dirty="0">
                <a:solidFill>
                  <a:srgbClr val="000000"/>
                </a:solidFill>
              </a:rPr>
              <a:t>Hmotnost paliva 42 tun, průměrné obohacení 3,5%. Původně bylo palivo v reaktoru 3 roky, v současné době se přechází na </a:t>
            </a:r>
            <a:r>
              <a:rPr lang="cs-CZ" altLang="cs-CZ" b="1" dirty="0" smtClean="0">
                <a:solidFill>
                  <a:srgbClr val="000000"/>
                </a:solidFill>
              </a:rPr>
              <a:t>čtyřletou </a:t>
            </a:r>
            <a:r>
              <a:rPr lang="cs-CZ" altLang="cs-CZ" b="1" dirty="0">
                <a:solidFill>
                  <a:srgbClr val="000000"/>
                </a:solidFill>
              </a:rPr>
              <a:t>kampaň.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8676">
                                            <p:bg/>
                                          </p:spTgt>
                                        </p:tgtEl>
                                        <p:attrNameLst>
                                          <p:attrName>style.visibility</p:attrName>
                                        </p:attrNameLst>
                                      </p:cBhvr>
                                      <p:to>
                                        <p:strVal val="visible"/>
                                      </p:to>
                                    </p:set>
                                    <p:anim calcmode="lin" valueType="num">
                                      <p:cBhvr>
                                        <p:cTn id="7" dur="500" fill="hold"/>
                                        <p:tgtEl>
                                          <p:spTgt spid="28676">
                                            <p:bg/>
                                          </p:spTgt>
                                        </p:tgtEl>
                                        <p:attrNameLst>
                                          <p:attrName>ppt_w</p:attrName>
                                        </p:attrNameLst>
                                      </p:cBhvr>
                                      <p:tavLst>
                                        <p:tav tm="0">
                                          <p:val>
                                            <p:fltVal val="0"/>
                                          </p:val>
                                        </p:tav>
                                        <p:tav tm="100000">
                                          <p:val>
                                            <p:strVal val="#ppt_w"/>
                                          </p:val>
                                        </p:tav>
                                      </p:tavLst>
                                    </p:anim>
                                    <p:anim calcmode="lin" valueType="num">
                                      <p:cBhvr>
                                        <p:cTn id="8" dur="500" fill="hold"/>
                                        <p:tgtEl>
                                          <p:spTgt spid="28676">
                                            <p:bg/>
                                          </p:spTgt>
                                        </p:tgtEl>
                                        <p:attrNameLst>
                                          <p:attrName>ppt_h</p:attrName>
                                        </p:attrNameLst>
                                      </p:cBhvr>
                                      <p:tavLst>
                                        <p:tav tm="0">
                                          <p:val>
                                            <p:fltVal val="0"/>
                                          </p:val>
                                        </p:tav>
                                        <p:tav tm="100000">
                                          <p:val>
                                            <p:strVal val="#ppt_h"/>
                                          </p:val>
                                        </p:tav>
                                      </p:tavLst>
                                    </p:anim>
                                    <p:animEffect transition="in" filter="fade">
                                      <p:cBhvr>
                                        <p:cTn id="9" dur="500"/>
                                        <p:tgtEl>
                                          <p:spTgt spid="28676">
                                            <p:bg/>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8676">
                                            <p:txEl>
                                              <p:pRg st="0" end="0"/>
                                            </p:txEl>
                                          </p:spTgt>
                                        </p:tgtEl>
                                        <p:attrNameLst>
                                          <p:attrName>style.visibility</p:attrName>
                                        </p:attrNameLst>
                                      </p:cBhvr>
                                      <p:to>
                                        <p:strVal val="visible"/>
                                      </p:to>
                                    </p:set>
                                    <p:anim calcmode="lin" valueType="num">
                                      <p:cBhvr>
                                        <p:cTn id="12" dur="5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867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8676">
                                            <p:txEl>
                                              <p:pRg st="0" end="0"/>
                                            </p:txEl>
                                          </p:spTgt>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28677"/>
                                        </p:tgtEl>
                                        <p:attrNameLst>
                                          <p:attrName>style.visibility</p:attrName>
                                        </p:attrNameLst>
                                      </p:cBhvr>
                                      <p:to>
                                        <p:strVal val="visible"/>
                                      </p:to>
                                    </p:set>
                                    <p:anim calcmode="lin" valueType="num">
                                      <p:cBhvr>
                                        <p:cTn id="18" dur="2000" fill="hold"/>
                                        <p:tgtEl>
                                          <p:spTgt spid="28677"/>
                                        </p:tgtEl>
                                        <p:attrNameLst>
                                          <p:attrName>ppt_w</p:attrName>
                                        </p:attrNameLst>
                                      </p:cBhvr>
                                      <p:tavLst>
                                        <p:tav tm="0">
                                          <p:val>
                                            <p:fltVal val="0"/>
                                          </p:val>
                                        </p:tav>
                                        <p:tav tm="100000">
                                          <p:val>
                                            <p:strVal val="#ppt_w"/>
                                          </p:val>
                                        </p:tav>
                                      </p:tavLst>
                                    </p:anim>
                                    <p:anim calcmode="lin" valueType="num">
                                      <p:cBhvr>
                                        <p:cTn id="19" dur="2000" fill="hold"/>
                                        <p:tgtEl>
                                          <p:spTgt spid="28677"/>
                                        </p:tgtEl>
                                        <p:attrNameLst>
                                          <p:attrName>ppt_h</p:attrName>
                                        </p:attrNameLst>
                                      </p:cBhvr>
                                      <p:tavLst>
                                        <p:tav tm="0">
                                          <p:val>
                                            <p:fltVal val="0"/>
                                          </p:val>
                                        </p:tav>
                                        <p:tav tm="100000">
                                          <p:val>
                                            <p:strVal val="#ppt_h"/>
                                          </p:val>
                                        </p:tav>
                                      </p:tavLst>
                                    </p:anim>
                                    <p:animEffect transition="in" filter="fade">
                                      <p:cBhvr>
                                        <p:cTn id="20" dur="2000"/>
                                        <p:tgtEl>
                                          <p:spTgt spid="286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8682"/>
                                        </p:tgtEl>
                                        <p:attrNameLst>
                                          <p:attrName>style.visibility</p:attrName>
                                        </p:attrNameLst>
                                      </p:cBhvr>
                                      <p:to>
                                        <p:strVal val="visible"/>
                                      </p:to>
                                    </p:set>
                                    <p:anim calcmode="lin" valueType="num">
                                      <p:cBhvr>
                                        <p:cTn id="25" dur="2000" fill="hold"/>
                                        <p:tgtEl>
                                          <p:spTgt spid="28682"/>
                                        </p:tgtEl>
                                        <p:attrNameLst>
                                          <p:attrName>ppt_w</p:attrName>
                                        </p:attrNameLst>
                                      </p:cBhvr>
                                      <p:tavLst>
                                        <p:tav tm="0">
                                          <p:val>
                                            <p:fltVal val="0"/>
                                          </p:val>
                                        </p:tav>
                                        <p:tav tm="100000">
                                          <p:val>
                                            <p:strVal val="#ppt_w"/>
                                          </p:val>
                                        </p:tav>
                                      </p:tavLst>
                                    </p:anim>
                                    <p:anim calcmode="lin" valueType="num">
                                      <p:cBhvr>
                                        <p:cTn id="26" dur="2000" fill="hold"/>
                                        <p:tgtEl>
                                          <p:spTgt spid="28682"/>
                                        </p:tgtEl>
                                        <p:attrNameLst>
                                          <p:attrName>ppt_h</p:attrName>
                                        </p:attrNameLst>
                                      </p:cBhvr>
                                      <p:tavLst>
                                        <p:tav tm="0">
                                          <p:val>
                                            <p:fltVal val="0"/>
                                          </p:val>
                                        </p:tav>
                                        <p:tav tm="100000">
                                          <p:val>
                                            <p:strVal val="#ppt_h"/>
                                          </p:val>
                                        </p:tav>
                                      </p:tavLst>
                                    </p:anim>
                                    <p:animEffect transition="in" filter="fade">
                                      <p:cBhvr>
                                        <p:cTn id="27" dur="2000"/>
                                        <p:tgtEl>
                                          <p:spTgt spid="28682"/>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28678"/>
                                        </p:tgtEl>
                                        <p:attrNameLst>
                                          <p:attrName>style.visibility</p:attrName>
                                        </p:attrNameLst>
                                      </p:cBhvr>
                                      <p:to>
                                        <p:strVal val="visible"/>
                                      </p:to>
                                    </p:set>
                                    <p:anim calcmode="lin" valueType="num">
                                      <p:cBhvr>
                                        <p:cTn id="30" dur="2000" fill="hold"/>
                                        <p:tgtEl>
                                          <p:spTgt spid="28678"/>
                                        </p:tgtEl>
                                        <p:attrNameLst>
                                          <p:attrName>ppt_w</p:attrName>
                                        </p:attrNameLst>
                                      </p:cBhvr>
                                      <p:tavLst>
                                        <p:tav tm="0">
                                          <p:val>
                                            <p:fltVal val="0"/>
                                          </p:val>
                                        </p:tav>
                                        <p:tav tm="100000">
                                          <p:val>
                                            <p:strVal val="#ppt_w"/>
                                          </p:val>
                                        </p:tav>
                                      </p:tavLst>
                                    </p:anim>
                                    <p:anim calcmode="lin" valueType="num">
                                      <p:cBhvr>
                                        <p:cTn id="31" dur="2000" fill="hold"/>
                                        <p:tgtEl>
                                          <p:spTgt spid="28678"/>
                                        </p:tgtEl>
                                        <p:attrNameLst>
                                          <p:attrName>ppt_h</p:attrName>
                                        </p:attrNameLst>
                                      </p:cBhvr>
                                      <p:tavLst>
                                        <p:tav tm="0">
                                          <p:val>
                                            <p:fltVal val="0"/>
                                          </p:val>
                                        </p:tav>
                                        <p:tav tm="100000">
                                          <p:val>
                                            <p:strVal val="#ppt_h"/>
                                          </p:val>
                                        </p:tav>
                                      </p:tavLst>
                                    </p:anim>
                                    <p:animEffect transition="in" filter="fade">
                                      <p:cBhvr>
                                        <p:cTn id="32" dur="2000"/>
                                        <p:tgtEl>
                                          <p:spTgt spid="28678"/>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28679"/>
                                        </p:tgtEl>
                                        <p:attrNameLst>
                                          <p:attrName>style.visibility</p:attrName>
                                        </p:attrNameLst>
                                      </p:cBhvr>
                                      <p:to>
                                        <p:strVal val="visible"/>
                                      </p:to>
                                    </p:set>
                                    <p:anim calcmode="lin" valueType="num">
                                      <p:cBhvr>
                                        <p:cTn id="35" dur="2000" fill="hold"/>
                                        <p:tgtEl>
                                          <p:spTgt spid="28679"/>
                                        </p:tgtEl>
                                        <p:attrNameLst>
                                          <p:attrName>ppt_w</p:attrName>
                                        </p:attrNameLst>
                                      </p:cBhvr>
                                      <p:tavLst>
                                        <p:tav tm="0">
                                          <p:val>
                                            <p:fltVal val="0"/>
                                          </p:val>
                                        </p:tav>
                                        <p:tav tm="100000">
                                          <p:val>
                                            <p:strVal val="#ppt_w"/>
                                          </p:val>
                                        </p:tav>
                                      </p:tavLst>
                                    </p:anim>
                                    <p:anim calcmode="lin" valueType="num">
                                      <p:cBhvr>
                                        <p:cTn id="36" dur="2000" fill="hold"/>
                                        <p:tgtEl>
                                          <p:spTgt spid="28679"/>
                                        </p:tgtEl>
                                        <p:attrNameLst>
                                          <p:attrName>ppt_h</p:attrName>
                                        </p:attrNameLst>
                                      </p:cBhvr>
                                      <p:tavLst>
                                        <p:tav tm="0">
                                          <p:val>
                                            <p:fltVal val="0"/>
                                          </p:val>
                                        </p:tav>
                                        <p:tav tm="100000">
                                          <p:val>
                                            <p:strVal val="#ppt_h"/>
                                          </p:val>
                                        </p:tav>
                                      </p:tavLst>
                                    </p:anim>
                                    <p:animEffect transition="in" filter="fade">
                                      <p:cBhvr>
                                        <p:cTn id="37" dur="2000"/>
                                        <p:tgtEl>
                                          <p:spTgt spid="28679"/>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28681"/>
                                        </p:tgtEl>
                                        <p:attrNameLst>
                                          <p:attrName>style.visibility</p:attrName>
                                        </p:attrNameLst>
                                      </p:cBhvr>
                                      <p:to>
                                        <p:strVal val="visible"/>
                                      </p:to>
                                    </p:set>
                                    <p:anim calcmode="lin" valueType="num">
                                      <p:cBhvr>
                                        <p:cTn id="40" dur="2000" fill="hold"/>
                                        <p:tgtEl>
                                          <p:spTgt spid="28681"/>
                                        </p:tgtEl>
                                        <p:attrNameLst>
                                          <p:attrName>ppt_w</p:attrName>
                                        </p:attrNameLst>
                                      </p:cBhvr>
                                      <p:tavLst>
                                        <p:tav tm="0">
                                          <p:val>
                                            <p:fltVal val="0"/>
                                          </p:val>
                                        </p:tav>
                                        <p:tav tm="100000">
                                          <p:val>
                                            <p:strVal val="#ppt_w"/>
                                          </p:val>
                                        </p:tav>
                                      </p:tavLst>
                                    </p:anim>
                                    <p:anim calcmode="lin" valueType="num">
                                      <p:cBhvr>
                                        <p:cTn id="41" dur="2000" fill="hold"/>
                                        <p:tgtEl>
                                          <p:spTgt spid="28681"/>
                                        </p:tgtEl>
                                        <p:attrNameLst>
                                          <p:attrName>ppt_h</p:attrName>
                                        </p:attrNameLst>
                                      </p:cBhvr>
                                      <p:tavLst>
                                        <p:tav tm="0">
                                          <p:val>
                                            <p:fltVal val="0"/>
                                          </p:val>
                                        </p:tav>
                                        <p:tav tm="100000">
                                          <p:val>
                                            <p:strVal val="#ppt_h"/>
                                          </p:val>
                                        </p:tav>
                                      </p:tavLst>
                                    </p:anim>
                                    <p:animEffect transition="in" filter="fade">
                                      <p:cBhvr>
                                        <p:cTn id="42" dur="2000"/>
                                        <p:tgtEl>
                                          <p:spTgt spid="28681"/>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28680"/>
                                        </p:tgtEl>
                                        <p:attrNameLst>
                                          <p:attrName>style.visibility</p:attrName>
                                        </p:attrNameLst>
                                      </p:cBhvr>
                                      <p:to>
                                        <p:strVal val="visible"/>
                                      </p:to>
                                    </p:set>
                                    <p:anim calcmode="lin" valueType="num">
                                      <p:cBhvr>
                                        <p:cTn id="45" dur="2000" fill="hold"/>
                                        <p:tgtEl>
                                          <p:spTgt spid="28680"/>
                                        </p:tgtEl>
                                        <p:attrNameLst>
                                          <p:attrName>ppt_w</p:attrName>
                                        </p:attrNameLst>
                                      </p:cBhvr>
                                      <p:tavLst>
                                        <p:tav tm="0">
                                          <p:val>
                                            <p:fltVal val="0"/>
                                          </p:val>
                                        </p:tav>
                                        <p:tav tm="100000">
                                          <p:val>
                                            <p:strVal val="#ppt_w"/>
                                          </p:val>
                                        </p:tav>
                                      </p:tavLst>
                                    </p:anim>
                                    <p:anim calcmode="lin" valueType="num">
                                      <p:cBhvr>
                                        <p:cTn id="46" dur="2000" fill="hold"/>
                                        <p:tgtEl>
                                          <p:spTgt spid="28680"/>
                                        </p:tgtEl>
                                        <p:attrNameLst>
                                          <p:attrName>ppt_h</p:attrName>
                                        </p:attrNameLst>
                                      </p:cBhvr>
                                      <p:tavLst>
                                        <p:tav tm="0">
                                          <p:val>
                                            <p:fltVal val="0"/>
                                          </p:val>
                                        </p:tav>
                                        <p:tav tm="100000">
                                          <p:val>
                                            <p:strVal val="#ppt_h"/>
                                          </p:val>
                                        </p:tav>
                                      </p:tavLst>
                                    </p:anim>
                                    <p:animEffect transition="in" filter="fade">
                                      <p:cBhvr>
                                        <p:cTn id="47" dur="20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allAtOnce" animBg="1"/>
      <p:bldP spid="28678" grpId="0"/>
      <p:bldP spid="28679" grpId="0"/>
      <p:bldP spid="28680" grpId="0"/>
      <p:bldP spid="28681" grpId="0"/>
      <p:bldP spid="2868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0179" name="Rectangle 3"/>
          <p:cNvSpPr>
            <a:spLocks noRot="1" noChangeArrowheads="1"/>
          </p:cNvSpPr>
          <p:nvPr/>
        </p:nvSpPr>
        <p:spPr bwMode="auto">
          <a:xfrm>
            <a:off x="4067175" y="188913"/>
            <a:ext cx="4970463" cy="6635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Reaktor VVER 1000</a:t>
            </a:r>
            <a:endParaRPr lang="cs-CZ" altLang="cs-CZ" sz="3600" u="sng" baseline="-25000" dirty="0" smtClean="0">
              <a:solidFill>
                <a:srgbClr val="000000"/>
              </a:solidFill>
              <a:effectLst/>
              <a:latin typeface="Comic Sans MS" panose="030F0702030302020204" pitchFamily="66" charset="0"/>
            </a:endParaRPr>
          </a:p>
        </p:txBody>
      </p:sp>
      <p:sp>
        <p:nvSpPr>
          <p:cNvPr id="50184" name="Text Box 8"/>
          <p:cNvSpPr txBox="1">
            <a:spLocks noChangeArrowheads="1"/>
          </p:cNvSpPr>
          <p:nvPr/>
        </p:nvSpPr>
        <p:spPr bwMode="auto">
          <a:xfrm>
            <a:off x="2819401" y="981075"/>
            <a:ext cx="6218238" cy="1325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76213" indent="-1762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dirty="0">
                <a:solidFill>
                  <a:srgbClr val="000000"/>
                </a:solidFill>
              </a:rPr>
              <a:t>*	</a:t>
            </a:r>
            <a:r>
              <a:rPr lang="cs-CZ" altLang="cs-CZ" sz="2000" b="1" dirty="0" smtClean="0">
                <a:solidFill>
                  <a:srgbClr val="000000"/>
                </a:solidFill>
              </a:rPr>
              <a:t>původní elektrický </a:t>
            </a:r>
            <a:r>
              <a:rPr lang="cs-CZ" altLang="cs-CZ" sz="2000" b="1" dirty="0">
                <a:solidFill>
                  <a:srgbClr val="000000"/>
                </a:solidFill>
              </a:rPr>
              <a:t>výkon 1000 </a:t>
            </a:r>
            <a:r>
              <a:rPr lang="cs-CZ" altLang="cs-CZ" sz="2000" b="1" dirty="0" smtClean="0">
                <a:solidFill>
                  <a:srgbClr val="000000"/>
                </a:solidFill>
              </a:rPr>
              <a:t>MW</a:t>
            </a:r>
            <a:r>
              <a:rPr lang="cs-CZ" altLang="cs-CZ" sz="2000" b="1" baseline="-25000" dirty="0" smtClean="0">
                <a:solidFill>
                  <a:srgbClr val="000000"/>
                </a:solidFill>
              </a:rPr>
              <a:t>e </a:t>
            </a:r>
            <a:r>
              <a:rPr lang="cs-CZ" altLang="cs-CZ" sz="2000" b="1" dirty="0" smtClean="0">
                <a:solidFill>
                  <a:srgbClr val="000000"/>
                </a:solidFill>
              </a:rPr>
              <a:t> (1078 MW</a:t>
            </a:r>
            <a:r>
              <a:rPr lang="cs-CZ" altLang="cs-CZ" sz="2000" b="1" baseline="-25000" dirty="0" smtClean="0">
                <a:solidFill>
                  <a:srgbClr val="000000"/>
                </a:solidFill>
              </a:rPr>
              <a:t>e</a:t>
            </a:r>
            <a:r>
              <a:rPr lang="cs-CZ" altLang="cs-CZ" sz="2000" b="1" dirty="0" smtClean="0">
                <a:solidFill>
                  <a:srgbClr val="000000"/>
                </a:solidFill>
              </a:rPr>
              <a:t>) </a:t>
            </a:r>
          </a:p>
          <a:p>
            <a:pPr eaLnBrk="1" hangingPunct="1"/>
            <a:r>
              <a:rPr lang="cs-CZ" altLang="cs-CZ" sz="2000" b="1" dirty="0" smtClean="0">
                <a:solidFill>
                  <a:srgbClr val="000000"/>
                </a:solidFill>
              </a:rPr>
              <a:t>*</a:t>
            </a:r>
            <a:r>
              <a:rPr lang="cs-CZ" altLang="cs-CZ" sz="2000" b="1" dirty="0">
                <a:solidFill>
                  <a:srgbClr val="000000"/>
                </a:solidFill>
              </a:rPr>
              <a:t>	teplota vody na vstupu – 290</a:t>
            </a:r>
            <a:r>
              <a:rPr lang="cs-CZ" altLang="cs-CZ" sz="2000" b="1" baseline="30000" dirty="0">
                <a:solidFill>
                  <a:srgbClr val="000000"/>
                </a:solidFill>
              </a:rPr>
              <a:t>0</a:t>
            </a:r>
            <a:r>
              <a:rPr lang="cs-CZ" altLang="cs-CZ" sz="2000" b="1" dirty="0">
                <a:solidFill>
                  <a:srgbClr val="000000"/>
                </a:solidFill>
              </a:rPr>
              <a:t>C</a:t>
            </a:r>
          </a:p>
          <a:p>
            <a:pPr eaLnBrk="1" hangingPunct="1"/>
            <a:r>
              <a:rPr lang="cs-CZ" altLang="cs-CZ" sz="2000" b="1" dirty="0">
                <a:solidFill>
                  <a:srgbClr val="000000"/>
                </a:solidFill>
              </a:rPr>
              <a:t>*	teplota vody na výstupu – 320</a:t>
            </a:r>
            <a:r>
              <a:rPr lang="cs-CZ" altLang="cs-CZ" sz="2000" b="1" baseline="30000" dirty="0">
                <a:solidFill>
                  <a:srgbClr val="000000"/>
                </a:solidFill>
              </a:rPr>
              <a:t>0</a:t>
            </a:r>
            <a:r>
              <a:rPr lang="cs-CZ" altLang="cs-CZ" sz="2000" b="1" dirty="0">
                <a:solidFill>
                  <a:srgbClr val="000000"/>
                </a:solidFill>
              </a:rPr>
              <a:t>C</a:t>
            </a:r>
          </a:p>
          <a:p>
            <a:pPr eaLnBrk="1" hangingPunct="1"/>
            <a:r>
              <a:rPr lang="cs-CZ" altLang="cs-CZ" sz="2000" b="1" dirty="0">
                <a:solidFill>
                  <a:srgbClr val="000000"/>
                </a:solidFill>
              </a:rPr>
              <a:t>*	tlak vody – 15,7 </a:t>
            </a:r>
            <a:r>
              <a:rPr lang="cs-CZ" altLang="cs-CZ" sz="2000" b="1" dirty="0" err="1">
                <a:solidFill>
                  <a:srgbClr val="000000"/>
                </a:solidFill>
              </a:rPr>
              <a:t>MPa</a:t>
            </a:r>
            <a:r>
              <a:rPr lang="cs-CZ" altLang="cs-CZ" sz="2000" b="1" dirty="0">
                <a:solidFill>
                  <a:srgbClr val="000000"/>
                </a:solidFill>
              </a:rPr>
              <a:t> </a:t>
            </a:r>
          </a:p>
        </p:txBody>
      </p:sp>
      <p:pic>
        <p:nvPicPr>
          <p:cNvPr id="50187" name="Picture 11" descr="Reak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23796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4" descr="šacht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49500"/>
            <a:ext cx="2184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349500"/>
            <a:ext cx="3190875"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0179">
                                            <p:bg/>
                                          </p:spTgt>
                                        </p:tgtEl>
                                        <p:attrNameLst>
                                          <p:attrName>style.visibility</p:attrName>
                                        </p:attrNameLst>
                                      </p:cBhvr>
                                      <p:to>
                                        <p:strVal val="visible"/>
                                      </p:to>
                                    </p:set>
                                    <p:anim calcmode="lin" valueType="num">
                                      <p:cBhvr>
                                        <p:cTn id="7" dur="500" fill="hold"/>
                                        <p:tgtEl>
                                          <p:spTgt spid="50179">
                                            <p:bg/>
                                          </p:spTgt>
                                        </p:tgtEl>
                                        <p:attrNameLst>
                                          <p:attrName>ppt_w</p:attrName>
                                        </p:attrNameLst>
                                      </p:cBhvr>
                                      <p:tavLst>
                                        <p:tav tm="0">
                                          <p:val>
                                            <p:fltVal val="0"/>
                                          </p:val>
                                        </p:tav>
                                        <p:tav tm="100000">
                                          <p:val>
                                            <p:strVal val="#ppt_w"/>
                                          </p:val>
                                        </p:tav>
                                      </p:tavLst>
                                    </p:anim>
                                    <p:anim calcmode="lin" valueType="num">
                                      <p:cBhvr>
                                        <p:cTn id="8" dur="500" fill="hold"/>
                                        <p:tgtEl>
                                          <p:spTgt spid="50179">
                                            <p:bg/>
                                          </p:spTgt>
                                        </p:tgtEl>
                                        <p:attrNameLst>
                                          <p:attrName>ppt_h</p:attrName>
                                        </p:attrNameLst>
                                      </p:cBhvr>
                                      <p:tavLst>
                                        <p:tav tm="0">
                                          <p:val>
                                            <p:fltVal val="0"/>
                                          </p:val>
                                        </p:tav>
                                        <p:tav tm="100000">
                                          <p:val>
                                            <p:strVal val="#ppt_h"/>
                                          </p:val>
                                        </p:tav>
                                      </p:tavLst>
                                    </p:anim>
                                    <p:animEffect transition="in" filter="fade">
                                      <p:cBhvr>
                                        <p:cTn id="9" dur="500"/>
                                        <p:tgtEl>
                                          <p:spTgt spid="50179">
                                            <p:bg/>
                                          </p:spTgt>
                                        </p:tgtEl>
                                      </p:cBhvr>
                                    </p:animEffect>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50187"/>
                                        </p:tgtEl>
                                        <p:attrNameLst>
                                          <p:attrName>style.visibility</p:attrName>
                                        </p:attrNameLst>
                                      </p:cBhvr>
                                      <p:to>
                                        <p:strVal val="visible"/>
                                      </p:to>
                                    </p:set>
                                    <p:anim calcmode="lin" valueType="num">
                                      <p:cBhvr additive="base">
                                        <p:cTn id="13" dur="500" fill="hold"/>
                                        <p:tgtEl>
                                          <p:spTgt spid="50187"/>
                                        </p:tgtEl>
                                        <p:attrNameLst>
                                          <p:attrName>ppt_x</p:attrName>
                                        </p:attrNameLst>
                                      </p:cBhvr>
                                      <p:tavLst>
                                        <p:tav tm="0">
                                          <p:val>
                                            <p:strVal val="0-#ppt_w/2"/>
                                          </p:val>
                                        </p:tav>
                                        <p:tav tm="100000">
                                          <p:val>
                                            <p:strVal val="#ppt_x"/>
                                          </p:val>
                                        </p:tav>
                                      </p:tavLst>
                                    </p:anim>
                                    <p:anim calcmode="lin" valueType="num">
                                      <p:cBhvr additive="base">
                                        <p:cTn id="14" dur="500" fill="hold"/>
                                        <p:tgtEl>
                                          <p:spTgt spid="50187"/>
                                        </p:tgtEl>
                                        <p:attrNameLst>
                                          <p:attrName>ppt_y</p:attrName>
                                        </p:attrNameLst>
                                      </p:cBhvr>
                                      <p:tavLst>
                                        <p:tav tm="0">
                                          <p:val>
                                            <p:strVal val="#ppt_y"/>
                                          </p:val>
                                        </p:tav>
                                        <p:tav tm="100000">
                                          <p:val>
                                            <p:strVal val="#ppt_y"/>
                                          </p:val>
                                        </p:tav>
                                      </p:tavLst>
                                    </p:anim>
                                  </p:childTnLst>
                                </p:cTn>
                              </p:par>
                              <p:par>
                                <p:cTn id="15" presetID="53" presetClass="entr" presetSubtype="0" fill="hold" nodeType="withEffect">
                                  <p:stCondLst>
                                    <p:cond delay="0"/>
                                  </p:stCondLst>
                                  <p:childTnLst>
                                    <p:set>
                                      <p:cBhvr>
                                        <p:cTn id="16" dur="1" fill="hold">
                                          <p:stCondLst>
                                            <p:cond delay="0"/>
                                          </p:stCondLst>
                                        </p:cTn>
                                        <p:tgtEl>
                                          <p:spTgt spid="50179">
                                            <p:txEl>
                                              <p:pRg st="0" end="0"/>
                                            </p:txEl>
                                          </p:spTgt>
                                        </p:tgtEl>
                                        <p:attrNameLst>
                                          <p:attrName>style.visibility</p:attrName>
                                        </p:attrNameLst>
                                      </p:cBhvr>
                                      <p:to>
                                        <p:strVal val="visible"/>
                                      </p:to>
                                    </p:set>
                                    <p:anim calcmode="lin" valueType="num">
                                      <p:cBhvr>
                                        <p:cTn id="1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0179">
                                            <p:txEl>
                                              <p:pRg st="0" end="0"/>
                                            </p:txEl>
                                          </p:spTgt>
                                        </p:tgtEl>
                                      </p:cBhvr>
                                    </p:animEffect>
                                  </p:childTnLst>
                                </p:cTn>
                              </p:par>
                            </p:childTnLst>
                          </p:cTn>
                        </p:par>
                        <p:par>
                          <p:cTn id="20" fill="hold" nodeType="afterGroup">
                            <p:stCondLst>
                              <p:cond delay="1000"/>
                            </p:stCondLst>
                            <p:childTnLst>
                              <p:par>
                                <p:cTn id="21" presetID="53" presetClass="entr" presetSubtype="0" fill="hold" grpId="0" nodeType="afterEffect">
                                  <p:stCondLst>
                                    <p:cond delay="0"/>
                                  </p:stCondLst>
                                  <p:childTnLst>
                                    <p:set>
                                      <p:cBhvr>
                                        <p:cTn id="22" dur="1" fill="hold">
                                          <p:stCondLst>
                                            <p:cond delay="0"/>
                                          </p:stCondLst>
                                        </p:cTn>
                                        <p:tgtEl>
                                          <p:spTgt spid="50184"/>
                                        </p:tgtEl>
                                        <p:attrNameLst>
                                          <p:attrName>style.visibility</p:attrName>
                                        </p:attrNameLst>
                                      </p:cBhvr>
                                      <p:to>
                                        <p:strVal val="visible"/>
                                      </p:to>
                                    </p:set>
                                    <p:anim calcmode="lin" valueType="num">
                                      <p:cBhvr>
                                        <p:cTn id="23" dur="2000" fill="hold"/>
                                        <p:tgtEl>
                                          <p:spTgt spid="50184"/>
                                        </p:tgtEl>
                                        <p:attrNameLst>
                                          <p:attrName>ppt_w</p:attrName>
                                        </p:attrNameLst>
                                      </p:cBhvr>
                                      <p:tavLst>
                                        <p:tav tm="0">
                                          <p:val>
                                            <p:fltVal val="0"/>
                                          </p:val>
                                        </p:tav>
                                        <p:tav tm="100000">
                                          <p:val>
                                            <p:strVal val="#ppt_w"/>
                                          </p:val>
                                        </p:tav>
                                      </p:tavLst>
                                    </p:anim>
                                    <p:anim calcmode="lin" valueType="num">
                                      <p:cBhvr>
                                        <p:cTn id="24" dur="2000" fill="hold"/>
                                        <p:tgtEl>
                                          <p:spTgt spid="50184"/>
                                        </p:tgtEl>
                                        <p:attrNameLst>
                                          <p:attrName>ppt_h</p:attrName>
                                        </p:attrNameLst>
                                      </p:cBhvr>
                                      <p:tavLst>
                                        <p:tav tm="0">
                                          <p:val>
                                            <p:fltVal val="0"/>
                                          </p:val>
                                        </p:tav>
                                        <p:tav tm="100000">
                                          <p:val>
                                            <p:strVal val="#ppt_h"/>
                                          </p:val>
                                        </p:tav>
                                      </p:tavLst>
                                    </p:anim>
                                    <p:animEffect transition="in" filter="fade">
                                      <p:cBhvr>
                                        <p:cTn id="25" dur="2000"/>
                                        <p:tgtEl>
                                          <p:spTgt spid="5018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50188"/>
                                        </p:tgtEl>
                                        <p:attrNameLst>
                                          <p:attrName>style.visibility</p:attrName>
                                        </p:attrNameLst>
                                      </p:cBhvr>
                                      <p:to>
                                        <p:strVal val="visible"/>
                                      </p:to>
                                    </p:set>
                                    <p:anim calcmode="lin" valueType="num">
                                      <p:cBhvr additive="base">
                                        <p:cTn id="30" dur="500" fill="hold"/>
                                        <p:tgtEl>
                                          <p:spTgt spid="50188"/>
                                        </p:tgtEl>
                                        <p:attrNameLst>
                                          <p:attrName>ppt_x</p:attrName>
                                        </p:attrNameLst>
                                      </p:cBhvr>
                                      <p:tavLst>
                                        <p:tav tm="0">
                                          <p:val>
                                            <p:strVal val="#ppt_x"/>
                                          </p:val>
                                        </p:tav>
                                        <p:tav tm="100000">
                                          <p:val>
                                            <p:strVal val="#ppt_x"/>
                                          </p:val>
                                        </p:tav>
                                      </p:tavLst>
                                    </p:anim>
                                    <p:anim calcmode="lin" valueType="num">
                                      <p:cBhvr additive="base">
                                        <p:cTn id="31" dur="500" fill="hold"/>
                                        <p:tgtEl>
                                          <p:spTgt spid="5018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0189"/>
                                        </p:tgtEl>
                                        <p:attrNameLst>
                                          <p:attrName>style.visibility</p:attrName>
                                        </p:attrNameLst>
                                      </p:cBhvr>
                                      <p:to>
                                        <p:strVal val="visible"/>
                                      </p:to>
                                    </p:set>
                                    <p:anim calcmode="lin" valueType="num">
                                      <p:cBhvr additive="base">
                                        <p:cTn id="34" dur="500" fill="hold"/>
                                        <p:tgtEl>
                                          <p:spTgt spid="50189"/>
                                        </p:tgtEl>
                                        <p:attrNameLst>
                                          <p:attrName>ppt_x</p:attrName>
                                        </p:attrNameLst>
                                      </p:cBhvr>
                                      <p:tavLst>
                                        <p:tav tm="0">
                                          <p:val>
                                            <p:strVal val="#ppt_x"/>
                                          </p:val>
                                        </p:tav>
                                        <p:tav tm="100000">
                                          <p:val>
                                            <p:strVal val="#ppt_x"/>
                                          </p:val>
                                        </p:tav>
                                      </p:tavLst>
                                    </p:anim>
                                    <p:anim calcmode="lin" valueType="num">
                                      <p:cBhvr additive="base">
                                        <p:cTn id="35" dur="500" fill="hold"/>
                                        <p:tgtEl>
                                          <p:spTgt spid="50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allAtOnce" animBg="1"/>
      <p:bldP spid="5018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5" name="Picture 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0" name="Rectangle 2"/>
          <p:cNvSpPr>
            <a:spLocks noRot="1" noChangeArrowheads="1"/>
          </p:cNvSpPr>
          <p:nvPr/>
        </p:nvSpPr>
        <p:spPr bwMode="auto">
          <a:xfrm>
            <a:off x="395288" y="5949950"/>
            <a:ext cx="8280400" cy="6635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chemeClr val="folHlink"/>
                </a:solidFill>
                <a:latin typeface="Comic Sans MS" panose="030F0702030302020204" pitchFamily="66" charset="0"/>
              </a:rPr>
              <a:t>Reaktor VVER 1000 – výměna paliva</a:t>
            </a:r>
            <a:endParaRPr lang="cs-CZ" altLang="cs-CZ" sz="3600" u="sng" baseline="-25000" smtClean="0">
              <a:solidFill>
                <a:schemeClr val="folHlink"/>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8615"/>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68610">
                                            <p:bg/>
                                          </p:spTgt>
                                        </p:tgtEl>
                                        <p:attrNameLst>
                                          <p:attrName>style.visibility</p:attrName>
                                        </p:attrNameLst>
                                      </p:cBhvr>
                                      <p:to>
                                        <p:strVal val="visible"/>
                                      </p:to>
                                    </p:set>
                                    <p:anim calcmode="lin" valueType="num">
                                      <p:cBhvr>
                                        <p:cTn id="10" dur="500" fill="hold"/>
                                        <p:tgtEl>
                                          <p:spTgt spid="68610">
                                            <p:bg/>
                                          </p:spTgt>
                                        </p:tgtEl>
                                        <p:attrNameLst>
                                          <p:attrName>ppt_w</p:attrName>
                                        </p:attrNameLst>
                                      </p:cBhvr>
                                      <p:tavLst>
                                        <p:tav tm="0">
                                          <p:val>
                                            <p:fltVal val="0"/>
                                          </p:val>
                                        </p:tav>
                                        <p:tav tm="100000">
                                          <p:val>
                                            <p:strVal val="#ppt_w"/>
                                          </p:val>
                                        </p:tav>
                                      </p:tavLst>
                                    </p:anim>
                                    <p:anim calcmode="lin" valueType="num">
                                      <p:cBhvr>
                                        <p:cTn id="11" dur="500" fill="hold"/>
                                        <p:tgtEl>
                                          <p:spTgt spid="68610">
                                            <p:bg/>
                                          </p:spTgt>
                                        </p:tgtEl>
                                        <p:attrNameLst>
                                          <p:attrName>ppt_h</p:attrName>
                                        </p:attrNameLst>
                                      </p:cBhvr>
                                      <p:tavLst>
                                        <p:tav tm="0">
                                          <p:val>
                                            <p:fltVal val="0"/>
                                          </p:val>
                                        </p:tav>
                                        <p:tav tm="100000">
                                          <p:val>
                                            <p:strVal val="#ppt_h"/>
                                          </p:val>
                                        </p:tav>
                                      </p:tavLst>
                                    </p:anim>
                                    <p:animEffect transition="in" filter="fade">
                                      <p:cBhvr>
                                        <p:cTn id="12" dur="500"/>
                                        <p:tgtEl>
                                          <p:spTgt spid="68610">
                                            <p:bg/>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68610">
                                            <p:txEl>
                                              <p:pRg st="0" end="0"/>
                                            </p:txEl>
                                          </p:spTgt>
                                        </p:tgtEl>
                                        <p:attrNameLst>
                                          <p:attrName>style.visibility</p:attrName>
                                        </p:attrNameLst>
                                      </p:cBhvr>
                                      <p:to>
                                        <p:strVal val="visible"/>
                                      </p:to>
                                    </p:set>
                                    <p:anim calcmode="lin" valueType="num">
                                      <p:cBhvr>
                                        <p:cTn id="15" dur="500" fill="hold"/>
                                        <p:tgtEl>
                                          <p:spTgt spid="686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86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86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30" name="Rectangle 2"/>
          <p:cNvSpPr>
            <a:spLocks noRot="1" noChangeArrowheads="1"/>
          </p:cNvSpPr>
          <p:nvPr/>
        </p:nvSpPr>
        <p:spPr bwMode="auto">
          <a:xfrm>
            <a:off x="1042988" y="115888"/>
            <a:ext cx="67691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Další části tepelného okruhu</a:t>
            </a:r>
            <a:endParaRPr lang="cs-CZ" altLang="cs-CZ" sz="3600" u="sng" baseline="-25000" smtClean="0">
              <a:solidFill>
                <a:srgbClr val="000000"/>
              </a:solidFill>
              <a:effectLst/>
              <a:latin typeface="Comic Sans MS" panose="030F0702030302020204" pitchFamily="66" charset="0"/>
            </a:endParaRPr>
          </a:p>
        </p:txBody>
      </p:sp>
      <p:sp>
        <p:nvSpPr>
          <p:cNvPr id="48131" name="Text Box 3"/>
          <p:cNvSpPr txBox="1">
            <a:spLocks noChangeArrowheads="1"/>
          </p:cNvSpPr>
          <p:nvPr/>
        </p:nvSpPr>
        <p:spPr bwMode="auto">
          <a:xfrm>
            <a:off x="107950" y="981075"/>
            <a:ext cx="8893175" cy="47111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978025" indent="-1978025">
              <a:tabLst>
                <a:tab pos="1793875" algn="l"/>
              </a:tabLst>
              <a:defRPr>
                <a:solidFill>
                  <a:schemeClr val="tx1"/>
                </a:solidFill>
                <a:latin typeface="Arial" panose="020B0604020202020204" pitchFamily="34" charset="0"/>
              </a:defRPr>
            </a:lvl1pPr>
            <a:lvl2pPr marL="742950" indent="-285750">
              <a:tabLst>
                <a:tab pos="1793875" algn="l"/>
              </a:tabLst>
              <a:defRPr>
                <a:solidFill>
                  <a:schemeClr val="tx1"/>
                </a:solidFill>
                <a:latin typeface="Arial" panose="020B0604020202020204" pitchFamily="34" charset="0"/>
              </a:defRPr>
            </a:lvl2pPr>
            <a:lvl3pPr marL="1143000" indent="-228600">
              <a:tabLst>
                <a:tab pos="1793875" algn="l"/>
              </a:tabLst>
              <a:defRPr>
                <a:solidFill>
                  <a:schemeClr val="tx1"/>
                </a:solidFill>
                <a:latin typeface="Arial" panose="020B0604020202020204" pitchFamily="34" charset="0"/>
              </a:defRPr>
            </a:lvl3pPr>
            <a:lvl4pPr marL="1600200" indent="-228600">
              <a:tabLst>
                <a:tab pos="1793875" algn="l"/>
              </a:tabLst>
              <a:defRPr>
                <a:solidFill>
                  <a:schemeClr val="tx1"/>
                </a:solidFill>
                <a:latin typeface="Arial" panose="020B0604020202020204" pitchFamily="34" charset="0"/>
              </a:defRPr>
            </a:lvl4pPr>
            <a:lvl5pPr marL="2057400" indent="-228600">
              <a:tabLst>
                <a:tab pos="17938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938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938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938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93875" algn="l"/>
              </a:tabLst>
              <a:defRPr>
                <a:solidFill>
                  <a:schemeClr val="tx1"/>
                </a:solidFill>
                <a:latin typeface="Arial" panose="020B0604020202020204" pitchFamily="34" charset="0"/>
              </a:defRPr>
            </a:lvl9pPr>
          </a:lstStyle>
          <a:p>
            <a:pPr eaLnBrk="1" hangingPunct="1">
              <a:spcBef>
                <a:spcPct val="50000"/>
              </a:spcBef>
            </a:pPr>
            <a:r>
              <a:rPr lang="cs-CZ" altLang="cs-CZ" sz="2000" b="1" u="sng" dirty="0">
                <a:solidFill>
                  <a:srgbClr val="000000"/>
                </a:solidFill>
              </a:rPr>
              <a:t>Parogenerátor</a:t>
            </a:r>
            <a:r>
              <a:rPr lang="cs-CZ" altLang="cs-CZ" sz="2000" b="1" dirty="0">
                <a:solidFill>
                  <a:srgbClr val="000000"/>
                </a:solidFill>
              </a:rPr>
              <a:t>	-	oddělují primární a sekundární okruh</a:t>
            </a:r>
          </a:p>
          <a:p>
            <a:pPr eaLnBrk="1" hangingPunct="1">
              <a:spcBef>
                <a:spcPct val="50000"/>
              </a:spcBef>
            </a:pPr>
            <a:r>
              <a:rPr lang="cs-CZ" altLang="cs-CZ" sz="2000" b="1" dirty="0">
                <a:solidFill>
                  <a:srgbClr val="000000"/>
                </a:solidFill>
              </a:rPr>
              <a:t>	-	předávají velké výkony při poměrně nízkých teplotách </a:t>
            </a:r>
            <a:r>
              <a:rPr lang="cs-CZ" altLang="cs-CZ" sz="2000" b="1" dirty="0">
                <a:solidFill>
                  <a:srgbClr val="000000"/>
                </a:solidFill>
                <a:sym typeface="Symbol" panose="05050102010706020507" pitchFamily="18" charset="2"/>
              </a:rPr>
              <a:t> velké průtoky a teplosměnné plochy</a:t>
            </a:r>
          </a:p>
          <a:p>
            <a:pPr eaLnBrk="1" hangingPunct="1">
              <a:spcBef>
                <a:spcPct val="50000"/>
              </a:spcBef>
            </a:pPr>
            <a:r>
              <a:rPr lang="cs-CZ" altLang="cs-CZ" sz="2000" b="1" dirty="0">
                <a:solidFill>
                  <a:srgbClr val="000000"/>
                </a:solidFill>
                <a:sym typeface="Symbol" panose="05050102010706020507" pitchFamily="18" charset="2"/>
              </a:rPr>
              <a:t>	-	vyrábějí sytou nebo mírně přehřátou páru</a:t>
            </a:r>
          </a:p>
          <a:p>
            <a:pPr eaLnBrk="1" hangingPunct="1">
              <a:spcBef>
                <a:spcPct val="50000"/>
              </a:spcBef>
            </a:pPr>
            <a:r>
              <a:rPr lang="cs-CZ" altLang="cs-CZ" sz="2000" b="1" dirty="0">
                <a:solidFill>
                  <a:srgbClr val="000000"/>
                </a:solidFill>
                <a:sym typeface="Symbol" panose="05050102010706020507" pitchFamily="18" charset="2"/>
              </a:rPr>
              <a:t>	-	tlaková nádoba se soustavou trubek, které ústí do kolektoru</a:t>
            </a:r>
          </a:p>
          <a:p>
            <a:pPr eaLnBrk="1" hangingPunct="1">
              <a:spcBef>
                <a:spcPct val="50000"/>
              </a:spcBef>
            </a:pPr>
            <a:r>
              <a:rPr lang="cs-CZ" altLang="cs-CZ" sz="2000" b="1" dirty="0">
                <a:solidFill>
                  <a:srgbClr val="000000"/>
                </a:solidFill>
                <a:sym typeface="Symbol" panose="05050102010706020507" pitchFamily="18" charset="2"/>
              </a:rPr>
              <a:t>	-	chladivo z reaktoru protéká trubkami parogenerátoru a ohřívá vodu v sekundárním okruhu</a:t>
            </a:r>
          </a:p>
          <a:p>
            <a:pPr eaLnBrk="1" hangingPunct="1">
              <a:spcBef>
                <a:spcPct val="50000"/>
              </a:spcBef>
            </a:pPr>
            <a:r>
              <a:rPr lang="cs-CZ" altLang="cs-CZ" sz="2000" b="1" dirty="0">
                <a:solidFill>
                  <a:srgbClr val="000000"/>
                </a:solidFill>
                <a:sym typeface="Symbol" panose="05050102010706020507" pitchFamily="18" charset="2"/>
              </a:rPr>
              <a:t>	-	vzniká mokrá pára, která se v separátoru (přehříváku) separuje na vodu (vrací se zpět) a sytou páru (do turbíny)</a:t>
            </a:r>
          </a:p>
          <a:p>
            <a:pPr eaLnBrk="1" hangingPunct="1">
              <a:spcBef>
                <a:spcPct val="50000"/>
              </a:spcBef>
            </a:pPr>
            <a:r>
              <a:rPr lang="cs-CZ" altLang="cs-CZ" sz="2000" b="1" dirty="0">
                <a:solidFill>
                  <a:srgbClr val="000000"/>
                </a:solidFill>
                <a:sym typeface="Symbol" panose="05050102010706020507" pitchFamily="18" charset="2"/>
              </a:rPr>
              <a:t>	-	teplota páry - 260 </a:t>
            </a:r>
            <a:r>
              <a:rPr lang="cs-CZ" altLang="cs-CZ" sz="2000" b="1" baseline="30000" dirty="0" err="1">
                <a:solidFill>
                  <a:srgbClr val="000000"/>
                </a:solidFill>
                <a:sym typeface="Symbol" panose="05050102010706020507" pitchFamily="18" charset="2"/>
              </a:rPr>
              <a:t>o</a:t>
            </a:r>
            <a:r>
              <a:rPr lang="cs-CZ" altLang="cs-CZ" sz="2000" b="1" dirty="0" err="1">
                <a:solidFill>
                  <a:srgbClr val="000000"/>
                </a:solidFill>
                <a:sym typeface="Symbol" panose="05050102010706020507" pitchFamily="18" charset="2"/>
              </a:rPr>
              <a:t>C</a:t>
            </a:r>
            <a:r>
              <a:rPr lang="cs-CZ" altLang="cs-CZ" sz="2000" b="1" dirty="0">
                <a:solidFill>
                  <a:srgbClr val="000000"/>
                </a:solidFill>
                <a:sym typeface="Symbol" panose="05050102010706020507" pitchFamily="18" charset="2"/>
              </a:rPr>
              <a:t>, tlak – 4,3 </a:t>
            </a:r>
            <a:r>
              <a:rPr lang="cs-CZ" altLang="cs-CZ" sz="2000" b="1" dirty="0" err="1">
                <a:solidFill>
                  <a:srgbClr val="000000"/>
                </a:solidFill>
                <a:sym typeface="Symbol" panose="05050102010706020507" pitchFamily="18" charset="2"/>
              </a:rPr>
              <a:t>MPa</a:t>
            </a:r>
            <a:endParaRPr lang="cs-CZ" altLang="cs-CZ" sz="2000" b="1"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p:cTn id="7" dur="500" fill="hold"/>
                                        <p:tgtEl>
                                          <p:spTgt spid="481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1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130">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ipe(left)">
                                      <p:cBhvr>
                                        <p:cTn id="13" dur="500"/>
                                        <p:tgtEl>
                                          <p:spTgt spid="48131">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8131">
                                            <p:txEl>
                                              <p:pRg st="1" end="1"/>
                                            </p:txEl>
                                          </p:spTgt>
                                        </p:tgtEl>
                                        <p:attrNameLst>
                                          <p:attrName>style.visibility</p:attrName>
                                        </p:attrNameLst>
                                      </p:cBhvr>
                                      <p:to>
                                        <p:strVal val="visible"/>
                                      </p:to>
                                    </p:set>
                                    <p:animEffect transition="in" filter="wipe(left)">
                                      <p:cBhvr>
                                        <p:cTn id="16" dur="500"/>
                                        <p:tgtEl>
                                          <p:spTgt spid="48131">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Effect transition="in" filter="wipe(left)">
                                      <p:cBhvr>
                                        <p:cTn id="19" dur="500"/>
                                        <p:tgtEl>
                                          <p:spTgt spid="48131">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wipe(left)">
                                      <p:cBhvr>
                                        <p:cTn id="22" dur="500"/>
                                        <p:tgtEl>
                                          <p:spTgt spid="48131">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48131">
                                            <p:txEl>
                                              <p:pRg st="4" end="4"/>
                                            </p:txEl>
                                          </p:spTgt>
                                        </p:tgtEl>
                                        <p:attrNameLst>
                                          <p:attrName>style.visibility</p:attrName>
                                        </p:attrNameLst>
                                      </p:cBhvr>
                                      <p:to>
                                        <p:strVal val="visible"/>
                                      </p:to>
                                    </p:set>
                                    <p:animEffect transition="in" filter="wipe(left)">
                                      <p:cBhvr>
                                        <p:cTn id="25" dur="500"/>
                                        <p:tgtEl>
                                          <p:spTgt spid="48131">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48131">
                                            <p:txEl>
                                              <p:pRg st="5" end="5"/>
                                            </p:txEl>
                                          </p:spTgt>
                                        </p:tgtEl>
                                        <p:attrNameLst>
                                          <p:attrName>style.visibility</p:attrName>
                                        </p:attrNameLst>
                                      </p:cBhvr>
                                      <p:to>
                                        <p:strVal val="visible"/>
                                      </p:to>
                                    </p:set>
                                    <p:animEffect transition="in" filter="wipe(left)">
                                      <p:cBhvr>
                                        <p:cTn id="28" dur="500"/>
                                        <p:tgtEl>
                                          <p:spTgt spid="48131">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8131">
                                            <p:txEl>
                                              <p:pRg st="6" end="6"/>
                                            </p:txEl>
                                          </p:spTgt>
                                        </p:tgtEl>
                                        <p:attrNameLst>
                                          <p:attrName>style.visibility</p:attrName>
                                        </p:attrNameLst>
                                      </p:cBhvr>
                                      <p:to>
                                        <p:strVal val="visible"/>
                                      </p:to>
                                    </p:set>
                                    <p:animEffect transition="in" filter="wipe(left)">
                                      <p:cBhvr>
                                        <p:cTn id="31"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154" name="Rectangle 2"/>
          <p:cNvSpPr>
            <a:spLocks noRot="1" noChangeArrowheads="1"/>
          </p:cNvSpPr>
          <p:nvPr/>
        </p:nvSpPr>
        <p:spPr bwMode="auto">
          <a:xfrm>
            <a:off x="5364163" y="4868863"/>
            <a:ext cx="360045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Parogenerátor</a:t>
            </a:r>
            <a:endParaRPr lang="cs-CZ" altLang="cs-CZ" sz="3600" u="sng" baseline="-25000" smtClean="0">
              <a:solidFill>
                <a:srgbClr val="000000"/>
              </a:solidFill>
              <a:effectLst/>
              <a:latin typeface="Comic Sans MS" panose="030F0702030302020204" pitchFamily="66" charset="0"/>
            </a:endParaRPr>
          </a:p>
        </p:txBody>
      </p:sp>
      <p:pic>
        <p:nvPicPr>
          <p:cNvPr id="1026" name="Picture 2" descr="Příčný řez tělesem parogenerátoru VVER 4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03083" y="-2969797"/>
            <a:ext cx="833123" cy="6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délný horizontální řez tělesem parogenerátoru VVER 1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517" y="188640"/>
            <a:ext cx="4896544" cy="26178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říčný řez tělesem parogenerátoru VVER 4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564904"/>
            <a:ext cx="5008877" cy="418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152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 calcmode="lin" valueType="num">
                                      <p:cBhvr>
                                        <p:cTn id="7" dur="500" fill="hold"/>
                                        <p:tgtEl>
                                          <p:spTgt spid="491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1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154">
                                            <p:txEl>
                                              <p:pRg st="0" end="0"/>
                                            </p:txEl>
                                          </p:spTgt>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additive="base">
                                        <p:cTn id="18" dur="500" fill="hold"/>
                                        <p:tgtEl>
                                          <p:spTgt spid="1030"/>
                                        </p:tgtEl>
                                        <p:attrNameLst>
                                          <p:attrName>ppt_x</p:attrName>
                                        </p:attrNameLst>
                                      </p:cBhvr>
                                      <p:tavLst>
                                        <p:tav tm="0">
                                          <p:val>
                                            <p:strVal val="#ppt_x"/>
                                          </p:val>
                                        </p:tav>
                                        <p:tav tm="100000">
                                          <p:val>
                                            <p:strVal val="#ppt_x"/>
                                          </p:val>
                                        </p:tav>
                                      </p:tavLst>
                                    </p:anim>
                                    <p:anim calcmode="lin" valueType="num">
                                      <p:cBhvr additive="base">
                                        <p:cTn id="19"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8749" y="0"/>
            <a:ext cx="9144000" cy="6858000"/>
          </a:xfrm>
          <a:prstGeom prst="rect">
            <a:avLst/>
          </a:prstGeom>
        </p:spPr>
      </p:pic>
      <p:cxnSp>
        <p:nvCxnSpPr>
          <p:cNvPr id="3" name="Přímá spojnice 2"/>
          <p:cNvCxnSpPr/>
          <p:nvPr/>
        </p:nvCxnSpPr>
        <p:spPr bwMode="auto">
          <a:xfrm>
            <a:off x="251520" y="2060848"/>
            <a:ext cx="8712968" cy="504056"/>
          </a:xfrm>
          <a:prstGeom prst="line">
            <a:avLst/>
          </a:prstGeom>
          <a:solidFill>
            <a:srgbClr val="FFFF99"/>
          </a:solidFill>
          <a:ln w="63500" cap="flat" cmpd="sng" algn="ctr">
            <a:solidFill>
              <a:srgbClr val="FF0000">
                <a:alpha val="49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Přímá spojnice 4"/>
          <p:cNvCxnSpPr/>
          <p:nvPr/>
        </p:nvCxnSpPr>
        <p:spPr bwMode="auto">
          <a:xfrm>
            <a:off x="244265" y="2638674"/>
            <a:ext cx="8712968" cy="819472"/>
          </a:xfrm>
          <a:prstGeom prst="line">
            <a:avLst/>
          </a:prstGeom>
          <a:solidFill>
            <a:srgbClr val="FFFF99"/>
          </a:solidFill>
          <a:ln w="63500" cap="flat" cmpd="sng" algn="ctr">
            <a:solidFill>
              <a:srgbClr val="FF0000">
                <a:alpha val="49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Přímá spojnice 5"/>
          <p:cNvCxnSpPr/>
          <p:nvPr/>
        </p:nvCxnSpPr>
        <p:spPr bwMode="auto">
          <a:xfrm>
            <a:off x="244265" y="5517232"/>
            <a:ext cx="8720223" cy="576064"/>
          </a:xfrm>
          <a:prstGeom prst="line">
            <a:avLst/>
          </a:prstGeom>
          <a:solidFill>
            <a:srgbClr val="FFFF99"/>
          </a:solidFill>
          <a:ln w="63500" cap="flat" cmpd="sng" algn="ctr">
            <a:solidFill>
              <a:srgbClr val="FF0000">
                <a:alpha val="49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Přímá spojnice 6"/>
          <p:cNvCxnSpPr/>
          <p:nvPr/>
        </p:nvCxnSpPr>
        <p:spPr bwMode="auto">
          <a:xfrm>
            <a:off x="403920" y="4778152"/>
            <a:ext cx="8712968" cy="819472"/>
          </a:xfrm>
          <a:prstGeom prst="line">
            <a:avLst/>
          </a:prstGeom>
          <a:solidFill>
            <a:srgbClr val="FFFF99"/>
          </a:solidFill>
          <a:ln w="63500" cap="flat" cmpd="sng" algn="ctr">
            <a:solidFill>
              <a:srgbClr val="FF0000">
                <a:alpha val="49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5376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4" name="Rectangle 4"/>
          <p:cNvSpPr>
            <a:spLocks noRot="1" noChangeArrowheads="1"/>
          </p:cNvSpPr>
          <p:nvPr/>
        </p:nvSpPr>
        <p:spPr bwMode="auto">
          <a:xfrm>
            <a:off x="1042988" y="115888"/>
            <a:ext cx="67691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Parogenerátor</a:t>
            </a:r>
            <a:endParaRPr lang="cs-CZ" altLang="cs-CZ" sz="3600" u="sng" baseline="-25000" smtClean="0">
              <a:solidFill>
                <a:srgbClr val="000000"/>
              </a:solidFill>
              <a:effectLst/>
              <a:latin typeface="Comic Sans MS" panose="030F0702030302020204" pitchFamily="66" charset="0"/>
            </a:endParaRPr>
          </a:p>
        </p:txBody>
      </p:sp>
      <p:pic>
        <p:nvPicPr>
          <p:cNvPr id="30727" name="Picture 7" descr="1204_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08050"/>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8"/>
          <p:cNvSpPr txBox="1">
            <a:spLocks noChangeArrowheads="1"/>
          </p:cNvSpPr>
          <p:nvPr/>
        </p:nvSpPr>
        <p:spPr bwMode="auto">
          <a:xfrm>
            <a:off x="4500563" y="908050"/>
            <a:ext cx="3311525" cy="43306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2149475" algn="l"/>
              </a:tabLst>
              <a:defRPr>
                <a:solidFill>
                  <a:schemeClr val="tx1"/>
                </a:solidFill>
                <a:latin typeface="Arial" panose="020B0604020202020204" pitchFamily="34" charset="0"/>
              </a:defRPr>
            </a:lvl1pPr>
            <a:lvl2pPr marL="742950" indent="-285750">
              <a:tabLst>
                <a:tab pos="2149475" algn="l"/>
              </a:tabLst>
              <a:defRPr>
                <a:solidFill>
                  <a:schemeClr val="tx1"/>
                </a:solidFill>
                <a:latin typeface="Arial" panose="020B0604020202020204" pitchFamily="34" charset="0"/>
              </a:defRPr>
            </a:lvl2pPr>
            <a:lvl3pPr marL="1143000" indent="-228600">
              <a:tabLst>
                <a:tab pos="2149475" algn="l"/>
              </a:tabLst>
              <a:defRPr>
                <a:solidFill>
                  <a:schemeClr val="tx1"/>
                </a:solidFill>
                <a:latin typeface="Arial" panose="020B0604020202020204" pitchFamily="34" charset="0"/>
              </a:defRPr>
            </a:lvl3pPr>
            <a:lvl4pPr marL="1600200" indent="-228600">
              <a:tabLst>
                <a:tab pos="2149475" algn="l"/>
              </a:tabLst>
              <a:defRPr>
                <a:solidFill>
                  <a:schemeClr val="tx1"/>
                </a:solidFill>
                <a:latin typeface="Arial" panose="020B0604020202020204" pitchFamily="34" charset="0"/>
              </a:defRPr>
            </a:lvl4pPr>
            <a:lvl5pPr marL="2057400" indent="-228600">
              <a:tabLst>
                <a:tab pos="21494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94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94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94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9475" algn="l"/>
              </a:tabLst>
              <a:defRPr>
                <a:solidFill>
                  <a:schemeClr val="tx1"/>
                </a:solidFill>
                <a:latin typeface="Arial" panose="020B0604020202020204" pitchFamily="34" charset="0"/>
              </a:defRPr>
            </a:lvl9pPr>
          </a:lstStyle>
          <a:p>
            <a:pPr eaLnBrk="1" hangingPunct="1"/>
            <a:r>
              <a:rPr lang="cs-CZ" altLang="cs-CZ" sz="2200" b="1">
                <a:solidFill>
                  <a:srgbClr val="000000"/>
                </a:solidFill>
              </a:rPr>
              <a:t>Montáž parogenerátoru </a:t>
            </a:r>
          </a:p>
        </p:txBody>
      </p:sp>
      <p:pic>
        <p:nvPicPr>
          <p:cNvPr id="30730" name="Picture 10" descr="15_Sch%C3%A9ma%20parogener%C3%A1tor_popisky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3417888"/>
            <a:ext cx="56197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 calcmode="lin" valueType="num">
                                      <p:cBhvr>
                                        <p:cTn id="7" dur="500" fill="hold"/>
                                        <p:tgtEl>
                                          <p:spTgt spid="307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72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728"/>
                                        </p:tgtEl>
                                        <p:attrNameLst>
                                          <p:attrName>style.visibility</p:attrName>
                                        </p:attrNameLst>
                                      </p:cBhvr>
                                      <p:to>
                                        <p:strVal val="visible"/>
                                      </p:to>
                                    </p:set>
                                    <p:anim calcmode="lin" valueType="num">
                                      <p:cBhvr>
                                        <p:cTn id="12" dur="1000" fill="hold"/>
                                        <p:tgtEl>
                                          <p:spTgt spid="30728"/>
                                        </p:tgtEl>
                                        <p:attrNameLst>
                                          <p:attrName>ppt_w</p:attrName>
                                        </p:attrNameLst>
                                      </p:cBhvr>
                                      <p:tavLst>
                                        <p:tav tm="0">
                                          <p:val>
                                            <p:fltVal val="0"/>
                                          </p:val>
                                        </p:tav>
                                        <p:tav tm="100000">
                                          <p:val>
                                            <p:strVal val="#ppt_w"/>
                                          </p:val>
                                        </p:tav>
                                      </p:tavLst>
                                    </p:anim>
                                    <p:anim calcmode="lin" valueType="num">
                                      <p:cBhvr>
                                        <p:cTn id="13" dur="1000" fill="hold"/>
                                        <p:tgtEl>
                                          <p:spTgt spid="30728"/>
                                        </p:tgtEl>
                                        <p:attrNameLst>
                                          <p:attrName>ppt_h</p:attrName>
                                        </p:attrNameLst>
                                      </p:cBhvr>
                                      <p:tavLst>
                                        <p:tav tm="0">
                                          <p:val>
                                            <p:fltVal val="0"/>
                                          </p:val>
                                        </p:tav>
                                        <p:tav tm="100000">
                                          <p:val>
                                            <p:strVal val="#ppt_h"/>
                                          </p:val>
                                        </p:tav>
                                      </p:tavLst>
                                    </p:anim>
                                    <p:animEffect transition="in" filter="fade">
                                      <p:cBhvr>
                                        <p:cTn id="14" dur="1000"/>
                                        <p:tgtEl>
                                          <p:spTgt spid="30728"/>
                                        </p:tgtEl>
                                      </p:cBhvr>
                                    </p:animEffect>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30727"/>
                                        </p:tgtEl>
                                        <p:attrNameLst>
                                          <p:attrName>style.visibility</p:attrName>
                                        </p:attrNameLst>
                                      </p:cBhvr>
                                      <p:to>
                                        <p:strVal val="visible"/>
                                      </p:to>
                                    </p:set>
                                    <p:anim calcmode="lin" valueType="num">
                                      <p:cBhvr additive="base">
                                        <p:cTn id="18" dur="500" fill="hold"/>
                                        <p:tgtEl>
                                          <p:spTgt spid="30727"/>
                                        </p:tgtEl>
                                        <p:attrNameLst>
                                          <p:attrName>ppt_x</p:attrName>
                                        </p:attrNameLst>
                                      </p:cBhvr>
                                      <p:tavLst>
                                        <p:tav tm="0">
                                          <p:val>
                                            <p:strVal val="0-#ppt_w/2"/>
                                          </p:val>
                                        </p:tav>
                                        <p:tav tm="100000">
                                          <p:val>
                                            <p:strVal val="#ppt_x"/>
                                          </p:val>
                                        </p:tav>
                                      </p:tavLst>
                                    </p:anim>
                                    <p:anim calcmode="lin" valueType="num">
                                      <p:cBhvr additive="base">
                                        <p:cTn id="19" dur="500" fill="hold"/>
                                        <p:tgtEl>
                                          <p:spTgt spid="30727"/>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0730"/>
                                        </p:tgtEl>
                                        <p:attrNameLst>
                                          <p:attrName>style.visibility</p:attrName>
                                        </p:attrNameLst>
                                      </p:cBhvr>
                                      <p:to>
                                        <p:strVal val="visible"/>
                                      </p:to>
                                    </p:set>
                                    <p:anim calcmode="lin" valueType="num">
                                      <p:cBhvr additive="base">
                                        <p:cTn id="22" dur="500" fill="hold"/>
                                        <p:tgtEl>
                                          <p:spTgt spid="30730"/>
                                        </p:tgtEl>
                                        <p:attrNameLst>
                                          <p:attrName>ppt_x</p:attrName>
                                        </p:attrNameLst>
                                      </p:cBhvr>
                                      <p:tavLst>
                                        <p:tav tm="0">
                                          <p:val>
                                            <p:strVal val="1+#ppt_w/2"/>
                                          </p:val>
                                        </p:tav>
                                        <p:tav tm="100000">
                                          <p:val>
                                            <p:strVal val="#ppt_x"/>
                                          </p:val>
                                        </p:tav>
                                      </p:tavLst>
                                    </p:anim>
                                    <p:anim calcmode="lin" valueType="num">
                                      <p:cBhvr additive="base">
                                        <p:cTn id="23" dur="500" fill="hold"/>
                                        <p:tgtEl>
                                          <p:spTgt spid="30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154" name="Rectangle 2"/>
          <p:cNvSpPr>
            <a:spLocks noRot="1" noChangeArrowheads="1"/>
          </p:cNvSpPr>
          <p:nvPr/>
        </p:nvSpPr>
        <p:spPr bwMode="auto">
          <a:xfrm>
            <a:off x="5364163" y="4868863"/>
            <a:ext cx="360045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Parogenerátor</a:t>
            </a:r>
            <a:endParaRPr lang="cs-CZ" altLang="cs-CZ" sz="3600" u="sng" baseline="-25000" smtClean="0">
              <a:solidFill>
                <a:srgbClr val="000000"/>
              </a:solidFill>
              <a:effectLst/>
              <a:latin typeface="Comic Sans MS" panose="030F0702030302020204" pitchFamily="66" charset="0"/>
            </a:endParaRPr>
          </a:p>
        </p:txBody>
      </p:sp>
      <p:pic>
        <p:nvPicPr>
          <p:cNvPr id="49156" name="Picture 4" descr="1204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905125"/>
            <a:ext cx="5040312"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7777162" cy="3544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 calcmode="lin" valueType="num">
                                      <p:cBhvr>
                                        <p:cTn id="7" dur="500" fill="hold"/>
                                        <p:tgtEl>
                                          <p:spTgt spid="491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1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154">
                                            <p:txEl>
                                              <p:pRg st="0" end="0"/>
                                            </p:txEl>
                                          </p:spTgt>
                                        </p:tgtEl>
                                      </p:cBhvr>
                                    </p:animEffect>
                                  </p:childTnLst>
                                </p:cTn>
                              </p:par>
                              <p:par>
                                <p:cTn id="10" presetID="2" presetClass="entr" presetSubtype="8" fill="hold" nodeType="withEffect">
                                  <p:stCondLst>
                                    <p:cond delay="0"/>
                                  </p:stCondLst>
                                  <p:childTnLst>
                                    <p:set>
                                      <p:cBhvr>
                                        <p:cTn id="11" dur="1" fill="hold">
                                          <p:stCondLst>
                                            <p:cond delay="0"/>
                                          </p:stCondLst>
                                        </p:cTn>
                                        <p:tgtEl>
                                          <p:spTgt spid="49156"/>
                                        </p:tgtEl>
                                        <p:attrNameLst>
                                          <p:attrName>style.visibility</p:attrName>
                                        </p:attrNameLst>
                                      </p:cBhvr>
                                      <p:to>
                                        <p:strVal val="visible"/>
                                      </p:to>
                                    </p:set>
                                    <p:anim calcmode="lin" valueType="num">
                                      <p:cBhvr additive="base">
                                        <p:cTn id="12" dur="500" fill="hold"/>
                                        <p:tgtEl>
                                          <p:spTgt spid="49156"/>
                                        </p:tgtEl>
                                        <p:attrNameLst>
                                          <p:attrName>ppt_x</p:attrName>
                                        </p:attrNameLst>
                                      </p:cBhvr>
                                      <p:tavLst>
                                        <p:tav tm="0">
                                          <p:val>
                                            <p:strVal val="0-#ppt_w/2"/>
                                          </p:val>
                                        </p:tav>
                                        <p:tav tm="100000">
                                          <p:val>
                                            <p:strVal val="#ppt_x"/>
                                          </p:val>
                                        </p:tav>
                                      </p:tavLst>
                                    </p:anim>
                                    <p:anim calcmode="lin" valueType="num">
                                      <p:cBhvr additive="base">
                                        <p:cTn id="13" dur="500" fill="hold"/>
                                        <p:tgtEl>
                                          <p:spTgt spid="4915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9167"/>
                                        </p:tgtEl>
                                        <p:attrNameLst>
                                          <p:attrName>style.visibility</p:attrName>
                                        </p:attrNameLst>
                                      </p:cBhvr>
                                      <p:to>
                                        <p:strVal val="visible"/>
                                      </p:to>
                                    </p:set>
                                    <p:anim calcmode="lin" valueType="num">
                                      <p:cBhvr additive="base">
                                        <p:cTn id="16" dur="500" fill="hold"/>
                                        <p:tgtEl>
                                          <p:spTgt spid="49167"/>
                                        </p:tgtEl>
                                        <p:attrNameLst>
                                          <p:attrName>ppt_x</p:attrName>
                                        </p:attrNameLst>
                                      </p:cBhvr>
                                      <p:tavLst>
                                        <p:tav tm="0">
                                          <p:val>
                                            <p:strVal val="1+#ppt_w/2"/>
                                          </p:val>
                                        </p:tav>
                                        <p:tav tm="100000">
                                          <p:val>
                                            <p:strVal val="#ppt_x"/>
                                          </p:val>
                                        </p:tav>
                                      </p:tavLst>
                                    </p:anim>
                                    <p:anim calcmode="lin" valueType="num">
                                      <p:cBhvr additive="base">
                                        <p:cTn id="17" dur="500" fill="hold"/>
                                        <p:tgtEl>
                                          <p:spTgt spid="491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1748" name="Rectangle 4"/>
          <p:cNvSpPr>
            <a:spLocks noRot="1" noChangeArrowheads="1"/>
          </p:cNvSpPr>
          <p:nvPr/>
        </p:nvSpPr>
        <p:spPr bwMode="auto">
          <a:xfrm>
            <a:off x="2051720" y="146034"/>
            <a:ext cx="47529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Kompenzátor objemu</a:t>
            </a:r>
            <a:endParaRPr lang="cs-CZ" altLang="cs-CZ" sz="3600" u="sng" baseline="-25000" smtClean="0">
              <a:solidFill>
                <a:srgbClr val="000000"/>
              </a:solidFill>
              <a:effectLst/>
              <a:latin typeface="Comic Sans MS" panose="030F0702030302020204" pitchFamily="66" charset="0"/>
            </a:endParaRPr>
          </a:p>
        </p:txBody>
      </p:sp>
      <p:sp>
        <p:nvSpPr>
          <p:cNvPr id="31749" name="Text Box 5"/>
          <p:cNvSpPr txBox="1">
            <a:spLocks noChangeArrowheads="1"/>
          </p:cNvSpPr>
          <p:nvPr/>
        </p:nvSpPr>
        <p:spPr bwMode="auto">
          <a:xfrm>
            <a:off x="179388" y="981075"/>
            <a:ext cx="8785225" cy="246439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263525" algn="l"/>
              </a:tabLst>
              <a:defRPr>
                <a:solidFill>
                  <a:schemeClr val="tx1"/>
                </a:solidFill>
                <a:latin typeface="Arial" panose="020B0604020202020204" pitchFamily="34" charset="0"/>
              </a:defRPr>
            </a:lvl1pPr>
            <a:lvl2pPr marL="742950" indent="-285750">
              <a:tabLst>
                <a:tab pos="263525" algn="l"/>
              </a:tabLst>
              <a:defRPr>
                <a:solidFill>
                  <a:schemeClr val="tx1"/>
                </a:solidFill>
                <a:latin typeface="Arial" panose="020B0604020202020204" pitchFamily="34" charset="0"/>
              </a:defRPr>
            </a:lvl2pPr>
            <a:lvl3pPr marL="1143000" indent="-228600">
              <a:tabLst>
                <a:tab pos="263525" algn="l"/>
              </a:tabLst>
              <a:defRPr>
                <a:solidFill>
                  <a:schemeClr val="tx1"/>
                </a:solidFill>
                <a:latin typeface="Arial" panose="020B0604020202020204" pitchFamily="34" charset="0"/>
              </a:defRPr>
            </a:lvl3pPr>
            <a:lvl4pPr marL="1600200" indent="-228600">
              <a:tabLst>
                <a:tab pos="263525" algn="l"/>
              </a:tabLst>
              <a:defRPr>
                <a:solidFill>
                  <a:schemeClr val="tx1"/>
                </a:solidFill>
                <a:latin typeface="Arial" panose="020B0604020202020204" pitchFamily="34" charset="0"/>
              </a:defRPr>
            </a:lvl4pPr>
            <a:lvl5pPr marL="2057400" indent="-228600">
              <a:tabLst>
                <a:tab pos="2635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35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35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35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3525" algn="l"/>
              </a:tabLst>
              <a:defRPr>
                <a:solidFill>
                  <a:schemeClr val="tx1"/>
                </a:solidFill>
                <a:latin typeface="Arial" panose="020B0604020202020204" pitchFamily="34" charset="0"/>
              </a:defRPr>
            </a:lvl9pPr>
          </a:lstStyle>
          <a:p>
            <a:pPr eaLnBrk="1" hangingPunct="1">
              <a:spcBef>
                <a:spcPct val="50000"/>
              </a:spcBef>
            </a:pPr>
            <a:r>
              <a:rPr lang="cs-CZ" altLang="cs-CZ" sz="2000" b="1" dirty="0">
                <a:solidFill>
                  <a:srgbClr val="000000"/>
                </a:solidFill>
              </a:rPr>
              <a:t>Při změně výkonu se mění teplota chladící látky v primárních okruhu a tím i její hustota </a:t>
            </a:r>
            <a:r>
              <a:rPr lang="cs-CZ" altLang="cs-CZ" sz="2000" b="1" dirty="0">
                <a:solidFill>
                  <a:srgbClr val="000000"/>
                </a:solidFill>
                <a:sym typeface="Symbol" panose="05050102010706020507" pitchFamily="18" charset="2"/>
              </a:rPr>
              <a:t> </a:t>
            </a:r>
            <a:r>
              <a:rPr lang="cs-CZ" altLang="cs-CZ" sz="2000" b="1" dirty="0">
                <a:solidFill>
                  <a:srgbClr val="000000"/>
                </a:solidFill>
              </a:rPr>
              <a:t>změnu tlaku. </a:t>
            </a:r>
          </a:p>
          <a:p>
            <a:pPr eaLnBrk="1" hangingPunct="1">
              <a:spcBef>
                <a:spcPct val="50000"/>
              </a:spcBef>
            </a:pPr>
            <a:r>
              <a:rPr lang="cs-CZ" altLang="cs-CZ" sz="2000" b="1" u="sng" dirty="0">
                <a:solidFill>
                  <a:srgbClr val="000000"/>
                </a:solidFill>
              </a:rPr>
              <a:t>Tyto změny mají vliv:</a:t>
            </a:r>
          </a:p>
          <a:p>
            <a:pPr eaLnBrk="1" hangingPunct="1"/>
            <a:r>
              <a:rPr lang="cs-CZ" altLang="cs-CZ" sz="2000" b="1" dirty="0">
                <a:solidFill>
                  <a:srgbClr val="000000"/>
                </a:solidFill>
              </a:rPr>
              <a:t>* na mechanické namáhání technologických částí </a:t>
            </a:r>
          </a:p>
          <a:p>
            <a:pPr eaLnBrk="1" hangingPunct="1"/>
            <a:r>
              <a:rPr lang="cs-CZ" altLang="cs-CZ" sz="2000" b="1" dirty="0">
                <a:solidFill>
                  <a:srgbClr val="000000"/>
                </a:solidFill>
              </a:rPr>
              <a:t>* na reaktivitu v aktivní zóně</a:t>
            </a:r>
          </a:p>
          <a:p>
            <a:pPr eaLnBrk="1" hangingPunct="1">
              <a:spcBef>
                <a:spcPct val="20000"/>
              </a:spcBef>
            </a:pPr>
            <a:r>
              <a:rPr lang="cs-CZ" altLang="cs-CZ" sz="2000" b="1" dirty="0">
                <a:solidFill>
                  <a:srgbClr val="000000"/>
                </a:solidFill>
              </a:rPr>
              <a:t>Nepříznivé vlivy se eliminují </a:t>
            </a:r>
            <a:r>
              <a:rPr lang="cs-CZ" altLang="cs-CZ" sz="2000" b="1" u="sng" dirty="0">
                <a:solidFill>
                  <a:srgbClr val="000000"/>
                </a:solidFill>
              </a:rPr>
              <a:t>kompenzátorem objemu</a:t>
            </a:r>
            <a:r>
              <a:rPr lang="cs-CZ" altLang="cs-CZ" sz="2000" b="1" dirty="0">
                <a:solidFill>
                  <a:srgbClr val="000000"/>
                </a:solidFill>
              </a:rPr>
              <a:t>, který je připojen do jedné chladící smyčky.</a:t>
            </a:r>
            <a:endParaRPr lang="cs-CZ" altLang="cs-CZ" sz="2000" dirty="0">
              <a:solidFill>
                <a:srgbClr val="000000"/>
              </a:solidFill>
            </a:endParaRPr>
          </a:p>
        </p:txBody>
      </p:sp>
      <p:sp>
        <p:nvSpPr>
          <p:cNvPr id="31750" name="Text Box 6"/>
          <p:cNvSpPr txBox="1">
            <a:spLocks noChangeArrowheads="1"/>
          </p:cNvSpPr>
          <p:nvPr/>
        </p:nvSpPr>
        <p:spPr bwMode="auto">
          <a:xfrm>
            <a:off x="179388" y="3716338"/>
            <a:ext cx="8785225" cy="271061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tabLst>
                <a:tab pos="1884363" algn="l"/>
              </a:tabLst>
              <a:defRPr>
                <a:solidFill>
                  <a:schemeClr val="tx1"/>
                </a:solidFill>
                <a:latin typeface="Arial" panose="020B0604020202020204" pitchFamily="34" charset="0"/>
              </a:defRPr>
            </a:lvl1pPr>
            <a:lvl2pPr marL="742950" indent="-285750">
              <a:tabLst>
                <a:tab pos="1884363" algn="l"/>
              </a:tabLst>
              <a:defRPr>
                <a:solidFill>
                  <a:schemeClr val="tx1"/>
                </a:solidFill>
                <a:latin typeface="Arial" panose="020B0604020202020204" pitchFamily="34" charset="0"/>
              </a:defRPr>
            </a:lvl2pPr>
            <a:lvl3pPr marL="1143000" indent="-228600">
              <a:tabLst>
                <a:tab pos="1884363" algn="l"/>
              </a:tabLst>
              <a:defRPr>
                <a:solidFill>
                  <a:schemeClr val="tx1"/>
                </a:solidFill>
                <a:latin typeface="Arial" panose="020B0604020202020204" pitchFamily="34" charset="0"/>
              </a:defRPr>
            </a:lvl3pPr>
            <a:lvl4pPr marL="1600200" indent="-228600">
              <a:tabLst>
                <a:tab pos="1884363" algn="l"/>
              </a:tabLst>
              <a:defRPr>
                <a:solidFill>
                  <a:schemeClr val="tx1"/>
                </a:solidFill>
                <a:latin typeface="Arial" panose="020B0604020202020204" pitchFamily="34" charset="0"/>
              </a:defRPr>
            </a:lvl4pPr>
            <a:lvl5pPr marL="2057400" indent="-228600">
              <a:tabLst>
                <a:tab pos="18843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843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843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843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84363" algn="l"/>
              </a:tabLst>
              <a:defRPr>
                <a:solidFill>
                  <a:schemeClr val="tx1"/>
                </a:solidFill>
                <a:latin typeface="Arial" panose="020B0604020202020204" pitchFamily="34" charset="0"/>
              </a:defRPr>
            </a:lvl9pPr>
          </a:lstStyle>
          <a:p>
            <a:pPr eaLnBrk="1" hangingPunct="1">
              <a:spcBef>
                <a:spcPct val="50000"/>
              </a:spcBef>
            </a:pPr>
            <a:r>
              <a:rPr lang="cs-CZ" altLang="cs-CZ" sz="2000" b="1">
                <a:solidFill>
                  <a:srgbClr val="000000"/>
                </a:solidFill>
              </a:rPr>
              <a:t>Kompenzátor je tlaková nádoba s chladící vodou, nad hladinou se udržuje parní polštář, který zajišťuje „pružnost“. </a:t>
            </a:r>
          </a:p>
          <a:p>
            <a:pPr eaLnBrk="1" hangingPunct="1">
              <a:spcBef>
                <a:spcPct val="50000"/>
              </a:spcBef>
            </a:pPr>
            <a:r>
              <a:rPr lang="cs-CZ" altLang="cs-CZ" sz="2000" b="1" u="sng">
                <a:solidFill>
                  <a:srgbClr val="000000"/>
                </a:solidFill>
              </a:rPr>
              <a:t>Způsob regulace:</a:t>
            </a:r>
          </a:p>
          <a:p>
            <a:pPr eaLnBrk="1" hangingPunct="1">
              <a:spcBef>
                <a:spcPct val="50000"/>
              </a:spcBef>
            </a:pPr>
            <a:r>
              <a:rPr lang="cs-CZ" altLang="cs-CZ" sz="2000" b="1">
                <a:solidFill>
                  <a:srgbClr val="000000"/>
                </a:solidFill>
              </a:rPr>
              <a:t>*	</a:t>
            </a:r>
            <a:r>
              <a:rPr lang="cs-CZ" altLang="cs-CZ" sz="2000" b="1" u="sng">
                <a:solidFill>
                  <a:srgbClr val="000000"/>
                </a:solidFill>
              </a:rPr>
              <a:t>zvýšení tlaku</a:t>
            </a:r>
            <a:r>
              <a:rPr lang="cs-CZ" altLang="cs-CZ" sz="2000" b="1">
                <a:solidFill>
                  <a:srgbClr val="000000"/>
                </a:solidFill>
              </a:rPr>
              <a:t>	- zapnutí elektrických ohřívačů </a:t>
            </a:r>
            <a:r>
              <a:rPr lang="cs-CZ" altLang="cs-CZ" sz="2000" b="1">
                <a:solidFill>
                  <a:srgbClr val="000000"/>
                </a:solidFill>
                <a:sym typeface="Symbol" panose="05050102010706020507" pitchFamily="18" charset="2"/>
              </a:rPr>
              <a:t> vznik většího množství páry nad hladinou  nárůst tlaku.</a:t>
            </a:r>
          </a:p>
          <a:p>
            <a:pPr eaLnBrk="1" hangingPunct="1">
              <a:spcBef>
                <a:spcPct val="50000"/>
              </a:spcBef>
            </a:pPr>
            <a:r>
              <a:rPr lang="cs-CZ" altLang="cs-CZ" sz="2000" b="1">
                <a:solidFill>
                  <a:srgbClr val="000000"/>
                </a:solidFill>
                <a:sym typeface="Symbol" panose="05050102010706020507" pitchFamily="18" charset="2"/>
              </a:rPr>
              <a:t>*	</a:t>
            </a:r>
            <a:r>
              <a:rPr lang="cs-CZ" altLang="cs-CZ" sz="2000" b="1" u="sng">
                <a:solidFill>
                  <a:srgbClr val="000000"/>
                </a:solidFill>
                <a:sym typeface="Symbol" panose="05050102010706020507" pitchFamily="18" charset="2"/>
              </a:rPr>
              <a:t>snížení tlaku</a:t>
            </a:r>
            <a:r>
              <a:rPr lang="cs-CZ" altLang="cs-CZ" sz="2000" b="1">
                <a:solidFill>
                  <a:srgbClr val="000000"/>
                </a:solidFill>
                <a:sym typeface="Symbol" panose="05050102010706020507" pitchFamily="18" charset="2"/>
              </a:rPr>
              <a:t>	- kondenzace páry sprchováním, v krajním případě přepouštěním páry do zásobního prostoru – </a:t>
            </a:r>
            <a:r>
              <a:rPr lang="cs-CZ" altLang="cs-CZ" sz="2000" b="1" u="sng">
                <a:solidFill>
                  <a:srgbClr val="000000"/>
                </a:solidFill>
                <a:sym typeface="Symbol" panose="05050102010706020507" pitchFamily="18" charset="2"/>
              </a:rPr>
              <a:t>barbotážní</a:t>
            </a:r>
            <a:r>
              <a:rPr lang="cs-CZ" altLang="cs-CZ" sz="2000" b="1">
                <a:solidFill>
                  <a:srgbClr val="000000"/>
                </a:solidFill>
                <a:sym typeface="Symbol" panose="05050102010706020507" pitchFamily="18" charset="2"/>
              </a:rPr>
              <a:t> věže.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500" fill="hold"/>
                                        <p:tgtEl>
                                          <p:spTgt spid="3174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748">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1749">
                                            <p:txEl>
                                              <p:pRg st="0" end="0"/>
                                            </p:txEl>
                                          </p:spTgt>
                                        </p:tgtEl>
                                        <p:attrNameLst>
                                          <p:attrName>style.visibility</p:attrName>
                                        </p:attrNameLst>
                                      </p:cBhvr>
                                      <p:to>
                                        <p:strVal val="visible"/>
                                      </p:to>
                                    </p:set>
                                    <p:animEffect transition="in" filter="wipe(left)">
                                      <p:cBhvr>
                                        <p:cTn id="13" dur="500"/>
                                        <p:tgtEl>
                                          <p:spTgt spid="31749">
                                            <p:txEl>
                                              <p:pRg st="0" end="0"/>
                                            </p:txEl>
                                          </p:spTgt>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749">
                                            <p:txEl>
                                              <p:pRg st="1" end="1"/>
                                            </p:txEl>
                                          </p:spTgt>
                                        </p:tgtEl>
                                        <p:attrNameLst>
                                          <p:attrName>style.visibility</p:attrName>
                                        </p:attrNameLst>
                                      </p:cBhvr>
                                      <p:to>
                                        <p:strVal val="visible"/>
                                      </p:to>
                                    </p:set>
                                    <p:animEffect transition="in" filter="wipe(left)">
                                      <p:cBhvr>
                                        <p:cTn id="17" dur="500"/>
                                        <p:tgtEl>
                                          <p:spTgt spid="3174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1749">
                                            <p:txEl>
                                              <p:pRg st="2" end="2"/>
                                            </p:txEl>
                                          </p:spTgt>
                                        </p:tgtEl>
                                        <p:attrNameLst>
                                          <p:attrName>style.visibility</p:attrName>
                                        </p:attrNameLst>
                                      </p:cBhvr>
                                      <p:to>
                                        <p:strVal val="visible"/>
                                      </p:to>
                                    </p:set>
                                    <p:animEffect transition="in" filter="wipe(left)">
                                      <p:cBhvr>
                                        <p:cTn id="22" dur="500"/>
                                        <p:tgtEl>
                                          <p:spTgt spid="31749">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1749">
                                            <p:txEl>
                                              <p:pRg st="3" end="3"/>
                                            </p:txEl>
                                          </p:spTgt>
                                        </p:tgtEl>
                                        <p:attrNameLst>
                                          <p:attrName>style.visibility</p:attrName>
                                        </p:attrNameLst>
                                      </p:cBhvr>
                                      <p:to>
                                        <p:strVal val="visible"/>
                                      </p:to>
                                    </p:set>
                                    <p:animEffect transition="in" filter="wipe(left)">
                                      <p:cBhvr>
                                        <p:cTn id="25" dur="500"/>
                                        <p:tgtEl>
                                          <p:spTgt spid="31749">
                                            <p:txEl>
                                              <p:pRg st="3" end="3"/>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31749">
                                            <p:txEl>
                                              <p:pRg st="4" end="4"/>
                                            </p:txEl>
                                          </p:spTgt>
                                        </p:tgtEl>
                                        <p:attrNameLst>
                                          <p:attrName>style.visibility</p:attrName>
                                        </p:attrNameLst>
                                      </p:cBhvr>
                                      <p:to>
                                        <p:strVal val="visible"/>
                                      </p:to>
                                    </p:set>
                                    <p:animEffect transition="in" filter="wipe(left)">
                                      <p:cBhvr>
                                        <p:cTn id="29" dur="500"/>
                                        <p:tgtEl>
                                          <p:spTgt spid="31749">
                                            <p:txEl>
                                              <p:pRg st="4" end="4"/>
                                            </p:txEl>
                                          </p:spTgt>
                                        </p:tgtEl>
                                      </p:cBhvr>
                                    </p:animEffect>
                                  </p:childTnLst>
                                </p:cTn>
                              </p:par>
                            </p:childTnLst>
                          </p:cTn>
                        </p:par>
                        <p:par>
                          <p:cTn id="30" fill="hold" nodeType="afterGroup">
                            <p:stCondLst>
                              <p:cond delay="1000"/>
                            </p:stCondLst>
                            <p:childTnLst>
                              <p:par>
                                <p:cTn id="31" presetID="22" presetClass="entr" presetSubtype="8" fill="hold" nodeType="afterEffect">
                                  <p:stCondLst>
                                    <p:cond delay="0"/>
                                  </p:stCondLst>
                                  <p:childTnLst>
                                    <p:set>
                                      <p:cBhvr>
                                        <p:cTn id="32" dur="1" fill="hold">
                                          <p:stCondLst>
                                            <p:cond delay="0"/>
                                          </p:stCondLst>
                                        </p:cTn>
                                        <p:tgtEl>
                                          <p:spTgt spid="31750">
                                            <p:txEl>
                                              <p:pRg st="0" end="0"/>
                                            </p:txEl>
                                          </p:spTgt>
                                        </p:tgtEl>
                                        <p:attrNameLst>
                                          <p:attrName>style.visibility</p:attrName>
                                        </p:attrNameLst>
                                      </p:cBhvr>
                                      <p:to>
                                        <p:strVal val="visible"/>
                                      </p:to>
                                    </p:set>
                                    <p:animEffect transition="in" filter="wipe(left)">
                                      <p:cBhvr>
                                        <p:cTn id="33" dur="500"/>
                                        <p:tgtEl>
                                          <p:spTgt spid="31750">
                                            <p:txEl>
                                              <p:pRg st="0" end="0"/>
                                            </p:txEl>
                                          </p:spTgt>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31750">
                                            <p:txEl>
                                              <p:pRg st="1" end="1"/>
                                            </p:txEl>
                                          </p:spTgt>
                                        </p:tgtEl>
                                        <p:attrNameLst>
                                          <p:attrName>style.visibility</p:attrName>
                                        </p:attrNameLst>
                                      </p:cBhvr>
                                      <p:to>
                                        <p:strVal val="visible"/>
                                      </p:to>
                                    </p:set>
                                    <p:animEffect transition="in" filter="wipe(left)">
                                      <p:cBhvr>
                                        <p:cTn id="37" dur="500"/>
                                        <p:tgtEl>
                                          <p:spTgt spid="31750">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1750">
                                            <p:txEl>
                                              <p:pRg st="2" end="2"/>
                                            </p:txEl>
                                          </p:spTgt>
                                        </p:tgtEl>
                                        <p:attrNameLst>
                                          <p:attrName>style.visibility</p:attrName>
                                        </p:attrNameLst>
                                      </p:cBhvr>
                                      <p:to>
                                        <p:strVal val="visible"/>
                                      </p:to>
                                    </p:set>
                                    <p:animEffect transition="in" filter="wipe(left)">
                                      <p:cBhvr>
                                        <p:cTn id="42" dur="500"/>
                                        <p:tgtEl>
                                          <p:spTgt spid="31750">
                                            <p:txEl>
                                              <p:pRg st="2" end="2"/>
                                            </p:txEl>
                                          </p:spTgt>
                                        </p:tgtEl>
                                      </p:cBhvr>
                                    </p:animEffect>
                                  </p:childTnLst>
                                </p:cTn>
                              </p:par>
                            </p:childTnLst>
                          </p:cTn>
                        </p:par>
                        <p:par>
                          <p:cTn id="43" fill="hold" nodeType="afterGroup">
                            <p:stCondLst>
                              <p:cond delay="500"/>
                            </p:stCondLst>
                            <p:childTnLst>
                              <p:par>
                                <p:cTn id="44" presetID="22" presetClass="entr" presetSubtype="8" fill="hold" nodeType="afterEffect">
                                  <p:stCondLst>
                                    <p:cond delay="0"/>
                                  </p:stCondLst>
                                  <p:childTnLst>
                                    <p:set>
                                      <p:cBhvr>
                                        <p:cTn id="45" dur="1" fill="hold">
                                          <p:stCondLst>
                                            <p:cond delay="0"/>
                                          </p:stCondLst>
                                        </p:cTn>
                                        <p:tgtEl>
                                          <p:spTgt spid="31750">
                                            <p:txEl>
                                              <p:pRg st="3" end="3"/>
                                            </p:txEl>
                                          </p:spTgt>
                                        </p:tgtEl>
                                        <p:attrNameLst>
                                          <p:attrName>style.visibility</p:attrName>
                                        </p:attrNameLst>
                                      </p:cBhvr>
                                      <p:to>
                                        <p:strVal val="visible"/>
                                      </p:to>
                                    </p:set>
                                    <p:animEffect transition="in" filter="wipe(left)">
                                      <p:cBhvr>
                                        <p:cTn id="46" dur="500"/>
                                        <p:tgtEl>
                                          <p:spTgt spid="317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Rot="1" noChangeArrowheads="1"/>
          </p:cNvSpPr>
          <p:nvPr/>
        </p:nvSpPr>
        <p:spPr bwMode="auto">
          <a:xfrm>
            <a:off x="179388" y="188913"/>
            <a:ext cx="302418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Kompenzátor objemu</a:t>
            </a:r>
            <a:endParaRPr lang="cs-CZ" altLang="cs-CZ" sz="3600" u="sng" baseline="-25000" smtClean="0">
              <a:solidFill>
                <a:srgbClr val="000000"/>
              </a:solidFill>
              <a:effectLst/>
              <a:latin typeface="Comic Sans MS" panose="030F0702030302020204" pitchFamily="66" charset="0"/>
            </a:endParaRPr>
          </a:p>
        </p:txBody>
      </p:sp>
      <p:sp>
        <p:nvSpPr>
          <p:cNvPr id="51204" name="Text Box 4"/>
          <p:cNvSpPr txBox="1">
            <a:spLocks noChangeArrowheads="1"/>
          </p:cNvSpPr>
          <p:nvPr/>
        </p:nvSpPr>
        <p:spPr bwMode="auto">
          <a:xfrm>
            <a:off x="179388" y="1844675"/>
            <a:ext cx="3168650" cy="194117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tabLst>
                <a:tab pos="1884363" algn="l"/>
              </a:tabLst>
              <a:defRPr>
                <a:solidFill>
                  <a:schemeClr val="tx1"/>
                </a:solidFill>
                <a:latin typeface="Arial" panose="020B0604020202020204" pitchFamily="34" charset="0"/>
              </a:defRPr>
            </a:lvl1pPr>
            <a:lvl2pPr marL="742950" indent="-285750">
              <a:tabLst>
                <a:tab pos="1884363" algn="l"/>
              </a:tabLst>
              <a:defRPr>
                <a:solidFill>
                  <a:schemeClr val="tx1"/>
                </a:solidFill>
                <a:latin typeface="Arial" panose="020B0604020202020204" pitchFamily="34" charset="0"/>
              </a:defRPr>
            </a:lvl2pPr>
            <a:lvl3pPr marL="1143000" indent="-228600">
              <a:tabLst>
                <a:tab pos="1884363" algn="l"/>
              </a:tabLst>
              <a:defRPr>
                <a:solidFill>
                  <a:schemeClr val="tx1"/>
                </a:solidFill>
                <a:latin typeface="Arial" panose="020B0604020202020204" pitchFamily="34" charset="0"/>
              </a:defRPr>
            </a:lvl3pPr>
            <a:lvl4pPr marL="1600200" indent="-228600">
              <a:tabLst>
                <a:tab pos="1884363" algn="l"/>
              </a:tabLst>
              <a:defRPr>
                <a:solidFill>
                  <a:schemeClr val="tx1"/>
                </a:solidFill>
                <a:latin typeface="Arial" panose="020B0604020202020204" pitchFamily="34" charset="0"/>
              </a:defRPr>
            </a:lvl4pPr>
            <a:lvl5pPr marL="2057400" indent="-228600">
              <a:tabLst>
                <a:tab pos="18843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843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843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843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84363" algn="l"/>
              </a:tabLst>
              <a:defRPr>
                <a:solidFill>
                  <a:schemeClr val="tx1"/>
                </a:solidFill>
                <a:latin typeface="Arial" panose="020B0604020202020204" pitchFamily="34" charset="0"/>
              </a:defRPr>
            </a:lvl9pPr>
          </a:lstStyle>
          <a:p>
            <a:pPr eaLnBrk="1" hangingPunct="1">
              <a:spcBef>
                <a:spcPct val="50000"/>
              </a:spcBef>
            </a:pPr>
            <a:r>
              <a:rPr lang="cs-CZ" altLang="cs-CZ" sz="2000" b="1">
                <a:solidFill>
                  <a:srgbClr val="000000"/>
                </a:solidFill>
              </a:rPr>
              <a:t>VVER 440</a:t>
            </a:r>
          </a:p>
          <a:p>
            <a:pPr eaLnBrk="1" hangingPunct="1"/>
            <a:r>
              <a:rPr lang="cs-CZ" altLang="cs-CZ" sz="2000" b="1">
                <a:solidFill>
                  <a:srgbClr val="000000"/>
                </a:solidFill>
              </a:rPr>
              <a:t>*	objem - 44m</a:t>
            </a:r>
            <a:r>
              <a:rPr lang="cs-CZ" altLang="cs-CZ" sz="2000" b="1" baseline="30000">
                <a:solidFill>
                  <a:srgbClr val="000000"/>
                </a:solidFill>
              </a:rPr>
              <a:t>3</a:t>
            </a:r>
          </a:p>
          <a:p>
            <a:pPr eaLnBrk="1" hangingPunct="1"/>
            <a:r>
              <a:rPr lang="cs-CZ" altLang="cs-CZ" sz="2000" b="1">
                <a:solidFill>
                  <a:srgbClr val="000000"/>
                </a:solidFill>
                <a:sym typeface="Symbol" panose="05050102010706020507" pitchFamily="18" charset="2"/>
              </a:rPr>
              <a:t>*	výška - 10,8 m</a:t>
            </a:r>
          </a:p>
          <a:p>
            <a:pPr eaLnBrk="1" hangingPunct="1"/>
            <a:r>
              <a:rPr lang="cs-CZ" altLang="cs-CZ" sz="2000" b="1">
                <a:solidFill>
                  <a:srgbClr val="000000"/>
                </a:solidFill>
                <a:sym typeface="Symbol" panose="05050102010706020507" pitchFamily="18" charset="2"/>
              </a:rPr>
              <a:t>*	vnitřní průměr - 2,4 m</a:t>
            </a:r>
          </a:p>
          <a:p>
            <a:pPr eaLnBrk="1" hangingPunct="1"/>
            <a:r>
              <a:rPr lang="cs-CZ" altLang="cs-CZ" sz="2000" b="1">
                <a:solidFill>
                  <a:srgbClr val="000000"/>
                </a:solidFill>
                <a:sym typeface="Symbol" panose="05050102010706020507" pitchFamily="18" charset="2"/>
              </a:rPr>
              <a:t>*	výkon elektroohříváků – 1,62 MW</a:t>
            </a:r>
          </a:p>
        </p:txBody>
      </p:sp>
      <p:pic>
        <p:nvPicPr>
          <p:cNvPr id="51209" name="Picture 9"/>
          <p:cNvPicPr>
            <a:picLocks noChangeAspect="1" noChangeArrowheads="1"/>
          </p:cNvPicPr>
          <p:nvPr/>
        </p:nvPicPr>
        <p:blipFill>
          <a:blip r:embed="rId2">
            <a:extLst>
              <a:ext uri="{28A0092B-C50C-407E-A947-70E740481C1C}">
                <a14:useLocalDpi xmlns:a14="http://schemas.microsoft.com/office/drawing/2010/main" val="0"/>
              </a:ext>
            </a:extLst>
          </a:blip>
          <a:srcRect t="2405"/>
          <a:stretch>
            <a:fillRect/>
          </a:stretch>
        </p:blipFill>
        <p:spPr bwMode="auto">
          <a:xfrm>
            <a:off x="3324225" y="188913"/>
            <a:ext cx="5711825" cy="66246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789363"/>
            <a:ext cx="3240088" cy="30178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 calcmode="lin" valueType="num">
                                      <p:cBhvr>
                                        <p:cTn id="7" dur="500" fill="hold"/>
                                        <p:tgtEl>
                                          <p:spTgt spid="512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02">
                                            <p:txEl>
                                              <p:pRg st="0" end="0"/>
                                            </p:txEl>
                                          </p:spTgt>
                                        </p:tgtEl>
                                      </p:cBhvr>
                                    </p:animEffect>
                                  </p:childTnLst>
                                </p:cTn>
                              </p:par>
                            </p:childTnLst>
                          </p:cTn>
                        </p:par>
                        <p:par>
                          <p:cTn id="10" fill="hold" nodeType="afterGroup">
                            <p:stCondLst>
                              <p:cond delay="500"/>
                            </p:stCondLst>
                            <p:childTnLst>
                              <p:par>
                                <p:cTn id="11" presetID="2" presetClass="entr" presetSubtype="2" fill="hold" nodeType="after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additive="base">
                                        <p:cTn id="13" dur="500" fill="hold"/>
                                        <p:tgtEl>
                                          <p:spTgt spid="51209"/>
                                        </p:tgtEl>
                                        <p:attrNameLst>
                                          <p:attrName>ppt_x</p:attrName>
                                        </p:attrNameLst>
                                      </p:cBhvr>
                                      <p:tavLst>
                                        <p:tav tm="0">
                                          <p:val>
                                            <p:strVal val="1+#ppt_w/2"/>
                                          </p:val>
                                        </p:tav>
                                        <p:tav tm="100000">
                                          <p:val>
                                            <p:strVal val="#ppt_x"/>
                                          </p:val>
                                        </p:tav>
                                      </p:tavLst>
                                    </p:anim>
                                    <p:anim calcmode="lin" valueType="num">
                                      <p:cBhvr additive="base">
                                        <p:cTn id="14" dur="500" fill="hold"/>
                                        <p:tgtEl>
                                          <p:spTgt spid="51209"/>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1210"/>
                                        </p:tgtEl>
                                        <p:attrNameLst>
                                          <p:attrName>style.visibility</p:attrName>
                                        </p:attrNameLst>
                                      </p:cBhvr>
                                      <p:to>
                                        <p:strVal val="visible"/>
                                      </p:to>
                                    </p:set>
                                    <p:anim calcmode="lin" valueType="num">
                                      <p:cBhvr additive="base">
                                        <p:cTn id="17" dur="500" fill="hold"/>
                                        <p:tgtEl>
                                          <p:spTgt spid="51210"/>
                                        </p:tgtEl>
                                        <p:attrNameLst>
                                          <p:attrName>ppt_x</p:attrName>
                                        </p:attrNameLst>
                                      </p:cBhvr>
                                      <p:tavLst>
                                        <p:tav tm="0">
                                          <p:val>
                                            <p:strVal val="0-#ppt_w/2"/>
                                          </p:val>
                                        </p:tav>
                                        <p:tav tm="100000">
                                          <p:val>
                                            <p:strVal val="#ppt_x"/>
                                          </p:val>
                                        </p:tav>
                                      </p:tavLst>
                                    </p:anim>
                                    <p:anim calcmode="lin" valueType="num">
                                      <p:cBhvr additive="base">
                                        <p:cTn id="18" dur="500" fill="hold"/>
                                        <p:tgtEl>
                                          <p:spTgt spid="5121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
                            </p:stCondLst>
                            <p:childTnLst>
                              <p:par>
                                <p:cTn id="20" presetID="22" presetClass="entr" presetSubtype="8" fill="hold" nodeType="afterEffect">
                                  <p:stCondLst>
                                    <p:cond delay="0"/>
                                  </p:stCondLst>
                                  <p:childTnLst>
                                    <p:set>
                                      <p:cBhvr>
                                        <p:cTn id="21" dur="1" fill="hold">
                                          <p:stCondLst>
                                            <p:cond delay="0"/>
                                          </p:stCondLst>
                                        </p:cTn>
                                        <p:tgtEl>
                                          <p:spTgt spid="51204">
                                            <p:txEl>
                                              <p:pRg st="0" end="0"/>
                                            </p:txEl>
                                          </p:spTgt>
                                        </p:tgtEl>
                                        <p:attrNameLst>
                                          <p:attrName>style.visibility</p:attrName>
                                        </p:attrNameLst>
                                      </p:cBhvr>
                                      <p:to>
                                        <p:strVal val="visible"/>
                                      </p:to>
                                    </p:set>
                                    <p:animEffect transition="in" filter="wipe(left)">
                                      <p:cBhvr>
                                        <p:cTn id="22" dur="500"/>
                                        <p:tgtEl>
                                          <p:spTgt spid="51204">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1204">
                                            <p:txEl>
                                              <p:pRg st="1" end="1"/>
                                            </p:txEl>
                                          </p:spTgt>
                                        </p:tgtEl>
                                        <p:attrNameLst>
                                          <p:attrName>style.visibility</p:attrName>
                                        </p:attrNameLst>
                                      </p:cBhvr>
                                      <p:to>
                                        <p:strVal val="visible"/>
                                      </p:to>
                                    </p:set>
                                    <p:animEffect transition="in" filter="wipe(left)">
                                      <p:cBhvr>
                                        <p:cTn id="25" dur="500"/>
                                        <p:tgtEl>
                                          <p:spTgt spid="51204">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51204">
                                            <p:txEl>
                                              <p:pRg st="2" end="2"/>
                                            </p:txEl>
                                          </p:spTgt>
                                        </p:tgtEl>
                                        <p:attrNameLst>
                                          <p:attrName>style.visibility</p:attrName>
                                        </p:attrNameLst>
                                      </p:cBhvr>
                                      <p:to>
                                        <p:strVal val="visible"/>
                                      </p:to>
                                    </p:set>
                                    <p:animEffect transition="in" filter="wipe(left)">
                                      <p:cBhvr>
                                        <p:cTn id="28" dur="500"/>
                                        <p:tgtEl>
                                          <p:spTgt spid="51204">
                                            <p:txEl>
                                              <p:pRg st="2" end="2"/>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51204">
                                            <p:txEl>
                                              <p:pRg st="3" end="3"/>
                                            </p:txEl>
                                          </p:spTgt>
                                        </p:tgtEl>
                                        <p:attrNameLst>
                                          <p:attrName>style.visibility</p:attrName>
                                        </p:attrNameLst>
                                      </p:cBhvr>
                                      <p:to>
                                        <p:strVal val="visible"/>
                                      </p:to>
                                    </p:set>
                                    <p:animEffect transition="in" filter="wipe(left)">
                                      <p:cBhvr>
                                        <p:cTn id="31" dur="500"/>
                                        <p:tgtEl>
                                          <p:spTgt spid="51204">
                                            <p:txEl>
                                              <p:pRg st="3" end="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51204">
                                            <p:txEl>
                                              <p:pRg st="4" end="4"/>
                                            </p:txEl>
                                          </p:spTgt>
                                        </p:tgtEl>
                                        <p:attrNameLst>
                                          <p:attrName>style.visibility</p:attrName>
                                        </p:attrNameLst>
                                      </p:cBhvr>
                                      <p:to>
                                        <p:strVal val="visible"/>
                                      </p:to>
                                    </p:set>
                                    <p:animEffect transition="in" filter="wipe(left)">
                                      <p:cBhvr>
                                        <p:cTn id="34" dur="500"/>
                                        <p:tgtEl>
                                          <p:spTgt spid="51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Rot="1" noChangeArrowheads="1"/>
          </p:cNvSpPr>
          <p:nvPr/>
        </p:nvSpPr>
        <p:spPr bwMode="auto">
          <a:xfrm>
            <a:off x="179388" y="188913"/>
            <a:ext cx="59769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Kompenzátor objemu</a:t>
            </a:r>
            <a:endParaRPr lang="cs-CZ" altLang="cs-CZ" sz="3600" u="sng" baseline="-25000" dirty="0" smtClean="0">
              <a:solidFill>
                <a:srgbClr val="000000"/>
              </a:solidFill>
              <a:effectLst/>
              <a:latin typeface="Comic Sans MS" panose="030F0702030302020204" pitchFamily="66" charset="0"/>
            </a:endParaRPr>
          </a:p>
        </p:txBody>
      </p:sp>
      <p:sp>
        <p:nvSpPr>
          <p:cNvPr id="52227" name="Text Box 3"/>
          <p:cNvSpPr txBox="1">
            <a:spLocks noChangeArrowheads="1"/>
          </p:cNvSpPr>
          <p:nvPr/>
        </p:nvSpPr>
        <p:spPr bwMode="auto">
          <a:xfrm>
            <a:off x="179388" y="1052513"/>
            <a:ext cx="5976937" cy="163339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77800" indent="-177800">
              <a:tabLst>
                <a:tab pos="1884363" algn="l"/>
              </a:tabLst>
              <a:defRPr>
                <a:solidFill>
                  <a:schemeClr val="tx1"/>
                </a:solidFill>
                <a:latin typeface="Arial" panose="020B0604020202020204" pitchFamily="34" charset="0"/>
              </a:defRPr>
            </a:lvl1pPr>
            <a:lvl2pPr marL="742950" indent="-285750">
              <a:tabLst>
                <a:tab pos="1884363" algn="l"/>
              </a:tabLst>
              <a:defRPr>
                <a:solidFill>
                  <a:schemeClr val="tx1"/>
                </a:solidFill>
                <a:latin typeface="Arial" panose="020B0604020202020204" pitchFamily="34" charset="0"/>
              </a:defRPr>
            </a:lvl2pPr>
            <a:lvl3pPr marL="1143000" indent="-228600">
              <a:tabLst>
                <a:tab pos="1884363" algn="l"/>
              </a:tabLst>
              <a:defRPr>
                <a:solidFill>
                  <a:schemeClr val="tx1"/>
                </a:solidFill>
                <a:latin typeface="Arial" panose="020B0604020202020204" pitchFamily="34" charset="0"/>
              </a:defRPr>
            </a:lvl3pPr>
            <a:lvl4pPr marL="1600200" indent="-228600">
              <a:tabLst>
                <a:tab pos="1884363" algn="l"/>
              </a:tabLst>
              <a:defRPr>
                <a:solidFill>
                  <a:schemeClr val="tx1"/>
                </a:solidFill>
                <a:latin typeface="Arial" panose="020B0604020202020204" pitchFamily="34" charset="0"/>
              </a:defRPr>
            </a:lvl4pPr>
            <a:lvl5pPr marL="2057400" indent="-228600">
              <a:tabLst>
                <a:tab pos="18843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843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843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843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84363" algn="l"/>
              </a:tabLst>
              <a:defRPr>
                <a:solidFill>
                  <a:schemeClr val="tx1"/>
                </a:solidFill>
                <a:latin typeface="Arial" panose="020B0604020202020204" pitchFamily="34" charset="0"/>
              </a:defRPr>
            </a:lvl9pPr>
          </a:lstStyle>
          <a:p>
            <a:pPr eaLnBrk="1" hangingPunct="1">
              <a:spcBef>
                <a:spcPct val="50000"/>
              </a:spcBef>
            </a:pPr>
            <a:r>
              <a:rPr lang="cs-CZ" altLang="cs-CZ" sz="2000" b="1" dirty="0">
                <a:solidFill>
                  <a:srgbClr val="000000"/>
                </a:solidFill>
              </a:rPr>
              <a:t>VVER 440</a:t>
            </a:r>
          </a:p>
          <a:p>
            <a:pPr eaLnBrk="1" hangingPunct="1"/>
            <a:r>
              <a:rPr lang="cs-CZ" altLang="cs-CZ" sz="2000" b="1" dirty="0">
                <a:solidFill>
                  <a:srgbClr val="000000"/>
                </a:solidFill>
              </a:rPr>
              <a:t>*	objem - 44m</a:t>
            </a:r>
            <a:r>
              <a:rPr lang="cs-CZ" altLang="cs-CZ" sz="2000" b="1" baseline="30000" dirty="0">
                <a:solidFill>
                  <a:srgbClr val="000000"/>
                </a:solidFill>
              </a:rPr>
              <a:t>3</a:t>
            </a:r>
          </a:p>
          <a:p>
            <a:pPr eaLnBrk="1" hangingPunct="1"/>
            <a:r>
              <a:rPr lang="cs-CZ" altLang="cs-CZ" sz="2000" b="1" dirty="0">
                <a:solidFill>
                  <a:srgbClr val="000000"/>
                </a:solidFill>
                <a:sym typeface="Symbol" panose="05050102010706020507" pitchFamily="18" charset="2"/>
              </a:rPr>
              <a:t>*	výška - 10,8 m</a:t>
            </a:r>
          </a:p>
          <a:p>
            <a:pPr eaLnBrk="1" hangingPunct="1"/>
            <a:r>
              <a:rPr lang="cs-CZ" altLang="cs-CZ" sz="2000" b="1" dirty="0">
                <a:solidFill>
                  <a:srgbClr val="000000"/>
                </a:solidFill>
                <a:sym typeface="Symbol" panose="05050102010706020507" pitchFamily="18" charset="2"/>
              </a:rPr>
              <a:t>*	vnitřní průměr - 2,4 m</a:t>
            </a:r>
          </a:p>
          <a:p>
            <a:pPr eaLnBrk="1" hangingPunct="1"/>
            <a:r>
              <a:rPr lang="cs-CZ" altLang="cs-CZ" sz="2000" b="1" dirty="0">
                <a:solidFill>
                  <a:srgbClr val="000000"/>
                </a:solidFill>
                <a:sym typeface="Symbol" panose="05050102010706020507" pitchFamily="18" charset="2"/>
              </a:rPr>
              <a:t>*	výkon </a:t>
            </a:r>
            <a:r>
              <a:rPr lang="cs-CZ" altLang="cs-CZ" sz="2000" b="1" dirty="0" err="1">
                <a:solidFill>
                  <a:srgbClr val="000000"/>
                </a:solidFill>
                <a:sym typeface="Symbol" panose="05050102010706020507" pitchFamily="18" charset="2"/>
              </a:rPr>
              <a:t>elektroohříváků</a:t>
            </a:r>
            <a:r>
              <a:rPr lang="cs-CZ" altLang="cs-CZ" sz="2000" b="1" dirty="0">
                <a:solidFill>
                  <a:srgbClr val="000000"/>
                </a:solidFill>
                <a:sym typeface="Symbol" panose="05050102010706020507" pitchFamily="18" charset="2"/>
              </a:rPr>
              <a:t> – 1,62 MW</a:t>
            </a:r>
          </a:p>
        </p:txBody>
      </p:sp>
      <p:pic>
        <p:nvPicPr>
          <p:cNvPr id="52228" name="Picture 4" descr="5-kompenzator-objem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200" y="122238"/>
            <a:ext cx="25384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rizeni"/>
          <p:cNvPicPr>
            <a:picLocks noChangeAspect="1" noChangeArrowheads="1"/>
          </p:cNvPicPr>
          <p:nvPr/>
        </p:nvPicPr>
        <p:blipFill>
          <a:blip r:embed="rId3">
            <a:extLst>
              <a:ext uri="{28A0092B-C50C-407E-A947-70E740481C1C}">
                <a14:useLocalDpi xmlns:a14="http://schemas.microsoft.com/office/drawing/2010/main" val="0"/>
              </a:ext>
            </a:extLst>
          </a:blip>
          <a:srcRect t="4608" r="1378" b="15659"/>
          <a:stretch>
            <a:fillRect/>
          </a:stretch>
        </p:blipFill>
        <p:spPr bwMode="auto">
          <a:xfrm>
            <a:off x="179388" y="2924175"/>
            <a:ext cx="5976937"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 calcmode="lin" valueType="num">
                                      <p:cBhvr>
                                        <p:cTn id="7" dur="500" fill="hold"/>
                                        <p:tgtEl>
                                          <p:spTgt spid="522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2226">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ipe(left)">
                                      <p:cBhvr>
                                        <p:cTn id="13" dur="500"/>
                                        <p:tgtEl>
                                          <p:spTgt spid="52227">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2227">
                                            <p:txEl>
                                              <p:pRg st="1" end="1"/>
                                            </p:txEl>
                                          </p:spTgt>
                                        </p:tgtEl>
                                        <p:attrNameLst>
                                          <p:attrName>style.visibility</p:attrName>
                                        </p:attrNameLst>
                                      </p:cBhvr>
                                      <p:to>
                                        <p:strVal val="visible"/>
                                      </p:to>
                                    </p:set>
                                    <p:animEffect transition="in" filter="wipe(left)">
                                      <p:cBhvr>
                                        <p:cTn id="16" dur="500"/>
                                        <p:tgtEl>
                                          <p:spTgt spid="52227">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Effect transition="in" filter="wipe(left)">
                                      <p:cBhvr>
                                        <p:cTn id="19" dur="500"/>
                                        <p:tgtEl>
                                          <p:spTgt spid="52227">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Effect transition="in" filter="wipe(left)">
                                      <p:cBhvr>
                                        <p:cTn id="22" dur="500"/>
                                        <p:tgtEl>
                                          <p:spTgt spid="52227">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2227">
                                            <p:txEl>
                                              <p:pRg st="4" end="4"/>
                                            </p:txEl>
                                          </p:spTgt>
                                        </p:tgtEl>
                                        <p:attrNameLst>
                                          <p:attrName>style.visibility</p:attrName>
                                        </p:attrNameLst>
                                      </p:cBhvr>
                                      <p:to>
                                        <p:strVal val="visible"/>
                                      </p:to>
                                    </p:set>
                                    <p:animEffect transition="in" filter="wipe(left)">
                                      <p:cBhvr>
                                        <p:cTn id="25" dur="500"/>
                                        <p:tgtEl>
                                          <p:spTgt spid="52227">
                                            <p:txEl>
                                              <p:pRg st="4" end="4"/>
                                            </p:txEl>
                                          </p:spTgt>
                                        </p:tgtEl>
                                      </p:cBhvr>
                                    </p:animEffect>
                                  </p:childTnLst>
                                </p:cTn>
                              </p:par>
                            </p:childTnLst>
                          </p:cTn>
                        </p:par>
                        <p:par>
                          <p:cTn id="26" fill="hold" nodeType="afterGroup">
                            <p:stCondLst>
                              <p:cond delay="1000"/>
                            </p:stCondLst>
                            <p:childTnLst>
                              <p:par>
                                <p:cTn id="27" presetID="2" presetClass="entr" presetSubtype="8" fill="hold" nodeType="afterEffect">
                                  <p:stCondLst>
                                    <p:cond delay="0"/>
                                  </p:stCondLst>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500" fill="hold"/>
                                        <p:tgtEl>
                                          <p:spTgt spid="52229"/>
                                        </p:tgtEl>
                                        <p:attrNameLst>
                                          <p:attrName>ppt_x</p:attrName>
                                        </p:attrNameLst>
                                      </p:cBhvr>
                                      <p:tavLst>
                                        <p:tav tm="0">
                                          <p:val>
                                            <p:strVal val="0-#ppt_w/2"/>
                                          </p:val>
                                        </p:tav>
                                        <p:tav tm="100000">
                                          <p:val>
                                            <p:strVal val="#ppt_x"/>
                                          </p:val>
                                        </p:tav>
                                      </p:tavLst>
                                    </p:anim>
                                    <p:anim calcmode="lin" valueType="num">
                                      <p:cBhvr additive="base">
                                        <p:cTn id="30" dur="500" fill="hold"/>
                                        <p:tgtEl>
                                          <p:spTgt spid="52229"/>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2228"/>
                                        </p:tgtEl>
                                        <p:attrNameLst>
                                          <p:attrName>style.visibility</p:attrName>
                                        </p:attrNameLst>
                                      </p:cBhvr>
                                      <p:to>
                                        <p:strVal val="visible"/>
                                      </p:to>
                                    </p:set>
                                    <p:anim calcmode="lin" valueType="num">
                                      <p:cBhvr additive="base">
                                        <p:cTn id="33" dur="500" fill="hold"/>
                                        <p:tgtEl>
                                          <p:spTgt spid="52228"/>
                                        </p:tgtEl>
                                        <p:attrNameLst>
                                          <p:attrName>ppt_x</p:attrName>
                                        </p:attrNameLst>
                                      </p:cBhvr>
                                      <p:tavLst>
                                        <p:tav tm="0">
                                          <p:val>
                                            <p:strVal val="1+#ppt_w/2"/>
                                          </p:val>
                                        </p:tav>
                                        <p:tav tm="100000">
                                          <p:val>
                                            <p:strVal val="#ppt_x"/>
                                          </p:val>
                                        </p:tav>
                                      </p:tavLst>
                                    </p:anim>
                                    <p:anim calcmode="lin" valueType="num">
                                      <p:cBhvr additive="base">
                                        <p:cTn id="3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Rot="1" noChangeArrowheads="1"/>
          </p:cNvSpPr>
          <p:nvPr/>
        </p:nvSpPr>
        <p:spPr bwMode="auto">
          <a:xfrm>
            <a:off x="179388" y="188913"/>
            <a:ext cx="84248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Jaderné reaktory ve světě</a:t>
            </a:r>
            <a:endParaRPr lang="cs-CZ" altLang="cs-CZ" sz="3600" u="sng" baseline="-25000" dirty="0" smtClean="0">
              <a:solidFill>
                <a:srgbClr val="000000"/>
              </a:solidFill>
              <a:effectLst/>
              <a:latin typeface="Comic Sans MS" panose="030F0702030302020204" pitchFamily="66" charset="0"/>
            </a:endParaRPr>
          </a:p>
        </p:txBody>
      </p:sp>
      <p:graphicFrame>
        <p:nvGraphicFramePr>
          <p:cNvPr id="71758" name="Group 78"/>
          <p:cNvGraphicFramePr>
            <a:graphicFrameLocks noGrp="1"/>
          </p:cNvGraphicFramePr>
          <p:nvPr>
            <p:extLst>
              <p:ext uri="{D42A27DB-BD31-4B8C-83A1-F6EECF244321}">
                <p14:modId xmlns:p14="http://schemas.microsoft.com/office/powerpoint/2010/main" val="225953341"/>
              </p:ext>
            </p:extLst>
          </p:nvPr>
        </p:nvGraphicFramePr>
        <p:xfrm>
          <a:off x="179388" y="981075"/>
          <a:ext cx="8785225" cy="5858095"/>
        </p:xfrm>
        <a:graphic>
          <a:graphicData uri="http://schemas.openxmlformats.org/drawingml/2006/table">
            <a:tbl>
              <a:tblPr/>
              <a:tblGrid>
                <a:gridCol w="1008062">
                  <a:extLst>
                    <a:ext uri="{9D8B030D-6E8A-4147-A177-3AD203B41FA5}">
                      <a16:colId xmlns:a16="http://schemas.microsoft.com/office/drawing/2014/main" val="20000"/>
                    </a:ext>
                  </a:extLst>
                </a:gridCol>
                <a:gridCol w="1081088">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3384550">
                  <a:extLst>
                    <a:ext uri="{9D8B030D-6E8A-4147-A177-3AD203B41FA5}">
                      <a16:colId xmlns:a16="http://schemas.microsoft.com/office/drawing/2014/main" val="20003"/>
                    </a:ext>
                  </a:extLst>
                </a:gridCol>
                <a:gridCol w="2663825">
                  <a:extLst>
                    <a:ext uri="{9D8B030D-6E8A-4147-A177-3AD203B41FA5}">
                      <a16:colId xmlns:a16="http://schemas.microsoft.com/office/drawing/2014/main" val="20004"/>
                    </a:ext>
                  </a:extLst>
                </a:gridCol>
              </a:tblGrid>
              <a:tr h="542895">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r>
                        <a:rPr kumimoji="0" lang="cs-CZ" altLang="cs-CZ" sz="1400" b="1"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nergie</a:t>
                      </a:r>
                      <a:endPar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neutronů</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Moder</a:t>
                      </a:r>
                      <a:r>
                        <a:rPr kumimoji="0" lang="cs-CZ" altLang="cs-CZ" sz="1400" b="1" i="0" u="none" strike="noStrike" cap="none" normalizeH="0" baseline="0" dirty="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tor</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Chla-</a:t>
                      </a:r>
                    </a:p>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divo</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Označen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dle IAEA</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Př</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klady JE</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6943">
                <a:tc rowSpan="10">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Tepeln</a:t>
                      </a:r>
                      <a:r>
                        <a:rPr kumimoji="0" lang="cs-CZ" altLang="cs-CZ" sz="1400" b="1" i="0" u="none" strike="noStrike" cap="none" normalizeH="0" baseline="0" dirty="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é</a:t>
                      </a:r>
                      <a:endPar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Lehko-vodn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kumimoji="0" lang="cs-CZ" altLang="cs-CZ" sz="1400" b="1" i="0" u="none" strike="noStrike" cap="none" normalizeH="0" baseline="-3000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PWR tlakovodn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reaktor</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PWR Chooz B1,2 - Francie</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5420">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VVER  Temel</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 1,2 </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ČR</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291">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8191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227138"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35125"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BWR varný reaktor</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Shika 1,2 -Japonsko</a:t>
                      </a: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Ol</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k</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iluoto</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1,2 -</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Finsko</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291">
                <a:tc vMerge="1">
                  <a:txBody>
                    <a:bodyPr/>
                    <a:lstStyle/>
                    <a:p>
                      <a:endParaRPr lang="cs-CZ"/>
                    </a:p>
                  </a:txBody>
                  <a:tcPr/>
                </a:tc>
                <a:tc rowSpan="4">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Grafitov</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é</a:t>
                      </a: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rowSpan="2">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CO</a:t>
                      </a:r>
                      <a:r>
                        <a:rPr kumimoji="0" lang="cs-CZ" altLang="cs-CZ" sz="1400" b="1" i="0" u="none" strike="noStrike" cap="none" normalizeH="0" baseline="-3000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8191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227138"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35125"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GCR plynem chlazený reaktor</a:t>
                      </a:r>
                    </a:p>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Hartelpool 1,2 </a:t>
                      </a:r>
                      <a:r>
                        <a:rPr kumimoji="0" lang="cs-CZ" altLang="cs-CZ" sz="1400" b="1" i="0" u="none" strike="noStrike" cap="none" normalizeH="0" baseline="0" smtClean="0">
                          <a:ln>
                            <a:noFill/>
                          </a:ln>
                          <a:solidFill>
                            <a:srgbClr val="000000"/>
                          </a:solidFill>
                          <a:effectLst/>
                          <a:latin typeface="Tahoma" panose="020B060403050404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Brit</a:t>
                      </a:r>
                      <a:r>
                        <a:rPr kumimoji="0" lang="cs-CZ" altLang="cs-CZ" sz="1400" b="1" i="0" u="none" strike="noStrike" cap="none" normalizeH="0" baseline="0" smtClean="0">
                          <a:ln>
                            <a:noFill/>
                          </a:ln>
                          <a:solidFill>
                            <a:srgbClr val="000000"/>
                          </a:solidFill>
                          <a:effectLst/>
                          <a:latin typeface="Tahoma" panose="020B0604030504040204" pitchFamily="34" charset="0"/>
                          <a:cs typeface="Times New Roman" panose="02020603050405020304" pitchFamily="18" charset="0"/>
                        </a:rPr>
                        <a:t>á</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ie</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0291">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 zdokonalený, plynem chlazený reaktor</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8191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227138"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35125"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Torness 1,2 -</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Velk</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Brit</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nie</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6943">
                <a:tc vMerge="1">
                  <a:txBody>
                    <a:bodyPr/>
                    <a:lstStyle/>
                    <a:p>
                      <a:endParaRPr lang="cs-CZ"/>
                    </a:p>
                  </a:txBody>
                  <a:tcPr/>
                </a:tc>
                <a:tc vMerge="1">
                  <a:txBody>
                    <a:bodyPr/>
                    <a:lstStyle/>
                    <a:p>
                      <a:endParaRPr lang="cs-CZ"/>
                    </a:p>
                  </a:txBody>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He</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HTGR vysokoteplotn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reaktor</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(AVR J</a:t>
                      </a:r>
                      <a:r>
                        <a:rPr kumimoji="0" lang="cs-CZ" altLang="cs-CZ" sz="1400" b="1" i="0" u="none" strike="noStrike" cap="none" normalizeH="0" baseline="0" smtClean="0">
                          <a:ln>
                            <a:noFill/>
                          </a:ln>
                          <a:solidFill>
                            <a:srgbClr val="000000"/>
                          </a:solidFill>
                          <a:effectLst/>
                          <a:latin typeface="Tahoma" panose="020B0604030504040204" pitchFamily="34" charset="0"/>
                          <a:cs typeface="Arial" panose="020B0604020202020204" pitchFamily="34" charset="0"/>
                        </a:rPr>
                        <a:t>ü</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lich -</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Německo</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0291">
                <a:tc vMerge="1">
                  <a:txBody>
                    <a:bodyPr/>
                    <a:lstStyle/>
                    <a:p>
                      <a:endParaRPr lang="cs-CZ"/>
                    </a:p>
                  </a:txBody>
                  <a:tcPr/>
                </a:tc>
                <a:tc vMerge="1">
                  <a:txBody>
                    <a:bodyPr/>
                    <a:lstStyle/>
                    <a:p>
                      <a:endParaRPr lang="cs-CZ"/>
                    </a:p>
                  </a:txBody>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kumimoji="0" lang="cs-CZ" altLang="cs-CZ" sz="1400" b="1" i="0" u="none" strike="noStrike" cap="none" normalizeH="0" baseline="-3000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LWGR grafitový reaktor s</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 </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tlakovými kan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ly</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Ignalina (1),2, - Litva</a:t>
                      </a:r>
                      <a:endParaRPr kumimoji="0" lang="ru-RU"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Smolensk</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1-3, - Rusko</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0291">
                <a:tc vMerge="1">
                  <a:txBody>
                    <a:bodyPr/>
                    <a:lstStyle/>
                    <a:p>
                      <a:endParaRPr lang="cs-CZ"/>
                    </a:p>
                  </a:txBody>
                  <a:tcPr/>
                </a:tc>
                <a:tc rowSpan="3">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8191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227138"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35125"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Těžk</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vodn</a:t>
                      </a:r>
                      <a:r>
                        <a:rPr kumimoji="0" lang="cs-CZ" altLang="cs-CZ" sz="1400" b="1" i="0" u="none" strike="noStrike" cap="none" normalizeH="0" baseline="0" smtClean="0">
                          <a:ln>
                            <a:noFill/>
                          </a:ln>
                          <a:solidFill>
                            <a:srgbClr val="000000"/>
                          </a:solidFill>
                          <a:effectLst/>
                          <a:latin typeface="Tahoma" panose="020B0604030504040204" pitchFamily="34" charset="0"/>
                          <a:cs typeface="Times New Roman" panose="02020603050405020304" pitchFamily="18" charset="0"/>
                        </a:rPr>
                        <a:t>í</a:t>
                      </a:r>
                      <a:endPar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kumimoji="0" lang="cs-CZ" altLang="cs-CZ" sz="1400" b="1" i="0" u="none" strike="noStrike" cap="none" normalizeH="0" baseline="-3000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PHWR těžkovodn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reaktor Candu</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Cernavoda 1,2- Rumunsko</a:t>
                      </a: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Darlington 1-4, - Kanada</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0291">
                <a:tc vMerge="1">
                  <a:txBody>
                    <a:bodyPr/>
                    <a:lstStyle/>
                    <a:p>
                      <a:endParaRPr lang="cs-CZ"/>
                    </a:p>
                  </a:txBody>
                  <a:tcPr/>
                </a:tc>
                <a:tc vMerge="1">
                  <a:txBody>
                    <a:bodyPr/>
                    <a:lstStyle/>
                    <a:p>
                      <a:endParaRPr lang="cs-CZ"/>
                    </a:p>
                  </a:txBody>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kumimoji="0" lang="cs-CZ" altLang="cs-CZ" sz="1400" b="1" i="0" u="none" strike="noStrike" cap="none" normalizeH="0" baseline="-3000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8191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227138"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35125"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HWLWR těžkovodn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reaktor chlazený obyčejnou vodou</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Fugen</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Japonsko </a:t>
                      </a: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(Gentilly 1, - Kanada)</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20291">
                <a:tc vMerge="1">
                  <a:txBody>
                    <a:bodyPr/>
                    <a:lstStyle/>
                    <a:p>
                      <a:endParaRPr lang="cs-CZ"/>
                    </a:p>
                  </a:txBody>
                  <a:tcPr/>
                </a:tc>
                <a:tc vMerge="1">
                  <a:txBody>
                    <a:bodyPr/>
                    <a:lstStyle/>
                    <a:p>
                      <a:endParaRPr lang="cs-CZ"/>
                    </a:p>
                  </a:txBody>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CO</a:t>
                      </a:r>
                      <a:r>
                        <a:rPr kumimoji="0" lang="cs-CZ" altLang="cs-CZ" sz="1400" b="1" i="0" u="none" strike="noStrike" cap="none" normalizeH="0" baseline="-3000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HWGCR těžkovodn</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í</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chlazený plynem</a:t>
                      </a:r>
                      <a:endPar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SGHWR )</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(A1 J.Bohunice </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ČSSR)</a:t>
                      </a: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(Winfrith </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Velk</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Brit</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á</a:t>
                      </a: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nie)</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733639">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Rychl</a:t>
                      </a:r>
                      <a:r>
                        <a:rPr kumimoji="0" lang="cs-CZ" altLang="cs-CZ" sz="1400" b="1" i="0" u="none" strike="noStrike" cap="none" normalizeH="0" baseline="0" smtClean="0">
                          <a:ln>
                            <a:noFill/>
                          </a:ln>
                          <a:solidFill>
                            <a:srgbClr val="000000"/>
                          </a:solidFill>
                          <a:effectLst/>
                          <a:latin typeface="Tahoma" panose="020B0604030504040204" pitchFamily="34" charset="0"/>
                          <a:ea typeface="Times New Roman" panose="02020603050405020304" pitchFamily="18" charset="0"/>
                          <a:cs typeface="Arial" panose="020B0604020202020204" pitchFamily="34" charset="0"/>
                        </a:rPr>
                        <a:t>é</a:t>
                      </a:r>
                      <a:endPar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rPr>
                        <a:t>Nen</a:t>
                      </a:r>
                      <a:r>
                        <a:rPr kumimoji="0" lang="cs-CZ" altLang="cs-CZ" sz="1400" b="1" i="0" u="none" strike="noStrike" cap="none" normalizeH="0" baseline="0" smtClean="0">
                          <a:ln>
                            <a:noFill/>
                          </a:ln>
                          <a:solidFill>
                            <a:srgbClr val="000000"/>
                          </a:solidFill>
                          <a:effectLst/>
                          <a:latin typeface="Tahoma" panose="020B0604030504040204" pitchFamily="34" charset="0"/>
                        </a:rPr>
                        <a:t>í</a:t>
                      </a:r>
                      <a:endParaRPr kumimoji="0" lang="cs-CZ" altLang="cs-CZ" sz="1400" b="1" i="0" u="none" strike="noStrike" cap="none" normalizeH="0" baseline="0" smtClean="0">
                        <a:ln>
                          <a:noFill/>
                        </a:ln>
                        <a:solidFill>
                          <a:srgbClr val="000000"/>
                        </a:solidFill>
                        <a:effectLst/>
                        <a:latin typeface="Arial" panose="020B0604020202020204" pitchFamily="34" charset="0"/>
                      </a:endParaRP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Na</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FBR rychlý množivý reaktor</a:t>
                      </a:r>
                    </a:p>
                  </a:txBody>
                  <a:tcPr marL="90000" marR="90000" marT="46797" marB="4679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BN-600 - Rusko</a:t>
                      </a: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Monju</a:t>
                      </a:r>
                      <a:r>
                        <a:rPr kumimoji="0" lang="cs-CZ" altLang="cs-CZ"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cs-CZ" altLang="cs-CZ" sz="1400" b="1" i="0" u="none" strike="noStrike" cap="none" normalizeH="0" baseline="0" dirty="0" smtClean="0">
                          <a:ln>
                            <a:noFill/>
                          </a:ln>
                          <a:solidFill>
                            <a:srgbClr val="000000"/>
                          </a:solidFill>
                          <a:effectLst/>
                          <a:latin typeface="Tahoma" panose="020B0604030504040204" pitchFamily="34" charset="0"/>
                          <a:cs typeface="Arial" panose="020B0604020202020204" pitchFamily="34" charset="0"/>
                        </a:rPr>
                        <a:t>–</a:t>
                      </a:r>
                      <a:r>
                        <a:rPr kumimoji="0" lang="cs-CZ" altLang="cs-CZ"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Japonsko</a:t>
                      </a:r>
                    </a:p>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(Super-</a:t>
                      </a:r>
                      <a:r>
                        <a:rPr kumimoji="0" lang="cs-CZ" altLang="cs-CZ" sz="14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Phenix</a:t>
                      </a:r>
                      <a:r>
                        <a:rPr kumimoji="0" lang="cs-CZ" altLang="cs-CZ"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cs-CZ" altLang="cs-CZ" sz="1400" b="1" i="0" u="none" strike="noStrike" cap="none" normalizeH="0" baseline="0" dirty="0" smtClean="0">
                          <a:ln>
                            <a:noFill/>
                          </a:ln>
                          <a:solidFill>
                            <a:srgbClr val="000000"/>
                          </a:solidFill>
                          <a:effectLst/>
                          <a:latin typeface="Tahoma" panose="020B0604030504040204" pitchFamily="34" charset="0"/>
                          <a:cs typeface="Arial" panose="020B0604020202020204" pitchFamily="34" charset="0"/>
                        </a:rPr>
                        <a:t>–</a:t>
                      </a:r>
                      <a:r>
                        <a:rPr kumimoji="0" lang="cs-CZ" altLang="cs-CZ" sz="14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Francie</a:t>
                      </a:r>
                      <a:r>
                        <a:rPr kumimoji="0" lang="cs-CZ" altLang="cs-CZ"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p>
                  </a:txBody>
                  <a:tcPr marL="90000" marR="90000" marT="46797" marB="46797"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p:cTn id="7" dur="500" fill="hold"/>
                                        <p:tgtEl>
                                          <p:spTgt spid="716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6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682">
                                            <p:txEl>
                                              <p:pRg st="0" end="0"/>
                                            </p:txEl>
                                          </p:spTgt>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71758"/>
                                        </p:tgtEl>
                                        <p:attrNameLst>
                                          <p:attrName>style.visibility</p:attrName>
                                        </p:attrNameLst>
                                      </p:cBhvr>
                                      <p:to>
                                        <p:strVal val="visible"/>
                                      </p:to>
                                    </p:set>
                                    <p:anim calcmode="lin" valueType="num">
                                      <p:cBhvr additive="base">
                                        <p:cTn id="13" dur="500" fill="hold"/>
                                        <p:tgtEl>
                                          <p:spTgt spid="71758"/>
                                        </p:tgtEl>
                                        <p:attrNameLst>
                                          <p:attrName>ppt_x</p:attrName>
                                        </p:attrNameLst>
                                      </p:cBhvr>
                                      <p:tavLst>
                                        <p:tav tm="0">
                                          <p:val>
                                            <p:strVal val="#ppt_x"/>
                                          </p:val>
                                        </p:tav>
                                        <p:tav tm="100000">
                                          <p:val>
                                            <p:strVal val="#ppt_x"/>
                                          </p:val>
                                        </p:tav>
                                      </p:tavLst>
                                    </p:anim>
                                    <p:anim calcmode="lin" valueType="num">
                                      <p:cBhvr additive="base">
                                        <p:cTn id="14" dur="500" fill="hold"/>
                                        <p:tgtEl>
                                          <p:spTgt spid="71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Rot="1" noChangeArrowheads="1"/>
          </p:cNvSpPr>
          <p:nvPr/>
        </p:nvSpPr>
        <p:spPr bwMode="auto">
          <a:xfrm>
            <a:off x="179388" y="188913"/>
            <a:ext cx="84248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Jaderné reaktory ve světě</a:t>
            </a:r>
            <a:endParaRPr lang="cs-CZ" altLang="cs-CZ" sz="3600" u="sng" baseline="-25000" dirty="0" smtClean="0">
              <a:solidFill>
                <a:srgbClr val="000000"/>
              </a:solidFill>
              <a:effectLst/>
              <a:latin typeface="Comic Sans MS" panose="030F0702030302020204" pitchFamily="66" charset="0"/>
            </a:endParaRPr>
          </a:p>
        </p:txBody>
      </p:sp>
      <p:graphicFrame>
        <p:nvGraphicFramePr>
          <p:cNvPr id="72767" name="Group 63"/>
          <p:cNvGraphicFramePr>
            <a:graphicFrameLocks noGrp="1"/>
          </p:cNvGraphicFramePr>
          <p:nvPr>
            <p:extLst>
              <p:ext uri="{D42A27DB-BD31-4B8C-83A1-F6EECF244321}">
                <p14:modId xmlns:p14="http://schemas.microsoft.com/office/powerpoint/2010/main" val="3947168913"/>
              </p:ext>
            </p:extLst>
          </p:nvPr>
        </p:nvGraphicFramePr>
        <p:xfrm>
          <a:off x="827088" y="1196975"/>
          <a:ext cx="7772400" cy="3675064"/>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Typ</a:t>
                      </a:r>
                      <a:endParaRPr kumimoji="0" lang="cs-CZ" altLang="cs-CZ" sz="2400" b="1" i="0" u="none" strike="noStrike" cap="none" normalizeH="0" baseline="0" dirty="0" smtClean="0">
                        <a:ln>
                          <a:noFill/>
                        </a:ln>
                        <a:solidFill>
                          <a:srgbClr val="000000"/>
                        </a:solidFill>
                        <a:effectLst/>
                        <a:latin typeface="Arial" panose="020B0604020202020204" pitchFamily="34" charset="0"/>
                      </a:endParaRPr>
                    </a:p>
                  </a:txBody>
                  <a:tcPr marL="90000" marR="90000" marT="46802" marB="46802"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rPr>
                        <a:t>Jednotek </a:t>
                      </a:r>
                    </a:p>
                  </a:txBody>
                  <a:tcPr marL="90000" marR="90000" marT="46802" marB="46802"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výkon MW(e)</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BWR</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94</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85 208</a:t>
                      </a:r>
                      <a:endParaRPr kumimoji="0" lang="cs-CZ" altLang="cs-CZ" sz="2400" b="1" i="0" u="none" strike="noStrike" cap="none" normalizeH="0" baseline="0" dirty="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FBR</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2</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690</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GCR</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18</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9 034</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LWGR</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16</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11 404</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PHWR</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44</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22 391</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PWR</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264</a:t>
                      </a:r>
                      <a:endParaRPr kumimoji="0" lang="cs-CZ" altLang="cs-CZ" sz="2400" b="1" i="0" u="none" strike="noStrike" cap="none" normalizeH="0" baseline="0" dirty="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242 952</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9383">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Celkem</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438</a:t>
                      </a:r>
                      <a:endParaRPr kumimoji="0" lang="cs-CZ" altLang="cs-CZ" sz="2400" b="1" i="0" u="none" strike="noStrike" cap="none" normalizeH="0" baseline="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cs-CZ" altLang="cs-CZ" sz="2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371 679</a:t>
                      </a:r>
                      <a:endParaRPr kumimoji="0" lang="cs-CZ" altLang="cs-CZ" sz="2400" b="1" i="0" u="none" strike="noStrike" cap="none" normalizeH="0" baseline="0" dirty="0" smtClean="0">
                        <a:ln>
                          <a:noFill/>
                        </a:ln>
                        <a:solidFill>
                          <a:srgbClr val="000000"/>
                        </a:solidFill>
                        <a:effectLst/>
                        <a:latin typeface="Arial" panose="020B0604020202020204" pitchFamily="34" charset="0"/>
                      </a:endParaRPr>
                    </a:p>
                  </a:txBody>
                  <a:tcPr marL="90000" marR="90000" marT="46802" marB="46802"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 calcmode="lin" valueType="num">
                                      <p:cBhvr>
                                        <p:cTn id="7" dur="500" fill="hold"/>
                                        <p:tgtEl>
                                          <p:spTgt spid="727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27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2706">
                                            <p:txEl>
                                              <p:pRg st="0" end="0"/>
                                            </p:txEl>
                                          </p:spTgt>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72767"/>
                                        </p:tgtEl>
                                        <p:attrNameLst>
                                          <p:attrName>style.visibility</p:attrName>
                                        </p:attrNameLst>
                                      </p:cBhvr>
                                      <p:to>
                                        <p:strVal val="visible"/>
                                      </p:to>
                                    </p:set>
                                    <p:anim calcmode="lin" valueType="num">
                                      <p:cBhvr additive="base">
                                        <p:cTn id="13" dur="500" fill="hold"/>
                                        <p:tgtEl>
                                          <p:spTgt spid="72767"/>
                                        </p:tgtEl>
                                        <p:attrNameLst>
                                          <p:attrName>ppt_x</p:attrName>
                                        </p:attrNameLst>
                                      </p:cBhvr>
                                      <p:tavLst>
                                        <p:tav tm="0">
                                          <p:val>
                                            <p:strVal val="#ppt_x"/>
                                          </p:val>
                                        </p:tav>
                                        <p:tav tm="100000">
                                          <p:val>
                                            <p:strVal val="#ppt_x"/>
                                          </p:val>
                                        </p:tav>
                                      </p:tavLst>
                                    </p:anim>
                                    <p:anim calcmode="lin" valueType="num">
                                      <p:cBhvr additive="base">
                                        <p:cTn id="14" dur="500" fill="hold"/>
                                        <p:tgtEl>
                                          <p:spTgt spid="727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2" name="Rectangle 4"/>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Teplovody z JE </a:t>
            </a:r>
            <a:endParaRPr lang="cs-CZ" altLang="cs-CZ" sz="3600" u="sng" baseline="-25000" dirty="0" smtClean="0">
              <a:solidFill>
                <a:srgbClr val="000000"/>
              </a:solidFill>
              <a:effectLst/>
              <a:latin typeface="Comic Sans MS" panose="030F0702030302020204" pitchFamily="66" charset="0"/>
            </a:endParaRPr>
          </a:p>
        </p:txBody>
      </p:sp>
      <p:sp>
        <p:nvSpPr>
          <p:cNvPr id="32774" name="Text Box 6"/>
          <p:cNvSpPr txBox="1">
            <a:spLocks noChangeArrowheads="1"/>
          </p:cNvSpPr>
          <p:nvPr/>
        </p:nvSpPr>
        <p:spPr bwMode="auto">
          <a:xfrm>
            <a:off x="71883" y="1041838"/>
            <a:ext cx="8964613" cy="178728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marL="444500" indent="-444500" eaLnBrk="1" hangingPunct="1">
              <a:spcBef>
                <a:spcPct val="50000"/>
              </a:spcBef>
              <a:tabLst>
                <a:tab pos="715963" algn="l"/>
              </a:tabLst>
            </a:pPr>
            <a:r>
              <a:rPr lang="cs-CZ" altLang="cs-CZ" sz="2000" b="1" dirty="0" smtClean="0">
                <a:solidFill>
                  <a:srgbClr val="000000"/>
                </a:solidFill>
              </a:rPr>
              <a:t>Horkovod - Temelín </a:t>
            </a:r>
            <a:r>
              <a:rPr lang="cs-CZ" altLang="cs-CZ" sz="2000" b="1" dirty="0" smtClean="0">
                <a:solidFill>
                  <a:srgbClr val="000000"/>
                </a:solidFill>
                <a:sym typeface="Symbol" panose="05050102010706020507" pitchFamily="18" charset="2"/>
              </a:rPr>
              <a:t> České Budějovice, 2 potrubí o délce 26 km </a:t>
            </a:r>
            <a:r>
              <a:rPr lang="cs-CZ" altLang="cs-CZ" sz="2000" b="1" dirty="0" smtClean="0">
                <a:solidFill>
                  <a:srgbClr val="000000"/>
                </a:solidFill>
              </a:rPr>
              <a:t> </a:t>
            </a:r>
          </a:p>
          <a:p>
            <a:pPr marL="265113" indent="-265113" eaLnBrk="1" hangingPunct="1">
              <a:spcBef>
                <a:spcPct val="50000"/>
              </a:spcBef>
              <a:tabLst/>
            </a:pPr>
            <a:r>
              <a:rPr lang="cs-CZ" altLang="cs-CZ" sz="2000" b="1" dirty="0" smtClean="0">
                <a:solidFill>
                  <a:srgbClr val="000000"/>
                </a:solidFill>
              </a:rPr>
              <a:t>*	zkušební </a:t>
            </a:r>
            <a:r>
              <a:rPr lang="cs-CZ" altLang="cs-CZ" sz="2000" b="1" smtClean="0">
                <a:solidFill>
                  <a:srgbClr val="000000"/>
                </a:solidFill>
              </a:rPr>
              <a:t>provoz od </a:t>
            </a:r>
            <a:r>
              <a:rPr lang="cs-CZ" altLang="cs-CZ" sz="2000" b="1" dirty="0" smtClean="0">
                <a:solidFill>
                  <a:srgbClr val="000000"/>
                </a:solidFill>
              </a:rPr>
              <a:t>10/2023</a:t>
            </a:r>
          </a:p>
          <a:p>
            <a:pPr marL="265113" indent="-265113" eaLnBrk="1" hangingPunct="1">
              <a:spcBef>
                <a:spcPct val="50000"/>
              </a:spcBef>
              <a:tabLst/>
            </a:pPr>
            <a:r>
              <a:rPr lang="cs-CZ" altLang="cs-CZ" sz="2000" b="1" dirty="0" smtClean="0">
                <a:solidFill>
                  <a:srgbClr val="000000"/>
                </a:solidFill>
              </a:rPr>
              <a:t>* 	teplota vody - zima 140</a:t>
            </a:r>
            <a:r>
              <a:rPr lang="cs-CZ" altLang="cs-CZ" sz="2000" b="1" baseline="30000" dirty="0" smtClean="0">
                <a:solidFill>
                  <a:srgbClr val="000000"/>
                </a:solidFill>
              </a:rPr>
              <a:t>0</a:t>
            </a:r>
            <a:r>
              <a:rPr lang="cs-CZ" altLang="cs-CZ" sz="2000" b="1" dirty="0" smtClean="0">
                <a:solidFill>
                  <a:srgbClr val="000000"/>
                </a:solidFill>
              </a:rPr>
              <a:t>C, léto 90</a:t>
            </a:r>
            <a:r>
              <a:rPr lang="cs-CZ" altLang="cs-CZ" sz="2000" b="1" baseline="30000" dirty="0" smtClean="0">
                <a:solidFill>
                  <a:srgbClr val="000000"/>
                </a:solidFill>
              </a:rPr>
              <a:t>0</a:t>
            </a:r>
            <a:r>
              <a:rPr lang="cs-CZ" altLang="cs-CZ" sz="2000" b="1" dirty="0" smtClean="0">
                <a:solidFill>
                  <a:srgbClr val="000000"/>
                </a:solidFill>
              </a:rPr>
              <a:t>C</a:t>
            </a:r>
          </a:p>
          <a:p>
            <a:pPr marL="265113" indent="-265113" eaLnBrk="1" hangingPunct="1">
              <a:spcBef>
                <a:spcPct val="50000"/>
              </a:spcBef>
              <a:tabLst/>
            </a:pPr>
            <a:r>
              <a:rPr lang="cs-CZ" altLang="cs-CZ" sz="2000" b="1" dirty="0" smtClean="0">
                <a:solidFill>
                  <a:srgbClr val="000000"/>
                </a:solidFill>
              </a:rPr>
              <a:t>*	odhadované dodané teplo 750 TJ/rok (30% spotřeby tepla ČB)</a:t>
            </a:r>
            <a:endParaRPr lang="cs-CZ" altLang="cs-CZ" sz="2000" b="1" dirty="0">
              <a:solidFill>
                <a:srgbClr val="000000"/>
              </a:solidFill>
            </a:endParaRPr>
          </a:p>
        </p:txBody>
      </p:sp>
      <p:sp>
        <p:nvSpPr>
          <p:cNvPr id="4" name="Text Box 6"/>
          <p:cNvSpPr txBox="1">
            <a:spLocks noChangeArrowheads="1"/>
          </p:cNvSpPr>
          <p:nvPr/>
        </p:nvSpPr>
        <p:spPr bwMode="auto">
          <a:xfrm>
            <a:off x="179388" y="3140968"/>
            <a:ext cx="8964613" cy="86395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marL="444500" indent="-444500" eaLnBrk="1" hangingPunct="1">
              <a:spcBef>
                <a:spcPct val="50000"/>
              </a:spcBef>
              <a:tabLst>
                <a:tab pos="715963" algn="l"/>
              </a:tabLst>
            </a:pPr>
            <a:r>
              <a:rPr lang="cs-CZ" altLang="cs-CZ" sz="2000" b="1" dirty="0" smtClean="0">
                <a:solidFill>
                  <a:srgbClr val="000000"/>
                </a:solidFill>
              </a:rPr>
              <a:t>Horkovod - Dukovany </a:t>
            </a:r>
            <a:r>
              <a:rPr lang="cs-CZ" altLang="cs-CZ" sz="2000" b="1" dirty="0" smtClean="0">
                <a:solidFill>
                  <a:srgbClr val="000000"/>
                </a:solidFill>
                <a:sym typeface="Symbol" panose="05050102010706020507" pitchFamily="18" charset="2"/>
              </a:rPr>
              <a:t> Brno, délka 42 km </a:t>
            </a:r>
          </a:p>
          <a:p>
            <a:pPr marL="265113" indent="-265113" eaLnBrk="1" hangingPunct="1">
              <a:spcBef>
                <a:spcPct val="50000"/>
              </a:spcBef>
              <a:tabLst/>
            </a:pPr>
            <a:r>
              <a:rPr lang="cs-CZ" altLang="cs-CZ" sz="2000" b="1" dirty="0" smtClean="0">
                <a:solidFill>
                  <a:srgbClr val="000000"/>
                </a:solidFill>
                <a:sym typeface="Symbol" panose="05050102010706020507" pitchFamily="18" charset="2"/>
              </a:rPr>
              <a:t>*	plánované zahájení výstavby 2025/26, dokončení 2030 </a:t>
            </a:r>
            <a:r>
              <a:rPr lang="cs-CZ" altLang="cs-CZ" sz="2000" b="1" dirty="0" smtClean="0">
                <a:solidFill>
                  <a:srgbClr val="000000"/>
                </a:solidFill>
              </a:rPr>
              <a:t> </a:t>
            </a:r>
          </a:p>
        </p:txBody>
      </p:sp>
    </p:spTree>
    <p:extLst>
      <p:ext uri="{BB962C8B-B14F-4D97-AF65-F5344CB8AC3E}">
        <p14:creationId xmlns:p14="http://schemas.microsoft.com/office/powerpoint/2010/main" val="213188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 calcmode="lin" valueType="num">
                                      <p:cBhvr>
                                        <p:cTn id="7" dur="500" fill="hold"/>
                                        <p:tgtEl>
                                          <p:spTgt spid="3277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2">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2774">
                                            <p:txEl>
                                              <p:pRg st="0" end="0"/>
                                            </p:txEl>
                                          </p:spTgt>
                                        </p:tgtEl>
                                        <p:attrNameLst>
                                          <p:attrName>style.visibility</p:attrName>
                                        </p:attrNameLst>
                                      </p:cBhvr>
                                      <p:to>
                                        <p:strVal val="visible"/>
                                      </p:to>
                                    </p:set>
                                    <p:animEffect transition="in" filter="wipe(left)">
                                      <p:cBhvr>
                                        <p:cTn id="13" dur="500"/>
                                        <p:tgtEl>
                                          <p:spTgt spid="32774">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2774">
                                            <p:txEl>
                                              <p:pRg st="1" end="1"/>
                                            </p:txEl>
                                          </p:spTgt>
                                        </p:tgtEl>
                                        <p:attrNameLst>
                                          <p:attrName>style.visibility</p:attrName>
                                        </p:attrNameLst>
                                      </p:cBhvr>
                                      <p:to>
                                        <p:strVal val="visible"/>
                                      </p:to>
                                    </p:set>
                                    <p:animEffect transition="in" filter="wipe(left)">
                                      <p:cBhvr>
                                        <p:cTn id="17" dur="500"/>
                                        <p:tgtEl>
                                          <p:spTgt spid="32774">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2774">
                                            <p:txEl>
                                              <p:pRg st="2" end="2"/>
                                            </p:txEl>
                                          </p:spTgt>
                                        </p:tgtEl>
                                        <p:attrNameLst>
                                          <p:attrName>style.visibility</p:attrName>
                                        </p:attrNameLst>
                                      </p:cBhvr>
                                      <p:to>
                                        <p:strVal val="visible"/>
                                      </p:to>
                                    </p:set>
                                    <p:animEffect transition="in" filter="wipe(left)">
                                      <p:cBhvr>
                                        <p:cTn id="20" dur="500"/>
                                        <p:tgtEl>
                                          <p:spTgt spid="32774">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2774">
                                            <p:txEl>
                                              <p:pRg st="3" end="3"/>
                                            </p:txEl>
                                          </p:spTgt>
                                        </p:tgtEl>
                                        <p:attrNameLst>
                                          <p:attrName>style.visibility</p:attrName>
                                        </p:attrNameLst>
                                      </p:cBhvr>
                                      <p:to>
                                        <p:strVal val="visible"/>
                                      </p:to>
                                    </p:set>
                                    <p:animEffect transition="in" filter="wipe(left)">
                                      <p:cBhvr>
                                        <p:cTn id="23" dur="500"/>
                                        <p:tgtEl>
                                          <p:spTgt spid="3277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2" name="Rectangle 4"/>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Generace v jaderné energetice </a:t>
            </a:r>
            <a:endParaRPr lang="cs-CZ" altLang="cs-CZ" sz="3600" u="sng" baseline="-25000" dirty="0" smtClean="0">
              <a:solidFill>
                <a:srgbClr val="000000"/>
              </a:solidFill>
              <a:effectLst/>
              <a:latin typeface="Comic Sans MS" panose="030F0702030302020204" pitchFamily="66" charset="0"/>
            </a:endParaRPr>
          </a:p>
        </p:txBody>
      </p:sp>
      <p:sp>
        <p:nvSpPr>
          <p:cNvPr id="32774" name="Text Box 6"/>
          <p:cNvSpPr txBox="1">
            <a:spLocks noChangeArrowheads="1"/>
          </p:cNvSpPr>
          <p:nvPr/>
        </p:nvSpPr>
        <p:spPr bwMode="auto">
          <a:xfrm>
            <a:off x="71883" y="1041838"/>
            <a:ext cx="8964613" cy="578838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marL="444500" indent="-444500" eaLnBrk="1" hangingPunct="1">
              <a:spcBef>
                <a:spcPct val="50000"/>
              </a:spcBef>
              <a:tabLst>
                <a:tab pos="715963" algn="l"/>
              </a:tabLst>
            </a:pPr>
            <a:r>
              <a:rPr lang="cs-CZ" altLang="cs-CZ" sz="2000" b="1" dirty="0" smtClean="0">
                <a:solidFill>
                  <a:srgbClr val="000000"/>
                </a:solidFill>
              </a:rPr>
              <a:t>1.	generace - zpravidla zkušební a experimentální bloky pro mírové využití, v současné době mimo provoz, 60.-70. léta</a:t>
            </a:r>
          </a:p>
          <a:p>
            <a:pPr marL="444500" indent="-444500" eaLnBrk="1" hangingPunct="1">
              <a:spcBef>
                <a:spcPct val="50000"/>
              </a:spcBef>
              <a:tabLst>
                <a:tab pos="715963" algn="l"/>
              </a:tabLst>
            </a:pPr>
            <a:r>
              <a:rPr lang="cs-CZ" altLang="cs-CZ" sz="2000" b="1" dirty="0" smtClean="0">
                <a:solidFill>
                  <a:srgbClr val="000000"/>
                </a:solidFill>
              </a:rPr>
              <a:t>2.	generace - nejrozšířenější jaderné reaktory v současnosti, začátek výstavby v 80. letech. Od počátku století nové požadavky pro zvýšení bezpečnosti </a:t>
            </a:r>
            <a:r>
              <a:rPr lang="cs-CZ" altLang="cs-CZ" sz="2000" b="1" dirty="0" smtClean="0">
                <a:solidFill>
                  <a:srgbClr val="000000"/>
                </a:solidFill>
                <a:sym typeface="Symbol" panose="05050102010706020507" pitchFamily="18" charset="2"/>
              </a:rPr>
              <a:t> průběžná modernizace bloků.</a:t>
            </a:r>
          </a:p>
          <a:p>
            <a:pPr marL="444500" indent="-444500" eaLnBrk="1" hangingPunct="1">
              <a:spcBef>
                <a:spcPct val="50000"/>
              </a:spcBef>
              <a:tabLst>
                <a:tab pos="715963" algn="l"/>
              </a:tabLst>
            </a:pPr>
            <a:r>
              <a:rPr lang="cs-CZ" altLang="cs-CZ" sz="2000" b="1" dirty="0" smtClean="0">
                <a:solidFill>
                  <a:srgbClr val="000000"/>
                </a:solidFill>
                <a:sym typeface="Symbol" panose="05050102010706020507" pitchFamily="18" charset="2"/>
              </a:rPr>
              <a:t>3.	generace - výstavba současných bloků</a:t>
            </a:r>
          </a:p>
          <a:p>
            <a:pPr marL="444500" indent="-444500" eaLnBrk="1" hangingPunct="1">
              <a:spcBef>
                <a:spcPts val="0"/>
              </a:spcBef>
              <a:tabLst>
                <a:tab pos="715963" algn="l"/>
              </a:tabLst>
            </a:pPr>
            <a:r>
              <a:rPr lang="cs-CZ" altLang="cs-CZ" sz="2000" b="1" dirty="0">
                <a:solidFill>
                  <a:srgbClr val="000000"/>
                </a:solidFill>
                <a:sym typeface="Symbol" panose="05050102010706020507" pitchFamily="18" charset="2"/>
              </a:rPr>
              <a:t>	</a:t>
            </a:r>
            <a:r>
              <a:rPr lang="cs-CZ" altLang="cs-CZ" sz="2000" b="1" dirty="0" smtClean="0">
                <a:solidFill>
                  <a:srgbClr val="000000"/>
                </a:solidFill>
                <a:sym typeface="Symbol" panose="05050102010706020507" pitchFamily="18" charset="2"/>
              </a:rPr>
              <a:t>-	zkrácení doby výstavby, včetně její přípravy</a:t>
            </a:r>
          </a:p>
          <a:p>
            <a:pPr marL="444500" indent="-444500" eaLnBrk="1" hangingPunct="1">
              <a:spcBef>
                <a:spcPts val="0"/>
              </a:spcBef>
              <a:tabLst>
                <a:tab pos="715963" algn="l"/>
              </a:tabLst>
            </a:pPr>
            <a:r>
              <a:rPr lang="cs-CZ" altLang="cs-CZ" sz="2000" b="1" dirty="0" smtClean="0">
                <a:solidFill>
                  <a:srgbClr val="000000"/>
                </a:solidFill>
                <a:sym typeface="Symbol" panose="05050102010706020507" pitchFamily="18" charset="2"/>
              </a:rPr>
              <a:t> </a:t>
            </a:r>
            <a:r>
              <a:rPr lang="cs-CZ" altLang="cs-CZ" sz="2000" b="1" dirty="0" smtClean="0">
                <a:solidFill>
                  <a:srgbClr val="000000"/>
                </a:solidFill>
              </a:rPr>
              <a:t>   	-	zvýšení účinnosti (37%), životnosti (60 let), možnost větší regulace</a:t>
            </a:r>
          </a:p>
          <a:p>
            <a:pPr marL="444500" indent="-444500" eaLnBrk="1" hangingPunct="1">
              <a:spcBef>
                <a:spcPts val="0"/>
              </a:spcBef>
              <a:tabLst>
                <a:tab pos="715963" algn="l"/>
              </a:tabLst>
            </a:pPr>
            <a:r>
              <a:rPr lang="cs-CZ" altLang="cs-CZ" sz="2000" b="1" dirty="0">
                <a:solidFill>
                  <a:srgbClr val="000000"/>
                </a:solidFill>
              </a:rPr>
              <a:t>	</a:t>
            </a:r>
            <a:r>
              <a:rPr lang="cs-CZ" altLang="cs-CZ" sz="2000" b="1" dirty="0" smtClean="0">
                <a:solidFill>
                  <a:srgbClr val="000000"/>
                </a:solidFill>
              </a:rPr>
              <a:t>-	snížení rizika havárií</a:t>
            </a:r>
          </a:p>
          <a:p>
            <a:pPr marL="444500" indent="-444500" eaLnBrk="1" hangingPunct="1">
              <a:spcBef>
                <a:spcPts val="0"/>
              </a:spcBef>
              <a:tabLst>
                <a:tab pos="715963" algn="l"/>
              </a:tabLst>
            </a:pPr>
            <a:r>
              <a:rPr lang="cs-CZ" altLang="cs-CZ" sz="2000" b="1" dirty="0">
                <a:solidFill>
                  <a:srgbClr val="000000"/>
                </a:solidFill>
              </a:rPr>
              <a:t>	</a:t>
            </a:r>
            <a:r>
              <a:rPr lang="cs-CZ" altLang="cs-CZ" sz="2000" b="1" dirty="0" smtClean="0">
                <a:solidFill>
                  <a:srgbClr val="000000"/>
                </a:solidFill>
              </a:rPr>
              <a:t>-	zvýšení odolnosti proti vnějším vlivům</a:t>
            </a:r>
          </a:p>
          <a:p>
            <a:pPr marL="444500" indent="-444500" eaLnBrk="1" hangingPunct="1">
              <a:spcBef>
                <a:spcPts val="0"/>
              </a:spcBef>
              <a:tabLst>
                <a:tab pos="715963" algn="l"/>
              </a:tabLst>
            </a:pPr>
            <a:r>
              <a:rPr lang="cs-CZ" altLang="cs-CZ" sz="2000" b="1" dirty="0">
                <a:solidFill>
                  <a:srgbClr val="000000"/>
                </a:solidFill>
              </a:rPr>
              <a:t>	</a:t>
            </a:r>
            <a:r>
              <a:rPr lang="cs-CZ" altLang="cs-CZ" sz="2000" b="1" dirty="0" smtClean="0">
                <a:solidFill>
                  <a:srgbClr val="000000"/>
                </a:solidFill>
              </a:rPr>
              <a:t>-	vyšší vyhoření paliva, snížení radioaktivního odpadu</a:t>
            </a:r>
          </a:p>
          <a:p>
            <a:pPr marL="444500" indent="-444500" eaLnBrk="1" hangingPunct="1">
              <a:spcBef>
                <a:spcPts val="0"/>
              </a:spcBef>
              <a:tabLst>
                <a:tab pos="715963" algn="l"/>
              </a:tabLst>
            </a:pPr>
            <a:r>
              <a:rPr lang="cs-CZ" altLang="cs-CZ" sz="2000" b="1" dirty="0">
                <a:solidFill>
                  <a:srgbClr val="000000"/>
                </a:solidFill>
              </a:rPr>
              <a:t>	</a:t>
            </a:r>
            <a:r>
              <a:rPr lang="cs-CZ" altLang="cs-CZ" sz="2000" b="1" dirty="0" smtClean="0">
                <a:solidFill>
                  <a:srgbClr val="000000"/>
                </a:solidFill>
              </a:rPr>
              <a:t>-	aktivní, částečně i pasivní bezpečnostní systémy</a:t>
            </a:r>
          </a:p>
          <a:p>
            <a:pPr marL="444500" indent="-444500" eaLnBrk="1" hangingPunct="1">
              <a:spcBef>
                <a:spcPts val="0"/>
              </a:spcBef>
              <a:tabLst>
                <a:tab pos="715963" algn="l"/>
              </a:tabLst>
            </a:pPr>
            <a:r>
              <a:rPr lang="cs-CZ" altLang="cs-CZ" sz="2000" b="1" dirty="0" smtClean="0">
                <a:solidFill>
                  <a:srgbClr val="000000"/>
                </a:solidFill>
              </a:rPr>
              <a:t>3+.	generace </a:t>
            </a:r>
          </a:p>
          <a:p>
            <a:pPr marL="444500" indent="-444500" eaLnBrk="1" hangingPunct="1">
              <a:spcBef>
                <a:spcPts val="0"/>
              </a:spcBef>
              <a:tabLst>
                <a:tab pos="715963" algn="l"/>
              </a:tabLst>
            </a:pPr>
            <a:r>
              <a:rPr lang="cs-CZ" altLang="cs-CZ" sz="2000" b="1" dirty="0">
                <a:solidFill>
                  <a:srgbClr val="000000"/>
                </a:solidFill>
              </a:rPr>
              <a:t>	</a:t>
            </a:r>
            <a:r>
              <a:rPr lang="cs-CZ" altLang="cs-CZ" sz="2000" b="1" dirty="0" smtClean="0">
                <a:solidFill>
                  <a:srgbClr val="000000"/>
                </a:solidFill>
              </a:rPr>
              <a:t>- snížení provozních nákladů</a:t>
            </a:r>
          </a:p>
          <a:p>
            <a:pPr marL="444500" indent="-444500" eaLnBrk="1" hangingPunct="1">
              <a:spcBef>
                <a:spcPts val="0"/>
              </a:spcBef>
              <a:tabLst>
                <a:tab pos="715963" algn="l"/>
              </a:tabLst>
            </a:pPr>
            <a:r>
              <a:rPr lang="cs-CZ" altLang="cs-CZ" sz="2000" b="1" dirty="0">
                <a:solidFill>
                  <a:srgbClr val="000000"/>
                </a:solidFill>
              </a:rPr>
              <a:t>	</a:t>
            </a:r>
            <a:r>
              <a:rPr lang="cs-CZ" altLang="cs-CZ" sz="2000" b="1" dirty="0" smtClean="0">
                <a:solidFill>
                  <a:srgbClr val="000000"/>
                </a:solidFill>
              </a:rPr>
              <a:t>- pasivní bezpečnostní systémy	</a:t>
            </a:r>
          </a:p>
          <a:p>
            <a:pPr marL="444500" indent="-444500" eaLnBrk="1" hangingPunct="1">
              <a:spcBef>
                <a:spcPts val="1200"/>
              </a:spcBef>
              <a:tabLst>
                <a:tab pos="715963" algn="l"/>
              </a:tabLst>
            </a:pPr>
            <a:r>
              <a:rPr lang="cs-CZ" altLang="cs-CZ" sz="2000" b="1" dirty="0" smtClean="0">
                <a:solidFill>
                  <a:srgbClr val="000000"/>
                </a:solidFill>
              </a:rPr>
              <a:t>4.	generace - snížení riziko havárie, pasivní bezpečnostní systémy, zvýšení účinnosti</a:t>
            </a:r>
            <a:endParaRPr lang="cs-CZ" altLang="cs-CZ"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 calcmode="lin" valueType="num">
                                      <p:cBhvr>
                                        <p:cTn id="7" dur="500" fill="hold"/>
                                        <p:tgtEl>
                                          <p:spTgt spid="3277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2">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2774">
                                            <p:txEl>
                                              <p:pRg st="0" end="0"/>
                                            </p:txEl>
                                          </p:spTgt>
                                        </p:tgtEl>
                                        <p:attrNameLst>
                                          <p:attrName>style.visibility</p:attrName>
                                        </p:attrNameLst>
                                      </p:cBhvr>
                                      <p:to>
                                        <p:strVal val="visible"/>
                                      </p:to>
                                    </p:set>
                                    <p:animEffect transition="in" filter="wipe(left)">
                                      <p:cBhvr>
                                        <p:cTn id="13" dur="500"/>
                                        <p:tgtEl>
                                          <p:spTgt spid="32774">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2774">
                                            <p:txEl>
                                              <p:pRg st="1" end="1"/>
                                            </p:txEl>
                                          </p:spTgt>
                                        </p:tgtEl>
                                        <p:attrNameLst>
                                          <p:attrName>style.visibility</p:attrName>
                                        </p:attrNameLst>
                                      </p:cBhvr>
                                      <p:to>
                                        <p:strVal val="visible"/>
                                      </p:to>
                                    </p:set>
                                    <p:animEffect transition="in" filter="wipe(left)">
                                      <p:cBhvr>
                                        <p:cTn id="16" dur="500"/>
                                        <p:tgtEl>
                                          <p:spTgt spid="32774">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2774">
                                            <p:txEl>
                                              <p:pRg st="2" end="2"/>
                                            </p:txEl>
                                          </p:spTgt>
                                        </p:tgtEl>
                                        <p:attrNameLst>
                                          <p:attrName>style.visibility</p:attrName>
                                        </p:attrNameLst>
                                      </p:cBhvr>
                                      <p:to>
                                        <p:strVal val="visible"/>
                                      </p:to>
                                    </p:set>
                                    <p:animEffect transition="in" filter="wipe(left)">
                                      <p:cBhvr>
                                        <p:cTn id="19" dur="500"/>
                                        <p:tgtEl>
                                          <p:spTgt spid="32774">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2774">
                                            <p:txEl>
                                              <p:pRg st="3" end="3"/>
                                            </p:txEl>
                                          </p:spTgt>
                                        </p:tgtEl>
                                        <p:attrNameLst>
                                          <p:attrName>style.visibility</p:attrName>
                                        </p:attrNameLst>
                                      </p:cBhvr>
                                      <p:to>
                                        <p:strVal val="visible"/>
                                      </p:to>
                                    </p:set>
                                    <p:animEffect transition="in" filter="wipe(left)">
                                      <p:cBhvr>
                                        <p:cTn id="22" dur="500"/>
                                        <p:tgtEl>
                                          <p:spTgt spid="32774">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2774">
                                            <p:txEl>
                                              <p:pRg st="4" end="4"/>
                                            </p:txEl>
                                          </p:spTgt>
                                        </p:tgtEl>
                                        <p:attrNameLst>
                                          <p:attrName>style.visibility</p:attrName>
                                        </p:attrNameLst>
                                      </p:cBhvr>
                                      <p:to>
                                        <p:strVal val="visible"/>
                                      </p:to>
                                    </p:set>
                                    <p:animEffect transition="in" filter="wipe(left)">
                                      <p:cBhvr>
                                        <p:cTn id="25" dur="500"/>
                                        <p:tgtEl>
                                          <p:spTgt spid="32774">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2774">
                                            <p:txEl>
                                              <p:pRg st="5" end="5"/>
                                            </p:txEl>
                                          </p:spTgt>
                                        </p:tgtEl>
                                        <p:attrNameLst>
                                          <p:attrName>style.visibility</p:attrName>
                                        </p:attrNameLst>
                                      </p:cBhvr>
                                      <p:to>
                                        <p:strVal val="visible"/>
                                      </p:to>
                                    </p:set>
                                    <p:animEffect transition="in" filter="wipe(left)">
                                      <p:cBhvr>
                                        <p:cTn id="28" dur="500"/>
                                        <p:tgtEl>
                                          <p:spTgt spid="32774">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2774">
                                            <p:txEl>
                                              <p:pRg st="6" end="6"/>
                                            </p:txEl>
                                          </p:spTgt>
                                        </p:tgtEl>
                                        <p:attrNameLst>
                                          <p:attrName>style.visibility</p:attrName>
                                        </p:attrNameLst>
                                      </p:cBhvr>
                                      <p:to>
                                        <p:strVal val="visible"/>
                                      </p:to>
                                    </p:set>
                                    <p:animEffect transition="in" filter="wipe(left)">
                                      <p:cBhvr>
                                        <p:cTn id="31" dur="500"/>
                                        <p:tgtEl>
                                          <p:spTgt spid="32774">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2774">
                                            <p:txEl>
                                              <p:pRg st="7" end="7"/>
                                            </p:txEl>
                                          </p:spTgt>
                                        </p:tgtEl>
                                        <p:attrNameLst>
                                          <p:attrName>style.visibility</p:attrName>
                                        </p:attrNameLst>
                                      </p:cBhvr>
                                      <p:to>
                                        <p:strVal val="visible"/>
                                      </p:to>
                                    </p:set>
                                    <p:animEffect transition="in" filter="wipe(left)">
                                      <p:cBhvr>
                                        <p:cTn id="34" dur="500"/>
                                        <p:tgtEl>
                                          <p:spTgt spid="32774">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2774">
                                            <p:txEl>
                                              <p:pRg st="8" end="8"/>
                                            </p:txEl>
                                          </p:spTgt>
                                        </p:tgtEl>
                                        <p:attrNameLst>
                                          <p:attrName>style.visibility</p:attrName>
                                        </p:attrNameLst>
                                      </p:cBhvr>
                                      <p:to>
                                        <p:strVal val="visible"/>
                                      </p:to>
                                    </p:set>
                                    <p:animEffect transition="in" filter="wipe(left)">
                                      <p:cBhvr>
                                        <p:cTn id="37" dur="500"/>
                                        <p:tgtEl>
                                          <p:spTgt spid="32774">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2774">
                                            <p:txEl>
                                              <p:pRg st="9" end="9"/>
                                            </p:txEl>
                                          </p:spTgt>
                                        </p:tgtEl>
                                        <p:attrNameLst>
                                          <p:attrName>style.visibility</p:attrName>
                                        </p:attrNameLst>
                                      </p:cBhvr>
                                      <p:to>
                                        <p:strVal val="visible"/>
                                      </p:to>
                                    </p:set>
                                    <p:animEffect transition="in" filter="wipe(left)">
                                      <p:cBhvr>
                                        <p:cTn id="40" dur="500"/>
                                        <p:tgtEl>
                                          <p:spTgt spid="32774">
                                            <p:txEl>
                                              <p:pRg st="9" end="9"/>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2774">
                                            <p:txEl>
                                              <p:pRg st="10" end="10"/>
                                            </p:txEl>
                                          </p:spTgt>
                                        </p:tgtEl>
                                        <p:attrNameLst>
                                          <p:attrName>style.visibility</p:attrName>
                                        </p:attrNameLst>
                                      </p:cBhvr>
                                      <p:to>
                                        <p:strVal val="visible"/>
                                      </p:to>
                                    </p:set>
                                    <p:animEffect transition="in" filter="wipe(left)">
                                      <p:cBhvr>
                                        <p:cTn id="43" dur="500"/>
                                        <p:tgtEl>
                                          <p:spTgt spid="32774">
                                            <p:txEl>
                                              <p:pRg st="10" end="10"/>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32774">
                                            <p:txEl>
                                              <p:pRg st="11" end="11"/>
                                            </p:txEl>
                                          </p:spTgt>
                                        </p:tgtEl>
                                        <p:attrNameLst>
                                          <p:attrName>style.visibility</p:attrName>
                                        </p:attrNameLst>
                                      </p:cBhvr>
                                      <p:to>
                                        <p:strVal val="visible"/>
                                      </p:to>
                                    </p:set>
                                    <p:animEffect transition="in" filter="wipe(left)">
                                      <p:cBhvr>
                                        <p:cTn id="46" dur="500"/>
                                        <p:tgtEl>
                                          <p:spTgt spid="32774">
                                            <p:txEl>
                                              <p:pRg st="11" end="11"/>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32774">
                                            <p:txEl>
                                              <p:pRg st="12" end="12"/>
                                            </p:txEl>
                                          </p:spTgt>
                                        </p:tgtEl>
                                        <p:attrNameLst>
                                          <p:attrName>style.visibility</p:attrName>
                                        </p:attrNameLst>
                                      </p:cBhvr>
                                      <p:to>
                                        <p:strVal val="visible"/>
                                      </p:to>
                                    </p:set>
                                    <p:animEffect transition="in" filter="wipe(left)">
                                      <p:cBhvr>
                                        <p:cTn id="49" dur="500"/>
                                        <p:tgtEl>
                                          <p:spTgt spid="3277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619672" y="260648"/>
            <a:ext cx="5904656" cy="792088"/>
          </a:xfrm>
        </p:spPr>
        <p:txBody>
          <a:bodyPr/>
          <a:lstStyle/>
          <a:p>
            <a:r>
              <a:rPr lang="cs-CZ" sz="3600" u="sng" dirty="0" smtClean="0">
                <a:solidFill>
                  <a:srgbClr val="000000"/>
                </a:solidFill>
                <a:effectLst/>
                <a:latin typeface="Comic Sans MS" panose="030F0702030302020204" pitchFamily="66" charset="0"/>
              </a:rPr>
              <a:t>Rozdíly mezi generacemi</a:t>
            </a:r>
            <a:endParaRPr lang="cs-CZ" sz="3600" u="sng" dirty="0">
              <a:solidFill>
                <a:srgbClr val="000000"/>
              </a:solidFill>
              <a:effectLst/>
              <a:latin typeface="Comic Sans MS" panose="030F0702030302020204" pitchFamily="66" charset="0"/>
            </a:endParaRPr>
          </a:p>
        </p:txBody>
      </p:sp>
      <p:sp>
        <p:nvSpPr>
          <p:cNvPr id="5" name="Content Placeholder 2"/>
          <p:cNvSpPr>
            <a:spLocks noGrp="1"/>
          </p:cNvSpPr>
          <p:nvPr>
            <p:ph idx="1"/>
          </p:nvPr>
        </p:nvSpPr>
        <p:spPr>
          <a:xfrm>
            <a:off x="146940" y="1340768"/>
            <a:ext cx="8850120" cy="4104456"/>
          </a:xfrm>
        </p:spPr>
        <p:txBody>
          <a:bodyPr/>
          <a:lstStyle/>
          <a:p>
            <a:r>
              <a:rPr lang="cs-CZ" sz="2000" b="1" u="sng" dirty="0" smtClean="0">
                <a:solidFill>
                  <a:srgbClr val="000000"/>
                </a:solidFill>
                <a:effectLst/>
              </a:rPr>
              <a:t>Druhá generace</a:t>
            </a:r>
            <a:r>
              <a:rPr lang="cs-CZ" sz="2000" b="1" dirty="0" smtClean="0">
                <a:solidFill>
                  <a:srgbClr val="000000"/>
                </a:solidFill>
                <a:effectLst/>
              </a:rPr>
              <a:t>: Komerční průmyslové bloky výkonů nad 600 MWe. </a:t>
            </a:r>
            <a:r>
              <a:rPr lang="cs-CZ" sz="2000" b="1" u="sng" dirty="0" smtClean="0">
                <a:solidFill>
                  <a:srgbClr val="000000"/>
                </a:solidFill>
                <a:effectLst/>
              </a:rPr>
              <a:t>Definována tzv. maximální projektová havárie, na kterou jsou stavěny mohutné bezpečnostní systémy, větší, tzv. nadprojektová, těžká havárie má za následek tavení paliva, úniky a aktivaci vnějšího havarijního plánu a příp. evakuaci</a:t>
            </a:r>
            <a:r>
              <a:rPr lang="cs-CZ" sz="2000" b="1" dirty="0" smtClean="0">
                <a:solidFill>
                  <a:srgbClr val="000000"/>
                </a:solidFill>
                <a:effectLst/>
              </a:rPr>
              <a:t>. Bezpečnost je založena na aktivních bezpečnostních systémech a na aktivní reakci obsluhy na havarijní stavy.</a:t>
            </a:r>
          </a:p>
          <a:p>
            <a:r>
              <a:rPr lang="cs-CZ" sz="2000" b="1" u="sng" dirty="0" smtClean="0">
                <a:solidFill>
                  <a:srgbClr val="000000"/>
                </a:solidFill>
                <a:effectLst/>
              </a:rPr>
              <a:t>Třetí generace</a:t>
            </a:r>
            <a:r>
              <a:rPr lang="cs-CZ" sz="2000" b="1" dirty="0" smtClean="0">
                <a:solidFill>
                  <a:srgbClr val="000000"/>
                </a:solidFill>
                <a:effectLst/>
              </a:rPr>
              <a:t>: Vznikly evolučním vývojem z druhé generace, kdy maximální projektová havárie není definována, </a:t>
            </a:r>
            <a:r>
              <a:rPr lang="cs-CZ" sz="2000" b="1" u="sng" dirty="0" smtClean="0">
                <a:solidFill>
                  <a:srgbClr val="000000"/>
                </a:solidFill>
                <a:effectLst/>
              </a:rPr>
              <a:t>projekt je připraven i na težké havárie s tavením paliva</a:t>
            </a:r>
            <a:r>
              <a:rPr lang="cs-CZ" sz="2000" b="1" dirty="0" smtClean="0">
                <a:solidFill>
                  <a:srgbClr val="000000"/>
                </a:solidFill>
                <a:effectLst/>
              </a:rPr>
              <a:t>, na tzv. „rozšířené projektové podmínky“. Bezpečnost je zajišťována kombinací aktivních a pasivních bezpečnostních systémů (založených na přírodních zákonech) a aktivní zásah obsluhy není po určitou dobu nutný. </a:t>
            </a:r>
            <a:endParaRPr lang="cs-CZ" sz="2000" b="1" dirty="0">
              <a:solidFill>
                <a:srgbClr val="000000"/>
              </a:solidFill>
              <a:effectLst/>
            </a:endParaRPr>
          </a:p>
        </p:txBody>
      </p:sp>
    </p:spTree>
    <p:extLst>
      <p:ext uri="{BB962C8B-B14F-4D97-AF65-F5344CB8AC3E}">
        <p14:creationId xmlns:p14="http://schemas.microsoft.com/office/powerpoint/2010/main" val="3328190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Rot="1" noChangeArrowheads="1"/>
          </p:cNvSpPr>
          <p:nvPr/>
        </p:nvSpPr>
        <p:spPr bwMode="auto">
          <a:xfrm>
            <a:off x="217488" y="44624"/>
            <a:ext cx="8675687" cy="165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4000" u="sng" dirty="0" smtClean="0">
                <a:solidFill>
                  <a:srgbClr val="000000"/>
                </a:solidFill>
                <a:effectLst/>
                <a:latin typeface="Comic Sans MS" panose="030F0702030302020204" pitchFamily="66" charset="0"/>
              </a:rPr>
              <a:t>Náklady na výstavbu a provoz různých typů elektráren</a:t>
            </a:r>
          </a:p>
          <a:p>
            <a:pPr algn="ctr" eaLnBrk="1" hangingPunct="1">
              <a:defRPr/>
            </a:pPr>
            <a:r>
              <a:rPr lang="cs-CZ" altLang="cs-CZ" sz="2000" u="sng" dirty="0" smtClean="0">
                <a:solidFill>
                  <a:srgbClr val="000000"/>
                </a:solidFill>
                <a:effectLst/>
                <a:latin typeface="Comic Sans MS" panose="030F0702030302020204" pitchFamily="66" charset="0"/>
              </a:rPr>
              <a:t>zdroj: ČEZ</a:t>
            </a:r>
          </a:p>
        </p:txBody>
      </p:sp>
      <p:graphicFrame>
        <p:nvGraphicFramePr>
          <p:cNvPr id="3" name="Tabulka 2"/>
          <p:cNvGraphicFramePr>
            <a:graphicFrameLocks noGrp="1"/>
          </p:cNvGraphicFramePr>
          <p:nvPr>
            <p:extLst>
              <p:ext uri="{D42A27DB-BD31-4B8C-83A1-F6EECF244321}">
                <p14:modId xmlns:p14="http://schemas.microsoft.com/office/powerpoint/2010/main" val="2188499128"/>
              </p:ext>
            </p:extLst>
          </p:nvPr>
        </p:nvGraphicFramePr>
        <p:xfrm>
          <a:off x="467544" y="2348880"/>
          <a:ext cx="7920880" cy="1828800"/>
        </p:xfrm>
        <a:graphic>
          <a:graphicData uri="http://schemas.openxmlformats.org/drawingml/2006/table">
            <a:tbl>
              <a:tblPr firstRow="1" bandRow="1">
                <a:tableStyleId>{5C22544A-7EE6-4342-B048-85BDC9FD1C3A}</a:tableStyleId>
              </a:tblPr>
              <a:tblGrid>
                <a:gridCol w="1980220">
                  <a:extLst>
                    <a:ext uri="{9D8B030D-6E8A-4147-A177-3AD203B41FA5}">
                      <a16:colId xmlns:a16="http://schemas.microsoft.com/office/drawing/2014/main" val="4244130709"/>
                    </a:ext>
                  </a:extLst>
                </a:gridCol>
                <a:gridCol w="1980220">
                  <a:extLst>
                    <a:ext uri="{9D8B030D-6E8A-4147-A177-3AD203B41FA5}">
                      <a16:colId xmlns:a16="http://schemas.microsoft.com/office/drawing/2014/main" val="2707510401"/>
                    </a:ext>
                  </a:extLst>
                </a:gridCol>
                <a:gridCol w="1980220">
                  <a:extLst>
                    <a:ext uri="{9D8B030D-6E8A-4147-A177-3AD203B41FA5}">
                      <a16:colId xmlns:a16="http://schemas.microsoft.com/office/drawing/2014/main" val="4043638844"/>
                    </a:ext>
                  </a:extLst>
                </a:gridCol>
                <a:gridCol w="1980220">
                  <a:extLst>
                    <a:ext uri="{9D8B030D-6E8A-4147-A177-3AD203B41FA5}">
                      <a16:colId xmlns:a16="http://schemas.microsoft.com/office/drawing/2014/main" val="2946042666"/>
                    </a:ext>
                  </a:extLst>
                </a:gridCol>
              </a:tblGrid>
              <a:tr h="0">
                <a:tc>
                  <a:txBody>
                    <a:bodyPr/>
                    <a:lstStyle/>
                    <a:p>
                      <a:pPr algn="ctr"/>
                      <a:r>
                        <a:rPr lang="cs-CZ" sz="2400" dirty="0" smtClean="0">
                          <a:solidFill>
                            <a:srgbClr val="000000"/>
                          </a:solidFill>
                        </a:rPr>
                        <a:t>Náklady</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2400" dirty="0" smtClean="0">
                          <a:solidFill>
                            <a:srgbClr val="000000"/>
                          </a:solidFill>
                        </a:rPr>
                        <a:t>Jádro</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2400" dirty="0" err="1" smtClean="0">
                          <a:solidFill>
                            <a:srgbClr val="000000"/>
                          </a:solidFill>
                        </a:rPr>
                        <a:t>Paroplyn</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2400" dirty="0" smtClean="0">
                          <a:solidFill>
                            <a:srgbClr val="000000"/>
                          </a:solidFill>
                        </a:rPr>
                        <a:t>Uhlí</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946016"/>
                  </a:ext>
                </a:extLst>
              </a:tr>
              <a:tr h="370840">
                <a:tc>
                  <a:txBody>
                    <a:bodyPr/>
                    <a:lstStyle/>
                    <a:p>
                      <a:pPr algn="ctr"/>
                      <a:r>
                        <a:rPr lang="cs-CZ" sz="2400" dirty="0" smtClean="0">
                          <a:solidFill>
                            <a:srgbClr val="000000"/>
                          </a:solidFill>
                        </a:rPr>
                        <a:t>investice</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2400" dirty="0" smtClean="0">
                          <a:solidFill>
                            <a:srgbClr val="000000"/>
                          </a:solidFill>
                        </a:rPr>
                        <a:t>(50-60)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(15-20)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(40-50)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6815646"/>
                  </a:ext>
                </a:extLst>
              </a:tr>
              <a:tr h="370840">
                <a:tc>
                  <a:txBody>
                    <a:bodyPr/>
                    <a:lstStyle/>
                    <a:p>
                      <a:pPr algn="ctr"/>
                      <a:r>
                        <a:rPr lang="cs-CZ" sz="2400" dirty="0" smtClean="0">
                          <a:solidFill>
                            <a:srgbClr val="000000"/>
                          </a:solidFill>
                        </a:rPr>
                        <a:t>údržba</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(20-35)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(5-10)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(15-25)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829312"/>
                  </a:ext>
                </a:extLst>
              </a:tr>
              <a:tr h="370840">
                <a:tc>
                  <a:txBody>
                    <a:bodyPr/>
                    <a:lstStyle/>
                    <a:p>
                      <a:pPr algn="ctr"/>
                      <a:r>
                        <a:rPr lang="cs-CZ" sz="2400" dirty="0" smtClean="0">
                          <a:solidFill>
                            <a:srgbClr val="000000"/>
                          </a:solidFill>
                        </a:rPr>
                        <a:t>palivo</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(15-20)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(70-80)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dirty="0" smtClean="0">
                          <a:solidFill>
                            <a:srgbClr val="000000"/>
                          </a:solidFill>
                        </a:rPr>
                        <a:t>(35-40) %</a:t>
                      </a:r>
                      <a:endParaRPr lang="cs-CZ" sz="2400" dirty="0">
                        <a:solidFill>
                          <a:srgbClr val="000000"/>
                        </a:solidFill>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409344"/>
                  </a:ext>
                </a:extLst>
              </a:tr>
            </a:tbl>
          </a:graphicData>
        </a:graphic>
      </p:graphicFrame>
      <p:sp>
        <p:nvSpPr>
          <p:cNvPr id="5" name="Text Box 5"/>
          <p:cNvSpPr txBox="1">
            <a:spLocks noChangeArrowheads="1"/>
          </p:cNvSpPr>
          <p:nvPr/>
        </p:nvSpPr>
        <p:spPr bwMode="auto">
          <a:xfrm>
            <a:off x="467543" y="4532546"/>
            <a:ext cx="8425631" cy="141795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2697163" indent="-2697163">
              <a:tabLst>
                <a:tab pos="2514600" algn="l"/>
              </a:tabLst>
              <a:defRPr>
                <a:solidFill>
                  <a:schemeClr val="tx1"/>
                </a:solidFill>
                <a:latin typeface="Arial" panose="020B0604020202020204" pitchFamily="34" charset="0"/>
              </a:defRPr>
            </a:lvl1pPr>
            <a:lvl2pPr marL="742950" indent="-285750">
              <a:tabLst>
                <a:tab pos="2514600" algn="l"/>
              </a:tabLst>
              <a:defRPr>
                <a:solidFill>
                  <a:schemeClr val="tx1"/>
                </a:solidFill>
                <a:latin typeface="Arial" panose="020B0604020202020204" pitchFamily="34" charset="0"/>
              </a:defRPr>
            </a:lvl2pPr>
            <a:lvl3pPr marL="1143000" indent="-228600">
              <a:tabLst>
                <a:tab pos="2514600" algn="l"/>
              </a:tabLst>
              <a:defRPr>
                <a:solidFill>
                  <a:schemeClr val="tx1"/>
                </a:solidFill>
                <a:latin typeface="Arial" panose="020B0604020202020204" pitchFamily="34" charset="0"/>
              </a:defRPr>
            </a:lvl3pPr>
            <a:lvl4pPr marL="1600200" indent="-228600">
              <a:tabLst>
                <a:tab pos="2514600" algn="l"/>
              </a:tabLst>
              <a:defRPr>
                <a:solidFill>
                  <a:schemeClr val="tx1"/>
                </a:solidFill>
                <a:latin typeface="Arial" panose="020B0604020202020204" pitchFamily="34" charset="0"/>
              </a:defRPr>
            </a:lvl4pPr>
            <a:lvl5pPr marL="2057400" indent="-228600">
              <a:tabLst>
                <a:tab pos="2514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514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514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514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514600" algn="l"/>
              </a:tabLst>
              <a:defRPr>
                <a:solidFill>
                  <a:schemeClr val="tx1"/>
                </a:solidFill>
                <a:latin typeface="Arial" panose="020B0604020202020204" pitchFamily="34" charset="0"/>
              </a:defRPr>
            </a:lvl9pPr>
          </a:lstStyle>
          <a:p>
            <a:pPr eaLnBrk="1" hangingPunct="1">
              <a:spcBef>
                <a:spcPct val="50000"/>
              </a:spcBef>
            </a:pPr>
            <a:r>
              <a:rPr lang="cs-CZ" altLang="cs-CZ" sz="2800" b="1" u="sng" dirty="0" smtClean="0">
                <a:solidFill>
                  <a:srgbClr val="000000"/>
                </a:solidFill>
              </a:rPr>
              <a:t>Skutečné náklady na výstavba = plánované * </a:t>
            </a:r>
            <a:r>
              <a:rPr lang="cs-CZ" altLang="cs-CZ" sz="3600" b="1" u="sng" dirty="0" smtClean="0">
                <a:solidFill>
                  <a:srgbClr val="000000"/>
                </a:solidFill>
                <a:sym typeface="Symbol" panose="05050102010706020507" pitchFamily="18" charset="2"/>
              </a:rPr>
              <a:t></a:t>
            </a:r>
          </a:p>
          <a:p>
            <a:pPr marL="0" indent="0" algn="ctr" eaLnBrk="1" hangingPunct="1">
              <a:spcBef>
                <a:spcPct val="50000"/>
              </a:spcBef>
            </a:pPr>
            <a:r>
              <a:rPr lang="cs-CZ" altLang="cs-CZ" sz="2000" b="1" i="1" u="sng" dirty="0" smtClean="0">
                <a:solidFill>
                  <a:srgbClr val="000000"/>
                </a:solidFill>
                <a:sym typeface="Symbol" panose="05050102010706020507" pitchFamily="18" charset="2"/>
              </a:rPr>
              <a:t>(orientační, na základě zkušeností z posledních let, zejména v Evropě)</a:t>
            </a:r>
            <a:endParaRPr lang="cs-CZ" altLang="cs-CZ" sz="2000" b="1" i="1" dirty="0">
              <a:solidFill>
                <a:srgbClr val="000000"/>
              </a:solidFill>
            </a:endParaRPr>
          </a:p>
        </p:txBody>
      </p:sp>
    </p:spTree>
    <p:extLst>
      <p:ext uri="{BB962C8B-B14F-4D97-AF65-F5344CB8AC3E}">
        <p14:creationId xmlns:p14="http://schemas.microsoft.com/office/powerpoint/2010/main" val="45285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animEffect transition="in" filter="fade">
                                      <p:cBhvr>
                                        <p:cTn id="9" dur="500"/>
                                        <p:tgtEl>
                                          <p:spTgt spid="6246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619672" y="260648"/>
            <a:ext cx="5904656" cy="792088"/>
          </a:xfrm>
        </p:spPr>
        <p:txBody>
          <a:bodyPr/>
          <a:lstStyle/>
          <a:p>
            <a:r>
              <a:rPr lang="cs-CZ" sz="3600" u="sng" dirty="0" smtClean="0">
                <a:solidFill>
                  <a:srgbClr val="000000"/>
                </a:solidFill>
                <a:effectLst/>
                <a:latin typeface="Comic Sans MS" panose="030F0702030302020204" pitchFamily="66" charset="0"/>
              </a:rPr>
              <a:t>Požadavky na bezpečnost</a:t>
            </a:r>
            <a:endParaRPr lang="cs-CZ" sz="3600" u="sng" dirty="0">
              <a:solidFill>
                <a:srgbClr val="000000"/>
              </a:solidFill>
              <a:effectLst/>
              <a:latin typeface="Comic Sans MS" panose="030F0702030302020204" pitchFamily="66" charset="0"/>
            </a:endParaRPr>
          </a:p>
        </p:txBody>
      </p:sp>
      <p:pic>
        <p:nvPicPr>
          <p:cNvPr id="6" name="Picture 4" descr="АЭС92prot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650" y="1268760"/>
            <a:ext cx="7248699" cy="548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3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2" name="Rectangle 4"/>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Bezpečnost</a:t>
            </a:r>
            <a:endParaRPr lang="cs-CZ" altLang="cs-CZ" sz="3600" u="sng" baseline="-25000" dirty="0" smtClean="0">
              <a:solidFill>
                <a:srgbClr val="000000"/>
              </a:solidFill>
              <a:effectLst/>
              <a:latin typeface="Comic Sans MS" panose="030F0702030302020204" pitchFamily="66" charset="0"/>
            </a:endParaRPr>
          </a:p>
        </p:txBody>
      </p:sp>
      <p:sp>
        <p:nvSpPr>
          <p:cNvPr id="32773" name="Text Box 5"/>
          <p:cNvSpPr txBox="1">
            <a:spLocks noChangeArrowheads="1"/>
          </p:cNvSpPr>
          <p:nvPr/>
        </p:nvSpPr>
        <p:spPr bwMode="auto">
          <a:xfrm>
            <a:off x="107950" y="981075"/>
            <a:ext cx="8964613" cy="71006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pPr>
            <a:r>
              <a:rPr lang="cs-CZ" altLang="cs-CZ" sz="2000" b="1" dirty="0" smtClean="0">
                <a:solidFill>
                  <a:srgbClr val="000000"/>
                </a:solidFill>
              </a:rPr>
              <a:t>Princip bezpečnosti musí zahrnovat:</a:t>
            </a:r>
          </a:p>
          <a:p>
            <a:pPr marL="357188" indent="-357188" eaLnBrk="1" hangingPunct="1">
              <a:spcBef>
                <a:spcPts val="0"/>
              </a:spcBef>
            </a:pPr>
            <a:r>
              <a:rPr lang="cs-CZ" altLang="cs-CZ" sz="2000" b="1" dirty="0" smtClean="0">
                <a:solidFill>
                  <a:srgbClr val="000000"/>
                </a:solidFill>
              </a:rPr>
              <a:t>návrh </a:t>
            </a:r>
            <a:r>
              <a:rPr lang="cs-CZ" altLang="cs-CZ" sz="2000" b="1" dirty="0" smtClean="0">
                <a:solidFill>
                  <a:srgbClr val="000000"/>
                </a:solidFill>
                <a:sym typeface="Symbol" panose="05050102010706020507" pitchFamily="18" charset="2"/>
              </a:rPr>
              <a:t> výstavba  provoz  likvidace  </a:t>
            </a:r>
            <a:endParaRPr lang="cs-CZ" altLang="cs-CZ" sz="2000" b="1" dirty="0">
              <a:solidFill>
                <a:srgbClr val="000000"/>
              </a:solidFill>
            </a:endParaRPr>
          </a:p>
        </p:txBody>
      </p:sp>
      <p:sp>
        <p:nvSpPr>
          <p:cNvPr id="5" name="Text Box 5"/>
          <p:cNvSpPr txBox="1">
            <a:spLocks noChangeArrowheads="1"/>
          </p:cNvSpPr>
          <p:nvPr/>
        </p:nvSpPr>
        <p:spPr bwMode="auto">
          <a:xfrm>
            <a:off x="179387" y="1916832"/>
            <a:ext cx="8964613" cy="194117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pPr>
            <a:r>
              <a:rPr lang="cs-CZ" altLang="cs-CZ" sz="2000" b="1" dirty="0" smtClean="0">
                <a:solidFill>
                  <a:srgbClr val="000000"/>
                </a:solidFill>
              </a:rPr>
              <a:t>Nezávislost systémů</a:t>
            </a:r>
          </a:p>
          <a:p>
            <a:pPr marL="265113" indent="-265113" eaLnBrk="1" hangingPunct="1">
              <a:spcBef>
                <a:spcPts val="0"/>
              </a:spcBef>
            </a:pPr>
            <a:r>
              <a:rPr lang="cs-CZ" altLang="cs-CZ" sz="2000" b="1" dirty="0" smtClean="0">
                <a:solidFill>
                  <a:srgbClr val="000000"/>
                </a:solidFill>
              </a:rPr>
              <a:t>*	elektrická izolace (elektrické oddělení na požadovaného hodnotě)</a:t>
            </a:r>
          </a:p>
          <a:p>
            <a:pPr marL="265113" indent="-265113" eaLnBrk="1" hangingPunct="1">
              <a:spcBef>
                <a:spcPts val="0"/>
              </a:spcBef>
            </a:pPr>
            <a:r>
              <a:rPr lang="cs-CZ" altLang="cs-CZ" sz="2000" b="1" dirty="0" smtClean="0">
                <a:solidFill>
                  <a:srgbClr val="000000"/>
                </a:solidFill>
              </a:rPr>
              <a:t>*	fyzická izolace (jednotlivé bezpečnostní systémy jsou od sebe fyzicky a prostorově odděleny)</a:t>
            </a:r>
          </a:p>
          <a:p>
            <a:pPr marL="265113" indent="-265113" eaLnBrk="1" hangingPunct="1">
              <a:spcBef>
                <a:spcPts val="0"/>
              </a:spcBef>
            </a:pPr>
            <a:r>
              <a:rPr lang="cs-CZ" altLang="cs-CZ" sz="2000" b="1" dirty="0" smtClean="0">
                <a:solidFill>
                  <a:srgbClr val="000000"/>
                </a:solidFill>
              </a:rPr>
              <a:t>*	funkční izolace (jednotlivé bezpečnostní funkce jsou od sebe vzájemně odděleny) 	 </a:t>
            </a:r>
            <a:endParaRPr lang="cs-CZ" altLang="cs-CZ" sz="2000" b="1" dirty="0">
              <a:solidFill>
                <a:srgbClr val="000000"/>
              </a:solidFill>
            </a:endParaRPr>
          </a:p>
        </p:txBody>
      </p:sp>
      <p:sp>
        <p:nvSpPr>
          <p:cNvPr id="6" name="Text Box 5"/>
          <p:cNvSpPr txBox="1">
            <a:spLocks noChangeArrowheads="1"/>
          </p:cNvSpPr>
          <p:nvPr/>
        </p:nvSpPr>
        <p:spPr bwMode="auto">
          <a:xfrm>
            <a:off x="186275" y="4005064"/>
            <a:ext cx="8964613" cy="163339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pPr>
            <a:r>
              <a:rPr lang="cs-CZ" altLang="cs-CZ" sz="2000" b="1" dirty="0" smtClean="0">
                <a:solidFill>
                  <a:srgbClr val="000000"/>
                </a:solidFill>
              </a:rPr>
              <a:t>Diverzita - odlišné bezpečnostní systémy mohou vykonávat stejnou funkci</a:t>
            </a:r>
          </a:p>
          <a:p>
            <a:pPr marL="182563" indent="-182563" eaLnBrk="1" hangingPunct="1">
              <a:spcBef>
                <a:spcPts val="0"/>
              </a:spcBef>
            </a:pPr>
            <a:r>
              <a:rPr lang="cs-CZ" altLang="cs-CZ" sz="2000" b="1" dirty="0" smtClean="0">
                <a:solidFill>
                  <a:srgbClr val="000000"/>
                </a:solidFill>
              </a:rPr>
              <a:t>*	hardware</a:t>
            </a:r>
          </a:p>
          <a:p>
            <a:pPr marL="182563" indent="-182563" eaLnBrk="1" hangingPunct="1">
              <a:spcBef>
                <a:spcPts val="0"/>
              </a:spcBef>
            </a:pPr>
            <a:r>
              <a:rPr lang="cs-CZ" altLang="cs-CZ" sz="2000" b="1" dirty="0" smtClean="0">
                <a:solidFill>
                  <a:srgbClr val="000000"/>
                </a:solidFill>
              </a:rPr>
              <a:t>*	software</a:t>
            </a:r>
          </a:p>
          <a:p>
            <a:pPr marL="182563" indent="-182563" eaLnBrk="1" hangingPunct="1">
              <a:spcBef>
                <a:spcPts val="0"/>
              </a:spcBef>
            </a:pPr>
            <a:r>
              <a:rPr lang="cs-CZ" altLang="cs-CZ" sz="2000" b="1" dirty="0" smtClean="0">
                <a:solidFill>
                  <a:srgbClr val="000000"/>
                </a:solidFill>
              </a:rPr>
              <a:t>*	čidla</a:t>
            </a:r>
            <a:endParaRPr lang="cs-CZ" altLang="cs-CZ" sz="2000" b="1" dirty="0">
              <a:solidFill>
                <a:srgbClr val="000000"/>
              </a:solidFill>
            </a:endParaRPr>
          </a:p>
        </p:txBody>
      </p:sp>
    </p:spTree>
    <p:extLst>
      <p:ext uri="{BB962C8B-B14F-4D97-AF65-F5344CB8AC3E}">
        <p14:creationId xmlns:p14="http://schemas.microsoft.com/office/powerpoint/2010/main" val="153409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 calcmode="lin" valueType="num">
                                      <p:cBhvr>
                                        <p:cTn id="7" dur="500" fill="hold"/>
                                        <p:tgtEl>
                                          <p:spTgt spid="3277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2">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ppt_w</p:attrName>
                                        </p:attrNameLst>
                                      </p:cBhvr>
                                      <p:tavLst>
                                        <p:tav tm="0">
                                          <p:val>
                                            <p:fltVal val="0"/>
                                          </p:val>
                                        </p:tav>
                                        <p:tav tm="100000">
                                          <p:val>
                                            <p:strVal val="#ppt_w"/>
                                          </p:val>
                                        </p:tav>
                                      </p:tavLst>
                                    </p:anim>
                                    <p:anim calcmode="lin" valueType="num">
                                      <p:cBhvr>
                                        <p:cTn id="14" dur="2000" fill="hold"/>
                                        <p:tgtEl>
                                          <p:spTgt spid="32773"/>
                                        </p:tgtEl>
                                        <p:attrNameLst>
                                          <p:attrName>ppt_h</p:attrName>
                                        </p:attrNameLst>
                                      </p:cBhvr>
                                      <p:tavLst>
                                        <p:tav tm="0">
                                          <p:val>
                                            <p:fltVal val="0"/>
                                          </p:val>
                                        </p:tav>
                                        <p:tav tm="100000">
                                          <p:val>
                                            <p:strVal val="#ppt_h"/>
                                          </p:val>
                                        </p:tav>
                                      </p:tavLst>
                                    </p:anim>
                                    <p:animEffect transition="in" filter="fade">
                                      <p:cBhvr>
                                        <p:cTn id="15" dur="2000"/>
                                        <p:tgtEl>
                                          <p:spTgt spid="3277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ppt_w</p:attrName>
                                        </p:attrNameLst>
                                      </p:cBhvr>
                                      <p:tavLst>
                                        <p:tav tm="0">
                                          <p:val>
                                            <p:fltVal val="0"/>
                                          </p:val>
                                        </p:tav>
                                        <p:tav tm="100000">
                                          <p:val>
                                            <p:strVal val="#ppt_w"/>
                                          </p:val>
                                        </p:tav>
                                      </p:tavLst>
                                    </p:anim>
                                    <p:anim calcmode="lin" valueType="num">
                                      <p:cBhvr>
                                        <p:cTn id="28" dur="2000" fill="hold"/>
                                        <p:tgtEl>
                                          <p:spTgt spid="6"/>
                                        </p:tgtEl>
                                        <p:attrNameLst>
                                          <p:attrName>ppt_h</p:attrName>
                                        </p:attrNameLst>
                                      </p:cBhvr>
                                      <p:tavLst>
                                        <p:tav tm="0">
                                          <p:val>
                                            <p:fltVal val="0"/>
                                          </p:val>
                                        </p:tav>
                                        <p:tav tm="100000">
                                          <p:val>
                                            <p:strVal val="#ppt_h"/>
                                          </p:val>
                                        </p:tav>
                                      </p:tavLst>
                                    </p:anim>
                                    <p:animEffect transition="in" filter="fade">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3769" name="Picture 41" descr="Gen 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87852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0" name="Text Box 42"/>
          <p:cNvSpPr txBox="1">
            <a:spLocks noChangeArrowheads="1"/>
          </p:cNvSpPr>
          <p:nvPr/>
        </p:nvSpPr>
        <p:spPr bwMode="auto">
          <a:xfrm>
            <a:off x="179388" y="5516563"/>
            <a:ext cx="8569325" cy="1192212"/>
          </a:xfrm>
          <a:prstGeom prst="rect">
            <a:avLst/>
          </a:prstGeom>
          <a:noFill/>
          <a:ln>
            <a:noFill/>
          </a:ln>
          <a:effectLst/>
          <a:extLst>
            <a:ext uri="{909E8E84-426E-40DD-AFC4-6F175D3DCCD1}">
              <a14:hiddenFill xmlns:a14="http://schemas.microsoft.com/office/drawing/2010/main">
                <a:solidFill>
                  <a:schemeClr val="folHlink">
                    <a:alpha val="5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1520825" algn="l"/>
                <a:tab pos="4219575" algn="l"/>
                <a:tab pos="6632575" algn="l"/>
              </a:tabLst>
              <a:defRPr>
                <a:solidFill>
                  <a:schemeClr val="tx1"/>
                </a:solidFill>
                <a:latin typeface="Arial" panose="020B0604020202020204" pitchFamily="34" charset="0"/>
              </a:defRPr>
            </a:lvl1pPr>
            <a:lvl2pPr marL="742950" indent="-285750">
              <a:tabLst>
                <a:tab pos="1520825" algn="l"/>
                <a:tab pos="4219575" algn="l"/>
                <a:tab pos="6632575" algn="l"/>
              </a:tabLst>
              <a:defRPr>
                <a:solidFill>
                  <a:schemeClr val="tx1"/>
                </a:solidFill>
                <a:latin typeface="Arial" panose="020B0604020202020204" pitchFamily="34" charset="0"/>
              </a:defRPr>
            </a:lvl2pPr>
            <a:lvl3pPr marL="1143000" indent="-228600">
              <a:tabLst>
                <a:tab pos="1520825" algn="l"/>
                <a:tab pos="4219575" algn="l"/>
                <a:tab pos="6632575" algn="l"/>
              </a:tabLst>
              <a:defRPr>
                <a:solidFill>
                  <a:schemeClr val="tx1"/>
                </a:solidFill>
                <a:latin typeface="Arial" panose="020B0604020202020204" pitchFamily="34" charset="0"/>
              </a:defRPr>
            </a:lvl3pPr>
            <a:lvl4pPr marL="1600200" indent="-228600">
              <a:tabLst>
                <a:tab pos="1520825" algn="l"/>
                <a:tab pos="4219575" algn="l"/>
                <a:tab pos="6632575" algn="l"/>
              </a:tabLst>
              <a:defRPr>
                <a:solidFill>
                  <a:schemeClr val="tx1"/>
                </a:solidFill>
                <a:latin typeface="Arial" panose="020B0604020202020204" pitchFamily="34" charset="0"/>
              </a:defRPr>
            </a:lvl4pPr>
            <a:lvl5pPr marL="2057400" indent="-228600">
              <a:tabLst>
                <a:tab pos="1520825" algn="l"/>
                <a:tab pos="4219575" algn="l"/>
                <a:tab pos="66325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520825" algn="l"/>
                <a:tab pos="4219575" algn="l"/>
                <a:tab pos="66325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520825" algn="l"/>
                <a:tab pos="4219575" algn="l"/>
                <a:tab pos="66325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520825" algn="l"/>
                <a:tab pos="4219575" algn="l"/>
                <a:tab pos="66325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520825" algn="l"/>
                <a:tab pos="4219575" algn="l"/>
                <a:tab pos="6632575" algn="l"/>
              </a:tabLst>
              <a:defRPr>
                <a:solidFill>
                  <a:schemeClr val="tx1"/>
                </a:solidFill>
                <a:latin typeface="Arial" panose="020B0604020202020204" pitchFamily="34" charset="0"/>
              </a:defRPr>
            </a:lvl9pPr>
          </a:lstStyle>
          <a:p>
            <a:pPr eaLnBrk="1" hangingPunct="1">
              <a:spcBef>
                <a:spcPct val="20000"/>
              </a:spcBef>
              <a:buClr>
                <a:schemeClr val="hlink"/>
              </a:buClr>
            </a:pPr>
            <a:r>
              <a:rPr lang="cs-CZ" altLang="cs-CZ" sz="1600" b="1" i="1" u="sng">
                <a:solidFill>
                  <a:srgbClr val="000000"/>
                </a:solidFill>
                <a:latin typeface="Tahoma" panose="020B0604030504040204" pitchFamily="34" charset="0"/>
              </a:rPr>
              <a:t>Bezpečnost</a:t>
            </a:r>
          </a:p>
          <a:p>
            <a:pPr eaLnBrk="1" hangingPunct="1">
              <a:buClr>
                <a:schemeClr val="hlink"/>
              </a:buClr>
            </a:pPr>
            <a:r>
              <a:rPr lang="cs-CZ" altLang="cs-CZ" sz="1600" b="1">
                <a:solidFill>
                  <a:srgbClr val="000000"/>
                </a:solidFill>
                <a:latin typeface="Tahoma" panose="020B0604030504040204" pitchFamily="34" charset="0"/>
              </a:rPr>
              <a:t>Základní	10 x vyšší	100 x vyšší	jako u Gen III</a:t>
            </a:r>
          </a:p>
          <a:p>
            <a:pPr eaLnBrk="1" hangingPunct="1">
              <a:spcBef>
                <a:spcPct val="50000"/>
              </a:spcBef>
              <a:buClr>
                <a:schemeClr val="hlink"/>
              </a:buClr>
            </a:pPr>
            <a:r>
              <a:rPr lang="cs-CZ" altLang="cs-CZ" sz="1600" b="1" i="1" u="sng">
                <a:solidFill>
                  <a:srgbClr val="000000"/>
                </a:solidFill>
                <a:latin typeface="Tahoma" panose="020B0604030504040204" pitchFamily="34" charset="0"/>
              </a:rPr>
              <a:t>Účinnost </a:t>
            </a:r>
            <a:r>
              <a:rPr lang="en-US" altLang="cs-CZ" sz="1600" b="1" i="1" u="sng">
                <a:solidFill>
                  <a:srgbClr val="000000"/>
                </a:solidFill>
                <a:latin typeface="Tahoma" panose="020B0604030504040204" pitchFamily="34" charset="0"/>
              </a:rPr>
              <a:t>[</a:t>
            </a:r>
            <a:r>
              <a:rPr lang="cs-CZ" altLang="cs-CZ" sz="1600" b="1" i="1" u="sng">
                <a:solidFill>
                  <a:srgbClr val="000000"/>
                </a:solidFill>
                <a:latin typeface="Tahoma" panose="020B0604030504040204" pitchFamily="34" charset="0"/>
              </a:rPr>
              <a:t>%</a:t>
            </a:r>
            <a:r>
              <a:rPr lang="en-US" altLang="cs-CZ" sz="1600" b="1" i="1" u="sng">
                <a:solidFill>
                  <a:srgbClr val="000000"/>
                </a:solidFill>
                <a:latin typeface="Tahoma" panose="020B0604030504040204" pitchFamily="34" charset="0"/>
              </a:rPr>
              <a:t>]</a:t>
            </a:r>
            <a:endParaRPr lang="cs-CZ" altLang="cs-CZ" sz="1600" b="1" i="1" u="sng">
              <a:solidFill>
                <a:srgbClr val="000000"/>
              </a:solidFill>
              <a:latin typeface="Tahoma" panose="020B0604030504040204" pitchFamily="34" charset="0"/>
            </a:endParaRPr>
          </a:p>
          <a:p>
            <a:pPr eaLnBrk="1" hangingPunct="1">
              <a:buClr>
                <a:schemeClr val="hlink"/>
              </a:buClr>
            </a:pPr>
            <a:r>
              <a:rPr lang="cs-CZ" altLang="cs-CZ" sz="1600" b="1">
                <a:solidFill>
                  <a:srgbClr val="000000"/>
                </a:solidFill>
                <a:latin typeface="Tahoma" panose="020B0604030504040204" pitchFamily="34" charset="0"/>
              </a:rPr>
              <a:t>25 – 30</a:t>
            </a:r>
            <a:r>
              <a:rPr lang="en-US" altLang="cs-CZ" sz="1600" b="1">
                <a:solidFill>
                  <a:srgbClr val="000000"/>
                </a:solidFill>
                <a:latin typeface="Tahoma" panose="020B0604030504040204" pitchFamily="34" charset="0"/>
              </a:rPr>
              <a:t>	</a:t>
            </a:r>
            <a:r>
              <a:rPr lang="cs-CZ" altLang="cs-CZ" sz="1600" b="1">
                <a:solidFill>
                  <a:srgbClr val="000000"/>
                </a:solidFill>
                <a:latin typeface="Tahoma" panose="020B0604030504040204" pitchFamily="34" charset="0"/>
              </a:rPr>
              <a:t> 30 – 33	30 – 37		45 - 55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73769"/>
                                        </p:tgtEl>
                                        <p:attrNameLst>
                                          <p:attrName>style.visibility</p:attrName>
                                        </p:attrNameLst>
                                      </p:cBhvr>
                                      <p:to>
                                        <p:strVal val="visible"/>
                                      </p:to>
                                    </p:set>
                                    <p:anim calcmode="lin" valueType="num">
                                      <p:cBhvr additive="base">
                                        <p:cTn id="7" dur="500" fill="hold"/>
                                        <p:tgtEl>
                                          <p:spTgt spid="73769"/>
                                        </p:tgtEl>
                                        <p:attrNameLst>
                                          <p:attrName>ppt_x</p:attrName>
                                        </p:attrNameLst>
                                      </p:cBhvr>
                                      <p:tavLst>
                                        <p:tav tm="0">
                                          <p:val>
                                            <p:strVal val="0-#ppt_w/2"/>
                                          </p:val>
                                        </p:tav>
                                        <p:tav tm="100000">
                                          <p:val>
                                            <p:strVal val="#ppt_x"/>
                                          </p:val>
                                        </p:tav>
                                      </p:tavLst>
                                    </p:anim>
                                    <p:anim calcmode="lin" valueType="num">
                                      <p:cBhvr additive="base">
                                        <p:cTn id="8" dur="500" fill="hold"/>
                                        <p:tgtEl>
                                          <p:spTgt spid="7376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3770"/>
                                        </p:tgtEl>
                                        <p:attrNameLst>
                                          <p:attrName>style.visibility</p:attrName>
                                        </p:attrNameLst>
                                      </p:cBhvr>
                                      <p:to>
                                        <p:strVal val="visible"/>
                                      </p:to>
                                    </p:set>
                                    <p:anim calcmode="lin" valueType="num">
                                      <p:cBhvr additive="base">
                                        <p:cTn id="11" dur="500" fill="hold"/>
                                        <p:tgtEl>
                                          <p:spTgt spid="73770"/>
                                        </p:tgtEl>
                                        <p:attrNameLst>
                                          <p:attrName>ppt_x</p:attrName>
                                        </p:attrNameLst>
                                      </p:cBhvr>
                                      <p:tavLst>
                                        <p:tav tm="0">
                                          <p:val>
                                            <p:strVal val="1+#ppt_w/2"/>
                                          </p:val>
                                        </p:tav>
                                        <p:tav tm="100000">
                                          <p:val>
                                            <p:strVal val="#ppt_x"/>
                                          </p:val>
                                        </p:tav>
                                      </p:tavLst>
                                    </p:anim>
                                    <p:anim calcmode="lin" valueType="num">
                                      <p:cBhvr additive="base">
                                        <p:cTn id="12" dur="500" fill="hold"/>
                                        <p:tgtEl>
                                          <p:spTgt spid="73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70"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51520" y="1477816"/>
            <a:ext cx="8784976" cy="5299927"/>
          </a:xfrm>
          <a:prstGeom prst="rect">
            <a:avLst/>
          </a:prstGeom>
        </p:spPr>
      </p:pic>
    </p:spTree>
    <p:extLst>
      <p:ext uri="{BB962C8B-B14F-4D97-AF65-F5344CB8AC3E}">
        <p14:creationId xmlns:p14="http://schemas.microsoft.com/office/powerpoint/2010/main" val="4505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2" name="Rectangle 4"/>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Hospodaření s vyhořelým palivem</a:t>
            </a:r>
            <a:endParaRPr lang="cs-CZ" altLang="cs-CZ" sz="3600" u="sng" baseline="-25000" dirty="0" smtClean="0">
              <a:solidFill>
                <a:srgbClr val="000000"/>
              </a:solidFill>
              <a:effectLst/>
              <a:latin typeface="Comic Sans MS" panose="030F0702030302020204" pitchFamily="66" charset="0"/>
            </a:endParaRPr>
          </a:p>
        </p:txBody>
      </p:sp>
      <p:sp>
        <p:nvSpPr>
          <p:cNvPr id="32773" name="Text Box 5"/>
          <p:cNvSpPr txBox="1">
            <a:spLocks noChangeArrowheads="1"/>
          </p:cNvSpPr>
          <p:nvPr/>
        </p:nvSpPr>
        <p:spPr bwMode="auto">
          <a:xfrm>
            <a:off x="107950" y="981075"/>
            <a:ext cx="8964613" cy="178728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a:solidFill>
                  <a:srgbClr val="000000"/>
                </a:solidFill>
              </a:rPr>
              <a:t>Z bloku 1000 MW je odstraněno za jeden rok zhruba 30 tun vyhořelého jaderného paliva. </a:t>
            </a:r>
          </a:p>
          <a:p>
            <a:pPr eaLnBrk="1" hangingPunct="1">
              <a:spcBef>
                <a:spcPct val="50000"/>
              </a:spcBef>
            </a:pPr>
            <a:r>
              <a:rPr lang="cs-CZ" altLang="cs-CZ" sz="2000" b="1">
                <a:solidFill>
                  <a:srgbClr val="000000"/>
                </a:solidFill>
              </a:rPr>
              <a:t>Vyhořelé jaderné palivo obsahuje ještě zhruba 1% </a:t>
            </a:r>
            <a:r>
              <a:rPr lang="cs-CZ" altLang="cs-CZ" sz="2000" b="1" baseline="30000">
                <a:solidFill>
                  <a:srgbClr val="000000"/>
                </a:solidFill>
              </a:rPr>
              <a:t>235</a:t>
            </a:r>
            <a:r>
              <a:rPr lang="cs-CZ" altLang="cs-CZ" sz="2000" b="1">
                <a:solidFill>
                  <a:srgbClr val="000000"/>
                </a:solidFill>
              </a:rPr>
              <a:t>U a 1% </a:t>
            </a:r>
            <a:r>
              <a:rPr lang="cs-CZ" altLang="cs-CZ" sz="2000" b="1" baseline="30000">
                <a:solidFill>
                  <a:srgbClr val="000000"/>
                </a:solidFill>
              </a:rPr>
              <a:t>239</a:t>
            </a:r>
            <a:r>
              <a:rPr lang="cs-CZ" altLang="cs-CZ" sz="2000" b="1">
                <a:solidFill>
                  <a:srgbClr val="000000"/>
                </a:solidFill>
              </a:rPr>
              <a:t>Pu, které lze teoreticky ještě využít. Ostatní štěpné látky ve vyhořelém palivu považujeme za odpad s poločasem rozpadu desítky let.  </a:t>
            </a:r>
          </a:p>
        </p:txBody>
      </p:sp>
      <p:sp>
        <p:nvSpPr>
          <p:cNvPr id="32774" name="Text Box 6"/>
          <p:cNvSpPr txBox="1">
            <a:spLocks noChangeArrowheads="1"/>
          </p:cNvSpPr>
          <p:nvPr/>
        </p:nvSpPr>
        <p:spPr bwMode="auto">
          <a:xfrm>
            <a:off x="107950" y="2852738"/>
            <a:ext cx="8964613" cy="388016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eaLnBrk="1" hangingPunct="1">
              <a:spcBef>
                <a:spcPct val="50000"/>
              </a:spcBef>
            </a:pPr>
            <a:r>
              <a:rPr lang="cs-CZ" altLang="cs-CZ" sz="2000" b="1" dirty="0">
                <a:solidFill>
                  <a:srgbClr val="000000"/>
                </a:solidFill>
              </a:rPr>
              <a:t>1. 	Vyhořelé palivo se vyjme z reaktoru (je zaplaven vodou) a přemístí se do bazénu vyhořelého paliva, který je vedle reaktoru. Zde je palivo skladováno 3 – 5 let. Palivo je stále chlazeno vodou, radioaktivita klesne zhruba na 50 % původní hodnoty.</a:t>
            </a:r>
          </a:p>
          <a:p>
            <a:pPr eaLnBrk="1" hangingPunct="1">
              <a:spcBef>
                <a:spcPct val="50000"/>
              </a:spcBef>
            </a:pPr>
            <a:r>
              <a:rPr lang="cs-CZ" altLang="cs-CZ" sz="2000" b="1" dirty="0">
                <a:solidFill>
                  <a:srgbClr val="000000"/>
                </a:solidFill>
              </a:rPr>
              <a:t>2.	Z bazénu se vyhořelé články umístí do speciálních kontejnerů (pod vodou), které jsou poté umístěny do meziskladu vyhořelého paliva. Zde jsou několik desítek let.</a:t>
            </a:r>
          </a:p>
          <a:p>
            <a:pPr eaLnBrk="1" hangingPunct="1">
              <a:spcBef>
                <a:spcPct val="50000"/>
              </a:spcBef>
            </a:pPr>
            <a:r>
              <a:rPr lang="cs-CZ" altLang="cs-CZ" sz="2000" b="1" dirty="0">
                <a:solidFill>
                  <a:srgbClr val="000000"/>
                </a:solidFill>
              </a:rPr>
              <a:t>3.	Po meziskladech jsou 2 možnosti:</a:t>
            </a:r>
          </a:p>
          <a:p>
            <a:pPr eaLnBrk="1" hangingPunct="1"/>
            <a:r>
              <a:rPr lang="cs-CZ" altLang="cs-CZ" sz="2000" b="1" dirty="0">
                <a:solidFill>
                  <a:srgbClr val="000000"/>
                </a:solidFill>
              </a:rPr>
              <a:t>	a)	trvalá úložiště</a:t>
            </a:r>
          </a:p>
          <a:p>
            <a:pPr eaLnBrk="1" hangingPunct="1"/>
            <a:r>
              <a:rPr lang="cs-CZ" altLang="cs-CZ" sz="2000" b="1" dirty="0">
                <a:solidFill>
                  <a:srgbClr val="000000"/>
                </a:solidFill>
              </a:rPr>
              <a:t>	b)	přepracování, využití části vyhořelého paliva pro nové palivo </a:t>
            </a:r>
          </a:p>
          <a:p>
            <a:pPr eaLnBrk="1" hangingPunct="1">
              <a:spcBef>
                <a:spcPct val="30000"/>
              </a:spcBef>
            </a:pPr>
            <a:r>
              <a:rPr lang="cs-CZ" altLang="cs-CZ" sz="2000" b="1" dirty="0">
                <a:solidFill>
                  <a:srgbClr val="000000"/>
                </a:solidFill>
              </a:rPr>
              <a:t>Zvolený způsob je dán technickými možnostmi a cenou přepracování. </a:t>
            </a:r>
          </a:p>
        </p:txBody>
      </p:sp>
    </p:spTree>
    <p:extLst>
      <p:ext uri="{BB962C8B-B14F-4D97-AF65-F5344CB8AC3E}">
        <p14:creationId xmlns:p14="http://schemas.microsoft.com/office/powerpoint/2010/main" val="743094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 calcmode="lin" valueType="num">
                                      <p:cBhvr>
                                        <p:cTn id="7" dur="500" fill="hold"/>
                                        <p:tgtEl>
                                          <p:spTgt spid="3277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2">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ppt_w</p:attrName>
                                        </p:attrNameLst>
                                      </p:cBhvr>
                                      <p:tavLst>
                                        <p:tav tm="0">
                                          <p:val>
                                            <p:fltVal val="0"/>
                                          </p:val>
                                        </p:tav>
                                        <p:tav tm="100000">
                                          <p:val>
                                            <p:strVal val="#ppt_w"/>
                                          </p:val>
                                        </p:tav>
                                      </p:tavLst>
                                    </p:anim>
                                    <p:anim calcmode="lin" valueType="num">
                                      <p:cBhvr>
                                        <p:cTn id="14" dur="2000" fill="hold"/>
                                        <p:tgtEl>
                                          <p:spTgt spid="32773"/>
                                        </p:tgtEl>
                                        <p:attrNameLst>
                                          <p:attrName>ppt_h</p:attrName>
                                        </p:attrNameLst>
                                      </p:cBhvr>
                                      <p:tavLst>
                                        <p:tav tm="0">
                                          <p:val>
                                            <p:fltVal val="0"/>
                                          </p:val>
                                        </p:tav>
                                        <p:tav tm="100000">
                                          <p:val>
                                            <p:strVal val="#ppt_h"/>
                                          </p:val>
                                        </p:tav>
                                      </p:tavLst>
                                    </p:anim>
                                    <p:animEffect transition="in" filter="fade">
                                      <p:cBhvr>
                                        <p:cTn id="15" dur="2000"/>
                                        <p:tgtEl>
                                          <p:spTgt spid="32773"/>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32774">
                                            <p:txEl>
                                              <p:pRg st="0" end="0"/>
                                            </p:txEl>
                                          </p:spTgt>
                                        </p:tgtEl>
                                        <p:attrNameLst>
                                          <p:attrName>style.visibility</p:attrName>
                                        </p:attrNameLst>
                                      </p:cBhvr>
                                      <p:to>
                                        <p:strVal val="visible"/>
                                      </p:to>
                                    </p:set>
                                    <p:animEffect transition="in" filter="wipe(left)">
                                      <p:cBhvr>
                                        <p:cTn id="19" dur="500"/>
                                        <p:tgtEl>
                                          <p:spTgt spid="32774">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2774">
                                            <p:txEl>
                                              <p:pRg st="1" end="1"/>
                                            </p:txEl>
                                          </p:spTgt>
                                        </p:tgtEl>
                                        <p:attrNameLst>
                                          <p:attrName>style.visibility</p:attrName>
                                        </p:attrNameLst>
                                      </p:cBhvr>
                                      <p:to>
                                        <p:strVal val="visible"/>
                                      </p:to>
                                    </p:set>
                                    <p:animEffect transition="in" filter="wipe(left)">
                                      <p:cBhvr>
                                        <p:cTn id="22" dur="500"/>
                                        <p:tgtEl>
                                          <p:spTgt spid="32774">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2774">
                                            <p:txEl>
                                              <p:pRg st="2" end="2"/>
                                            </p:txEl>
                                          </p:spTgt>
                                        </p:tgtEl>
                                        <p:attrNameLst>
                                          <p:attrName>style.visibility</p:attrName>
                                        </p:attrNameLst>
                                      </p:cBhvr>
                                      <p:to>
                                        <p:strVal val="visible"/>
                                      </p:to>
                                    </p:set>
                                    <p:animEffect transition="in" filter="wipe(left)">
                                      <p:cBhvr>
                                        <p:cTn id="25" dur="500"/>
                                        <p:tgtEl>
                                          <p:spTgt spid="32774">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2774">
                                            <p:txEl>
                                              <p:pRg st="3" end="3"/>
                                            </p:txEl>
                                          </p:spTgt>
                                        </p:tgtEl>
                                        <p:attrNameLst>
                                          <p:attrName>style.visibility</p:attrName>
                                        </p:attrNameLst>
                                      </p:cBhvr>
                                      <p:to>
                                        <p:strVal val="visible"/>
                                      </p:to>
                                    </p:set>
                                    <p:animEffect transition="in" filter="wipe(left)">
                                      <p:cBhvr>
                                        <p:cTn id="28" dur="500"/>
                                        <p:tgtEl>
                                          <p:spTgt spid="32774">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2774">
                                            <p:txEl>
                                              <p:pRg st="4" end="4"/>
                                            </p:txEl>
                                          </p:spTgt>
                                        </p:tgtEl>
                                        <p:attrNameLst>
                                          <p:attrName>style.visibility</p:attrName>
                                        </p:attrNameLst>
                                      </p:cBhvr>
                                      <p:to>
                                        <p:strVal val="visible"/>
                                      </p:to>
                                    </p:set>
                                    <p:animEffect transition="in" filter="wipe(left)">
                                      <p:cBhvr>
                                        <p:cTn id="31" dur="500"/>
                                        <p:tgtEl>
                                          <p:spTgt spid="32774">
                                            <p:txEl>
                                              <p:pRg st="4" end="4"/>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2774">
                                            <p:txEl>
                                              <p:pRg st="5" end="5"/>
                                            </p:txEl>
                                          </p:spTgt>
                                        </p:tgtEl>
                                        <p:attrNameLst>
                                          <p:attrName>style.visibility</p:attrName>
                                        </p:attrNameLst>
                                      </p:cBhvr>
                                      <p:to>
                                        <p:strVal val="visible"/>
                                      </p:to>
                                    </p:set>
                                    <p:animEffect transition="in" filter="wipe(left)">
                                      <p:cBhvr>
                                        <p:cTn id="34" dur="500"/>
                                        <p:tgtEl>
                                          <p:spTgt spid="327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Hospodaření s vyhořelým palivem</a:t>
            </a:r>
            <a:endParaRPr lang="cs-CZ" altLang="cs-CZ" sz="3600" u="sng" baseline="-25000" smtClean="0">
              <a:solidFill>
                <a:srgbClr val="000000"/>
              </a:solidFill>
              <a:effectLst/>
              <a:latin typeface="Comic Sans MS" panose="030F0702030302020204" pitchFamily="66" charset="0"/>
            </a:endParaRPr>
          </a:p>
        </p:txBody>
      </p:sp>
      <p:pic>
        <p:nvPicPr>
          <p:cNvPr id="53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44650"/>
            <a:ext cx="8928100" cy="51689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 calcmode="lin" valueType="num">
                                      <p:cBhvr>
                                        <p:cTn id="7" dur="500" fill="hold"/>
                                        <p:tgtEl>
                                          <p:spTgt spid="532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3250">
                                            <p:txEl>
                                              <p:pRg st="0" end="0"/>
                                            </p:txEl>
                                          </p:spTgt>
                                        </p:tgtEl>
                                      </p:cBhvr>
                                    </p:animEffect>
                                  </p:childTnLst>
                                </p:cTn>
                              </p:par>
                              <p:par>
                                <p:cTn id="10" presetID="2" presetClass="entr" presetSubtype="4" fill="hold" nodeType="withEffect">
                                  <p:stCondLst>
                                    <p:cond delay="0"/>
                                  </p:stCondLst>
                                  <p:childTnLst>
                                    <p:set>
                                      <p:cBhvr>
                                        <p:cTn id="11" dur="1" fill="hold">
                                          <p:stCondLst>
                                            <p:cond delay="0"/>
                                          </p:stCondLst>
                                        </p:cTn>
                                        <p:tgtEl>
                                          <p:spTgt spid="53253"/>
                                        </p:tgtEl>
                                        <p:attrNameLst>
                                          <p:attrName>style.visibility</p:attrName>
                                        </p:attrNameLst>
                                      </p:cBhvr>
                                      <p:to>
                                        <p:strVal val="visible"/>
                                      </p:to>
                                    </p:set>
                                    <p:anim calcmode="lin" valueType="num">
                                      <p:cBhvr additive="base">
                                        <p:cTn id="12" dur="500" fill="hold"/>
                                        <p:tgtEl>
                                          <p:spTgt spid="53253"/>
                                        </p:tgtEl>
                                        <p:attrNameLst>
                                          <p:attrName>ppt_x</p:attrName>
                                        </p:attrNameLst>
                                      </p:cBhvr>
                                      <p:tavLst>
                                        <p:tav tm="0">
                                          <p:val>
                                            <p:strVal val="#ppt_x"/>
                                          </p:val>
                                        </p:tav>
                                        <p:tav tm="100000">
                                          <p:val>
                                            <p:strVal val="#ppt_x"/>
                                          </p:val>
                                        </p:tav>
                                      </p:tavLst>
                                    </p:anim>
                                    <p:anim calcmode="lin" valueType="num">
                                      <p:cBhvr additive="base">
                                        <p:cTn id="13"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Rot="1" noChangeArrowheads="1"/>
          </p:cNvSpPr>
          <p:nvPr/>
        </p:nvSpPr>
        <p:spPr bwMode="auto">
          <a:xfrm>
            <a:off x="250825" y="188913"/>
            <a:ext cx="878522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Hospodaření s vyhořelým palivem a odpadem</a:t>
            </a:r>
            <a:endParaRPr lang="cs-CZ" altLang="cs-CZ" sz="3600" u="sng" baseline="-25000" smtClean="0">
              <a:solidFill>
                <a:srgbClr val="000000"/>
              </a:solidFill>
              <a:effectLst/>
              <a:latin typeface="Comic Sans MS" panose="030F0702030302020204" pitchFamily="66" charset="0"/>
            </a:endParaRPr>
          </a:p>
        </p:txBody>
      </p:sp>
      <p:sp>
        <p:nvSpPr>
          <p:cNvPr id="53251" name="AutoShape 6" descr="Z"/>
          <p:cNvSpPr>
            <a:spLocks noChangeAspect="1" noChangeArrowheads="1"/>
          </p:cNvSpPr>
          <p:nvPr/>
        </p:nvSpPr>
        <p:spPr bwMode="auto">
          <a:xfrm>
            <a:off x="3343275" y="2500313"/>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pic>
        <p:nvPicPr>
          <p:cNvPr id="47112" name="Picture 8" descr="MSVP_60Castoru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57338"/>
            <a:ext cx="43926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9"/>
          <p:cNvSpPr txBox="1">
            <a:spLocks noChangeArrowheads="1"/>
          </p:cNvSpPr>
          <p:nvPr/>
        </p:nvSpPr>
        <p:spPr bwMode="auto">
          <a:xfrm>
            <a:off x="107950" y="4941888"/>
            <a:ext cx="3671888"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a:solidFill>
                  <a:srgbClr val="000000"/>
                </a:solidFill>
              </a:rPr>
              <a:t>Mezisklad vyhořelého paliva</a:t>
            </a:r>
            <a:endParaRPr lang="cs-CZ" altLang="cs-CZ" b="1">
              <a:solidFill>
                <a:srgbClr val="000000"/>
              </a:solidFill>
            </a:endParaRPr>
          </a:p>
        </p:txBody>
      </p:sp>
      <p:sp>
        <p:nvSpPr>
          <p:cNvPr id="47116" name="Text Box 12"/>
          <p:cNvSpPr txBox="1">
            <a:spLocks noChangeArrowheads="1"/>
          </p:cNvSpPr>
          <p:nvPr/>
        </p:nvSpPr>
        <p:spPr bwMode="auto">
          <a:xfrm>
            <a:off x="6659563" y="4724400"/>
            <a:ext cx="2376487" cy="71006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a:solidFill>
                  <a:srgbClr val="000000"/>
                </a:solidFill>
              </a:rPr>
              <a:t>Uvažovaná místa pro trvalé úložiště</a:t>
            </a:r>
            <a:endParaRPr lang="cs-CZ" altLang="cs-CZ" b="1">
              <a:solidFill>
                <a:srgbClr val="000000"/>
              </a:solidFill>
            </a:endParaRPr>
          </a:p>
        </p:txBody>
      </p:sp>
      <p:pic>
        <p:nvPicPr>
          <p:cNvPr id="47118" name="Picture 14" descr="saupload_uranium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757738"/>
            <a:ext cx="236378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Text Box 15"/>
          <p:cNvSpPr txBox="1">
            <a:spLocks noChangeArrowheads="1"/>
          </p:cNvSpPr>
          <p:nvPr/>
        </p:nvSpPr>
        <p:spPr bwMode="auto">
          <a:xfrm>
            <a:off x="250825" y="5949950"/>
            <a:ext cx="3889375"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a:solidFill>
                  <a:srgbClr val="000000"/>
                </a:solidFill>
              </a:rPr>
              <a:t>Zpracování jaderného odpadu</a:t>
            </a:r>
            <a:endParaRPr lang="cs-CZ" altLang="cs-CZ" b="1">
              <a:solidFill>
                <a:srgbClr val="000000"/>
              </a:solidFill>
            </a:endParaRPr>
          </a:p>
        </p:txBody>
      </p:sp>
      <p:pic>
        <p:nvPicPr>
          <p:cNvPr id="47120" name="Picture 16" descr="6784-original-fgp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74800"/>
            <a:ext cx="44640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anim calcmode="lin" valueType="num">
                                      <p:cBhvr>
                                        <p:cTn id="7" dur="500" fill="hold"/>
                                        <p:tgtEl>
                                          <p:spTgt spid="471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7106">
                                            <p:txEl>
                                              <p:pRg st="0" end="0"/>
                                            </p:txEl>
                                          </p:spTgt>
                                        </p:tgtEl>
                                      </p:cBhvr>
                                    </p:animEffect>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47112"/>
                                        </p:tgtEl>
                                        <p:attrNameLst>
                                          <p:attrName>style.visibility</p:attrName>
                                        </p:attrNameLst>
                                      </p:cBhvr>
                                      <p:to>
                                        <p:strVal val="visible"/>
                                      </p:to>
                                    </p:set>
                                    <p:anim calcmode="lin" valueType="num">
                                      <p:cBhvr additive="base">
                                        <p:cTn id="13" dur="500" fill="hold"/>
                                        <p:tgtEl>
                                          <p:spTgt spid="47112"/>
                                        </p:tgtEl>
                                        <p:attrNameLst>
                                          <p:attrName>ppt_x</p:attrName>
                                        </p:attrNameLst>
                                      </p:cBhvr>
                                      <p:tavLst>
                                        <p:tav tm="0">
                                          <p:val>
                                            <p:strVal val="0-#ppt_w/2"/>
                                          </p:val>
                                        </p:tav>
                                        <p:tav tm="100000">
                                          <p:val>
                                            <p:strVal val="#ppt_x"/>
                                          </p:val>
                                        </p:tav>
                                      </p:tavLst>
                                    </p:anim>
                                    <p:anim calcmode="lin" valueType="num">
                                      <p:cBhvr additive="base">
                                        <p:cTn id="14" dur="500" fill="hold"/>
                                        <p:tgtEl>
                                          <p:spTgt spid="4711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7120"/>
                                        </p:tgtEl>
                                        <p:attrNameLst>
                                          <p:attrName>style.visibility</p:attrName>
                                        </p:attrNameLst>
                                      </p:cBhvr>
                                      <p:to>
                                        <p:strVal val="visible"/>
                                      </p:to>
                                    </p:set>
                                    <p:anim calcmode="lin" valueType="num">
                                      <p:cBhvr additive="base">
                                        <p:cTn id="17" dur="500" fill="hold"/>
                                        <p:tgtEl>
                                          <p:spTgt spid="47120"/>
                                        </p:tgtEl>
                                        <p:attrNameLst>
                                          <p:attrName>ppt_x</p:attrName>
                                        </p:attrNameLst>
                                      </p:cBhvr>
                                      <p:tavLst>
                                        <p:tav tm="0">
                                          <p:val>
                                            <p:strVal val="1+#ppt_w/2"/>
                                          </p:val>
                                        </p:tav>
                                        <p:tav tm="100000">
                                          <p:val>
                                            <p:strVal val="#ppt_x"/>
                                          </p:val>
                                        </p:tav>
                                      </p:tavLst>
                                    </p:anim>
                                    <p:anim calcmode="lin" valueType="num">
                                      <p:cBhvr additive="base">
                                        <p:cTn id="18" dur="500" fill="hold"/>
                                        <p:tgtEl>
                                          <p:spTgt spid="47120"/>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118"/>
                                        </p:tgtEl>
                                        <p:attrNameLst>
                                          <p:attrName>style.visibility</p:attrName>
                                        </p:attrNameLst>
                                      </p:cBhvr>
                                      <p:to>
                                        <p:strVal val="visible"/>
                                      </p:to>
                                    </p:set>
                                    <p:anim calcmode="lin" valueType="num">
                                      <p:cBhvr additive="base">
                                        <p:cTn id="21" dur="500" fill="hold"/>
                                        <p:tgtEl>
                                          <p:spTgt spid="47118"/>
                                        </p:tgtEl>
                                        <p:attrNameLst>
                                          <p:attrName>ppt_x</p:attrName>
                                        </p:attrNameLst>
                                      </p:cBhvr>
                                      <p:tavLst>
                                        <p:tav tm="0">
                                          <p:val>
                                            <p:strVal val="#ppt_x"/>
                                          </p:val>
                                        </p:tav>
                                        <p:tav tm="100000">
                                          <p:val>
                                            <p:strVal val="#ppt_x"/>
                                          </p:val>
                                        </p:tav>
                                      </p:tavLst>
                                    </p:anim>
                                    <p:anim calcmode="lin" valueType="num">
                                      <p:cBhvr additive="base">
                                        <p:cTn id="22" dur="500" fill="hold"/>
                                        <p:tgtEl>
                                          <p:spTgt spid="47118"/>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47113"/>
                                        </p:tgtEl>
                                        <p:attrNameLst>
                                          <p:attrName>style.visibility</p:attrName>
                                        </p:attrNameLst>
                                      </p:cBhvr>
                                      <p:to>
                                        <p:strVal val="visible"/>
                                      </p:to>
                                    </p:set>
                                    <p:anim calcmode="lin" valueType="num">
                                      <p:cBhvr>
                                        <p:cTn id="26" dur="500" fill="hold"/>
                                        <p:tgtEl>
                                          <p:spTgt spid="47113"/>
                                        </p:tgtEl>
                                        <p:attrNameLst>
                                          <p:attrName>ppt_w</p:attrName>
                                        </p:attrNameLst>
                                      </p:cBhvr>
                                      <p:tavLst>
                                        <p:tav tm="0">
                                          <p:val>
                                            <p:fltVal val="0"/>
                                          </p:val>
                                        </p:tav>
                                        <p:tav tm="100000">
                                          <p:val>
                                            <p:strVal val="#ppt_w"/>
                                          </p:val>
                                        </p:tav>
                                      </p:tavLst>
                                    </p:anim>
                                    <p:anim calcmode="lin" valueType="num">
                                      <p:cBhvr>
                                        <p:cTn id="27" dur="500" fill="hold"/>
                                        <p:tgtEl>
                                          <p:spTgt spid="47113"/>
                                        </p:tgtEl>
                                        <p:attrNameLst>
                                          <p:attrName>ppt_h</p:attrName>
                                        </p:attrNameLst>
                                      </p:cBhvr>
                                      <p:tavLst>
                                        <p:tav tm="0">
                                          <p:val>
                                            <p:fltVal val="0"/>
                                          </p:val>
                                        </p:tav>
                                        <p:tav tm="100000">
                                          <p:val>
                                            <p:strVal val="#ppt_h"/>
                                          </p:val>
                                        </p:tav>
                                      </p:tavLst>
                                    </p:anim>
                                    <p:animEffect transition="in" filter="fade">
                                      <p:cBhvr>
                                        <p:cTn id="28" dur="500"/>
                                        <p:tgtEl>
                                          <p:spTgt spid="47113"/>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7116"/>
                                        </p:tgtEl>
                                        <p:attrNameLst>
                                          <p:attrName>style.visibility</p:attrName>
                                        </p:attrNameLst>
                                      </p:cBhvr>
                                      <p:to>
                                        <p:strVal val="visible"/>
                                      </p:to>
                                    </p:set>
                                    <p:anim calcmode="lin" valueType="num">
                                      <p:cBhvr>
                                        <p:cTn id="31" dur="500" fill="hold"/>
                                        <p:tgtEl>
                                          <p:spTgt spid="47116"/>
                                        </p:tgtEl>
                                        <p:attrNameLst>
                                          <p:attrName>ppt_w</p:attrName>
                                        </p:attrNameLst>
                                      </p:cBhvr>
                                      <p:tavLst>
                                        <p:tav tm="0">
                                          <p:val>
                                            <p:fltVal val="0"/>
                                          </p:val>
                                        </p:tav>
                                        <p:tav tm="100000">
                                          <p:val>
                                            <p:strVal val="#ppt_w"/>
                                          </p:val>
                                        </p:tav>
                                      </p:tavLst>
                                    </p:anim>
                                    <p:anim calcmode="lin" valueType="num">
                                      <p:cBhvr>
                                        <p:cTn id="32" dur="500" fill="hold"/>
                                        <p:tgtEl>
                                          <p:spTgt spid="47116"/>
                                        </p:tgtEl>
                                        <p:attrNameLst>
                                          <p:attrName>ppt_h</p:attrName>
                                        </p:attrNameLst>
                                      </p:cBhvr>
                                      <p:tavLst>
                                        <p:tav tm="0">
                                          <p:val>
                                            <p:fltVal val="0"/>
                                          </p:val>
                                        </p:tav>
                                        <p:tav tm="100000">
                                          <p:val>
                                            <p:strVal val="#ppt_h"/>
                                          </p:val>
                                        </p:tav>
                                      </p:tavLst>
                                    </p:anim>
                                    <p:animEffect transition="in" filter="fade">
                                      <p:cBhvr>
                                        <p:cTn id="33" dur="500"/>
                                        <p:tgtEl>
                                          <p:spTgt spid="47116"/>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47119"/>
                                        </p:tgtEl>
                                        <p:attrNameLst>
                                          <p:attrName>style.visibility</p:attrName>
                                        </p:attrNameLst>
                                      </p:cBhvr>
                                      <p:to>
                                        <p:strVal val="visible"/>
                                      </p:to>
                                    </p:set>
                                    <p:anim calcmode="lin" valueType="num">
                                      <p:cBhvr>
                                        <p:cTn id="36" dur="500" fill="hold"/>
                                        <p:tgtEl>
                                          <p:spTgt spid="47119"/>
                                        </p:tgtEl>
                                        <p:attrNameLst>
                                          <p:attrName>ppt_w</p:attrName>
                                        </p:attrNameLst>
                                      </p:cBhvr>
                                      <p:tavLst>
                                        <p:tav tm="0">
                                          <p:val>
                                            <p:fltVal val="0"/>
                                          </p:val>
                                        </p:tav>
                                        <p:tav tm="100000">
                                          <p:val>
                                            <p:strVal val="#ppt_w"/>
                                          </p:val>
                                        </p:tav>
                                      </p:tavLst>
                                    </p:anim>
                                    <p:anim calcmode="lin" valueType="num">
                                      <p:cBhvr>
                                        <p:cTn id="37" dur="500" fill="hold"/>
                                        <p:tgtEl>
                                          <p:spTgt spid="47119"/>
                                        </p:tgtEl>
                                        <p:attrNameLst>
                                          <p:attrName>ppt_h</p:attrName>
                                        </p:attrNameLst>
                                      </p:cBhvr>
                                      <p:tavLst>
                                        <p:tav tm="0">
                                          <p:val>
                                            <p:fltVal val="0"/>
                                          </p:val>
                                        </p:tav>
                                        <p:tav tm="100000">
                                          <p:val>
                                            <p:strVal val="#ppt_h"/>
                                          </p:val>
                                        </p:tav>
                                      </p:tavLst>
                                    </p:anim>
                                    <p:animEffect transition="in" filter="fade">
                                      <p:cBhvr>
                                        <p:cTn id="38" dur="500"/>
                                        <p:tgtEl>
                                          <p:spTgt spid="47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p:bldP spid="47116" grpId="0"/>
      <p:bldP spid="47119"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82550"/>
            <a:ext cx="4381500" cy="52181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1501775"/>
            <a:ext cx="4527550" cy="52403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Rectangle 6"/>
          <p:cNvSpPr>
            <a:spLocks noRot="1" noChangeArrowheads="1"/>
          </p:cNvSpPr>
          <p:nvPr/>
        </p:nvSpPr>
        <p:spPr bwMode="auto">
          <a:xfrm>
            <a:off x="4500563" y="188913"/>
            <a:ext cx="453548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Hospodaření s vyhořelým palivem</a:t>
            </a:r>
            <a:endParaRPr lang="cs-CZ" altLang="cs-CZ" sz="3600" u="sng" baseline="-25000" smtClean="0">
              <a:solidFill>
                <a:srgbClr val="000000"/>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anim calcmode="lin" valueType="num">
                                      <p:cBhvr>
                                        <p:cTn id="7" dur="500" fill="hold"/>
                                        <p:tgtEl>
                                          <p:spTgt spid="337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8">
                                            <p:txEl>
                                              <p:pRg st="0" end="0"/>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3796"/>
                                        </p:tgtEl>
                                        <p:attrNameLst>
                                          <p:attrName>style.visibility</p:attrName>
                                        </p:attrNameLst>
                                      </p:cBhvr>
                                      <p:to>
                                        <p:strVal val="visible"/>
                                      </p:to>
                                    </p:set>
                                    <p:anim calcmode="lin" valueType="num">
                                      <p:cBhvr>
                                        <p:cTn id="13" dur="2000" fill="hold"/>
                                        <p:tgtEl>
                                          <p:spTgt spid="33796"/>
                                        </p:tgtEl>
                                        <p:attrNameLst>
                                          <p:attrName>ppt_w</p:attrName>
                                        </p:attrNameLst>
                                      </p:cBhvr>
                                      <p:tavLst>
                                        <p:tav tm="0">
                                          <p:val>
                                            <p:fltVal val="0"/>
                                          </p:val>
                                        </p:tav>
                                        <p:tav tm="100000">
                                          <p:val>
                                            <p:strVal val="#ppt_w"/>
                                          </p:val>
                                        </p:tav>
                                      </p:tavLst>
                                    </p:anim>
                                    <p:anim calcmode="lin" valueType="num">
                                      <p:cBhvr>
                                        <p:cTn id="14" dur="2000" fill="hold"/>
                                        <p:tgtEl>
                                          <p:spTgt spid="33796"/>
                                        </p:tgtEl>
                                        <p:attrNameLst>
                                          <p:attrName>ppt_h</p:attrName>
                                        </p:attrNameLst>
                                      </p:cBhvr>
                                      <p:tavLst>
                                        <p:tav tm="0">
                                          <p:val>
                                            <p:fltVal val="0"/>
                                          </p:val>
                                        </p:tav>
                                        <p:tav tm="100000">
                                          <p:val>
                                            <p:strVal val="#ppt_h"/>
                                          </p:val>
                                        </p:tav>
                                      </p:tavLst>
                                    </p:anim>
                                    <p:animEffect transition="in" filter="fade">
                                      <p:cBhvr>
                                        <p:cTn id="15" dur="2000"/>
                                        <p:tgtEl>
                                          <p:spTgt spid="337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3797"/>
                                        </p:tgtEl>
                                        <p:attrNameLst>
                                          <p:attrName>style.visibility</p:attrName>
                                        </p:attrNameLst>
                                      </p:cBhvr>
                                      <p:to>
                                        <p:strVal val="visible"/>
                                      </p:to>
                                    </p:set>
                                    <p:anim calcmode="lin" valueType="num">
                                      <p:cBhvr>
                                        <p:cTn id="20" dur="2000" fill="hold"/>
                                        <p:tgtEl>
                                          <p:spTgt spid="33797"/>
                                        </p:tgtEl>
                                        <p:attrNameLst>
                                          <p:attrName>ppt_w</p:attrName>
                                        </p:attrNameLst>
                                      </p:cBhvr>
                                      <p:tavLst>
                                        <p:tav tm="0">
                                          <p:val>
                                            <p:fltVal val="0"/>
                                          </p:val>
                                        </p:tav>
                                        <p:tav tm="100000">
                                          <p:val>
                                            <p:strVal val="#ppt_w"/>
                                          </p:val>
                                        </p:tav>
                                      </p:tavLst>
                                    </p:anim>
                                    <p:anim calcmode="lin" valueType="num">
                                      <p:cBhvr>
                                        <p:cTn id="21" dur="2000" fill="hold"/>
                                        <p:tgtEl>
                                          <p:spTgt spid="33797"/>
                                        </p:tgtEl>
                                        <p:attrNameLst>
                                          <p:attrName>ppt_h</p:attrName>
                                        </p:attrNameLst>
                                      </p:cBhvr>
                                      <p:tavLst>
                                        <p:tav tm="0">
                                          <p:val>
                                            <p:fltVal val="0"/>
                                          </p:val>
                                        </p:tav>
                                        <p:tav tm="100000">
                                          <p:val>
                                            <p:strVal val="#ppt_h"/>
                                          </p:val>
                                        </p:tav>
                                      </p:tavLst>
                                    </p:anim>
                                    <p:animEffect transition="in" filter="fade">
                                      <p:cBhvr>
                                        <p:cTn id="22"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20" name="Rectangle 4"/>
          <p:cNvSpPr>
            <a:spLocks noRot="1" noChangeArrowheads="1"/>
          </p:cNvSpPr>
          <p:nvPr/>
        </p:nvSpPr>
        <p:spPr bwMode="auto">
          <a:xfrm>
            <a:off x="179388" y="44624"/>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Rychlé reaktory</a:t>
            </a:r>
            <a:endParaRPr lang="cs-CZ" altLang="cs-CZ" sz="3600" u="sng" baseline="-25000" dirty="0" smtClean="0">
              <a:solidFill>
                <a:srgbClr val="000000"/>
              </a:solidFill>
              <a:effectLst/>
              <a:latin typeface="Comic Sans MS" panose="030F0702030302020204" pitchFamily="66" charset="0"/>
            </a:endParaRPr>
          </a:p>
        </p:txBody>
      </p:sp>
      <p:sp>
        <p:nvSpPr>
          <p:cNvPr id="34821" name="Text Box 5"/>
          <p:cNvSpPr txBox="1">
            <a:spLocks noChangeArrowheads="1"/>
          </p:cNvSpPr>
          <p:nvPr/>
        </p:nvSpPr>
        <p:spPr bwMode="auto">
          <a:xfrm>
            <a:off x="179388" y="692696"/>
            <a:ext cx="8820150" cy="609615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63525" indent="-263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50000"/>
              </a:spcBef>
            </a:pPr>
            <a:r>
              <a:rPr lang="cs-CZ" altLang="cs-CZ" sz="2000" b="1" dirty="0" smtClean="0">
                <a:solidFill>
                  <a:srgbClr val="000000"/>
                </a:solidFill>
              </a:rPr>
              <a:t>Nevýhoda klasických reaktorů je nutnost zpomalení rychlého neutronu, který vzniká po štěpení, na tepelný neutron. Pouze tepelný neutron může štěpit U235 s možným energetickým ziskem. Pravděpodobnost štěpení U235 rychlým neutronem je velmi malá </a:t>
            </a:r>
          </a:p>
          <a:p>
            <a:pPr marL="0" indent="0" eaLnBrk="1" hangingPunct="1">
              <a:spcBef>
                <a:spcPct val="50000"/>
              </a:spcBef>
            </a:pPr>
            <a:r>
              <a:rPr lang="cs-CZ" altLang="cs-CZ" sz="2000" b="1" u="sng" dirty="0" smtClean="0">
                <a:solidFill>
                  <a:srgbClr val="000000"/>
                </a:solidFill>
              </a:rPr>
              <a:t>Princip a vlastnosti rychlého reaktoru</a:t>
            </a:r>
            <a:r>
              <a:rPr lang="cs-CZ" altLang="cs-CZ" sz="2000" b="1" dirty="0" smtClean="0">
                <a:solidFill>
                  <a:srgbClr val="000000"/>
                </a:solidFill>
              </a:rPr>
              <a:t>:</a:t>
            </a:r>
          </a:p>
          <a:p>
            <a:pPr marL="185738" indent="-185738" eaLnBrk="1" hangingPunct="1">
              <a:spcBef>
                <a:spcPts val="0"/>
              </a:spcBef>
            </a:pPr>
            <a:r>
              <a:rPr lang="cs-CZ" altLang="cs-CZ" sz="2000" b="1" dirty="0" smtClean="0">
                <a:solidFill>
                  <a:srgbClr val="000000"/>
                </a:solidFill>
              </a:rPr>
              <a:t>-	výrazné zvýšení obohacení U235 na (20 až 30)% vede k většímu počtu štěpení </a:t>
            </a:r>
            <a:r>
              <a:rPr lang="cs-CZ" altLang="cs-CZ" sz="2000" b="1" dirty="0" smtClean="0">
                <a:solidFill>
                  <a:srgbClr val="000000"/>
                </a:solidFill>
                <a:sym typeface="Symbol" panose="05050102010706020507" pitchFamily="18" charset="2"/>
              </a:rPr>
              <a:t></a:t>
            </a:r>
            <a:r>
              <a:rPr lang="cs-CZ" altLang="cs-CZ" sz="2000" b="1" dirty="0" smtClean="0">
                <a:solidFill>
                  <a:srgbClr val="000000"/>
                </a:solidFill>
              </a:rPr>
              <a:t> roste tepelná energie a zvyšuje se pravděpodobnost štěpení U235 rychlým neutronem. Pro chlazení se používá tekutý sodík, který má lepší tepelné vlastnosti než voda. </a:t>
            </a:r>
          </a:p>
          <a:p>
            <a:pPr marL="185738" indent="-185738" eaLnBrk="1" hangingPunct="1">
              <a:spcBef>
                <a:spcPts val="0"/>
              </a:spcBef>
            </a:pPr>
            <a:r>
              <a:rPr lang="cs-CZ" altLang="cs-CZ" sz="2000" b="1" dirty="0" smtClean="0">
                <a:solidFill>
                  <a:srgbClr val="000000"/>
                </a:solidFill>
              </a:rPr>
              <a:t>-	velké množství neutronů vede transmutací U238 ke vzniku </a:t>
            </a:r>
            <a:r>
              <a:rPr lang="cs-CZ" altLang="cs-CZ" sz="2000" b="1" dirty="0" err="1" smtClean="0">
                <a:solidFill>
                  <a:srgbClr val="000000"/>
                </a:solidFill>
              </a:rPr>
              <a:t>Np</a:t>
            </a:r>
            <a:r>
              <a:rPr lang="cs-CZ" altLang="cs-CZ" sz="2000" b="1" dirty="0" smtClean="0">
                <a:solidFill>
                  <a:srgbClr val="000000"/>
                </a:solidFill>
              </a:rPr>
              <a:t> (93 protonů) a následně </a:t>
            </a:r>
            <a:r>
              <a:rPr lang="cs-CZ" altLang="cs-CZ" sz="2000" b="1" dirty="0" smtClean="0">
                <a:solidFill>
                  <a:srgbClr val="000000"/>
                </a:solidFill>
                <a:sym typeface="Symbol" panose="05050102010706020507" pitchFamily="18" charset="2"/>
              </a:rPr>
              <a:t>rozpadem beta vzniká Pu239 (94 protonů), které se dá využít jako palivo v klasických jaderných elektrárnách i jako palivo zpět u rychlých reaktorů</a:t>
            </a:r>
          </a:p>
          <a:p>
            <a:pPr marL="185738" indent="-185738" eaLnBrk="1" hangingPunct="1">
              <a:spcBef>
                <a:spcPts val="0"/>
              </a:spcBef>
            </a:pPr>
            <a:r>
              <a:rPr lang="cs-CZ" altLang="cs-CZ" sz="2000" b="1" dirty="0" smtClean="0">
                <a:solidFill>
                  <a:srgbClr val="000000"/>
                </a:solidFill>
                <a:sym typeface="Symbol" panose="05050102010706020507" pitchFamily="18" charset="2"/>
              </a:rPr>
              <a:t>-	rychlý reaktor produkuje až 10x více tepla, než klasický. </a:t>
            </a:r>
            <a:r>
              <a:rPr lang="cs-CZ" altLang="cs-CZ" sz="2000" b="1" smtClean="0">
                <a:solidFill>
                  <a:srgbClr val="000000"/>
                </a:solidFill>
                <a:sym typeface="Symbol" panose="05050102010706020507" pitchFamily="18" charset="2"/>
              </a:rPr>
              <a:t>Pro </a:t>
            </a:r>
            <a:r>
              <a:rPr lang="cs-CZ" altLang="cs-CZ" sz="2000" b="1" dirty="0" smtClean="0">
                <a:solidFill>
                  <a:srgbClr val="000000"/>
                </a:solidFill>
                <a:sym typeface="Symbol" panose="05050102010706020507" pitchFamily="18" charset="2"/>
              </a:rPr>
              <a:t>chlazení se používá tekutý sodík (teplota na výstupu rychlého reaktoru je 550</a:t>
            </a:r>
            <a:r>
              <a:rPr lang="cs-CZ" altLang="cs-CZ" sz="2000" b="1" baseline="30000" dirty="0" smtClean="0">
                <a:solidFill>
                  <a:srgbClr val="000000"/>
                </a:solidFill>
                <a:sym typeface="Symbol" panose="05050102010706020507" pitchFamily="18" charset="2"/>
              </a:rPr>
              <a:t>0</a:t>
            </a:r>
            <a:r>
              <a:rPr lang="cs-CZ" altLang="cs-CZ" sz="2000" b="1" dirty="0" smtClean="0">
                <a:solidFill>
                  <a:srgbClr val="000000"/>
                </a:solidFill>
                <a:sym typeface="Symbol" panose="05050102010706020507" pitchFamily="18" charset="2"/>
              </a:rPr>
              <a:t>C, teplota varu je při atmosférickém tlaku 900</a:t>
            </a:r>
            <a:r>
              <a:rPr lang="cs-CZ" altLang="cs-CZ" sz="2000" b="1" baseline="30000" dirty="0" smtClean="0">
                <a:solidFill>
                  <a:srgbClr val="000000"/>
                </a:solidFill>
                <a:sym typeface="Symbol" panose="05050102010706020507" pitchFamily="18" charset="2"/>
              </a:rPr>
              <a:t>0</a:t>
            </a:r>
            <a:r>
              <a:rPr lang="cs-CZ" altLang="cs-CZ" sz="2000" b="1" dirty="0" smtClean="0">
                <a:solidFill>
                  <a:srgbClr val="000000"/>
                </a:solidFill>
                <a:sym typeface="Symbol" panose="05050102010706020507" pitchFamily="18" charset="2"/>
              </a:rPr>
              <a:t>C.</a:t>
            </a:r>
          </a:p>
          <a:p>
            <a:pPr marL="185738" indent="-185738" eaLnBrk="1" hangingPunct="1">
              <a:spcBef>
                <a:spcPts val="0"/>
              </a:spcBef>
            </a:pPr>
            <a:r>
              <a:rPr lang="cs-CZ" altLang="cs-CZ" sz="2000" b="1" dirty="0" smtClean="0">
                <a:solidFill>
                  <a:srgbClr val="000000"/>
                </a:solidFill>
                <a:sym typeface="Symbol" panose="05050102010706020507" pitchFamily="18" charset="2"/>
              </a:rPr>
              <a:t>-	rizika (nevýhody) - velké množství tepla, velká citlivost na řízení, větší nebezpečí požáru </a:t>
            </a:r>
          </a:p>
          <a:p>
            <a:pPr marL="185738" indent="-185738" eaLnBrk="1" hangingPunct="1">
              <a:spcBef>
                <a:spcPts val="0"/>
              </a:spcBef>
            </a:pPr>
            <a:r>
              <a:rPr lang="cs-CZ" altLang="cs-CZ" sz="2000" b="1" dirty="0" smtClean="0">
                <a:solidFill>
                  <a:srgbClr val="000000"/>
                </a:solidFill>
                <a:sym typeface="Symbol" panose="05050102010706020507" pitchFamily="18" charset="2"/>
              </a:rPr>
              <a:t>-	výhody - nižší tlak, havarijní chlazení reaktoru bez čerpadel</a:t>
            </a:r>
            <a:endParaRPr lang="cs-CZ" altLang="cs-CZ"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p:cTn id="7" dur="500" fill="hold"/>
                                        <p:tgtEl>
                                          <p:spTgt spid="348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20">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34821">
                                            <p:txEl>
                                              <p:pRg st="0" end="0"/>
                                            </p:txEl>
                                          </p:spTgt>
                                        </p:tgtEl>
                                        <p:attrNameLst>
                                          <p:attrName>style.visibility</p:attrName>
                                        </p:attrNameLst>
                                      </p:cBhvr>
                                      <p:to>
                                        <p:strVal val="visible"/>
                                      </p:to>
                                    </p:set>
                                    <p:animEffect transition="in" filter="wipe(left)">
                                      <p:cBhvr>
                                        <p:cTn id="12" dur="500"/>
                                        <p:tgtEl>
                                          <p:spTgt spid="34821">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4821">
                                            <p:txEl>
                                              <p:pRg st="1" end="1"/>
                                            </p:txEl>
                                          </p:spTgt>
                                        </p:tgtEl>
                                        <p:attrNameLst>
                                          <p:attrName>style.visibility</p:attrName>
                                        </p:attrNameLst>
                                      </p:cBhvr>
                                      <p:to>
                                        <p:strVal val="visible"/>
                                      </p:to>
                                    </p:set>
                                    <p:animEffect transition="in" filter="wipe(left)">
                                      <p:cBhvr>
                                        <p:cTn id="15" dur="500"/>
                                        <p:tgtEl>
                                          <p:spTgt spid="34821">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4821">
                                            <p:txEl>
                                              <p:pRg st="2" end="2"/>
                                            </p:txEl>
                                          </p:spTgt>
                                        </p:tgtEl>
                                        <p:attrNameLst>
                                          <p:attrName>style.visibility</p:attrName>
                                        </p:attrNameLst>
                                      </p:cBhvr>
                                      <p:to>
                                        <p:strVal val="visible"/>
                                      </p:to>
                                    </p:set>
                                    <p:animEffect transition="in" filter="wipe(left)">
                                      <p:cBhvr>
                                        <p:cTn id="18" dur="500"/>
                                        <p:tgtEl>
                                          <p:spTgt spid="34821">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4821">
                                            <p:txEl>
                                              <p:pRg st="3" end="3"/>
                                            </p:txEl>
                                          </p:spTgt>
                                        </p:tgtEl>
                                        <p:attrNameLst>
                                          <p:attrName>style.visibility</p:attrName>
                                        </p:attrNameLst>
                                      </p:cBhvr>
                                      <p:to>
                                        <p:strVal val="visible"/>
                                      </p:to>
                                    </p:set>
                                    <p:animEffect transition="in" filter="wipe(left)">
                                      <p:cBhvr>
                                        <p:cTn id="21" dur="500"/>
                                        <p:tgtEl>
                                          <p:spTgt spid="34821">
                                            <p:txEl>
                                              <p:pRg st="3" end="3"/>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4821">
                                            <p:txEl>
                                              <p:pRg st="4" end="4"/>
                                            </p:txEl>
                                          </p:spTgt>
                                        </p:tgtEl>
                                        <p:attrNameLst>
                                          <p:attrName>style.visibility</p:attrName>
                                        </p:attrNameLst>
                                      </p:cBhvr>
                                      <p:to>
                                        <p:strVal val="visible"/>
                                      </p:to>
                                    </p:set>
                                    <p:animEffect transition="in" filter="wipe(left)">
                                      <p:cBhvr>
                                        <p:cTn id="24" dur="500"/>
                                        <p:tgtEl>
                                          <p:spTgt spid="34821">
                                            <p:txEl>
                                              <p:pRg st="4" end="4"/>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4821">
                                            <p:txEl>
                                              <p:pRg st="5" end="5"/>
                                            </p:txEl>
                                          </p:spTgt>
                                        </p:tgtEl>
                                        <p:attrNameLst>
                                          <p:attrName>style.visibility</p:attrName>
                                        </p:attrNameLst>
                                      </p:cBhvr>
                                      <p:to>
                                        <p:strVal val="visible"/>
                                      </p:to>
                                    </p:set>
                                    <p:animEffect transition="in" filter="wipe(left)">
                                      <p:cBhvr>
                                        <p:cTn id="27" dur="500"/>
                                        <p:tgtEl>
                                          <p:spTgt spid="34821">
                                            <p:txEl>
                                              <p:pRg st="5" end="5"/>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4821">
                                            <p:txEl>
                                              <p:pRg st="6" end="6"/>
                                            </p:txEl>
                                          </p:spTgt>
                                        </p:tgtEl>
                                        <p:attrNameLst>
                                          <p:attrName>style.visibility</p:attrName>
                                        </p:attrNameLst>
                                      </p:cBhvr>
                                      <p:to>
                                        <p:strVal val="visible"/>
                                      </p:to>
                                    </p:set>
                                    <p:animEffect transition="in" filter="wipe(left)">
                                      <p:cBhvr>
                                        <p:cTn id="30" dur="500"/>
                                        <p:tgtEl>
                                          <p:spTgt spid="348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20" name="Rectangle 4"/>
          <p:cNvSpPr>
            <a:spLocks noRot="1" noChangeArrowheads="1"/>
          </p:cNvSpPr>
          <p:nvPr/>
        </p:nvSpPr>
        <p:spPr bwMode="auto">
          <a:xfrm>
            <a:off x="683568" y="370194"/>
            <a:ext cx="4176588" cy="137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Rychlé reaktory </a:t>
            </a:r>
            <a:r>
              <a:rPr lang="cs-CZ" altLang="cs-CZ" sz="2000" u="sng" dirty="0" smtClean="0">
                <a:solidFill>
                  <a:srgbClr val="000000"/>
                </a:solidFill>
                <a:effectLst/>
                <a:latin typeface="Comic Sans MS" panose="030F0702030302020204" pitchFamily="66" charset="0"/>
              </a:rPr>
              <a:t>(zdroj ČEZ)</a:t>
            </a:r>
            <a:endParaRPr lang="cs-CZ" altLang="cs-CZ" sz="2000" u="sng" baseline="-25000" dirty="0" smtClean="0">
              <a:solidFill>
                <a:srgbClr val="000000"/>
              </a:solidFill>
              <a:effectLst/>
              <a:latin typeface="Comic Sans MS" panose="030F0702030302020204" pitchFamily="66" charset="0"/>
            </a:endParaRPr>
          </a:p>
        </p:txBody>
      </p:sp>
      <p:pic>
        <p:nvPicPr>
          <p:cNvPr id="8196" name="Picture 4" descr="http://www.cez.cz/edee/content/file/static/encyklopedie/images/03/38_5.jpg"/>
          <p:cNvPicPr>
            <a:picLocks noChangeAspect="1" noChangeArrowheads="1"/>
          </p:cNvPicPr>
          <p:nvPr/>
        </p:nvPicPr>
        <p:blipFill rotWithShape="1">
          <a:blip r:embed="rId2">
            <a:extLst>
              <a:ext uri="{28A0092B-C50C-407E-A947-70E740481C1C}">
                <a14:useLocalDpi xmlns:a14="http://schemas.microsoft.com/office/drawing/2010/main" val="0"/>
              </a:ext>
            </a:extLst>
          </a:blip>
          <a:srcRect l="59396"/>
          <a:stretch/>
        </p:blipFill>
        <p:spPr bwMode="auto">
          <a:xfrm>
            <a:off x="5652120" y="36701"/>
            <a:ext cx="3383930" cy="670242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cez.cz/edee/content/file/static/encyklopedie/images/03/38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8" y="2204864"/>
            <a:ext cx="5828026"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340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p:cTn id="7" dur="500" fill="hold"/>
                                        <p:tgtEl>
                                          <p:spTgt spid="348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20">
                                            <p:txEl>
                                              <p:pRg st="0" end="0"/>
                                            </p:txEl>
                                          </p:spTgt>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 calcmode="lin" valueType="num">
                                      <p:cBhvr additive="base">
                                        <p:cTn id="17" dur="500" fill="hold"/>
                                        <p:tgtEl>
                                          <p:spTgt spid="8196"/>
                                        </p:tgtEl>
                                        <p:attrNameLst>
                                          <p:attrName>ppt_x</p:attrName>
                                        </p:attrNameLst>
                                      </p:cBhvr>
                                      <p:tavLst>
                                        <p:tav tm="0">
                                          <p:val>
                                            <p:strVal val="1+#ppt_w/2"/>
                                          </p:val>
                                        </p:tav>
                                        <p:tav tm="100000">
                                          <p:val>
                                            <p:strVal val="#ppt_x"/>
                                          </p:val>
                                        </p:tav>
                                      </p:tavLst>
                                    </p:anim>
                                    <p:anim calcmode="lin" valueType="num">
                                      <p:cBhvr additive="base">
                                        <p:cTn id="1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8213" name="Group 21"/>
          <p:cNvGrpSpPr>
            <a:grpSpLocks/>
          </p:cNvGrpSpPr>
          <p:nvPr/>
        </p:nvGrpSpPr>
        <p:grpSpPr bwMode="auto">
          <a:xfrm>
            <a:off x="2638425" y="2133600"/>
            <a:ext cx="5029200" cy="4613275"/>
            <a:chOff x="1662" y="1344"/>
            <a:chExt cx="3168" cy="2906"/>
          </a:xfrm>
        </p:grpSpPr>
        <p:pic>
          <p:nvPicPr>
            <p:cNvPr id="92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 y="1344"/>
              <a:ext cx="3168" cy="290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7" name="Rectangle 20"/>
            <p:cNvSpPr>
              <a:spLocks noChangeArrowheads="1"/>
            </p:cNvSpPr>
            <p:nvPr/>
          </p:nvSpPr>
          <p:spPr bwMode="auto">
            <a:xfrm>
              <a:off x="1701" y="1389"/>
              <a:ext cx="453" cy="453"/>
            </a:xfrm>
            <a:prstGeom prst="rect">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194" name="Rectangle 2"/>
          <p:cNvSpPr>
            <a:spLocks noGrp="1" noRot="1" noChangeArrowheads="1"/>
          </p:cNvSpPr>
          <p:nvPr>
            <p:ph type="title"/>
          </p:nvPr>
        </p:nvSpPr>
        <p:spPr>
          <a:xfrm>
            <a:off x="4067175" y="244475"/>
            <a:ext cx="4775200" cy="808038"/>
          </a:xfrm>
        </p:spPr>
        <p:txBody>
          <a:bodyPr/>
          <a:lstStyle/>
          <a:p>
            <a:pPr algn="ctr" eaLnBrk="1" hangingPunct="1">
              <a:defRPr/>
            </a:pPr>
            <a:r>
              <a:rPr lang="cs-CZ" altLang="cs-CZ" u="sng" smtClean="0">
                <a:solidFill>
                  <a:srgbClr val="000000"/>
                </a:solidFill>
                <a:effectLst/>
                <a:latin typeface="Comic Sans MS" panose="030F0702030302020204" pitchFamily="66" charset="0"/>
              </a:rPr>
              <a:t>Stavba atomu</a:t>
            </a:r>
          </a:p>
        </p:txBody>
      </p:sp>
      <p:sp>
        <p:nvSpPr>
          <p:cNvPr id="8198" name="Text Box 6"/>
          <p:cNvSpPr txBox="1">
            <a:spLocks noChangeArrowheads="1"/>
          </p:cNvSpPr>
          <p:nvPr/>
        </p:nvSpPr>
        <p:spPr bwMode="auto">
          <a:xfrm>
            <a:off x="4067175" y="1268413"/>
            <a:ext cx="1727200"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chemeClr val="bg2"/>
                </a:solidFill>
              </a:rPr>
              <a:t>jádro atomu</a:t>
            </a:r>
          </a:p>
        </p:txBody>
      </p:sp>
      <p:sp>
        <p:nvSpPr>
          <p:cNvPr id="8199" name="Oval 7"/>
          <p:cNvSpPr>
            <a:spLocks noChangeArrowheads="1"/>
          </p:cNvSpPr>
          <p:nvPr/>
        </p:nvSpPr>
        <p:spPr bwMode="auto">
          <a:xfrm>
            <a:off x="4427538" y="3500438"/>
            <a:ext cx="2016125" cy="2016125"/>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00" name="Line 8"/>
          <p:cNvSpPr>
            <a:spLocks noChangeShapeType="1"/>
          </p:cNvSpPr>
          <p:nvPr/>
        </p:nvSpPr>
        <p:spPr bwMode="auto">
          <a:xfrm>
            <a:off x="5003800" y="1700213"/>
            <a:ext cx="144463" cy="17287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01" name="Text Box 9"/>
          <p:cNvSpPr txBox="1">
            <a:spLocks noChangeArrowheads="1"/>
          </p:cNvSpPr>
          <p:nvPr/>
        </p:nvSpPr>
        <p:spPr bwMode="auto">
          <a:xfrm>
            <a:off x="7451725" y="1916113"/>
            <a:ext cx="1368425"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chemeClr val="bg2"/>
                </a:solidFill>
              </a:rPr>
              <a:t>elektron</a:t>
            </a:r>
          </a:p>
        </p:txBody>
      </p:sp>
      <p:sp>
        <p:nvSpPr>
          <p:cNvPr id="8202" name="Text Box 10"/>
          <p:cNvSpPr txBox="1">
            <a:spLocks noChangeArrowheads="1"/>
          </p:cNvSpPr>
          <p:nvPr/>
        </p:nvSpPr>
        <p:spPr bwMode="auto">
          <a:xfrm>
            <a:off x="6370638" y="1268413"/>
            <a:ext cx="2449512"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chemeClr val="bg2"/>
                </a:solidFill>
              </a:rPr>
              <a:t>elektronový obal</a:t>
            </a:r>
          </a:p>
        </p:txBody>
      </p:sp>
      <p:sp>
        <p:nvSpPr>
          <p:cNvPr id="8204" name="Text Box 12"/>
          <p:cNvSpPr txBox="1">
            <a:spLocks noChangeArrowheads="1"/>
          </p:cNvSpPr>
          <p:nvPr/>
        </p:nvSpPr>
        <p:spPr bwMode="auto">
          <a:xfrm>
            <a:off x="7740650" y="3644900"/>
            <a:ext cx="1223963"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chemeClr val="bg2"/>
                </a:solidFill>
              </a:rPr>
              <a:t>proton</a:t>
            </a:r>
          </a:p>
        </p:txBody>
      </p:sp>
      <p:sp>
        <p:nvSpPr>
          <p:cNvPr id="8205" name="Text Box 13"/>
          <p:cNvSpPr txBox="1">
            <a:spLocks noChangeArrowheads="1"/>
          </p:cNvSpPr>
          <p:nvPr/>
        </p:nvSpPr>
        <p:spPr bwMode="auto">
          <a:xfrm>
            <a:off x="7777163" y="6165850"/>
            <a:ext cx="1331912" cy="422275"/>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cs-CZ" altLang="cs-CZ" sz="2000" b="1">
                <a:solidFill>
                  <a:schemeClr val="bg2"/>
                </a:solidFill>
              </a:rPr>
              <a:t>neutron</a:t>
            </a:r>
          </a:p>
        </p:txBody>
      </p:sp>
      <p:sp>
        <p:nvSpPr>
          <p:cNvPr id="8208" name="Line 16"/>
          <p:cNvSpPr>
            <a:spLocks noChangeShapeType="1"/>
          </p:cNvSpPr>
          <p:nvPr/>
        </p:nvSpPr>
        <p:spPr bwMode="auto">
          <a:xfrm flipH="1">
            <a:off x="6300788" y="1700213"/>
            <a:ext cx="71437" cy="115252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09" name="Line 17"/>
          <p:cNvSpPr>
            <a:spLocks noChangeShapeType="1"/>
          </p:cNvSpPr>
          <p:nvPr/>
        </p:nvSpPr>
        <p:spPr bwMode="auto">
          <a:xfrm flipH="1">
            <a:off x="7380288" y="2349500"/>
            <a:ext cx="71437" cy="10080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10" name="Line 18"/>
          <p:cNvSpPr>
            <a:spLocks noChangeShapeType="1"/>
          </p:cNvSpPr>
          <p:nvPr/>
        </p:nvSpPr>
        <p:spPr bwMode="auto">
          <a:xfrm flipH="1">
            <a:off x="5651500" y="4040188"/>
            <a:ext cx="2089150" cy="57626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11" name="Line 19"/>
          <p:cNvSpPr>
            <a:spLocks noChangeShapeType="1"/>
          </p:cNvSpPr>
          <p:nvPr/>
        </p:nvSpPr>
        <p:spPr bwMode="auto">
          <a:xfrm flipH="1" flipV="1">
            <a:off x="5435600" y="5084763"/>
            <a:ext cx="2520950" cy="10810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grpSp>
        <p:nvGrpSpPr>
          <p:cNvPr id="8227" name="Group 35"/>
          <p:cNvGrpSpPr>
            <a:grpSpLocks/>
          </p:cNvGrpSpPr>
          <p:nvPr/>
        </p:nvGrpSpPr>
        <p:grpSpPr bwMode="auto">
          <a:xfrm>
            <a:off x="73025" y="323850"/>
            <a:ext cx="3203575" cy="2817813"/>
            <a:chOff x="46" y="204"/>
            <a:chExt cx="2018" cy="1775"/>
          </a:xfrm>
        </p:grpSpPr>
        <p:sp>
          <p:nvSpPr>
            <p:cNvPr id="9243" name="Text Box 11"/>
            <p:cNvSpPr txBox="1">
              <a:spLocks noChangeArrowheads="1"/>
            </p:cNvSpPr>
            <p:nvPr/>
          </p:nvSpPr>
          <p:spPr bwMode="auto">
            <a:xfrm>
              <a:off x="46" y="204"/>
              <a:ext cx="2018" cy="1775"/>
            </a:xfrm>
            <a:prstGeom prst="rect">
              <a:avLst/>
            </a:prstGeom>
            <a:solidFill>
              <a:schemeClr val="tx2"/>
            </a:soli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92075" algn="l"/>
                  <a:tab pos="533400" algn="ctr"/>
                  <a:tab pos="2514600" algn="ctr"/>
                  <a:tab pos="3048000" algn="r"/>
                </a:tabLst>
                <a:defRPr>
                  <a:solidFill>
                    <a:schemeClr val="tx1"/>
                  </a:solidFill>
                  <a:latin typeface="Arial" panose="020B0604020202020204" pitchFamily="34" charset="0"/>
                </a:defRPr>
              </a:lvl1pPr>
              <a:lvl2pPr marL="742950" indent="-285750">
                <a:tabLst>
                  <a:tab pos="92075" algn="l"/>
                  <a:tab pos="533400" algn="ctr"/>
                  <a:tab pos="2514600" algn="ctr"/>
                  <a:tab pos="3048000" algn="r"/>
                </a:tabLst>
                <a:defRPr>
                  <a:solidFill>
                    <a:schemeClr val="tx1"/>
                  </a:solidFill>
                  <a:latin typeface="Arial" panose="020B0604020202020204" pitchFamily="34" charset="0"/>
                </a:defRPr>
              </a:lvl2pPr>
              <a:lvl3pPr marL="1143000" indent="-228600">
                <a:tabLst>
                  <a:tab pos="92075" algn="l"/>
                  <a:tab pos="533400" algn="ctr"/>
                  <a:tab pos="2514600" algn="ctr"/>
                  <a:tab pos="3048000" algn="r"/>
                </a:tabLst>
                <a:defRPr>
                  <a:solidFill>
                    <a:schemeClr val="tx1"/>
                  </a:solidFill>
                  <a:latin typeface="Arial" panose="020B0604020202020204" pitchFamily="34" charset="0"/>
                </a:defRPr>
              </a:lvl3pPr>
              <a:lvl4pPr marL="1600200" indent="-228600">
                <a:tabLst>
                  <a:tab pos="92075" algn="l"/>
                  <a:tab pos="533400" algn="ctr"/>
                  <a:tab pos="2514600" algn="ctr"/>
                  <a:tab pos="3048000" algn="r"/>
                </a:tabLst>
                <a:defRPr>
                  <a:solidFill>
                    <a:schemeClr val="tx1"/>
                  </a:solidFill>
                  <a:latin typeface="Arial" panose="020B0604020202020204" pitchFamily="34" charset="0"/>
                </a:defRPr>
              </a:lvl4pPr>
              <a:lvl5pPr marL="2057400" indent="-228600">
                <a:tabLst>
                  <a:tab pos="92075" algn="l"/>
                  <a:tab pos="533400" algn="ctr"/>
                  <a:tab pos="2514600" algn="ctr"/>
                  <a:tab pos="30480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9pPr>
            </a:lstStyle>
            <a:p>
              <a:pPr algn="ctr" eaLnBrk="1" hangingPunct="1">
                <a:spcBef>
                  <a:spcPct val="50000"/>
                </a:spcBef>
              </a:pPr>
              <a:r>
                <a:rPr lang="cs-CZ" altLang="cs-CZ" sz="2100" b="1">
                  <a:solidFill>
                    <a:schemeClr val="bg2"/>
                  </a:solidFill>
                </a:rPr>
                <a:t>jádro atomu</a:t>
              </a:r>
            </a:p>
            <a:p>
              <a:pPr algn="ctr" eaLnBrk="1" hangingPunct="1">
                <a:spcBef>
                  <a:spcPct val="50000"/>
                </a:spcBef>
              </a:pPr>
              <a:r>
                <a:rPr lang="cs-CZ" altLang="cs-CZ" sz="2100" b="1">
                  <a:solidFill>
                    <a:schemeClr val="bg2"/>
                  </a:solidFill>
                  <a:sym typeface="Symbol" panose="05050102010706020507" pitchFamily="18" charset="2"/>
                </a:rPr>
                <a:t></a:t>
              </a:r>
            </a:p>
            <a:p>
              <a:pPr algn="ctr" eaLnBrk="1" hangingPunct="1">
                <a:spcBef>
                  <a:spcPct val="50000"/>
                </a:spcBef>
              </a:pPr>
              <a:r>
                <a:rPr lang="cs-CZ" altLang="cs-CZ" sz="2100" b="1">
                  <a:solidFill>
                    <a:schemeClr val="bg2"/>
                  </a:solidFill>
                  <a:sym typeface="Symbol" panose="05050102010706020507" pitchFamily="18" charset="2"/>
                </a:rPr>
                <a:t>nukleony</a:t>
              </a:r>
            </a:p>
            <a:p>
              <a:pPr algn="ctr" eaLnBrk="1" hangingPunct="1">
                <a:spcBef>
                  <a:spcPct val="50000"/>
                </a:spcBef>
              </a:pPr>
              <a:r>
                <a:rPr lang="cs-CZ" altLang="cs-CZ" sz="2100" b="1">
                  <a:solidFill>
                    <a:schemeClr val="bg2"/>
                  </a:solidFill>
                  <a:sym typeface="Symbol" panose="05050102010706020507" pitchFamily="18" charset="2"/>
                </a:rPr>
                <a:t>protony 	neutrony</a:t>
              </a:r>
            </a:p>
            <a:p>
              <a:pPr eaLnBrk="1" hangingPunct="1">
                <a:spcBef>
                  <a:spcPct val="50000"/>
                </a:spcBef>
              </a:pPr>
              <a:endParaRPr lang="cs-CZ" altLang="cs-CZ" sz="2100" b="1">
                <a:solidFill>
                  <a:schemeClr val="bg2"/>
                </a:solidFill>
                <a:sym typeface="Symbol" panose="05050102010706020507" pitchFamily="18" charset="2"/>
              </a:endParaRPr>
            </a:p>
            <a:p>
              <a:pPr eaLnBrk="1" hangingPunct="1">
                <a:spcBef>
                  <a:spcPct val="50000"/>
                </a:spcBef>
              </a:pPr>
              <a:endParaRPr lang="cs-CZ" altLang="cs-CZ" sz="2100" b="1">
                <a:solidFill>
                  <a:schemeClr val="bg2"/>
                </a:solidFill>
                <a:sym typeface="Symbol" panose="05050102010706020507" pitchFamily="18" charset="2"/>
              </a:endParaRPr>
            </a:p>
          </p:txBody>
        </p:sp>
        <p:sp>
          <p:nvSpPr>
            <p:cNvPr id="9244" name="Oval 22"/>
            <p:cNvSpPr>
              <a:spLocks noChangeAspect="1" noChangeArrowheads="1"/>
            </p:cNvSpPr>
            <p:nvPr/>
          </p:nvSpPr>
          <p:spPr bwMode="auto">
            <a:xfrm>
              <a:off x="158" y="1472"/>
              <a:ext cx="453" cy="453"/>
            </a:xfrm>
            <a:prstGeom prst="ellipse">
              <a:avLst/>
            </a:prstGeom>
            <a:solidFill>
              <a:schemeClr val="tx1"/>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3600" b="1">
                  <a:solidFill>
                    <a:schemeClr val="bg2"/>
                  </a:solidFill>
                </a:rPr>
                <a:t>+</a:t>
              </a:r>
            </a:p>
          </p:txBody>
        </p:sp>
        <p:sp>
          <p:nvSpPr>
            <p:cNvPr id="9245" name="Oval 24"/>
            <p:cNvSpPr>
              <a:spLocks noChangeAspect="1" noChangeArrowheads="1"/>
            </p:cNvSpPr>
            <p:nvPr/>
          </p:nvSpPr>
          <p:spPr bwMode="auto">
            <a:xfrm>
              <a:off x="1383" y="1434"/>
              <a:ext cx="453" cy="453"/>
            </a:xfrm>
            <a:prstGeom prst="ellipse">
              <a:avLst/>
            </a:prstGeom>
            <a:solidFill>
              <a:schemeClr val="tx1"/>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sz="3600" b="1">
                <a:solidFill>
                  <a:schemeClr val="bg2"/>
                </a:solidFill>
              </a:endParaRPr>
            </a:p>
          </p:txBody>
        </p:sp>
      </p:grpSp>
      <p:sp>
        <p:nvSpPr>
          <p:cNvPr id="8217" name="Line 25"/>
          <p:cNvSpPr>
            <a:spLocks noChangeShapeType="1"/>
          </p:cNvSpPr>
          <p:nvPr/>
        </p:nvSpPr>
        <p:spPr bwMode="auto">
          <a:xfrm>
            <a:off x="4408488" y="4508500"/>
            <a:ext cx="0" cy="15843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18" name="Line 26"/>
          <p:cNvSpPr>
            <a:spLocks noChangeShapeType="1"/>
          </p:cNvSpPr>
          <p:nvPr/>
        </p:nvSpPr>
        <p:spPr bwMode="auto">
          <a:xfrm>
            <a:off x="6459538" y="4508500"/>
            <a:ext cx="0" cy="15843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19" name="Line 27"/>
          <p:cNvSpPr>
            <a:spLocks noChangeShapeType="1"/>
          </p:cNvSpPr>
          <p:nvPr/>
        </p:nvSpPr>
        <p:spPr bwMode="auto">
          <a:xfrm>
            <a:off x="4427538" y="6092825"/>
            <a:ext cx="2016125" cy="0"/>
          </a:xfrm>
          <a:prstGeom prst="line">
            <a:avLst/>
          </a:prstGeom>
          <a:noFill/>
          <a:ln w="12700">
            <a:solidFill>
              <a:srgbClr val="00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20" name="Text Box 28"/>
          <p:cNvSpPr txBox="1">
            <a:spLocks noChangeArrowheads="1"/>
          </p:cNvSpPr>
          <p:nvPr/>
        </p:nvSpPr>
        <p:spPr bwMode="auto">
          <a:xfrm>
            <a:off x="4930775" y="5768975"/>
            <a:ext cx="936625"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b="1">
                <a:solidFill>
                  <a:schemeClr val="bg2"/>
                </a:solidFill>
              </a:rPr>
              <a:t>10</a:t>
            </a:r>
            <a:r>
              <a:rPr lang="cs-CZ" altLang="cs-CZ" b="1" baseline="30000">
                <a:solidFill>
                  <a:schemeClr val="bg2"/>
                </a:solidFill>
              </a:rPr>
              <a:t>-15</a:t>
            </a:r>
            <a:r>
              <a:rPr lang="cs-CZ" altLang="cs-CZ" b="1">
                <a:solidFill>
                  <a:schemeClr val="bg2"/>
                </a:solidFill>
              </a:rPr>
              <a:t> m</a:t>
            </a:r>
          </a:p>
        </p:txBody>
      </p:sp>
      <p:sp>
        <p:nvSpPr>
          <p:cNvPr id="8221" name="Line 29"/>
          <p:cNvSpPr>
            <a:spLocks noChangeShapeType="1"/>
          </p:cNvSpPr>
          <p:nvPr/>
        </p:nvSpPr>
        <p:spPr bwMode="auto">
          <a:xfrm>
            <a:off x="7646988" y="4365625"/>
            <a:ext cx="0" cy="230346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22" name="Line 30"/>
          <p:cNvSpPr>
            <a:spLocks noChangeShapeType="1"/>
          </p:cNvSpPr>
          <p:nvPr/>
        </p:nvSpPr>
        <p:spPr bwMode="auto">
          <a:xfrm>
            <a:off x="3219450" y="4292600"/>
            <a:ext cx="0" cy="24209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23" name="Line 31"/>
          <p:cNvSpPr>
            <a:spLocks noChangeShapeType="1"/>
          </p:cNvSpPr>
          <p:nvPr/>
        </p:nvSpPr>
        <p:spPr bwMode="auto">
          <a:xfrm>
            <a:off x="3203575" y="6669088"/>
            <a:ext cx="4464050" cy="0"/>
          </a:xfrm>
          <a:prstGeom prst="line">
            <a:avLst/>
          </a:prstGeom>
          <a:noFill/>
          <a:ln w="12700">
            <a:solidFill>
              <a:srgbClr val="00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8224" name="Text Box 32"/>
          <p:cNvSpPr txBox="1">
            <a:spLocks noChangeArrowheads="1"/>
          </p:cNvSpPr>
          <p:nvPr/>
        </p:nvSpPr>
        <p:spPr bwMode="auto">
          <a:xfrm>
            <a:off x="4932363" y="6375400"/>
            <a:ext cx="936625"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b="1">
                <a:solidFill>
                  <a:schemeClr val="bg2"/>
                </a:solidFill>
              </a:rPr>
              <a:t>10</a:t>
            </a:r>
            <a:r>
              <a:rPr lang="cs-CZ" altLang="cs-CZ" b="1" baseline="30000">
                <a:solidFill>
                  <a:schemeClr val="bg2"/>
                </a:solidFill>
              </a:rPr>
              <a:t>-10</a:t>
            </a:r>
            <a:r>
              <a:rPr lang="cs-CZ" altLang="cs-CZ" b="1">
                <a:solidFill>
                  <a:schemeClr val="bg2"/>
                </a:solidFill>
              </a:rPr>
              <a:t> m</a:t>
            </a:r>
          </a:p>
        </p:txBody>
      </p:sp>
      <p:grpSp>
        <p:nvGrpSpPr>
          <p:cNvPr id="8228" name="Group 36"/>
          <p:cNvGrpSpPr>
            <a:grpSpLocks/>
          </p:cNvGrpSpPr>
          <p:nvPr/>
        </p:nvGrpSpPr>
        <p:grpSpPr bwMode="auto">
          <a:xfrm>
            <a:off x="71438" y="3429000"/>
            <a:ext cx="2916237" cy="2336800"/>
            <a:chOff x="45" y="2160"/>
            <a:chExt cx="1837" cy="1472"/>
          </a:xfrm>
        </p:grpSpPr>
        <p:sp>
          <p:nvSpPr>
            <p:cNvPr id="9241" name="Text Box 33"/>
            <p:cNvSpPr txBox="1">
              <a:spLocks noChangeArrowheads="1"/>
            </p:cNvSpPr>
            <p:nvPr/>
          </p:nvSpPr>
          <p:spPr bwMode="auto">
            <a:xfrm>
              <a:off x="45" y="2160"/>
              <a:ext cx="1837" cy="1472"/>
            </a:xfrm>
            <a:prstGeom prst="rect">
              <a:avLst/>
            </a:prstGeom>
            <a:solidFill>
              <a:srgbClr val="FFFF99"/>
            </a:soli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tabLst>
                  <a:tab pos="92075" algn="l"/>
                  <a:tab pos="533400" algn="ctr"/>
                  <a:tab pos="2514600" algn="ctr"/>
                  <a:tab pos="3048000" algn="r"/>
                </a:tabLst>
                <a:defRPr>
                  <a:solidFill>
                    <a:schemeClr val="tx1"/>
                  </a:solidFill>
                  <a:latin typeface="Arial" panose="020B0604020202020204" pitchFamily="34" charset="0"/>
                </a:defRPr>
              </a:lvl1pPr>
              <a:lvl2pPr marL="742950" indent="-285750">
                <a:tabLst>
                  <a:tab pos="92075" algn="l"/>
                  <a:tab pos="533400" algn="ctr"/>
                  <a:tab pos="2514600" algn="ctr"/>
                  <a:tab pos="3048000" algn="r"/>
                </a:tabLst>
                <a:defRPr>
                  <a:solidFill>
                    <a:schemeClr val="tx1"/>
                  </a:solidFill>
                  <a:latin typeface="Arial" panose="020B0604020202020204" pitchFamily="34" charset="0"/>
                </a:defRPr>
              </a:lvl2pPr>
              <a:lvl3pPr marL="1143000" indent="-228600">
                <a:tabLst>
                  <a:tab pos="92075" algn="l"/>
                  <a:tab pos="533400" algn="ctr"/>
                  <a:tab pos="2514600" algn="ctr"/>
                  <a:tab pos="3048000" algn="r"/>
                </a:tabLst>
                <a:defRPr>
                  <a:solidFill>
                    <a:schemeClr val="tx1"/>
                  </a:solidFill>
                  <a:latin typeface="Arial" panose="020B0604020202020204" pitchFamily="34" charset="0"/>
                </a:defRPr>
              </a:lvl3pPr>
              <a:lvl4pPr marL="1600200" indent="-228600">
                <a:tabLst>
                  <a:tab pos="92075" algn="l"/>
                  <a:tab pos="533400" algn="ctr"/>
                  <a:tab pos="2514600" algn="ctr"/>
                  <a:tab pos="3048000" algn="r"/>
                </a:tabLst>
                <a:defRPr>
                  <a:solidFill>
                    <a:schemeClr val="tx1"/>
                  </a:solidFill>
                  <a:latin typeface="Arial" panose="020B0604020202020204" pitchFamily="34" charset="0"/>
                </a:defRPr>
              </a:lvl4pPr>
              <a:lvl5pPr marL="2057400" indent="-228600">
                <a:tabLst>
                  <a:tab pos="92075" algn="l"/>
                  <a:tab pos="533400" algn="ctr"/>
                  <a:tab pos="2514600" algn="ctr"/>
                  <a:tab pos="30480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2075" algn="l"/>
                  <a:tab pos="533400" algn="ctr"/>
                  <a:tab pos="2514600" algn="ctr"/>
                  <a:tab pos="3048000" algn="r"/>
                </a:tabLst>
                <a:defRPr>
                  <a:solidFill>
                    <a:schemeClr val="tx1"/>
                  </a:solidFill>
                  <a:latin typeface="Arial" panose="020B0604020202020204" pitchFamily="34" charset="0"/>
                </a:defRPr>
              </a:lvl9pPr>
            </a:lstStyle>
            <a:p>
              <a:pPr algn="ctr" eaLnBrk="1" hangingPunct="1">
                <a:spcBef>
                  <a:spcPct val="50000"/>
                </a:spcBef>
              </a:pPr>
              <a:r>
                <a:rPr lang="cs-CZ" altLang="cs-CZ" sz="2100" b="1">
                  <a:solidFill>
                    <a:schemeClr val="bg2"/>
                  </a:solidFill>
                </a:rPr>
                <a:t>elektronový obal</a:t>
              </a:r>
            </a:p>
            <a:p>
              <a:pPr algn="ctr" eaLnBrk="1" hangingPunct="1">
                <a:spcBef>
                  <a:spcPct val="50000"/>
                </a:spcBef>
              </a:pPr>
              <a:r>
                <a:rPr lang="cs-CZ" altLang="cs-CZ" sz="2100" b="1">
                  <a:solidFill>
                    <a:schemeClr val="bg2"/>
                  </a:solidFill>
                  <a:sym typeface="Symbol" panose="05050102010706020507" pitchFamily="18" charset="2"/>
                </a:rPr>
                <a:t></a:t>
              </a:r>
            </a:p>
            <a:p>
              <a:pPr algn="ctr" eaLnBrk="1" hangingPunct="1">
                <a:spcBef>
                  <a:spcPct val="50000"/>
                </a:spcBef>
              </a:pPr>
              <a:r>
                <a:rPr lang="cs-CZ" altLang="cs-CZ" sz="2100" b="1">
                  <a:solidFill>
                    <a:schemeClr val="bg2"/>
                  </a:solidFill>
                  <a:sym typeface="Symbol" panose="05050102010706020507" pitchFamily="18" charset="2"/>
                </a:rPr>
                <a:t>elektrony</a:t>
              </a:r>
            </a:p>
            <a:p>
              <a:pPr algn="ctr" eaLnBrk="1" hangingPunct="1">
                <a:spcBef>
                  <a:spcPct val="50000"/>
                </a:spcBef>
              </a:pPr>
              <a:endParaRPr lang="cs-CZ" altLang="cs-CZ" sz="2100" b="1">
                <a:solidFill>
                  <a:schemeClr val="bg2"/>
                </a:solidFill>
                <a:sym typeface="Symbol" panose="05050102010706020507" pitchFamily="18" charset="2"/>
              </a:endParaRPr>
            </a:p>
            <a:p>
              <a:pPr eaLnBrk="1" hangingPunct="1">
                <a:spcBef>
                  <a:spcPct val="50000"/>
                </a:spcBef>
              </a:pPr>
              <a:endParaRPr lang="cs-CZ" altLang="cs-CZ" sz="2100" b="1">
                <a:solidFill>
                  <a:schemeClr val="bg2"/>
                </a:solidFill>
                <a:sym typeface="Symbol" panose="05050102010706020507" pitchFamily="18" charset="2"/>
              </a:endParaRPr>
            </a:p>
          </p:txBody>
        </p:sp>
        <p:sp>
          <p:nvSpPr>
            <p:cNvPr id="9242" name="Oval 34"/>
            <p:cNvSpPr>
              <a:spLocks noChangeAspect="1" noChangeArrowheads="1"/>
            </p:cNvSpPr>
            <p:nvPr/>
          </p:nvSpPr>
          <p:spPr bwMode="auto">
            <a:xfrm>
              <a:off x="703" y="3022"/>
              <a:ext cx="453" cy="453"/>
            </a:xfrm>
            <a:prstGeom prst="ellipse">
              <a:avLst/>
            </a:prstGeom>
            <a:solidFill>
              <a:schemeClr val="tx1"/>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3600" b="1">
                  <a:solidFill>
                    <a:schemeClr val="bg2"/>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8213"/>
                                        </p:tgtEl>
                                        <p:attrNameLst>
                                          <p:attrName>style.visibility</p:attrName>
                                        </p:attrNameLst>
                                      </p:cBhvr>
                                      <p:to>
                                        <p:strVal val="visible"/>
                                      </p:to>
                                    </p:set>
                                    <p:anim calcmode="lin" valueType="num">
                                      <p:cBhvr>
                                        <p:cTn id="13" dur="2000" fill="hold"/>
                                        <p:tgtEl>
                                          <p:spTgt spid="8213"/>
                                        </p:tgtEl>
                                        <p:attrNameLst>
                                          <p:attrName>ppt_w</p:attrName>
                                        </p:attrNameLst>
                                      </p:cBhvr>
                                      <p:tavLst>
                                        <p:tav tm="0">
                                          <p:val>
                                            <p:fltVal val="0"/>
                                          </p:val>
                                        </p:tav>
                                        <p:tav tm="100000">
                                          <p:val>
                                            <p:strVal val="#ppt_w"/>
                                          </p:val>
                                        </p:tav>
                                      </p:tavLst>
                                    </p:anim>
                                    <p:anim calcmode="lin" valueType="num">
                                      <p:cBhvr>
                                        <p:cTn id="14" dur="2000" fill="hold"/>
                                        <p:tgtEl>
                                          <p:spTgt spid="8213"/>
                                        </p:tgtEl>
                                        <p:attrNameLst>
                                          <p:attrName>ppt_h</p:attrName>
                                        </p:attrNameLst>
                                      </p:cBhvr>
                                      <p:tavLst>
                                        <p:tav tm="0">
                                          <p:val>
                                            <p:fltVal val="0"/>
                                          </p:val>
                                        </p:tav>
                                        <p:tav tm="100000">
                                          <p:val>
                                            <p:strVal val="#ppt_h"/>
                                          </p:val>
                                        </p:tav>
                                      </p:tavLst>
                                    </p:anim>
                                    <p:animEffect transition="in" filter="fade">
                                      <p:cBhvr>
                                        <p:cTn id="15" dur="2000"/>
                                        <p:tgtEl>
                                          <p:spTgt spid="82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wipe(up)">
                                      <p:cBhvr>
                                        <p:cTn id="20" dur="500"/>
                                        <p:tgtEl>
                                          <p:spTgt spid="819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202"/>
                                        </p:tgtEl>
                                        <p:attrNameLst>
                                          <p:attrName>style.visibility</p:attrName>
                                        </p:attrNameLst>
                                      </p:cBhvr>
                                      <p:to>
                                        <p:strVal val="visible"/>
                                      </p:to>
                                    </p:set>
                                    <p:animEffect transition="in" filter="wipe(up)">
                                      <p:cBhvr>
                                        <p:cTn id="23" dur="500"/>
                                        <p:tgtEl>
                                          <p:spTgt spid="8202"/>
                                        </p:tgtEl>
                                      </p:cBhvr>
                                    </p:animEffect>
                                  </p:childTnLst>
                                </p:cTn>
                              </p:par>
                            </p:childTnLst>
                          </p:cTn>
                        </p:par>
                        <p:par>
                          <p:cTn id="24" fill="hold" nodeType="afterGroup">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wipe(up)">
                                      <p:cBhvr>
                                        <p:cTn id="27" dur="500"/>
                                        <p:tgtEl>
                                          <p:spTgt spid="820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208"/>
                                        </p:tgtEl>
                                        <p:attrNameLst>
                                          <p:attrName>style.visibility</p:attrName>
                                        </p:attrNameLst>
                                      </p:cBhvr>
                                      <p:to>
                                        <p:strVal val="visible"/>
                                      </p:to>
                                    </p:set>
                                    <p:animEffect transition="in" filter="wipe(up)">
                                      <p:cBhvr>
                                        <p:cTn id="30" dur="500"/>
                                        <p:tgtEl>
                                          <p:spTgt spid="820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199"/>
                                        </p:tgtEl>
                                        <p:attrNameLst>
                                          <p:attrName>style.visibility</p:attrName>
                                        </p:attrNameLst>
                                      </p:cBhvr>
                                      <p:to>
                                        <p:strVal val="visible"/>
                                      </p:to>
                                    </p:set>
                                    <p:animEffect transition="in" filter="wheel(1)">
                                      <p:cBhvr>
                                        <p:cTn id="33" dur="2000"/>
                                        <p:tgtEl>
                                          <p:spTgt spid="8199"/>
                                        </p:tgtEl>
                                      </p:cBhvr>
                                    </p:animEffect>
                                  </p:childTnLst>
                                </p:cTn>
                              </p:par>
                            </p:childTnLst>
                          </p:cTn>
                        </p:par>
                        <p:par>
                          <p:cTn id="34" fill="hold" nodeType="afterGroup">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8222"/>
                                        </p:tgtEl>
                                        <p:attrNameLst>
                                          <p:attrName>style.visibility</p:attrName>
                                        </p:attrNameLst>
                                      </p:cBhvr>
                                      <p:to>
                                        <p:strVal val="visible"/>
                                      </p:to>
                                    </p:set>
                                    <p:animEffect transition="in" filter="wipe(up)">
                                      <p:cBhvr>
                                        <p:cTn id="37" dur="500"/>
                                        <p:tgtEl>
                                          <p:spTgt spid="822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8221"/>
                                        </p:tgtEl>
                                        <p:attrNameLst>
                                          <p:attrName>style.visibility</p:attrName>
                                        </p:attrNameLst>
                                      </p:cBhvr>
                                      <p:to>
                                        <p:strVal val="visible"/>
                                      </p:to>
                                    </p:set>
                                    <p:animEffect transition="in" filter="wipe(up)">
                                      <p:cBhvr>
                                        <p:cTn id="40" dur="500"/>
                                        <p:tgtEl>
                                          <p:spTgt spid="8221"/>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8223"/>
                                        </p:tgtEl>
                                        <p:attrNameLst>
                                          <p:attrName>style.visibility</p:attrName>
                                        </p:attrNameLst>
                                      </p:cBhvr>
                                      <p:to>
                                        <p:strVal val="visible"/>
                                      </p:to>
                                    </p:set>
                                    <p:anim calcmode="lin" valueType="num">
                                      <p:cBhvr>
                                        <p:cTn id="43" dur="2000" fill="hold"/>
                                        <p:tgtEl>
                                          <p:spTgt spid="8223"/>
                                        </p:tgtEl>
                                        <p:attrNameLst>
                                          <p:attrName>ppt_w</p:attrName>
                                        </p:attrNameLst>
                                      </p:cBhvr>
                                      <p:tavLst>
                                        <p:tav tm="0">
                                          <p:val>
                                            <p:fltVal val="0"/>
                                          </p:val>
                                        </p:tav>
                                        <p:tav tm="100000">
                                          <p:val>
                                            <p:strVal val="#ppt_w"/>
                                          </p:val>
                                        </p:tav>
                                      </p:tavLst>
                                    </p:anim>
                                    <p:anim calcmode="lin" valueType="num">
                                      <p:cBhvr>
                                        <p:cTn id="44" dur="2000" fill="hold"/>
                                        <p:tgtEl>
                                          <p:spTgt spid="8223"/>
                                        </p:tgtEl>
                                        <p:attrNameLst>
                                          <p:attrName>ppt_h</p:attrName>
                                        </p:attrNameLst>
                                      </p:cBhvr>
                                      <p:tavLst>
                                        <p:tav tm="0">
                                          <p:val>
                                            <p:fltVal val="0"/>
                                          </p:val>
                                        </p:tav>
                                        <p:tav tm="100000">
                                          <p:val>
                                            <p:strVal val="#ppt_h"/>
                                          </p:val>
                                        </p:tav>
                                      </p:tavLst>
                                    </p:anim>
                                    <p:animEffect transition="in" filter="fade">
                                      <p:cBhvr>
                                        <p:cTn id="45" dur="2000"/>
                                        <p:tgtEl>
                                          <p:spTgt spid="8223"/>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8217"/>
                                        </p:tgtEl>
                                        <p:attrNameLst>
                                          <p:attrName>style.visibility</p:attrName>
                                        </p:attrNameLst>
                                      </p:cBhvr>
                                      <p:to>
                                        <p:strVal val="visible"/>
                                      </p:to>
                                    </p:set>
                                    <p:animEffect transition="in" filter="wipe(up)">
                                      <p:cBhvr>
                                        <p:cTn id="48" dur="500"/>
                                        <p:tgtEl>
                                          <p:spTgt spid="821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8218"/>
                                        </p:tgtEl>
                                        <p:attrNameLst>
                                          <p:attrName>style.visibility</p:attrName>
                                        </p:attrNameLst>
                                      </p:cBhvr>
                                      <p:to>
                                        <p:strVal val="visible"/>
                                      </p:to>
                                    </p:set>
                                    <p:animEffect transition="in" filter="wipe(up)">
                                      <p:cBhvr>
                                        <p:cTn id="51" dur="500"/>
                                        <p:tgtEl>
                                          <p:spTgt spid="8218"/>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8219"/>
                                        </p:tgtEl>
                                        <p:attrNameLst>
                                          <p:attrName>style.visibility</p:attrName>
                                        </p:attrNameLst>
                                      </p:cBhvr>
                                      <p:to>
                                        <p:strVal val="visible"/>
                                      </p:to>
                                    </p:set>
                                    <p:anim calcmode="lin" valueType="num">
                                      <p:cBhvr>
                                        <p:cTn id="54" dur="2000" fill="hold"/>
                                        <p:tgtEl>
                                          <p:spTgt spid="8219"/>
                                        </p:tgtEl>
                                        <p:attrNameLst>
                                          <p:attrName>ppt_w</p:attrName>
                                        </p:attrNameLst>
                                      </p:cBhvr>
                                      <p:tavLst>
                                        <p:tav tm="0">
                                          <p:val>
                                            <p:fltVal val="0"/>
                                          </p:val>
                                        </p:tav>
                                        <p:tav tm="100000">
                                          <p:val>
                                            <p:strVal val="#ppt_w"/>
                                          </p:val>
                                        </p:tav>
                                      </p:tavLst>
                                    </p:anim>
                                    <p:anim calcmode="lin" valueType="num">
                                      <p:cBhvr>
                                        <p:cTn id="55" dur="2000" fill="hold"/>
                                        <p:tgtEl>
                                          <p:spTgt spid="8219"/>
                                        </p:tgtEl>
                                        <p:attrNameLst>
                                          <p:attrName>ppt_h</p:attrName>
                                        </p:attrNameLst>
                                      </p:cBhvr>
                                      <p:tavLst>
                                        <p:tav tm="0">
                                          <p:val>
                                            <p:fltVal val="0"/>
                                          </p:val>
                                        </p:tav>
                                        <p:tav tm="100000">
                                          <p:val>
                                            <p:strVal val="#ppt_h"/>
                                          </p:val>
                                        </p:tav>
                                      </p:tavLst>
                                    </p:anim>
                                    <p:animEffect transition="in" filter="fade">
                                      <p:cBhvr>
                                        <p:cTn id="56" dur="2000"/>
                                        <p:tgtEl>
                                          <p:spTgt spid="8219"/>
                                        </p:tgtEl>
                                      </p:cBhvr>
                                    </p:animEffect>
                                  </p:childTnLst>
                                </p:cTn>
                              </p:par>
                            </p:childTnLst>
                          </p:cTn>
                        </p:par>
                        <p:par>
                          <p:cTn id="57" fill="hold" nodeType="afterGroup">
                            <p:stCondLst>
                              <p:cond delay="4500"/>
                            </p:stCondLst>
                            <p:childTnLst>
                              <p:par>
                                <p:cTn id="58" presetID="53" presetClass="entr" presetSubtype="0" fill="hold" grpId="0" nodeType="afterEffect">
                                  <p:stCondLst>
                                    <p:cond delay="0"/>
                                  </p:stCondLst>
                                  <p:childTnLst>
                                    <p:set>
                                      <p:cBhvr>
                                        <p:cTn id="59" dur="1" fill="hold">
                                          <p:stCondLst>
                                            <p:cond delay="0"/>
                                          </p:stCondLst>
                                        </p:cTn>
                                        <p:tgtEl>
                                          <p:spTgt spid="8224"/>
                                        </p:tgtEl>
                                        <p:attrNameLst>
                                          <p:attrName>style.visibility</p:attrName>
                                        </p:attrNameLst>
                                      </p:cBhvr>
                                      <p:to>
                                        <p:strVal val="visible"/>
                                      </p:to>
                                    </p:set>
                                    <p:anim calcmode="lin" valueType="num">
                                      <p:cBhvr>
                                        <p:cTn id="60" dur="2000" fill="hold"/>
                                        <p:tgtEl>
                                          <p:spTgt spid="8224"/>
                                        </p:tgtEl>
                                        <p:attrNameLst>
                                          <p:attrName>ppt_w</p:attrName>
                                        </p:attrNameLst>
                                      </p:cBhvr>
                                      <p:tavLst>
                                        <p:tav tm="0">
                                          <p:val>
                                            <p:fltVal val="0"/>
                                          </p:val>
                                        </p:tav>
                                        <p:tav tm="100000">
                                          <p:val>
                                            <p:strVal val="#ppt_w"/>
                                          </p:val>
                                        </p:tav>
                                      </p:tavLst>
                                    </p:anim>
                                    <p:anim calcmode="lin" valueType="num">
                                      <p:cBhvr>
                                        <p:cTn id="61" dur="2000" fill="hold"/>
                                        <p:tgtEl>
                                          <p:spTgt spid="8224"/>
                                        </p:tgtEl>
                                        <p:attrNameLst>
                                          <p:attrName>ppt_h</p:attrName>
                                        </p:attrNameLst>
                                      </p:cBhvr>
                                      <p:tavLst>
                                        <p:tav tm="0">
                                          <p:val>
                                            <p:fltVal val="0"/>
                                          </p:val>
                                        </p:tav>
                                        <p:tav tm="100000">
                                          <p:val>
                                            <p:strVal val="#ppt_h"/>
                                          </p:val>
                                        </p:tav>
                                      </p:tavLst>
                                    </p:anim>
                                    <p:animEffect transition="in" filter="fade">
                                      <p:cBhvr>
                                        <p:cTn id="62" dur="2000"/>
                                        <p:tgtEl>
                                          <p:spTgt spid="8224"/>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8220"/>
                                        </p:tgtEl>
                                        <p:attrNameLst>
                                          <p:attrName>style.visibility</p:attrName>
                                        </p:attrNameLst>
                                      </p:cBhvr>
                                      <p:to>
                                        <p:strVal val="visible"/>
                                      </p:to>
                                    </p:set>
                                    <p:anim calcmode="lin" valueType="num">
                                      <p:cBhvr>
                                        <p:cTn id="65" dur="2000" fill="hold"/>
                                        <p:tgtEl>
                                          <p:spTgt spid="8220"/>
                                        </p:tgtEl>
                                        <p:attrNameLst>
                                          <p:attrName>ppt_w</p:attrName>
                                        </p:attrNameLst>
                                      </p:cBhvr>
                                      <p:tavLst>
                                        <p:tav tm="0">
                                          <p:val>
                                            <p:fltVal val="0"/>
                                          </p:val>
                                        </p:tav>
                                        <p:tav tm="100000">
                                          <p:val>
                                            <p:strVal val="#ppt_w"/>
                                          </p:val>
                                        </p:tav>
                                      </p:tavLst>
                                    </p:anim>
                                    <p:anim calcmode="lin" valueType="num">
                                      <p:cBhvr>
                                        <p:cTn id="66" dur="2000" fill="hold"/>
                                        <p:tgtEl>
                                          <p:spTgt spid="8220"/>
                                        </p:tgtEl>
                                        <p:attrNameLst>
                                          <p:attrName>ppt_h</p:attrName>
                                        </p:attrNameLst>
                                      </p:cBhvr>
                                      <p:tavLst>
                                        <p:tav tm="0">
                                          <p:val>
                                            <p:fltVal val="0"/>
                                          </p:val>
                                        </p:tav>
                                        <p:tav tm="100000">
                                          <p:val>
                                            <p:strVal val="#ppt_h"/>
                                          </p:val>
                                        </p:tav>
                                      </p:tavLst>
                                    </p:anim>
                                    <p:animEffect transition="in" filter="fade">
                                      <p:cBhvr>
                                        <p:cTn id="67" dur="2000"/>
                                        <p:tgtEl>
                                          <p:spTgt spid="8220"/>
                                        </p:tgtEl>
                                      </p:cBhvr>
                                    </p:animEffect>
                                  </p:childTnLst>
                                </p:cTn>
                              </p:par>
                            </p:childTnLst>
                          </p:cTn>
                        </p:par>
                        <p:par>
                          <p:cTn id="68" fill="hold" nodeType="afterGroup">
                            <p:stCondLst>
                              <p:cond delay="6500"/>
                            </p:stCondLst>
                            <p:childTnLst>
                              <p:par>
                                <p:cTn id="69" presetID="22" presetClass="entr" presetSubtype="2" fill="hold" grpId="0" nodeType="afterEffect">
                                  <p:stCondLst>
                                    <p:cond delay="0"/>
                                  </p:stCondLst>
                                  <p:childTnLst>
                                    <p:set>
                                      <p:cBhvr>
                                        <p:cTn id="70" dur="1" fill="hold">
                                          <p:stCondLst>
                                            <p:cond delay="0"/>
                                          </p:stCondLst>
                                        </p:cTn>
                                        <p:tgtEl>
                                          <p:spTgt spid="8204"/>
                                        </p:tgtEl>
                                        <p:attrNameLst>
                                          <p:attrName>style.visibility</p:attrName>
                                        </p:attrNameLst>
                                      </p:cBhvr>
                                      <p:to>
                                        <p:strVal val="visible"/>
                                      </p:to>
                                    </p:set>
                                    <p:animEffect transition="in" filter="wipe(right)">
                                      <p:cBhvr>
                                        <p:cTn id="71" dur="500"/>
                                        <p:tgtEl>
                                          <p:spTgt spid="8204"/>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8205"/>
                                        </p:tgtEl>
                                        <p:attrNameLst>
                                          <p:attrName>style.visibility</p:attrName>
                                        </p:attrNameLst>
                                      </p:cBhvr>
                                      <p:to>
                                        <p:strVal val="visible"/>
                                      </p:to>
                                    </p:set>
                                    <p:animEffect transition="in" filter="wipe(right)">
                                      <p:cBhvr>
                                        <p:cTn id="74" dur="500"/>
                                        <p:tgtEl>
                                          <p:spTgt spid="8205"/>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8201"/>
                                        </p:tgtEl>
                                        <p:attrNameLst>
                                          <p:attrName>style.visibility</p:attrName>
                                        </p:attrNameLst>
                                      </p:cBhvr>
                                      <p:to>
                                        <p:strVal val="visible"/>
                                      </p:to>
                                    </p:set>
                                    <p:animEffect transition="in" filter="wipe(up)">
                                      <p:cBhvr>
                                        <p:cTn id="77" dur="500"/>
                                        <p:tgtEl>
                                          <p:spTgt spid="8201"/>
                                        </p:tgtEl>
                                      </p:cBhvr>
                                    </p:animEffect>
                                  </p:childTnLst>
                                </p:cTn>
                              </p:par>
                            </p:childTnLst>
                          </p:cTn>
                        </p:par>
                        <p:par>
                          <p:cTn id="78" fill="hold" nodeType="afterGroup">
                            <p:stCondLst>
                              <p:cond delay="7000"/>
                            </p:stCondLst>
                            <p:childTnLst>
                              <p:par>
                                <p:cTn id="79" presetID="22" presetClass="entr" presetSubtype="2" fill="hold" grpId="0" nodeType="afterEffect">
                                  <p:stCondLst>
                                    <p:cond delay="0"/>
                                  </p:stCondLst>
                                  <p:childTnLst>
                                    <p:set>
                                      <p:cBhvr>
                                        <p:cTn id="80" dur="1" fill="hold">
                                          <p:stCondLst>
                                            <p:cond delay="0"/>
                                          </p:stCondLst>
                                        </p:cTn>
                                        <p:tgtEl>
                                          <p:spTgt spid="8210"/>
                                        </p:tgtEl>
                                        <p:attrNameLst>
                                          <p:attrName>style.visibility</p:attrName>
                                        </p:attrNameLst>
                                      </p:cBhvr>
                                      <p:to>
                                        <p:strVal val="visible"/>
                                      </p:to>
                                    </p:set>
                                    <p:animEffect transition="in" filter="wipe(right)">
                                      <p:cBhvr>
                                        <p:cTn id="81" dur="500"/>
                                        <p:tgtEl>
                                          <p:spTgt spid="8210"/>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8211"/>
                                        </p:tgtEl>
                                        <p:attrNameLst>
                                          <p:attrName>style.visibility</p:attrName>
                                        </p:attrNameLst>
                                      </p:cBhvr>
                                      <p:to>
                                        <p:strVal val="visible"/>
                                      </p:to>
                                    </p:set>
                                    <p:animEffect transition="in" filter="wipe(right)">
                                      <p:cBhvr>
                                        <p:cTn id="84" dur="500"/>
                                        <p:tgtEl>
                                          <p:spTgt spid="8211"/>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8209"/>
                                        </p:tgtEl>
                                        <p:attrNameLst>
                                          <p:attrName>style.visibility</p:attrName>
                                        </p:attrNameLst>
                                      </p:cBhvr>
                                      <p:to>
                                        <p:strVal val="visible"/>
                                      </p:to>
                                    </p:set>
                                    <p:animEffect transition="in" filter="wipe(up)">
                                      <p:cBhvr>
                                        <p:cTn id="87" dur="500"/>
                                        <p:tgtEl>
                                          <p:spTgt spid="820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1" fill="hold" nodeType="clickEffect">
                                  <p:stCondLst>
                                    <p:cond delay="0"/>
                                  </p:stCondLst>
                                  <p:childTnLst>
                                    <p:set>
                                      <p:cBhvr>
                                        <p:cTn id="91" dur="1" fill="hold">
                                          <p:stCondLst>
                                            <p:cond delay="0"/>
                                          </p:stCondLst>
                                        </p:cTn>
                                        <p:tgtEl>
                                          <p:spTgt spid="8227"/>
                                        </p:tgtEl>
                                        <p:attrNameLst>
                                          <p:attrName>style.visibility</p:attrName>
                                        </p:attrNameLst>
                                      </p:cBhvr>
                                      <p:to>
                                        <p:strVal val="visible"/>
                                      </p:to>
                                    </p:set>
                                    <p:animEffect transition="in" filter="wipe(up)">
                                      <p:cBhvr>
                                        <p:cTn id="92" dur="500"/>
                                        <p:tgtEl>
                                          <p:spTgt spid="8227"/>
                                        </p:tgtEl>
                                      </p:cBhvr>
                                    </p:animEffect>
                                  </p:childTnLst>
                                </p:cTn>
                              </p:par>
                              <p:par>
                                <p:cTn id="93" presetID="22" presetClass="entr" presetSubtype="1" fill="hold" nodeType="withEffect">
                                  <p:stCondLst>
                                    <p:cond delay="0"/>
                                  </p:stCondLst>
                                  <p:childTnLst>
                                    <p:set>
                                      <p:cBhvr>
                                        <p:cTn id="94" dur="1" fill="hold">
                                          <p:stCondLst>
                                            <p:cond delay="0"/>
                                          </p:stCondLst>
                                        </p:cTn>
                                        <p:tgtEl>
                                          <p:spTgt spid="8228"/>
                                        </p:tgtEl>
                                        <p:attrNameLst>
                                          <p:attrName>style.visibility</p:attrName>
                                        </p:attrNameLst>
                                      </p:cBhvr>
                                      <p:to>
                                        <p:strVal val="visible"/>
                                      </p:to>
                                    </p:set>
                                    <p:animEffect transition="in" filter="wipe(up)">
                                      <p:cBhvr>
                                        <p:cTn id="95" dur="500"/>
                                        <p:tgtEl>
                                          <p:spTgt spid="8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8" grpId="0" animBg="1"/>
      <p:bldP spid="8199" grpId="0" animBg="1"/>
      <p:bldP spid="8200" grpId="0" animBg="1"/>
      <p:bldP spid="8201" grpId="0" animBg="1"/>
      <p:bldP spid="8202" grpId="0" animBg="1"/>
      <p:bldP spid="8204" grpId="0" animBg="1"/>
      <p:bldP spid="8205" grpId="0" animBg="1"/>
      <p:bldP spid="8208" grpId="0" animBg="1"/>
      <p:bldP spid="8209" grpId="0" animBg="1"/>
      <p:bldP spid="8210" grpId="0" animBg="1"/>
      <p:bldP spid="8211" grpId="0" animBg="1"/>
      <p:bldP spid="8217" grpId="0" animBg="1"/>
      <p:bldP spid="8218" grpId="0" animBg="1"/>
      <p:bldP spid="8219" grpId="0" animBg="1"/>
      <p:bldP spid="8220" grpId="0"/>
      <p:bldP spid="8221" grpId="0" animBg="1"/>
      <p:bldP spid="8222" grpId="0" animBg="1"/>
      <p:bldP spid="8223" grpId="0" animBg="1"/>
      <p:bldP spid="822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20" name="Rectangle 4"/>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Jaderná bezpečnost</a:t>
            </a:r>
            <a:endParaRPr lang="cs-CZ" altLang="cs-CZ" sz="3600" u="sng" baseline="-25000" smtClean="0">
              <a:solidFill>
                <a:srgbClr val="000000"/>
              </a:solidFill>
              <a:effectLst/>
              <a:latin typeface="Comic Sans MS" panose="030F0702030302020204" pitchFamily="66" charset="0"/>
            </a:endParaRPr>
          </a:p>
        </p:txBody>
      </p:sp>
      <p:sp>
        <p:nvSpPr>
          <p:cNvPr id="34821" name="Text Box 5"/>
          <p:cNvSpPr txBox="1">
            <a:spLocks noChangeArrowheads="1"/>
          </p:cNvSpPr>
          <p:nvPr/>
        </p:nvSpPr>
        <p:spPr bwMode="auto">
          <a:xfrm>
            <a:off x="179388" y="1125538"/>
            <a:ext cx="8820150" cy="409560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63525" indent="-263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dirty="0">
                <a:solidFill>
                  <a:srgbClr val="000000"/>
                </a:solidFill>
              </a:rPr>
              <a:t>	Jaderná energetika má nejpřísnější předpisy ze všech průmyslových oborů.</a:t>
            </a:r>
          </a:p>
          <a:p>
            <a:pPr eaLnBrk="1" hangingPunct="1">
              <a:spcBef>
                <a:spcPct val="50000"/>
              </a:spcBef>
            </a:pPr>
            <a:r>
              <a:rPr lang="cs-CZ" altLang="cs-CZ" sz="2000" b="1" u="sng" dirty="0">
                <a:solidFill>
                  <a:srgbClr val="000000"/>
                </a:solidFill>
              </a:rPr>
              <a:t>Bezpečnost je dána především:</a:t>
            </a:r>
          </a:p>
          <a:p>
            <a:pPr eaLnBrk="1" hangingPunct="1"/>
            <a:r>
              <a:rPr lang="cs-CZ" altLang="cs-CZ" sz="2000" b="1" dirty="0">
                <a:solidFill>
                  <a:srgbClr val="000000"/>
                </a:solidFill>
              </a:rPr>
              <a:t>*	výběrem vhodné lokality (seismická aktivita, …)</a:t>
            </a:r>
          </a:p>
          <a:p>
            <a:pPr eaLnBrk="1" hangingPunct="1"/>
            <a:r>
              <a:rPr lang="cs-CZ" altLang="cs-CZ" sz="2000" b="1" dirty="0">
                <a:solidFill>
                  <a:srgbClr val="000000"/>
                </a:solidFill>
              </a:rPr>
              <a:t>*	počtem záložních systémů (několikanásobné nezávislé zabezpečení)</a:t>
            </a:r>
          </a:p>
          <a:p>
            <a:pPr eaLnBrk="1" hangingPunct="1"/>
            <a:r>
              <a:rPr lang="cs-CZ" altLang="cs-CZ" sz="2000" b="1" dirty="0">
                <a:solidFill>
                  <a:srgbClr val="000000"/>
                </a:solidFill>
              </a:rPr>
              <a:t>*	bezpečnostními systémy (automatické systémy měření, regulace a případné odstavení bloku)</a:t>
            </a:r>
          </a:p>
          <a:p>
            <a:pPr eaLnBrk="1" hangingPunct="1"/>
            <a:r>
              <a:rPr lang="cs-CZ" altLang="cs-CZ" sz="2000" b="1" dirty="0">
                <a:solidFill>
                  <a:srgbClr val="000000"/>
                </a:solidFill>
              </a:rPr>
              <a:t>*	zabezpečením objektu </a:t>
            </a:r>
          </a:p>
          <a:p>
            <a:pPr eaLnBrk="1" hangingPunct="1"/>
            <a:r>
              <a:rPr lang="cs-CZ" altLang="cs-CZ" sz="2000" b="1" dirty="0">
                <a:solidFill>
                  <a:srgbClr val="000000"/>
                </a:solidFill>
              </a:rPr>
              <a:t>*	ochrannými opatřeními proti teroristickým akcím (bezletové zóny, …)</a:t>
            </a:r>
          </a:p>
          <a:p>
            <a:pPr eaLnBrk="1" hangingPunct="1">
              <a:spcBef>
                <a:spcPct val="50000"/>
              </a:spcBef>
            </a:pPr>
            <a:r>
              <a:rPr lang="cs-CZ" altLang="cs-CZ" sz="2000" b="1" dirty="0">
                <a:solidFill>
                  <a:srgbClr val="000000"/>
                </a:solidFill>
              </a:rPr>
              <a:t>	Kontrolním orgánem je Mezinárodní agentura pro atomovou energii se sídlem v Vídni- </a:t>
            </a:r>
            <a:r>
              <a:rPr lang="cs-CZ" altLang="cs-CZ" sz="2000" b="1" dirty="0" smtClean="0">
                <a:solidFill>
                  <a:srgbClr val="000000"/>
                </a:solidFill>
                <a:hlinkClick r:id="rId2"/>
              </a:rPr>
              <a:t>IAEA</a:t>
            </a:r>
            <a:r>
              <a:rPr lang="cs-CZ" altLang="cs-CZ" sz="2000" b="1" dirty="0" smtClean="0">
                <a:solidFill>
                  <a:srgbClr val="000000"/>
                </a:solidFill>
              </a:rPr>
              <a:t>, </a:t>
            </a:r>
            <a:r>
              <a:rPr lang="cs-CZ" altLang="cs-CZ" sz="2000" b="1" dirty="0">
                <a:solidFill>
                  <a:srgbClr val="000000"/>
                </a:solidFill>
              </a:rPr>
              <a:t>v České republice je to Státní úřad pro jadernou bezpečnost - </a:t>
            </a:r>
            <a:r>
              <a:rPr lang="cs-CZ" altLang="cs-CZ" sz="2000" b="1" dirty="0">
                <a:solidFill>
                  <a:srgbClr val="000000"/>
                </a:solidFill>
                <a:hlinkClick r:id="rId3"/>
              </a:rPr>
              <a:t>SÚJB </a:t>
            </a:r>
            <a:r>
              <a:rPr lang="cs-CZ" altLang="cs-CZ" sz="2000" b="1" dirty="0">
                <a:solidFill>
                  <a:srgbClr val="000000"/>
                </a:solidFill>
              </a:rPr>
              <a:t> </a:t>
            </a:r>
          </a:p>
        </p:txBody>
      </p:sp>
    </p:spTree>
    <p:extLst>
      <p:ext uri="{BB962C8B-B14F-4D97-AF65-F5344CB8AC3E}">
        <p14:creationId xmlns:p14="http://schemas.microsoft.com/office/powerpoint/2010/main" val="1834364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p:cTn id="7" dur="500" fill="hold"/>
                                        <p:tgtEl>
                                          <p:spTgt spid="348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20">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4821">
                                            <p:txEl>
                                              <p:pRg st="0" end="0"/>
                                            </p:txEl>
                                          </p:spTgt>
                                        </p:tgtEl>
                                        <p:attrNameLst>
                                          <p:attrName>style.visibility</p:attrName>
                                        </p:attrNameLst>
                                      </p:cBhvr>
                                      <p:to>
                                        <p:strVal val="visible"/>
                                      </p:to>
                                    </p:set>
                                    <p:animEffect transition="in" filter="wipe(left)">
                                      <p:cBhvr>
                                        <p:cTn id="13" dur="500"/>
                                        <p:tgtEl>
                                          <p:spTgt spid="34821">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4821">
                                            <p:txEl>
                                              <p:pRg st="1" end="1"/>
                                            </p:txEl>
                                          </p:spTgt>
                                        </p:tgtEl>
                                        <p:attrNameLst>
                                          <p:attrName>style.visibility</p:attrName>
                                        </p:attrNameLst>
                                      </p:cBhvr>
                                      <p:to>
                                        <p:strVal val="visible"/>
                                      </p:to>
                                    </p:set>
                                    <p:animEffect transition="in" filter="wipe(left)">
                                      <p:cBhvr>
                                        <p:cTn id="16" dur="500"/>
                                        <p:tgtEl>
                                          <p:spTgt spid="3482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4821">
                                            <p:txEl>
                                              <p:pRg st="2" end="2"/>
                                            </p:txEl>
                                          </p:spTgt>
                                        </p:tgtEl>
                                        <p:attrNameLst>
                                          <p:attrName>style.visibility</p:attrName>
                                        </p:attrNameLst>
                                      </p:cBhvr>
                                      <p:to>
                                        <p:strVal val="visible"/>
                                      </p:to>
                                    </p:set>
                                    <p:animEffect transition="in" filter="wipe(left)">
                                      <p:cBhvr>
                                        <p:cTn id="21" dur="500"/>
                                        <p:tgtEl>
                                          <p:spTgt spid="34821">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4821">
                                            <p:txEl>
                                              <p:pRg st="3" end="3"/>
                                            </p:txEl>
                                          </p:spTgt>
                                        </p:tgtEl>
                                        <p:attrNameLst>
                                          <p:attrName>style.visibility</p:attrName>
                                        </p:attrNameLst>
                                      </p:cBhvr>
                                      <p:to>
                                        <p:strVal val="visible"/>
                                      </p:to>
                                    </p:set>
                                    <p:animEffect transition="in" filter="wipe(left)">
                                      <p:cBhvr>
                                        <p:cTn id="24" dur="500"/>
                                        <p:tgtEl>
                                          <p:spTgt spid="34821">
                                            <p:txEl>
                                              <p:pRg st="3" end="3"/>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4821">
                                            <p:txEl>
                                              <p:pRg st="4" end="4"/>
                                            </p:txEl>
                                          </p:spTgt>
                                        </p:tgtEl>
                                        <p:attrNameLst>
                                          <p:attrName>style.visibility</p:attrName>
                                        </p:attrNameLst>
                                      </p:cBhvr>
                                      <p:to>
                                        <p:strVal val="visible"/>
                                      </p:to>
                                    </p:set>
                                    <p:animEffect transition="in" filter="wipe(left)">
                                      <p:cBhvr>
                                        <p:cTn id="27" dur="500"/>
                                        <p:tgtEl>
                                          <p:spTgt spid="34821">
                                            <p:txEl>
                                              <p:pRg st="4" end="4"/>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4821">
                                            <p:txEl>
                                              <p:pRg st="5" end="5"/>
                                            </p:txEl>
                                          </p:spTgt>
                                        </p:tgtEl>
                                        <p:attrNameLst>
                                          <p:attrName>style.visibility</p:attrName>
                                        </p:attrNameLst>
                                      </p:cBhvr>
                                      <p:to>
                                        <p:strVal val="visible"/>
                                      </p:to>
                                    </p:set>
                                    <p:animEffect transition="in" filter="wipe(left)">
                                      <p:cBhvr>
                                        <p:cTn id="30" dur="500"/>
                                        <p:tgtEl>
                                          <p:spTgt spid="34821">
                                            <p:txEl>
                                              <p:pRg st="5" end="5"/>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4821">
                                            <p:txEl>
                                              <p:pRg st="6" end="6"/>
                                            </p:txEl>
                                          </p:spTgt>
                                        </p:tgtEl>
                                        <p:attrNameLst>
                                          <p:attrName>style.visibility</p:attrName>
                                        </p:attrNameLst>
                                      </p:cBhvr>
                                      <p:to>
                                        <p:strVal val="visible"/>
                                      </p:to>
                                    </p:set>
                                    <p:animEffect transition="in" filter="wipe(left)">
                                      <p:cBhvr>
                                        <p:cTn id="33" dur="500"/>
                                        <p:tgtEl>
                                          <p:spTgt spid="34821">
                                            <p:txEl>
                                              <p:pRg st="6" end="6"/>
                                            </p:txEl>
                                          </p:spTgt>
                                        </p:tgtEl>
                                      </p:cBhvr>
                                    </p:animEffect>
                                  </p:childTnLst>
                                </p:cTn>
                              </p:par>
                            </p:childTnLst>
                          </p:cTn>
                        </p:par>
                        <p:par>
                          <p:cTn id="34" fill="hold" nodeType="afterGroup">
                            <p:stCondLst>
                              <p:cond delay="500"/>
                            </p:stCondLst>
                            <p:childTnLst>
                              <p:par>
                                <p:cTn id="35" presetID="22" presetClass="entr" presetSubtype="8" fill="hold" nodeType="afterEffect">
                                  <p:stCondLst>
                                    <p:cond delay="0"/>
                                  </p:stCondLst>
                                  <p:childTnLst>
                                    <p:set>
                                      <p:cBhvr>
                                        <p:cTn id="36" dur="1" fill="hold">
                                          <p:stCondLst>
                                            <p:cond delay="0"/>
                                          </p:stCondLst>
                                        </p:cTn>
                                        <p:tgtEl>
                                          <p:spTgt spid="34821">
                                            <p:txEl>
                                              <p:pRg st="7" end="7"/>
                                            </p:txEl>
                                          </p:spTgt>
                                        </p:tgtEl>
                                        <p:attrNameLst>
                                          <p:attrName>style.visibility</p:attrName>
                                        </p:attrNameLst>
                                      </p:cBhvr>
                                      <p:to>
                                        <p:strVal val="visible"/>
                                      </p:to>
                                    </p:set>
                                    <p:animEffect transition="in" filter="wipe(left)">
                                      <p:cBhvr>
                                        <p:cTn id="37" dur="500"/>
                                        <p:tgtEl>
                                          <p:spTgt spid="348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12"/>
          <a:stretch/>
        </p:blipFill>
        <p:spPr bwMode="auto">
          <a:xfrm>
            <a:off x="1403647" y="2073275"/>
            <a:ext cx="7560965" cy="46688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4" name="Rectangle 2"/>
          <p:cNvSpPr>
            <a:spLocks noRot="1" noChangeArrowheads="1"/>
          </p:cNvSpPr>
          <p:nvPr/>
        </p:nvSpPr>
        <p:spPr bwMode="auto">
          <a:xfrm>
            <a:off x="6012160" y="116632"/>
            <a:ext cx="302389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2400" u="sng" dirty="0" smtClean="0">
                <a:solidFill>
                  <a:srgbClr val="000000"/>
                </a:solidFill>
                <a:effectLst/>
                <a:latin typeface="Comic Sans MS" panose="030F0702030302020204" pitchFamily="66" charset="0"/>
              </a:rPr>
              <a:t>Stupnice pro určování jaderných nehod a havárií</a:t>
            </a:r>
            <a:endParaRPr lang="cs-CZ" altLang="cs-CZ" sz="2400" u="sng" baseline="-25000" dirty="0" smtClean="0">
              <a:solidFill>
                <a:srgbClr val="000000"/>
              </a:solidFill>
              <a:effectLst/>
              <a:latin typeface="Comic Sans MS" panose="030F0702030302020204" pitchFamily="66" charset="0"/>
            </a:endParaRPr>
          </a:p>
        </p:txBody>
      </p:sp>
      <p:sp>
        <p:nvSpPr>
          <p:cNvPr id="4" name="Text Box 5"/>
          <p:cNvSpPr txBox="1">
            <a:spLocks noChangeArrowheads="1"/>
          </p:cNvSpPr>
          <p:nvPr/>
        </p:nvSpPr>
        <p:spPr bwMode="auto">
          <a:xfrm>
            <a:off x="107504" y="208385"/>
            <a:ext cx="6624736" cy="292605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263525" indent="-263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50000"/>
              </a:spcBef>
            </a:pPr>
            <a:r>
              <a:rPr lang="cs-CZ" altLang="cs-CZ" sz="2000" b="1" u="sng" dirty="0" smtClean="0">
                <a:solidFill>
                  <a:srgbClr val="000000"/>
                </a:solidFill>
              </a:rPr>
              <a:t>Nejznámější jaderné havárie</a:t>
            </a:r>
            <a:r>
              <a:rPr lang="cs-CZ" altLang="cs-CZ" sz="2000" b="1" dirty="0" smtClean="0">
                <a:solidFill>
                  <a:srgbClr val="000000"/>
                </a:solidFill>
              </a:rPr>
              <a:t> </a:t>
            </a:r>
            <a:r>
              <a:rPr lang="cs-CZ" altLang="cs-CZ" sz="1600" b="1" u="sng" dirty="0" smtClean="0">
                <a:solidFill>
                  <a:srgbClr val="000000"/>
                </a:solidFill>
              </a:rPr>
              <a:t>(</a:t>
            </a:r>
            <a:r>
              <a:rPr lang="cs-CZ" altLang="cs-CZ" sz="1600" b="1" dirty="0" smtClean="0">
                <a:solidFill>
                  <a:srgbClr val="000000"/>
                </a:solidFill>
                <a:hlinkClick r:id="rId3"/>
              </a:rPr>
              <a:t>zdroj ČEZ</a:t>
            </a:r>
            <a:r>
              <a:rPr lang="cs-CZ" altLang="cs-CZ" sz="1600" b="1" dirty="0" smtClean="0">
                <a:solidFill>
                  <a:srgbClr val="000000"/>
                </a:solidFill>
              </a:rPr>
              <a:t>):</a:t>
            </a:r>
          </a:p>
          <a:p>
            <a:pPr marL="0" indent="0" eaLnBrk="1" hangingPunct="1">
              <a:spcBef>
                <a:spcPts val="600"/>
              </a:spcBef>
            </a:pPr>
            <a:r>
              <a:rPr lang="cs-CZ" altLang="cs-CZ" b="1" dirty="0" smtClean="0">
                <a:solidFill>
                  <a:srgbClr val="000000"/>
                </a:solidFill>
              </a:rPr>
              <a:t>1977 - Jaslovské Bohunice - chybná manipulace při výměně paliva. Zamoření primárního okruhu a kontaminace sekundárního okruhu, poškození reaktoru</a:t>
            </a:r>
          </a:p>
          <a:p>
            <a:pPr marL="0" indent="0" eaLnBrk="1" hangingPunct="1">
              <a:spcBef>
                <a:spcPts val="600"/>
              </a:spcBef>
            </a:pPr>
            <a:r>
              <a:rPr lang="cs-CZ" altLang="cs-CZ" b="1" dirty="0" smtClean="0">
                <a:solidFill>
                  <a:srgbClr val="000000"/>
                </a:solidFill>
              </a:rPr>
              <a:t>1979 - </a:t>
            </a:r>
            <a:r>
              <a:rPr lang="cs-CZ" altLang="cs-CZ" b="1" dirty="0" err="1" smtClean="0">
                <a:solidFill>
                  <a:srgbClr val="000000"/>
                </a:solidFill>
              </a:rPr>
              <a:t>Three</a:t>
            </a:r>
            <a:r>
              <a:rPr lang="cs-CZ" altLang="cs-CZ" b="1" dirty="0" smtClean="0">
                <a:solidFill>
                  <a:srgbClr val="000000"/>
                </a:solidFill>
              </a:rPr>
              <a:t> Mile Island (USA) - selhání techniky + lidský faktor </a:t>
            </a:r>
            <a:r>
              <a:rPr lang="cs-CZ" altLang="cs-CZ" b="1" dirty="0" smtClean="0">
                <a:solidFill>
                  <a:srgbClr val="000000"/>
                </a:solidFill>
                <a:sym typeface="Symbol" panose="05050102010706020507" pitchFamily="18" charset="2"/>
              </a:rPr>
              <a:t> nedostatečné chlazení a roztavení článků  únik radioaktivního mraku</a:t>
            </a:r>
          </a:p>
          <a:p>
            <a:pPr marL="0" indent="0" eaLnBrk="1" hangingPunct="1">
              <a:spcBef>
                <a:spcPts val="600"/>
              </a:spcBef>
            </a:pPr>
            <a:r>
              <a:rPr lang="cs-CZ" altLang="cs-CZ" b="1" dirty="0" smtClean="0">
                <a:solidFill>
                  <a:srgbClr val="000000"/>
                </a:solidFill>
                <a:sym typeface="Symbol" panose="05050102010706020507" pitchFamily="18" charset="2"/>
              </a:rPr>
              <a:t>1986 - Černobyl</a:t>
            </a:r>
          </a:p>
          <a:p>
            <a:pPr marL="0" indent="0" eaLnBrk="1" hangingPunct="1">
              <a:spcBef>
                <a:spcPts val="600"/>
              </a:spcBef>
            </a:pPr>
            <a:r>
              <a:rPr lang="cs-CZ" altLang="cs-CZ" b="1" dirty="0" smtClean="0">
                <a:solidFill>
                  <a:srgbClr val="000000"/>
                </a:solidFill>
                <a:sym typeface="Symbol" panose="05050102010706020507" pitchFamily="18" charset="2"/>
              </a:rPr>
              <a:t>2011 </a:t>
            </a:r>
            <a:r>
              <a:rPr lang="cs-CZ" altLang="cs-CZ" b="1" dirty="0" err="1" smtClean="0">
                <a:solidFill>
                  <a:srgbClr val="000000"/>
                </a:solidFill>
                <a:sym typeface="Symbol" panose="05050102010706020507" pitchFamily="18" charset="2"/>
              </a:rPr>
              <a:t>Fukušima</a:t>
            </a:r>
            <a:r>
              <a:rPr lang="cs-CZ" altLang="cs-CZ" b="1" dirty="0" smtClean="0">
                <a:solidFill>
                  <a:srgbClr val="000000"/>
                </a:solidFill>
              </a:rPr>
              <a:t>   </a:t>
            </a:r>
          </a:p>
        </p:txBody>
      </p:sp>
    </p:spTree>
    <p:extLst>
      <p:ext uri="{BB962C8B-B14F-4D97-AF65-F5344CB8AC3E}">
        <p14:creationId xmlns:p14="http://schemas.microsoft.com/office/powerpoint/2010/main" val="1331530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p:cTn id="7" dur="500" fill="hold"/>
                                        <p:tgtEl>
                                          <p:spTgt spid="542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27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4274">
                                            <p:txEl>
                                              <p:pRg st="0" end="0"/>
                                            </p:txEl>
                                          </p:spTgt>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Havárie Fukušima</a:t>
            </a:r>
            <a:endParaRPr lang="cs-CZ" altLang="cs-CZ" sz="3600" u="sng" baseline="-25000" smtClean="0">
              <a:solidFill>
                <a:srgbClr val="000000"/>
              </a:solidFill>
              <a:effectLst/>
              <a:latin typeface="Comic Sans MS" panose="030F0702030302020204" pitchFamily="66" charset="0"/>
            </a:endParaRPr>
          </a:p>
        </p:txBody>
      </p:sp>
      <p:sp>
        <p:nvSpPr>
          <p:cNvPr id="55299" name="Text Box 3"/>
          <p:cNvSpPr txBox="1">
            <a:spLocks noChangeArrowheads="1"/>
          </p:cNvSpPr>
          <p:nvPr/>
        </p:nvSpPr>
        <p:spPr bwMode="auto">
          <a:xfrm>
            <a:off x="179388" y="908720"/>
            <a:ext cx="8820150"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255713" indent="-1255713">
              <a:tabLst>
                <a:tab pos="176213" algn="l"/>
                <a:tab pos="981075" algn="l"/>
              </a:tabLst>
              <a:defRPr>
                <a:solidFill>
                  <a:schemeClr val="tx1"/>
                </a:solidFill>
                <a:latin typeface="Arial" panose="020B0604020202020204" pitchFamily="34" charset="0"/>
              </a:defRPr>
            </a:lvl1pPr>
            <a:lvl2pPr marL="742950" indent="-285750">
              <a:tabLst>
                <a:tab pos="176213" algn="l"/>
                <a:tab pos="981075" algn="l"/>
              </a:tabLst>
              <a:defRPr>
                <a:solidFill>
                  <a:schemeClr val="tx1"/>
                </a:solidFill>
                <a:latin typeface="Arial" panose="020B0604020202020204" pitchFamily="34" charset="0"/>
              </a:defRPr>
            </a:lvl2pPr>
            <a:lvl3pPr marL="1143000" indent="-228600">
              <a:tabLst>
                <a:tab pos="176213" algn="l"/>
                <a:tab pos="981075" algn="l"/>
              </a:tabLst>
              <a:defRPr>
                <a:solidFill>
                  <a:schemeClr val="tx1"/>
                </a:solidFill>
                <a:latin typeface="Arial" panose="020B0604020202020204" pitchFamily="34" charset="0"/>
              </a:defRPr>
            </a:lvl3pPr>
            <a:lvl4pPr marL="1600200" indent="-228600">
              <a:tabLst>
                <a:tab pos="176213" algn="l"/>
                <a:tab pos="981075" algn="l"/>
              </a:tabLst>
              <a:defRPr>
                <a:solidFill>
                  <a:schemeClr val="tx1"/>
                </a:solidFill>
                <a:latin typeface="Arial" panose="020B0604020202020204" pitchFamily="34" charset="0"/>
              </a:defRPr>
            </a:lvl4pPr>
            <a:lvl5pPr marL="2057400" indent="-228600">
              <a:tabLst>
                <a:tab pos="176213" algn="l"/>
                <a:tab pos="9810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6213" algn="l"/>
                <a:tab pos="9810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6213" algn="l"/>
                <a:tab pos="9810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6213" algn="l"/>
                <a:tab pos="9810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6213" algn="l"/>
                <a:tab pos="981075" algn="l"/>
              </a:tabLst>
              <a:defRPr>
                <a:solidFill>
                  <a:schemeClr val="tx1"/>
                </a:solidFill>
                <a:latin typeface="Arial" panose="020B0604020202020204" pitchFamily="34" charset="0"/>
              </a:defRPr>
            </a:lvl9pPr>
          </a:lstStyle>
          <a:p>
            <a:pPr eaLnBrk="1" hangingPunct="1">
              <a:spcBef>
                <a:spcPct val="50000"/>
              </a:spcBef>
            </a:pPr>
            <a:r>
              <a:rPr lang="cs-CZ" altLang="cs-CZ" sz="2000" b="1" dirty="0">
                <a:solidFill>
                  <a:srgbClr val="000000"/>
                </a:solidFill>
              </a:rPr>
              <a:t>	</a:t>
            </a:r>
            <a:r>
              <a:rPr lang="cs-CZ" altLang="cs-CZ" sz="2000" b="1" u="sng" dirty="0">
                <a:solidFill>
                  <a:srgbClr val="000000"/>
                </a:solidFill>
              </a:rPr>
              <a:t>Typ reaktoru – varný reaktor </a:t>
            </a:r>
            <a:r>
              <a:rPr lang="cs-CZ" altLang="cs-CZ" sz="2000" b="1" u="sng" dirty="0" smtClean="0">
                <a:solidFill>
                  <a:srgbClr val="000000"/>
                </a:solidFill>
              </a:rPr>
              <a:t>BWR</a:t>
            </a:r>
            <a:endParaRPr lang="cs-CZ" altLang="cs-CZ" sz="2000" b="1" dirty="0">
              <a:solidFill>
                <a:srgbClr val="000000"/>
              </a:solidFill>
            </a:endParaRPr>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92126"/>
            <a:ext cx="7921004" cy="534839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p:cTn id="7" dur="500" fill="hold"/>
                                        <p:tgtEl>
                                          <p:spTgt spid="552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29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5298">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55299">
                                            <p:txEl>
                                              <p:pRg st="0" end="0"/>
                                            </p:txEl>
                                          </p:spTgt>
                                        </p:tgtEl>
                                        <p:attrNameLst>
                                          <p:attrName>style.visibility</p:attrName>
                                        </p:attrNameLst>
                                      </p:cBhvr>
                                      <p:to>
                                        <p:strVal val="visible"/>
                                      </p:to>
                                    </p:set>
                                    <p:animEffect transition="in" filter="wipe(left)">
                                      <p:cBhvr>
                                        <p:cTn id="13" dur="500"/>
                                        <p:tgtEl>
                                          <p:spTgt spid="55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Havárie Fukušima</a:t>
            </a:r>
            <a:endParaRPr lang="cs-CZ" altLang="cs-CZ" sz="3600" u="sng" baseline="-25000" smtClean="0">
              <a:solidFill>
                <a:srgbClr val="000000"/>
              </a:solidFill>
              <a:effectLst/>
              <a:latin typeface="Comic Sans MS" panose="030F0702030302020204" pitchFamily="66" charset="0"/>
            </a:endParaRPr>
          </a:p>
        </p:txBody>
      </p:sp>
      <p:sp>
        <p:nvSpPr>
          <p:cNvPr id="58371" name="Text Box 3"/>
          <p:cNvSpPr txBox="1">
            <a:spLocks noChangeArrowheads="1"/>
          </p:cNvSpPr>
          <p:nvPr/>
        </p:nvSpPr>
        <p:spPr bwMode="auto">
          <a:xfrm>
            <a:off x="179388" y="950913"/>
            <a:ext cx="8820150" cy="331077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54013" indent="-3540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1900" b="1">
                <a:solidFill>
                  <a:srgbClr val="000000"/>
                </a:solidFill>
              </a:rPr>
              <a:t>Průběh havárie:</a:t>
            </a:r>
          </a:p>
          <a:p>
            <a:pPr eaLnBrk="1" hangingPunct="1"/>
            <a:r>
              <a:rPr lang="cs-CZ" altLang="cs-CZ" sz="1900" b="1">
                <a:solidFill>
                  <a:srgbClr val="000000"/>
                </a:solidFill>
              </a:rPr>
              <a:t>*	11. 3. 2011 – silné zemětřesení </a:t>
            </a:r>
          </a:p>
          <a:p>
            <a:pPr eaLnBrk="1" hangingPunct="1"/>
            <a:r>
              <a:rPr lang="cs-CZ" altLang="cs-CZ" sz="1900" b="1">
                <a:solidFill>
                  <a:srgbClr val="000000"/>
                </a:solidFill>
                <a:sym typeface="Symbol" panose="05050102010706020507" pitchFamily="18" charset="2"/>
              </a:rPr>
              <a:t> automatické odstavení reaktoru zasunutím regulačních tyčí</a:t>
            </a:r>
          </a:p>
          <a:p>
            <a:pPr eaLnBrk="1" hangingPunct="1"/>
            <a:r>
              <a:rPr lang="cs-CZ" altLang="cs-CZ" sz="1900" b="1">
                <a:solidFill>
                  <a:srgbClr val="000000"/>
                </a:solidFill>
                <a:sym typeface="Symbol" panose="05050102010706020507" pitchFamily="18" charset="2"/>
              </a:rPr>
              <a:t> japonská rozvodná síť se rozpadla a elektrárna byla izolována od okolí </a:t>
            </a:r>
          </a:p>
          <a:p>
            <a:pPr eaLnBrk="1" hangingPunct="1"/>
            <a:r>
              <a:rPr lang="cs-CZ" altLang="cs-CZ" sz="1900" b="1">
                <a:solidFill>
                  <a:srgbClr val="000000"/>
                </a:solidFill>
                <a:sym typeface="Symbol" panose="05050102010706020507" pitchFamily="18" charset="2"/>
              </a:rPr>
              <a:t> v důsledku pokračujícího rozpadu radioaktivního paliva  vzniká zbytkové teplo (po 5 dnech asi 0,5% původního výkonu – jednotky MW)</a:t>
            </a:r>
          </a:p>
          <a:p>
            <a:pPr eaLnBrk="1" hangingPunct="1"/>
            <a:r>
              <a:rPr lang="cs-CZ" altLang="cs-CZ" sz="1900" b="1">
                <a:solidFill>
                  <a:srgbClr val="000000"/>
                </a:solidFill>
                <a:sym typeface="Symbol" panose="05050102010706020507" pitchFamily="18" charset="2"/>
              </a:rPr>
              <a:t>	záložní zdroje dodávají energii pro cirkulační čerpadla, který zajišťují chlazení</a:t>
            </a:r>
          </a:p>
          <a:p>
            <a:pPr eaLnBrk="1" hangingPunct="1"/>
            <a:r>
              <a:rPr lang="cs-CZ" altLang="cs-CZ" sz="1900" b="1">
                <a:solidFill>
                  <a:srgbClr val="000000"/>
                </a:solidFill>
                <a:sym typeface="Symbol" panose="05050102010706020507" pitchFamily="18" charset="2"/>
              </a:rPr>
              <a:t> následná vlna tsunami vyřadila z provozu všechny možnosti napájení</a:t>
            </a:r>
          </a:p>
          <a:p>
            <a:pPr eaLnBrk="1" hangingPunct="1"/>
            <a:r>
              <a:rPr lang="cs-CZ" altLang="cs-CZ" sz="1900" b="1">
                <a:solidFill>
                  <a:srgbClr val="000000"/>
                </a:solidFill>
                <a:sym typeface="Symbol" panose="05050102010706020507" pitchFamily="18" charset="2"/>
              </a:rPr>
              <a:t> přehřátí paliva způsobilo jeho destrukci a poškození těsnosti ochranné obálky</a:t>
            </a:r>
          </a:p>
        </p:txBody>
      </p:sp>
      <p:pic>
        <p:nvPicPr>
          <p:cNvPr id="583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4348163"/>
            <a:ext cx="2682875" cy="24653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365625"/>
            <a:ext cx="2611437" cy="24114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6" name="Text Box 8"/>
          <p:cNvSpPr txBox="1">
            <a:spLocks noChangeArrowheads="1"/>
          </p:cNvSpPr>
          <p:nvPr/>
        </p:nvSpPr>
        <p:spPr bwMode="auto">
          <a:xfrm>
            <a:off x="5578475" y="4076700"/>
            <a:ext cx="3386138" cy="184884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900" b="1">
                <a:solidFill>
                  <a:srgbClr val="000000"/>
                </a:solidFill>
                <a:sym typeface="Symbol" panose="05050102010706020507" pitchFamily="18" charset="2"/>
              </a:rPr>
              <a:t>*	výpadek zdrojů – vývin páry – zvýšený tlak v reaktoru – otevření bezpečnostních ventilů</a:t>
            </a:r>
          </a:p>
          <a:p>
            <a:pPr eaLnBrk="1" hangingPunct="1"/>
            <a:r>
              <a:rPr lang="cs-CZ" altLang="cs-CZ" sz="1900" b="1">
                <a:solidFill>
                  <a:srgbClr val="000000"/>
                </a:solidFill>
                <a:sym typeface="Symbol" panose="05050102010706020507" pitchFamily="18" charset="2"/>
              </a:rPr>
              <a:t>*	nárůst teploty paliva na 900</a:t>
            </a:r>
            <a:r>
              <a:rPr lang="cs-CZ" altLang="cs-CZ" sz="1900" b="1" baseline="30000">
                <a:solidFill>
                  <a:srgbClr val="000000"/>
                </a:solidFill>
                <a:sym typeface="Symbol" panose="05050102010706020507" pitchFamily="18" charset="2"/>
              </a:rPr>
              <a:t>0</a:t>
            </a:r>
            <a:r>
              <a:rPr lang="cs-CZ" altLang="cs-CZ" sz="1900" b="1">
                <a:solidFill>
                  <a:srgbClr val="000000"/>
                </a:solidFill>
                <a:sym typeface="Symbol" panose="05050102010706020507" pitchFamily="18" charset="2"/>
              </a:rPr>
              <a:t>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 calcmode="lin" valueType="num">
                                      <p:cBhvr>
                                        <p:cTn id="7" dur="500" fill="hold"/>
                                        <p:tgtEl>
                                          <p:spTgt spid="583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8370">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58371">
                                            <p:txEl>
                                              <p:pRg st="0" end="0"/>
                                            </p:txEl>
                                          </p:spTgt>
                                        </p:tgtEl>
                                        <p:attrNameLst>
                                          <p:attrName>style.visibility</p:attrName>
                                        </p:attrNameLst>
                                      </p:cBhvr>
                                      <p:to>
                                        <p:strVal val="visible"/>
                                      </p:to>
                                    </p:set>
                                    <p:animEffect transition="in" filter="wipe(left)">
                                      <p:cBhvr>
                                        <p:cTn id="13" dur="500"/>
                                        <p:tgtEl>
                                          <p:spTgt spid="58371">
                                            <p:txEl>
                                              <p:pRg st="0" end="0"/>
                                            </p:txEl>
                                          </p:spTgt>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Effect transition="in" filter="wipe(left)">
                                      <p:cBhvr>
                                        <p:cTn id="17" dur="500"/>
                                        <p:tgtEl>
                                          <p:spTgt spid="58371">
                                            <p:txEl>
                                              <p:pRg st="1" end="1"/>
                                            </p:txEl>
                                          </p:spTgt>
                                        </p:tgtEl>
                                      </p:cBhvr>
                                    </p:animEffect>
                                  </p:childTnLst>
                                </p:cTn>
                              </p:par>
                            </p:childTnLst>
                          </p:cTn>
                        </p:par>
                        <p:par>
                          <p:cTn id="18" fill="hold" nodeType="afterGroup">
                            <p:stCondLst>
                              <p:cond delay="1500"/>
                            </p:stCondLst>
                            <p:childTnLst>
                              <p:par>
                                <p:cTn id="19" presetID="22" presetClass="entr" presetSubtype="8" fill="hold" nodeType="afterEffect">
                                  <p:stCondLst>
                                    <p:cond delay="0"/>
                                  </p:stCondLst>
                                  <p:childTnLst>
                                    <p:set>
                                      <p:cBhvr>
                                        <p:cTn id="20" dur="1" fill="hold">
                                          <p:stCondLst>
                                            <p:cond delay="0"/>
                                          </p:stCondLst>
                                        </p:cTn>
                                        <p:tgtEl>
                                          <p:spTgt spid="58371">
                                            <p:txEl>
                                              <p:pRg st="2" end="2"/>
                                            </p:txEl>
                                          </p:spTgt>
                                        </p:tgtEl>
                                        <p:attrNameLst>
                                          <p:attrName>style.visibility</p:attrName>
                                        </p:attrNameLst>
                                      </p:cBhvr>
                                      <p:to>
                                        <p:strVal val="visible"/>
                                      </p:to>
                                    </p:set>
                                    <p:animEffect transition="in" filter="wipe(left)">
                                      <p:cBhvr>
                                        <p:cTn id="21" dur="500"/>
                                        <p:tgtEl>
                                          <p:spTgt spid="58371">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58371">
                                            <p:txEl>
                                              <p:pRg st="3" end="3"/>
                                            </p:txEl>
                                          </p:spTgt>
                                        </p:tgtEl>
                                        <p:attrNameLst>
                                          <p:attrName>style.visibility</p:attrName>
                                        </p:attrNameLst>
                                      </p:cBhvr>
                                      <p:to>
                                        <p:strVal val="visible"/>
                                      </p:to>
                                    </p:set>
                                    <p:animEffect transition="in" filter="wipe(left)">
                                      <p:cBhvr>
                                        <p:cTn id="24" dur="500"/>
                                        <p:tgtEl>
                                          <p:spTgt spid="58371">
                                            <p:txEl>
                                              <p:pRg st="3" end="3"/>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animEffect transition="in" filter="wipe(left)">
                                      <p:cBhvr>
                                        <p:cTn id="27" dur="500"/>
                                        <p:tgtEl>
                                          <p:spTgt spid="58371">
                                            <p:txEl>
                                              <p:pRg st="4" end="4"/>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8371">
                                            <p:txEl>
                                              <p:pRg st="5" end="5"/>
                                            </p:txEl>
                                          </p:spTgt>
                                        </p:tgtEl>
                                        <p:attrNameLst>
                                          <p:attrName>style.visibility</p:attrName>
                                        </p:attrNameLst>
                                      </p:cBhvr>
                                      <p:to>
                                        <p:strVal val="visible"/>
                                      </p:to>
                                    </p:set>
                                    <p:animEffect transition="in" filter="wipe(left)">
                                      <p:cBhvr>
                                        <p:cTn id="30" dur="500"/>
                                        <p:tgtEl>
                                          <p:spTgt spid="58371">
                                            <p:txEl>
                                              <p:pRg st="5" end="5"/>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8371">
                                            <p:txEl>
                                              <p:pRg st="6" end="6"/>
                                            </p:txEl>
                                          </p:spTgt>
                                        </p:tgtEl>
                                        <p:attrNameLst>
                                          <p:attrName>style.visibility</p:attrName>
                                        </p:attrNameLst>
                                      </p:cBhvr>
                                      <p:to>
                                        <p:strVal val="visible"/>
                                      </p:to>
                                    </p:set>
                                    <p:animEffect transition="in" filter="wipe(left)">
                                      <p:cBhvr>
                                        <p:cTn id="33" dur="500"/>
                                        <p:tgtEl>
                                          <p:spTgt spid="58371">
                                            <p:txEl>
                                              <p:pRg st="6" end="6"/>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58371">
                                            <p:txEl>
                                              <p:pRg st="7" end="7"/>
                                            </p:txEl>
                                          </p:spTgt>
                                        </p:tgtEl>
                                        <p:attrNameLst>
                                          <p:attrName>style.visibility</p:attrName>
                                        </p:attrNameLst>
                                      </p:cBhvr>
                                      <p:to>
                                        <p:strVal val="visible"/>
                                      </p:to>
                                    </p:set>
                                    <p:animEffect transition="in" filter="wipe(left)">
                                      <p:cBhvr>
                                        <p:cTn id="36" dur="500"/>
                                        <p:tgtEl>
                                          <p:spTgt spid="58371">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58376">
                                            <p:txEl>
                                              <p:pRg st="0" end="0"/>
                                            </p:txEl>
                                          </p:spTgt>
                                        </p:tgtEl>
                                        <p:attrNameLst>
                                          <p:attrName>style.visibility</p:attrName>
                                        </p:attrNameLst>
                                      </p:cBhvr>
                                      <p:to>
                                        <p:strVal val="visible"/>
                                      </p:to>
                                    </p:set>
                                    <p:animEffect transition="in" filter="wipe(left)">
                                      <p:cBhvr>
                                        <p:cTn id="41" dur="500"/>
                                        <p:tgtEl>
                                          <p:spTgt spid="58376">
                                            <p:txEl>
                                              <p:pRg st="0" end="0"/>
                                            </p:txEl>
                                          </p:spTgt>
                                        </p:tgtEl>
                                      </p:cBhvr>
                                    </p:animEffect>
                                  </p:childTnLst>
                                </p:cTn>
                              </p:par>
                              <p:par>
                                <p:cTn id="42" presetID="2" presetClass="entr" presetSubtype="4" fill="hold" nodeType="withEffect">
                                  <p:stCondLst>
                                    <p:cond delay="0"/>
                                  </p:stCondLst>
                                  <p:childTnLst>
                                    <p:set>
                                      <p:cBhvr>
                                        <p:cTn id="43" dur="1" fill="hold">
                                          <p:stCondLst>
                                            <p:cond delay="0"/>
                                          </p:stCondLst>
                                        </p:cTn>
                                        <p:tgtEl>
                                          <p:spTgt spid="58374"/>
                                        </p:tgtEl>
                                        <p:attrNameLst>
                                          <p:attrName>style.visibility</p:attrName>
                                        </p:attrNameLst>
                                      </p:cBhvr>
                                      <p:to>
                                        <p:strVal val="visible"/>
                                      </p:to>
                                    </p:set>
                                    <p:anim calcmode="lin" valueType="num">
                                      <p:cBhvr additive="base">
                                        <p:cTn id="44" dur="500" fill="hold"/>
                                        <p:tgtEl>
                                          <p:spTgt spid="58374"/>
                                        </p:tgtEl>
                                        <p:attrNameLst>
                                          <p:attrName>ppt_x</p:attrName>
                                        </p:attrNameLst>
                                      </p:cBhvr>
                                      <p:tavLst>
                                        <p:tav tm="0">
                                          <p:val>
                                            <p:strVal val="#ppt_x"/>
                                          </p:val>
                                        </p:tav>
                                        <p:tav tm="100000">
                                          <p:val>
                                            <p:strVal val="#ppt_x"/>
                                          </p:val>
                                        </p:tav>
                                      </p:tavLst>
                                    </p:anim>
                                    <p:anim calcmode="lin" valueType="num">
                                      <p:cBhvr additive="base">
                                        <p:cTn id="45" dur="500" fill="hold"/>
                                        <p:tgtEl>
                                          <p:spTgt spid="58374"/>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58376">
                                            <p:txEl>
                                              <p:pRg st="1" end="1"/>
                                            </p:txEl>
                                          </p:spTgt>
                                        </p:tgtEl>
                                        <p:attrNameLst>
                                          <p:attrName>style.visibility</p:attrName>
                                        </p:attrNameLst>
                                      </p:cBhvr>
                                      <p:to>
                                        <p:strVal val="visible"/>
                                      </p:to>
                                    </p:set>
                                    <p:animEffect transition="in" filter="wipe(left)">
                                      <p:cBhvr>
                                        <p:cTn id="50" dur="500"/>
                                        <p:tgtEl>
                                          <p:spTgt spid="58376">
                                            <p:txEl>
                                              <p:pRg st="1" end="1"/>
                                            </p:txEl>
                                          </p:spTgt>
                                        </p:tgtEl>
                                      </p:cBhvr>
                                    </p:animEffect>
                                  </p:childTnLst>
                                </p:cTn>
                              </p:par>
                              <p:par>
                                <p:cTn id="51" presetID="2" presetClass="entr" presetSubtype="4" fill="hold" nodeType="withEffect">
                                  <p:stCondLst>
                                    <p:cond delay="0"/>
                                  </p:stCondLst>
                                  <p:childTnLst>
                                    <p:set>
                                      <p:cBhvr>
                                        <p:cTn id="52" dur="1" fill="hold">
                                          <p:stCondLst>
                                            <p:cond delay="0"/>
                                          </p:stCondLst>
                                        </p:cTn>
                                        <p:tgtEl>
                                          <p:spTgt spid="58375"/>
                                        </p:tgtEl>
                                        <p:attrNameLst>
                                          <p:attrName>style.visibility</p:attrName>
                                        </p:attrNameLst>
                                      </p:cBhvr>
                                      <p:to>
                                        <p:strVal val="visible"/>
                                      </p:to>
                                    </p:set>
                                    <p:anim calcmode="lin" valueType="num">
                                      <p:cBhvr additive="base">
                                        <p:cTn id="53" dur="500" fill="hold"/>
                                        <p:tgtEl>
                                          <p:spTgt spid="58375"/>
                                        </p:tgtEl>
                                        <p:attrNameLst>
                                          <p:attrName>ppt_x</p:attrName>
                                        </p:attrNameLst>
                                      </p:cBhvr>
                                      <p:tavLst>
                                        <p:tav tm="0">
                                          <p:val>
                                            <p:strVal val="#ppt_x"/>
                                          </p:val>
                                        </p:tav>
                                        <p:tav tm="100000">
                                          <p:val>
                                            <p:strVal val="#ppt_x"/>
                                          </p:val>
                                        </p:tav>
                                      </p:tavLst>
                                    </p:anim>
                                    <p:anim calcmode="lin" valueType="num">
                                      <p:cBhvr additive="base">
                                        <p:cTn id="54" dur="500" fill="hold"/>
                                        <p:tgtEl>
                                          <p:spTgt spid="583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Havárie Fukušima</a:t>
            </a:r>
            <a:endParaRPr lang="cs-CZ" altLang="cs-CZ" sz="3600" u="sng" baseline="-25000" smtClean="0">
              <a:solidFill>
                <a:srgbClr val="000000"/>
              </a:solidFill>
              <a:effectLst/>
              <a:latin typeface="Comic Sans MS" panose="030F0702030302020204" pitchFamily="66" charset="0"/>
            </a:endParaRPr>
          </a:p>
        </p:txBody>
      </p:sp>
      <p:sp>
        <p:nvSpPr>
          <p:cNvPr id="59398" name="Text Box 6"/>
          <p:cNvSpPr txBox="1">
            <a:spLocks noChangeArrowheads="1"/>
          </p:cNvSpPr>
          <p:nvPr/>
        </p:nvSpPr>
        <p:spPr bwMode="auto">
          <a:xfrm>
            <a:off x="107950" y="981075"/>
            <a:ext cx="6048375" cy="272600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900" b="1">
                <a:solidFill>
                  <a:srgbClr val="000000"/>
                </a:solidFill>
                <a:sym typeface="Symbol" panose="05050102010706020507" pitchFamily="18" charset="2"/>
              </a:rPr>
              <a:t>*	teplota paliva přesahuje 1200</a:t>
            </a:r>
            <a:r>
              <a:rPr lang="cs-CZ" altLang="cs-CZ" sz="1900" b="1" baseline="30000">
                <a:solidFill>
                  <a:srgbClr val="000000"/>
                </a:solidFill>
                <a:sym typeface="Symbol" panose="05050102010706020507" pitchFamily="18" charset="2"/>
              </a:rPr>
              <a:t>0</a:t>
            </a:r>
            <a:r>
              <a:rPr lang="cs-CZ" altLang="cs-CZ" sz="1900" b="1">
                <a:solidFill>
                  <a:srgbClr val="000000"/>
                </a:solidFill>
                <a:sym typeface="Symbol" panose="05050102010706020507" pitchFamily="18" charset="2"/>
              </a:rPr>
              <a:t>C  v reakci zirkonia a vody vzniká vodík, který se šíří do ochranné obálky</a:t>
            </a:r>
          </a:p>
          <a:p>
            <a:pPr eaLnBrk="1" hangingPunct="1"/>
            <a:r>
              <a:rPr lang="cs-CZ" altLang="cs-CZ" sz="1900" b="1">
                <a:solidFill>
                  <a:srgbClr val="000000"/>
                </a:solidFill>
                <a:sym typeface="Symbol" panose="05050102010706020507" pitchFamily="18" charset="2"/>
              </a:rPr>
              <a:t>*	teplota přesahuje 2700</a:t>
            </a:r>
            <a:r>
              <a:rPr lang="cs-CZ" altLang="cs-CZ" sz="1900" b="1" baseline="30000">
                <a:solidFill>
                  <a:srgbClr val="000000"/>
                </a:solidFill>
                <a:sym typeface="Symbol" panose="05050102010706020507" pitchFamily="18" charset="2"/>
              </a:rPr>
              <a:t>0</a:t>
            </a:r>
            <a:r>
              <a:rPr lang="cs-CZ" altLang="cs-CZ" sz="1900" b="1">
                <a:solidFill>
                  <a:srgbClr val="000000"/>
                </a:solidFill>
                <a:sym typeface="Symbol" panose="05050102010706020507" pitchFamily="18" charset="2"/>
              </a:rPr>
              <a:t>C – roztavení aktivní zóny</a:t>
            </a:r>
          </a:p>
          <a:p>
            <a:pPr eaLnBrk="1" hangingPunct="1"/>
            <a:r>
              <a:rPr lang="cs-CZ" altLang="cs-CZ" sz="1900" b="1">
                <a:solidFill>
                  <a:srgbClr val="000000"/>
                </a:solidFill>
                <a:sym typeface="Symbol" panose="05050102010706020507" pitchFamily="18" charset="2"/>
              </a:rPr>
              <a:t>*	roste tlak v ochranné obálce až na dvojnásobek maximální hodnoty  nutnost vypustit plyny (jód, cesium, vodík, …) do vnější obálky</a:t>
            </a:r>
          </a:p>
          <a:p>
            <a:pPr eaLnBrk="1" hangingPunct="1"/>
            <a:r>
              <a:rPr lang="cs-CZ" altLang="cs-CZ" sz="1900" b="1">
                <a:solidFill>
                  <a:srgbClr val="000000"/>
                </a:solidFill>
                <a:sym typeface="Symbol" panose="05050102010706020507" pitchFamily="18" charset="2"/>
              </a:rPr>
              <a:t>*	výbuch vodíku, vnitřní konstrukce zůstala neporušena</a:t>
            </a:r>
          </a:p>
        </p:txBody>
      </p:sp>
      <p:pic>
        <p:nvPicPr>
          <p:cNvPr id="593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196975"/>
            <a:ext cx="2951162" cy="27225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005263"/>
            <a:ext cx="2951162" cy="27066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25" y="4005263"/>
            <a:ext cx="2297113" cy="27368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25" y="3716338"/>
            <a:ext cx="2559050" cy="30083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 calcmode="lin" valueType="num">
                                      <p:cBhvr>
                                        <p:cTn id="7" dur="500" fill="hold"/>
                                        <p:tgtEl>
                                          <p:spTgt spid="593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39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9394">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59398">
                                            <p:txEl>
                                              <p:pRg st="0" end="0"/>
                                            </p:txEl>
                                          </p:spTgt>
                                        </p:tgtEl>
                                        <p:attrNameLst>
                                          <p:attrName>style.visibility</p:attrName>
                                        </p:attrNameLst>
                                      </p:cBhvr>
                                      <p:to>
                                        <p:strVal val="visible"/>
                                      </p:to>
                                    </p:set>
                                    <p:animEffect transition="in" filter="wipe(left)">
                                      <p:cBhvr>
                                        <p:cTn id="13" dur="500"/>
                                        <p:tgtEl>
                                          <p:spTgt spid="59398">
                                            <p:txEl>
                                              <p:pRg st="0" end="0"/>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59399"/>
                                        </p:tgtEl>
                                        <p:attrNameLst>
                                          <p:attrName>style.visibility</p:attrName>
                                        </p:attrNameLst>
                                      </p:cBhvr>
                                      <p:to>
                                        <p:strVal val="visible"/>
                                      </p:to>
                                    </p:set>
                                    <p:anim calcmode="lin" valueType="num">
                                      <p:cBhvr additive="base">
                                        <p:cTn id="16" dur="500" fill="hold"/>
                                        <p:tgtEl>
                                          <p:spTgt spid="59399"/>
                                        </p:tgtEl>
                                        <p:attrNameLst>
                                          <p:attrName>ppt_x</p:attrName>
                                        </p:attrNameLst>
                                      </p:cBhvr>
                                      <p:tavLst>
                                        <p:tav tm="0">
                                          <p:val>
                                            <p:strVal val="#ppt_x"/>
                                          </p:val>
                                        </p:tav>
                                        <p:tav tm="100000">
                                          <p:val>
                                            <p:strVal val="#ppt_x"/>
                                          </p:val>
                                        </p:tav>
                                      </p:tavLst>
                                    </p:anim>
                                    <p:anim calcmode="lin" valueType="num">
                                      <p:cBhvr additive="base">
                                        <p:cTn id="17"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9398">
                                            <p:txEl>
                                              <p:pRg st="1" end="1"/>
                                            </p:txEl>
                                          </p:spTgt>
                                        </p:tgtEl>
                                        <p:attrNameLst>
                                          <p:attrName>style.visibility</p:attrName>
                                        </p:attrNameLst>
                                      </p:cBhvr>
                                      <p:to>
                                        <p:strVal val="visible"/>
                                      </p:to>
                                    </p:set>
                                    <p:animEffect transition="in" filter="wipe(left)">
                                      <p:cBhvr>
                                        <p:cTn id="22" dur="500"/>
                                        <p:tgtEl>
                                          <p:spTgt spid="59398">
                                            <p:txEl>
                                              <p:pRg st="1" end="1"/>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59400"/>
                                        </p:tgtEl>
                                        <p:attrNameLst>
                                          <p:attrName>style.visibility</p:attrName>
                                        </p:attrNameLst>
                                      </p:cBhvr>
                                      <p:to>
                                        <p:strVal val="visible"/>
                                      </p:to>
                                    </p:set>
                                    <p:anim calcmode="lin" valueType="num">
                                      <p:cBhvr additive="base">
                                        <p:cTn id="25" dur="500" fill="hold"/>
                                        <p:tgtEl>
                                          <p:spTgt spid="59400"/>
                                        </p:tgtEl>
                                        <p:attrNameLst>
                                          <p:attrName>ppt_x</p:attrName>
                                        </p:attrNameLst>
                                      </p:cBhvr>
                                      <p:tavLst>
                                        <p:tav tm="0">
                                          <p:val>
                                            <p:strVal val="#ppt_x"/>
                                          </p:val>
                                        </p:tav>
                                        <p:tav tm="100000">
                                          <p:val>
                                            <p:strVal val="#ppt_x"/>
                                          </p:val>
                                        </p:tav>
                                      </p:tavLst>
                                    </p:anim>
                                    <p:anim calcmode="lin" valueType="num">
                                      <p:cBhvr additive="base">
                                        <p:cTn id="26" dur="500" fill="hold"/>
                                        <p:tgtEl>
                                          <p:spTgt spid="5940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59398">
                                            <p:txEl>
                                              <p:pRg st="2" end="2"/>
                                            </p:txEl>
                                          </p:spTgt>
                                        </p:tgtEl>
                                        <p:attrNameLst>
                                          <p:attrName>style.visibility</p:attrName>
                                        </p:attrNameLst>
                                      </p:cBhvr>
                                      <p:to>
                                        <p:strVal val="visible"/>
                                      </p:to>
                                    </p:set>
                                    <p:animEffect transition="in" filter="wipe(left)">
                                      <p:cBhvr>
                                        <p:cTn id="31" dur="500"/>
                                        <p:tgtEl>
                                          <p:spTgt spid="59398">
                                            <p:txEl>
                                              <p:pRg st="2" end="2"/>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59401"/>
                                        </p:tgtEl>
                                        <p:attrNameLst>
                                          <p:attrName>style.visibility</p:attrName>
                                        </p:attrNameLst>
                                      </p:cBhvr>
                                      <p:to>
                                        <p:strVal val="visible"/>
                                      </p:to>
                                    </p:set>
                                    <p:anim calcmode="lin" valueType="num">
                                      <p:cBhvr additive="base">
                                        <p:cTn id="34" dur="500" fill="hold"/>
                                        <p:tgtEl>
                                          <p:spTgt spid="59401"/>
                                        </p:tgtEl>
                                        <p:attrNameLst>
                                          <p:attrName>ppt_x</p:attrName>
                                        </p:attrNameLst>
                                      </p:cBhvr>
                                      <p:tavLst>
                                        <p:tav tm="0">
                                          <p:val>
                                            <p:strVal val="#ppt_x"/>
                                          </p:val>
                                        </p:tav>
                                        <p:tav tm="100000">
                                          <p:val>
                                            <p:strVal val="#ppt_x"/>
                                          </p:val>
                                        </p:tav>
                                      </p:tavLst>
                                    </p:anim>
                                    <p:anim calcmode="lin" valueType="num">
                                      <p:cBhvr additive="base">
                                        <p:cTn id="35" dur="500" fill="hold"/>
                                        <p:tgtEl>
                                          <p:spTgt spid="5940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59398">
                                            <p:txEl>
                                              <p:pRg st="3" end="3"/>
                                            </p:txEl>
                                          </p:spTgt>
                                        </p:tgtEl>
                                        <p:attrNameLst>
                                          <p:attrName>style.visibility</p:attrName>
                                        </p:attrNameLst>
                                      </p:cBhvr>
                                      <p:to>
                                        <p:strVal val="visible"/>
                                      </p:to>
                                    </p:set>
                                    <p:animEffect transition="in" filter="wipe(left)">
                                      <p:cBhvr>
                                        <p:cTn id="40" dur="500"/>
                                        <p:tgtEl>
                                          <p:spTgt spid="59398">
                                            <p:txEl>
                                              <p:pRg st="3" end="3"/>
                                            </p:txEl>
                                          </p:spTgt>
                                        </p:tgtEl>
                                      </p:cBhvr>
                                    </p:animEffect>
                                  </p:childTnLst>
                                </p:cTn>
                              </p:par>
                              <p:par>
                                <p:cTn id="41" presetID="2" presetClass="entr" presetSubtype="4" fill="hold" nodeType="withEffect">
                                  <p:stCondLst>
                                    <p:cond delay="0"/>
                                  </p:stCondLst>
                                  <p:childTnLst>
                                    <p:set>
                                      <p:cBhvr>
                                        <p:cTn id="42" dur="1" fill="hold">
                                          <p:stCondLst>
                                            <p:cond delay="0"/>
                                          </p:stCondLst>
                                        </p:cTn>
                                        <p:tgtEl>
                                          <p:spTgt spid="59402"/>
                                        </p:tgtEl>
                                        <p:attrNameLst>
                                          <p:attrName>style.visibility</p:attrName>
                                        </p:attrNameLst>
                                      </p:cBhvr>
                                      <p:to>
                                        <p:strVal val="visible"/>
                                      </p:to>
                                    </p:set>
                                    <p:anim calcmode="lin" valueType="num">
                                      <p:cBhvr additive="base">
                                        <p:cTn id="43" dur="500" fill="hold"/>
                                        <p:tgtEl>
                                          <p:spTgt spid="59402"/>
                                        </p:tgtEl>
                                        <p:attrNameLst>
                                          <p:attrName>ppt_x</p:attrName>
                                        </p:attrNameLst>
                                      </p:cBhvr>
                                      <p:tavLst>
                                        <p:tav tm="0">
                                          <p:val>
                                            <p:strVal val="#ppt_x"/>
                                          </p:val>
                                        </p:tav>
                                        <p:tav tm="100000">
                                          <p:val>
                                            <p:strVal val="#ppt_x"/>
                                          </p:val>
                                        </p:tav>
                                      </p:tavLst>
                                    </p:anim>
                                    <p:anim calcmode="lin" valueType="num">
                                      <p:cBhvr additive="base">
                                        <p:cTn id="44" dur="500" fill="hold"/>
                                        <p:tgtEl>
                                          <p:spTgt spid="594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Havárie Fukušima</a:t>
            </a:r>
            <a:endParaRPr lang="cs-CZ" altLang="cs-CZ" sz="3600" u="sng" baseline="-25000" smtClean="0">
              <a:solidFill>
                <a:srgbClr val="000000"/>
              </a:solidFill>
              <a:effectLst/>
              <a:latin typeface="Comic Sans MS" panose="030F0702030302020204" pitchFamily="66" charset="0"/>
            </a:endParaRPr>
          </a:p>
        </p:txBody>
      </p:sp>
      <p:sp>
        <p:nvSpPr>
          <p:cNvPr id="60419" name="Text Box 3"/>
          <p:cNvSpPr txBox="1">
            <a:spLocks noChangeArrowheads="1"/>
          </p:cNvSpPr>
          <p:nvPr/>
        </p:nvSpPr>
        <p:spPr bwMode="auto">
          <a:xfrm>
            <a:off x="107950" y="981075"/>
            <a:ext cx="6048375" cy="214122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900" b="1">
                <a:solidFill>
                  <a:srgbClr val="000000"/>
                </a:solidFill>
                <a:sym typeface="Symbol" panose="05050102010706020507" pitchFamily="18" charset="2"/>
              </a:rPr>
              <a:t>*	překročení tlaku a následné poškození kondenzačních nádrží  nekontrolovatelný únik plynů, vody, kontaminované vody  evakuace elektrárny</a:t>
            </a:r>
          </a:p>
          <a:p>
            <a:pPr eaLnBrk="1" hangingPunct="1"/>
            <a:r>
              <a:rPr lang="cs-CZ" altLang="cs-CZ" sz="1900" b="1">
                <a:solidFill>
                  <a:srgbClr val="000000"/>
                </a:solidFill>
                <a:sym typeface="Symbol" panose="05050102010706020507" pitchFamily="18" charset="2"/>
              </a:rPr>
              <a:t>*	zaplavení reaktoru a obálky vodou</a:t>
            </a:r>
          </a:p>
          <a:p>
            <a:pPr eaLnBrk="1" hangingPunct="1"/>
            <a:r>
              <a:rPr lang="cs-CZ" altLang="cs-CZ" sz="1900" b="1">
                <a:solidFill>
                  <a:srgbClr val="000000"/>
                </a:solidFill>
                <a:sym typeface="Symbol" panose="05050102010706020507" pitchFamily="18" charset="2"/>
              </a:rPr>
              <a:t>*	problémy v bazénu s vyhořelým palivem (není součástí ochranné obálky)</a:t>
            </a:r>
          </a:p>
        </p:txBody>
      </p:sp>
      <p:pic>
        <p:nvPicPr>
          <p:cNvPr id="604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341438"/>
            <a:ext cx="2879725" cy="26511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084638"/>
            <a:ext cx="2879725" cy="26574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3141663"/>
            <a:ext cx="3016250" cy="36004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7" name="Text Box 11"/>
          <p:cNvSpPr txBox="1">
            <a:spLocks noChangeArrowheads="1"/>
          </p:cNvSpPr>
          <p:nvPr/>
        </p:nvSpPr>
        <p:spPr bwMode="auto">
          <a:xfrm>
            <a:off x="107950" y="3141663"/>
            <a:ext cx="2808288" cy="243361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900" b="1">
                <a:solidFill>
                  <a:srgbClr val="000000"/>
                </a:solidFill>
                <a:sym typeface="Symbol" panose="05050102010706020507" pitchFamily="18" charset="2"/>
              </a:rPr>
              <a:t>*	nízkoradioaktivní voda vypuštěna do oceánu</a:t>
            </a:r>
          </a:p>
          <a:p>
            <a:pPr eaLnBrk="1" hangingPunct="1"/>
            <a:r>
              <a:rPr lang="cs-CZ" altLang="cs-CZ" sz="1900" b="1">
                <a:solidFill>
                  <a:srgbClr val="000000"/>
                </a:solidFill>
                <a:sym typeface="Symbol" panose="05050102010706020507" pitchFamily="18" charset="2"/>
              </a:rPr>
              <a:t>*	vysokoradioaktivní voda zachytávána do nádrží</a:t>
            </a:r>
          </a:p>
          <a:p>
            <a:pPr eaLnBrk="1" hangingPunct="1"/>
            <a:r>
              <a:rPr lang="cs-CZ" altLang="cs-CZ" sz="1900" b="1">
                <a:solidFill>
                  <a:srgbClr val="000000"/>
                </a:solidFill>
                <a:sym typeface="Symbol" panose="05050102010706020507" pitchFamily="18" charset="2"/>
              </a:rPr>
              <a:t>*	do ochranné obálky čerpán dusík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 calcmode="lin" valueType="num">
                                      <p:cBhvr>
                                        <p:cTn id="7" dur="500" fill="hold"/>
                                        <p:tgtEl>
                                          <p:spTgt spid="604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4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0418">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60419">
                                            <p:txEl>
                                              <p:pRg st="0" end="0"/>
                                            </p:txEl>
                                          </p:spTgt>
                                        </p:tgtEl>
                                        <p:attrNameLst>
                                          <p:attrName>style.visibility</p:attrName>
                                        </p:attrNameLst>
                                      </p:cBhvr>
                                      <p:to>
                                        <p:strVal val="visible"/>
                                      </p:to>
                                    </p:set>
                                    <p:animEffect transition="in" filter="wipe(left)">
                                      <p:cBhvr>
                                        <p:cTn id="13" dur="500"/>
                                        <p:tgtEl>
                                          <p:spTgt spid="60419">
                                            <p:txEl>
                                              <p:pRg st="0" end="0"/>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60424"/>
                                        </p:tgtEl>
                                        <p:attrNameLst>
                                          <p:attrName>style.visibility</p:attrName>
                                        </p:attrNameLst>
                                      </p:cBhvr>
                                      <p:to>
                                        <p:strVal val="visible"/>
                                      </p:to>
                                    </p:set>
                                    <p:anim calcmode="lin" valueType="num">
                                      <p:cBhvr additive="base">
                                        <p:cTn id="16" dur="500" fill="hold"/>
                                        <p:tgtEl>
                                          <p:spTgt spid="60424"/>
                                        </p:tgtEl>
                                        <p:attrNameLst>
                                          <p:attrName>ppt_x</p:attrName>
                                        </p:attrNameLst>
                                      </p:cBhvr>
                                      <p:tavLst>
                                        <p:tav tm="0">
                                          <p:val>
                                            <p:strVal val="#ppt_x"/>
                                          </p:val>
                                        </p:tav>
                                        <p:tav tm="100000">
                                          <p:val>
                                            <p:strVal val="#ppt_x"/>
                                          </p:val>
                                        </p:tav>
                                      </p:tavLst>
                                    </p:anim>
                                    <p:anim calcmode="lin" valueType="num">
                                      <p:cBhvr additive="base">
                                        <p:cTn id="17" dur="500" fill="hold"/>
                                        <p:tgtEl>
                                          <p:spTgt spid="6042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0419">
                                            <p:txEl>
                                              <p:pRg st="1" end="1"/>
                                            </p:txEl>
                                          </p:spTgt>
                                        </p:tgtEl>
                                        <p:attrNameLst>
                                          <p:attrName>style.visibility</p:attrName>
                                        </p:attrNameLst>
                                      </p:cBhvr>
                                      <p:to>
                                        <p:strVal val="visible"/>
                                      </p:to>
                                    </p:set>
                                    <p:animEffect transition="in" filter="wipe(left)">
                                      <p:cBhvr>
                                        <p:cTn id="22" dur="500"/>
                                        <p:tgtEl>
                                          <p:spTgt spid="60419">
                                            <p:txEl>
                                              <p:pRg st="1" end="1"/>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60425"/>
                                        </p:tgtEl>
                                        <p:attrNameLst>
                                          <p:attrName>style.visibility</p:attrName>
                                        </p:attrNameLst>
                                      </p:cBhvr>
                                      <p:to>
                                        <p:strVal val="visible"/>
                                      </p:to>
                                    </p:set>
                                    <p:anim calcmode="lin" valueType="num">
                                      <p:cBhvr additive="base">
                                        <p:cTn id="25" dur="500" fill="hold"/>
                                        <p:tgtEl>
                                          <p:spTgt spid="60425"/>
                                        </p:tgtEl>
                                        <p:attrNameLst>
                                          <p:attrName>ppt_x</p:attrName>
                                        </p:attrNameLst>
                                      </p:cBhvr>
                                      <p:tavLst>
                                        <p:tav tm="0">
                                          <p:val>
                                            <p:strVal val="#ppt_x"/>
                                          </p:val>
                                        </p:tav>
                                        <p:tav tm="100000">
                                          <p:val>
                                            <p:strVal val="#ppt_x"/>
                                          </p:val>
                                        </p:tav>
                                      </p:tavLst>
                                    </p:anim>
                                    <p:anim calcmode="lin" valueType="num">
                                      <p:cBhvr additive="base">
                                        <p:cTn id="26" dur="500" fill="hold"/>
                                        <p:tgtEl>
                                          <p:spTgt spid="6042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0419">
                                            <p:txEl>
                                              <p:pRg st="2" end="2"/>
                                            </p:txEl>
                                          </p:spTgt>
                                        </p:tgtEl>
                                        <p:attrNameLst>
                                          <p:attrName>style.visibility</p:attrName>
                                        </p:attrNameLst>
                                      </p:cBhvr>
                                      <p:to>
                                        <p:strVal val="visible"/>
                                      </p:to>
                                    </p:set>
                                    <p:animEffect transition="in" filter="wipe(left)">
                                      <p:cBhvr>
                                        <p:cTn id="31" dur="500"/>
                                        <p:tgtEl>
                                          <p:spTgt spid="60419">
                                            <p:txEl>
                                              <p:pRg st="2" end="2"/>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60426"/>
                                        </p:tgtEl>
                                        <p:attrNameLst>
                                          <p:attrName>style.visibility</p:attrName>
                                        </p:attrNameLst>
                                      </p:cBhvr>
                                      <p:to>
                                        <p:strVal val="visible"/>
                                      </p:to>
                                    </p:set>
                                    <p:anim calcmode="lin" valueType="num">
                                      <p:cBhvr additive="base">
                                        <p:cTn id="34" dur="500" fill="hold"/>
                                        <p:tgtEl>
                                          <p:spTgt spid="60426"/>
                                        </p:tgtEl>
                                        <p:attrNameLst>
                                          <p:attrName>ppt_x</p:attrName>
                                        </p:attrNameLst>
                                      </p:cBhvr>
                                      <p:tavLst>
                                        <p:tav tm="0">
                                          <p:val>
                                            <p:strVal val="#ppt_x"/>
                                          </p:val>
                                        </p:tav>
                                        <p:tav tm="100000">
                                          <p:val>
                                            <p:strVal val="#ppt_x"/>
                                          </p:val>
                                        </p:tav>
                                      </p:tavLst>
                                    </p:anim>
                                    <p:anim calcmode="lin" valueType="num">
                                      <p:cBhvr additive="base">
                                        <p:cTn id="35" dur="500" fill="hold"/>
                                        <p:tgtEl>
                                          <p:spTgt spid="6042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60427">
                                            <p:txEl>
                                              <p:pRg st="0" end="0"/>
                                            </p:txEl>
                                          </p:spTgt>
                                        </p:tgtEl>
                                        <p:attrNameLst>
                                          <p:attrName>style.visibility</p:attrName>
                                        </p:attrNameLst>
                                      </p:cBhvr>
                                      <p:to>
                                        <p:strVal val="visible"/>
                                      </p:to>
                                    </p:set>
                                    <p:animEffect transition="in" filter="wipe(left)">
                                      <p:cBhvr>
                                        <p:cTn id="40" dur="500"/>
                                        <p:tgtEl>
                                          <p:spTgt spid="60427">
                                            <p:txEl>
                                              <p:pRg st="0" end="0"/>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60427">
                                            <p:txEl>
                                              <p:pRg st="1" end="1"/>
                                            </p:txEl>
                                          </p:spTgt>
                                        </p:tgtEl>
                                        <p:attrNameLst>
                                          <p:attrName>style.visibility</p:attrName>
                                        </p:attrNameLst>
                                      </p:cBhvr>
                                      <p:to>
                                        <p:strVal val="visible"/>
                                      </p:to>
                                    </p:set>
                                    <p:animEffect transition="in" filter="wipe(left)">
                                      <p:cBhvr>
                                        <p:cTn id="43" dur="500"/>
                                        <p:tgtEl>
                                          <p:spTgt spid="60427">
                                            <p:txEl>
                                              <p:pRg st="1" end="1"/>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60427">
                                            <p:txEl>
                                              <p:pRg st="2" end="2"/>
                                            </p:txEl>
                                          </p:spTgt>
                                        </p:tgtEl>
                                        <p:attrNameLst>
                                          <p:attrName>style.visibility</p:attrName>
                                        </p:attrNameLst>
                                      </p:cBhvr>
                                      <p:to>
                                        <p:strVal val="visible"/>
                                      </p:to>
                                    </p:set>
                                    <p:animEffect transition="in" filter="wipe(left)">
                                      <p:cBhvr>
                                        <p:cTn id="46" dur="500"/>
                                        <p:tgtEl>
                                          <p:spTgt spid="60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847" name="Picture 7" descr="cernoby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113" y="620713"/>
            <a:ext cx="506888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Rot="1" noChangeArrowheads="1"/>
          </p:cNvSpPr>
          <p:nvPr/>
        </p:nvSpPr>
        <p:spPr bwMode="auto">
          <a:xfrm>
            <a:off x="179388" y="188913"/>
            <a:ext cx="532765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dirty="0" smtClean="0">
                <a:solidFill>
                  <a:srgbClr val="000000"/>
                </a:solidFill>
                <a:effectLst/>
                <a:latin typeface="Comic Sans MS" panose="030F0702030302020204" pitchFamily="66" charset="0"/>
              </a:rPr>
              <a:t>Havárie v JE Černobyl</a:t>
            </a:r>
            <a:endParaRPr lang="cs-CZ" altLang="cs-CZ" sz="3600" u="sng" baseline="-25000" dirty="0" smtClean="0">
              <a:solidFill>
                <a:srgbClr val="000000"/>
              </a:solidFill>
              <a:effectLst/>
              <a:latin typeface="Comic Sans MS" panose="030F0702030302020204" pitchFamily="66" charset="0"/>
            </a:endParaRPr>
          </a:p>
        </p:txBody>
      </p:sp>
      <p:sp>
        <p:nvSpPr>
          <p:cNvPr id="35845" name="Text Box 5"/>
          <p:cNvSpPr txBox="1">
            <a:spLocks noChangeArrowheads="1"/>
          </p:cNvSpPr>
          <p:nvPr/>
        </p:nvSpPr>
        <p:spPr bwMode="auto">
          <a:xfrm>
            <a:off x="179388" y="915988"/>
            <a:ext cx="5329237" cy="2248950"/>
          </a:xfrm>
          <a:prstGeom prst="rect">
            <a:avLst/>
          </a:prstGeom>
          <a:solidFill>
            <a:schemeClr val="tx1"/>
          </a:solidFill>
          <a:ln>
            <a:noFill/>
          </a:ln>
          <a:effectLs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u="sng" dirty="0">
                <a:solidFill>
                  <a:srgbClr val="000000"/>
                </a:solidFill>
              </a:rPr>
              <a:t>Seminář o Černobylské havárii:</a:t>
            </a:r>
          </a:p>
          <a:p>
            <a:pPr eaLnBrk="1" hangingPunct="1"/>
            <a:r>
              <a:rPr lang="cs-CZ" altLang="cs-CZ" sz="2000" b="1" dirty="0">
                <a:solidFill>
                  <a:srgbClr val="000000"/>
                </a:solidFill>
              </a:rPr>
              <a:t> </a:t>
            </a:r>
            <a:r>
              <a:rPr lang="cs-CZ" altLang="cs-CZ" sz="2000" b="1" dirty="0">
                <a:solidFill>
                  <a:srgbClr val="000000"/>
                </a:solidFill>
                <a:hlinkClick r:id="rId3" action="ppaction://hlinkfile"/>
              </a:rPr>
              <a:t>cernobylska_havarie.pdf</a:t>
            </a:r>
            <a:endParaRPr lang="cs-CZ" altLang="cs-CZ" sz="2000" b="1" dirty="0">
              <a:solidFill>
                <a:srgbClr val="000000"/>
              </a:solidFill>
            </a:endParaRPr>
          </a:p>
          <a:p>
            <a:pPr eaLnBrk="1" hangingPunct="1"/>
            <a:r>
              <a:rPr lang="cs-CZ" altLang="cs-CZ" sz="2000" b="1" dirty="0">
                <a:solidFill>
                  <a:srgbClr val="000000"/>
                </a:solidFill>
              </a:rPr>
              <a:t>Filmy (rusky):</a:t>
            </a:r>
          </a:p>
          <a:p>
            <a:pPr eaLnBrk="1" hangingPunct="1"/>
            <a:r>
              <a:rPr lang="cs-CZ" altLang="cs-CZ" sz="2000" b="1" dirty="0">
                <a:solidFill>
                  <a:srgbClr val="000000"/>
                </a:solidFill>
              </a:rPr>
              <a:t>průběh a popis: cernobyl_1.avi </a:t>
            </a:r>
          </a:p>
          <a:p>
            <a:pPr eaLnBrk="1" hangingPunct="1"/>
            <a:r>
              <a:rPr lang="cs-CZ" altLang="cs-CZ" sz="2000" b="1" dirty="0">
                <a:solidFill>
                  <a:srgbClr val="000000"/>
                </a:solidFill>
              </a:rPr>
              <a:t>pohled z vrtulníku: cernobyl_3.avi </a:t>
            </a:r>
          </a:p>
          <a:p>
            <a:pPr eaLnBrk="1" hangingPunct="1"/>
            <a:r>
              <a:rPr lang="cs-CZ" altLang="cs-CZ" sz="2000" b="1" dirty="0">
                <a:solidFill>
                  <a:srgbClr val="000000"/>
                </a:solidFill>
              </a:rPr>
              <a:t>likvidace následků: likvidace_cernobyl.avi</a:t>
            </a:r>
          </a:p>
          <a:p>
            <a:pPr eaLnBrk="1" hangingPunct="1"/>
            <a:r>
              <a:rPr lang="cs-CZ" altLang="cs-CZ" sz="2000" b="1" dirty="0">
                <a:solidFill>
                  <a:srgbClr val="000000"/>
                </a:solidFill>
              </a:rPr>
              <a:t>Stránky o havárii a městě </a:t>
            </a:r>
            <a:r>
              <a:rPr lang="cs-CZ" altLang="cs-CZ" sz="2000" b="1" dirty="0" err="1">
                <a:solidFill>
                  <a:srgbClr val="000000"/>
                </a:solidFill>
              </a:rPr>
              <a:t>Pripjat</a:t>
            </a:r>
            <a:r>
              <a:rPr lang="cs-CZ" altLang="cs-CZ" sz="2000" b="1" dirty="0">
                <a:solidFill>
                  <a:srgbClr val="000000"/>
                </a:solidFill>
              </a:rPr>
              <a:t>: </a:t>
            </a:r>
            <a:r>
              <a:rPr lang="cs-CZ" altLang="cs-CZ" sz="2000" b="1" dirty="0">
                <a:solidFill>
                  <a:srgbClr val="000000"/>
                </a:solidFill>
                <a:hlinkClick r:id="rId4"/>
              </a:rPr>
              <a:t>zde</a:t>
            </a:r>
            <a:endParaRPr lang="cs-CZ" altLang="cs-CZ" sz="2000" b="1" dirty="0">
              <a:solidFill>
                <a:srgbClr val="000000"/>
              </a:solidFill>
            </a:endParaRPr>
          </a:p>
        </p:txBody>
      </p:sp>
      <p:pic>
        <p:nvPicPr>
          <p:cNvPr id="3" name="Obrázek 2"/>
          <p:cNvPicPr>
            <a:picLocks noChangeAspect="1"/>
          </p:cNvPicPr>
          <p:nvPr/>
        </p:nvPicPr>
        <p:blipFill>
          <a:blip r:embed="rId5"/>
          <a:stretch>
            <a:fillRect/>
          </a:stretch>
        </p:blipFill>
        <p:spPr>
          <a:xfrm>
            <a:off x="93477" y="3371456"/>
            <a:ext cx="4694547" cy="3373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 calcmode="lin" valueType="num">
                                      <p:cBhvr>
                                        <p:cTn id="7" dur="500" fill="hold"/>
                                        <p:tgtEl>
                                          <p:spTgt spid="3584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4">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5845"/>
                                        </p:tgtEl>
                                        <p:attrNameLst>
                                          <p:attrName>style.visibility</p:attrName>
                                        </p:attrNameLst>
                                      </p:cBhvr>
                                      <p:to>
                                        <p:strVal val="visible"/>
                                      </p:to>
                                    </p:set>
                                    <p:anim calcmode="lin" valueType="num">
                                      <p:cBhvr>
                                        <p:cTn id="13" dur="500" fill="hold"/>
                                        <p:tgtEl>
                                          <p:spTgt spid="35845"/>
                                        </p:tgtEl>
                                        <p:attrNameLst>
                                          <p:attrName>ppt_w</p:attrName>
                                        </p:attrNameLst>
                                      </p:cBhvr>
                                      <p:tavLst>
                                        <p:tav tm="0">
                                          <p:val>
                                            <p:fltVal val="0"/>
                                          </p:val>
                                        </p:tav>
                                        <p:tav tm="100000">
                                          <p:val>
                                            <p:strVal val="#ppt_w"/>
                                          </p:val>
                                        </p:tav>
                                      </p:tavLst>
                                    </p:anim>
                                    <p:anim calcmode="lin" valueType="num">
                                      <p:cBhvr>
                                        <p:cTn id="14" dur="500" fill="hold"/>
                                        <p:tgtEl>
                                          <p:spTgt spid="35845"/>
                                        </p:tgtEl>
                                        <p:attrNameLst>
                                          <p:attrName>ppt_h</p:attrName>
                                        </p:attrNameLst>
                                      </p:cBhvr>
                                      <p:tavLst>
                                        <p:tav tm="0">
                                          <p:val>
                                            <p:fltVal val="0"/>
                                          </p:val>
                                        </p:tav>
                                        <p:tav tm="100000">
                                          <p:val>
                                            <p:strVal val="#ppt_h"/>
                                          </p:val>
                                        </p:tav>
                                      </p:tavLst>
                                    </p:anim>
                                    <p:animEffect transition="in" filter="fade">
                                      <p:cBhvr>
                                        <p:cTn id="15" dur="500"/>
                                        <p:tgtEl>
                                          <p:spTgt spid="35845"/>
                                        </p:tgtEl>
                                      </p:cBhvr>
                                    </p:animEffect>
                                  </p:childTnLst>
                                </p:cTn>
                              </p:par>
                              <p:par>
                                <p:cTn id="16" presetID="53" presetClass="entr" presetSubtype="0" fill="hold" nodeType="withEffect">
                                  <p:stCondLst>
                                    <p:cond delay="0"/>
                                  </p:stCondLst>
                                  <p:childTnLst>
                                    <p:set>
                                      <p:cBhvr>
                                        <p:cTn id="17" dur="1" fill="hold">
                                          <p:stCondLst>
                                            <p:cond delay="0"/>
                                          </p:stCondLst>
                                        </p:cTn>
                                        <p:tgtEl>
                                          <p:spTgt spid="35847"/>
                                        </p:tgtEl>
                                        <p:attrNameLst>
                                          <p:attrName>style.visibility</p:attrName>
                                        </p:attrNameLst>
                                      </p:cBhvr>
                                      <p:to>
                                        <p:strVal val="visible"/>
                                      </p:to>
                                    </p:set>
                                    <p:anim calcmode="lin" valueType="num">
                                      <p:cBhvr>
                                        <p:cTn id="18" dur="500" fill="hold"/>
                                        <p:tgtEl>
                                          <p:spTgt spid="35847"/>
                                        </p:tgtEl>
                                        <p:attrNameLst>
                                          <p:attrName>ppt_w</p:attrName>
                                        </p:attrNameLst>
                                      </p:cBhvr>
                                      <p:tavLst>
                                        <p:tav tm="0">
                                          <p:val>
                                            <p:fltVal val="0"/>
                                          </p:val>
                                        </p:tav>
                                        <p:tav tm="100000">
                                          <p:val>
                                            <p:strVal val="#ppt_w"/>
                                          </p:val>
                                        </p:tav>
                                      </p:tavLst>
                                    </p:anim>
                                    <p:anim calcmode="lin" valueType="num">
                                      <p:cBhvr>
                                        <p:cTn id="19" dur="500" fill="hold"/>
                                        <p:tgtEl>
                                          <p:spTgt spid="35847"/>
                                        </p:tgtEl>
                                        <p:attrNameLst>
                                          <p:attrName>ppt_h</p:attrName>
                                        </p:attrNameLst>
                                      </p:cBhvr>
                                      <p:tavLst>
                                        <p:tav tm="0">
                                          <p:val>
                                            <p:fltVal val="0"/>
                                          </p:val>
                                        </p:tav>
                                        <p:tav tm="100000">
                                          <p:val>
                                            <p:strVal val="#ppt_h"/>
                                          </p:val>
                                        </p:tav>
                                      </p:tavLst>
                                    </p:anim>
                                    <p:animEffect transition="in" filter="fade">
                                      <p:cBhvr>
                                        <p:cTn id="20" dur="500"/>
                                        <p:tgtEl>
                                          <p:spTgt spid="35847"/>
                                        </p:tgtEl>
                                      </p:cBhvr>
                                    </p:animEffect>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Rot="1" noChangeArrowheads="1"/>
          </p:cNvSpPr>
          <p:nvPr/>
        </p:nvSpPr>
        <p:spPr bwMode="auto">
          <a:xfrm>
            <a:off x="179388" y="188913"/>
            <a:ext cx="88566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sz="3600" u="sng" smtClean="0">
                <a:solidFill>
                  <a:srgbClr val="000000"/>
                </a:solidFill>
                <a:effectLst/>
                <a:latin typeface="Comic Sans MS" panose="030F0702030302020204" pitchFamily="66" charset="0"/>
              </a:rPr>
              <a:t>Materiály</a:t>
            </a:r>
            <a:endParaRPr lang="cs-CZ" altLang="cs-CZ" sz="3600" u="sng" baseline="-25000" smtClean="0">
              <a:solidFill>
                <a:srgbClr val="000000"/>
              </a:solidFill>
              <a:effectLst/>
              <a:latin typeface="Comic Sans MS" panose="030F0702030302020204" pitchFamily="66" charset="0"/>
            </a:endParaRPr>
          </a:p>
        </p:txBody>
      </p:sp>
      <p:sp>
        <p:nvSpPr>
          <p:cNvPr id="62467" name="Text Box 3"/>
          <p:cNvSpPr txBox="1">
            <a:spLocks noChangeArrowheads="1"/>
          </p:cNvSpPr>
          <p:nvPr/>
        </p:nvSpPr>
        <p:spPr bwMode="auto">
          <a:xfrm>
            <a:off x="179388" y="981075"/>
            <a:ext cx="8820150" cy="2248950"/>
          </a:xfrm>
          <a:prstGeom prst="rect">
            <a:avLst/>
          </a:prstGeom>
          <a:solidFill>
            <a:schemeClr val="tx1"/>
          </a:solidFill>
          <a:ln w="25400">
            <a:solidFill>
              <a:srgbClr val="FF0000"/>
            </a:solidFill>
            <a:miter lim="800000"/>
            <a:headEnd/>
            <a:tailEnd/>
          </a:ln>
          <a:effectLst/>
          <a:extLst/>
        </p:spPr>
        <p:txBody>
          <a:bodyPr lIns="90000" tIns="46800" rIns="90000" bIns="46800">
            <a:spAutoFit/>
          </a:bodyPr>
          <a:lstStyle>
            <a:lvl1pPr marL="263525" indent="-263525">
              <a:tabLst>
                <a:tab pos="3767138" algn="l"/>
              </a:tabLst>
              <a:defRPr>
                <a:solidFill>
                  <a:schemeClr val="tx1"/>
                </a:solidFill>
                <a:latin typeface="Arial" panose="020B0604020202020204" pitchFamily="34" charset="0"/>
              </a:defRPr>
            </a:lvl1pPr>
            <a:lvl2pPr marL="742950" indent="-285750">
              <a:tabLst>
                <a:tab pos="3767138" algn="l"/>
              </a:tabLst>
              <a:defRPr>
                <a:solidFill>
                  <a:schemeClr val="tx1"/>
                </a:solidFill>
                <a:latin typeface="Arial" panose="020B0604020202020204" pitchFamily="34" charset="0"/>
              </a:defRPr>
            </a:lvl2pPr>
            <a:lvl3pPr marL="1143000" indent="-228600">
              <a:tabLst>
                <a:tab pos="3767138" algn="l"/>
              </a:tabLst>
              <a:defRPr>
                <a:solidFill>
                  <a:schemeClr val="tx1"/>
                </a:solidFill>
                <a:latin typeface="Arial" panose="020B0604020202020204" pitchFamily="34" charset="0"/>
              </a:defRPr>
            </a:lvl3pPr>
            <a:lvl4pPr marL="1600200" indent="-228600">
              <a:tabLst>
                <a:tab pos="3767138" algn="l"/>
              </a:tabLst>
              <a:defRPr>
                <a:solidFill>
                  <a:schemeClr val="tx1"/>
                </a:solidFill>
                <a:latin typeface="Arial" panose="020B0604020202020204" pitchFamily="34" charset="0"/>
              </a:defRPr>
            </a:lvl4pPr>
            <a:lvl5pPr marL="2057400" indent="-228600">
              <a:tabLst>
                <a:tab pos="37671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7671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7671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7671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767138" algn="l"/>
              </a:tabLst>
              <a:defRPr>
                <a:solidFill>
                  <a:schemeClr val="tx1"/>
                </a:solidFill>
                <a:latin typeface="Arial" panose="020B0604020202020204" pitchFamily="34" charset="0"/>
              </a:defRPr>
            </a:lvl9pPr>
          </a:lstStyle>
          <a:p>
            <a:pPr eaLnBrk="1" hangingPunct="1"/>
            <a:r>
              <a:rPr lang="cs-CZ" altLang="cs-CZ" sz="2000" b="1" dirty="0">
                <a:solidFill>
                  <a:srgbClr val="000000"/>
                </a:solidFill>
              </a:rPr>
              <a:t>	Jaderná energie	Výukový materiál ČEZ</a:t>
            </a:r>
          </a:p>
          <a:p>
            <a:pPr eaLnBrk="1" hangingPunct="1"/>
            <a:r>
              <a:rPr lang="cs-CZ" altLang="cs-CZ" sz="2000" b="1" dirty="0">
                <a:solidFill>
                  <a:srgbClr val="000000"/>
                </a:solidFill>
              </a:rPr>
              <a:t>	Transformační technologie	Jaderná energetika</a:t>
            </a:r>
          </a:p>
          <a:p>
            <a:pPr eaLnBrk="1" hangingPunct="1"/>
            <a:r>
              <a:rPr lang="cs-CZ" altLang="cs-CZ" sz="2000" b="1" dirty="0">
                <a:solidFill>
                  <a:srgbClr val="000000"/>
                </a:solidFill>
              </a:rPr>
              <a:t>	Doležal a kol.	Jaderné a klasické elektrárny</a:t>
            </a:r>
          </a:p>
          <a:p>
            <a:pPr eaLnBrk="1" hangingPunct="1"/>
            <a:r>
              <a:rPr lang="cs-CZ" altLang="cs-CZ" sz="2000" b="1" dirty="0">
                <a:solidFill>
                  <a:srgbClr val="000000"/>
                </a:solidFill>
              </a:rPr>
              <a:t>	Frýbort	Jaderná havárie v JE </a:t>
            </a:r>
            <a:r>
              <a:rPr lang="cs-CZ" altLang="cs-CZ" sz="2000" b="1" dirty="0" err="1">
                <a:solidFill>
                  <a:srgbClr val="000000"/>
                </a:solidFill>
              </a:rPr>
              <a:t>Fukušima</a:t>
            </a:r>
            <a:endParaRPr lang="cs-CZ" altLang="cs-CZ" sz="2000" b="1" dirty="0">
              <a:solidFill>
                <a:srgbClr val="000000"/>
              </a:solidFill>
            </a:endParaRPr>
          </a:p>
          <a:p>
            <a:pPr eaLnBrk="1" hangingPunct="1"/>
            <a:r>
              <a:rPr lang="cs-CZ" altLang="cs-CZ" sz="2000" b="1" dirty="0">
                <a:solidFill>
                  <a:srgbClr val="000000"/>
                </a:solidFill>
              </a:rPr>
              <a:t>	Dana Drábová	Jaderná energie, přínosy a rizika</a:t>
            </a:r>
          </a:p>
          <a:p>
            <a:pPr eaLnBrk="1" hangingPunct="1"/>
            <a:r>
              <a:rPr lang="cs-CZ" altLang="cs-CZ" sz="2000" b="1" dirty="0">
                <a:solidFill>
                  <a:srgbClr val="000000"/>
                </a:solidFill>
              </a:rPr>
              <a:t>	Dušan Kobylka	Jaderné elektrárny a jaderné </a:t>
            </a:r>
            <a:r>
              <a:rPr lang="cs-CZ" altLang="cs-CZ" sz="2000" b="1" dirty="0" smtClean="0">
                <a:solidFill>
                  <a:srgbClr val="000000"/>
                </a:solidFill>
              </a:rPr>
              <a:t>reaktory</a:t>
            </a:r>
          </a:p>
          <a:p>
            <a:pPr eaLnBrk="1" hangingPunct="1"/>
            <a:r>
              <a:rPr lang="cs-CZ" altLang="cs-CZ" sz="2000" b="1" dirty="0">
                <a:solidFill>
                  <a:srgbClr val="000000"/>
                </a:solidFill>
              </a:rPr>
              <a:t>	</a:t>
            </a:r>
            <a:r>
              <a:rPr lang="cs-CZ" altLang="cs-CZ" sz="2000" b="1" dirty="0" smtClean="0">
                <a:solidFill>
                  <a:srgbClr val="000000"/>
                </a:solidFill>
              </a:rPr>
              <a:t>Jaderná maturita ČEZ	Přednášky</a:t>
            </a:r>
            <a:endParaRPr lang="cs-CZ" altLang="cs-CZ" sz="2000" b="1"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220" name="Rectangle 4"/>
          <p:cNvSpPr>
            <a:spLocks noRot="1" noChangeArrowheads="1"/>
          </p:cNvSpPr>
          <p:nvPr/>
        </p:nvSpPr>
        <p:spPr bwMode="auto">
          <a:xfrm>
            <a:off x="323850" y="244475"/>
            <a:ext cx="554355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smtClean="0">
                <a:solidFill>
                  <a:srgbClr val="000000"/>
                </a:solidFill>
                <a:effectLst/>
                <a:latin typeface="Comic Sans MS" panose="030F0702030302020204" pitchFamily="66" charset="0"/>
              </a:rPr>
              <a:t>Základní pojmy</a:t>
            </a:r>
          </a:p>
        </p:txBody>
      </p:sp>
      <p:sp>
        <p:nvSpPr>
          <p:cNvPr id="9221" name="Text Box 5"/>
          <p:cNvSpPr txBox="1">
            <a:spLocks noChangeArrowheads="1"/>
          </p:cNvSpPr>
          <p:nvPr/>
        </p:nvSpPr>
        <p:spPr bwMode="auto">
          <a:xfrm>
            <a:off x="107950" y="1125538"/>
            <a:ext cx="8893175" cy="568065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524000" indent="-1524000" defTabSz="930275">
              <a:tabLst>
                <a:tab pos="441325" algn="l"/>
                <a:tab pos="1341438" algn="l"/>
                <a:tab pos="2773363" algn="l"/>
                <a:tab pos="4664075" algn="l"/>
              </a:tabLst>
              <a:defRPr>
                <a:solidFill>
                  <a:schemeClr val="tx1"/>
                </a:solidFill>
                <a:latin typeface="Arial" panose="020B0604020202020204" pitchFamily="34" charset="0"/>
              </a:defRPr>
            </a:lvl1pPr>
            <a:lvl2pPr marL="742950" indent="-285750" defTabSz="930275">
              <a:tabLst>
                <a:tab pos="441325" algn="l"/>
                <a:tab pos="1341438" algn="l"/>
                <a:tab pos="2773363" algn="l"/>
                <a:tab pos="4664075" algn="l"/>
              </a:tabLst>
              <a:defRPr>
                <a:solidFill>
                  <a:schemeClr val="tx1"/>
                </a:solidFill>
                <a:latin typeface="Arial" panose="020B0604020202020204" pitchFamily="34" charset="0"/>
              </a:defRPr>
            </a:lvl2pPr>
            <a:lvl3pPr marL="1143000" indent="-228600" defTabSz="930275">
              <a:tabLst>
                <a:tab pos="441325" algn="l"/>
                <a:tab pos="1341438" algn="l"/>
                <a:tab pos="2773363" algn="l"/>
                <a:tab pos="4664075" algn="l"/>
              </a:tabLst>
              <a:defRPr>
                <a:solidFill>
                  <a:schemeClr val="tx1"/>
                </a:solidFill>
                <a:latin typeface="Arial" panose="020B0604020202020204" pitchFamily="34" charset="0"/>
              </a:defRPr>
            </a:lvl3pPr>
            <a:lvl4pPr marL="1600200" indent="-228600" defTabSz="930275">
              <a:tabLst>
                <a:tab pos="441325" algn="l"/>
                <a:tab pos="1341438" algn="l"/>
                <a:tab pos="2773363" algn="l"/>
                <a:tab pos="4664075" algn="l"/>
              </a:tabLst>
              <a:defRPr>
                <a:solidFill>
                  <a:schemeClr val="tx1"/>
                </a:solidFill>
                <a:latin typeface="Arial" panose="020B0604020202020204" pitchFamily="34" charset="0"/>
              </a:defRPr>
            </a:lvl4pPr>
            <a:lvl5pPr marL="2057400" indent="-228600" defTabSz="930275">
              <a:tabLst>
                <a:tab pos="441325" algn="l"/>
                <a:tab pos="1341438" algn="l"/>
                <a:tab pos="2773363" algn="l"/>
                <a:tab pos="4664075" algn="l"/>
              </a:tabLst>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tabLst>
                <a:tab pos="441325" algn="l"/>
                <a:tab pos="1341438" algn="l"/>
                <a:tab pos="2773363" algn="l"/>
                <a:tab pos="4664075" algn="l"/>
              </a:tabLs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tabLst>
                <a:tab pos="441325" algn="l"/>
                <a:tab pos="1341438" algn="l"/>
                <a:tab pos="2773363" algn="l"/>
                <a:tab pos="4664075" algn="l"/>
              </a:tabLs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tabLst>
                <a:tab pos="441325" algn="l"/>
                <a:tab pos="1341438" algn="l"/>
                <a:tab pos="2773363" algn="l"/>
                <a:tab pos="4664075" algn="l"/>
              </a:tabLs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tabLst>
                <a:tab pos="441325" algn="l"/>
                <a:tab pos="1341438" algn="l"/>
                <a:tab pos="2773363" algn="l"/>
                <a:tab pos="4664075" algn="l"/>
              </a:tabLst>
              <a:defRPr>
                <a:solidFill>
                  <a:schemeClr val="tx1"/>
                </a:solidFill>
                <a:latin typeface="Arial" panose="020B0604020202020204" pitchFamily="34" charset="0"/>
              </a:defRPr>
            </a:lvl9pPr>
          </a:lstStyle>
          <a:p>
            <a:pPr eaLnBrk="1" hangingPunct="1"/>
            <a:r>
              <a:rPr lang="cs-CZ" altLang="cs-CZ" sz="2400" b="1" u="sng" dirty="0">
                <a:solidFill>
                  <a:srgbClr val="000000"/>
                </a:solidFill>
              </a:rPr>
              <a:t>A 	- hmotnostní číslo</a:t>
            </a:r>
            <a:r>
              <a:rPr lang="cs-CZ" altLang="cs-CZ" sz="2400" b="1" dirty="0">
                <a:solidFill>
                  <a:srgbClr val="000000"/>
                </a:solidFill>
              </a:rPr>
              <a:t>	počet nukleonů</a:t>
            </a:r>
          </a:p>
          <a:p>
            <a:pPr eaLnBrk="1" hangingPunct="1"/>
            <a:r>
              <a:rPr lang="cs-CZ" altLang="cs-CZ" sz="2400" b="1" u="sng" dirty="0">
                <a:solidFill>
                  <a:srgbClr val="000000"/>
                </a:solidFill>
              </a:rPr>
              <a:t>Z	- atomové (protonové) číslo</a:t>
            </a:r>
            <a:r>
              <a:rPr lang="cs-CZ" altLang="cs-CZ" sz="2400" b="1" dirty="0">
                <a:solidFill>
                  <a:srgbClr val="000000"/>
                </a:solidFill>
              </a:rPr>
              <a:t>	počet protonů</a:t>
            </a:r>
          </a:p>
          <a:p>
            <a:pPr eaLnBrk="1" hangingPunct="1"/>
            <a:r>
              <a:rPr lang="cs-CZ" altLang="cs-CZ" sz="2400" b="1" u="sng" dirty="0">
                <a:solidFill>
                  <a:srgbClr val="000000"/>
                </a:solidFill>
              </a:rPr>
              <a:t>N	- počet neutronů</a:t>
            </a:r>
          </a:p>
          <a:p>
            <a:pPr eaLnBrk="1" hangingPunct="1">
              <a:spcBef>
                <a:spcPct val="50000"/>
              </a:spcBef>
            </a:pPr>
            <a:r>
              <a:rPr lang="cs-CZ" altLang="cs-CZ" sz="2400" b="1" dirty="0">
                <a:solidFill>
                  <a:srgbClr val="000000"/>
                </a:solidFill>
              </a:rPr>
              <a:t>			</a:t>
            </a:r>
            <a:r>
              <a:rPr lang="cs-CZ" altLang="cs-CZ" sz="2600" b="1" u="sng" dirty="0">
                <a:solidFill>
                  <a:srgbClr val="000000"/>
                </a:solidFill>
              </a:rPr>
              <a:t>Platí:	A = Z + N</a:t>
            </a:r>
          </a:p>
          <a:p>
            <a:pPr eaLnBrk="1" hangingPunct="1">
              <a:spcBef>
                <a:spcPct val="50000"/>
              </a:spcBef>
            </a:pPr>
            <a:r>
              <a:rPr lang="cs-CZ" altLang="cs-CZ" sz="2400" b="1" dirty="0">
                <a:solidFill>
                  <a:srgbClr val="000000"/>
                </a:solidFill>
              </a:rPr>
              <a:t>Zápis prvku:	</a:t>
            </a:r>
            <a:r>
              <a:rPr lang="cs-CZ" altLang="cs-CZ" sz="2400" b="1" baseline="30000" dirty="0">
                <a:solidFill>
                  <a:srgbClr val="000000"/>
                </a:solidFill>
              </a:rPr>
              <a:t>235</a:t>
            </a:r>
            <a:r>
              <a:rPr lang="cs-CZ" altLang="cs-CZ" sz="2400" b="1" dirty="0">
                <a:solidFill>
                  <a:srgbClr val="000000"/>
                </a:solidFill>
              </a:rPr>
              <a:t>U nebo U235  </a:t>
            </a:r>
          </a:p>
          <a:p>
            <a:pPr eaLnBrk="1" hangingPunct="1"/>
            <a:r>
              <a:rPr lang="cs-CZ" altLang="cs-CZ" sz="2400" b="1" dirty="0">
                <a:solidFill>
                  <a:srgbClr val="000000"/>
                </a:solidFill>
              </a:rPr>
              <a:t>				jádro uranu	- 92 protonů</a:t>
            </a:r>
          </a:p>
          <a:p>
            <a:pPr eaLnBrk="1" hangingPunct="1"/>
            <a:r>
              <a:rPr lang="cs-CZ" altLang="cs-CZ" sz="2400" b="1" dirty="0">
                <a:solidFill>
                  <a:srgbClr val="000000"/>
                </a:solidFill>
              </a:rPr>
              <a:t>					- 235 – 92 = 143 neutronů</a:t>
            </a:r>
          </a:p>
          <a:p>
            <a:pPr eaLnBrk="1" hangingPunct="1"/>
            <a:r>
              <a:rPr lang="cs-CZ" altLang="cs-CZ" sz="2400" b="1" dirty="0">
                <a:solidFill>
                  <a:srgbClr val="000000"/>
                </a:solidFill>
              </a:rPr>
              <a:t>Izotop	- izotopy jednoho prvku jsou atomy se stejným počtem protonů, ale s různým počtem neutronů</a:t>
            </a:r>
          </a:p>
          <a:p>
            <a:pPr eaLnBrk="1" hangingPunct="1"/>
            <a:r>
              <a:rPr lang="cs-CZ" altLang="cs-CZ" sz="2400" b="1" dirty="0">
                <a:solidFill>
                  <a:srgbClr val="000000"/>
                </a:solidFill>
              </a:rPr>
              <a:t>		- izotopy jednoho prvku mají stejné chemické, ale různé fyzikální vlastnosti </a:t>
            </a:r>
          </a:p>
          <a:p>
            <a:pPr eaLnBrk="1" hangingPunct="1"/>
            <a:r>
              <a:rPr lang="cs-CZ" altLang="cs-CZ" sz="2400" b="1" dirty="0">
                <a:solidFill>
                  <a:srgbClr val="000000"/>
                </a:solidFill>
              </a:rPr>
              <a:t>		- některé izotopy jsou nestabilní a samovolně se přeměňují a uvolňují při tom záření</a:t>
            </a:r>
          </a:p>
          <a:p>
            <a:pPr eaLnBrk="1" hangingPunct="1"/>
            <a:r>
              <a:rPr lang="cs-CZ" altLang="cs-CZ" sz="2400" b="1" dirty="0">
                <a:solidFill>
                  <a:srgbClr val="000000"/>
                </a:solidFill>
              </a:rPr>
              <a:t>		- izotopy uranu např. U235, U238, U239</a:t>
            </a:r>
            <a:endParaRPr lang="cs-CZ" altLang="cs-CZ" b="1" dirty="0">
              <a:solidFill>
                <a:srgbClr val="000000"/>
              </a:solidFill>
            </a:endParaRPr>
          </a:p>
        </p:txBody>
      </p:sp>
      <p:sp>
        <p:nvSpPr>
          <p:cNvPr id="9222" name="Rectangle 6"/>
          <p:cNvSpPr>
            <a:spLocks noChangeArrowheads="1"/>
          </p:cNvSpPr>
          <p:nvPr/>
        </p:nvSpPr>
        <p:spPr bwMode="auto">
          <a:xfrm>
            <a:off x="4787900" y="1196975"/>
            <a:ext cx="2376488" cy="360363"/>
          </a:xfrm>
          <a:prstGeom prst="rect">
            <a:avLst/>
          </a:prstGeom>
          <a:solidFill>
            <a:schemeClr val="tx1"/>
          </a:soli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9223" name="Rectangle 7"/>
          <p:cNvSpPr>
            <a:spLocks noChangeArrowheads="1"/>
          </p:cNvSpPr>
          <p:nvPr/>
        </p:nvSpPr>
        <p:spPr bwMode="auto">
          <a:xfrm>
            <a:off x="4787900" y="1557338"/>
            <a:ext cx="2376488" cy="360362"/>
          </a:xfrm>
          <a:prstGeom prst="rect">
            <a:avLst/>
          </a:prstGeom>
          <a:solidFill>
            <a:schemeClr val="tx1"/>
          </a:soli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9224" name="Rectangle 8"/>
          <p:cNvSpPr>
            <a:spLocks noChangeArrowheads="1"/>
          </p:cNvSpPr>
          <p:nvPr/>
        </p:nvSpPr>
        <p:spPr bwMode="auto">
          <a:xfrm>
            <a:off x="1476375" y="4149725"/>
            <a:ext cx="7416800" cy="719138"/>
          </a:xfrm>
          <a:prstGeom prst="rect">
            <a:avLst/>
          </a:prstGeom>
          <a:solidFill>
            <a:schemeClr val="tx1"/>
          </a:soli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pic>
        <p:nvPicPr>
          <p:cNvPr id="9226" name="Picture 10" descr="36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1700213"/>
            <a:ext cx="218916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animEffect transition="in" filter="fade">
                                      <p:cBhvr>
                                        <p:cTn id="9" dur="500"/>
                                        <p:tgtEl>
                                          <p:spTgt spid="9220"/>
                                        </p:tgtEl>
                                      </p:cBhvr>
                                    </p:animEffect>
                                  </p:childTnLst>
                                </p:cTn>
                              </p:par>
                              <p:par>
                                <p:cTn id="10" presetID="53" presetClass="entr" presetSubtype="0" fill="hold" nodeType="withEffect">
                                  <p:stCondLst>
                                    <p:cond delay="0"/>
                                  </p:stCondLst>
                                  <p:childTnLst>
                                    <p:set>
                                      <p:cBhvr>
                                        <p:cTn id="11" dur="1" fill="hold">
                                          <p:stCondLst>
                                            <p:cond delay="0"/>
                                          </p:stCondLst>
                                        </p:cTn>
                                        <p:tgtEl>
                                          <p:spTgt spid="9226"/>
                                        </p:tgtEl>
                                        <p:attrNameLst>
                                          <p:attrName>style.visibility</p:attrName>
                                        </p:attrNameLst>
                                      </p:cBhvr>
                                      <p:to>
                                        <p:strVal val="visible"/>
                                      </p:to>
                                    </p:set>
                                    <p:anim calcmode="lin" valueType="num">
                                      <p:cBhvr>
                                        <p:cTn id="12" dur="500" fill="hold"/>
                                        <p:tgtEl>
                                          <p:spTgt spid="9226"/>
                                        </p:tgtEl>
                                        <p:attrNameLst>
                                          <p:attrName>ppt_w</p:attrName>
                                        </p:attrNameLst>
                                      </p:cBhvr>
                                      <p:tavLst>
                                        <p:tav tm="0">
                                          <p:val>
                                            <p:fltVal val="0"/>
                                          </p:val>
                                        </p:tav>
                                        <p:tav tm="100000">
                                          <p:val>
                                            <p:strVal val="#ppt_w"/>
                                          </p:val>
                                        </p:tav>
                                      </p:tavLst>
                                    </p:anim>
                                    <p:anim calcmode="lin" valueType="num">
                                      <p:cBhvr>
                                        <p:cTn id="13" dur="500" fill="hold"/>
                                        <p:tgtEl>
                                          <p:spTgt spid="9226"/>
                                        </p:tgtEl>
                                        <p:attrNameLst>
                                          <p:attrName>ppt_h</p:attrName>
                                        </p:attrNameLst>
                                      </p:cBhvr>
                                      <p:tavLst>
                                        <p:tav tm="0">
                                          <p:val>
                                            <p:fltVal val="0"/>
                                          </p:val>
                                        </p:tav>
                                        <p:tav tm="100000">
                                          <p:val>
                                            <p:strVal val="#ppt_h"/>
                                          </p:val>
                                        </p:tav>
                                      </p:tavLst>
                                    </p:anim>
                                    <p:animEffect transition="in" filter="fade">
                                      <p:cBhvr>
                                        <p:cTn id="14" dur="500"/>
                                        <p:tgtEl>
                                          <p:spTgt spid="9226"/>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9223"/>
                                        </p:tgtEl>
                                        <p:attrNameLst>
                                          <p:attrName>style.visibility</p:attrName>
                                        </p:attrNameLst>
                                      </p:cBhvr>
                                      <p:to>
                                        <p:strVal val="visible"/>
                                      </p:to>
                                    </p:set>
                                    <p:anim calcmode="lin" valueType="num">
                                      <p:cBhvr>
                                        <p:cTn id="23" dur="500" fill="hold"/>
                                        <p:tgtEl>
                                          <p:spTgt spid="9223"/>
                                        </p:tgtEl>
                                        <p:attrNameLst>
                                          <p:attrName>ppt_w</p:attrName>
                                        </p:attrNameLst>
                                      </p:cBhvr>
                                      <p:tavLst>
                                        <p:tav tm="0">
                                          <p:val>
                                            <p:fltVal val="0"/>
                                          </p:val>
                                        </p:tav>
                                        <p:tav tm="100000">
                                          <p:val>
                                            <p:strVal val="#ppt_w"/>
                                          </p:val>
                                        </p:tav>
                                      </p:tavLst>
                                    </p:anim>
                                    <p:anim calcmode="lin" valueType="num">
                                      <p:cBhvr>
                                        <p:cTn id="24" dur="500" fill="hold"/>
                                        <p:tgtEl>
                                          <p:spTgt spid="9223"/>
                                        </p:tgtEl>
                                        <p:attrNameLst>
                                          <p:attrName>ppt_h</p:attrName>
                                        </p:attrNameLst>
                                      </p:cBhvr>
                                      <p:tavLst>
                                        <p:tav tm="0">
                                          <p:val>
                                            <p:fltVal val="0"/>
                                          </p:val>
                                        </p:tav>
                                        <p:tav tm="100000">
                                          <p:val>
                                            <p:strVal val="#ppt_h"/>
                                          </p:val>
                                        </p:tav>
                                      </p:tavLst>
                                    </p:anim>
                                    <p:animEffect transition="in" filter="fade">
                                      <p:cBhvr>
                                        <p:cTn id="25" dur="500"/>
                                        <p:tgtEl>
                                          <p:spTgt spid="9223"/>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224"/>
                                        </p:tgtEl>
                                        <p:attrNameLst>
                                          <p:attrName>style.visibility</p:attrName>
                                        </p:attrNameLst>
                                      </p:cBhvr>
                                      <p:to>
                                        <p:strVal val="visible"/>
                                      </p:to>
                                    </p:set>
                                    <p:anim calcmode="lin" valueType="num">
                                      <p:cBhvr>
                                        <p:cTn id="28" dur="500" fill="hold"/>
                                        <p:tgtEl>
                                          <p:spTgt spid="9224"/>
                                        </p:tgtEl>
                                        <p:attrNameLst>
                                          <p:attrName>ppt_w</p:attrName>
                                        </p:attrNameLst>
                                      </p:cBhvr>
                                      <p:tavLst>
                                        <p:tav tm="0">
                                          <p:val>
                                            <p:fltVal val="0"/>
                                          </p:val>
                                        </p:tav>
                                        <p:tav tm="100000">
                                          <p:val>
                                            <p:strVal val="#ppt_w"/>
                                          </p:val>
                                        </p:tav>
                                      </p:tavLst>
                                    </p:anim>
                                    <p:anim calcmode="lin" valueType="num">
                                      <p:cBhvr>
                                        <p:cTn id="29" dur="500" fill="hold"/>
                                        <p:tgtEl>
                                          <p:spTgt spid="9224"/>
                                        </p:tgtEl>
                                        <p:attrNameLst>
                                          <p:attrName>ppt_h</p:attrName>
                                        </p:attrNameLst>
                                      </p:cBhvr>
                                      <p:tavLst>
                                        <p:tav tm="0">
                                          <p:val>
                                            <p:fltVal val="0"/>
                                          </p:val>
                                        </p:tav>
                                        <p:tav tm="100000">
                                          <p:val>
                                            <p:strVal val="#ppt_h"/>
                                          </p:val>
                                        </p:tav>
                                      </p:tavLst>
                                    </p:anim>
                                    <p:animEffect transition="in" filter="fade">
                                      <p:cBhvr>
                                        <p:cTn id="30" dur="500"/>
                                        <p:tgtEl>
                                          <p:spTgt spid="9224"/>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9221">
                                            <p:txEl>
                                              <p:pRg st="0" end="0"/>
                                            </p:txEl>
                                          </p:spTgt>
                                        </p:tgtEl>
                                        <p:attrNameLst>
                                          <p:attrName>style.visibility</p:attrName>
                                        </p:attrNameLst>
                                      </p:cBhvr>
                                      <p:to>
                                        <p:strVal val="visible"/>
                                      </p:to>
                                    </p:set>
                                    <p:animEffect transition="in" filter="wipe(left)">
                                      <p:cBhvr>
                                        <p:cTn id="34" dur="500"/>
                                        <p:tgtEl>
                                          <p:spTgt spid="9221">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xit" presetSubtype="8" fill="hold" grpId="1" nodeType="clickEffect">
                                  <p:stCondLst>
                                    <p:cond delay="0"/>
                                  </p:stCondLst>
                                  <p:childTnLst>
                                    <p:animEffect transition="out" filter="wipe(left)">
                                      <p:cBhvr>
                                        <p:cTn id="38" dur="500"/>
                                        <p:tgtEl>
                                          <p:spTgt spid="9222"/>
                                        </p:tgtEl>
                                      </p:cBhvr>
                                    </p:animEffect>
                                    <p:set>
                                      <p:cBhvr>
                                        <p:cTn id="39" dur="1" fill="hold">
                                          <p:stCondLst>
                                            <p:cond delay="499"/>
                                          </p:stCondLst>
                                        </p:cTn>
                                        <p:tgtEl>
                                          <p:spTgt spid="9222"/>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9221">
                                            <p:txEl>
                                              <p:pRg st="1" end="1"/>
                                            </p:txEl>
                                          </p:spTgt>
                                        </p:tgtEl>
                                        <p:attrNameLst>
                                          <p:attrName>style.visibility</p:attrName>
                                        </p:attrNameLst>
                                      </p:cBhvr>
                                      <p:to>
                                        <p:strVal val="visible"/>
                                      </p:to>
                                    </p:set>
                                    <p:animEffect transition="in" filter="wipe(left)">
                                      <p:cBhvr>
                                        <p:cTn id="43" dur="500"/>
                                        <p:tgtEl>
                                          <p:spTgt spid="9221">
                                            <p:txEl>
                                              <p:pRg st="1" end="1"/>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xit" presetSubtype="8" fill="hold" grpId="1" nodeType="clickEffect">
                                  <p:stCondLst>
                                    <p:cond delay="0"/>
                                  </p:stCondLst>
                                  <p:childTnLst>
                                    <p:animEffect transition="out" filter="wipe(left)">
                                      <p:cBhvr>
                                        <p:cTn id="47" dur="500"/>
                                        <p:tgtEl>
                                          <p:spTgt spid="9223"/>
                                        </p:tgtEl>
                                      </p:cBhvr>
                                    </p:animEffect>
                                    <p:set>
                                      <p:cBhvr>
                                        <p:cTn id="48" dur="1" fill="hold">
                                          <p:stCondLst>
                                            <p:cond delay="499"/>
                                          </p:stCondLst>
                                        </p:cTn>
                                        <p:tgtEl>
                                          <p:spTgt spid="9223"/>
                                        </p:tgtEl>
                                        <p:attrNameLst>
                                          <p:attrName>style.visibility</p:attrName>
                                        </p:attrNameLst>
                                      </p:cBhvr>
                                      <p:to>
                                        <p:strVal val="hidden"/>
                                      </p:to>
                                    </p:set>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9221">
                                            <p:txEl>
                                              <p:pRg st="2" end="2"/>
                                            </p:txEl>
                                          </p:spTgt>
                                        </p:tgtEl>
                                        <p:attrNameLst>
                                          <p:attrName>style.visibility</p:attrName>
                                        </p:attrNameLst>
                                      </p:cBhvr>
                                      <p:to>
                                        <p:strVal val="visible"/>
                                      </p:to>
                                    </p:set>
                                    <p:animEffect transition="in" filter="wipe(left)">
                                      <p:cBhvr>
                                        <p:cTn id="52" dur="500"/>
                                        <p:tgtEl>
                                          <p:spTgt spid="9221">
                                            <p:txEl>
                                              <p:pRg st="2" end="2"/>
                                            </p:txEl>
                                          </p:spTgt>
                                        </p:tgtEl>
                                      </p:cBhvr>
                                    </p:animEffect>
                                  </p:childTnLst>
                                </p:cTn>
                              </p:par>
                            </p:childTnLst>
                          </p:cTn>
                        </p:par>
                        <p:par>
                          <p:cTn id="53" fill="hold" nodeType="afterGroup">
                            <p:stCondLst>
                              <p:cond delay="1000"/>
                            </p:stCondLst>
                            <p:childTnLst>
                              <p:par>
                                <p:cTn id="54" presetID="53" presetClass="entr" presetSubtype="0" fill="hold" nodeType="afterEffect">
                                  <p:stCondLst>
                                    <p:cond delay="0"/>
                                  </p:stCondLst>
                                  <p:childTnLst>
                                    <p:set>
                                      <p:cBhvr>
                                        <p:cTn id="55" dur="1" fill="hold">
                                          <p:stCondLst>
                                            <p:cond delay="0"/>
                                          </p:stCondLst>
                                        </p:cTn>
                                        <p:tgtEl>
                                          <p:spTgt spid="9221">
                                            <p:txEl>
                                              <p:pRg st="3" end="3"/>
                                            </p:txEl>
                                          </p:spTgt>
                                        </p:tgtEl>
                                        <p:attrNameLst>
                                          <p:attrName>style.visibility</p:attrName>
                                        </p:attrNameLst>
                                      </p:cBhvr>
                                      <p:to>
                                        <p:strVal val="visible"/>
                                      </p:to>
                                    </p:set>
                                    <p:anim calcmode="lin" valueType="num">
                                      <p:cBhvr>
                                        <p:cTn id="56" dur="500" fill="hold"/>
                                        <p:tgtEl>
                                          <p:spTgt spid="9221">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9221">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9221">
                                            <p:txEl>
                                              <p:pRg st="3" end="3"/>
                                            </p:txEl>
                                          </p:spTgt>
                                        </p:tgtEl>
                                      </p:cBhvr>
                                    </p:animEffect>
                                  </p:childTnLst>
                                </p:cTn>
                              </p:par>
                            </p:childTnLst>
                          </p:cTn>
                        </p:par>
                        <p:par>
                          <p:cTn id="59" fill="hold" nodeType="afterGroup">
                            <p:stCondLst>
                              <p:cond delay="1500"/>
                            </p:stCondLst>
                            <p:childTnLst>
                              <p:par>
                                <p:cTn id="60" presetID="22" presetClass="entr" presetSubtype="8" fill="hold" nodeType="afterEffect">
                                  <p:stCondLst>
                                    <p:cond delay="0"/>
                                  </p:stCondLst>
                                  <p:childTnLst>
                                    <p:set>
                                      <p:cBhvr>
                                        <p:cTn id="61" dur="1" fill="hold">
                                          <p:stCondLst>
                                            <p:cond delay="0"/>
                                          </p:stCondLst>
                                        </p:cTn>
                                        <p:tgtEl>
                                          <p:spTgt spid="9221">
                                            <p:txEl>
                                              <p:pRg st="4" end="4"/>
                                            </p:txEl>
                                          </p:spTgt>
                                        </p:tgtEl>
                                        <p:attrNameLst>
                                          <p:attrName>style.visibility</p:attrName>
                                        </p:attrNameLst>
                                      </p:cBhvr>
                                      <p:to>
                                        <p:strVal val="visible"/>
                                      </p:to>
                                    </p:set>
                                    <p:animEffect transition="in" filter="wipe(left)">
                                      <p:cBhvr>
                                        <p:cTn id="62" dur="500"/>
                                        <p:tgtEl>
                                          <p:spTgt spid="9221">
                                            <p:txEl>
                                              <p:pRg st="4" end="4"/>
                                            </p:txEl>
                                          </p:spTgt>
                                        </p:tgtEl>
                                      </p:cBhvr>
                                    </p:animEffect>
                                  </p:childTnLst>
                                </p:cTn>
                              </p:par>
                            </p:childTnLst>
                          </p:cTn>
                        </p:par>
                        <p:par>
                          <p:cTn id="63" fill="hold" nodeType="afterGroup">
                            <p:stCondLst>
                              <p:cond delay="2000"/>
                            </p:stCondLst>
                            <p:childTnLst>
                              <p:par>
                                <p:cTn id="64" presetID="22" presetClass="entr" presetSubtype="8" fill="hold" nodeType="afterEffect">
                                  <p:stCondLst>
                                    <p:cond delay="0"/>
                                  </p:stCondLst>
                                  <p:childTnLst>
                                    <p:set>
                                      <p:cBhvr>
                                        <p:cTn id="65" dur="1" fill="hold">
                                          <p:stCondLst>
                                            <p:cond delay="0"/>
                                          </p:stCondLst>
                                        </p:cTn>
                                        <p:tgtEl>
                                          <p:spTgt spid="9221">
                                            <p:txEl>
                                              <p:pRg st="5" end="5"/>
                                            </p:txEl>
                                          </p:spTgt>
                                        </p:tgtEl>
                                        <p:attrNameLst>
                                          <p:attrName>style.visibility</p:attrName>
                                        </p:attrNameLst>
                                      </p:cBhvr>
                                      <p:to>
                                        <p:strVal val="visible"/>
                                      </p:to>
                                    </p:set>
                                    <p:animEffect transition="in" filter="wipe(left)">
                                      <p:cBhvr>
                                        <p:cTn id="66" dur="500"/>
                                        <p:tgtEl>
                                          <p:spTgt spid="9221">
                                            <p:txEl>
                                              <p:pRg st="5" end="5"/>
                                            </p:txEl>
                                          </p:spTgt>
                                        </p:tgtEl>
                                      </p:cBhvr>
                                    </p:animEffect>
                                  </p:childTnLst>
                                </p:cTn>
                              </p:par>
                              <p:par>
                                <p:cTn id="67" presetID="22" presetClass="entr" presetSubtype="8" fill="hold" nodeType="withEffect">
                                  <p:stCondLst>
                                    <p:cond delay="0"/>
                                  </p:stCondLst>
                                  <p:childTnLst>
                                    <p:set>
                                      <p:cBhvr>
                                        <p:cTn id="68" dur="1" fill="hold">
                                          <p:stCondLst>
                                            <p:cond delay="0"/>
                                          </p:stCondLst>
                                        </p:cTn>
                                        <p:tgtEl>
                                          <p:spTgt spid="9221">
                                            <p:txEl>
                                              <p:pRg st="6" end="6"/>
                                            </p:txEl>
                                          </p:spTgt>
                                        </p:tgtEl>
                                        <p:attrNameLst>
                                          <p:attrName>style.visibility</p:attrName>
                                        </p:attrNameLst>
                                      </p:cBhvr>
                                      <p:to>
                                        <p:strVal val="visible"/>
                                      </p:to>
                                    </p:set>
                                    <p:animEffect transition="in" filter="wipe(left)">
                                      <p:cBhvr>
                                        <p:cTn id="69" dur="500"/>
                                        <p:tgtEl>
                                          <p:spTgt spid="9221">
                                            <p:txEl>
                                              <p:pRg st="6" end="6"/>
                                            </p:txEl>
                                          </p:spTgt>
                                        </p:tgtEl>
                                      </p:cBhvr>
                                    </p:animEffect>
                                  </p:childTnLst>
                                </p:cTn>
                              </p:par>
                            </p:childTnLst>
                          </p:cTn>
                        </p:par>
                        <p:par>
                          <p:cTn id="70" fill="hold" nodeType="afterGroup">
                            <p:stCondLst>
                              <p:cond delay="2500"/>
                            </p:stCondLst>
                            <p:childTnLst>
                              <p:par>
                                <p:cTn id="71" presetID="22" presetClass="entr" presetSubtype="8" fill="hold" nodeType="afterEffect">
                                  <p:stCondLst>
                                    <p:cond delay="0"/>
                                  </p:stCondLst>
                                  <p:childTnLst>
                                    <p:set>
                                      <p:cBhvr>
                                        <p:cTn id="72" dur="1" fill="hold">
                                          <p:stCondLst>
                                            <p:cond delay="0"/>
                                          </p:stCondLst>
                                        </p:cTn>
                                        <p:tgtEl>
                                          <p:spTgt spid="9221">
                                            <p:txEl>
                                              <p:pRg st="7" end="7"/>
                                            </p:txEl>
                                          </p:spTgt>
                                        </p:tgtEl>
                                        <p:attrNameLst>
                                          <p:attrName>style.visibility</p:attrName>
                                        </p:attrNameLst>
                                      </p:cBhvr>
                                      <p:to>
                                        <p:strVal val="visible"/>
                                      </p:to>
                                    </p:set>
                                    <p:animEffect transition="in" filter="wipe(left)">
                                      <p:cBhvr>
                                        <p:cTn id="73" dur="500"/>
                                        <p:tgtEl>
                                          <p:spTgt spid="9221">
                                            <p:txEl>
                                              <p:pRg st="7" end="7"/>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xit" presetSubtype="8" fill="hold" grpId="1" nodeType="clickEffect">
                                  <p:stCondLst>
                                    <p:cond delay="0"/>
                                  </p:stCondLst>
                                  <p:childTnLst>
                                    <p:animEffect transition="out" filter="wipe(left)">
                                      <p:cBhvr>
                                        <p:cTn id="77" dur="500"/>
                                        <p:tgtEl>
                                          <p:spTgt spid="9224"/>
                                        </p:tgtEl>
                                      </p:cBhvr>
                                    </p:animEffect>
                                    <p:set>
                                      <p:cBhvr>
                                        <p:cTn id="78" dur="1" fill="hold">
                                          <p:stCondLst>
                                            <p:cond delay="499"/>
                                          </p:stCondLst>
                                        </p:cTn>
                                        <p:tgtEl>
                                          <p:spTgt spid="9224"/>
                                        </p:tgtEl>
                                        <p:attrNameLst>
                                          <p:attrName>style.visibility</p:attrName>
                                        </p:attrNameLst>
                                      </p:cBhvr>
                                      <p:to>
                                        <p:strVal val="hidden"/>
                                      </p:to>
                                    </p:set>
                                  </p:childTnLst>
                                </p:cTn>
                              </p:par>
                              <p:par>
                                <p:cTn id="79" presetID="22" presetClass="entr" presetSubtype="8" fill="hold" nodeType="withEffect">
                                  <p:stCondLst>
                                    <p:cond delay="0"/>
                                  </p:stCondLst>
                                  <p:childTnLst>
                                    <p:set>
                                      <p:cBhvr>
                                        <p:cTn id="80" dur="1" fill="hold">
                                          <p:stCondLst>
                                            <p:cond delay="0"/>
                                          </p:stCondLst>
                                        </p:cTn>
                                        <p:tgtEl>
                                          <p:spTgt spid="9221">
                                            <p:txEl>
                                              <p:pRg st="8" end="8"/>
                                            </p:txEl>
                                          </p:spTgt>
                                        </p:tgtEl>
                                        <p:attrNameLst>
                                          <p:attrName>style.visibility</p:attrName>
                                        </p:attrNameLst>
                                      </p:cBhvr>
                                      <p:to>
                                        <p:strVal val="visible"/>
                                      </p:to>
                                    </p:set>
                                    <p:animEffect transition="in" filter="wipe(left)">
                                      <p:cBhvr>
                                        <p:cTn id="81" dur="500"/>
                                        <p:tgtEl>
                                          <p:spTgt spid="9221">
                                            <p:txEl>
                                              <p:pRg st="8" end="8"/>
                                            </p:txEl>
                                          </p:spTgt>
                                        </p:tgtEl>
                                      </p:cBhvr>
                                    </p:animEffect>
                                  </p:childTnLst>
                                </p:cTn>
                              </p:par>
                              <p:par>
                                <p:cTn id="82" presetID="22" presetClass="entr" presetSubtype="8" fill="hold" nodeType="withEffect">
                                  <p:stCondLst>
                                    <p:cond delay="0"/>
                                  </p:stCondLst>
                                  <p:childTnLst>
                                    <p:set>
                                      <p:cBhvr>
                                        <p:cTn id="83" dur="1" fill="hold">
                                          <p:stCondLst>
                                            <p:cond delay="0"/>
                                          </p:stCondLst>
                                        </p:cTn>
                                        <p:tgtEl>
                                          <p:spTgt spid="9221">
                                            <p:txEl>
                                              <p:pRg st="9" end="9"/>
                                            </p:txEl>
                                          </p:spTgt>
                                        </p:tgtEl>
                                        <p:attrNameLst>
                                          <p:attrName>style.visibility</p:attrName>
                                        </p:attrNameLst>
                                      </p:cBhvr>
                                      <p:to>
                                        <p:strVal val="visible"/>
                                      </p:to>
                                    </p:set>
                                    <p:animEffect transition="in" filter="wipe(left)">
                                      <p:cBhvr>
                                        <p:cTn id="84" dur="500"/>
                                        <p:tgtEl>
                                          <p:spTgt spid="9221">
                                            <p:txEl>
                                              <p:pRg st="9" end="9"/>
                                            </p:txEl>
                                          </p:spTgt>
                                        </p:tgtEl>
                                      </p:cBhvr>
                                    </p:animEffect>
                                  </p:childTnLst>
                                </p:cTn>
                              </p:par>
                              <p:par>
                                <p:cTn id="85" presetID="22" presetClass="entr" presetSubtype="8" fill="hold" nodeType="withEffect">
                                  <p:stCondLst>
                                    <p:cond delay="0"/>
                                  </p:stCondLst>
                                  <p:childTnLst>
                                    <p:set>
                                      <p:cBhvr>
                                        <p:cTn id="86" dur="1" fill="hold">
                                          <p:stCondLst>
                                            <p:cond delay="0"/>
                                          </p:stCondLst>
                                        </p:cTn>
                                        <p:tgtEl>
                                          <p:spTgt spid="9221">
                                            <p:txEl>
                                              <p:pRg st="10" end="10"/>
                                            </p:txEl>
                                          </p:spTgt>
                                        </p:tgtEl>
                                        <p:attrNameLst>
                                          <p:attrName>style.visibility</p:attrName>
                                        </p:attrNameLst>
                                      </p:cBhvr>
                                      <p:to>
                                        <p:strVal val="visible"/>
                                      </p:to>
                                    </p:set>
                                    <p:animEffect transition="in" filter="wipe(left)">
                                      <p:cBhvr>
                                        <p:cTn id="87" dur="500"/>
                                        <p:tgtEl>
                                          <p:spTgt spid="922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animBg="1"/>
      <p:bldP spid="9222" grpId="1" animBg="1"/>
      <p:bldP spid="9223" grpId="0" animBg="1"/>
      <p:bldP spid="9223" grpId="1" animBg="1"/>
      <p:bldP spid="9224" grpId="0" animBg="1"/>
      <p:bldP spid="9224"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4" name="Rectangle 4"/>
          <p:cNvSpPr>
            <a:spLocks noRot="1" noChangeArrowheads="1"/>
          </p:cNvSpPr>
          <p:nvPr/>
        </p:nvSpPr>
        <p:spPr bwMode="auto">
          <a:xfrm>
            <a:off x="1115616" y="611193"/>
            <a:ext cx="5184254"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Arial Black" panose="020B0A04020102020204" pitchFamily="34" charset="0"/>
              </a:defRPr>
            </a:lvl1pPr>
            <a:lvl2pPr>
              <a:defRPr sz="4400" b="1">
                <a:solidFill>
                  <a:schemeClr val="tx2"/>
                </a:solidFill>
                <a:effectLst>
                  <a:outerShdw blurRad="38100" dist="38100" dir="2700000" algn="tl">
                    <a:srgbClr val="000000"/>
                  </a:outerShdw>
                </a:effectLst>
                <a:latin typeface="Arial Black" panose="020B0A04020102020204" pitchFamily="34" charset="0"/>
              </a:defRPr>
            </a:lvl2pPr>
            <a:lvl3pPr>
              <a:defRPr sz="4400" b="1">
                <a:solidFill>
                  <a:schemeClr val="tx2"/>
                </a:solidFill>
                <a:effectLst>
                  <a:outerShdw blurRad="38100" dist="38100" dir="2700000" algn="tl">
                    <a:srgbClr val="000000"/>
                  </a:outerShdw>
                </a:effectLst>
                <a:latin typeface="Arial Black" panose="020B0A04020102020204" pitchFamily="34" charset="0"/>
              </a:defRPr>
            </a:lvl3pPr>
            <a:lvl4pPr>
              <a:defRPr sz="4400" b="1">
                <a:solidFill>
                  <a:schemeClr val="tx2"/>
                </a:solidFill>
                <a:effectLst>
                  <a:outerShdw blurRad="38100" dist="38100" dir="2700000" algn="tl">
                    <a:srgbClr val="000000"/>
                  </a:outerShdw>
                </a:effectLst>
                <a:latin typeface="Arial Black" panose="020B0A04020102020204" pitchFamily="34" charset="0"/>
              </a:defRPr>
            </a:lvl4pPr>
            <a:lvl5pPr>
              <a:defRPr sz="4400" b="1">
                <a:solidFill>
                  <a:schemeClr val="tx2"/>
                </a:solidFill>
                <a:effectLst>
                  <a:outerShdw blurRad="38100" dist="38100" dir="2700000" algn="tl">
                    <a:srgbClr val="000000"/>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defRPr>
            </a:lvl9pPr>
          </a:lstStyle>
          <a:p>
            <a:pPr algn="ctr" eaLnBrk="1" hangingPunct="1">
              <a:defRPr/>
            </a:pPr>
            <a:r>
              <a:rPr lang="cs-CZ" altLang="cs-CZ" u="sng" dirty="0" smtClean="0">
                <a:solidFill>
                  <a:srgbClr val="000000"/>
                </a:solidFill>
                <a:effectLst/>
                <a:latin typeface="Comic Sans MS" panose="030F0702030302020204" pitchFamily="66" charset="0"/>
              </a:rPr>
              <a:t>Jaderné síly</a:t>
            </a:r>
          </a:p>
        </p:txBody>
      </p:sp>
      <p:sp>
        <p:nvSpPr>
          <p:cNvPr id="10245" name="Text Box 5"/>
          <p:cNvSpPr txBox="1">
            <a:spLocks noChangeArrowheads="1"/>
          </p:cNvSpPr>
          <p:nvPr/>
        </p:nvSpPr>
        <p:spPr bwMode="auto">
          <a:xfrm>
            <a:off x="250825" y="1908175"/>
            <a:ext cx="8713788" cy="452649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697163" indent="-2697163">
              <a:tabLst>
                <a:tab pos="2514600" algn="l"/>
              </a:tabLst>
              <a:defRPr>
                <a:solidFill>
                  <a:schemeClr val="tx1"/>
                </a:solidFill>
                <a:latin typeface="Arial" panose="020B0604020202020204" pitchFamily="34" charset="0"/>
              </a:defRPr>
            </a:lvl1pPr>
            <a:lvl2pPr marL="742950" indent="-285750">
              <a:tabLst>
                <a:tab pos="2514600" algn="l"/>
              </a:tabLst>
              <a:defRPr>
                <a:solidFill>
                  <a:schemeClr val="tx1"/>
                </a:solidFill>
                <a:latin typeface="Arial" panose="020B0604020202020204" pitchFamily="34" charset="0"/>
              </a:defRPr>
            </a:lvl2pPr>
            <a:lvl3pPr marL="1143000" indent="-228600">
              <a:tabLst>
                <a:tab pos="2514600" algn="l"/>
              </a:tabLst>
              <a:defRPr>
                <a:solidFill>
                  <a:schemeClr val="tx1"/>
                </a:solidFill>
                <a:latin typeface="Arial" panose="020B0604020202020204" pitchFamily="34" charset="0"/>
              </a:defRPr>
            </a:lvl3pPr>
            <a:lvl4pPr marL="1600200" indent="-228600">
              <a:tabLst>
                <a:tab pos="2514600" algn="l"/>
              </a:tabLst>
              <a:defRPr>
                <a:solidFill>
                  <a:schemeClr val="tx1"/>
                </a:solidFill>
                <a:latin typeface="Arial" panose="020B0604020202020204" pitchFamily="34" charset="0"/>
              </a:defRPr>
            </a:lvl4pPr>
            <a:lvl5pPr marL="2057400" indent="-228600">
              <a:tabLst>
                <a:tab pos="2514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514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514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514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514600" algn="l"/>
              </a:tabLst>
              <a:defRPr>
                <a:solidFill>
                  <a:schemeClr val="tx1"/>
                </a:solidFill>
                <a:latin typeface="Arial" panose="020B0604020202020204" pitchFamily="34" charset="0"/>
              </a:defRPr>
            </a:lvl9pPr>
          </a:lstStyle>
          <a:p>
            <a:pPr eaLnBrk="1" hangingPunct="1">
              <a:spcBef>
                <a:spcPct val="50000"/>
              </a:spcBef>
            </a:pPr>
            <a:r>
              <a:rPr lang="cs-CZ" altLang="cs-CZ" sz="2400" b="1" u="sng">
                <a:solidFill>
                  <a:srgbClr val="000000"/>
                </a:solidFill>
              </a:rPr>
              <a:t>V oblasti jádra působí síly:</a:t>
            </a:r>
          </a:p>
          <a:p>
            <a:pPr eaLnBrk="1" hangingPunct="1">
              <a:spcBef>
                <a:spcPct val="50000"/>
              </a:spcBef>
            </a:pPr>
            <a:r>
              <a:rPr lang="cs-CZ" altLang="cs-CZ" sz="2400" b="1">
                <a:solidFill>
                  <a:srgbClr val="000000"/>
                </a:solidFill>
              </a:rPr>
              <a:t>* </a:t>
            </a:r>
            <a:r>
              <a:rPr lang="cs-CZ" altLang="cs-CZ" sz="2400" b="1" u="sng">
                <a:solidFill>
                  <a:srgbClr val="000000"/>
                </a:solidFill>
              </a:rPr>
              <a:t>elektrostatické</a:t>
            </a:r>
            <a:r>
              <a:rPr lang="cs-CZ" altLang="cs-CZ" sz="2400" b="1">
                <a:solidFill>
                  <a:srgbClr val="000000"/>
                </a:solidFill>
              </a:rPr>
              <a:t> 	- řídí Coulombovým zákonem </a:t>
            </a:r>
          </a:p>
          <a:p>
            <a:pPr eaLnBrk="1" hangingPunct="1"/>
            <a:r>
              <a:rPr lang="cs-CZ" altLang="cs-CZ" sz="2400" b="1">
                <a:solidFill>
                  <a:srgbClr val="000000"/>
                </a:solidFill>
              </a:rPr>
              <a:t>	- je nepřímo úměrná kvadrátu vzdálenosti</a:t>
            </a:r>
          </a:p>
          <a:p>
            <a:pPr eaLnBrk="1" hangingPunct="1"/>
            <a:r>
              <a:rPr lang="cs-CZ" altLang="cs-CZ" sz="2400" b="1">
                <a:solidFill>
                  <a:srgbClr val="000000"/>
                </a:solidFill>
              </a:rPr>
              <a:t>	- závisí na počtu protonů a neutronů v jádře a na jejich vzájemném poměru</a:t>
            </a:r>
          </a:p>
          <a:p>
            <a:pPr eaLnBrk="1" hangingPunct="1">
              <a:spcBef>
                <a:spcPct val="50000"/>
              </a:spcBef>
            </a:pPr>
            <a:r>
              <a:rPr lang="cs-CZ" altLang="cs-CZ" sz="2400" b="1">
                <a:solidFill>
                  <a:srgbClr val="000000"/>
                </a:solidFill>
              </a:rPr>
              <a:t>* </a:t>
            </a:r>
            <a:r>
              <a:rPr lang="cs-CZ" altLang="cs-CZ" sz="2400" b="1" u="sng">
                <a:solidFill>
                  <a:srgbClr val="000000"/>
                </a:solidFill>
              </a:rPr>
              <a:t>jaderné</a:t>
            </a:r>
            <a:r>
              <a:rPr lang="cs-CZ" altLang="cs-CZ" sz="2400" b="1">
                <a:solidFill>
                  <a:srgbClr val="000000"/>
                </a:solidFill>
              </a:rPr>
              <a:t> 	- nezávisí na náboji nukleonů</a:t>
            </a:r>
          </a:p>
          <a:p>
            <a:pPr eaLnBrk="1" hangingPunct="1"/>
            <a:r>
              <a:rPr lang="cs-CZ" altLang="cs-CZ" sz="2400" b="1">
                <a:solidFill>
                  <a:srgbClr val="000000"/>
                </a:solidFill>
              </a:rPr>
              <a:t>	-	působí pouze v oblasti atomového jádra</a:t>
            </a:r>
          </a:p>
          <a:p>
            <a:pPr eaLnBrk="1" hangingPunct="1"/>
            <a:r>
              <a:rPr lang="cs-CZ" altLang="cs-CZ" sz="2400" b="1">
                <a:solidFill>
                  <a:srgbClr val="000000"/>
                </a:solidFill>
              </a:rPr>
              <a:t>	- jsou zpravidla o 2 – 3 řády vyšší než síly elektrostatické </a:t>
            </a:r>
          </a:p>
          <a:p>
            <a:pPr eaLnBrk="1" hangingPunct="1"/>
            <a:r>
              <a:rPr lang="cs-CZ" altLang="cs-CZ" sz="2400" b="1">
                <a:solidFill>
                  <a:srgbClr val="000000"/>
                </a:solidFill>
              </a:rPr>
              <a:t>	- v normálním (stabilním) stavu „drží“ jádro pohromadě.</a:t>
            </a:r>
          </a:p>
        </p:txBody>
      </p:sp>
      <p:pic>
        <p:nvPicPr>
          <p:cNvPr id="10249" name="Picture 9" descr="atoms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751" y="244475"/>
            <a:ext cx="21034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500" fill="hold"/>
                                        <p:tgtEl>
                                          <p:spTgt spid="10244"/>
                                        </p:tgtEl>
                                        <p:attrNameLst>
                                          <p:attrName>ppt_w</p:attrName>
                                        </p:attrNameLst>
                                      </p:cBhvr>
                                      <p:tavLst>
                                        <p:tav tm="0">
                                          <p:val>
                                            <p:fltVal val="0"/>
                                          </p:val>
                                        </p:tav>
                                        <p:tav tm="100000">
                                          <p:val>
                                            <p:strVal val="#ppt_w"/>
                                          </p:val>
                                        </p:tav>
                                      </p:tavLst>
                                    </p:anim>
                                    <p:anim calcmode="lin" valueType="num">
                                      <p:cBhvr>
                                        <p:cTn id="8" dur="500" fill="hold"/>
                                        <p:tgtEl>
                                          <p:spTgt spid="10244"/>
                                        </p:tgtEl>
                                        <p:attrNameLst>
                                          <p:attrName>ppt_h</p:attrName>
                                        </p:attrNameLst>
                                      </p:cBhvr>
                                      <p:tavLst>
                                        <p:tav tm="0">
                                          <p:val>
                                            <p:fltVal val="0"/>
                                          </p:val>
                                        </p:tav>
                                        <p:tav tm="100000">
                                          <p:val>
                                            <p:strVal val="#ppt_h"/>
                                          </p:val>
                                        </p:tav>
                                      </p:tavLst>
                                    </p:anim>
                                    <p:animEffect transition="in" filter="fade">
                                      <p:cBhvr>
                                        <p:cTn id="9" dur="500"/>
                                        <p:tgtEl>
                                          <p:spTgt spid="10244"/>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45">
                                            <p:txEl>
                                              <p:pRg st="0" end="0"/>
                                            </p:txEl>
                                          </p:spTgt>
                                        </p:tgtEl>
                                        <p:attrNameLst>
                                          <p:attrName>style.visibility</p:attrName>
                                        </p:attrNameLst>
                                      </p:cBhvr>
                                      <p:to>
                                        <p:strVal val="visible"/>
                                      </p:to>
                                    </p:set>
                                    <p:animEffect transition="in" filter="wipe(left)">
                                      <p:cBhvr>
                                        <p:cTn id="13" dur="500"/>
                                        <p:tgtEl>
                                          <p:spTgt spid="1024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0245">
                                            <p:txEl>
                                              <p:pRg st="1" end="1"/>
                                            </p:txEl>
                                          </p:spTgt>
                                        </p:tgtEl>
                                        <p:attrNameLst>
                                          <p:attrName>style.visibility</p:attrName>
                                        </p:attrNameLst>
                                      </p:cBhvr>
                                      <p:to>
                                        <p:strVal val="visible"/>
                                      </p:to>
                                    </p:set>
                                    <p:animEffect transition="in" filter="wipe(left)">
                                      <p:cBhvr>
                                        <p:cTn id="18" dur="500"/>
                                        <p:tgtEl>
                                          <p:spTgt spid="10245">
                                            <p:txEl>
                                              <p:pRg st="1" end="1"/>
                                            </p:txEl>
                                          </p:spTgt>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0245">
                                            <p:txEl>
                                              <p:pRg st="2" end="2"/>
                                            </p:txEl>
                                          </p:spTgt>
                                        </p:tgtEl>
                                        <p:attrNameLst>
                                          <p:attrName>style.visibility</p:attrName>
                                        </p:attrNameLst>
                                      </p:cBhvr>
                                      <p:to>
                                        <p:strVal val="visible"/>
                                      </p:to>
                                    </p:set>
                                    <p:animEffect transition="in" filter="wipe(left)">
                                      <p:cBhvr>
                                        <p:cTn id="22" dur="500"/>
                                        <p:tgtEl>
                                          <p:spTgt spid="10245">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245">
                                            <p:txEl>
                                              <p:pRg st="3" end="3"/>
                                            </p:txEl>
                                          </p:spTgt>
                                        </p:tgtEl>
                                        <p:attrNameLst>
                                          <p:attrName>style.visibility</p:attrName>
                                        </p:attrNameLst>
                                      </p:cBhvr>
                                      <p:to>
                                        <p:strVal val="visible"/>
                                      </p:to>
                                    </p:set>
                                    <p:animEffect transition="in" filter="wipe(left)">
                                      <p:cBhvr>
                                        <p:cTn id="25" dur="500"/>
                                        <p:tgtEl>
                                          <p:spTgt spid="10245">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0245">
                                            <p:txEl>
                                              <p:pRg st="4" end="4"/>
                                            </p:txEl>
                                          </p:spTgt>
                                        </p:tgtEl>
                                        <p:attrNameLst>
                                          <p:attrName>style.visibility</p:attrName>
                                        </p:attrNameLst>
                                      </p:cBhvr>
                                      <p:to>
                                        <p:strVal val="visible"/>
                                      </p:to>
                                    </p:set>
                                    <p:animEffect transition="in" filter="wipe(left)">
                                      <p:cBhvr>
                                        <p:cTn id="30" dur="500"/>
                                        <p:tgtEl>
                                          <p:spTgt spid="10245">
                                            <p:txEl>
                                              <p:pRg st="4" end="4"/>
                                            </p:txEl>
                                          </p:spTgt>
                                        </p:tgtEl>
                                      </p:cBhvr>
                                    </p:animEffect>
                                  </p:childTnLst>
                                </p:cTn>
                              </p:par>
                            </p:childTnLst>
                          </p:cTn>
                        </p:par>
                        <p:par>
                          <p:cTn id="31" fill="hold" nodeType="afterGroup">
                            <p:stCondLst>
                              <p:cond delay="500"/>
                            </p:stCondLst>
                            <p:childTnLst>
                              <p:par>
                                <p:cTn id="32" presetID="22" presetClass="entr" presetSubtype="8" fill="hold" nodeType="afterEffect">
                                  <p:stCondLst>
                                    <p:cond delay="0"/>
                                  </p:stCondLst>
                                  <p:childTnLst>
                                    <p:set>
                                      <p:cBhvr>
                                        <p:cTn id="33" dur="1" fill="hold">
                                          <p:stCondLst>
                                            <p:cond delay="0"/>
                                          </p:stCondLst>
                                        </p:cTn>
                                        <p:tgtEl>
                                          <p:spTgt spid="10245">
                                            <p:txEl>
                                              <p:pRg st="5" end="5"/>
                                            </p:txEl>
                                          </p:spTgt>
                                        </p:tgtEl>
                                        <p:attrNameLst>
                                          <p:attrName>style.visibility</p:attrName>
                                        </p:attrNameLst>
                                      </p:cBhvr>
                                      <p:to>
                                        <p:strVal val="visible"/>
                                      </p:to>
                                    </p:set>
                                    <p:animEffect transition="in" filter="wipe(left)">
                                      <p:cBhvr>
                                        <p:cTn id="34" dur="500"/>
                                        <p:tgtEl>
                                          <p:spTgt spid="10245">
                                            <p:txEl>
                                              <p:pRg st="5" end="5"/>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0245">
                                            <p:txEl>
                                              <p:pRg st="6" end="6"/>
                                            </p:txEl>
                                          </p:spTgt>
                                        </p:tgtEl>
                                        <p:attrNameLst>
                                          <p:attrName>style.visibility</p:attrName>
                                        </p:attrNameLst>
                                      </p:cBhvr>
                                      <p:to>
                                        <p:strVal val="visible"/>
                                      </p:to>
                                    </p:set>
                                    <p:animEffect transition="in" filter="wipe(left)">
                                      <p:cBhvr>
                                        <p:cTn id="37" dur="500"/>
                                        <p:tgtEl>
                                          <p:spTgt spid="10245">
                                            <p:txEl>
                                              <p:pRg st="6" end="6"/>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0245">
                                            <p:txEl>
                                              <p:pRg st="7" end="7"/>
                                            </p:txEl>
                                          </p:spTgt>
                                        </p:tgtEl>
                                        <p:attrNameLst>
                                          <p:attrName>style.visibility</p:attrName>
                                        </p:attrNameLst>
                                      </p:cBhvr>
                                      <p:to>
                                        <p:strVal val="visible"/>
                                      </p:to>
                                    </p:set>
                                    <p:animEffect transition="in" filter="wipe(left)">
                                      <p:cBhvr>
                                        <p:cTn id="40" dur="500"/>
                                        <p:tgtEl>
                                          <p:spTgt spid="10245">
                                            <p:txEl>
                                              <p:pRg st="7" end="7"/>
                                            </p:txEl>
                                          </p:spTgt>
                                        </p:tgtEl>
                                      </p:cBhvr>
                                    </p:animEffect>
                                  </p:childTnLst>
                                </p:cTn>
                              </p:par>
                            </p:childTnLst>
                          </p:cTn>
                        </p:par>
                        <p:par>
                          <p:cTn id="41" fill="hold" nodeType="afterGroup">
                            <p:stCondLst>
                              <p:cond delay="1000"/>
                            </p:stCondLst>
                            <p:childTnLst>
                              <p:par>
                                <p:cTn id="42" presetID="2" presetClass="entr" presetSubtype="2" fill="hold" nodeType="afterEffect">
                                  <p:stCondLst>
                                    <p:cond delay="0"/>
                                  </p:stCondLst>
                                  <p:childTnLst>
                                    <p:set>
                                      <p:cBhvr>
                                        <p:cTn id="43" dur="1" fill="hold">
                                          <p:stCondLst>
                                            <p:cond delay="0"/>
                                          </p:stCondLst>
                                        </p:cTn>
                                        <p:tgtEl>
                                          <p:spTgt spid="10249"/>
                                        </p:tgtEl>
                                        <p:attrNameLst>
                                          <p:attrName>style.visibility</p:attrName>
                                        </p:attrNameLst>
                                      </p:cBhvr>
                                      <p:to>
                                        <p:strVal val="visible"/>
                                      </p:to>
                                    </p:set>
                                    <p:anim calcmode="lin" valueType="num">
                                      <p:cBhvr additive="base">
                                        <p:cTn id="44" dur="500" fill="hold"/>
                                        <p:tgtEl>
                                          <p:spTgt spid="10249"/>
                                        </p:tgtEl>
                                        <p:attrNameLst>
                                          <p:attrName>ppt_x</p:attrName>
                                        </p:attrNameLst>
                                      </p:cBhvr>
                                      <p:tavLst>
                                        <p:tav tm="0">
                                          <p:val>
                                            <p:strVal val="1+#ppt_w/2"/>
                                          </p:val>
                                        </p:tav>
                                        <p:tav tm="100000">
                                          <p:val>
                                            <p:strVal val="#ppt_x"/>
                                          </p:val>
                                        </p:tav>
                                      </p:tavLst>
                                    </p:anim>
                                    <p:anim calcmode="lin" valueType="num">
                                      <p:cBhvr additive="base">
                                        <p:cTn id="45" dur="500" fill="hold"/>
                                        <p:tgtEl>
                                          <p:spTgt spid="102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theme/theme1.xml><?xml version="1.0" encoding="utf-8"?>
<a:theme xmlns:a="http://schemas.openxmlformats.org/drawingml/2006/main" name="Vrstvy skla">
  <a:themeElements>
    <a:clrScheme name="Vlastní 27">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003300"/>
      </a:hlink>
      <a:folHlink>
        <a:srgbClr val="C00000"/>
      </a:folHlink>
    </a:clrScheme>
    <a:fontScheme name="Vrstvy skla">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99"/>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FFF99"/>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Vrstvy skla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Vrstvy skla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Vrstvy skla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Vrstvy skla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Vrstvy skla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Vrstvy skla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Vrstvy skla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Vrstvy skla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Glass Layers</Template>
  <TotalTime>3097</TotalTime>
  <Words>4469</Words>
  <Application>Microsoft Office PowerPoint</Application>
  <PresentationFormat>Předvádění na obrazovce (4:3)</PresentationFormat>
  <Paragraphs>556</Paragraphs>
  <Slides>77</Slides>
  <Notes>3</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77</vt:i4>
      </vt:variant>
    </vt:vector>
  </HeadingPairs>
  <TitlesOfParts>
    <vt:vector size="88" baseType="lpstr">
      <vt:lpstr>Arial</vt:lpstr>
      <vt:lpstr>Arial Black</vt:lpstr>
      <vt:lpstr>Calibri</vt:lpstr>
      <vt:lpstr>Comic Sans MS</vt:lpstr>
      <vt:lpstr>NimbusCEZ</vt:lpstr>
      <vt:lpstr>Symbol</vt:lpstr>
      <vt:lpstr>Tahoma</vt:lpstr>
      <vt:lpstr>Times New Roman</vt:lpstr>
      <vt:lpstr>Wingdings</vt:lpstr>
      <vt:lpstr>Wingdings 3</vt:lpstr>
      <vt:lpstr>Vrstvy skla</vt:lpstr>
      <vt:lpstr>Elektrárny</vt:lpstr>
      <vt:lpstr>Prezentace aplikace PowerPoint</vt:lpstr>
      <vt:lpstr>Prezentace aplikace PowerPoint</vt:lpstr>
      <vt:lpstr>Prezentace aplikace PowerPoint</vt:lpstr>
      <vt:lpstr>Prezentace aplikace PowerPoint</vt:lpstr>
      <vt:lpstr>Prezentace aplikace PowerPoint</vt:lpstr>
      <vt:lpstr>Stavba atomu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Rozdíly mezi generacemi</vt:lpstr>
      <vt:lpstr>Požadavky na bezpečnost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SPŠSE Liberec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Elektrárny</dc:title>
  <dc:creator>pe</dc:creator>
  <cp:lastModifiedBy>Ivo Petricek</cp:lastModifiedBy>
  <cp:revision>297</cp:revision>
  <dcterms:created xsi:type="dcterms:W3CDTF">2008-01-01T11:56:25Z</dcterms:created>
  <dcterms:modified xsi:type="dcterms:W3CDTF">2025-02-14T07:45:45Z</dcterms:modified>
</cp:coreProperties>
</file>