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61"/>
  </p:notesMasterIdLst>
  <p:sldIdLst>
    <p:sldId id="256" r:id="rId2"/>
    <p:sldId id="257" r:id="rId3"/>
    <p:sldId id="301" r:id="rId4"/>
    <p:sldId id="258" r:id="rId5"/>
    <p:sldId id="317" r:id="rId6"/>
    <p:sldId id="315" r:id="rId7"/>
    <p:sldId id="316" r:id="rId8"/>
    <p:sldId id="260" r:id="rId9"/>
    <p:sldId id="259" r:id="rId10"/>
    <p:sldId id="349" r:id="rId11"/>
    <p:sldId id="314" r:id="rId12"/>
    <p:sldId id="347" r:id="rId13"/>
    <p:sldId id="313" r:id="rId14"/>
    <p:sldId id="348" r:id="rId15"/>
    <p:sldId id="262" r:id="rId16"/>
    <p:sldId id="318" r:id="rId17"/>
    <p:sldId id="321" r:id="rId18"/>
    <p:sldId id="338" r:id="rId19"/>
    <p:sldId id="346" r:id="rId20"/>
    <p:sldId id="264" r:id="rId21"/>
    <p:sldId id="265" r:id="rId22"/>
    <p:sldId id="340" r:id="rId23"/>
    <p:sldId id="266" r:id="rId24"/>
    <p:sldId id="267" r:id="rId25"/>
    <p:sldId id="268" r:id="rId26"/>
    <p:sldId id="303" r:id="rId27"/>
    <p:sldId id="272" r:id="rId28"/>
    <p:sldId id="273" r:id="rId29"/>
    <p:sldId id="320" r:id="rId30"/>
    <p:sldId id="302" r:id="rId31"/>
    <p:sldId id="339" r:id="rId32"/>
    <p:sldId id="328" r:id="rId33"/>
    <p:sldId id="336" r:id="rId34"/>
    <p:sldId id="352" r:id="rId35"/>
    <p:sldId id="356" r:id="rId36"/>
    <p:sldId id="279" r:id="rId37"/>
    <p:sldId id="280" r:id="rId38"/>
    <p:sldId id="324" r:id="rId39"/>
    <p:sldId id="281" r:id="rId40"/>
    <p:sldId id="282" r:id="rId41"/>
    <p:sldId id="283" r:id="rId42"/>
    <p:sldId id="341" r:id="rId43"/>
    <p:sldId id="305" r:id="rId44"/>
    <p:sldId id="306" r:id="rId45"/>
    <p:sldId id="308" r:id="rId46"/>
    <p:sldId id="326" r:id="rId47"/>
    <p:sldId id="309" r:id="rId48"/>
    <p:sldId id="327" r:id="rId49"/>
    <p:sldId id="354" r:id="rId50"/>
    <p:sldId id="355" r:id="rId51"/>
    <p:sldId id="284" r:id="rId52"/>
    <p:sldId id="332" r:id="rId53"/>
    <p:sldId id="333" r:id="rId54"/>
    <p:sldId id="334" r:id="rId55"/>
    <p:sldId id="286" r:id="rId56"/>
    <p:sldId id="289" r:id="rId57"/>
    <p:sldId id="287" r:id="rId58"/>
    <p:sldId id="288" r:id="rId59"/>
    <p:sldId id="295" r:id="rId60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50" autoAdjust="0"/>
    <p:restoredTop sz="94660"/>
  </p:normalViewPr>
  <p:slideViewPr>
    <p:cSldViewPr>
      <p:cViewPr varScale="1">
        <p:scale>
          <a:sx n="100" d="100"/>
          <a:sy n="100" d="100"/>
        </p:scale>
        <p:origin x="72" y="54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4331E0-7AF0-40A1-A1D2-93C8D5C673A7}" type="datetimeFigureOut">
              <a:rPr lang="cs-CZ" smtClean="0"/>
              <a:t>28.01.2025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CE9761-8102-435C-B0FE-233AC1D8FC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6561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CE9761-8102-435C-B0FE-233AC1D8FC92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1071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"/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5123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124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125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grpSp>
          <p:nvGrpSpPr>
            <p:cNvPr id="5126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5127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128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129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130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131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132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133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134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135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136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137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138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139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5140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141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142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143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17 w 717"/>
                <a:gd name="T1" fmla="*/ 845 h 845"/>
                <a:gd name="T2" fmla="*/ 717 w 717"/>
                <a:gd name="T3" fmla="*/ 821 h 845"/>
                <a:gd name="T4" fmla="*/ 574 w 717"/>
                <a:gd name="T5" fmla="*/ 605 h 845"/>
                <a:gd name="T6" fmla="*/ 406 w 717"/>
                <a:gd name="T7" fmla="*/ 396 h 845"/>
                <a:gd name="T8" fmla="*/ 221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09 w 717"/>
                <a:gd name="T15" fmla="*/ 198 h 845"/>
                <a:gd name="T16" fmla="*/ 400 w 717"/>
                <a:gd name="T17" fmla="*/ 408 h 845"/>
                <a:gd name="T18" fmla="*/ 568 w 717"/>
                <a:gd name="T19" fmla="*/ 623 h 845"/>
                <a:gd name="T20" fmla="*/ 717 w 717"/>
                <a:gd name="T21" fmla="*/ 845 h 845"/>
                <a:gd name="T22" fmla="*/ 717 w 717"/>
                <a:gd name="T23" fmla="*/ 845 h 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144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07 w 407"/>
                <a:gd name="T1" fmla="*/ 414 h 414"/>
                <a:gd name="T2" fmla="*/ 407 w 407"/>
                <a:gd name="T3" fmla="*/ 396 h 414"/>
                <a:gd name="T4" fmla="*/ 222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16 w 407"/>
                <a:gd name="T13" fmla="*/ 204 h 414"/>
                <a:gd name="T14" fmla="*/ 407 w 407"/>
                <a:gd name="T15" fmla="*/ 414 h 414"/>
                <a:gd name="T16" fmla="*/ 407 w 407"/>
                <a:gd name="T17" fmla="*/ 414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145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146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586 w 586"/>
                <a:gd name="T1" fmla="*/ 0 h 599"/>
                <a:gd name="T2" fmla="*/ 568 w 586"/>
                <a:gd name="T3" fmla="*/ 0 h 599"/>
                <a:gd name="T4" fmla="*/ 407 w 586"/>
                <a:gd name="T5" fmla="*/ 132 h 599"/>
                <a:gd name="T6" fmla="*/ 257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57 w 586"/>
                <a:gd name="T17" fmla="*/ 282 h 599"/>
                <a:gd name="T18" fmla="*/ 413 w 586"/>
                <a:gd name="T19" fmla="*/ 138 h 599"/>
                <a:gd name="T20" fmla="*/ 586 w 586"/>
                <a:gd name="T21" fmla="*/ 0 h 599"/>
                <a:gd name="T22" fmla="*/ 586 w 586"/>
                <a:gd name="T23" fmla="*/ 0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147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69 w 269"/>
                <a:gd name="T1" fmla="*/ 0 h 252"/>
                <a:gd name="T2" fmla="*/ 251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69 w 269"/>
                <a:gd name="T15" fmla="*/ 0 h 252"/>
                <a:gd name="T16" fmla="*/ 269 w 269"/>
                <a:gd name="T17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148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149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150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grpSp>
          <p:nvGrpSpPr>
            <p:cNvPr id="5151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5152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153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154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155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156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5157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158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5159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cs-CZ" altLang="cs-CZ" noProof="0" smtClean="0"/>
              <a:t>Klepnutím lze upravit styl předlohy nadpisů.</a:t>
            </a:r>
          </a:p>
        </p:txBody>
      </p:sp>
      <p:sp>
        <p:nvSpPr>
          <p:cNvPr id="5160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cs-CZ" altLang="cs-CZ" noProof="0" smtClean="0"/>
              <a:t>Klepnutím lze upravit styl předlohy podnadpisů.</a:t>
            </a:r>
          </a:p>
        </p:txBody>
      </p:sp>
      <p:sp>
        <p:nvSpPr>
          <p:cNvPr id="5161" name="Rectangle 41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162" name="Rectangle 42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163" name="Rectangle 4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B12FC3DB-DC74-46D7-B4FF-9DF2A9823330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800862-7BBF-4808-BF1D-D17829986FD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27563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D410B8-B23E-4BB6-B463-01DD852CD9D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114384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308B037C-8088-45FB-B729-979B239D422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54324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2DE854-FC13-4747-8612-83135FA9A40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22379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C128A0-F1E3-4AB0-9492-7AD5AA9B2C1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35675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308892-95E5-41FF-B067-5E218AB5098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60105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6AB27B-95F9-4BF6-87F9-59E3051DD09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89726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3D64E2-ACF2-4B88-AE34-ED1A1FB47B0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24367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B6463F-7CFE-4A44-B0FC-1B7D881180F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65045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108BE9-770F-4487-B414-7D68A05F97A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24047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29B13A-98EF-4F3A-BB39-8FDDADB7F5B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37230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39216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4099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100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101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grpSp>
          <p:nvGrpSpPr>
            <p:cNvPr id="4102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4103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104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105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106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107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108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109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110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111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112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113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114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115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4116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117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118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119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17 w 717"/>
                <a:gd name="T1" fmla="*/ 845 h 845"/>
                <a:gd name="T2" fmla="*/ 717 w 717"/>
                <a:gd name="T3" fmla="*/ 821 h 845"/>
                <a:gd name="T4" fmla="*/ 574 w 717"/>
                <a:gd name="T5" fmla="*/ 605 h 845"/>
                <a:gd name="T6" fmla="*/ 406 w 717"/>
                <a:gd name="T7" fmla="*/ 396 h 845"/>
                <a:gd name="T8" fmla="*/ 221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09 w 717"/>
                <a:gd name="T15" fmla="*/ 198 h 845"/>
                <a:gd name="T16" fmla="*/ 400 w 717"/>
                <a:gd name="T17" fmla="*/ 408 h 845"/>
                <a:gd name="T18" fmla="*/ 568 w 717"/>
                <a:gd name="T19" fmla="*/ 623 h 845"/>
                <a:gd name="T20" fmla="*/ 717 w 717"/>
                <a:gd name="T21" fmla="*/ 845 h 845"/>
                <a:gd name="T22" fmla="*/ 717 w 717"/>
                <a:gd name="T23" fmla="*/ 845 h 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120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07 w 407"/>
                <a:gd name="T1" fmla="*/ 414 h 414"/>
                <a:gd name="T2" fmla="*/ 407 w 407"/>
                <a:gd name="T3" fmla="*/ 396 h 414"/>
                <a:gd name="T4" fmla="*/ 222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16 w 407"/>
                <a:gd name="T13" fmla="*/ 204 h 414"/>
                <a:gd name="T14" fmla="*/ 407 w 407"/>
                <a:gd name="T15" fmla="*/ 414 h 414"/>
                <a:gd name="T16" fmla="*/ 407 w 407"/>
                <a:gd name="T17" fmla="*/ 414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121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122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586 w 586"/>
                <a:gd name="T1" fmla="*/ 0 h 599"/>
                <a:gd name="T2" fmla="*/ 568 w 586"/>
                <a:gd name="T3" fmla="*/ 0 h 599"/>
                <a:gd name="T4" fmla="*/ 407 w 586"/>
                <a:gd name="T5" fmla="*/ 132 h 599"/>
                <a:gd name="T6" fmla="*/ 257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57 w 586"/>
                <a:gd name="T17" fmla="*/ 282 h 599"/>
                <a:gd name="T18" fmla="*/ 413 w 586"/>
                <a:gd name="T19" fmla="*/ 138 h 599"/>
                <a:gd name="T20" fmla="*/ 586 w 586"/>
                <a:gd name="T21" fmla="*/ 0 h 599"/>
                <a:gd name="T22" fmla="*/ 586 w 586"/>
                <a:gd name="T23" fmla="*/ 0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123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69 w 269"/>
                <a:gd name="T1" fmla="*/ 0 h 252"/>
                <a:gd name="T2" fmla="*/ 251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69 w 269"/>
                <a:gd name="T15" fmla="*/ 0 h 252"/>
                <a:gd name="T16" fmla="*/ 269 w 269"/>
                <a:gd name="T17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124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125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126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grpSp>
          <p:nvGrpSpPr>
            <p:cNvPr id="4127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4128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129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130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131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132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4133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134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4135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4136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cs-CZ" altLang="cs-CZ"/>
          </a:p>
        </p:txBody>
      </p:sp>
      <p:sp>
        <p:nvSpPr>
          <p:cNvPr id="4137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cs-CZ" altLang="cs-CZ"/>
          </a:p>
        </p:txBody>
      </p:sp>
      <p:sp>
        <p:nvSpPr>
          <p:cNvPr id="4138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DA193EA2-5879-4003-9EDC-6B3F6E6532BC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4139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w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media.cez.cz/webdav/storage/svetenergie/3d/ledvice/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w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hyperlink" Target="http://www.cez.cz/cs/vyroba-elektriny/paroplynove-elektrarny/jak-funguje-paroplynova-elektrarna.html" TargetMode="Externa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w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w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5650" y="1844675"/>
            <a:ext cx="7772400" cy="1439863"/>
          </a:xfrm>
        </p:spPr>
        <p:txBody>
          <a:bodyPr/>
          <a:lstStyle/>
          <a:p>
            <a:r>
              <a:rPr lang="cs-CZ" altLang="cs-CZ" sz="8000" b="1" u="sng">
                <a:solidFill>
                  <a:srgbClr val="FF0000"/>
                </a:solidFill>
                <a:latin typeface="Comic Sans MS" panose="030F0702030302020204" pitchFamily="66" charset="0"/>
              </a:rPr>
              <a:t>Elektrárny</a:t>
            </a:r>
            <a:r>
              <a:rPr lang="cs-CZ" altLang="cs-CZ" sz="800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sz="800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8313" y="4724400"/>
            <a:ext cx="8280400" cy="10080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4800" b="1">
                <a:solidFill>
                  <a:srgbClr val="FF0000"/>
                </a:solidFill>
                <a:latin typeface="Comic Sans MS" panose="030F0702030302020204" pitchFamily="66" charset="0"/>
              </a:rPr>
              <a:t>Parní (uhelné) elektrárny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263" y="5805488"/>
            <a:ext cx="4341812" cy="966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ChangeArrowheads="1"/>
          </p:cNvSpPr>
          <p:nvPr/>
        </p:nvSpPr>
        <p:spPr bwMode="auto">
          <a:xfrm>
            <a:off x="189857" y="260648"/>
            <a:ext cx="3302024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sz="3200" u="sng" dirty="0" smtClean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Doprava uhlí do zásobníků kotle</a:t>
            </a:r>
            <a:endParaRPr lang="cs-CZ" altLang="cs-CZ" sz="3200" u="sng" dirty="0">
              <a:solidFill>
                <a:srgbClr val="000000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303" y="152768"/>
            <a:ext cx="5040383" cy="3780288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068960"/>
            <a:ext cx="4896544" cy="3672408"/>
          </a:xfrm>
          <a:prstGeom prst="rect">
            <a:avLst/>
          </a:prstGeom>
        </p:spPr>
      </p:pic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5148064" y="4162950"/>
            <a:ext cx="3553932" cy="2593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sz="3200" u="sng" dirty="0" smtClean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Napájení povrchového dolu přímo z elektrárny</a:t>
            </a:r>
            <a:endParaRPr lang="cs-CZ" altLang="cs-CZ" sz="3200" u="sng" dirty="0">
              <a:solidFill>
                <a:srgbClr val="000000"/>
              </a:solidFill>
              <a:effectLst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305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8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0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ChangeArrowheads="1"/>
          </p:cNvSpPr>
          <p:nvPr/>
        </p:nvSpPr>
        <p:spPr bwMode="auto">
          <a:xfrm>
            <a:off x="3708400" y="188913"/>
            <a:ext cx="5364163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u="sng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Membránová stěna</a:t>
            </a:r>
          </a:p>
        </p:txBody>
      </p:sp>
      <p:pic>
        <p:nvPicPr>
          <p:cNvPr id="73733" name="Picture 5" descr="F:\PRACE\FOTKY\DOMACI\2010_ETU\KOTEL_STAVBA\SKLADKA_NEIDENTIFIKOVANE\SV5000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033463"/>
            <a:ext cx="7497762" cy="562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4" name="Picture 5" descr="F:\PRACE\FOTKY\DOMACI\2010_ETU\KOTEL_STAVBA\SKLADKA_NEIDENTIFIKOVANE\SV50005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3600450" cy="270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3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ChangeArrowheads="1"/>
          </p:cNvSpPr>
          <p:nvPr/>
        </p:nvSpPr>
        <p:spPr bwMode="auto">
          <a:xfrm>
            <a:off x="179512" y="116632"/>
            <a:ext cx="8640960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u="sng" dirty="0" smtClean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Předehříváky vody </a:t>
            </a:r>
            <a:r>
              <a:rPr lang="cs-CZ" altLang="cs-CZ" sz="2800" u="sng" dirty="0" smtClean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- princip konvenční</a:t>
            </a:r>
            <a:endParaRPr lang="cs-CZ" altLang="cs-CZ" sz="2800" u="sng" dirty="0">
              <a:solidFill>
                <a:srgbClr val="000000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6" name="Picture 2" descr="F:\PRACE\FOTKY\DOMACI\2010_ETU\_ROZTRIDIT\OD_PETRA\foto ETU II\P62700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34710"/>
            <a:ext cx="7632848" cy="5725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3560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3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ChangeArrowheads="1"/>
          </p:cNvSpPr>
          <p:nvPr/>
        </p:nvSpPr>
        <p:spPr bwMode="auto">
          <a:xfrm>
            <a:off x="107950" y="1412875"/>
            <a:ext cx="4608513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u="sng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Moderní tepelný okruh</a:t>
            </a:r>
          </a:p>
        </p:txBody>
      </p:sp>
      <p:pic>
        <p:nvPicPr>
          <p:cNvPr id="72710" name="Picture 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3005138"/>
            <a:ext cx="7993063" cy="380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709" name="Picture 2" descr="F:\PREZENTACE\varny_syste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15888"/>
            <a:ext cx="4103687" cy="29400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8" name="Text Box 4"/>
          <p:cNvSpPr txBox="1">
            <a:spLocks noChangeArrowheads="1"/>
          </p:cNvSpPr>
          <p:nvPr/>
        </p:nvSpPr>
        <p:spPr bwMode="auto">
          <a:xfrm>
            <a:off x="1115616" y="115888"/>
            <a:ext cx="3744912" cy="4826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 type="none" w="lg" len="lg"/>
          </a:ln>
          <a:effectLst/>
          <a:extLst/>
        </p:spPr>
        <p:txBody>
          <a:bodyPr lIns="90000" tIns="46800" rIns="90000" bIns="468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44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400" b="0">
                <a:solidFill>
                  <a:srgbClr val="000000"/>
                </a:solidFill>
              </a:rPr>
              <a:t>Bubnový a průtlačný kotel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2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27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2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2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2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2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6" grpId="0"/>
      <p:bldP spid="7270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1043608" y="188640"/>
            <a:ext cx="6768752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365125" indent="-365125">
              <a:tabLst>
                <a:tab pos="441325" algn="l"/>
                <a:tab pos="2686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5963">
              <a:tabLst>
                <a:tab pos="441325" algn="l"/>
                <a:tab pos="2686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441325" algn="l"/>
                <a:tab pos="2686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441325" algn="l"/>
                <a:tab pos="2686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441325" algn="l"/>
                <a:tab pos="2686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441325" algn="l"/>
                <a:tab pos="2686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441325" algn="l"/>
                <a:tab pos="2686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441325" algn="l"/>
                <a:tab pos="2686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441325" algn="l"/>
                <a:tab pos="2686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800" u="sng" dirty="0">
                <a:solidFill>
                  <a:srgbClr val="000000"/>
                </a:solidFill>
                <a:latin typeface="Comic Sans MS" panose="030F0702030302020204" pitchFamily="66" charset="0"/>
              </a:rPr>
              <a:t>3.	</a:t>
            </a:r>
            <a:r>
              <a:rPr lang="cs-CZ" altLang="cs-CZ" sz="2800" u="sng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Strojovna - elektrárna Tušimice 2 </a:t>
            </a:r>
            <a:endParaRPr lang="cs-CZ" altLang="cs-CZ" sz="2400" dirty="0">
              <a:solidFill>
                <a:srgbClr val="000000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980728"/>
            <a:ext cx="7632848" cy="5724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583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73025" y="220663"/>
            <a:ext cx="5435600" cy="5234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65125" indent="-365125">
              <a:tabLst>
                <a:tab pos="441325" algn="l"/>
                <a:tab pos="2686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5963">
              <a:tabLst>
                <a:tab pos="441325" algn="l"/>
                <a:tab pos="2686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441325" algn="l"/>
                <a:tab pos="2686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441325" algn="l"/>
                <a:tab pos="2686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441325" algn="l"/>
                <a:tab pos="2686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441325" algn="l"/>
                <a:tab pos="2686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441325" algn="l"/>
                <a:tab pos="2686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441325" algn="l"/>
                <a:tab pos="2686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441325" algn="l"/>
                <a:tab pos="2686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400" u="sng" dirty="0">
                <a:solidFill>
                  <a:srgbClr val="000000"/>
                </a:solidFill>
                <a:latin typeface="Comic Sans MS" panose="030F0702030302020204" pitchFamily="66" charset="0"/>
              </a:rPr>
              <a:t>3.	</a:t>
            </a:r>
            <a:r>
              <a:rPr lang="cs-CZ" altLang="cs-CZ" sz="2400" u="sng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Strojovna -parní </a:t>
            </a:r>
            <a:r>
              <a:rPr lang="cs-CZ" altLang="cs-CZ" sz="2400" u="sng" dirty="0">
                <a:solidFill>
                  <a:srgbClr val="000000"/>
                </a:solidFill>
                <a:latin typeface="Comic Sans MS" panose="030F0702030302020204" pitchFamily="66" charset="0"/>
              </a:rPr>
              <a:t>turbína</a:t>
            </a:r>
            <a:r>
              <a:rPr lang="cs-CZ" altLang="cs-CZ" sz="28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cs-CZ" altLang="cs-CZ" sz="2400" dirty="0">
                <a:solidFill>
                  <a:srgbClr val="000000"/>
                </a:solidFill>
              </a:rPr>
              <a:t>	</a:t>
            </a:r>
            <a:r>
              <a:rPr lang="cs-CZ" altLang="cs-CZ" sz="2000" dirty="0">
                <a:solidFill>
                  <a:srgbClr val="000000"/>
                </a:solidFill>
              </a:rPr>
              <a:t>slouží k přeměně energie páry na mechanickou energii rotoru. </a:t>
            </a:r>
          </a:p>
          <a:p>
            <a:pPr>
              <a:spcBef>
                <a:spcPct val="50000"/>
              </a:spcBef>
            </a:pPr>
            <a:r>
              <a:rPr lang="cs-CZ" altLang="cs-CZ" sz="2000" dirty="0">
                <a:solidFill>
                  <a:srgbClr val="000000"/>
                </a:solidFill>
              </a:rPr>
              <a:t>*	z důvodu vyšší účinnosti 	rozdělena do více bloků:</a:t>
            </a:r>
          </a:p>
          <a:p>
            <a:r>
              <a:rPr lang="cs-CZ" altLang="cs-CZ" sz="2000" dirty="0">
                <a:solidFill>
                  <a:srgbClr val="000000"/>
                </a:solidFill>
              </a:rPr>
              <a:t>	- vysokotlaký stupeň</a:t>
            </a:r>
          </a:p>
          <a:p>
            <a:r>
              <a:rPr lang="cs-CZ" altLang="cs-CZ" sz="2000" dirty="0">
                <a:solidFill>
                  <a:srgbClr val="000000"/>
                </a:solidFill>
              </a:rPr>
              <a:t>	- </a:t>
            </a:r>
            <a:r>
              <a:rPr lang="cs-CZ" altLang="cs-CZ" sz="2000" dirty="0" err="1">
                <a:solidFill>
                  <a:srgbClr val="000000"/>
                </a:solidFill>
              </a:rPr>
              <a:t>mezipřihřátí</a:t>
            </a:r>
            <a:r>
              <a:rPr lang="cs-CZ" altLang="cs-CZ" sz="2000" dirty="0">
                <a:solidFill>
                  <a:srgbClr val="000000"/>
                </a:solidFill>
              </a:rPr>
              <a:t> na původní teplotu</a:t>
            </a:r>
          </a:p>
          <a:p>
            <a:r>
              <a:rPr lang="cs-CZ" altLang="cs-CZ" sz="2000" dirty="0">
                <a:solidFill>
                  <a:srgbClr val="000000"/>
                </a:solidFill>
              </a:rPr>
              <a:t>	- středotlaký stupeň</a:t>
            </a:r>
          </a:p>
          <a:p>
            <a:r>
              <a:rPr lang="cs-CZ" altLang="cs-CZ" sz="2000" dirty="0">
                <a:solidFill>
                  <a:srgbClr val="000000"/>
                </a:solidFill>
              </a:rPr>
              <a:t>	- nízkotlaký </a:t>
            </a:r>
            <a:r>
              <a:rPr lang="cs-CZ" altLang="cs-CZ" sz="2000" dirty="0" smtClean="0">
                <a:solidFill>
                  <a:srgbClr val="000000"/>
                </a:solidFill>
              </a:rPr>
              <a:t>stupeň</a:t>
            </a:r>
          </a:p>
          <a:p>
            <a:r>
              <a:rPr lang="cs-CZ" altLang="cs-CZ" sz="2000" dirty="0" smtClean="0">
                <a:solidFill>
                  <a:srgbClr val="000000"/>
                </a:solidFill>
              </a:rPr>
              <a:t>*	u novější konstrukce je těleso </a:t>
            </a:r>
            <a:r>
              <a:rPr lang="cs-CZ" altLang="cs-CZ" sz="2000" dirty="0" err="1" smtClean="0">
                <a:solidFill>
                  <a:srgbClr val="000000"/>
                </a:solidFill>
              </a:rPr>
              <a:t>vt</a:t>
            </a:r>
            <a:r>
              <a:rPr lang="cs-CZ" altLang="cs-CZ" sz="2000" dirty="0" smtClean="0">
                <a:solidFill>
                  <a:srgbClr val="000000"/>
                </a:solidFill>
              </a:rPr>
              <a:t> a st dílu spojeno</a:t>
            </a:r>
            <a:endParaRPr lang="cs-CZ" altLang="cs-CZ" sz="2000" dirty="0">
              <a:solidFill>
                <a:srgbClr val="000000"/>
              </a:solidFill>
            </a:endParaRPr>
          </a:p>
          <a:p>
            <a:r>
              <a:rPr lang="cs-CZ" altLang="cs-CZ" sz="2000" dirty="0">
                <a:solidFill>
                  <a:srgbClr val="000000"/>
                </a:solidFill>
              </a:rPr>
              <a:t>*	ze středotlakého a nízkotlakého stupně jsou vyvedeny regenerační odběry pro ohřev napájecí vody, čímž se zvyšuje účinnost cyklu.			</a:t>
            </a:r>
          </a:p>
        </p:txBody>
      </p:sp>
      <p:pic>
        <p:nvPicPr>
          <p:cNvPr id="1536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013" y="188913"/>
            <a:ext cx="3424237" cy="648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3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3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3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3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53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3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536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536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ext Box 2"/>
          <p:cNvSpPr txBox="1">
            <a:spLocks noChangeArrowheads="1"/>
          </p:cNvSpPr>
          <p:nvPr/>
        </p:nvSpPr>
        <p:spPr bwMode="auto">
          <a:xfrm>
            <a:off x="4356100" y="188913"/>
            <a:ext cx="4679950" cy="1356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2686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5963">
              <a:tabLst>
                <a:tab pos="2686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2686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2686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2686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686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686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686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686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400" u="sng" dirty="0">
                <a:solidFill>
                  <a:srgbClr val="000000"/>
                </a:solidFill>
                <a:latin typeface="Comic Sans MS" panose="030F0702030302020204" pitchFamily="66" charset="0"/>
              </a:rPr>
              <a:t>Vysokotlaký a středotlaký díl parní turb</a:t>
            </a:r>
            <a:r>
              <a:rPr lang="cs-CZ" altLang="cs-CZ" sz="2800" u="sng" dirty="0">
                <a:solidFill>
                  <a:srgbClr val="000000"/>
                </a:solidFill>
                <a:latin typeface="Comic Sans MS" panose="030F0702030302020204" pitchFamily="66" charset="0"/>
              </a:rPr>
              <a:t>íny</a:t>
            </a:r>
            <a:r>
              <a:rPr lang="cs-CZ" altLang="cs-CZ" sz="28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cs-CZ" altLang="cs-CZ" sz="2000" dirty="0">
                <a:solidFill>
                  <a:srgbClr val="000000"/>
                </a:solidFill>
              </a:rPr>
              <a:t>Detail – vysokotlaký díl</a:t>
            </a:r>
          </a:p>
        </p:txBody>
      </p:sp>
      <p:pic>
        <p:nvPicPr>
          <p:cNvPr id="77829" name="Picture 5" descr="U:\CEZ\Výroba\9053TP0_TP\Fotodokumentace\KO ETU\Oprava TG24 02-2011\30.3.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1700213"/>
            <a:ext cx="6665912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8" name="Picture 7" descr="E:\PRACE\FOTKY\DOMACI\2010_ETU\_ROZTRIDIT\SV50098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115888"/>
            <a:ext cx="4105275" cy="244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78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78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78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78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78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78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ext Box 2"/>
          <p:cNvSpPr txBox="1">
            <a:spLocks noChangeArrowheads="1"/>
          </p:cNvSpPr>
          <p:nvPr/>
        </p:nvSpPr>
        <p:spPr bwMode="auto">
          <a:xfrm>
            <a:off x="682625" y="260350"/>
            <a:ext cx="7777163" cy="710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2686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5963">
              <a:tabLst>
                <a:tab pos="2686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2686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2686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2686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686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686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686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686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4000" u="sng">
                <a:solidFill>
                  <a:srgbClr val="000000"/>
                </a:solidFill>
                <a:latin typeface="Comic Sans MS" panose="030F0702030302020204" pitchFamily="66" charset="0"/>
              </a:rPr>
              <a:t>Nízkotlaký díl parní turbíny</a:t>
            </a:r>
            <a:r>
              <a:rPr lang="cs-CZ" altLang="cs-CZ" sz="400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80901" name="Picture 2" descr="C:\Users\jana.volfova\Desktop\SLIDESHOW KO ETU II\fotky z PP - pro případné doplnění slideshow\Top_vyber_ETU_cast_1\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052513"/>
            <a:ext cx="8424862" cy="568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08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09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09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ext Box 2"/>
          <p:cNvSpPr txBox="1">
            <a:spLocks noChangeArrowheads="1"/>
          </p:cNvSpPr>
          <p:nvPr/>
        </p:nvSpPr>
        <p:spPr bwMode="auto">
          <a:xfrm>
            <a:off x="251521" y="260350"/>
            <a:ext cx="8712968" cy="710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2686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5963">
              <a:tabLst>
                <a:tab pos="2686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2686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2686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2686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686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686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686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686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4000" u="sng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Turbína Tušimice při rekonstrukci</a:t>
            </a:r>
            <a:endParaRPr lang="cs-CZ" altLang="cs-CZ" sz="4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52" b="7536"/>
          <a:stretch/>
        </p:blipFill>
        <p:spPr>
          <a:xfrm>
            <a:off x="158070" y="1700808"/>
            <a:ext cx="8878426" cy="4404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879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08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584695" y="692696"/>
            <a:ext cx="2808436" cy="95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44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800" dirty="0" smtClean="0">
                <a:solidFill>
                  <a:srgbClr val="000000"/>
                </a:solidFill>
              </a:rPr>
              <a:t>Alternátor - stator a rotor</a:t>
            </a:r>
            <a:endParaRPr lang="cs-CZ" altLang="cs-CZ" sz="2800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08920"/>
            <a:ext cx="5114925" cy="400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" name="Picture 5" descr="Wi_Einbau_St_RI_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16632"/>
            <a:ext cx="5126037" cy="406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5806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846137"/>
          </a:xfrm>
        </p:spPr>
        <p:txBody>
          <a:bodyPr/>
          <a:lstStyle/>
          <a:p>
            <a:r>
              <a:rPr lang="cs-CZ" altLang="cs-CZ" b="1" u="sng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Rozdělení parních elektráren</a:t>
            </a:r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323850" y="1268413"/>
            <a:ext cx="8424863" cy="326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536575" indent="-536575" defTabSz="1028700">
              <a:tabLst>
                <a:tab pos="1074738" algn="l"/>
                <a:tab pos="3143250" algn="l"/>
                <a:tab pos="3406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5963" defTabSz="1028700">
              <a:tabLst>
                <a:tab pos="1074738" algn="l"/>
                <a:tab pos="3143250" algn="l"/>
                <a:tab pos="3406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defTabSz="1028700">
              <a:tabLst>
                <a:tab pos="1074738" algn="l"/>
                <a:tab pos="3143250" algn="l"/>
                <a:tab pos="3406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defTabSz="1028700">
              <a:tabLst>
                <a:tab pos="1074738" algn="l"/>
                <a:tab pos="3143250" algn="l"/>
                <a:tab pos="3406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1028700">
              <a:tabLst>
                <a:tab pos="1074738" algn="l"/>
                <a:tab pos="3143250" algn="l"/>
                <a:tab pos="3406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1028700"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3143250" algn="l"/>
                <a:tab pos="3406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1028700"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3143250" algn="l"/>
                <a:tab pos="3406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1028700"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3143250" algn="l"/>
                <a:tab pos="3406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1028700"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3143250" algn="l"/>
                <a:tab pos="3406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800" u="sng" dirty="0">
                <a:solidFill>
                  <a:srgbClr val="000000"/>
                </a:solidFill>
                <a:latin typeface="Comic Sans MS" panose="030F0702030302020204" pitchFamily="66" charset="0"/>
              </a:rPr>
              <a:t>1.	Podle účelu</a:t>
            </a:r>
            <a:r>
              <a:rPr lang="cs-CZ" altLang="cs-CZ" sz="2400" dirty="0">
                <a:solidFill>
                  <a:srgbClr val="000000"/>
                </a:solidFill>
              </a:rPr>
              <a:t>	</a:t>
            </a:r>
          </a:p>
          <a:p>
            <a:r>
              <a:rPr lang="cs-CZ" altLang="cs-CZ" sz="2400" dirty="0">
                <a:solidFill>
                  <a:srgbClr val="000000"/>
                </a:solidFill>
              </a:rPr>
              <a:t>	</a:t>
            </a:r>
            <a:r>
              <a:rPr lang="cs-CZ" altLang="cs-CZ" sz="2200" dirty="0">
                <a:solidFill>
                  <a:srgbClr val="000000"/>
                </a:solidFill>
              </a:rPr>
              <a:t>a)	</a:t>
            </a:r>
            <a:r>
              <a:rPr lang="cs-CZ" altLang="cs-CZ" sz="2200" u="sng" dirty="0">
                <a:solidFill>
                  <a:srgbClr val="000000"/>
                </a:solidFill>
              </a:rPr>
              <a:t>elektrárny</a:t>
            </a:r>
            <a:r>
              <a:rPr lang="cs-CZ" altLang="cs-CZ" sz="2200" dirty="0">
                <a:solidFill>
                  <a:srgbClr val="000000"/>
                </a:solidFill>
              </a:rPr>
              <a:t> 	- 	slouží pouze k výrobě elektrické 				energie</a:t>
            </a:r>
          </a:p>
          <a:p>
            <a:r>
              <a:rPr lang="cs-CZ" altLang="cs-CZ" sz="2200" dirty="0">
                <a:solidFill>
                  <a:srgbClr val="000000"/>
                </a:solidFill>
              </a:rPr>
              <a:t>	b)	</a:t>
            </a:r>
            <a:r>
              <a:rPr lang="cs-CZ" altLang="cs-CZ" sz="2200" u="sng" dirty="0">
                <a:solidFill>
                  <a:srgbClr val="000000"/>
                </a:solidFill>
              </a:rPr>
              <a:t>teplárny</a:t>
            </a:r>
            <a:r>
              <a:rPr lang="cs-CZ" altLang="cs-CZ" sz="2200" dirty="0">
                <a:solidFill>
                  <a:srgbClr val="000000"/>
                </a:solidFill>
              </a:rPr>
              <a:t> 	- 	slouží k výrobě elektrické a 				tepelné energie 		</a:t>
            </a:r>
          </a:p>
          <a:p>
            <a:r>
              <a:rPr lang="cs-CZ" altLang="cs-CZ" sz="2200" dirty="0">
                <a:solidFill>
                  <a:srgbClr val="000000"/>
                </a:solidFill>
              </a:rPr>
              <a:t>	c)	</a:t>
            </a:r>
            <a:r>
              <a:rPr lang="cs-CZ" altLang="cs-CZ" sz="2200" u="sng" dirty="0">
                <a:solidFill>
                  <a:srgbClr val="000000"/>
                </a:solidFill>
              </a:rPr>
              <a:t>výtopny</a:t>
            </a:r>
            <a:r>
              <a:rPr lang="cs-CZ" altLang="cs-CZ" sz="2200" dirty="0">
                <a:solidFill>
                  <a:srgbClr val="000000"/>
                </a:solidFill>
              </a:rPr>
              <a:t>	- 	slouží pouze k výrobě tepelné 				energie </a:t>
            </a:r>
            <a:endParaRPr lang="cs-CZ" altLang="cs-CZ" sz="2200" dirty="0" smtClean="0">
              <a:solidFill>
                <a:srgbClr val="000000"/>
              </a:solidFill>
            </a:endParaRPr>
          </a:p>
          <a:p>
            <a:r>
              <a:rPr lang="cs-CZ" altLang="cs-CZ" sz="2200" dirty="0" smtClean="0">
                <a:solidFill>
                  <a:srgbClr val="000000"/>
                </a:solidFill>
              </a:rPr>
              <a:t>Pozn. 	energie v přehledu jsou výstupní, nejsou uvažovány energie pro vlastní spotřebu </a:t>
            </a:r>
            <a:endParaRPr lang="cs-CZ" altLang="cs-CZ" sz="2200" dirty="0">
              <a:solidFill>
                <a:srgbClr val="000000"/>
              </a:solidFill>
            </a:endParaRPr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323850" y="4797152"/>
            <a:ext cx="8424863" cy="1910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536575" indent="-536575" defTabSz="1028700">
              <a:tabLst>
                <a:tab pos="1074738" algn="l"/>
                <a:tab pos="3143250" algn="l"/>
                <a:tab pos="3406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5963" defTabSz="1028700">
              <a:tabLst>
                <a:tab pos="1074738" algn="l"/>
                <a:tab pos="3143250" algn="l"/>
                <a:tab pos="3406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defTabSz="1028700">
              <a:tabLst>
                <a:tab pos="1074738" algn="l"/>
                <a:tab pos="3143250" algn="l"/>
                <a:tab pos="3406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defTabSz="1028700">
              <a:tabLst>
                <a:tab pos="1074738" algn="l"/>
                <a:tab pos="3143250" algn="l"/>
                <a:tab pos="3406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1028700">
              <a:tabLst>
                <a:tab pos="1074738" algn="l"/>
                <a:tab pos="3143250" algn="l"/>
                <a:tab pos="3406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1028700"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3143250" algn="l"/>
                <a:tab pos="3406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1028700"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3143250" algn="l"/>
                <a:tab pos="3406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1028700"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3143250" algn="l"/>
                <a:tab pos="3406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1028700"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3143250" algn="l"/>
                <a:tab pos="3406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800" u="sng" dirty="0">
                <a:solidFill>
                  <a:srgbClr val="000000"/>
                </a:solidFill>
                <a:latin typeface="Comic Sans MS" panose="030F0702030302020204" pitchFamily="66" charset="0"/>
              </a:rPr>
              <a:t>2.	Podle turbíny</a:t>
            </a:r>
            <a:r>
              <a:rPr lang="cs-CZ" altLang="cs-CZ" sz="2400" dirty="0">
                <a:solidFill>
                  <a:srgbClr val="000000"/>
                </a:solidFill>
              </a:rPr>
              <a:t>	</a:t>
            </a:r>
          </a:p>
          <a:p>
            <a:r>
              <a:rPr lang="cs-CZ" altLang="cs-CZ" sz="2400" dirty="0">
                <a:solidFill>
                  <a:srgbClr val="000000"/>
                </a:solidFill>
              </a:rPr>
              <a:t>	</a:t>
            </a:r>
            <a:r>
              <a:rPr lang="cs-CZ" altLang="cs-CZ" sz="2200" dirty="0">
                <a:solidFill>
                  <a:srgbClr val="000000"/>
                </a:solidFill>
              </a:rPr>
              <a:t>a)	</a:t>
            </a:r>
            <a:r>
              <a:rPr lang="cs-CZ" altLang="cs-CZ" sz="2200" u="sng" dirty="0">
                <a:solidFill>
                  <a:srgbClr val="000000"/>
                </a:solidFill>
              </a:rPr>
              <a:t>kondenzační</a:t>
            </a:r>
            <a:r>
              <a:rPr lang="cs-CZ" altLang="cs-CZ" sz="2200" dirty="0">
                <a:solidFill>
                  <a:srgbClr val="000000"/>
                </a:solidFill>
              </a:rPr>
              <a:t>  	- 	slouží pouze k výrobě elektrické 				energie</a:t>
            </a:r>
          </a:p>
          <a:p>
            <a:r>
              <a:rPr lang="cs-CZ" altLang="cs-CZ" sz="2200" dirty="0">
                <a:solidFill>
                  <a:srgbClr val="000000"/>
                </a:solidFill>
              </a:rPr>
              <a:t>	b)	</a:t>
            </a:r>
            <a:r>
              <a:rPr lang="cs-CZ" altLang="cs-CZ" sz="2200" u="sng" dirty="0">
                <a:solidFill>
                  <a:srgbClr val="000000"/>
                </a:solidFill>
              </a:rPr>
              <a:t>odběrová</a:t>
            </a:r>
            <a:r>
              <a:rPr lang="cs-CZ" altLang="cs-CZ" sz="2200" dirty="0">
                <a:solidFill>
                  <a:srgbClr val="000000"/>
                </a:solidFill>
              </a:rPr>
              <a:t>	- 	teplárny 		</a:t>
            </a:r>
          </a:p>
          <a:p>
            <a:r>
              <a:rPr lang="cs-CZ" altLang="cs-CZ" sz="2200" dirty="0">
                <a:solidFill>
                  <a:srgbClr val="000000"/>
                </a:solidFill>
              </a:rPr>
              <a:t>	c)	</a:t>
            </a:r>
            <a:r>
              <a:rPr lang="cs-CZ" altLang="cs-CZ" sz="2200" u="sng" dirty="0" err="1">
                <a:solidFill>
                  <a:srgbClr val="000000"/>
                </a:solidFill>
              </a:rPr>
              <a:t>protitlaká</a:t>
            </a:r>
            <a:r>
              <a:rPr lang="cs-CZ" altLang="cs-CZ" sz="2200" dirty="0">
                <a:solidFill>
                  <a:srgbClr val="000000"/>
                </a:solidFill>
              </a:rPr>
              <a:t>	- 	teplárny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2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2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2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2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02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2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2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107950" y="115888"/>
            <a:ext cx="8964613" cy="2156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533400" indent="-5334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48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842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400" u="sng" dirty="0">
                <a:solidFill>
                  <a:srgbClr val="000000"/>
                </a:solidFill>
                <a:latin typeface="Comic Sans MS" panose="030F0702030302020204" pitchFamily="66" charset="0"/>
              </a:rPr>
              <a:t>4. Kondenzátor</a:t>
            </a:r>
            <a:r>
              <a:rPr lang="cs-CZ" altLang="cs-CZ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sz="2000" dirty="0">
                <a:solidFill>
                  <a:srgbClr val="000000"/>
                </a:solidFill>
                <a:latin typeface="Comic Sans MS" panose="030F0702030302020204" pitchFamily="66" charset="0"/>
              </a:rPr>
              <a:t>- </a:t>
            </a:r>
            <a:r>
              <a:rPr lang="cs-CZ" altLang="cs-CZ" sz="2000" dirty="0">
                <a:solidFill>
                  <a:srgbClr val="000000"/>
                </a:solidFill>
              </a:rPr>
              <a:t>slouží k přeměně páry na vodu</a:t>
            </a:r>
          </a:p>
          <a:p>
            <a:pPr>
              <a:spcBef>
                <a:spcPct val="50000"/>
              </a:spcBef>
            </a:pPr>
            <a:r>
              <a:rPr lang="cs-CZ" altLang="cs-CZ" sz="2000" dirty="0">
                <a:solidFill>
                  <a:srgbClr val="000000"/>
                </a:solidFill>
              </a:rPr>
              <a:t>	Do kondenzátoru přichází pára z turbíny o teplotě zhruba 40</a:t>
            </a:r>
            <a:r>
              <a:rPr lang="cs-CZ" altLang="cs-CZ" sz="2000" baseline="30000" dirty="0">
                <a:solidFill>
                  <a:srgbClr val="000000"/>
                </a:solidFill>
              </a:rPr>
              <a:t>0</a:t>
            </a:r>
            <a:r>
              <a:rPr lang="cs-CZ" altLang="cs-CZ" sz="2000" dirty="0">
                <a:solidFill>
                  <a:srgbClr val="000000"/>
                </a:solidFill>
              </a:rPr>
              <a:t>C. V trubkách kondenzátoru proudí chladící voda. Při ochlazení páry dochází ke kondenzaci, vzniká opět napájecí voda – kondenzát, který má teplotu asi 30</a:t>
            </a:r>
            <a:r>
              <a:rPr lang="cs-CZ" altLang="cs-CZ" sz="2000" baseline="30000" dirty="0">
                <a:solidFill>
                  <a:srgbClr val="000000"/>
                </a:solidFill>
              </a:rPr>
              <a:t>0</a:t>
            </a:r>
            <a:r>
              <a:rPr lang="cs-CZ" altLang="cs-CZ" sz="2000" dirty="0">
                <a:solidFill>
                  <a:srgbClr val="000000"/>
                </a:solidFill>
              </a:rPr>
              <a:t>C. Při změně skupenství vzniká podtlak (4kPa), který vysává páru z turbínu. Je umístěn pod turbínou.</a:t>
            </a:r>
          </a:p>
        </p:txBody>
      </p:sp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068638"/>
            <a:ext cx="4752975" cy="3659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6" name="Picture 5" descr="E:\PRACE\FOTKY\DOMACI\2010_ETU\TG_34\KOTG\SV50017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3022600"/>
            <a:ext cx="3816350" cy="371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107950" y="227013"/>
            <a:ext cx="8964613" cy="2572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533400" indent="-5334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48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842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400" u="sng" dirty="0">
                <a:solidFill>
                  <a:srgbClr val="000000"/>
                </a:solidFill>
                <a:latin typeface="Comic Sans MS" panose="030F0702030302020204" pitchFamily="66" charset="0"/>
              </a:rPr>
              <a:t>5. Okruh napájecí vody</a:t>
            </a:r>
            <a:r>
              <a:rPr lang="cs-CZ" altLang="cs-CZ" sz="28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sz="2000" dirty="0">
                <a:solidFill>
                  <a:srgbClr val="000000"/>
                </a:solidFill>
                <a:latin typeface="Comic Sans MS" panose="030F0702030302020204" pitchFamily="66" charset="0"/>
              </a:rPr>
              <a:t>– </a:t>
            </a:r>
            <a:r>
              <a:rPr lang="cs-CZ" altLang="cs-CZ" sz="2000" dirty="0">
                <a:solidFill>
                  <a:srgbClr val="000000"/>
                </a:solidFill>
              </a:rPr>
              <a:t>začíná v kondenzátoru a končí v parním kotli.</a:t>
            </a:r>
          </a:p>
          <a:p>
            <a:pPr>
              <a:spcBef>
                <a:spcPct val="50000"/>
              </a:spcBef>
            </a:pPr>
            <a:r>
              <a:rPr lang="cs-CZ" altLang="cs-CZ" sz="2200" dirty="0">
                <a:solidFill>
                  <a:srgbClr val="000000"/>
                </a:solidFill>
              </a:rPr>
              <a:t>	</a:t>
            </a:r>
            <a:r>
              <a:rPr lang="cs-CZ" altLang="cs-CZ" sz="2000" u="sng" dirty="0">
                <a:solidFill>
                  <a:srgbClr val="000000"/>
                </a:solidFill>
              </a:rPr>
              <a:t>Před vstupem do parního kotle je nutný:</a:t>
            </a:r>
          </a:p>
          <a:p>
            <a:r>
              <a:rPr lang="cs-CZ" altLang="cs-CZ" sz="2000" dirty="0">
                <a:solidFill>
                  <a:srgbClr val="000000"/>
                </a:solidFill>
              </a:rPr>
              <a:t>	* ohřev napájecí vody – před vstupem do kotle má voda tlak </a:t>
            </a:r>
            <a:r>
              <a:rPr lang="cs-CZ" altLang="cs-CZ" sz="2000" dirty="0" smtClean="0">
                <a:solidFill>
                  <a:srgbClr val="000000"/>
                </a:solidFill>
              </a:rPr>
              <a:t>18,1MPa </a:t>
            </a:r>
            <a:r>
              <a:rPr lang="cs-CZ" altLang="cs-CZ" sz="2000" dirty="0">
                <a:solidFill>
                  <a:srgbClr val="000000"/>
                </a:solidFill>
              </a:rPr>
              <a:t>a teplotu 258</a:t>
            </a:r>
            <a:r>
              <a:rPr lang="cs-CZ" altLang="cs-CZ" sz="2000" baseline="30000" dirty="0">
                <a:solidFill>
                  <a:srgbClr val="000000"/>
                </a:solidFill>
              </a:rPr>
              <a:t>0</a:t>
            </a:r>
            <a:r>
              <a:rPr lang="cs-CZ" altLang="cs-CZ" sz="2000" dirty="0">
                <a:solidFill>
                  <a:srgbClr val="000000"/>
                </a:solidFill>
              </a:rPr>
              <a:t>C (Tušimice 2). Ohřev vody je více stupňový (nízkotlaké vysokotlaké stupně). Tím se zvyšuje účinnost cyklu. </a:t>
            </a:r>
          </a:p>
          <a:p>
            <a:r>
              <a:rPr lang="cs-CZ" altLang="cs-CZ" sz="2000" dirty="0">
                <a:solidFill>
                  <a:srgbClr val="000000"/>
                </a:solidFill>
              </a:rPr>
              <a:t>	* snížení obsahu plynů - </a:t>
            </a:r>
            <a:r>
              <a:rPr lang="cs-CZ" altLang="cs-CZ" sz="2000" dirty="0" err="1">
                <a:solidFill>
                  <a:srgbClr val="000000"/>
                </a:solidFill>
              </a:rPr>
              <a:t>odplyňovák</a:t>
            </a:r>
            <a:endParaRPr lang="cs-CZ" altLang="cs-CZ" sz="2000" dirty="0">
              <a:solidFill>
                <a:srgbClr val="000000"/>
              </a:solidFill>
            </a:endParaRPr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107950" y="3516313"/>
            <a:ext cx="8964613" cy="2926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533400" indent="-533400">
              <a:tabLst>
                <a:tab pos="53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4863">
              <a:tabLst>
                <a:tab pos="53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84250">
              <a:tabLst>
                <a:tab pos="53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53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53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53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53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53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53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400" u="sng" dirty="0">
                <a:solidFill>
                  <a:srgbClr val="000000"/>
                </a:solidFill>
                <a:latin typeface="Comic Sans MS" panose="030F0702030302020204" pitchFamily="66" charset="0"/>
              </a:rPr>
              <a:t>6. Okruh chladící vody</a:t>
            </a:r>
            <a:r>
              <a:rPr lang="cs-CZ" altLang="cs-CZ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sz="2000" dirty="0">
                <a:solidFill>
                  <a:srgbClr val="000000"/>
                </a:solidFill>
                <a:latin typeface="Comic Sans MS" panose="030F0702030302020204" pitchFamily="66" charset="0"/>
              </a:rPr>
              <a:t>– </a:t>
            </a:r>
            <a:r>
              <a:rPr lang="cs-CZ" altLang="cs-CZ" sz="2000" dirty="0">
                <a:solidFill>
                  <a:srgbClr val="000000"/>
                </a:solidFill>
              </a:rPr>
              <a:t>chladící voda umožňuje kondenzaci páry v kondenzátoru</a:t>
            </a:r>
          </a:p>
          <a:p>
            <a:pPr>
              <a:spcBef>
                <a:spcPct val="50000"/>
              </a:spcBef>
            </a:pPr>
            <a:r>
              <a:rPr lang="cs-CZ" altLang="cs-CZ" sz="2000" dirty="0">
                <a:solidFill>
                  <a:srgbClr val="000000"/>
                </a:solidFill>
              </a:rPr>
              <a:t>a) 	otevřený okruh - voda pro chladící okruh se odebírá z řeky a po průchodu kondenzátorem se opět do řeky </a:t>
            </a:r>
            <a:r>
              <a:rPr lang="cs-CZ" altLang="cs-CZ" sz="2000" dirty="0" smtClean="0">
                <a:solidFill>
                  <a:srgbClr val="000000"/>
                </a:solidFill>
              </a:rPr>
              <a:t>vrací (elektrárna Mělník).</a:t>
            </a:r>
            <a:endParaRPr lang="cs-CZ" altLang="cs-CZ" sz="2000" dirty="0">
              <a:solidFill>
                <a:srgbClr val="000000"/>
              </a:solidFill>
            </a:endParaRPr>
          </a:p>
          <a:p>
            <a:pPr>
              <a:spcBef>
                <a:spcPct val="50000"/>
              </a:spcBef>
            </a:pPr>
            <a:r>
              <a:rPr lang="cs-CZ" altLang="cs-CZ" sz="2000" dirty="0">
                <a:solidFill>
                  <a:srgbClr val="000000"/>
                </a:solidFill>
              </a:rPr>
              <a:t>b)	uzavřený okruh – chladící voda proudí z kondenzátoru do chladících věží a ochlazuje se protitahem vzduchu </a:t>
            </a:r>
          </a:p>
          <a:p>
            <a:r>
              <a:rPr lang="cs-CZ" altLang="cs-CZ" sz="2000" dirty="0">
                <a:solidFill>
                  <a:srgbClr val="000000"/>
                </a:solidFill>
              </a:rPr>
              <a:t>	- nucené proudění vzduchu </a:t>
            </a:r>
            <a:r>
              <a:rPr lang="cs-CZ" altLang="cs-CZ" sz="2000" dirty="0" smtClean="0">
                <a:solidFill>
                  <a:srgbClr val="000000"/>
                </a:solidFill>
              </a:rPr>
              <a:t>(ventilátory)</a:t>
            </a:r>
            <a:endParaRPr lang="cs-CZ" altLang="cs-CZ" sz="2000" dirty="0">
              <a:solidFill>
                <a:srgbClr val="000000"/>
              </a:solidFill>
            </a:endParaRPr>
          </a:p>
          <a:p>
            <a:r>
              <a:rPr lang="cs-CZ" altLang="cs-CZ" sz="2000" dirty="0">
                <a:solidFill>
                  <a:srgbClr val="000000"/>
                </a:solidFill>
              </a:rPr>
              <a:t>	- přirozeným tahem vzduchu </a:t>
            </a:r>
            <a:r>
              <a:rPr lang="cs-CZ" altLang="cs-CZ" sz="2000" dirty="0" smtClean="0">
                <a:solidFill>
                  <a:srgbClr val="000000"/>
                </a:solidFill>
              </a:rPr>
              <a:t>(chladící věž)</a:t>
            </a:r>
            <a:endParaRPr lang="cs-CZ" altLang="cs-CZ" sz="20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/>
      <p:bldP spid="1843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4381184" cy="328588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608" y="98488"/>
            <a:ext cx="4405376" cy="330403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09" y="3528392"/>
            <a:ext cx="4379979" cy="328498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642" y="3481896"/>
            <a:ext cx="4385342" cy="3289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819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107950" y="188913"/>
            <a:ext cx="8964613" cy="5388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533400" indent="-533400">
              <a:tabLst>
                <a:tab pos="533400" algn="l"/>
                <a:tab pos="808038" algn="l"/>
                <a:tab pos="3673475" algn="l"/>
                <a:tab pos="403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4863">
              <a:tabLst>
                <a:tab pos="533400" algn="l"/>
                <a:tab pos="808038" algn="l"/>
                <a:tab pos="3673475" algn="l"/>
                <a:tab pos="403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84250">
              <a:tabLst>
                <a:tab pos="533400" algn="l"/>
                <a:tab pos="808038" algn="l"/>
                <a:tab pos="3673475" algn="l"/>
                <a:tab pos="403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533400" algn="l"/>
                <a:tab pos="808038" algn="l"/>
                <a:tab pos="3673475" algn="l"/>
                <a:tab pos="403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533400" algn="l"/>
                <a:tab pos="808038" algn="l"/>
                <a:tab pos="3673475" algn="l"/>
                <a:tab pos="403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533400" algn="l"/>
                <a:tab pos="808038" algn="l"/>
                <a:tab pos="3673475" algn="l"/>
                <a:tab pos="403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533400" algn="l"/>
                <a:tab pos="808038" algn="l"/>
                <a:tab pos="3673475" algn="l"/>
                <a:tab pos="403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533400" algn="l"/>
                <a:tab pos="808038" algn="l"/>
                <a:tab pos="3673475" algn="l"/>
                <a:tab pos="403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533400" algn="l"/>
                <a:tab pos="808038" algn="l"/>
                <a:tab pos="3673475" algn="l"/>
                <a:tab pos="403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400" u="sng" dirty="0">
                <a:solidFill>
                  <a:srgbClr val="000000"/>
                </a:solidFill>
                <a:latin typeface="Comic Sans MS" panose="030F0702030302020204" pitchFamily="66" charset="0"/>
              </a:rPr>
              <a:t>6. Okruh vzduchu a kouřových plynů</a:t>
            </a:r>
          </a:p>
          <a:p>
            <a:pPr>
              <a:spcBef>
                <a:spcPct val="50000"/>
              </a:spcBef>
            </a:pPr>
            <a:r>
              <a:rPr lang="cs-CZ" altLang="cs-CZ" sz="2000" dirty="0">
                <a:solidFill>
                  <a:srgbClr val="000000"/>
                </a:solidFill>
              </a:rPr>
              <a:t>a) 	</a:t>
            </a:r>
            <a:r>
              <a:rPr lang="cs-CZ" altLang="cs-CZ" sz="2000" u="sng" dirty="0">
                <a:solidFill>
                  <a:srgbClr val="000000"/>
                </a:solidFill>
              </a:rPr>
              <a:t>okruh vzduchu</a:t>
            </a:r>
            <a:r>
              <a:rPr lang="cs-CZ" altLang="cs-CZ" sz="2000" dirty="0">
                <a:solidFill>
                  <a:srgbClr val="000000"/>
                </a:solidFill>
              </a:rPr>
              <a:t> - vzduch umožňuje hoření paliva v kotli. Pro kvalitní hoření musí být dodržen obsah vzduchu v palivu. Před vstupem do kotle se vzduch předehřívá.</a:t>
            </a:r>
          </a:p>
          <a:p>
            <a:pPr>
              <a:spcBef>
                <a:spcPct val="50000"/>
              </a:spcBef>
            </a:pPr>
            <a:r>
              <a:rPr lang="cs-CZ" altLang="cs-CZ" sz="2000" dirty="0">
                <a:solidFill>
                  <a:srgbClr val="000000"/>
                </a:solidFill>
              </a:rPr>
              <a:t>b)	</a:t>
            </a:r>
            <a:r>
              <a:rPr lang="cs-CZ" altLang="cs-CZ" sz="2000" u="sng" dirty="0">
                <a:solidFill>
                  <a:srgbClr val="000000"/>
                </a:solidFill>
              </a:rPr>
              <a:t>okruh spalin</a:t>
            </a:r>
            <a:r>
              <a:rPr lang="cs-CZ" altLang="cs-CZ" sz="2000" dirty="0">
                <a:solidFill>
                  <a:srgbClr val="000000"/>
                </a:solidFill>
              </a:rPr>
              <a:t> - spaliny z kotle předávají svou energii syté páře v přehříváku a tím dochází i k ochlazování spalin na teplotu zhruba 160</a:t>
            </a:r>
            <a:r>
              <a:rPr lang="cs-CZ" altLang="cs-CZ" sz="2000" baseline="30000" dirty="0">
                <a:solidFill>
                  <a:srgbClr val="000000"/>
                </a:solidFill>
              </a:rPr>
              <a:t>0</a:t>
            </a:r>
            <a:r>
              <a:rPr lang="cs-CZ" altLang="cs-CZ" sz="2000" dirty="0">
                <a:solidFill>
                  <a:srgbClr val="000000"/>
                </a:solidFill>
              </a:rPr>
              <a:t>C. </a:t>
            </a:r>
          </a:p>
          <a:p>
            <a:pPr>
              <a:spcBef>
                <a:spcPct val="50000"/>
              </a:spcBef>
            </a:pPr>
            <a:r>
              <a:rPr lang="cs-CZ" altLang="cs-CZ" sz="2000" dirty="0">
                <a:solidFill>
                  <a:srgbClr val="000000"/>
                </a:solidFill>
              </a:rPr>
              <a:t>	</a:t>
            </a:r>
            <a:r>
              <a:rPr lang="cs-CZ" altLang="cs-CZ" sz="2000" u="sng" dirty="0">
                <a:solidFill>
                  <a:srgbClr val="000000"/>
                </a:solidFill>
              </a:rPr>
              <a:t>Spaliny zatěžují životní prostředí</a:t>
            </a:r>
            <a:r>
              <a:rPr lang="cs-CZ" altLang="cs-CZ" sz="2000" dirty="0">
                <a:solidFill>
                  <a:srgbClr val="000000"/>
                </a:solidFill>
              </a:rPr>
              <a:t>:</a:t>
            </a:r>
          </a:p>
          <a:p>
            <a:pPr>
              <a:spcBef>
                <a:spcPct val="50000"/>
              </a:spcBef>
            </a:pPr>
            <a:r>
              <a:rPr lang="cs-CZ" altLang="cs-CZ" sz="2000" dirty="0">
                <a:solidFill>
                  <a:srgbClr val="000000"/>
                </a:solidFill>
              </a:rPr>
              <a:t>			* 	popílek</a:t>
            </a:r>
          </a:p>
          <a:p>
            <a:r>
              <a:rPr lang="cs-CZ" altLang="cs-CZ" sz="2000" dirty="0">
                <a:solidFill>
                  <a:srgbClr val="000000"/>
                </a:solidFill>
              </a:rPr>
              <a:t>			*	oxid uhličitý</a:t>
            </a:r>
          </a:p>
          <a:p>
            <a:r>
              <a:rPr lang="cs-CZ" altLang="cs-CZ" sz="2000" dirty="0">
                <a:solidFill>
                  <a:srgbClr val="000000"/>
                </a:solidFill>
              </a:rPr>
              <a:t>			*	oxid siřičitý</a:t>
            </a:r>
          </a:p>
          <a:p>
            <a:r>
              <a:rPr lang="cs-CZ" altLang="cs-CZ" sz="2000" dirty="0">
                <a:solidFill>
                  <a:srgbClr val="000000"/>
                </a:solidFill>
              </a:rPr>
              <a:t>			* 	oxidy dusíku</a:t>
            </a:r>
          </a:p>
          <a:p>
            <a:r>
              <a:rPr lang="cs-CZ" altLang="cs-CZ" sz="2000" dirty="0">
                <a:solidFill>
                  <a:srgbClr val="000000"/>
                </a:solidFill>
              </a:rPr>
              <a:t>			* 	aromatické uhlovodíky</a:t>
            </a:r>
          </a:p>
          <a:p>
            <a:r>
              <a:rPr lang="cs-CZ" altLang="cs-CZ" sz="2000" dirty="0">
                <a:solidFill>
                  <a:srgbClr val="000000"/>
                </a:solidFill>
              </a:rPr>
              <a:t>			*	těžké kovy</a:t>
            </a:r>
          </a:p>
          <a:p>
            <a:r>
              <a:rPr lang="cs-CZ" altLang="cs-CZ" sz="2000" dirty="0">
                <a:solidFill>
                  <a:srgbClr val="000000"/>
                </a:solidFill>
              </a:rPr>
              <a:t>			*	…  </a:t>
            </a:r>
            <a:endParaRPr lang="cs-CZ" altLang="cs-CZ" sz="2000" u="sng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4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94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94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94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4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94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46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946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946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946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252413" y="188913"/>
            <a:ext cx="8640762" cy="2002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55600" indent="-355600">
              <a:tabLst>
                <a:tab pos="812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77913">
              <a:tabLst>
                <a:tab pos="812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>
              <a:tabLst>
                <a:tab pos="812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36688">
              <a:tabLst>
                <a:tab pos="812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812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812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812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812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812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400" u="sng" dirty="0">
                <a:solidFill>
                  <a:srgbClr val="000000"/>
                </a:solidFill>
                <a:latin typeface="Comic Sans MS" panose="030F0702030302020204" pitchFamily="66" charset="0"/>
              </a:rPr>
              <a:t>7.	Okruh strusky a popela</a:t>
            </a:r>
          </a:p>
          <a:p>
            <a:pPr>
              <a:spcBef>
                <a:spcPct val="50000"/>
              </a:spcBef>
            </a:pPr>
            <a:r>
              <a:rPr lang="cs-CZ" altLang="cs-CZ" sz="2000" dirty="0">
                <a:solidFill>
                  <a:srgbClr val="000000"/>
                </a:solidFill>
              </a:rPr>
              <a:t>a)	popílek ve spalinách tvoří asi 85% tuhého odpadu a má zrnitost </a:t>
            </a:r>
            <a:r>
              <a:rPr lang="cs-CZ" altLang="cs-CZ" sz="2000" dirty="0">
                <a:solidFill>
                  <a:srgbClr val="000000"/>
                </a:solidFill>
                <a:sym typeface="Symbol" panose="05050102010706020507" pitchFamily="18" charset="2"/>
              </a:rPr>
              <a:t>m - mm. O</a:t>
            </a:r>
            <a:r>
              <a:rPr lang="cs-CZ" altLang="cs-CZ" sz="2000" dirty="0">
                <a:solidFill>
                  <a:srgbClr val="000000"/>
                </a:solidFill>
              </a:rPr>
              <a:t>dstraňuje v elektrostatických odlučovačích.</a:t>
            </a:r>
          </a:p>
          <a:p>
            <a:pPr>
              <a:spcBef>
                <a:spcPct val="50000"/>
              </a:spcBef>
            </a:pPr>
            <a:r>
              <a:rPr lang="cs-CZ" altLang="cs-CZ" sz="2000" dirty="0">
                <a:solidFill>
                  <a:srgbClr val="000000"/>
                </a:solidFill>
              </a:rPr>
              <a:t>b)	struska tvoří asi 15% tuhého odpadu, jeho zrnitost může být řádově cm.</a:t>
            </a:r>
          </a:p>
        </p:txBody>
      </p:sp>
      <p:pic>
        <p:nvPicPr>
          <p:cNvPr id="20485" name="Picture 2" descr="C:\Users\jana.volfova\Desktop\SLIDESHOW KO ETU II\náhledy nových fotek - pro bannery\MIH_86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2613025"/>
            <a:ext cx="6162675" cy="410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179388" y="2924175"/>
            <a:ext cx="2592387" cy="3018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779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366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dirty="0">
                <a:solidFill>
                  <a:srgbClr val="000000"/>
                </a:solidFill>
              </a:rPr>
              <a:t>Popílek a struska se ukládá na úložiště (zpravidla v rámci rekultivace). </a:t>
            </a:r>
            <a:r>
              <a:rPr lang="cs-CZ" altLang="cs-CZ" sz="2000" dirty="0" smtClean="0">
                <a:solidFill>
                  <a:srgbClr val="000000"/>
                </a:solidFill>
              </a:rPr>
              <a:t>Lze ho využít i při </a:t>
            </a:r>
            <a:r>
              <a:rPr lang="cs-CZ" altLang="cs-CZ" sz="2000" dirty="0">
                <a:solidFill>
                  <a:srgbClr val="000000"/>
                </a:solidFill>
              </a:rPr>
              <a:t>výrobě stavebních hmot.</a:t>
            </a:r>
          </a:p>
          <a:p>
            <a:pPr>
              <a:spcBef>
                <a:spcPct val="50000"/>
              </a:spcBef>
            </a:pPr>
            <a:r>
              <a:rPr lang="cs-CZ" altLang="cs-CZ" sz="2000" dirty="0">
                <a:solidFill>
                  <a:srgbClr val="000000"/>
                </a:solidFill>
              </a:rPr>
              <a:t>Sila popílku a strusky </a:t>
            </a:r>
            <a:r>
              <a:rPr lang="cs-CZ" altLang="cs-CZ" sz="2000" dirty="0">
                <a:solidFill>
                  <a:srgbClr val="000000"/>
                </a:solidFill>
                <a:cs typeface="Arial" panose="020B0604020202020204" pitchFamily="34" charset="0"/>
              </a:rPr>
              <a:t>→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4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4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4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04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468313" y="115888"/>
            <a:ext cx="822960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u="sng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Čištění spalin - popílek</a:t>
            </a:r>
          </a:p>
        </p:txBody>
      </p:sp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287338" y="1052513"/>
            <a:ext cx="8388350" cy="4464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266700" indent="-2667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207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400" dirty="0">
                <a:solidFill>
                  <a:srgbClr val="000000"/>
                </a:solidFill>
              </a:rPr>
              <a:t>	</a:t>
            </a:r>
            <a:r>
              <a:rPr lang="cs-CZ" altLang="cs-CZ" sz="2000" dirty="0">
                <a:solidFill>
                  <a:srgbClr val="000000"/>
                </a:solidFill>
              </a:rPr>
              <a:t>Pro čištění spalin lze použít několik technologií, které se liší svou účinností a možností použití. </a:t>
            </a:r>
          </a:p>
          <a:p>
            <a:pPr>
              <a:spcBef>
                <a:spcPct val="50000"/>
              </a:spcBef>
            </a:pPr>
            <a:r>
              <a:rPr lang="cs-CZ" altLang="cs-CZ" sz="2000" dirty="0">
                <a:solidFill>
                  <a:srgbClr val="000000"/>
                </a:solidFill>
              </a:rPr>
              <a:t>*	</a:t>
            </a:r>
            <a:r>
              <a:rPr lang="cs-CZ" altLang="cs-CZ" sz="2000" u="sng" dirty="0">
                <a:solidFill>
                  <a:srgbClr val="000000"/>
                </a:solidFill>
              </a:rPr>
              <a:t>cyklónový odlučovač</a:t>
            </a:r>
            <a:r>
              <a:rPr lang="cs-CZ" altLang="cs-CZ" sz="2000" dirty="0">
                <a:solidFill>
                  <a:srgbClr val="000000"/>
                </a:solidFill>
              </a:rPr>
              <a:t> - spolehlivě zachytí pouze větší částice, vyžaduje dostatečný tah. Účinnost je asi 90%.</a:t>
            </a:r>
          </a:p>
          <a:p>
            <a:pPr>
              <a:spcBef>
                <a:spcPct val="50000"/>
              </a:spcBef>
            </a:pPr>
            <a:r>
              <a:rPr lang="cs-CZ" altLang="cs-CZ" sz="2000" dirty="0">
                <a:solidFill>
                  <a:srgbClr val="000000"/>
                </a:solidFill>
              </a:rPr>
              <a:t>*	</a:t>
            </a:r>
            <a:r>
              <a:rPr lang="cs-CZ" altLang="cs-CZ" sz="2000" u="sng" dirty="0">
                <a:solidFill>
                  <a:srgbClr val="000000"/>
                </a:solidFill>
              </a:rPr>
              <a:t>tkaninový filtr</a:t>
            </a:r>
            <a:r>
              <a:rPr lang="cs-CZ" altLang="cs-CZ" sz="2000" dirty="0">
                <a:solidFill>
                  <a:srgbClr val="000000"/>
                </a:solidFill>
              </a:rPr>
              <a:t> - má výrazně vyšší aerodynamický odpor </a:t>
            </a:r>
            <a:r>
              <a:rPr lang="cs-CZ" altLang="cs-CZ" sz="2000" dirty="0">
                <a:solidFill>
                  <a:srgbClr val="000000"/>
                </a:solidFill>
                <a:sym typeface="Symbol" panose="05050102010706020507" pitchFamily="18" charset="2"/>
              </a:rPr>
              <a:t> vyšší nároky na elektrickou energii pohonu ventilátoru. Účinnost je přes 99%.</a:t>
            </a:r>
          </a:p>
          <a:p>
            <a:pPr>
              <a:spcBef>
                <a:spcPct val="50000"/>
              </a:spcBef>
            </a:pPr>
            <a:r>
              <a:rPr lang="cs-CZ" altLang="cs-CZ" sz="2000" dirty="0">
                <a:solidFill>
                  <a:srgbClr val="000000"/>
                </a:solidFill>
              </a:rPr>
              <a:t>*	</a:t>
            </a:r>
            <a:r>
              <a:rPr lang="cs-CZ" altLang="cs-CZ" sz="2000" u="sng" dirty="0">
                <a:solidFill>
                  <a:srgbClr val="000000"/>
                </a:solidFill>
              </a:rPr>
              <a:t>elektrostatický odlučovač</a:t>
            </a:r>
            <a:r>
              <a:rPr lang="cs-CZ" altLang="cs-CZ" sz="2000" dirty="0">
                <a:solidFill>
                  <a:srgbClr val="000000"/>
                </a:solidFill>
              </a:rPr>
              <a:t> – je schopen zachytit i částice o zrnitosti </a:t>
            </a:r>
            <a:r>
              <a:rPr lang="cs-CZ" altLang="cs-CZ" sz="2000" dirty="0">
                <a:solidFill>
                  <a:srgbClr val="000000"/>
                </a:solidFill>
                <a:sym typeface="Symbol" panose="05050102010706020507" pitchFamily="18" charset="2"/>
              </a:rPr>
              <a:t>m. Aerodynamický odpor je zanedbatelný. M</a:t>
            </a:r>
            <a:r>
              <a:rPr lang="cs-CZ" altLang="cs-CZ" sz="2000" dirty="0">
                <a:solidFill>
                  <a:srgbClr val="000000"/>
                </a:solidFill>
              </a:rPr>
              <a:t>ají účinnost více než 99,5 %.</a:t>
            </a:r>
          </a:p>
          <a:p>
            <a:pPr>
              <a:spcBef>
                <a:spcPct val="50000"/>
              </a:spcBef>
            </a:pPr>
            <a:r>
              <a:rPr lang="cs-CZ" altLang="cs-CZ" sz="2000" dirty="0">
                <a:solidFill>
                  <a:srgbClr val="000000"/>
                </a:solidFill>
              </a:rPr>
              <a:t>	Pro elektrárny jsou charakteristické velké objemy spalin a používají se zejména </a:t>
            </a:r>
            <a:r>
              <a:rPr lang="cs-CZ" altLang="cs-CZ" sz="2000" u="sng" dirty="0">
                <a:solidFill>
                  <a:srgbClr val="000000"/>
                </a:solidFill>
              </a:rPr>
              <a:t>elektrostatické odlučovače</a:t>
            </a:r>
            <a:r>
              <a:rPr lang="cs-CZ" altLang="cs-CZ" sz="2000" dirty="0">
                <a:solidFill>
                  <a:srgbClr val="000000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5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15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5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15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8713788" cy="6535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13" name="Rectangle 13"/>
          <p:cNvSpPr>
            <a:spLocks noChangeArrowheads="1"/>
          </p:cNvSpPr>
          <p:nvPr/>
        </p:nvSpPr>
        <p:spPr bwMode="auto">
          <a:xfrm>
            <a:off x="468313" y="115888"/>
            <a:ext cx="8229600" cy="64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u="sng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Odsiřování spalin</a:t>
            </a:r>
          </a:p>
        </p:txBody>
      </p:sp>
      <p:sp>
        <p:nvSpPr>
          <p:cNvPr id="25614" name="Text Box 14"/>
          <p:cNvSpPr txBox="1">
            <a:spLocks noChangeArrowheads="1"/>
          </p:cNvSpPr>
          <p:nvPr/>
        </p:nvSpPr>
        <p:spPr bwMode="auto">
          <a:xfrm>
            <a:off x="395288" y="908050"/>
            <a:ext cx="8497887" cy="1541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57188" indent="-3571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365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u="sng" dirty="0">
                <a:solidFill>
                  <a:srgbClr val="000000"/>
                </a:solidFill>
                <a:latin typeface="Comic Sans MS" panose="030F0702030302020204" pitchFamily="66" charset="0"/>
              </a:rPr>
              <a:t>Technologii odsiřování lze charakterizovat:</a:t>
            </a:r>
          </a:p>
          <a:p>
            <a:pPr>
              <a:spcBef>
                <a:spcPct val="50000"/>
              </a:spcBef>
            </a:pPr>
            <a:r>
              <a:rPr lang="cs-CZ" altLang="cs-CZ" sz="2000" dirty="0">
                <a:solidFill>
                  <a:srgbClr val="000000"/>
                </a:solidFill>
              </a:rPr>
              <a:t>*	značnými objemy spalin</a:t>
            </a:r>
          </a:p>
          <a:p>
            <a:r>
              <a:rPr lang="cs-CZ" altLang="cs-CZ" sz="2000" dirty="0">
                <a:solidFill>
                  <a:srgbClr val="000000"/>
                </a:solidFill>
              </a:rPr>
              <a:t>*	nízkými koncentracemi znečišťujících látek</a:t>
            </a:r>
          </a:p>
          <a:p>
            <a:r>
              <a:rPr lang="cs-CZ" altLang="cs-CZ" sz="2000" dirty="0">
                <a:solidFill>
                  <a:srgbClr val="000000"/>
                </a:solidFill>
              </a:rPr>
              <a:t>*	velkými hmotnostními toky těchto látek</a:t>
            </a:r>
            <a:r>
              <a:rPr lang="cs-CZ" altLang="cs-CZ" sz="2400" dirty="0">
                <a:solidFill>
                  <a:srgbClr val="000000"/>
                </a:solidFill>
              </a:rPr>
              <a:t>		</a:t>
            </a:r>
          </a:p>
        </p:txBody>
      </p:sp>
      <p:sp>
        <p:nvSpPr>
          <p:cNvPr id="25615" name="Text Box 15"/>
          <p:cNvSpPr txBox="1">
            <a:spLocks noChangeArrowheads="1"/>
          </p:cNvSpPr>
          <p:nvPr/>
        </p:nvSpPr>
        <p:spPr bwMode="auto">
          <a:xfrm>
            <a:off x="395288" y="2781300"/>
            <a:ext cx="8497887" cy="2556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57188" indent="-357188">
              <a:tabLst>
                <a:tab pos="3043238" algn="l"/>
                <a:tab pos="5743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36575">
              <a:tabLst>
                <a:tab pos="3043238" algn="l"/>
                <a:tab pos="5743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3043238" algn="l"/>
                <a:tab pos="5743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3043238" algn="l"/>
                <a:tab pos="5743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3043238" algn="l"/>
                <a:tab pos="5743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043238" algn="l"/>
                <a:tab pos="5743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043238" algn="l"/>
                <a:tab pos="5743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043238" algn="l"/>
                <a:tab pos="5743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043238" algn="l"/>
                <a:tab pos="5743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u="sng" dirty="0">
                <a:solidFill>
                  <a:srgbClr val="000000"/>
                </a:solidFill>
                <a:latin typeface="Comic Sans MS" panose="030F0702030302020204" pitchFamily="66" charset="0"/>
              </a:rPr>
              <a:t>Produkce spalin závisí:</a:t>
            </a:r>
          </a:p>
          <a:p>
            <a:pPr>
              <a:spcBef>
                <a:spcPct val="50000"/>
              </a:spcBef>
            </a:pPr>
            <a:r>
              <a:rPr lang="cs-CZ" altLang="cs-CZ" sz="2000" b="0" dirty="0">
                <a:solidFill>
                  <a:srgbClr val="000000"/>
                </a:solidFill>
              </a:rPr>
              <a:t>*	</a:t>
            </a:r>
            <a:r>
              <a:rPr lang="cs-CZ" altLang="cs-CZ" sz="2000" u="sng" dirty="0">
                <a:solidFill>
                  <a:srgbClr val="000000"/>
                </a:solidFill>
              </a:rPr>
              <a:t>druhu paliva</a:t>
            </a:r>
            <a:r>
              <a:rPr lang="cs-CZ" altLang="cs-CZ" sz="2000" b="0" dirty="0">
                <a:solidFill>
                  <a:srgbClr val="000000"/>
                </a:solidFill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cs-CZ" altLang="cs-CZ" sz="2000" b="0" dirty="0">
                <a:solidFill>
                  <a:srgbClr val="000000"/>
                </a:solidFill>
              </a:rPr>
              <a:t>	</a:t>
            </a:r>
            <a:r>
              <a:rPr lang="cs-CZ" altLang="cs-CZ" sz="2000" dirty="0" smtClean="0">
                <a:solidFill>
                  <a:srgbClr val="000000"/>
                </a:solidFill>
              </a:rPr>
              <a:t>hnědé </a:t>
            </a:r>
            <a:r>
              <a:rPr lang="cs-CZ" altLang="cs-CZ" sz="2000" dirty="0">
                <a:solidFill>
                  <a:srgbClr val="000000"/>
                </a:solidFill>
              </a:rPr>
              <a:t>uhlí	výhřevnost	(9 – 12) MJ/kg</a:t>
            </a:r>
            <a:r>
              <a:rPr lang="cs-CZ" altLang="cs-CZ" sz="2000" u="sng" dirty="0">
                <a:solidFill>
                  <a:srgbClr val="000000"/>
                </a:solidFill>
              </a:rPr>
              <a:t>	sirnatost	1,3 %</a:t>
            </a:r>
          </a:p>
          <a:p>
            <a:r>
              <a:rPr lang="cs-CZ" altLang="cs-CZ" sz="2000" dirty="0" smtClean="0">
                <a:solidFill>
                  <a:srgbClr val="000000"/>
                </a:solidFill>
              </a:rPr>
              <a:t>*</a:t>
            </a:r>
            <a:r>
              <a:rPr lang="cs-CZ" altLang="cs-CZ" sz="2000" dirty="0">
                <a:solidFill>
                  <a:srgbClr val="000000"/>
                </a:solidFill>
              </a:rPr>
              <a:t>	objem spalin pro blok 200 MW 	</a:t>
            </a:r>
          </a:p>
          <a:p>
            <a:r>
              <a:rPr lang="cs-CZ" altLang="cs-CZ" sz="2000" dirty="0">
                <a:solidFill>
                  <a:srgbClr val="000000"/>
                </a:solidFill>
              </a:rPr>
              <a:t>		hnědé uhlí 	- 1,1*10</a:t>
            </a:r>
            <a:r>
              <a:rPr lang="cs-CZ" altLang="cs-CZ" sz="2000" baseline="30000" dirty="0">
                <a:solidFill>
                  <a:srgbClr val="000000"/>
                </a:solidFill>
              </a:rPr>
              <a:t>6</a:t>
            </a:r>
            <a:r>
              <a:rPr lang="cs-CZ" altLang="cs-CZ" sz="2000" dirty="0">
                <a:solidFill>
                  <a:srgbClr val="000000"/>
                </a:solidFill>
              </a:rPr>
              <a:t> m</a:t>
            </a:r>
            <a:r>
              <a:rPr lang="cs-CZ" altLang="cs-CZ" sz="2000" baseline="30000" dirty="0">
                <a:solidFill>
                  <a:srgbClr val="000000"/>
                </a:solidFill>
              </a:rPr>
              <a:t>3</a:t>
            </a:r>
            <a:r>
              <a:rPr lang="cs-CZ" altLang="cs-CZ" sz="2000" dirty="0">
                <a:solidFill>
                  <a:srgbClr val="000000"/>
                </a:solidFill>
              </a:rPr>
              <a:t>/h</a:t>
            </a:r>
          </a:p>
          <a:p>
            <a:r>
              <a:rPr lang="cs-CZ" altLang="cs-CZ" sz="2000" dirty="0" smtClean="0">
                <a:solidFill>
                  <a:srgbClr val="000000"/>
                </a:solidFill>
              </a:rPr>
              <a:t>*</a:t>
            </a:r>
            <a:r>
              <a:rPr lang="cs-CZ" altLang="cs-CZ" sz="2000" dirty="0">
                <a:solidFill>
                  <a:srgbClr val="000000"/>
                </a:solidFill>
              </a:rPr>
              <a:t>	</a:t>
            </a:r>
            <a:r>
              <a:rPr lang="cs-CZ" altLang="cs-CZ" sz="2000" u="sng" dirty="0">
                <a:solidFill>
                  <a:srgbClr val="000000"/>
                </a:solidFill>
              </a:rPr>
              <a:t>přebytku spalovacího vzduchu</a:t>
            </a:r>
            <a:r>
              <a:rPr lang="cs-CZ" altLang="cs-CZ" sz="2000" dirty="0">
                <a:solidFill>
                  <a:srgbClr val="000000"/>
                </a:solidFill>
              </a:rPr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6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56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56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6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56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56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56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56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56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56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56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468313" y="115888"/>
            <a:ext cx="8229600" cy="64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u="sng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Odsiřování spalin</a:t>
            </a:r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250825" y="908050"/>
            <a:ext cx="8642350" cy="134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177800" indent="-177800">
              <a:tabLst>
                <a:tab pos="4029075" algn="l"/>
                <a:tab pos="5743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36575">
              <a:tabLst>
                <a:tab pos="4029075" algn="l"/>
                <a:tab pos="5743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4029075" algn="l"/>
                <a:tab pos="5743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4029075" algn="l"/>
                <a:tab pos="5743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4029075" algn="l"/>
                <a:tab pos="5743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4029075" algn="l"/>
                <a:tab pos="5743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4029075" algn="l"/>
                <a:tab pos="5743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4029075" algn="l"/>
                <a:tab pos="5743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4029075" algn="l"/>
                <a:tab pos="5743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dirty="0" smtClean="0">
                <a:solidFill>
                  <a:srgbClr val="000000"/>
                </a:solidFill>
              </a:rPr>
              <a:t>*</a:t>
            </a:r>
            <a:r>
              <a:rPr lang="cs-CZ" altLang="cs-CZ" dirty="0">
                <a:solidFill>
                  <a:srgbClr val="000000"/>
                </a:solidFill>
              </a:rPr>
              <a:t>	</a:t>
            </a:r>
            <a:r>
              <a:rPr lang="cs-CZ" altLang="cs-CZ" u="sng" dirty="0">
                <a:solidFill>
                  <a:srgbClr val="000000"/>
                </a:solidFill>
              </a:rPr>
              <a:t>emise oxidů síry z hnědého uhlí je asi 5 x vyšší než z černého uhlí</a:t>
            </a:r>
          </a:p>
          <a:p>
            <a:pPr>
              <a:spcBef>
                <a:spcPct val="50000"/>
              </a:spcBef>
            </a:pPr>
            <a:r>
              <a:rPr lang="cs-CZ" altLang="cs-CZ" dirty="0">
                <a:solidFill>
                  <a:srgbClr val="000000"/>
                </a:solidFill>
              </a:rPr>
              <a:t>*	</a:t>
            </a:r>
            <a:r>
              <a:rPr lang="cs-CZ" altLang="cs-CZ" u="sng" dirty="0">
                <a:solidFill>
                  <a:srgbClr val="000000"/>
                </a:solidFill>
              </a:rPr>
              <a:t>pro blok 200 MW jsou emise síry</a:t>
            </a:r>
          </a:p>
          <a:p>
            <a:r>
              <a:rPr lang="cs-CZ" altLang="cs-CZ" dirty="0">
                <a:solidFill>
                  <a:srgbClr val="000000"/>
                </a:solidFill>
              </a:rPr>
              <a:t>	za 1 hodinu	4,53 t/h</a:t>
            </a:r>
          </a:p>
          <a:p>
            <a:r>
              <a:rPr lang="cs-CZ" altLang="cs-CZ" dirty="0">
                <a:solidFill>
                  <a:srgbClr val="000000"/>
                </a:solidFill>
              </a:rPr>
              <a:t>	za 1 rok (5000 hodin)	22 650 t/rok	</a:t>
            </a:r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250700" y="2564904"/>
            <a:ext cx="8713788" cy="2802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57188" indent="-357188">
              <a:tabLst>
                <a:tab pos="4029075" algn="l"/>
                <a:tab pos="5743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36575">
              <a:tabLst>
                <a:tab pos="4029075" algn="l"/>
                <a:tab pos="5743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4029075" algn="l"/>
                <a:tab pos="5743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4029075" algn="l"/>
                <a:tab pos="5743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4029075" algn="l"/>
                <a:tab pos="5743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4029075" algn="l"/>
                <a:tab pos="5743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4029075" algn="l"/>
                <a:tab pos="5743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4029075" algn="l"/>
                <a:tab pos="5743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4029075" algn="l"/>
                <a:tab pos="5743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400" u="sng" dirty="0">
                <a:solidFill>
                  <a:srgbClr val="000000"/>
                </a:solidFill>
                <a:latin typeface="Comic Sans MS" panose="030F0702030302020204" pitchFamily="66" charset="0"/>
              </a:rPr>
              <a:t>Rozdělení metod odsíření:</a:t>
            </a:r>
          </a:p>
          <a:p>
            <a:pPr>
              <a:spcBef>
                <a:spcPct val="50000"/>
              </a:spcBef>
            </a:pPr>
            <a:r>
              <a:rPr lang="cs-CZ" altLang="cs-CZ" sz="2000" dirty="0">
                <a:solidFill>
                  <a:srgbClr val="000000"/>
                </a:solidFill>
              </a:rPr>
              <a:t>*	podle zpracování činidla pro odsíření</a:t>
            </a:r>
          </a:p>
          <a:p>
            <a:r>
              <a:rPr lang="cs-CZ" altLang="cs-CZ" sz="2000" dirty="0">
                <a:solidFill>
                  <a:srgbClr val="000000"/>
                </a:solidFill>
              </a:rPr>
              <a:t>	- průtočné (činidlo se nevrací zpět do procesu)</a:t>
            </a:r>
          </a:p>
          <a:p>
            <a:r>
              <a:rPr lang="cs-CZ" altLang="cs-CZ" sz="2000" dirty="0">
                <a:solidFill>
                  <a:srgbClr val="000000"/>
                </a:solidFill>
              </a:rPr>
              <a:t>	- regenerační (po úpravě se činidlo vrací zpět do procesu)</a:t>
            </a:r>
          </a:p>
          <a:p>
            <a:r>
              <a:rPr lang="cs-CZ" altLang="cs-CZ" sz="2000" dirty="0">
                <a:solidFill>
                  <a:srgbClr val="000000"/>
                </a:solidFill>
              </a:rPr>
              <a:t>*	podle objemu kapaliny při odsíření</a:t>
            </a:r>
          </a:p>
          <a:p>
            <a:r>
              <a:rPr lang="cs-CZ" altLang="cs-CZ" sz="2000" dirty="0">
                <a:solidFill>
                  <a:srgbClr val="000000"/>
                </a:solidFill>
              </a:rPr>
              <a:t>	- suché procesy</a:t>
            </a:r>
          </a:p>
          <a:p>
            <a:r>
              <a:rPr lang="cs-CZ" altLang="cs-CZ" sz="2000" dirty="0">
                <a:solidFill>
                  <a:srgbClr val="000000"/>
                </a:solidFill>
              </a:rPr>
              <a:t>	- mokré procesy</a:t>
            </a:r>
          </a:p>
          <a:p>
            <a:r>
              <a:rPr lang="cs-CZ" altLang="cs-CZ" sz="2200" u="sng" dirty="0">
                <a:solidFill>
                  <a:srgbClr val="000000"/>
                </a:solidFill>
              </a:rPr>
              <a:t>Všechny metody se vyznačují značnými investičními náklady.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6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6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66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66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66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66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66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66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66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66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66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66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997200"/>
            <a:ext cx="7343775" cy="3671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9877" name="Rectangle 5"/>
          <p:cNvSpPr>
            <a:spLocks noChangeArrowheads="1"/>
          </p:cNvSpPr>
          <p:nvPr/>
        </p:nvSpPr>
        <p:spPr bwMode="auto">
          <a:xfrm>
            <a:off x="179388" y="476250"/>
            <a:ext cx="3924300" cy="1944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sz="4000" u="sng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Vyústění spalin do chladících věží</a:t>
            </a:r>
          </a:p>
        </p:txBody>
      </p:sp>
      <p:pic>
        <p:nvPicPr>
          <p:cNvPr id="79879" name="Picture 2" descr="C:\Users\jana.volfova\Desktop\SLIDESHOW KO ETU II\fotky z PP - pro případné doplnění slideshow\ETU I. etapa\ONA_72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463" y="115888"/>
            <a:ext cx="4827587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98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98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98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98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98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333375"/>
            <a:ext cx="8229600" cy="846138"/>
          </a:xfrm>
        </p:spPr>
        <p:txBody>
          <a:bodyPr/>
          <a:lstStyle/>
          <a:p>
            <a:r>
              <a:rPr lang="cs-CZ" altLang="cs-CZ" sz="4000" b="1" u="sng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Celkový pohled (</a:t>
            </a:r>
            <a:r>
              <a:rPr lang="cs-CZ" altLang="cs-CZ" sz="4000" b="1" u="sng" dirty="0" err="1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Elna</a:t>
            </a:r>
            <a:r>
              <a:rPr lang="cs-CZ" altLang="cs-CZ" sz="4000" b="1" u="sng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 Prunéřov)</a:t>
            </a:r>
          </a:p>
        </p:txBody>
      </p:sp>
      <p:pic>
        <p:nvPicPr>
          <p:cNvPr id="59397" name="Picture 34" descr="EP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14655"/>
            <a:ext cx="8961437" cy="504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ál 1"/>
          <p:cNvSpPr/>
          <p:nvPr/>
        </p:nvSpPr>
        <p:spPr bwMode="auto">
          <a:xfrm>
            <a:off x="395536" y="3615179"/>
            <a:ext cx="5472608" cy="2592288"/>
          </a:xfrm>
          <a:prstGeom prst="ellipse">
            <a:avLst/>
          </a:prstGeom>
          <a:solidFill>
            <a:srgbClr val="FF0000">
              <a:alpha val="30000"/>
            </a:srgbClr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323528" y="1988840"/>
            <a:ext cx="3456384" cy="64633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 smtClean="0"/>
              <a:t>V červenci  2020 Prunéřov 1 - odstaveno</a:t>
            </a:r>
            <a:endParaRPr lang="cs-CZ" dirty="0"/>
          </a:p>
        </p:txBody>
      </p:sp>
      <p:cxnSp>
        <p:nvCxnSpPr>
          <p:cNvPr id="5" name="Přímá spojnice se šipkou 4"/>
          <p:cNvCxnSpPr/>
          <p:nvPr/>
        </p:nvCxnSpPr>
        <p:spPr bwMode="auto">
          <a:xfrm>
            <a:off x="1547664" y="2635171"/>
            <a:ext cx="360040" cy="1009853"/>
          </a:xfrm>
          <a:prstGeom prst="straightConnector1">
            <a:avLst/>
          </a:prstGeom>
          <a:solidFill>
            <a:srgbClr val="FFFF99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Ovál 6"/>
          <p:cNvSpPr/>
          <p:nvPr/>
        </p:nvSpPr>
        <p:spPr bwMode="auto">
          <a:xfrm>
            <a:off x="4055885" y="1556792"/>
            <a:ext cx="4502944" cy="2592288"/>
          </a:xfrm>
          <a:prstGeom prst="ellipse">
            <a:avLst/>
          </a:prstGeom>
          <a:solidFill>
            <a:srgbClr val="FF0000">
              <a:alpha val="30000"/>
            </a:srgbClr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5076056" y="5785061"/>
            <a:ext cx="3586514" cy="64633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 smtClean="0"/>
              <a:t>Před obnovou Prunéřov 2 (2012 - 2016)</a:t>
            </a:r>
            <a:endParaRPr lang="cs-CZ" dirty="0"/>
          </a:p>
        </p:txBody>
      </p:sp>
      <p:cxnSp>
        <p:nvCxnSpPr>
          <p:cNvPr id="9" name="Přímá spojnice se šipkou 8"/>
          <p:cNvCxnSpPr/>
          <p:nvPr/>
        </p:nvCxnSpPr>
        <p:spPr bwMode="auto">
          <a:xfrm flipH="1" flipV="1">
            <a:off x="7596336" y="3973252"/>
            <a:ext cx="1021084" cy="1811810"/>
          </a:xfrm>
          <a:prstGeom prst="straightConnector1">
            <a:avLst/>
          </a:prstGeom>
          <a:solidFill>
            <a:srgbClr val="FFFF99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9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9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4" grpId="0"/>
      <p:bldP spid="2" grpId="0" animBg="1"/>
      <p:bldP spid="3" grpId="0" animBg="1"/>
      <p:bldP spid="7" grpId="0" animBg="1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250825" y="333375"/>
            <a:ext cx="8713788" cy="649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u="sng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Princip odsíření</a:t>
            </a:r>
          </a:p>
        </p:txBody>
      </p:sp>
      <p:pic>
        <p:nvPicPr>
          <p:cNvPr id="6042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196975"/>
            <a:ext cx="5070475" cy="537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04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82" y="3470915"/>
            <a:ext cx="4360603" cy="327045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4956"/>
            <a:ext cx="4349381" cy="326203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595" y="94956"/>
            <a:ext cx="4349381" cy="3262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169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ChangeArrowheads="1"/>
          </p:cNvSpPr>
          <p:nvPr/>
        </p:nvSpPr>
        <p:spPr bwMode="auto">
          <a:xfrm>
            <a:off x="468313" y="117475"/>
            <a:ext cx="8229600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u="sng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Elektrárna Ledvice</a:t>
            </a:r>
          </a:p>
        </p:txBody>
      </p:sp>
      <p:sp>
        <p:nvSpPr>
          <p:cNvPr id="89091" name="Text Box 3"/>
          <p:cNvSpPr txBox="1">
            <a:spLocks noChangeArrowheads="1"/>
          </p:cNvSpPr>
          <p:nvPr/>
        </p:nvSpPr>
        <p:spPr bwMode="auto">
          <a:xfrm>
            <a:off x="107950" y="995363"/>
            <a:ext cx="8893175" cy="1633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180975" indent="-180975" defTabSz="11588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703388" defTabSz="11588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882775" defTabSz="11588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062163" defTabSz="11588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41550" defTabSz="11588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98750" defTabSz="11588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5950" defTabSz="11588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13150" defTabSz="11588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70350" defTabSz="11588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dirty="0">
                <a:solidFill>
                  <a:srgbClr val="000000"/>
                </a:solidFill>
              </a:rPr>
              <a:t>Výstavba nového bloku 660 </a:t>
            </a:r>
            <a:r>
              <a:rPr lang="cs-CZ" altLang="cs-CZ" sz="2000" dirty="0" err="1">
                <a:solidFill>
                  <a:srgbClr val="000000"/>
                </a:solidFill>
              </a:rPr>
              <a:t>MW</a:t>
            </a:r>
            <a:r>
              <a:rPr lang="cs-CZ" altLang="cs-CZ" sz="2000" baseline="-25000" dirty="0" err="1">
                <a:solidFill>
                  <a:srgbClr val="000000"/>
                </a:solidFill>
              </a:rPr>
              <a:t>e</a:t>
            </a:r>
            <a:r>
              <a:rPr lang="cs-CZ" altLang="cs-CZ" sz="2000" dirty="0">
                <a:solidFill>
                  <a:srgbClr val="000000"/>
                </a:solidFill>
              </a:rPr>
              <a:t> s nadkritickými parametry páry</a:t>
            </a:r>
          </a:p>
          <a:p>
            <a:r>
              <a:rPr lang="cs-CZ" altLang="cs-CZ" sz="2000" dirty="0">
                <a:solidFill>
                  <a:srgbClr val="000000"/>
                </a:solidFill>
              </a:rPr>
              <a:t>*	</a:t>
            </a:r>
            <a:r>
              <a:rPr lang="cs-CZ" altLang="cs-CZ" sz="2000" dirty="0" err="1">
                <a:solidFill>
                  <a:srgbClr val="000000"/>
                </a:solidFill>
              </a:rPr>
              <a:t>jednoblokové</a:t>
            </a:r>
            <a:r>
              <a:rPr lang="cs-CZ" altLang="cs-CZ" sz="2000" dirty="0">
                <a:solidFill>
                  <a:srgbClr val="000000"/>
                </a:solidFill>
              </a:rPr>
              <a:t> uspořádání</a:t>
            </a:r>
          </a:p>
          <a:p>
            <a:r>
              <a:rPr lang="cs-CZ" altLang="cs-CZ" sz="2000" dirty="0">
                <a:solidFill>
                  <a:srgbClr val="000000"/>
                </a:solidFill>
              </a:rPr>
              <a:t>*	jeden průtlačný kotel s nadkritickými parametry páry</a:t>
            </a:r>
          </a:p>
          <a:p>
            <a:r>
              <a:rPr lang="cs-CZ" altLang="cs-CZ" sz="2000" dirty="0">
                <a:solidFill>
                  <a:srgbClr val="000000"/>
                </a:solidFill>
              </a:rPr>
              <a:t>*	</a:t>
            </a:r>
            <a:r>
              <a:rPr lang="cs-CZ" altLang="cs-CZ" sz="2000" dirty="0" err="1">
                <a:solidFill>
                  <a:srgbClr val="000000"/>
                </a:solidFill>
              </a:rPr>
              <a:t>čtyřtělesová</a:t>
            </a:r>
            <a:r>
              <a:rPr lang="cs-CZ" altLang="cs-CZ" sz="2000" dirty="0">
                <a:solidFill>
                  <a:srgbClr val="000000"/>
                </a:solidFill>
              </a:rPr>
              <a:t> parní kondenzační </a:t>
            </a:r>
            <a:r>
              <a:rPr lang="cs-CZ" altLang="cs-CZ" sz="2000" dirty="0" smtClean="0">
                <a:solidFill>
                  <a:srgbClr val="000000"/>
                </a:solidFill>
              </a:rPr>
              <a:t>turbína (vt+st+2*</a:t>
            </a:r>
            <a:r>
              <a:rPr lang="cs-CZ" altLang="cs-CZ" sz="2000" dirty="0" err="1" smtClean="0">
                <a:solidFill>
                  <a:srgbClr val="000000"/>
                </a:solidFill>
              </a:rPr>
              <a:t>nt</a:t>
            </a:r>
            <a:r>
              <a:rPr lang="cs-CZ" altLang="cs-CZ" sz="2000" dirty="0" smtClean="0">
                <a:solidFill>
                  <a:srgbClr val="000000"/>
                </a:solidFill>
              </a:rPr>
              <a:t>)</a:t>
            </a:r>
            <a:endParaRPr lang="cs-CZ" altLang="cs-CZ" sz="2000" dirty="0">
              <a:solidFill>
                <a:srgbClr val="000000"/>
              </a:solidFill>
            </a:endParaRPr>
          </a:p>
          <a:p>
            <a:r>
              <a:rPr lang="cs-CZ" altLang="cs-CZ" sz="2000" dirty="0">
                <a:solidFill>
                  <a:srgbClr val="000000"/>
                </a:solidFill>
              </a:rPr>
              <a:t>*	vyústění spalin do chladící věže</a:t>
            </a:r>
          </a:p>
        </p:txBody>
      </p:sp>
      <p:sp>
        <p:nvSpPr>
          <p:cNvPr id="89093" name="Text Box 5"/>
          <p:cNvSpPr txBox="1">
            <a:spLocks noChangeArrowheads="1"/>
          </p:cNvSpPr>
          <p:nvPr/>
        </p:nvSpPr>
        <p:spPr bwMode="auto">
          <a:xfrm>
            <a:off x="107950" y="2708275"/>
            <a:ext cx="4248150" cy="1633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180975" indent="-180975" defTabSz="11588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703388" defTabSz="11588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882775" defTabSz="11588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062163" defTabSz="11588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41550" defTabSz="11588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98750" defTabSz="11588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5950" defTabSz="11588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13150" defTabSz="11588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70350" defTabSz="11588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000">
                <a:solidFill>
                  <a:srgbClr val="000000"/>
                </a:solidFill>
              </a:rPr>
              <a:t>Parametry:</a:t>
            </a:r>
          </a:p>
          <a:p>
            <a:r>
              <a:rPr lang="cs-CZ" altLang="cs-CZ" sz="2000">
                <a:solidFill>
                  <a:srgbClr val="000000"/>
                </a:solidFill>
              </a:rPr>
              <a:t>*	elektrický výkon 660 MW</a:t>
            </a:r>
            <a:r>
              <a:rPr lang="cs-CZ" altLang="cs-CZ" sz="2000" baseline="-25000">
                <a:solidFill>
                  <a:srgbClr val="000000"/>
                </a:solidFill>
              </a:rPr>
              <a:t>e</a:t>
            </a:r>
            <a:r>
              <a:rPr lang="cs-CZ" altLang="cs-CZ" sz="2000">
                <a:solidFill>
                  <a:srgbClr val="000000"/>
                </a:solidFill>
              </a:rPr>
              <a:t> </a:t>
            </a:r>
          </a:p>
          <a:p>
            <a:r>
              <a:rPr lang="cs-CZ" altLang="cs-CZ" sz="2000">
                <a:solidFill>
                  <a:srgbClr val="000000"/>
                </a:solidFill>
              </a:rPr>
              <a:t>*	účinnost 42,5 %</a:t>
            </a:r>
          </a:p>
          <a:p>
            <a:r>
              <a:rPr lang="cs-CZ" altLang="cs-CZ" sz="2000">
                <a:solidFill>
                  <a:srgbClr val="000000"/>
                </a:solidFill>
              </a:rPr>
              <a:t>*	ostrá pára 600</a:t>
            </a:r>
            <a:r>
              <a:rPr lang="cs-CZ" altLang="cs-CZ" sz="2000" baseline="30000">
                <a:solidFill>
                  <a:srgbClr val="000000"/>
                </a:solidFill>
              </a:rPr>
              <a:t>0</a:t>
            </a:r>
            <a:r>
              <a:rPr lang="cs-CZ" altLang="cs-CZ" sz="2000">
                <a:solidFill>
                  <a:srgbClr val="000000"/>
                </a:solidFill>
              </a:rPr>
              <a:t>C/28MPa</a:t>
            </a:r>
          </a:p>
          <a:p>
            <a:r>
              <a:rPr lang="cs-CZ" altLang="cs-CZ" sz="2000">
                <a:solidFill>
                  <a:srgbClr val="000000"/>
                </a:solidFill>
              </a:rPr>
              <a:t>*	množství páry 1684 t/hod.	</a:t>
            </a:r>
          </a:p>
        </p:txBody>
      </p:sp>
      <p:pic>
        <p:nvPicPr>
          <p:cNvPr id="8909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157788"/>
            <a:ext cx="3514725" cy="782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826" name="Picture 2" descr="http://iuhli.cz/wp-content/uploads/2016/11/elektrarna-ledvice-foto-ez_compress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924944"/>
            <a:ext cx="5184576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90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90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90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9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9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90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90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90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90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90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90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890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890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78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78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http://tvstav.cz/user/data/modul-images/7605-preview-skodapraha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20688"/>
            <a:ext cx="8899193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8207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78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78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ChangeArrowheads="1"/>
          </p:cNvSpPr>
          <p:nvPr/>
        </p:nvSpPr>
        <p:spPr bwMode="auto">
          <a:xfrm>
            <a:off x="3923928" y="216790"/>
            <a:ext cx="4629969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u="sng" dirty="0" smtClean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Vyvedení výkonu</a:t>
            </a:r>
            <a:endParaRPr lang="cs-CZ" altLang="cs-CZ" u="sng" dirty="0">
              <a:solidFill>
                <a:srgbClr val="000000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89091" name="Text Box 3"/>
          <p:cNvSpPr txBox="1">
            <a:spLocks noChangeArrowheads="1"/>
          </p:cNvSpPr>
          <p:nvPr/>
        </p:nvSpPr>
        <p:spPr bwMode="auto">
          <a:xfrm>
            <a:off x="107950" y="995363"/>
            <a:ext cx="8893175" cy="1941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180975" indent="-180975" defTabSz="11588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703388" defTabSz="11588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882775" defTabSz="11588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062163" defTabSz="11588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41550" defTabSz="11588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98750" defTabSz="11588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5950" defTabSz="11588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13150" defTabSz="11588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70350" defTabSz="11588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cs-CZ" altLang="cs-CZ" sz="2000" dirty="0" smtClean="0">
              <a:solidFill>
                <a:srgbClr val="000000"/>
              </a:solidFill>
            </a:endParaRPr>
          </a:p>
          <a:p>
            <a:pPr>
              <a:spcBef>
                <a:spcPct val="50000"/>
              </a:spcBef>
            </a:pPr>
            <a:r>
              <a:rPr lang="cs-CZ" altLang="cs-CZ" sz="2000" dirty="0" smtClean="0">
                <a:solidFill>
                  <a:srgbClr val="000000"/>
                </a:solidFill>
              </a:rPr>
              <a:t>*	napětí generátoru je 22 </a:t>
            </a:r>
            <a:r>
              <a:rPr lang="cs-CZ" altLang="cs-CZ" sz="2000" dirty="0" err="1" smtClean="0">
                <a:solidFill>
                  <a:srgbClr val="000000"/>
                </a:solidFill>
              </a:rPr>
              <a:t>kV</a:t>
            </a:r>
            <a:r>
              <a:rPr lang="cs-CZ" altLang="cs-CZ" sz="2000" dirty="0" smtClean="0">
                <a:solidFill>
                  <a:srgbClr val="000000"/>
                </a:solidFill>
              </a:rPr>
              <a:t> </a:t>
            </a:r>
            <a:r>
              <a:rPr lang="cs-CZ" altLang="cs-CZ" sz="2000" dirty="0" smtClean="0">
                <a:solidFill>
                  <a:srgbClr val="000000"/>
                </a:solidFill>
                <a:sym typeface="Symbol" panose="05050102010706020507" pitchFamily="18" charset="2"/>
              </a:rPr>
              <a:t> transformace na 400kV</a:t>
            </a:r>
            <a:r>
              <a:rPr lang="cs-CZ" altLang="cs-CZ" sz="2000" dirty="0" smtClean="0">
                <a:solidFill>
                  <a:srgbClr val="000000"/>
                </a:solidFill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cs-CZ" altLang="cs-CZ" sz="2000" dirty="0" smtClean="0">
                <a:solidFill>
                  <a:srgbClr val="000000"/>
                </a:solidFill>
              </a:rPr>
              <a:t>*	3 x 1f blokový transformátor + 1f transformátor blokový záložní </a:t>
            </a:r>
          </a:p>
          <a:p>
            <a:pPr>
              <a:spcBef>
                <a:spcPts val="0"/>
              </a:spcBef>
            </a:pPr>
            <a:r>
              <a:rPr lang="cs-CZ" altLang="cs-CZ" sz="2000" dirty="0" smtClean="0">
                <a:solidFill>
                  <a:srgbClr val="000000"/>
                </a:solidFill>
              </a:rPr>
              <a:t>	+ 3f transformátor pro záložní napájení + transformátory vlastní spotřeby </a:t>
            </a:r>
            <a:endParaRPr lang="cs-CZ" altLang="cs-CZ" sz="2000" dirty="0">
              <a:solidFill>
                <a:srgbClr val="000000"/>
              </a:solidFill>
            </a:endParaRPr>
          </a:p>
        </p:txBody>
      </p:sp>
      <p:pic>
        <p:nvPicPr>
          <p:cNvPr id="8909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40412"/>
            <a:ext cx="3514725" cy="782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309" y="3140968"/>
            <a:ext cx="8814816" cy="3191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652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90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90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90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9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90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90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468313" y="188912"/>
            <a:ext cx="8229600" cy="122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u="sng" dirty="0" smtClean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Výroba uhelných elektráren</a:t>
            </a:r>
          </a:p>
          <a:p>
            <a:r>
              <a:rPr lang="cs-CZ" altLang="cs-CZ" sz="2000" u="sng" dirty="0" smtClean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https</a:t>
            </a:r>
            <a:r>
              <a:rPr lang="cs-CZ" altLang="cs-CZ" sz="2000" u="sng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://oenergetice.cz/</a:t>
            </a:r>
            <a:endParaRPr lang="cs-CZ" altLang="cs-CZ" sz="2000" u="sng" dirty="0">
              <a:solidFill>
                <a:srgbClr val="000000"/>
              </a:solidFill>
              <a:effectLst/>
              <a:latin typeface="Comic Sans MS" panose="030F0702030302020204" pitchFamily="66" charset="0"/>
            </a:endParaRPr>
          </a:p>
        </p:txBody>
      </p:sp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7138704"/>
              </p:ext>
            </p:extLst>
          </p:nvPr>
        </p:nvGraphicFramePr>
        <p:xfrm>
          <a:off x="468316" y="1600200"/>
          <a:ext cx="8352160" cy="4530725"/>
        </p:xfrm>
        <a:graphic>
          <a:graphicData uri="http://schemas.openxmlformats.org/drawingml/2006/table">
            <a:tbl>
              <a:tblPr/>
              <a:tblGrid>
                <a:gridCol w="1044020">
                  <a:extLst>
                    <a:ext uri="{9D8B030D-6E8A-4147-A177-3AD203B41FA5}">
                      <a16:colId xmlns:a16="http://schemas.microsoft.com/office/drawing/2014/main" val="2480334009"/>
                    </a:ext>
                  </a:extLst>
                </a:gridCol>
                <a:gridCol w="1044020">
                  <a:extLst>
                    <a:ext uri="{9D8B030D-6E8A-4147-A177-3AD203B41FA5}">
                      <a16:colId xmlns:a16="http://schemas.microsoft.com/office/drawing/2014/main" val="1470304239"/>
                    </a:ext>
                  </a:extLst>
                </a:gridCol>
                <a:gridCol w="1044020">
                  <a:extLst>
                    <a:ext uri="{9D8B030D-6E8A-4147-A177-3AD203B41FA5}">
                      <a16:colId xmlns:a16="http://schemas.microsoft.com/office/drawing/2014/main" val="3974971536"/>
                    </a:ext>
                  </a:extLst>
                </a:gridCol>
                <a:gridCol w="1044020">
                  <a:extLst>
                    <a:ext uri="{9D8B030D-6E8A-4147-A177-3AD203B41FA5}">
                      <a16:colId xmlns:a16="http://schemas.microsoft.com/office/drawing/2014/main" val="837373281"/>
                    </a:ext>
                  </a:extLst>
                </a:gridCol>
                <a:gridCol w="1044020">
                  <a:extLst>
                    <a:ext uri="{9D8B030D-6E8A-4147-A177-3AD203B41FA5}">
                      <a16:colId xmlns:a16="http://schemas.microsoft.com/office/drawing/2014/main" val="2312077805"/>
                    </a:ext>
                  </a:extLst>
                </a:gridCol>
                <a:gridCol w="1044020">
                  <a:extLst>
                    <a:ext uri="{9D8B030D-6E8A-4147-A177-3AD203B41FA5}">
                      <a16:colId xmlns:a16="http://schemas.microsoft.com/office/drawing/2014/main" val="3814627406"/>
                    </a:ext>
                  </a:extLst>
                </a:gridCol>
                <a:gridCol w="1044020">
                  <a:extLst>
                    <a:ext uri="{9D8B030D-6E8A-4147-A177-3AD203B41FA5}">
                      <a16:colId xmlns:a16="http://schemas.microsoft.com/office/drawing/2014/main" val="696533251"/>
                    </a:ext>
                  </a:extLst>
                </a:gridCol>
                <a:gridCol w="1044020">
                  <a:extLst>
                    <a:ext uri="{9D8B030D-6E8A-4147-A177-3AD203B41FA5}">
                      <a16:colId xmlns:a16="http://schemas.microsoft.com/office/drawing/2014/main" val="3981486557"/>
                    </a:ext>
                  </a:extLst>
                </a:gridCol>
              </a:tblGrid>
              <a:tr h="1154891"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>
                          <a:solidFill>
                            <a:srgbClr val="000000"/>
                          </a:solidFill>
                          <a:effectLst/>
                        </a:rPr>
                        <a:t>Rok</a:t>
                      </a:r>
                    </a:p>
                  </a:txBody>
                  <a:tcPr marL="36000" marR="36000" marT="44419" marB="44419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 err="1">
                          <a:solidFill>
                            <a:srgbClr val="000000"/>
                          </a:solidFill>
                          <a:effectLst/>
                        </a:rPr>
                        <a:t>Počerady</a:t>
                      </a:r>
                      <a:r>
                        <a:rPr lang="cs-CZ" sz="1200" b="1" dirty="0">
                          <a:solidFill>
                            <a:srgbClr val="000000"/>
                          </a:solidFill>
                          <a:effectLst/>
                        </a:rPr>
                        <a:t> (uhlí)</a:t>
                      </a:r>
                    </a:p>
                  </a:txBody>
                  <a:tcPr marL="36000" marR="36000" marT="44419" marB="44419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>
                          <a:solidFill>
                            <a:srgbClr val="000000"/>
                          </a:solidFill>
                          <a:effectLst/>
                        </a:rPr>
                        <a:t>Tušimice</a:t>
                      </a:r>
                    </a:p>
                  </a:txBody>
                  <a:tcPr marL="36000" marR="36000" marT="44419" marB="44419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>
                          <a:solidFill>
                            <a:srgbClr val="000000"/>
                          </a:solidFill>
                          <a:effectLst/>
                        </a:rPr>
                        <a:t>Chvaletice</a:t>
                      </a:r>
                    </a:p>
                  </a:txBody>
                  <a:tcPr marL="36000" marR="36000" marT="44419" marB="44419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 err="1">
                          <a:solidFill>
                            <a:srgbClr val="000000"/>
                          </a:solidFill>
                          <a:effectLst/>
                        </a:rPr>
                        <a:t>Prunéřov</a:t>
                      </a:r>
                      <a:r>
                        <a:rPr lang="cs-CZ" sz="1200" b="1" dirty="0">
                          <a:solidFill>
                            <a:srgbClr val="000000"/>
                          </a:solidFill>
                          <a:effectLst/>
                        </a:rPr>
                        <a:t> 2</a:t>
                      </a:r>
                    </a:p>
                  </a:txBody>
                  <a:tcPr marL="36000" marR="36000" marT="44419" marB="44419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>
                          <a:solidFill>
                            <a:srgbClr val="000000"/>
                          </a:solidFill>
                          <a:effectLst/>
                        </a:rPr>
                        <a:t>Teplárna Kladno</a:t>
                      </a:r>
                    </a:p>
                  </a:txBody>
                  <a:tcPr marL="36000" marR="36000" marT="44419" marB="44419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>
                          <a:solidFill>
                            <a:srgbClr val="000000"/>
                          </a:solidFill>
                          <a:effectLst/>
                        </a:rPr>
                        <a:t>Ledvice</a:t>
                      </a:r>
                    </a:p>
                  </a:txBody>
                  <a:tcPr marL="36000" marR="36000" marT="44419" marB="44419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>
                          <a:solidFill>
                            <a:srgbClr val="000000"/>
                          </a:solidFill>
                          <a:effectLst/>
                        </a:rPr>
                        <a:t>Tisová</a:t>
                      </a:r>
                    </a:p>
                  </a:txBody>
                  <a:tcPr marL="36000" marR="36000" marT="44419" marB="44419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12987021"/>
                  </a:ext>
                </a:extLst>
              </a:tr>
              <a:tr h="355351">
                <a:tc>
                  <a:txBody>
                    <a:bodyPr/>
                    <a:lstStyle/>
                    <a:p>
                      <a:pPr algn="ctr"/>
                      <a:r>
                        <a:rPr lang="cs-CZ" sz="1700" b="1" dirty="0">
                          <a:solidFill>
                            <a:srgbClr val="000000"/>
                          </a:solidFill>
                          <a:effectLst/>
                        </a:rPr>
                        <a:t>2019</a:t>
                      </a:r>
                    </a:p>
                  </a:txBody>
                  <a:tcPr marL="88838" marR="88838" marT="44419" marB="44419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700" b="1" dirty="0">
                          <a:solidFill>
                            <a:srgbClr val="000000"/>
                          </a:solidFill>
                          <a:effectLst/>
                        </a:rPr>
                        <a:t>4,46</a:t>
                      </a:r>
                    </a:p>
                  </a:txBody>
                  <a:tcPr marL="88838" marR="88838" marT="44419" marB="44419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700" b="1">
                          <a:solidFill>
                            <a:srgbClr val="000000"/>
                          </a:solidFill>
                          <a:effectLst/>
                        </a:rPr>
                        <a:t>4,51</a:t>
                      </a:r>
                    </a:p>
                  </a:txBody>
                  <a:tcPr marL="88838" marR="88838" marT="44419" marB="44419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700" b="1">
                          <a:solidFill>
                            <a:srgbClr val="000000"/>
                          </a:solidFill>
                          <a:effectLst/>
                        </a:rPr>
                        <a:t>3,56</a:t>
                      </a:r>
                    </a:p>
                  </a:txBody>
                  <a:tcPr marL="88838" marR="88838" marT="44419" marB="44419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700" b="1">
                          <a:solidFill>
                            <a:srgbClr val="000000"/>
                          </a:solidFill>
                          <a:effectLst/>
                        </a:rPr>
                        <a:t>3,33</a:t>
                      </a:r>
                    </a:p>
                  </a:txBody>
                  <a:tcPr marL="88838" marR="88838" marT="44419" marB="44419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700" b="1">
                          <a:solidFill>
                            <a:srgbClr val="000000"/>
                          </a:solidFill>
                          <a:effectLst/>
                        </a:rPr>
                        <a:t>1,93</a:t>
                      </a:r>
                    </a:p>
                  </a:txBody>
                  <a:tcPr marL="88838" marR="88838" marT="44419" marB="44419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700" b="1">
                          <a:solidFill>
                            <a:srgbClr val="000000"/>
                          </a:solidFill>
                          <a:effectLst/>
                        </a:rPr>
                        <a:t>2,67</a:t>
                      </a:r>
                    </a:p>
                  </a:txBody>
                  <a:tcPr marL="88838" marR="88838" marT="44419" marB="44419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700" b="1">
                          <a:solidFill>
                            <a:srgbClr val="000000"/>
                          </a:solidFill>
                          <a:effectLst/>
                        </a:rPr>
                        <a:t>0,52</a:t>
                      </a:r>
                    </a:p>
                  </a:txBody>
                  <a:tcPr marL="88838" marR="88838" marT="44419" marB="44419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81375541"/>
                  </a:ext>
                </a:extLst>
              </a:tr>
              <a:tr h="355351">
                <a:tc>
                  <a:txBody>
                    <a:bodyPr/>
                    <a:lstStyle/>
                    <a:p>
                      <a:pPr algn="ctr"/>
                      <a:r>
                        <a:rPr lang="cs-CZ" sz="1700" b="1">
                          <a:solidFill>
                            <a:srgbClr val="000000"/>
                          </a:solidFill>
                          <a:effectLst/>
                        </a:rPr>
                        <a:t>2020</a:t>
                      </a:r>
                    </a:p>
                  </a:txBody>
                  <a:tcPr marL="88838" marR="88838" marT="44419" marB="44419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700" b="1">
                          <a:solidFill>
                            <a:srgbClr val="000000"/>
                          </a:solidFill>
                          <a:effectLst/>
                        </a:rPr>
                        <a:t>4,41</a:t>
                      </a:r>
                    </a:p>
                  </a:txBody>
                  <a:tcPr marL="88838" marR="88838" marT="44419" marB="44419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700" b="1" dirty="0">
                          <a:solidFill>
                            <a:srgbClr val="000000"/>
                          </a:solidFill>
                          <a:effectLst/>
                        </a:rPr>
                        <a:t>3,88</a:t>
                      </a:r>
                    </a:p>
                  </a:txBody>
                  <a:tcPr marL="88838" marR="88838" marT="44419" marB="44419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700" b="1" dirty="0">
                          <a:solidFill>
                            <a:srgbClr val="000000"/>
                          </a:solidFill>
                          <a:effectLst/>
                        </a:rPr>
                        <a:t>2,15</a:t>
                      </a:r>
                    </a:p>
                  </a:txBody>
                  <a:tcPr marL="88838" marR="88838" marT="44419" marB="44419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700" b="1" dirty="0">
                          <a:solidFill>
                            <a:srgbClr val="000000"/>
                          </a:solidFill>
                          <a:effectLst/>
                        </a:rPr>
                        <a:t>2,91</a:t>
                      </a:r>
                    </a:p>
                  </a:txBody>
                  <a:tcPr marL="88838" marR="88838" marT="44419" marB="44419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700" b="1">
                          <a:solidFill>
                            <a:srgbClr val="000000"/>
                          </a:solidFill>
                          <a:effectLst/>
                        </a:rPr>
                        <a:t>1,57</a:t>
                      </a:r>
                    </a:p>
                  </a:txBody>
                  <a:tcPr marL="88838" marR="88838" marT="44419" marB="44419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700" b="1">
                          <a:solidFill>
                            <a:srgbClr val="000000"/>
                          </a:solidFill>
                          <a:effectLst/>
                        </a:rPr>
                        <a:t>2,50</a:t>
                      </a:r>
                    </a:p>
                  </a:txBody>
                  <a:tcPr marL="88838" marR="88838" marT="44419" marB="44419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700" b="1">
                          <a:solidFill>
                            <a:srgbClr val="000000"/>
                          </a:solidFill>
                          <a:effectLst/>
                        </a:rPr>
                        <a:t>0,38</a:t>
                      </a:r>
                    </a:p>
                  </a:txBody>
                  <a:tcPr marL="88838" marR="88838" marT="44419" marB="44419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53491479"/>
                  </a:ext>
                </a:extLst>
              </a:tr>
              <a:tr h="355351">
                <a:tc>
                  <a:txBody>
                    <a:bodyPr/>
                    <a:lstStyle/>
                    <a:p>
                      <a:pPr algn="ctr"/>
                      <a:r>
                        <a:rPr lang="cs-CZ" sz="1700" b="1">
                          <a:solidFill>
                            <a:srgbClr val="000000"/>
                          </a:solidFill>
                          <a:effectLst/>
                        </a:rPr>
                        <a:t>2021</a:t>
                      </a:r>
                    </a:p>
                  </a:txBody>
                  <a:tcPr marL="88838" marR="88838" marT="44419" marB="44419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700" b="1">
                          <a:solidFill>
                            <a:srgbClr val="000000"/>
                          </a:solidFill>
                          <a:effectLst/>
                        </a:rPr>
                        <a:t>4,26</a:t>
                      </a:r>
                    </a:p>
                  </a:txBody>
                  <a:tcPr marL="88838" marR="88838" marT="44419" marB="44419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700" b="1">
                          <a:solidFill>
                            <a:srgbClr val="000000"/>
                          </a:solidFill>
                          <a:effectLst/>
                        </a:rPr>
                        <a:t>3,55</a:t>
                      </a:r>
                    </a:p>
                  </a:txBody>
                  <a:tcPr marL="88838" marR="88838" marT="44419" marB="44419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700" b="1">
                          <a:solidFill>
                            <a:srgbClr val="000000"/>
                          </a:solidFill>
                          <a:effectLst/>
                        </a:rPr>
                        <a:t>3,32</a:t>
                      </a:r>
                    </a:p>
                  </a:txBody>
                  <a:tcPr marL="88838" marR="88838" marT="44419" marB="44419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700" b="1" dirty="0">
                          <a:solidFill>
                            <a:srgbClr val="000000"/>
                          </a:solidFill>
                          <a:effectLst/>
                        </a:rPr>
                        <a:t>3,58</a:t>
                      </a:r>
                    </a:p>
                  </a:txBody>
                  <a:tcPr marL="88838" marR="88838" marT="44419" marB="44419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700" b="1" dirty="0">
                          <a:solidFill>
                            <a:srgbClr val="000000"/>
                          </a:solidFill>
                          <a:effectLst/>
                        </a:rPr>
                        <a:t>1,91</a:t>
                      </a:r>
                    </a:p>
                  </a:txBody>
                  <a:tcPr marL="88838" marR="88838" marT="44419" marB="44419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700" b="1">
                          <a:solidFill>
                            <a:srgbClr val="000000"/>
                          </a:solidFill>
                          <a:effectLst/>
                        </a:rPr>
                        <a:t>3,60</a:t>
                      </a:r>
                    </a:p>
                  </a:txBody>
                  <a:tcPr marL="88838" marR="88838" marT="44419" marB="44419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700" b="1">
                          <a:solidFill>
                            <a:srgbClr val="000000"/>
                          </a:solidFill>
                          <a:effectLst/>
                        </a:rPr>
                        <a:t>0,55</a:t>
                      </a:r>
                    </a:p>
                  </a:txBody>
                  <a:tcPr marL="88838" marR="88838" marT="44419" marB="44419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37284660"/>
                  </a:ext>
                </a:extLst>
              </a:tr>
              <a:tr h="355351">
                <a:tc>
                  <a:txBody>
                    <a:bodyPr/>
                    <a:lstStyle/>
                    <a:p>
                      <a:pPr algn="ctr"/>
                      <a:r>
                        <a:rPr lang="cs-CZ" sz="1700" b="1">
                          <a:solidFill>
                            <a:srgbClr val="000000"/>
                          </a:solidFill>
                          <a:effectLst/>
                        </a:rPr>
                        <a:t>2022</a:t>
                      </a:r>
                    </a:p>
                  </a:txBody>
                  <a:tcPr marL="88838" marR="88838" marT="44419" marB="44419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700" b="1">
                          <a:solidFill>
                            <a:srgbClr val="000000"/>
                          </a:solidFill>
                          <a:effectLst/>
                        </a:rPr>
                        <a:t>5,01</a:t>
                      </a:r>
                    </a:p>
                  </a:txBody>
                  <a:tcPr marL="88838" marR="88838" marT="44419" marB="44419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700" b="1">
                          <a:solidFill>
                            <a:srgbClr val="000000"/>
                          </a:solidFill>
                          <a:effectLst/>
                        </a:rPr>
                        <a:t>3,64</a:t>
                      </a:r>
                    </a:p>
                  </a:txBody>
                  <a:tcPr marL="88838" marR="88838" marT="44419" marB="44419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700" b="1">
                          <a:solidFill>
                            <a:srgbClr val="000000"/>
                          </a:solidFill>
                          <a:effectLst/>
                        </a:rPr>
                        <a:t>4,47</a:t>
                      </a:r>
                    </a:p>
                  </a:txBody>
                  <a:tcPr marL="88838" marR="88838" marT="44419" marB="44419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700" b="1">
                          <a:solidFill>
                            <a:srgbClr val="000000"/>
                          </a:solidFill>
                          <a:effectLst/>
                        </a:rPr>
                        <a:t>3,61</a:t>
                      </a:r>
                    </a:p>
                  </a:txBody>
                  <a:tcPr marL="88838" marR="88838" marT="44419" marB="44419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700" b="1" dirty="0">
                          <a:solidFill>
                            <a:srgbClr val="000000"/>
                          </a:solidFill>
                          <a:effectLst/>
                        </a:rPr>
                        <a:t>2,18</a:t>
                      </a:r>
                    </a:p>
                  </a:txBody>
                  <a:tcPr marL="88838" marR="88838" marT="44419" marB="44419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700" b="1">
                          <a:solidFill>
                            <a:srgbClr val="000000"/>
                          </a:solidFill>
                          <a:effectLst/>
                        </a:rPr>
                        <a:t>2,77</a:t>
                      </a:r>
                    </a:p>
                  </a:txBody>
                  <a:tcPr marL="88838" marR="88838" marT="44419" marB="44419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700" b="1">
                          <a:solidFill>
                            <a:srgbClr val="000000"/>
                          </a:solidFill>
                          <a:effectLst/>
                        </a:rPr>
                        <a:t>0,63</a:t>
                      </a:r>
                    </a:p>
                  </a:txBody>
                  <a:tcPr marL="88838" marR="88838" marT="44419" marB="44419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66127366"/>
                  </a:ext>
                </a:extLst>
              </a:tr>
              <a:tr h="355351">
                <a:tc>
                  <a:txBody>
                    <a:bodyPr/>
                    <a:lstStyle/>
                    <a:p>
                      <a:pPr algn="ctr"/>
                      <a:r>
                        <a:rPr lang="cs-CZ" sz="1700" b="1">
                          <a:solidFill>
                            <a:srgbClr val="000000"/>
                          </a:solidFill>
                          <a:effectLst/>
                        </a:rPr>
                        <a:t>2023</a:t>
                      </a:r>
                    </a:p>
                  </a:txBody>
                  <a:tcPr marL="88838" marR="88838" marT="44419" marB="44419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700" b="1">
                          <a:solidFill>
                            <a:srgbClr val="000000"/>
                          </a:solidFill>
                          <a:effectLst/>
                        </a:rPr>
                        <a:t>3,97</a:t>
                      </a:r>
                    </a:p>
                  </a:txBody>
                  <a:tcPr marL="88838" marR="88838" marT="44419" marB="44419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700" b="1">
                          <a:solidFill>
                            <a:srgbClr val="000000"/>
                          </a:solidFill>
                          <a:effectLst/>
                        </a:rPr>
                        <a:t>3,87</a:t>
                      </a:r>
                    </a:p>
                  </a:txBody>
                  <a:tcPr marL="88838" marR="88838" marT="44419" marB="44419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700" b="1">
                          <a:solidFill>
                            <a:srgbClr val="000000"/>
                          </a:solidFill>
                          <a:effectLst/>
                        </a:rPr>
                        <a:t>2,81</a:t>
                      </a:r>
                    </a:p>
                  </a:txBody>
                  <a:tcPr marL="88838" marR="88838" marT="44419" marB="44419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700" b="1">
                          <a:solidFill>
                            <a:srgbClr val="000000"/>
                          </a:solidFill>
                          <a:effectLst/>
                        </a:rPr>
                        <a:t>3,13</a:t>
                      </a:r>
                    </a:p>
                  </a:txBody>
                  <a:tcPr marL="88838" marR="88838" marT="44419" marB="44419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700" b="1">
                          <a:solidFill>
                            <a:srgbClr val="000000"/>
                          </a:solidFill>
                          <a:effectLst/>
                        </a:rPr>
                        <a:t>2,16</a:t>
                      </a:r>
                    </a:p>
                  </a:txBody>
                  <a:tcPr marL="88838" marR="88838" marT="44419" marB="44419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700" b="1" dirty="0">
                          <a:solidFill>
                            <a:srgbClr val="000000"/>
                          </a:solidFill>
                          <a:effectLst/>
                        </a:rPr>
                        <a:t>2,65</a:t>
                      </a:r>
                    </a:p>
                  </a:txBody>
                  <a:tcPr marL="88838" marR="88838" marT="44419" marB="44419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700" b="1">
                          <a:solidFill>
                            <a:srgbClr val="000000"/>
                          </a:solidFill>
                          <a:effectLst/>
                        </a:rPr>
                        <a:t>0,53</a:t>
                      </a:r>
                    </a:p>
                  </a:txBody>
                  <a:tcPr marL="88838" marR="88838" marT="44419" marB="44419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51725321"/>
                  </a:ext>
                </a:extLst>
              </a:tr>
              <a:tr h="355351">
                <a:tc>
                  <a:txBody>
                    <a:bodyPr/>
                    <a:lstStyle/>
                    <a:p>
                      <a:pPr algn="ctr"/>
                      <a:r>
                        <a:rPr lang="cs-CZ" sz="1700" b="1">
                          <a:solidFill>
                            <a:srgbClr val="000000"/>
                          </a:solidFill>
                          <a:effectLst/>
                        </a:rPr>
                        <a:t>2024</a:t>
                      </a:r>
                    </a:p>
                  </a:txBody>
                  <a:tcPr marL="88838" marR="88838" marT="44419" marB="44419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700" b="1">
                          <a:solidFill>
                            <a:srgbClr val="000000"/>
                          </a:solidFill>
                          <a:effectLst/>
                        </a:rPr>
                        <a:t>3,40</a:t>
                      </a:r>
                    </a:p>
                  </a:txBody>
                  <a:tcPr marL="88838" marR="88838" marT="44419" marB="44419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700" b="1">
                          <a:solidFill>
                            <a:srgbClr val="000000"/>
                          </a:solidFill>
                          <a:effectLst/>
                        </a:rPr>
                        <a:t>3,79</a:t>
                      </a:r>
                    </a:p>
                  </a:txBody>
                  <a:tcPr marL="88838" marR="88838" marT="44419" marB="44419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700" b="1">
                          <a:solidFill>
                            <a:srgbClr val="000000"/>
                          </a:solidFill>
                          <a:effectLst/>
                        </a:rPr>
                        <a:t>2,48</a:t>
                      </a:r>
                    </a:p>
                  </a:txBody>
                  <a:tcPr marL="88838" marR="88838" marT="44419" marB="44419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700" b="1">
                          <a:solidFill>
                            <a:srgbClr val="000000"/>
                          </a:solidFill>
                          <a:effectLst/>
                        </a:rPr>
                        <a:t>3,43</a:t>
                      </a:r>
                    </a:p>
                  </a:txBody>
                  <a:tcPr marL="88838" marR="88838" marT="44419" marB="44419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700" b="1">
                          <a:solidFill>
                            <a:srgbClr val="000000"/>
                          </a:solidFill>
                          <a:effectLst/>
                        </a:rPr>
                        <a:t>1,60</a:t>
                      </a:r>
                    </a:p>
                  </a:txBody>
                  <a:tcPr marL="88838" marR="88838" marT="44419" marB="44419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700" b="1" dirty="0">
                          <a:solidFill>
                            <a:srgbClr val="000000"/>
                          </a:solidFill>
                          <a:effectLst/>
                        </a:rPr>
                        <a:t>2,45</a:t>
                      </a:r>
                    </a:p>
                  </a:txBody>
                  <a:tcPr marL="88838" marR="88838" marT="44419" marB="44419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700" b="1">
                          <a:solidFill>
                            <a:srgbClr val="000000"/>
                          </a:solidFill>
                          <a:effectLst/>
                        </a:rPr>
                        <a:t>0,26</a:t>
                      </a:r>
                    </a:p>
                  </a:txBody>
                  <a:tcPr marL="88838" marR="88838" marT="44419" marB="44419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95345316"/>
                  </a:ext>
                </a:extLst>
              </a:tr>
              <a:tr h="621864">
                <a:tc>
                  <a:txBody>
                    <a:bodyPr/>
                    <a:lstStyle/>
                    <a:p>
                      <a:pPr algn="ctr"/>
                      <a:r>
                        <a:rPr lang="cs-CZ" sz="1700" b="1">
                          <a:solidFill>
                            <a:srgbClr val="000000"/>
                          </a:solidFill>
                          <a:effectLst/>
                        </a:rPr>
                        <a:t>Změna [%]</a:t>
                      </a:r>
                    </a:p>
                  </a:txBody>
                  <a:tcPr marL="88838" marR="88838" marT="44419" marB="44419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700" b="1">
                          <a:solidFill>
                            <a:srgbClr val="000000"/>
                          </a:solidFill>
                          <a:effectLst/>
                        </a:rPr>
                        <a:t>-14,53</a:t>
                      </a:r>
                    </a:p>
                  </a:txBody>
                  <a:tcPr marL="88838" marR="88838" marT="44419" marB="44419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700" b="1">
                          <a:solidFill>
                            <a:srgbClr val="000000"/>
                          </a:solidFill>
                          <a:effectLst/>
                        </a:rPr>
                        <a:t>-1,97</a:t>
                      </a:r>
                    </a:p>
                  </a:txBody>
                  <a:tcPr marL="88838" marR="88838" marT="44419" marB="44419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700" b="1">
                          <a:solidFill>
                            <a:srgbClr val="000000"/>
                          </a:solidFill>
                          <a:effectLst/>
                        </a:rPr>
                        <a:t>-11,49</a:t>
                      </a:r>
                    </a:p>
                  </a:txBody>
                  <a:tcPr marL="88838" marR="88838" marT="44419" marB="44419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700" b="1">
                          <a:solidFill>
                            <a:srgbClr val="000000"/>
                          </a:solidFill>
                          <a:effectLst/>
                        </a:rPr>
                        <a:t>9,78</a:t>
                      </a:r>
                    </a:p>
                  </a:txBody>
                  <a:tcPr marL="88838" marR="88838" marT="44419" marB="44419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700" b="1">
                          <a:solidFill>
                            <a:srgbClr val="000000"/>
                          </a:solidFill>
                          <a:effectLst/>
                        </a:rPr>
                        <a:t>-25,63</a:t>
                      </a:r>
                    </a:p>
                  </a:txBody>
                  <a:tcPr marL="88838" marR="88838" marT="44419" marB="44419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700" b="1" dirty="0">
                          <a:solidFill>
                            <a:srgbClr val="000000"/>
                          </a:solidFill>
                          <a:effectLst/>
                        </a:rPr>
                        <a:t>-7,43</a:t>
                      </a:r>
                    </a:p>
                  </a:txBody>
                  <a:tcPr marL="88838" marR="88838" marT="44419" marB="44419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700" b="1">
                          <a:solidFill>
                            <a:srgbClr val="000000"/>
                          </a:solidFill>
                          <a:effectLst/>
                        </a:rPr>
                        <a:t>-50,02</a:t>
                      </a:r>
                    </a:p>
                  </a:txBody>
                  <a:tcPr marL="88838" marR="88838" marT="44419" marB="44419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15728986"/>
                  </a:ext>
                </a:extLst>
              </a:tr>
              <a:tr h="621864">
                <a:tc>
                  <a:txBody>
                    <a:bodyPr/>
                    <a:lstStyle/>
                    <a:p>
                      <a:pPr algn="ctr"/>
                      <a:r>
                        <a:rPr lang="cs-CZ" sz="1700" b="1" dirty="0">
                          <a:solidFill>
                            <a:srgbClr val="000000"/>
                          </a:solidFill>
                          <a:effectLst/>
                        </a:rPr>
                        <a:t>Změna [</a:t>
                      </a:r>
                      <a:r>
                        <a:rPr lang="cs-CZ" sz="1700" b="1" dirty="0" err="1">
                          <a:solidFill>
                            <a:srgbClr val="000000"/>
                          </a:solidFill>
                          <a:effectLst/>
                        </a:rPr>
                        <a:t>TWh</a:t>
                      </a:r>
                      <a:r>
                        <a:rPr lang="cs-CZ" sz="1700" b="1" dirty="0">
                          <a:solidFill>
                            <a:srgbClr val="000000"/>
                          </a:solidFill>
                          <a:effectLst/>
                        </a:rPr>
                        <a:t>]</a:t>
                      </a:r>
                    </a:p>
                  </a:txBody>
                  <a:tcPr marL="88838" marR="88838" marT="44419" marB="44419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700" b="1">
                          <a:solidFill>
                            <a:srgbClr val="000000"/>
                          </a:solidFill>
                          <a:effectLst/>
                        </a:rPr>
                        <a:t>-0,58</a:t>
                      </a:r>
                    </a:p>
                  </a:txBody>
                  <a:tcPr marL="88838" marR="88838" marT="44419" marB="44419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700" b="1">
                          <a:solidFill>
                            <a:srgbClr val="000000"/>
                          </a:solidFill>
                          <a:effectLst/>
                        </a:rPr>
                        <a:t>-0,08</a:t>
                      </a:r>
                    </a:p>
                  </a:txBody>
                  <a:tcPr marL="88838" marR="88838" marT="44419" marB="44419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700" b="1">
                          <a:solidFill>
                            <a:srgbClr val="000000"/>
                          </a:solidFill>
                          <a:effectLst/>
                        </a:rPr>
                        <a:t>-0,32</a:t>
                      </a:r>
                    </a:p>
                  </a:txBody>
                  <a:tcPr marL="88838" marR="88838" marT="44419" marB="44419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700" b="1" dirty="0">
                          <a:solidFill>
                            <a:srgbClr val="000000"/>
                          </a:solidFill>
                          <a:effectLst/>
                        </a:rPr>
                        <a:t>0,31</a:t>
                      </a:r>
                    </a:p>
                  </a:txBody>
                  <a:tcPr marL="88838" marR="88838" marT="44419" marB="44419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700" b="1">
                          <a:solidFill>
                            <a:srgbClr val="000000"/>
                          </a:solidFill>
                          <a:effectLst/>
                        </a:rPr>
                        <a:t>-0,55</a:t>
                      </a:r>
                    </a:p>
                  </a:txBody>
                  <a:tcPr marL="88838" marR="88838" marT="44419" marB="44419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700" b="1" dirty="0">
                          <a:solidFill>
                            <a:srgbClr val="000000"/>
                          </a:solidFill>
                          <a:effectLst/>
                        </a:rPr>
                        <a:t>-0,20</a:t>
                      </a:r>
                    </a:p>
                  </a:txBody>
                  <a:tcPr marL="88838" marR="88838" marT="44419" marB="44419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700" b="1" dirty="0">
                          <a:solidFill>
                            <a:srgbClr val="000000"/>
                          </a:solidFill>
                          <a:effectLst/>
                        </a:rPr>
                        <a:t>-0,26</a:t>
                      </a:r>
                    </a:p>
                  </a:txBody>
                  <a:tcPr marL="88838" marR="88838" marT="44419" marB="44419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04004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6861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8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48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468313" y="188913"/>
            <a:ext cx="822960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u="sng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Fluidní spalování</a:t>
            </a:r>
          </a:p>
        </p:txBody>
      </p:sp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73025" y="981075"/>
            <a:ext cx="9036050" cy="4095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4413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20713">
              <a:tabLst>
                <a:tab pos="4413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4413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4413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4413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4413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4413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4413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4413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u="sng" dirty="0">
                <a:solidFill>
                  <a:srgbClr val="000000"/>
                </a:solidFill>
              </a:rPr>
              <a:t>Fluidní spalování patří mezi technologie, které se v poslední době výrazně rozvíjejí.</a:t>
            </a:r>
          </a:p>
          <a:p>
            <a:pPr>
              <a:spcBef>
                <a:spcPct val="50000"/>
              </a:spcBef>
            </a:pPr>
            <a:r>
              <a:rPr lang="cs-CZ" altLang="cs-CZ" sz="2400" u="sng" dirty="0">
                <a:solidFill>
                  <a:srgbClr val="000000"/>
                </a:solidFill>
                <a:latin typeface="Comic Sans MS" panose="030F0702030302020204" pitchFamily="66" charset="0"/>
              </a:rPr>
              <a:t>Hlavní aspekty rozvoje</a:t>
            </a:r>
            <a:r>
              <a:rPr lang="cs-CZ" altLang="cs-CZ" sz="2400" b="0" dirty="0">
                <a:solidFill>
                  <a:srgbClr val="000000"/>
                </a:solidFill>
              </a:rPr>
              <a:t>:</a:t>
            </a:r>
          </a:p>
          <a:p>
            <a:pPr marL="268288" indent="-268288">
              <a:spcBef>
                <a:spcPct val="30000"/>
              </a:spcBef>
              <a:tabLst/>
            </a:pPr>
            <a:r>
              <a:rPr lang="cs-CZ" altLang="cs-CZ" sz="2000" b="0" dirty="0">
                <a:solidFill>
                  <a:srgbClr val="000000"/>
                </a:solidFill>
              </a:rPr>
              <a:t>*	</a:t>
            </a:r>
            <a:r>
              <a:rPr lang="cs-CZ" altLang="cs-CZ" sz="2000" u="sng" dirty="0">
                <a:solidFill>
                  <a:srgbClr val="000000"/>
                </a:solidFill>
              </a:rPr>
              <a:t>požadavek zvyšování účinnosti</a:t>
            </a:r>
            <a:r>
              <a:rPr lang="cs-CZ" altLang="cs-CZ" sz="2000" b="0" dirty="0">
                <a:solidFill>
                  <a:srgbClr val="000000"/>
                </a:solidFill>
              </a:rPr>
              <a:t> – lze dosáhnout </a:t>
            </a:r>
            <a:r>
              <a:rPr lang="cs-CZ" altLang="cs-CZ" sz="2000" b="0" dirty="0" smtClean="0">
                <a:solidFill>
                  <a:srgbClr val="000000"/>
                </a:solidFill>
              </a:rPr>
              <a:t>účinnost přes </a:t>
            </a:r>
            <a:r>
              <a:rPr lang="cs-CZ" altLang="cs-CZ" sz="2000" b="0" dirty="0">
                <a:solidFill>
                  <a:srgbClr val="000000"/>
                </a:solidFill>
              </a:rPr>
              <a:t>90 %</a:t>
            </a:r>
          </a:p>
          <a:p>
            <a:pPr marL="268288" indent="-268288">
              <a:spcBef>
                <a:spcPct val="30000"/>
              </a:spcBef>
              <a:tabLst/>
            </a:pPr>
            <a:r>
              <a:rPr lang="cs-CZ" altLang="cs-CZ" sz="2000" b="0" dirty="0">
                <a:solidFill>
                  <a:srgbClr val="000000"/>
                </a:solidFill>
              </a:rPr>
              <a:t>*	</a:t>
            </a:r>
            <a:r>
              <a:rPr lang="cs-CZ" altLang="cs-CZ" sz="2000" u="sng" dirty="0">
                <a:solidFill>
                  <a:srgbClr val="000000"/>
                </a:solidFill>
              </a:rPr>
              <a:t>stále zhoršující se kvalita paliva</a:t>
            </a:r>
            <a:r>
              <a:rPr lang="cs-CZ" altLang="cs-CZ" sz="2000" b="0" dirty="0">
                <a:solidFill>
                  <a:srgbClr val="000000"/>
                </a:solidFill>
              </a:rPr>
              <a:t> – nižší výhřevnost, velký </a:t>
            </a:r>
            <a:r>
              <a:rPr lang="cs-CZ" altLang="cs-CZ" sz="2000" b="0" dirty="0" smtClean="0">
                <a:solidFill>
                  <a:srgbClr val="000000"/>
                </a:solidFill>
              </a:rPr>
              <a:t>podíl </a:t>
            </a:r>
            <a:r>
              <a:rPr lang="cs-CZ" altLang="cs-CZ" sz="2000" b="0" dirty="0">
                <a:solidFill>
                  <a:srgbClr val="000000"/>
                </a:solidFill>
              </a:rPr>
              <a:t>síry</a:t>
            </a:r>
          </a:p>
          <a:p>
            <a:pPr marL="268288" indent="-268288">
              <a:spcBef>
                <a:spcPct val="30000"/>
              </a:spcBef>
              <a:tabLst/>
            </a:pPr>
            <a:r>
              <a:rPr lang="cs-CZ" altLang="cs-CZ" sz="2000" b="0" dirty="0">
                <a:solidFill>
                  <a:srgbClr val="000000"/>
                </a:solidFill>
              </a:rPr>
              <a:t>*	</a:t>
            </a:r>
            <a:r>
              <a:rPr lang="cs-CZ" altLang="cs-CZ" sz="2000" u="sng" dirty="0">
                <a:solidFill>
                  <a:srgbClr val="000000"/>
                </a:solidFill>
              </a:rPr>
              <a:t>vysoké náklady na vyčištění spalin</a:t>
            </a:r>
            <a:r>
              <a:rPr lang="cs-CZ" altLang="cs-CZ" sz="2000" b="0" dirty="0">
                <a:solidFill>
                  <a:srgbClr val="000000"/>
                </a:solidFill>
              </a:rPr>
              <a:t> </a:t>
            </a:r>
          </a:p>
          <a:p>
            <a:pPr marL="268288" indent="-268288">
              <a:spcBef>
                <a:spcPct val="30000"/>
              </a:spcBef>
              <a:tabLst/>
            </a:pPr>
            <a:r>
              <a:rPr lang="cs-CZ" altLang="cs-CZ" sz="2000" b="0" dirty="0">
                <a:solidFill>
                  <a:srgbClr val="000000"/>
                </a:solidFill>
              </a:rPr>
              <a:t>*	</a:t>
            </a:r>
            <a:r>
              <a:rPr lang="cs-CZ" altLang="cs-CZ" sz="2000" u="sng" dirty="0">
                <a:solidFill>
                  <a:srgbClr val="000000"/>
                </a:solidFill>
              </a:rPr>
              <a:t>snižování obsahu oxidů dusíku</a:t>
            </a:r>
            <a:r>
              <a:rPr lang="cs-CZ" altLang="cs-CZ" sz="2000" b="0" dirty="0">
                <a:solidFill>
                  <a:srgbClr val="000000"/>
                </a:solidFill>
              </a:rPr>
              <a:t> – spalování při nižších </a:t>
            </a:r>
            <a:r>
              <a:rPr lang="cs-CZ" altLang="cs-CZ" sz="2000" b="0" dirty="0" smtClean="0">
                <a:solidFill>
                  <a:srgbClr val="000000"/>
                </a:solidFill>
              </a:rPr>
              <a:t>teplotách</a:t>
            </a:r>
            <a:r>
              <a:rPr lang="cs-CZ" altLang="cs-CZ" sz="2000" b="0" dirty="0">
                <a:solidFill>
                  <a:srgbClr val="000000"/>
                </a:solidFill>
              </a:rPr>
              <a:t>		</a:t>
            </a:r>
          </a:p>
          <a:p>
            <a:pPr>
              <a:spcBef>
                <a:spcPct val="50000"/>
              </a:spcBef>
            </a:pPr>
            <a:r>
              <a:rPr lang="cs-CZ" altLang="cs-CZ" sz="2200" u="sng" dirty="0">
                <a:solidFill>
                  <a:srgbClr val="000000"/>
                </a:solidFill>
              </a:rPr>
              <a:t>V současnosti se fluidní kotle využívají zejména pro menší a střední zdroje.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8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48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48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48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48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48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48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48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468313" y="188913"/>
            <a:ext cx="8229600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u="sng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Fluidní kotel</a:t>
            </a:r>
          </a:p>
        </p:txBody>
      </p:sp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323850" y="981075"/>
            <a:ext cx="8569325" cy="1941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3651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3651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3651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3651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3651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u="sng" dirty="0">
                <a:solidFill>
                  <a:srgbClr val="000000"/>
                </a:solidFill>
              </a:rPr>
              <a:t>Jemně rozemleté látky smíšené se vzduchem nabývají vlastnosti tekutin. Spalování probíhá ve fluidní vrstvě (loži), která je udržována ve vznosu vzduchem a která obsahuje</a:t>
            </a:r>
            <a:r>
              <a:rPr lang="cs-CZ" altLang="cs-CZ" sz="2000" dirty="0">
                <a:solidFill>
                  <a:srgbClr val="000000"/>
                </a:solidFill>
              </a:rPr>
              <a:t>:</a:t>
            </a:r>
          </a:p>
          <a:p>
            <a:r>
              <a:rPr lang="cs-CZ" altLang="cs-CZ" sz="2000" b="0" dirty="0">
                <a:solidFill>
                  <a:srgbClr val="000000"/>
                </a:solidFill>
              </a:rPr>
              <a:t>*	drcené uhlí</a:t>
            </a:r>
          </a:p>
          <a:p>
            <a:r>
              <a:rPr lang="cs-CZ" altLang="cs-CZ" sz="2000" b="0" dirty="0">
                <a:solidFill>
                  <a:srgbClr val="000000"/>
                </a:solidFill>
              </a:rPr>
              <a:t>*	rozemletý vápenec – váže síru, vzniká síran vápenatý</a:t>
            </a:r>
          </a:p>
          <a:p>
            <a:r>
              <a:rPr lang="cs-CZ" altLang="cs-CZ" sz="2000" b="0" dirty="0">
                <a:solidFill>
                  <a:srgbClr val="000000"/>
                </a:solidFill>
              </a:rPr>
              <a:t>*	popel</a:t>
            </a:r>
          </a:p>
        </p:txBody>
      </p:sp>
      <p:sp>
        <p:nvSpPr>
          <p:cNvPr id="35846" name="Text Box 6"/>
          <p:cNvSpPr txBox="1">
            <a:spLocks noChangeArrowheads="1"/>
          </p:cNvSpPr>
          <p:nvPr/>
        </p:nvSpPr>
        <p:spPr bwMode="auto">
          <a:xfrm>
            <a:off x="323850" y="3068638"/>
            <a:ext cx="8569325" cy="2556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3651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3651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3651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3651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3651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u="sng" dirty="0">
                <a:solidFill>
                  <a:srgbClr val="000000"/>
                </a:solidFill>
              </a:rPr>
              <a:t>Výhody fluidního spalování</a:t>
            </a:r>
            <a:r>
              <a:rPr lang="cs-CZ" altLang="cs-CZ" sz="2000" dirty="0">
                <a:solidFill>
                  <a:srgbClr val="000000"/>
                </a:solidFill>
              </a:rPr>
              <a:t>:</a:t>
            </a:r>
          </a:p>
          <a:p>
            <a:r>
              <a:rPr lang="cs-CZ" altLang="cs-CZ" sz="2000" b="0" dirty="0">
                <a:solidFill>
                  <a:srgbClr val="000000"/>
                </a:solidFill>
              </a:rPr>
              <a:t>*	spalování probíhá pomaleji</a:t>
            </a:r>
          </a:p>
          <a:p>
            <a:r>
              <a:rPr lang="cs-CZ" altLang="cs-CZ" sz="2000" b="0" dirty="0">
                <a:solidFill>
                  <a:srgbClr val="000000"/>
                </a:solidFill>
              </a:rPr>
              <a:t>*	fluidní vrstva má lepší přenos tepla </a:t>
            </a:r>
            <a:r>
              <a:rPr lang="cs-CZ" altLang="cs-CZ" sz="2000" b="0" dirty="0">
                <a:solidFill>
                  <a:srgbClr val="000000"/>
                </a:solidFill>
                <a:sym typeface="Symbol" panose="05050102010706020507" pitchFamily="18" charset="2"/>
              </a:rPr>
              <a:t> snížení teploty vrstvy pod 900</a:t>
            </a:r>
            <a:r>
              <a:rPr lang="cs-CZ" altLang="cs-CZ" sz="2000" b="0" baseline="30000" dirty="0">
                <a:solidFill>
                  <a:srgbClr val="000000"/>
                </a:solidFill>
                <a:sym typeface="Symbol" panose="05050102010706020507" pitchFamily="18" charset="2"/>
              </a:rPr>
              <a:t>0</a:t>
            </a:r>
            <a:r>
              <a:rPr lang="cs-CZ" altLang="cs-CZ" sz="2000" b="0" dirty="0">
                <a:solidFill>
                  <a:srgbClr val="000000"/>
                </a:solidFill>
                <a:sym typeface="Symbol" panose="05050102010706020507" pitchFamily="18" charset="2"/>
              </a:rPr>
              <a:t>C</a:t>
            </a:r>
            <a:r>
              <a:rPr lang="cs-CZ" altLang="cs-CZ" sz="2000" b="0" dirty="0">
                <a:solidFill>
                  <a:srgbClr val="000000"/>
                </a:solidFill>
              </a:rPr>
              <a:t> 	</a:t>
            </a:r>
            <a:r>
              <a:rPr lang="cs-CZ" altLang="cs-CZ" sz="2000" b="0" dirty="0">
                <a:solidFill>
                  <a:srgbClr val="000000"/>
                </a:solidFill>
                <a:sym typeface="Symbol" panose="05050102010706020507" pitchFamily="18" charset="2"/>
              </a:rPr>
              <a:t> snížení oxidů dusíku.</a:t>
            </a:r>
          </a:p>
          <a:p>
            <a:r>
              <a:rPr lang="cs-CZ" altLang="cs-CZ" sz="2000" b="0" dirty="0">
                <a:solidFill>
                  <a:srgbClr val="000000"/>
                </a:solidFill>
              </a:rPr>
              <a:t>*	popel se částečně vrací do fluidní vrstvy odloučení v cyklonu</a:t>
            </a:r>
          </a:p>
          <a:p>
            <a:r>
              <a:rPr lang="cs-CZ" altLang="cs-CZ" sz="2000" b="0" dirty="0">
                <a:solidFill>
                  <a:srgbClr val="000000"/>
                </a:solidFill>
              </a:rPr>
              <a:t>*  	přebytečný popel se odvádí přepadem z fluidní vrstvy, popel se nesmí 	spékat ve škváru</a:t>
            </a:r>
          </a:p>
          <a:p>
            <a:r>
              <a:rPr lang="cs-CZ" altLang="cs-CZ" sz="2000" b="0" dirty="0">
                <a:solidFill>
                  <a:srgbClr val="000000"/>
                </a:solidFill>
              </a:rPr>
              <a:t>*	nižší náklady na čištění spalin</a:t>
            </a:r>
          </a:p>
        </p:txBody>
      </p:sp>
      <p:sp>
        <p:nvSpPr>
          <p:cNvPr id="35847" name="Text Box 7"/>
          <p:cNvSpPr txBox="1">
            <a:spLocks noChangeArrowheads="1"/>
          </p:cNvSpPr>
          <p:nvPr/>
        </p:nvSpPr>
        <p:spPr bwMode="auto">
          <a:xfrm>
            <a:off x="323850" y="5710238"/>
            <a:ext cx="8569325" cy="1017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3651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3651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3651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3651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3651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u="sng">
                <a:solidFill>
                  <a:srgbClr val="000000"/>
                </a:solidFill>
              </a:rPr>
              <a:t>Nevýhody fluidního spalování</a:t>
            </a:r>
            <a:r>
              <a:rPr lang="cs-CZ" altLang="cs-CZ" sz="2000">
                <a:solidFill>
                  <a:srgbClr val="000000"/>
                </a:solidFill>
              </a:rPr>
              <a:t>:</a:t>
            </a:r>
          </a:p>
          <a:p>
            <a:r>
              <a:rPr lang="cs-CZ" altLang="cs-CZ" sz="2000" b="0">
                <a:solidFill>
                  <a:srgbClr val="000000"/>
                </a:solidFill>
              </a:rPr>
              <a:t>*	sádra je vázána na popílek a nelze ji dále využít</a:t>
            </a:r>
          </a:p>
          <a:p>
            <a:r>
              <a:rPr lang="cs-CZ" altLang="cs-CZ" sz="2000" b="0">
                <a:solidFill>
                  <a:srgbClr val="000000"/>
                </a:solidFill>
              </a:rPr>
              <a:t>*	velká spotřeba vápence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8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58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58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58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58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58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58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58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58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58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58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58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58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58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800px-Kraftwerk-Schwarze-Pumpe-F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981075"/>
            <a:ext cx="7777163" cy="583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971" name="Rectangle 3"/>
          <p:cNvSpPr>
            <a:spLocks noChangeArrowheads="1"/>
          </p:cNvSpPr>
          <p:nvPr/>
        </p:nvSpPr>
        <p:spPr bwMode="auto">
          <a:xfrm>
            <a:off x="468313" y="188913"/>
            <a:ext cx="8229600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u="sng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Fluidní kotel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39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39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3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3" y="188913"/>
            <a:ext cx="8853487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179388" y="115888"/>
            <a:ext cx="7345362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u="sng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Základní tepelné schéma</a:t>
            </a:r>
          </a:p>
        </p:txBody>
      </p:sp>
      <p:grpSp>
        <p:nvGrpSpPr>
          <p:cNvPr id="11274" name="Group 10"/>
          <p:cNvGrpSpPr>
            <a:grpSpLocks/>
          </p:cNvGrpSpPr>
          <p:nvPr/>
        </p:nvGrpSpPr>
        <p:grpSpPr bwMode="auto">
          <a:xfrm>
            <a:off x="2051050" y="2708275"/>
            <a:ext cx="936625" cy="792163"/>
            <a:chOff x="1791" y="2205"/>
            <a:chExt cx="726" cy="614"/>
          </a:xfrm>
        </p:grpSpPr>
        <p:sp>
          <p:nvSpPr>
            <p:cNvPr id="11270" name="Rectangle 6"/>
            <p:cNvSpPr>
              <a:spLocks noChangeArrowheads="1"/>
            </p:cNvSpPr>
            <p:nvPr/>
          </p:nvSpPr>
          <p:spPr bwMode="auto">
            <a:xfrm>
              <a:off x="1791" y="2205"/>
              <a:ext cx="726" cy="614"/>
            </a:xfrm>
            <a:prstGeom prst="rect">
              <a:avLst/>
            </a:prstGeom>
            <a:noFill/>
            <a:ln w="508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cs-CZ"/>
            </a:p>
          </p:txBody>
        </p:sp>
        <p:sp>
          <p:nvSpPr>
            <p:cNvPr id="11272" name="Line 8"/>
            <p:cNvSpPr>
              <a:spLocks noChangeShapeType="1"/>
            </p:cNvSpPr>
            <p:nvPr/>
          </p:nvSpPr>
          <p:spPr bwMode="auto">
            <a:xfrm flipV="1">
              <a:off x="1791" y="2205"/>
              <a:ext cx="726" cy="614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</p:grpSp>
      <p:sp>
        <p:nvSpPr>
          <p:cNvPr id="11275" name="Freeform 11"/>
          <p:cNvSpPr>
            <a:spLocks/>
          </p:cNvSpPr>
          <p:nvPr/>
        </p:nvSpPr>
        <p:spPr bwMode="auto">
          <a:xfrm>
            <a:off x="2339975" y="1916113"/>
            <a:ext cx="360363" cy="777875"/>
          </a:xfrm>
          <a:custGeom>
            <a:avLst/>
            <a:gdLst>
              <a:gd name="T0" fmla="*/ 168 w 317"/>
              <a:gd name="T1" fmla="*/ 626 h 626"/>
              <a:gd name="T2" fmla="*/ 317 w 317"/>
              <a:gd name="T3" fmla="*/ 311 h 626"/>
              <a:gd name="T4" fmla="*/ 0 w 317"/>
              <a:gd name="T5" fmla="*/ 311 h 626"/>
              <a:gd name="T6" fmla="*/ 146 w 317"/>
              <a:gd name="T7" fmla="*/ 0 h 6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17" h="626">
                <a:moveTo>
                  <a:pt x="168" y="626"/>
                </a:moveTo>
                <a:lnTo>
                  <a:pt x="317" y="311"/>
                </a:lnTo>
                <a:lnTo>
                  <a:pt x="0" y="311"/>
                </a:lnTo>
                <a:lnTo>
                  <a:pt x="146" y="0"/>
                </a:lnTo>
              </a:path>
            </a:pathLst>
          </a:custGeom>
          <a:noFill/>
          <a:ln w="50800" cap="flat" cmpd="sng">
            <a:solidFill>
              <a:srgbClr val="FF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grpSp>
        <p:nvGrpSpPr>
          <p:cNvPr id="11284" name="Group 20"/>
          <p:cNvGrpSpPr>
            <a:grpSpLocks/>
          </p:cNvGrpSpPr>
          <p:nvPr/>
        </p:nvGrpSpPr>
        <p:grpSpPr bwMode="auto">
          <a:xfrm>
            <a:off x="5695950" y="4437063"/>
            <a:ext cx="1181100" cy="792162"/>
            <a:chOff x="3288" y="3067"/>
            <a:chExt cx="744" cy="499"/>
          </a:xfrm>
        </p:grpSpPr>
        <p:sp>
          <p:nvSpPr>
            <p:cNvPr id="11277" name="Oval 13"/>
            <p:cNvSpPr>
              <a:spLocks noChangeArrowheads="1"/>
            </p:cNvSpPr>
            <p:nvPr/>
          </p:nvSpPr>
          <p:spPr bwMode="auto">
            <a:xfrm>
              <a:off x="3288" y="3067"/>
              <a:ext cx="499" cy="499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cs-CZ"/>
            </a:p>
          </p:txBody>
        </p:sp>
        <p:sp>
          <p:nvSpPr>
            <p:cNvPr id="11279" name="Freeform 15"/>
            <p:cNvSpPr>
              <a:spLocks/>
            </p:cNvSpPr>
            <p:nvPr/>
          </p:nvSpPr>
          <p:spPr bwMode="auto">
            <a:xfrm>
              <a:off x="3379" y="3167"/>
              <a:ext cx="653" cy="298"/>
            </a:xfrm>
            <a:custGeom>
              <a:avLst/>
              <a:gdLst>
                <a:gd name="T0" fmla="*/ 637 w 653"/>
                <a:gd name="T1" fmla="*/ 0 h 298"/>
                <a:gd name="T2" fmla="*/ 229 w 653"/>
                <a:gd name="T3" fmla="*/ 0 h 298"/>
                <a:gd name="T4" fmla="*/ 2 w 653"/>
                <a:gd name="T5" fmla="*/ 91 h 298"/>
                <a:gd name="T6" fmla="*/ 235 w 653"/>
                <a:gd name="T7" fmla="*/ 147 h 298"/>
                <a:gd name="T8" fmla="*/ 0 w 653"/>
                <a:gd name="T9" fmla="*/ 248 h 298"/>
                <a:gd name="T10" fmla="*/ 228 w 653"/>
                <a:gd name="T11" fmla="*/ 298 h 298"/>
                <a:gd name="T12" fmla="*/ 653 w 653"/>
                <a:gd name="T13" fmla="*/ 298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3" h="298">
                  <a:moveTo>
                    <a:pt x="637" y="0"/>
                  </a:moveTo>
                  <a:lnTo>
                    <a:pt x="229" y="0"/>
                  </a:lnTo>
                  <a:lnTo>
                    <a:pt x="2" y="91"/>
                  </a:lnTo>
                  <a:lnTo>
                    <a:pt x="235" y="147"/>
                  </a:lnTo>
                  <a:lnTo>
                    <a:pt x="0" y="248"/>
                  </a:lnTo>
                  <a:lnTo>
                    <a:pt x="228" y="298"/>
                  </a:lnTo>
                  <a:lnTo>
                    <a:pt x="653" y="298"/>
                  </a:lnTo>
                </a:path>
              </a:pathLst>
            </a:custGeom>
            <a:noFill/>
            <a:ln w="50800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</p:grpSp>
      <p:grpSp>
        <p:nvGrpSpPr>
          <p:cNvPr id="11283" name="Group 19"/>
          <p:cNvGrpSpPr>
            <a:grpSpLocks/>
          </p:cNvGrpSpPr>
          <p:nvPr/>
        </p:nvGrpSpPr>
        <p:grpSpPr bwMode="auto">
          <a:xfrm>
            <a:off x="3779838" y="5335588"/>
            <a:ext cx="503237" cy="503237"/>
            <a:chOff x="1474" y="3385"/>
            <a:chExt cx="317" cy="317"/>
          </a:xfrm>
        </p:grpSpPr>
        <p:sp>
          <p:nvSpPr>
            <p:cNvPr id="11281" name="Oval 17"/>
            <p:cNvSpPr>
              <a:spLocks noChangeArrowheads="1"/>
            </p:cNvSpPr>
            <p:nvPr/>
          </p:nvSpPr>
          <p:spPr bwMode="auto">
            <a:xfrm>
              <a:off x="1474" y="3385"/>
              <a:ext cx="317" cy="317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sp>
          <p:nvSpPr>
            <p:cNvPr id="11282" name="Line 18"/>
            <p:cNvSpPr>
              <a:spLocks noChangeShapeType="1"/>
            </p:cNvSpPr>
            <p:nvPr/>
          </p:nvSpPr>
          <p:spPr bwMode="auto">
            <a:xfrm flipH="1">
              <a:off x="1518" y="3543"/>
              <a:ext cx="227" cy="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</p:grpSp>
      <p:sp>
        <p:nvSpPr>
          <p:cNvPr id="11290" name="Freeform 26"/>
          <p:cNvSpPr>
            <a:spLocks/>
          </p:cNvSpPr>
          <p:nvPr/>
        </p:nvSpPr>
        <p:spPr bwMode="auto">
          <a:xfrm>
            <a:off x="2484438" y="1916113"/>
            <a:ext cx="2663825" cy="936625"/>
          </a:xfrm>
          <a:custGeom>
            <a:avLst/>
            <a:gdLst>
              <a:gd name="T0" fmla="*/ 0 w 1678"/>
              <a:gd name="T1" fmla="*/ 0 h 590"/>
              <a:gd name="T2" fmla="*/ 1678 w 1678"/>
              <a:gd name="T3" fmla="*/ 0 h 590"/>
              <a:gd name="T4" fmla="*/ 1678 w 1678"/>
              <a:gd name="T5" fmla="*/ 590 h 5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678" h="590">
                <a:moveTo>
                  <a:pt x="0" y="0"/>
                </a:moveTo>
                <a:lnTo>
                  <a:pt x="1678" y="0"/>
                </a:lnTo>
                <a:lnTo>
                  <a:pt x="1678" y="590"/>
                </a:lnTo>
              </a:path>
            </a:pathLst>
          </a:custGeom>
          <a:noFill/>
          <a:ln w="50800" cap="flat" cmpd="sng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11292" name="Line 28"/>
          <p:cNvSpPr>
            <a:spLocks noChangeShapeType="1"/>
          </p:cNvSpPr>
          <p:nvPr/>
        </p:nvSpPr>
        <p:spPr bwMode="auto">
          <a:xfrm>
            <a:off x="6084888" y="3644900"/>
            <a:ext cx="0" cy="792163"/>
          </a:xfrm>
          <a:prstGeom prst="line">
            <a:avLst/>
          </a:prstGeom>
          <a:noFill/>
          <a:ln w="50800">
            <a:solidFill>
              <a:schemeClr val="bg1">
                <a:lumMod val="75000"/>
              </a:schemeClr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11293" name="Freeform 29"/>
          <p:cNvSpPr>
            <a:spLocks/>
          </p:cNvSpPr>
          <p:nvPr/>
        </p:nvSpPr>
        <p:spPr bwMode="auto">
          <a:xfrm>
            <a:off x="4284663" y="5229225"/>
            <a:ext cx="1800225" cy="360363"/>
          </a:xfrm>
          <a:custGeom>
            <a:avLst/>
            <a:gdLst>
              <a:gd name="T0" fmla="*/ 1134 w 1134"/>
              <a:gd name="T1" fmla="*/ 0 h 227"/>
              <a:gd name="T2" fmla="*/ 1134 w 1134"/>
              <a:gd name="T3" fmla="*/ 227 h 227"/>
              <a:gd name="T4" fmla="*/ 0 w 1134"/>
              <a:gd name="T5" fmla="*/ 227 h 2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134" h="227">
                <a:moveTo>
                  <a:pt x="1134" y="0"/>
                </a:moveTo>
                <a:lnTo>
                  <a:pt x="1134" y="227"/>
                </a:lnTo>
                <a:lnTo>
                  <a:pt x="0" y="227"/>
                </a:lnTo>
              </a:path>
            </a:pathLst>
          </a:custGeom>
          <a:noFill/>
          <a:ln w="50800" cap="flat" cmpd="sng">
            <a:solidFill>
              <a:srgbClr val="00FF00"/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11294" name="Freeform 30"/>
          <p:cNvSpPr>
            <a:spLocks/>
          </p:cNvSpPr>
          <p:nvPr/>
        </p:nvSpPr>
        <p:spPr bwMode="auto">
          <a:xfrm>
            <a:off x="2484438" y="4941888"/>
            <a:ext cx="1276350" cy="647700"/>
          </a:xfrm>
          <a:custGeom>
            <a:avLst/>
            <a:gdLst>
              <a:gd name="T0" fmla="*/ 814 w 814"/>
              <a:gd name="T1" fmla="*/ 1316 h 1316"/>
              <a:gd name="T2" fmla="*/ 0 w 814"/>
              <a:gd name="T3" fmla="*/ 1316 h 1316"/>
              <a:gd name="T4" fmla="*/ 10 w 814"/>
              <a:gd name="T5" fmla="*/ 0 h 13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14" h="1316">
                <a:moveTo>
                  <a:pt x="814" y="1316"/>
                </a:moveTo>
                <a:lnTo>
                  <a:pt x="0" y="1316"/>
                </a:lnTo>
                <a:lnTo>
                  <a:pt x="10" y="0"/>
                </a:lnTo>
              </a:path>
            </a:pathLst>
          </a:custGeom>
          <a:noFill/>
          <a:ln w="50800" cap="flat" cmpd="sng">
            <a:solidFill>
              <a:srgbClr val="00FF00"/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11295" name="Line 31"/>
          <p:cNvSpPr>
            <a:spLocks noChangeShapeType="1"/>
          </p:cNvSpPr>
          <p:nvPr/>
        </p:nvSpPr>
        <p:spPr bwMode="auto">
          <a:xfrm>
            <a:off x="6804025" y="4581525"/>
            <a:ext cx="1152525" cy="0"/>
          </a:xfrm>
          <a:prstGeom prst="line">
            <a:avLst/>
          </a:prstGeom>
          <a:noFill/>
          <a:ln w="50800">
            <a:solidFill>
              <a:schemeClr val="accent4">
                <a:lumMod val="25000"/>
              </a:schemeClr>
            </a:solidFill>
            <a:round/>
            <a:headEnd type="stealth" w="lg" len="lg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11296" name="Line 32"/>
          <p:cNvSpPr>
            <a:spLocks noChangeShapeType="1"/>
          </p:cNvSpPr>
          <p:nvPr/>
        </p:nvSpPr>
        <p:spPr bwMode="auto">
          <a:xfrm>
            <a:off x="6804025" y="5076825"/>
            <a:ext cx="1152525" cy="0"/>
          </a:xfrm>
          <a:prstGeom prst="line">
            <a:avLst/>
          </a:prstGeom>
          <a:noFill/>
          <a:ln w="50800">
            <a:solidFill>
              <a:schemeClr val="accent4">
                <a:lumMod val="25000"/>
              </a:schemeClr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11297" name="Line 33"/>
          <p:cNvSpPr>
            <a:spLocks noChangeShapeType="1"/>
          </p:cNvSpPr>
          <p:nvPr/>
        </p:nvSpPr>
        <p:spPr bwMode="auto">
          <a:xfrm>
            <a:off x="1042988" y="3141663"/>
            <a:ext cx="1008062" cy="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11298" name="Text Box 34"/>
          <p:cNvSpPr txBox="1">
            <a:spLocks noChangeArrowheads="1"/>
          </p:cNvSpPr>
          <p:nvPr/>
        </p:nvSpPr>
        <p:spPr bwMode="auto">
          <a:xfrm>
            <a:off x="3059113" y="1341438"/>
            <a:ext cx="1655762" cy="43306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  <a:extLst/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200">
                <a:latin typeface="Arial" panose="020B0604020202020204" pitchFamily="34" charset="0"/>
              </a:rPr>
              <a:t>okruh páry</a:t>
            </a:r>
          </a:p>
        </p:txBody>
      </p:sp>
      <p:sp>
        <p:nvSpPr>
          <p:cNvPr id="11299" name="Text Box 35"/>
          <p:cNvSpPr txBox="1">
            <a:spLocks noChangeArrowheads="1"/>
          </p:cNvSpPr>
          <p:nvPr/>
        </p:nvSpPr>
        <p:spPr bwMode="auto">
          <a:xfrm>
            <a:off x="7092950" y="3789363"/>
            <a:ext cx="1871663" cy="433068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200" dirty="0">
                <a:solidFill>
                  <a:srgbClr val="000000"/>
                </a:solidFill>
                <a:latin typeface="Arial" panose="020B0604020202020204" pitchFamily="34" charset="0"/>
              </a:rPr>
              <a:t>kondenzátor</a:t>
            </a:r>
          </a:p>
        </p:txBody>
      </p:sp>
      <p:sp>
        <p:nvSpPr>
          <p:cNvPr id="11300" name="Text Box 36"/>
          <p:cNvSpPr txBox="1">
            <a:spLocks noChangeArrowheads="1"/>
          </p:cNvSpPr>
          <p:nvPr/>
        </p:nvSpPr>
        <p:spPr bwMode="auto">
          <a:xfrm>
            <a:off x="7451725" y="1916113"/>
            <a:ext cx="1512888" cy="433068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200" dirty="0">
                <a:solidFill>
                  <a:srgbClr val="000000"/>
                </a:solidFill>
                <a:latin typeface="Arial" panose="020B0604020202020204" pitchFamily="34" charset="0"/>
              </a:rPr>
              <a:t>generátor</a:t>
            </a:r>
          </a:p>
        </p:txBody>
      </p:sp>
      <p:sp>
        <p:nvSpPr>
          <p:cNvPr id="11301" name="Text Box 37"/>
          <p:cNvSpPr txBox="1">
            <a:spLocks noChangeArrowheads="1"/>
          </p:cNvSpPr>
          <p:nvPr/>
        </p:nvSpPr>
        <p:spPr bwMode="auto">
          <a:xfrm>
            <a:off x="5435600" y="1341438"/>
            <a:ext cx="2016125" cy="433068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200" dirty="0">
                <a:solidFill>
                  <a:srgbClr val="000000"/>
                </a:solidFill>
                <a:latin typeface="Arial" panose="020B0604020202020204" pitchFamily="34" charset="0"/>
              </a:rPr>
              <a:t>parní turbína</a:t>
            </a:r>
          </a:p>
        </p:txBody>
      </p:sp>
      <p:sp>
        <p:nvSpPr>
          <p:cNvPr id="11302" name="Text Box 38"/>
          <p:cNvSpPr txBox="1">
            <a:spLocks noChangeArrowheads="1"/>
          </p:cNvSpPr>
          <p:nvPr/>
        </p:nvSpPr>
        <p:spPr bwMode="auto">
          <a:xfrm>
            <a:off x="107950" y="6216650"/>
            <a:ext cx="3313113" cy="433068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200">
                <a:solidFill>
                  <a:srgbClr val="000000"/>
                </a:solidFill>
                <a:latin typeface="Arial" panose="020B0604020202020204" pitchFamily="34" charset="0"/>
              </a:rPr>
              <a:t>čerpadlo napájecí vody</a:t>
            </a:r>
          </a:p>
        </p:txBody>
      </p:sp>
      <p:sp>
        <p:nvSpPr>
          <p:cNvPr id="11303" name="Text Box 39"/>
          <p:cNvSpPr txBox="1">
            <a:spLocks noChangeArrowheads="1"/>
          </p:cNvSpPr>
          <p:nvPr/>
        </p:nvSpPr>
        <p:spPr bwMode="auto">
          <a:xfrm>
            <a:off x="107950" y="1196975"/>
            <a:ext cx="2305050" cy="433068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200" dirty="0">
                <a:solidFill>
                  <a:srgbClr val="000000"/>
                </a:solidFill>
                <a:latin typeface="Arial" panose="020B0604020202020204" pitchFamily="34" charset="0"/>
              </a:rPr>
              <a:t>přehřívák páry</a:t>
            </a:r>
          </a:p>
        </p:txBody>
      </p:sp>
      <p:sp>
        <p:nvSpPr>
          <p:cNvPr id="11304" name="Text Box 40"/>
          <p:cNvSpPr txBox="1">
            <a:spLocks noChangeArrowheads="1"/>
          </p:cNvSpPr>
          <p:nvPr/>
        </p:nvSpPr>
        <p:spPr bwMode="auto">
          <a:xfrm>
            <a:off x="107950" y="3289300"/>
            <a:ext cx="1655763" cy="427038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200">
                <a:latin typeface="Arial" panose="020B0604020202020204" pitchFamily="34" charset="0"/>
              </a:rPr>
              <a:t>okruh uhlí</a:t>
            </a:r>
          </a:p>
        </p:txBody>
      </p:sp>
      <p:sp>
        <p:nvSpPr>
          <p:cNvPr id="11305" name="Text Box 41"/>
          <p:cNvSpPr txBox="1">
            <a:spLocks noChangeArrowheads="1"/>
          </p:cNvSpPr>
          <p:nvPr/>
        </p:nvSpPr>
        <p:spPr bwMode="auto">
          <a:xfrm>
            <a:off x="4427538" y="5810250"/>
            <a:ext cx="2232025" cy="762000"/>
          </a:xfrm>
          <a:prstGeom prst="rect">
            <a:avLst/>
          </a:prstGeom>
          <a:solidFill>
            <a:srgbClr val="00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200">
                <a:solidFill>
                  <a:srgbClr val="000000"/>
                </a:solidFill>
                <a:latin typeface="Arial" panose="020B0604020202020204" pitchFamily="34" charset="0"/>
              </a:rPr>
              <a:t>okruh napájecí vody</a:t>
            </a:r>
          </a:p>
        </p:txBody>
      </p:sp>
      <p:sp>
        <p:nvSpPr>
          <p:cNvPr id="11306" name="Text Box 42"/>
          <p:cNvSpPr txBox="1">
            <a:spLocks noChangeArrowheads="1"/>
          </p:cNvSpPr>
          <p:nvPr/>
        </p:nvSpPr>
        <p:spPr bwMode="auto">
          <a:xfrm>
            <a:off x="6804025" y="5300663"/>
            <a:ext cx="2232025" cy="771623"/>
          </a:xfrm>
          <a:prstGeom prst="rect">
            <a:avLst/>
          </a:prstGeom>
          <a:solidFill>
            <a:schemeClr val="accent4">
              <a:lumMod val="25000"/>
            </a:schemeClr>
          </a:solidFill>
          <a:ln>
            <a:noFill/>
          </a:ln>
          <a:effectLst/>
          <a:extLst/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200" dirty="0">
                <a:latin typeface="Arial" panose="020B0604020202020204" pitchFamily="34" charset="0"/>
              </a:rPr>
              <a:t>okruh chladící vody</a:t>
            </a:r>
          </a:p>
        </p:txBody>
      </p:sp>
      <p:sp>
        <p:nvSpPr>
          <p:cNvPr id="11307" name="Text Box 43"/>
          <p:cNvSpPr txBox="1">
            <a:spLocks noChangeArrowheads="1"/>
          </p:cNvSpPr>
          <p:nvPr/>
        </p:nvSpPr>
        <p:spPr bwMode="auto">
          <a:xfrm>
            <a:off x="107950" y="1773238"/>
            <a:ext cx="1655763" cy="433068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200" dirty="0">
                <a:solidFill>
                  <a:srgbClr val="000000"/>
                </a:solidFill>
                <a:latin typeface="Arial" panose="020B0604020202020204" pitchFamily="34" charset="0"/>
              </a:rPr>
              <a:t>parní kotel</a:t>
            </a:r>
          </a:p>
        </p:txBody>
      </p:sp>
      <p:grpSp>
        <p:nvGrpSpPr>
          <p:cNvPr id="11309" name="Group 45"/>
          <p:cNvGrpSpPr>
            <a:grpSpLocks/>
          </p:cNvGrpSpPr>
          <p:nvPr/>
        </p:nvGrpSpPr>
        <p:grpSpPr bwMode="auto">
          <a:xfrm>
            <a:off x="5148263" y="2565400"/>
            <a:ext cx="2374900" cy="1079500"/>
            <a:chOff x="3243" y="1616"/>
            <a:chExt cx="1496" cy="680"/>
          </a:xfrm>
        </p:grpSpPr>
        <p:grpSp>
          <p:nvGrpSpPr>
            <p:cNvPr id="11289" name="Group 25"/>
            <p:cNvGrpSpPr>
              <a:grpSpLocks/>
            </p:cNvGrpSpPr>
            <p:nvPr/>
          </p:nvGrpSpPr>
          <p:grpSpPr bwMode="auto">
            <a:xfrm>
              <a:off x="3243" y="1616"/>
              <a:ext cx="1496" cy="680"/>
              <a:chOff x="2835" y="1797"/>
              <a:chExt cx="1496" cy="680"/>
            </a:xfrm>
          </p:grpSpPr>
          <p:sp>
            <p:nvSpPr>
              <p:cNvPr id="11276" name="AutoShape 12"/>
              <p:cNvSpPr>
                <a:spLocks noChangeArrowheads="1"/>
              </p:cNvSpPr>
              <p:nvPr/>
            </p:nvSpPr>
            <p:spPr bwMode="auto">
              <a:xfrm rot="5400000">
                <a:off x="2790" y="1842"/>
                <a:ext cx="680" cy="590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50800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9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11285" name="Oval 21"/>
              <p:cNvSpPr>
                <a:spLocks noChangeArrowheads="1"/>
              </p:cNvSpPr>
              <p:nvPr/>
            </p:nvSpPr>
            <p:spPr bwMode="auto">
              <a:xfrm>
                <a:off x="3787" y="1865"/>
                <a:ext cx="544" cy="544"/>
              </a:xfrm>
              <a:prstGeom prst="ellips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non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9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cs-CZ"/>
              </a:p>
            </p:txBody>
          </p:sp>
          <p:grpSp>
            <p:nvGrpSpPr>
              <p:cNvPr id="11288" name="Group 24"/>
              <p:cNvGrpSpPr>
                <a:grpSpLocks/>
              </p:cNvGrpSpPr>
              <p:nvPr/>
            </p:nvGrpSpPr>
            <p:grpSpPr bwMode="auto">
              <a:xfrm>
                <a:off x="3424" y="2115"/>
                <a:ext cx="363" cy="45"/>
                <a:chOff x="3424" y="2160"/>
                <a:chExt cx="363" cy="45"/>
              </a:xfrm>
            </p:grpSpPr>
            <p:sp>
              <p:nvSpPr>
                <p:cNvPr id="11286" name="Line 22"/>
                <p:cNvSpPr>
                  <a:spLocks noChangeShapeType="1"/>
                </p:cNvSpPr>
                <p:nvPr/>
              </p:nvSpPr>
              <p:spPr bwMode="auto">
                <a:xfrm>
                  <a:off x="3424" y="2160"/>
                  <a:ext cx="363" cy="0"/>
                </a:xfrm>
                <a:prstGeom prst="line">
                  <a:avLst/>
                </a:prstGeom>
                <a:noFill/>
                <a:ln w="50800">
                  <a:solidFill>
                    <a:srgbClr val="FF0000"/>
                  </a:solidFill>
                  <a:round/>
                  <a:headEnd/>
                  <a:tailEnd type="none" w="lg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cs-CZ"/>
                </a:p>
              </p:txBody>
            </p:sp>
            <p:sp>
              <p:nvSpPr>
                <p:cNvPr id="11287" name="Line 23"/>
                <p:cNvSpPr>
                  <a:spLocks noChangeShapeType="1"/>
                </p:cNvSpPr>
                <p:nvPr/>
              </p:nvSpPr>
              <p:spPr bwMode="auto">
                <a:xfrm>
                  <a:off x="3424" y="2205"/>
                  <a:ext cx="363" cy="0"/>
                </a:xfrm>
                <a:prstGeom prst="line">
                  <a:avLst/>
                </a:prstGeom>
                <a:noFill/>
                <a:ln w="50800">
                  <a:solidFill>
                    <a:srgbClr val="FF0000"/>
                  </a:solidFill>
                  <a:round/>
                  <a:headEnd/>
                  <a:tailEnd type="none" w="lg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cs-CZ"/>
                </a:p>
              </p:txBody>
            </p:sp>
          </p:grpSp>
        </p:grpSp>
        <p:sp>
          <p:nvSpPr>
            <p:cNvPr id="11308" name="Text Box 44"/>
            <p:cNvSpPr txBox="1">
              <a:spLocks noChangeArrowheads="1"/>
            </p:cNvSpPr>
            <p:nvPr/>
          </p:nvSpPr>
          <p:spPr bwMode="auto">
            <a:xfrm>
              <a:off x="4331" y="1706"/>
              <a:ext cx="273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FF0000"/>
                  </a:solidFill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sz="4000">
                  <a:solidFill>
                    <a:srgbClr val="FF0000"/>
                  </a:solidFill>
                  <a:sym typeface="Symbol" panose="05050102010706020507" pitchFamily="18" charset="2"/>
                </a:rPr>
                <a:t></a:t>
              </a:r>
            </a:p>
          </p:txBody>
        </p:sp>
      </p:grpSp>
      <p:sp>
        <p:nvSpPr>
          <p:cNvPr id="11310" name="Rectangle 46"/>
          <p:cNvSpPr>
            <a:spLocks noChangeArrowheads="1"/>
          </p:cNvSpPr>
          <p:nvPr/>
        </p:nvSpPr>
        <p:spPr bwMode="auto">
          <a:xfrm>
            <a:off x="2230438" y="4354513"/>
            <a:ext cx="576262" cy="576262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cs-CZ"/>
          </a:p>
        </p:txBody>
      </p:sp>
      <p:sp>
        <p:nvSpPr>
          <p:cNvPr id="11312" name="Line 48"/>
          <p:cNvSpPr>
            <a:spLocks noChangeShapeType="1"/>
          </p:cNvSpPr>
          <p:nvPr/>
        </p:nvSpPr>
        <p:spPr bwMode="auto">
          <a:xfrm flipV="1">
            <a:off x="2484438" y="3500438"/>
            <a:ext cx="0" cy="865187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11313" name="Freeform 49"/>
          <p:cNvSpPr>
            <a:spLocks/>
          </p:cNvSpPr>
          <p:nvPr/>
        </p:nvSpPr>
        <p:spPr bwMode="auto">
          <a:xfrm>
            <a:off x="2339975" y="4365625"/>
            <a:ext cx="287338" cy="606425"/>
          </a:xfrm>
          <a:custGeom>
            <a:avLst/>
            <a:gdLst>
              <a:gd name="T0" fmla="*/ 96 w 181"/>
              <a:gd name="T1" fmla="*/ 382 h 382"/>
              <a:gd name="T2" fmla="*/ 0 w 181"/>
              <a:gd name="T3" fmla="*/ 181 h 382"/>
              <a:gd name="T4" fmla="*/ 181 w 181"/>
              <a:gd name="T5" fmla="*/ 181 h 382"/>
              <a:gd name="T6" fmla="*/ 91 w 181"/>
              <a:gd name="T7" fmla="*/ 0 h 3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81" h="382">
                <a:moveTo>
                  <a:pt x="96" y="382"/>
                </a:moveTo>
                <a:lnTo>
                  <a:pt x="0" y="181"/>
                </a:lnTo>
                <a:lnTo>
                  <a:pt x="181" y="181"/>
                </a:lnTo>
                <a:lnTo>
                  <a:pt x="91" y="0"/>
                </a:lnTo>
              </a:path>
            </a:pathLst>
          </a:custGeom>
          <a:noFill/>
          <a:ln w="50800" cap="flat" cmpd="sng">
            <a:solidFill>
              <a:srgbClr val="00FF00"/>
            </a:solidFill>
            <a:prstDash val="solid"/>
            <a:round/>
            <a:headEnd type="none" w="med" len="med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11314" name="Line 50"/>
          <p:cNvSpPr>
            <a:spLocks noChangeShapeType="1"/>
          </p:cNvSpPr>
          <p:nvPr/>
        </p:nvSpPr>
        <p:spPr bwMode="auto">
          <a:xfrm>
            <a:off x="1763713" y="2205038"/>
            <a:ext cx="215900" cy="4318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11315" name="Line 51"/>
          <p:cNvSpPr>
            <a:spLocks noChangeShapeType="1"/>
          </p:cNvSpPr>
          <p:nvPr/>
        </p:nvSpPr>
        <p:spPr bwMode="auto">
          <a:xfrm>
            <a:off x="1908175" y="1636713"/>
            <a:ext cx="360363" cy="360362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11316" name="Line 52"/>
          <p:cNvSpPr>
            <a:spLocks noChangeShapeType="1"/>
          </p:cNvSpPr>
          <p:nvPr/>
        </p:nvSpPr>
        <p:spPr bwMode="auto">
          <a:xfrm>
            <a:off x="5435600" y="1773238"/>
            <a:ext cx="215900" cy="719137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11317" name="Line 53"/>
          <p:cNvSpPr>
            <a:spLocks noChangeShapeType="1"/>
          </p:cNvSpPr>
          <p:nvPr/>
        </p:nvSpPr>
        <p:spPr bwMode="auto">
          <a:xfrm flipH="1">
            <a:off x="7308850" y="2349500"/>
            <a:ext cx="142875" cy="2159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11318" name="Line 54"/>
          <p:cNvSpPr>
            <a:spLocks noChangeShapeType="1"/>
          </p:cNvSpPr>
          <p:nvPr/>
        </p:nvSpPr>
        <p:spPr bwMode="auto">
          <a:xfrm flipH="1">
            <a:off x="6443663" y="4221163"/>
            <a:ext cx="649287" cy="2159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11319" name="Line 55"/>
          <p:cNvSpPr>
            <a:spLocks noChangeShapeType="1"/>
          </p:cNvSpPr>
          <p:nvPr/>
        </p:nvSpPr>
        <p:spPr bwMode="auto">
          <a:xfrm flipV="1">
            <a:off x="3419475" y="5805488"/>
            <a:ext cx="288925" cy="4318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11320" name="Text Box 56"/>
          <p:cNvSpPr txBox="1">
            <a:spLocks noChangeArrowheads="1"/>
          </p:cNvSpPr>
          <p:nvPr/>
        </p:nvSpPr>
        <p:spPr bwMode="auto">
          <a:xfrm>
            <a:off x="142875" y="4970463"/>
            <a:ext cx="1908175" cy="112236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200">
                <a:solidFill>
                  <a:srgbClr val="000000"/>
                </a:solidFill>
                <a:latin typeface="Arial" panose="020B0604020202020204" pitchFamily="34" charset="0"/>
              </a:rPr>
              <a:t>předehřívák napájecí vody</a:t>
            </a:r>
          </a:p>
        </p:txBody>
      </p:sp>
      <p:sp>
        <p:nvSpPr>
          <p:cNvPr id="11321" name="Line 57"/>
          <p:cNvSpPr>
            <a:spLocks noChangeShapeType="1"/>
          </p:cNvSpPr>
          <p:nvPr/>
        </p:nvSpPr>
        <p:spPr bwMode="auto">
          <a:xfrm flipV="1">
            <a:off x="1116013" y="4687888"/>
            <a:ext cx="1008062" cy="28892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11322" name="Text Box 58"/>
          <p:cNvSpPr txBox="1">
            <a:spLocks noChangeArrowheads="1"/>
          </p:cNvSpPr>
          <p:nvPr/>
        </p:nvSpPr>
        <p:spPr bwMode="auto">
          <a:xfrm>
            <a:off x="7200105" y="153837"/>
            <a:ext cx="1439863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b="0" dirty="0" smtClean="0">
                <a:hlinkClick r:id="rId2"/>
              </a:rPr>
              <a:t>animace 1</a:t>
            </a:r>
            <a:endParaRPr lang="cs-CZ" altLang="cs-CZ" b="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1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1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1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3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3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1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1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1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1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11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11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1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11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1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1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1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1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11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11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11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11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 nodeType="clickPar">
                      <p:stCondLst>
                        <p:cond delay="indefinite"/>
                      </p:stCondLst>
                      <p:childTnLst>
                        <p:par>
                          <p:cTn id="1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1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1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1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5" dur="2000"/>
                                        <p:tgtEl>
                                          <p:spTgt spid="11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8" dur="500"/>
                                        <p:tgtEl>
                                          <p:spTgt spid="11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1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1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1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9" dur="500"/>
                                        <p:tgtEl>
                                          <p:spTgt spid="11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11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 nodeType="clickPar">
                      <p:stCondLst>
                        <p:cond delay="indefinite"/>
                      </p:stCondLst>
                      <p:childTnLst>
                        <p:par>
                          <p:cTn id="1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13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13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1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4" dur="2000"/>
                                        <p:tgtEl>
                                          <p:spTgt spid="11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4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8" dur="2000"/>
                                        <p:tgtEl>
                                          <p:spTgt spid="11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00"/>
                                        <p:tgtEl>
                                          <p:spTgt spid="11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5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00"/>
                                        <p:tgtEl>
                                          <p:spTgt spid="11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 nodeType="clickPar">
                      <p:stCondLst>
                        <p:cond delay="indefinite"/>
                      </p:stCondLst>
                      <p:childTnLst>
                        <p:par>
                          <p:cTn id="1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2000" fill="hold"/>
                                        <p:tgtEl>
                                          <p:spTgt spid="11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2000" fill="hold"/>
                                        <p:tgtEl>
                                          <p:spTgt spid="11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2000"/>
                                        <p:tgtEl>
                                          <p:spTgt spid="11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/>
      <p:bldP spid="11275" grpId="0" animBg="1"/>
      <p:bldP spid="11290" grpId="0" animBg="1"/>
      <p:bldP spid="11292" grpId="0" animBg="1"/>
      <p:bldP spid="11293" grpId="0" animBg="1"/>
      <p:bldP spid="11294" grpId="0" animBg="1"/>
      <p:bldP spid="11295" grpId="0" animBg="1"/>
      <p:bldP spid="11296" grpId="0" animBg="1"/>
      <p:bldP spid="11297" grpId="0" animBg="1"/>
      <p:bldP spid="11298" grpId="0" animBg="1"/>
      <p:bldP spid="11299" grpId="0" animBg="1"/>
      <p:bldP spid="11300" grpId="0" animBg="1"/>
      <p:bldP spid="11301" grpId="0" animBg="1"/>
      <p:bldP spid="11302" grpId="0" animBg="1"/>
      <p:bldP spid="11303" grpId="0" animBg="1"/>
      <p:bldP spid="11304" grpId="0" animBg="1"/>
      <p:bldP spid="11305" grpId="0" animBg="1"/>
      <p:bldP spid="11306" grpId="0" animBg="1"/>
      <p:bldP spid="11307" grpId="0" animBg="1"/>
      <p:bldP spid="11310" grpId="0" animBg="1"/>
      <p:bldP spid="11312" grpId="0" animBg="1"/>
      <p:bldP spid="11313" grpId="0" animBg="1"/>
      <p:bldP spid="11314" grpId="0" animBg="1"/>
      <p:bldP spid="11315" grpId="0" animBg="1"/>
      <p:bldP spid="11316" grpId="0" animBg="1"/>
      <p:bldP spid="11317" grpId="0" animBg="1"/>
      <p:bldP spid="11318" grpId="0" animBg="1"/>
      <p:bldP spid="11319" grpId="0" animBg="1"/>
      <p:bldP spid="11320" grpId="0" animBg="1"/>
      <p:bldP spid="11321" grpId="0" animBg="1"/>
      <p:bldP spid="1132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468313" y="188913"/>
            <a:ext cx="822960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u="sng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Paroplynový cyklus</a:t>
            </a:r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107950" y="981075"/>
            <a:ext cx="8964613" cy="2125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30000"/>
              </a:spcBef>
            </a:pPr>
            <a:r>
              <a:rPr lang="cs-CZ" altLang="cs-CZ" sz="2000" dirty="0">
                <a:solidFill>
                  <a:srgbClr val="000000"/>
                </a:solidFill>
                <a:latin typeface="Arial" panose="020B0604020202020204" pitchFamily="34" charset="0"/>
              </a:rPr>
              <a:t>Samotné plynové turbíny mají malou účinnost (velká energie spalin je nevyužita). </a:t>
            </a:r>
          </a:p>
          <a:p>
            <a:pPr>
              <a:spcBef>
                <a:spcPct val="30000"/>
              </a:spcBef>
            </a:pPr>
            <a:r>
              <a:rPr lang="cs-CZ" altLang="cs-CZ" sz="2000" dirty="0">
                <a:solidFill>
                  <a:srgbClr val="000000"/>
                </a:solidFill>
                <a:latin typeface="Arial" panose="020B0604020202020204" pitchFamily="34" charset="0"/>
              </a:rPr>
              <a:t>Paroplynový cyklus využívá teplo spalin z plynového cyklu ve druhém stupni k výrobě páry.</a:t>
            </a:r>
          </a:p>
          <a:p>
            <a:pPr>
              <a:spcBef>
                <a:spcPct val="30000"/>
              </a:spcBef>
            </a:pPr>
            <a:r>
              <a:rPr lang="cs-CZ" altLang="cs-CZ" sz="2000" u="sng" dirty="0">
                <a:solidFill>
                  <a:srgbClr val="000000"/>
                </a:solidFill>
                <a:latin typeface="Arial" panose="020B0604020202020204" pitchFamily="34" charset="0"/>
              </a:rPr>
              <a:t>Paroplynový cyklus umožňuje zvýšit účinnost elektrárny o více než 10 % (z 42 % na 55 %). </a:t>
            </a:r>
          </a:p>
        </p:txBody>
      </p:sp>
      <p:pic>
        <p:nvPicPr>
          <p:cNvPr id="37895" name="Picture 7" descr="cyklus_paroplynov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2843213"/>
            <a:ext cx="4989513" cy="3973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6" name="Text Box 8"/>
          <p:cNvSpPr txBox="1">
            <a:spLocks noChangeArrowheads="1"/>
          </p:cNvSpPr>
          <p:nvPr/>
        </p:nvSpPr>
        <p:spPr bwMode="auto">
          <a:xfrm>
            <a:off x="179388" y="3644900"/>
            <a:ext cx="3671887" cy="2095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000" dirty="0">
                <a:solidFill>
                  <a:srgbClr val="000000"/>
                </a:solidFill>
                <a:latin typeface="Arial" panose="020B0604020202020204" pitchFamily="34" charset="0"/>
              </a:rPr>
              <a:t>Oproti klasické uhelné elektrárně, mají paroplynové elektrárny nižší emise spalin</a:t>
            </a:r>
          </a:p>
          <a:p>
            <a:pPr>
              <a:spcBef>
                <a:spcPct val="50000"/>
              </a:spcBef>
            </a:pPr>
            <a:r>
              <a:rPr lang="cs-CZ" altLang="cs-CZ" sz="2000" dirty="0">
                <a:solidFill>
                  <a:srgbClr val="000000"/>
                </a:solidFill>
                <a:latin typeface="Arial" panose="020B0604020202020204" pitchFamily="34" charset="0"/>
              </a:rPr>
              <a:t>Pro Českou republiku je problém ve vysoké ceně zemního plynu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78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78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78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78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78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33" name="Picture 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3"/>
          <a:stretch>
            <a:fillRect/>
          </a:stretch>
        </p:blipFill>
        <p:spPr bwMode="auto">
          <a:xfrm>
            <a:off x="34925" y="1484313"/>
            <a:ext cx="9109075" cy="532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934" name="Rectangle 22"/>
          <p:cNvSpPr>
            <a:spLocks noChangeArrowheads="1"/>
          </p:cNvSpPr>
          <p:nvPr/>
        </p:nvSpPr>
        <p:spPr bwMode="auto">
          <a:xfrm>
            <a:off x="468313" y="188913"/>
            <a:ext cx="822960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u="sng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Paroplynový cyklus</a:t>
            </a: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4716016" y="2242823"/>
            <a:ext cx="1584176" cy="279180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200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Odběrová turbína</a:t>
            </a:r>
            <a:endParaRPr lang="cs-CZ" altLang="cs-CZ" sz="1200" i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cxnSp>
        <p:nvCxnSpPr>
          <p:cNvPr id="3" name="Přímá spojnice se šipkou 2"/>
          <p:cNvCxnSpPr/>
          <p:nvPr/>
        </p:nvCxnSpPr>
        <p:spPr bwMode="auto">
          <a:xfrm>
            <a:off x="5724128" y="2522003"/>
            <a:ext cx="288032" cy="998472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/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9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89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9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233363"/>
            <a:ext cx="8988425" cy="6389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77788" y="188913"/>
            <a:ext cx="8886699" cy="792162"/>
          </a:xfrm>
          <a:prstGeom prst="rect">
            <a:avLst/>
          </a:prstGeom>
          <a:solidFill>
            <a:schemeClr val="tx1">
              <a:alpha val="44000"/>
            </a:schemeClr>
          </a:solidFill>
          <a:ln>
            <a:noFill/>
          </a:ln>
          <a:effectLst/>
          <a:extLst/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u="sng" dirty="0" smtClean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Teplárna - zemní plyn (bioplyn)</a:t>
            </a:r>
            <a:endParaRPr lang="cs-CZ" altLang="cs-CZ" u="sng" dirty="0">
              <a:solidFill>
                <a:srgbClr val="000000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7533685" y="6462188"/>
            <a:ext cx="1502811" cy="27918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200" i="1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Protitlaká</a:t>
            </a:r>
            <a:r>
              <a:rPr lang="cs-CZ" altLang="cs-CZ" sz="1200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turbína</a:t>
            </a:r>
            <a:endParaRPr lang="cs-CZ" altLang="cs-CZ" sz="1200" i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cxnSp>
        <p:nvCxnSpPr>
          <p:cNvPr id="5" name="Přímá spojnice se šipkou 4"/>
          <p:cNvCxnSpPr/>
          <p:nvPr/>
        </p:nvCxnSpPr>
        <p:spPr bwMode="auto">
          <a:xfrm flipH="1" flipV="1">
            <a:off x="6804248" y="5877272"/>
            <a:ext cx="729437" cy="584916"/>
          </a:xfrm>
          <a:prstGeom prst="straightConnector1">
            <a:avLst/>
          </a:prstGeom>
          <a:ln>
            <a:solidFill>
              <a:srgbClr val="000000"/>
            </a:solidFill>
            <a:headEnd type="none" w="med" len="med"/>
            <a:tailEnd type="triangle"/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4964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ChangeArrowheads="1"/>
          </p:cNvSpPr>
          <p:nvPr/>
        </p:nvSpPr>
        <p:spPr bwMode="auto">
          <a:xfrm>
            <a:off x="468313" y="188913"/>
            <a:ext cx="822960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u="sng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Paroplynový cyklus</a:t>
            </a:r>
          </a:p>
        </p:txBody>
      </p:sp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107950" y="1020763"/>
            <a:ext cx="8964613" cy="4865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274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274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274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274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274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74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74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74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74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dirty="0">
                <a:solidFill>
                  <a:srgbClr val="000000"/>
                </a:solidFill>
              </a:rPr>
              <a:t>Z technického hlediska se jedná o dva oběhy – parní a plynový.</a:t>
            </a:r>
          </a:p>
          <a:p>
            <a:pPr>
              <a:spcBef>
                <a:spcPct val="50000"/>
              </a:spcBef>
            </a:pPr>
            <a:r>
              <a:rPr lang="cs-CZ" altLang="cs-CZ" sz="2000" dirty="0">
                <a:solidFill>
                  <a:srgbClr val="000000"/>
                </a:solidFill>
              </a:rPr>
              <a:t>Propojení oběhů je prostřednictvím spalinového kotle, kde je zbytková energie spalin vystupujících z plynového kotle využita pro výrobu páry pro parní turbínu. </a:t>
            </a:r>
          </a:p>
          <a:p>
            <a:pPr>
              <a:spcBef>
                <a:spcPct val="50000"/>
              </a:spcBef>
            </a:pPr>
            <a:r>
              <a:rPr lang="cs-CZ" altLang="cs-CZ" sz="2000" u="sng" dirty="0">
                <a:solidFill>
                  <a:srgbClr val="000000"/>
                </a:solidFill>
              </a:rPr>
              <a:t>Tepelný okruh plynové turbíny:</a:t>
            </a:r>
          </a:p>
          <a:p>
            <a:r>
              <a:rPr lang="cs-CZ" altLang="cs-CZ" sz="2000" dirty="0">
                <a:solidFill>
                  <a:srgbClr val="000000"/>
                </a:solidFill>
              </a:rPr>
              <a:t>*	komprese vstupního vzduchu</a:t>
            </a:r>
          </a:p>
          <a:p>
            <a:r>
              <a:rPr lang="cs-CZ" altLang="cs-CZ" sz="2000" dirty="0">
                <a:solidFill>
                  <a:srgbClr val="000000"/>
                </a:solidFill>
              </a:rPr>
              <a:t>*	smísení s palivem ve spalovací komoře</a:t>
            </a:r>
          </a:p>
          <a:p>
            <a:r>
              <a:rPr lang="cs-CZ" altLang="cs-CZ" sz="2000" dirty="0">
                <a:solidFill>
                  <a:srgbClr val="000000"/>
                </a:solidFill>
              </a:rPr>
              <a:t>*	expanze spalin v plynové turbíně</a:t>
            </a:r>
          </a:p>
          <a:p>
            <a:pPr>
              <a:spcBef>
                <a:spcPct val="50000"/>
              </a:spcBef>
            </a:pPr>
            <a:r>
              <a:rPr lang="cs-CZ" altLang="cs-CZ" sz="2000" u="sng" dirty="0">
                <a:solidFill>
                  <a:srgbClr val="000000"/>
                </a:solidFill>
              </a:rPr>
              <a:t>Tepelný okruh parní turbíny:</a:t>
            </a:r>
          </a:p>
          <a:p>
            <a:r>
              <a:rPr lang="cs-CZ" altLang="cs-CZ" sz="2000" dirty="0">
                <a:solidFill>
                  <a:srgbClr val="000000"/>
                </a:solidFill>
              </a:rPr>
              <a:t>*	předehřev napájecí vody</a:t>
            </a:r>
          </a:p>
          <a:p>
            <a:r>
              <a:rPr lang="cs-CZ" altLang="cs-CZ" sz="2000" dirty="0">
                <a:solidFill>
                  <a:srgbClr val="000000"/>
                </a:solidFill>
              </a:rPr>
              <a:t>*	odpařování, vývin mokré páry </a:t>
            </a:r>
          </a:p>
          <a:p>
            <a:r>
              <a:rPr lang="cs-CZ" altLang="cs-CZ" sz="2000" dirty="0">
                <a:solidFill>
                  <a:srgbClr val="000000"/>
                </a:solidFill>
              </a:rPr>
              <a:t>*	přehřátí na ostrou páru</a:t>
            </a:r>
          </a:p>
          <a:p>
            <a:r>
              <a:rPr lang="cs-CZ" altLang="cs-CZ" sz="2000" dirty="0">
                <a:solidFill>
                  <a:srgbClr val="000000"/>
                </a:solidFill>
              </a:rPr>
              <a:t>*	expanze v parní turbíně</a:t>
            </a:r>
          </a:p>
          <a:p>
            <a:r>
              <a:rPr lang="cs-CZ" altLang="cs-CZ" sz="2000" dirty="0">
                <a:solidFill>
                  <a:srgbClr val="000000"/>
                </a:solidFill>
              </a:rPr>
              <a:t>*	kondenzace páry na vodu </a:t>
            </a:r>
          </a:p>
        </p:txBody>
      </p:sp>
      <p:pic>
        <p:nvPicPr>
          <p:cNvPr id="63547" name="Picture 59" descr="MC900196458[1]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3676650"/>
            <a:ext cx="3313113" cy="290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34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3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34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34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34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3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3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34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34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34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634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6349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ChangeArrowheads="1"/>
          </p:cNvSpPr>
          <p:nvPr/>
        </p:nvSpPr>
        <p:spPr bwMode="auto">
          <a:xfrm>
            <a:off x="468313" y="188913"/>
            <a:ext cx="822960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u="sng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Paroplynový cyklus</a:t>
            </a:r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179388" y="1122523"/>
            <a:ext cx="7871107" cy="433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r>
              <a:rPr lang="cs-CZ" altLang="cs-CZ" sz="2200" u="sng">
                <a:solidFill>
                  <a:srgbClr val="000000"/>
                </a:solidFill>
                <a:latin typeface="Arial" panose="020B0604020202020204" pitchFamily="34" charset="0"/>
              </a:rPr>
              <a:t>Parametry paroplynového oběhu v Počeradech, 840 MWe</a:t>
            </a:r>
          </a:p>
        </p:txBody>
      </p:sp>
      <p:graphicFrame>
        <p:nvGraphicFramePr>
          <p:cNvPr id="64585" name="Group 7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0057863"/>
              </p:ext>
            </p:extLst>
          </p:nvPr>
        </p:nvGraphicFramePr>
        <p:xfrm>
          <a:off x="323850" y="1916113"/>
          <a:ext cx="8497888" cy="4064000"/>
        </p:xfrm>
        <a:graphic>
          <a:graphicData uri="http://schemas.openxmlformats.org/drawingml/2006/table">
            <a:tbl>
              <a:tblPr/>
              <a:tblGrid>
                <a:gridCol w="655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4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8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teplota zemního plynu na vstupu spalovací komory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130</a:t>
                      </a:r>
                      <a:r>
                        <a:rPr kumimoji="0" lang="cs-CZ" altLang="cs-CZ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  <a:r>
                        <a:rPr kumimoji="0" lang="cs-CZ" alt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8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množství plynu na vstupu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29kg/sek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8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teplota spalin ze spalovací komory 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576,4</a:t>
                      </a:r>
                      <a:r>
                        <a:rPr kumimoji="0" lang="cs-CZ" altLang="cs-CZ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  <a:r>
                        <a:rPr kumimoji="0" lang="cs-CZ" alt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8000">
                <a:tc row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parametry a množství páry na vstupu do VT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550</a:t>
                      </a:r>
                      <a:r>
                        <a:rPr kumimoji="0" lang="cs-CZ" altLang="cs-CZ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  <a:r>
                        <a:rPr kumimoji="0" lang="cs-CZ" alt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800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12,8MPa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800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142kg/sek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8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tepelná účinnost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58,4%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8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vlastní spotřeba 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13MWe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45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4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Rectangle 3"/>
          <p:cNvSpPr>
            <a:spLocks noChangeArrowheads="1"/>
          </p:cNvSpPr>
          <p:nvPr/>
        </p:nvSpPr>
        <p:spPr bwMode="auto">
          <a:xfrm>
            <a:off x="179388" y="188913"/>
            <a:ext cx="8785225" cy="6477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sz="4200" u="sng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Počerady</a:t>
            </a:r>
          </a:p>
        </p:txBody>
      </p:sp>
      <p:pic>
        <p:nvPicPr>
          <p:cNvPr id="66565" name="Picture 5" descr="obr03-dosazena_viz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012825"/>
            <a:ext cx="8856662" cy="572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052513"/>
            <a:ext cx="3529013" cy="785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5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5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6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6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65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65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65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ChangeArrowheads="1"/>
          </p:cNvSpPr>
          <p:nvPr/>
        </p:nvSpPr>
        <p:spPr bwMode="auto">
          <a:xfrm>
            <a:off x="468313" y="188913"/>
            <a:ext cx="822960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u="sng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PPC Počerady</a:t>
            </a:r>
          </a:p>
        </p:txBody>
      </p:sp>
      <p:sp>
        <p:nvSpPr>
          <p:cNvPr id="87043" name="Text Box 3"/>
          <p:cNvSpPr txBox="1">
            <a:spLocks noChangeArrowheads="1"/>
          </p:cNvSpPr>
          <p:nvPr/>
        </p:nvSpPr>
        <p:spPr bwMode="auto">
          <a:xfrm>
            <a:off x="107950" y="1020763"/>
            <a:ext cx="8964613" cy="1787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1079500" indent="-1079500">
              <a:tabLst>
                <a:tab pos="812800" algn="l"/>
                <a:tab pos="2247900" algn="l"/>
                <a:tab pos="2514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258888">
              <a:tabLst>
                <a:tab pos="812800" algn="l"/>
                <a:tab pos="2247900" algn="l"/>
                <a:tab pos="2514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38275">
              <a:tabLst>
                <a:tab pos="812800" algn="l"/>
                <a:tab pos="2247900" algn="l"/>
                <a:tab pos="2514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7663">
              <a:tabLst>
                <a:tab pos="812800" algn="l"/>
                <a:tab pos="2247900" algn="l"/>
                <a:tab pos="2514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812800" algn="l"/>
                <a:tab pos="2247900" algn="l"/>
                <a:tab pos="2514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812800" algn="l"/>
                <a:tab pos="2247900" algn="l"/>
                <a:tab pos="2514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812800" algn="l"/>
                <a:tab pos="2247900" algn="l"/>
                <a:tab pos="2514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812800" algn="l"/>
                <a:tab pos="2247900" algn="l"/>
                <a:tab pos="2514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812800" algn="l"/>
                <a:tab pos="2247900" algn="l"/>
                <a:tab pos="2514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dirty="0">
                <a:solidFill>
                  <a:srgbClr val="000000"/>
                </a:solidFill>
              </a:rPr>
              <a:t>Palivo	-	dvě plynové turbíny připojeny na generátor, odpadní teplo ze spalovacích komor do dvou kotlů, pára z nich do jedné turbíny. Každý generátor vyrobí přibližně 1/3 celkové elektrické energie</a:t>
            </a:r>
          </a:p>
          <a:p>
            <a:pPr>
              <a:spcBef>
                <a:spcPct val="50000"/>
              </a:spcBef>
            </a:pPr>
            <a:r>
              <a:rPr lang="cs-CZ" altLang="cs-CZ" sz="2000" dirty="0">
                <a:solidFill>
                  <a:srgbClr val="000000"/>
                </a:solidFill>
              </a:rPr>
              <a:t>Vyvedení výkonu	-	z blokového transformátoru je vývod jednožilovými kabely 400kV do zapouzdřené rozvodny 400kV	  </a:t>
            </a:r>
          </a:p>
        </p:txBody>
      </p:sp>
      <p:pic>
        <p:nvPicPr>
          <p:cNvPr id="8704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2846388"/>
            <a:ext cx="6624637" cy="389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70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7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70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70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7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9" name="Picture 5" descr="STK39505b_elektrar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684213"/>
            <a:ext cx="8893175" cy="598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7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75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ChangeArrowheads="1"/>
          </p:cNvSpPr>
          <p:nvPr/>
        </p:nvSpPr>
        <p:spPr bwMode="auto">
          <a:xfrm>
            <a:off x="468313" y="188913"/>
            <a:ext cx="822960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u="sng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PPC Počerady</a:t>
            </a:r>
          </a:p>
        </p:txBody>
      </p:sp>
      <p:pic>
        <p:nvPicPr>
          <p:cNvPr id="8806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2441575"/>
            <a:ext cx="9037638" cy="415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8070" name="Text Box 6"/>
          <p:cNvSpPr txBox="1">
            <a:spLocks noChangeArrowheads="1"/>
          </p:cNvSpPr>
          <p:nvPr/>
        </p:nvSpPr>
        <p:spPr bwMode="auto">
          <a:xfrm>
            <a:off x="1547813" y="1773238"/>
            <a:ext cx="5832475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1079500" indent="-1079500">
              <a:tabLst>
                <a:tab pos="812800" algn="l"/>
                <a:tab pos="2247900" algn="l"/>
                <a:tab pos="2514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258888">
              <a:tabLst>
                <a:tab pos="812800" algn="l"/>
                <a:tab pos="2247900" algn="l"/>
                <a:tab pos="2514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38275">
              <a:tabLst>
                <a:tab pos="812800" algn="l"/>
                <a:tab pos="2247900" algn="l"/>
                <a:tab pos="2514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7663">
              <a:tabLst>
                <a:tab pos="812800" algn="l"/>
                <a:tab pos="2247900" algn="l"/>
                <a:tab pos="2514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812800" algn="l"/>
                <a:tab pos="2247900" algn="l"/>
                <a:tab pos="2514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812800" algn="l"/>
                <a:tab pos="2247900" algn="l"/>
                <a:tab pos="2514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812800" algn="l"/>
                <a:tab pos="2247900" algn="l"/>
                <a:tab pos="2514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812800" algn="l"/>
                <a:tab pos="2247900" algn="l"/>
                <a:tab pos="2514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812800" algn="l"/>
                <a:tab pos="2247900" algn="l"/>
                <a:tab pos="2514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>
                <a:solidFill>
                  <a:srgbClr val="000000"/>
                </a:solidFill>
              </a:rPr>
              <a:t>Propojení nové PPC se stávající PE Počerady</a:t>
            </a: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1187624" y="3750904"/>
            <a:ext cx="1933915" cy="463846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200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Zapouzdřená rozvodna v areálu elektrárny</a:t>
            </a:r>
            <a:endParaRPr lang="cs-CZ" altLang="cs-CZ" sz="1200" i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cxnSp>
        <p:nvCxnSpPr>
          <p:cNvPr id="6" name="Přímá spojnice se šipkou 5"/>
          <p:cNvCxnSpPr/>
          <p:nvPr/>
        </p:nvCxnSpPr>
        <p:spPr bwMode="auto">
          <a:xfrm>
            <a:off x="3121539" y="4077072"/>
            <a:ext cx="1738493" cy="0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/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80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80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80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8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1483"/>
            <a:ext cx="5616624" cy="4212467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68238"/>
            <a:ext cx="3199284" cy="426571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4401107"/>
            <a:ext cx="3275856" cy="245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778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ChangeArrowheads="1"/>
          </p:cNvSpPr>
          <p:nvPr/>
        </p:nvSpPr>
        <p:spPr bwMode="auto">
          <a:xfrm>
            <a:off x="611560" y="188913"/>
            <a:ext cx="8136904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u="sng" dirty="0" smtClean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Strojovna </a:t>
            </a:r>
            <a:r>
              <a:rPr lang="cs-CZ" altLang="cs-CZ" sz="3200" u="sng" dirty="0" smtClean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- elektrárna Tušimice 2</a:t>
            </a:r>
            <a:endParaRPr lang="cs-CZ" altLang="cs-CZ" sz="3200" u="sng" dirty="0">
              <a:solidFill>
                <a:srgbClr val="000000"/>
              </a:solidFill>
              <a:effectLst/>
              <a:latin typeface="Comic Sans MS" panose="030F0702030302020204" pitchFamily="66" charset="0"/>
            </a:endParaRPr>
          </a:p>
        </p:txBody>
      </p:sp>
      <p:graphicFrame>
        <p:nvGraphicFramePr>
          <p:cNvPr id="76850" name="Objekt 1"/>
          <p:cNvGraphicFramePr>
            <a:graphicFrameLocks noChangeAspect="1"/>
          </p:cNvGraphicFramePr>
          <p:nvPr/>
        </p:nvGraphicFramePr>
        <p:xfrm>
          <a:off x="323850" y="1052513"/>
          <a:ext cx="8640763" cy="5681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938" name="Dokument" r:id="rId3" imgW="10934700" imgH="7189470" progId="Word.Document.8">
                  <p:embed/>
                </p:oleObj>
              </mc:Choice>
              <mc:Fallback>
                <p:oleObj name="Dokument" r:id="rId3" imgW="10934700" imgH="7189470" progId="Word.Document.8">
                  <p:embed/>
                  <p:pic>
                    <p:nvPicPr>
                      <p:cNvPr id="0" name="Objek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1052513"/>
                        <a:ext cx="8640763" cy="5681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6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68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68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16632"/>
            <a:ext cx="5280587" cy="396044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2" y="2870176"/>
            <a:ext cx="5184577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227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468313" y="188913"/>
            <a:ext cx="8229600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u="sng" dirty="0" smtClean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Kogenerace, teplárna</a:t>
            </a:r>
            <a:endParaRPr lang="cs-CZ" altLang="cs-CZ" u="sng" dirty="0">
              <a:solidFill>
                <a:srgbClr val="000000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39941" name="Text Box 5"/>
          <p:cNvSpPr txBox="1">
            <a:spLocks noChangeArrowheads="1"/>
          </p:cNvSpPr>
          <p:nvPr/>
        </p:nvSpPr>
        <p:spPr bwMode="auto">
          <a:xfrm>
            <a:off x="107950" y="1054100"/>
            <a:ext cx="8893175" cy="1017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000" dirty="0">
                <a:solidFill>
                  <a:srgbClr val="000000"/>
                </a:solidFill>
                <a:latin typeface="Arial" panose="020B0604020202020204" pitchFamily="34" charset="0"/>
              </a:rPr>
              <a:t>je sdružená výroba tepla a elektrické </a:t>
            </a:r>
            <a:r>
              <a:rPr lang="cs-CZ" altLang="cs-CZ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energie. </a:t>
            </a:r>
            <a:endParaRPr lang="cs-CZ" altLang="cs-CZ" sz="2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cs-CZ" altLang="cs-CZ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Kogenerace (teplárna) </a:t>
            </a:r>
            <a:r>
              <a:rPr lang="cs-CZ" altLang="cs-CZ" sz="2000" dirty="0">
                <a:solidFill>
                  <a:srgbClr val="000000"/>
                </a:solidFill>
                <a:latin typeface="Arial" panose="020B0604020202020204" pitchFamily="34" charset="0"/>
              </a:rPr>
              <a:t>přináší nižší spotřebu paliva </a:t>
            </a:r>
            <a:r>
              <a:rPr lang="cs-CZ" altLang="cs-CZ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a vyšší účinnost cyklu než </a:t>
            </a:r>
            <a:r>
              <a:rPr lang="cs-CZ" altLang="cs-CZ" sz="2000" dirty="0">
                <a:solidFill>
                  <a:srgbClr val="000000"/>
                </a:solidFill>
                <a:latin typeface="Arial" panose="020B0604020202020204" pitchFamily="34" charset="0"/>
              </a:rPr>
              <a:t>při oddělené výrobě tepla a elektrické energie.</a:t>
            </a:r>
          </a:p>
        </p:txBody>
      </p:sp>
      <p:pic>
        <p:nvPicPr>
          <p:cNvPr id="5" name="Picture 6" descr="kogenerace_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422110"/>
            <a:ext cx="7446690" cy="4391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85085" y="2097232"/>
            <a:ext cx="4392042" cy="299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sz="2000" u="sng" dirty="0" smtClean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Schéma kogenerace (menší výkon)</a:t>
            </a:r>
            <a:endParaRPr lang="cs-CZ" altLang="cs-CZ" sz="2000" u="sng" dirty="0">
              <a:solidFill>
                <a:srgbClr val="000000"/>
              </a:solidFill>
              <a:effectLst/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9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1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ChangeArrowheads="1"/>
          </p:cNvSpPr>
          <p:nvPr/>
        </p:nvSpPr>
        <p:spPr bwMode="auto">
          <a:xfrm>
            <a:off x="468313" y="188913"/>
            <a:ext cx="8229600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u="sng" dirty="0" smtClean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Kogenerace</a:t>
            </a:r>
            <a:endParaRPr lang="cs-CZ" altLang="cs-CZ" u="sng" dirty="0">
              <a:solidFill>
                <a:srgbClr val="000000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93189" name="Picture 5" descr="zavřít ok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10" r="6984" b="4605"/>
          <a:stretch>
            <a:fillRect/>
          </a:stretch>
        </p:blipFill>
        <p:spPr bwMode="auto">
          <a:xfrm>
            <a:off x="107950" y="4271218"/>
            <a:ext cx="8964613" cy="247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217972" y="981075"/>
            <a:ext cx="8893175" cy="3295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65125" indent="-365125">
              <a:tabLst>
                <a:tab pos="53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44513">
              <a:tabLst>
                <a:tab pos="53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53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53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53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53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53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53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53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800" u="sng" dirty="0">
                <a:solidFill>
                  <a:srgbClr val="000000"/>
                </a:solidFill>
              </a:rPr>
              <a:t>Hlavní části </a:t>
            </a:r>
            <a:r>
              <a:rPr lang="cs-CZ" altLang="cs-CZ" sz="2800" u="sng" dirty="0" smtClean="0">
                <a:solidFill>
                  <a:srgbClr val="000000"/>
                </a:solidFill>
              </a:rPr>
              <a:t>kogenerační jednotky:</a:t>
            </a:r>
            <a:endParaRPr lang="cs-CZ" altLang="cs-CZ" sz="2800" u="sng" dirty="0">
              <a:solidFill>
                <a:srgbClr val="000000"/>
              </a:solidFill>
            </a:endParaRPr>
          </a:p>
          <a:p>
            <a:r>
              <a:rPr lang="cs-CZ" altLang="cs-CZ" sz="2000" dirty="0">
                <a:solidFill>
                  <a:srgbClr val="000000"/>
                </a:solidFill>
              </a:rPr>
              <a:t>*	</a:t>
            </a:r>
            <a:r>
              <a:rPr lang="cs-CZ" altLang="cs-CZ" sz="2000" u="sng" dirty="0" smtClean="0">
                <a:solidFill>
                  <a:srgbClr val="000000"/>
                </a:solidFill>
              </a:rPr>
              <a:t>spalovací motor </a:t>
            </a:r>
            <a:r>
              <a:rPr lang="cs-CZ" altLang="cs-CZ" sz="2000" dirty="0" smtClean="0">
                <a:solidFill>
                  <a:srgbClr val="000000"/>
                </a:solidFill>
              </a:rPr>
              <a:t>- </a:t>
            </a:r>
            <a:r>
              <a:rPr lang="cs-CZ" altLang="cs-CZ" sz="2000" dirty="0">
                <a:solidFill>
                  <a:srgbClr val="000000"/>
                </a:solidFill>
              </a:rPr>
              <a:t>spaluje zemní plyn nebo bioplyn, případně jejich kombinaci. Plyn se mísí se stlačeným vzduchem v předepsaném poměru</a:t>
            </a:r>
          </a:p>
          <a:p>
            <a:r>
              <a:rPr lang="cs-CZ" altLang="cs-CZ" sz="2000" dirty="0">
                <a:solidFill>
                  <a:srgbClr val="000000"/>
                </a:solidFill>
              </a:rPr>
              <a:t>*	</a:t>
            </a:r>
            <a:r>
              <a:rPr lang="cs-CZ" altLang="cs-CZ" sz="2000" dirty="0" smtClean="0">
                <a:solidFill>
                  <a:srgbClr val="000000"/>
                </a:solidFill>
              </a:rPr>
              <a:t>spalovací motor je </a:t>
            </a:r>
            <a:r>
              <a:rPr lang="cs-CZ" altLang="cs-CZ" sz="2000" dirty="0">
                <a:solidFill>
                  <a:srgbClr val="000000"/>
                </a:solidFill>
              </a:rPr>
              <a:t>na společné hřídeli s </a:t>
            </a:r>
            <a:r>
              <a:rPr lang="cs-CZ" altLang="cs-CZ" sz="2000" u="sng" dirty="0">
                <a:solidFill>
                  <a:srgbClr val="000000"/>
                </a:solidFill>
              </a:rPr>
              <a:t>generátorem</a:t>
            </a:r>
          </a:p>
          <a:p>
            <a:r>
              <a:rPr lang="cs-CZ" altLang="cs-CZ" sz="2000" dirty="0">
                <a:solidFill>
                  <a:srgbClr val="000000"/>
                </a:solidFill>
              </a:rPr>
              <a:t>*	spaliny </a:t>
            </a:r>
            <a:r>
              <a:rPr lang="cs-CZ" altLang="cs-CZ" sz="2000" dirty="0" smtClean="0">
                <a:solidFill>
                  <a:srgbClr val="000000"/>
                </a:solidFill>
              </a:rPr>
              <a:t>ze spalovacího motoru </a:t>
            </a:r>
          </a:p>
          <a:p>
            <a:r>
              <a:rPr lang="cs-CZ" altLang="cs-CZ" sz="2000" dirty="0">
                <a:solidFill>
                  <a:srgbClr val="000000"/>
                </a:solidFill>
              </a:rPr>
              <a:t>	</a:t>
            </a:r>
            <a:r>
              <a:rPr lang="cs-CZ" altLang="cs-CZ" sz="2000" dirty="0" smtClean="0">
                <a:solidFill>
                  <a:srgbClr val="000000"/>
                </a:solidFill>
              </a:rPr>
              <a:t>*	ohřívají vodu (topení + TUV)</a:t>
            </a:r>
          </a:p>
          <a:p>
            <a:r>
              <a:rPr lang="cs-CZ" altLang="cs-CZ" sz="2000" dirty="0">
                <a:solidFill>
                  <a:srgbClr val="000000"/>
                </a:solidFill>
              </a:rPr>
              <a:t>	</a:t>
            </a:r>
            <a:r>
              <a:rPr lang="cs-CZ" altLang="cs-CZ" sz="2000" dirty="0" smtClean="0">
                <a:solidFill>
                  <a:srgbClr val="000000"/>
                </a:solidFill>
              </a:rPr>
              <a:t>*	předehřívají vzduch pro spalovací motor</a:t>
            </a:r>
          </a:p>
          <a:p>
            <a:r>
              <a:rPr lang="cs-CZ" altLang="cs-CZ" sz="2000" dirty="0" smtClean="0">
                <a:solidFill>
                  <a:srgbClr val="000000"/>
                </a:solidFill>
              </a:rPr>
              <a:t>*	chladící olej ze spalovacího motoru je ochlazován ohřevem vody, případně pomocí vzduchových chladičů  </a:t>
            </a:r>
            <a:endParaRPr lang="cs-CZ" altLang="cs-CZ" sz="20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3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3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3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ChangeArrowheads="1"/>
          </p:cNvSpPr>
          <p:nvPr/>
        </p:nvSpPr>
        <p:spPr bwMode="auto">
          <a:xfrm>
            <a:off x="468313" y="188913"/>
            <a:ext cx="8229600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u="sng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Mikrokogenerace</a:t>
            </a:r>
          </a:p>
        </p:txBody>
      </p:sp>
      <p:pic>
        <p:nvPicPr>
          <p:cNvPr id="942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068388"/>
            <a:ext cx="8856663" cy="5745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42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ChangeArrowheads="1"/>
          </p:cNvSpPr>
          <p:nvPr/>
        </p:nvSpPr>
        <p:spPr bwMode="auto">
          <a:xfrm>
            <a:off x="468313" y="188913"/>
            <a:ext cx="8229600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u="sng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Kogenerace</a:t>
            </a:r>
          </a:p>
        </p:txBody>
      </p:sp>
      <p:pic>
        <p:nvPicPr>
          <p:cNvPr id="95237" name="Picture 5" descr="obr_7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1" t="15488" r="13701" b="12724"/>
          <a:stretch>
            <a:fillRect/>
          </a:stretch>
        </p:blipFill>
        <p:spPr bwMode="auto">
          <a:xfrm>
            <a:off x="827088" y="1101725"/>
            <a:ext cx="7632700" cy="5640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5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5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5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468313" y="188913"/>
            <a:ext cx="8229600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u="sng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Teplo + elektrická energie</a:t>
            </a:r>
          </a:p>
        </p:txBody>
      </p:sp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250825" y="1187450"/>
            <a:ext cx="8569325" cy="5603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2422525" indent="-2422525">
              <a:tabLst>
                <a:tab pos="365125" algn="l"/>
                <a:tab pos="2149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2693988">
              <a:tabLst>
                <a:tab pos="365125" algn="l"/>
                <a:tab pos="2149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2873375">
              <a:tabLst>
                <a:tab pos="365125" algn="l"/>
                <a:tab pos="2149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3052763">
              <a:tabLst>
                <a:tab pos="365125" algn="l"/>
                <a:tab pos="2149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3232150">
              <a:tabLst>
                <a:tab pos="365125" algn="l"/>
                <a:tab pos="2149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689350" fontAlgn="base">
              <a:spcBef>
                <a:spcPct val="0"/>
              </a:spcBef>
              <a:spcAft>
                <a:spcPct val="0"/>
              </a:spcAft>
              <a:tabLst>
                <a:tab pos="365125" algn="l"/>
                <a:tab pos="2149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146550" fontAlgn="base">
              <a:spcBef>
                <a:spcPct val="0"/>
              </a:spcBef>
              <a:spcAft>
                <a:spcPct val="0"/>
              </a:spcAft>
              <a:tabLst>
                <a:tab pos="365125" algn="l"/>
                <a:tab pos="2149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603750" fontAlgn="base">
              <a:spcBef>
                <a:spcPct val="0"/>
              </a:spcBef>
              <a:spcAft>
                <a:spcPct val="0"/>
              </a:spcAft>
              <a:tabLst>
                <a:tab pos="365125" algn="l"/>
                <a:tab pos="2149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060950" fontAlgn="base">
              <a:spcBef>
                <a:spcPct val="0"/>
              </a:spcBef>
              <a:spcAft>
                <a:spcPct val="0"/>
              </a:spcAft>
              <a:tabLst>
                <a:tab pos="365125" algn="l"/>
                <a:tab pos="2149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800" u="sng" dirty="0">
                <a:solidFill>
                  <a:srgbClr val="000000"/>
                </a:solidFill>
              </a:rPr>
              <a:t>V současné době existují dva modely</a:t>
            </a:r>
            <a:r>
              <a:rPr lang="cs-CZ" altLang="cs-CZ" sz="2400" b="0" dirty="0">
                <a:solidFill>
                  <a:srgbClr val="000000"/>
                </a:solidFill>
              </a:rPr>
              <a:t>:</a:t>
            </a:r>
          </a:p>
          <a:p>
            <a:pPr>
              <a:spcBef>
                <a:spcPct val="50000"/>
              </a:spcBef>
            </a:pPr>
            <a:r>
              <a:rPr lang="cs-CZ" altLang="cs-CZ" sz="2000" u="sng" dirty="0">
                <a:solidFill>
                  <a:srgbClr val="000000"/>
                </a:solidFill>
              </a:rPr>
              <a:t>1.	KVET</a:t>
            </a:r>
            <a:r>
              <a:rPr lang="cs-CZ" altLang="cs-CZ" sz="2000" dirty="0">
                <a:solidFill>
                  <a:srgbClr val="000000"/>
                </a:solidFill>
              </a:rPr>
              <a:t> 	- 	kombinovaná výroba tepla a elektrické energie. Jedná se převážně o velké celky, mají generátor o výkonu řádově až desítky MW a zásobují teplem rozsáhlou oblast. Jejich hlavní význam je dodávka tepla</a:t>
            </a:r>
          </a:p>
          <a:p>
            <a:r>
              <a:rPr lang="cs-CZ" altLang="cs-CZ" sz="2000" dirty="0">
                <a:solidFill>
                  <a:srgbClr val="000000"/>
                </a:solidFill>
              </a:rPr>
              <a:t>	Výhoda	- 	nižší měrné investiční náklady</a:t>
            </a:r>
          </a:p>
          <a:p>
            <a:r>
              <a:rPr lang="cs-CZ" altLang="cs-CZ" sz="2000" dirty="0">
                <a:solidFill>
                  <a:srgbClr val="000000"/>
                </a:solidFill>
              </a:rPr>
              <a:t>	Nevýhoda	- 	vyšší dopravní ztráty, malá flexibilita</a:t>
            </a:r>
          </a:p>
          <a:p>
            <a:pPr>
              <a:spcBef>
                <a:spcPct val="50000"/>
              </a:spcBef>
            </a:pPr>
            <a:r>
              <a:rPr lang="cs-CZ" altLang="cs-CZ" sz="2000" u="sng" dirty="0">
                <a:solidFill>
                  <a:srgbClr val="000000"/>
                </a:solidFill>
              </a:rPr>
              <a:t>2.	Kogenerace</a:t>
            </a:r>
            <a:r>
              <a:rPr lang="cs-CZ" altLang="cs-CZ" sz="2000" dirty="0">
                <a:solidFill>
                  <a:srgbClr val="000000"/>
                </a:solidFill>
              </a:rPr>
              <a:t>	-	kogenerační jednotky mají místní význam (průmyslové podniky, sídliště, …). 	</a:t>
            </a:r>
          </a:p>
          <a:p>
            <a:pPr>
              <a:spcBef>
                <a:spcPct val="50000"/>
              </a:spcBef>
            </a:pPr>
            <a:r>
              <a:rPr lang="cs-CZ" altLang="cs-CZ" sz="2000" dirty="0">
                <a:solidFill>
                  <a:srgbClr val="000000"/>
                </a:solidFill>
              </a:rPr>
              <a:t>	Výhoda	-	generátor může zastávat i funkci záložního zdroje</a:t>
            </a:r>
          </a:p>
          <a:p>
            <a:r>
              <a:rPr lang="cs-CZ" altLang="cs-CZ" sz="2000" dirty="0">
                <a:solidFill>
                  <a:srgbClr val="000000"/>
                </a:solidFill>
              </a:rPr>
              <a:t>		-	pracují nepřetržitě v automatickém provozu, vyrobenou elektrickou energii sami spotřebovávají nebo prodávají</a:t>
            </a:r>
          </a:p>
          <a:p>
            <a:r>
              <a:rPr lang="cs-CZ" altLang="cs-CZ" sz="2000" dirty="0">
                <a:solidFill>
                  <a:srgbClr val="000000"/>
                </a:solidFill>
              </a:rPr>
              <a:t>		-	operativní provoz</a:t>
            </a:r>
          </a:p>
          <a:p>
            <a:r>
              <a:rPr lang="cs-CZ" altLang="cs-CZ" sz="2000" dirty="0">
                <a:solidFill>
                  <a:srgbClr val="000000"/>
                </a:solidFill>
              </a:rPr>
              <a:t>	Nevýhoda	-	vyšší měrné investiční náklady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9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19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19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19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19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19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19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19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19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19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1260475" y="188913"/>
            <a:ext cx="6480175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u="sng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Turbíny pro teplárny</a:t>
            </a:r>
          </a:p>
        </p:txBody>
      </p:sp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1331913" y="1052513"/>
            <a:ext cx="2663825" cy="8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400">
                <a:solidFill>
                  <a:srgbClr val="000000"/>
                </a:solidFill>
                <a:latin typeface="Arial" panose="020B0604020202020204" pitchFamily="34" charset="0"/>
              </a:rPr>
              <a:t>protitlaká turbína</a:t>
            </a:r>
          </a:p>
        </p:txBody>
      </p:sp>
      <p:grpSp>
        <p:nvGrpSpPr>
          <p:cNvPr id="45062" name="Group 6"/>
          <p:cNvGrpSpPr>
            <a:grpSpLocks/>
          </p:cNvGrpSpPr>
          <p:nvPr/>
        </p:nvGrpSpPr>
        <p:grpSpPr bwMode="auto">
          <a:xfrm>
            <a:off x="755650" y="1844675"/>
            <a:ext cx="2374900" cy="1079500"/>
            <a:chOff x="3243" y="1616"/>
            <a:chExt cx="1496" cy="680"/>
          </a:xfrm>
        </p:grpSpPr>
        <p:grpSp>
          <p:nvGrpSpPr>
            <p:cNvPr id="45063" name="Group 7"/>
            <p:cNvGrpSpPr>
              <a:grpSpLocks/>
            </p:cNvGrpSpPr>
            <p:nvPr/>
          </p:nvGrpSpPr>
          <p:grpSpPr bwMode="auto">
            <a:xfrm>
              <a:off x="3243" y="1616"/>
              <a:ext cx="1496" cy="680"/>
              <a:chOff x="2835" y="1797"/>
              <a:chExt cx="1496" cy="680"/>
            </a:xfrm>
          </p:grpSpPr>
          <p:sp>
            <p:nvSpPr>
              <p:cNvPr id="45064" name="AutoShape 8"/>
              <p:cNvSpPr>
                <a:spLocks noChangeArrowheads="1"/>
              </p:cNvSpPr>
              <p:nvPr/>
            </p:nvSpPr>
            <p:spPr bwMode="auto">
              <a:xfrm rot="5400000">
                <a:off x="2790" y="1842"/>
                <a:ext cx="680" cy="590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50800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9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45065" name="Oval 9"/>
              <p:cNvSpPr>
                <a:spLocks noChangeArrowheads="1"/>
              </p:cNvSpPr>
              <p:nvPr/>
            </p:nvSpPr>
            <p:spPr bwMode="auto">
              <a:xfrm>
                <a:off x="3787" y="1865"/>
                <a:ext cx="544" cy="544"/>
              </a:xfrm>
              <a:prstGeom prst="ellips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non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9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cs-CZ"/>
              </a:p>
            </p:txBody>
          </p:sp>
          <p:grpSp>
            <p:nvGrpSpPr>
              <p:cNvPr id="45066" name="Group 10"/>
              <p:cNvGrpSpPr>
                <a:grpSpLocks/>
              </p:cNvGrpSpPr>
              <p:nvPr/>
            </p:nvGrpSpPr>
            <p:grpSpPr bwMode="auto">
              <a:xfrm>
                <a:off x="3424" y="2115"/>
                <a:ext cx="363" cy="45"/>
                <a:chOff x="3424" y="2160"/>
                <a:chExt cx="363" cy="45"/>
              </a:xfrm>
            </p:grpSpPr>
            <p:sp>
              <p:nvSpPr>
                <p:cNvPr id="45067" name="Line 11"/>
                <p:cNvSpPr>
                  <a:spLocks noChangeShapeType="1"/>
                </p:cNvSpPr>
                <p:nvPr/>
              </p:nvSpPr>
              <p:spPr bwMode="auto">
                <a:xfrm>
                  <a:off x="3424" y="2160"/>
                  <a:ext cx="363" cy="0"/>
                </a:xfrm>
                <a:prstGeom prst="line">
                  <a:avLst/>
                </a:prstGeom>
                <a:noFill/>
                <a:ln w="50800">
                  <a:solidFill>
                    <a:srgbClr val="FF0000"/>
                  </a:solidFill>
                  <a:round/>
                  <a:headEnd/>
                  <a:tailEnd type="none" w="lg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cs-CZ"/>
                </a:p>
              </p:txBody>
            </p:sp>
            <p:sp>
              <p:nvSpPr>
                <p:cNvPr id="45068" name="Line 12"/>
                <p:cNvSpPr>
                  <a:spLocks noChangeShapeType="1"/>
                </p:cNvSpPr>
                <p:nvPr/>
              </p:nvSpPr>
              <p:spPr bwMode="auto">
                <a:xfrm>
                  <a:off x="3424" y="2205"/>
                  <a:ext cx="363" cy="0"/>
                </a:xfrm>
                <a:prstGeom prst="line">
                  <a:avLst/>
                </a:prstGeom>
                <a:noFill/>
                <a:ln w="50800">
                  <a:solidFill>
                    <a:srgbClr val="FF0000"/>
                  </a:solidFill>
                  <a:round/>
                  <a:headEnd/>
                  <a:tailEnd type="none" w="lg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cs-CZ"/>
                </a:p>
              </p:txBody>
            </p:sp>
          </p:grpSp>
        </p:grpSp>
        <p:sp>
          <p:nvSpPr>
            <p:cNvPr id="45069" name="Text Box 13"/>
            <p:cNvSpPr txBox="1">
              <a:spLocks noChangeArrowheads="1"/>
            </p:cNvSpPr>
            <p:nvPr/>
          </p:nvSpPr>
          <p:spPr bwMode="auto">
            <a:xfrm>
              <a:off x="4331" y="1706"/>
              <a:ext cx="273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FF0000"/>
                  </a:solidFill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sz="4000">
                  <a:solidFill>
                    <a:srgbClr val="FF0000"/>
                  </a:solidFill>
                  <a:sym typeface="Symbol" panose="05050102010706020507" pitchFamily="18" charset="2"/>
                </a:rPr>
                <a:t></a:t>
              </a:r>
            </a:p>
          </p:txBody>
        </p:sp>
      </p:grpSp>
      <p:grpSp>
        <p:nvGrpSpPr>
          <p:cNvPr id="45074" name="Group 18"/>
          <p:cNvGrpSpPr>
            <a:grpSpLocks/>
          </p:cNvGrpSpPr>
          <p:nvPr/>
        </p:nvGrpSpPr>
        <p:grpSpPr bwMode="auto">
          <a:xfrm>
            <a:off x="1295400" y="3573463"/>
            <a:ext cx="792163" cy="792162"/>
            <a:chOff x="1882" y="3249"/>
            <a:chExt cx="499" cy="499"/>
          </a:xfrm>
        </p:grpSpPr>
        <p:sp>
          <p:nvSpPr>
            <p:cNvPr id="45071" name="Oval 15"/>
            <p:cNvSpPr>
              <a:spLocks noChangeArrowheads="1"/>
            </p:cNvSpPr>
            <p:nvPr/>
          </p:nvSpPr>
          <p:spPr bwMode="auto">
            <a:xfrm>
              <a:off x="1882" y="3249"/>
              <a:ext cx="499" cy="499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sp>
          <p:nvSpPr>
            <p:cNvPr id="45072" name="Oval 16"/>
            <p:cNvSpPr>
              <a:spLocks noChangeArrowheads="1"/>
            </p:cNvSpPr>
            <p:nvPr/>
          </p:nvSpPr>
          <p:spPr bwMode="auto">
            <a:xfrm>
              <a:off x="1961" y="3328"/>
              <a:ext cx="341" cy="341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cs-CZ"/>
            </a:p>
          </p:txBody>
        </p:sp>
      </p:grpSp>
      <p:sp>
        <p:nvSpPr>
          <p:cNvPr id="45077" name="Line 21"/>
          <p:cNvSpPr>
            <a:spLocks noChangeShapeType="1"/>
          </p:cNvSpPr>
          <p:nvPr/>
        </p:nvSpPr>
        <p:spPr bwMode="auto">
          <a:xfrm>
            <a:off x="1692275" y="2924175"/>
            <a:ext cx="0" cy="647700"/>
          </a:xfrm>
          <a:prstGeom prst="line">
            <a:avLst/>
          </a:prstGeom>
          <a:noFill/>
          <a:ln w="50800">
            <a:solidFill>
              <a:schemeClr val="bg1">
                <a:lumMod val="75000"/>
              </a:schemeClr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45079" name="Text Box 23"/>
          <p:cNvSpPr txBox="1">
            <a:spLocks noChangeArrowheads="1"/>
          </p:cNvSpPr>
          <p:nvPr/>
        </p:nvSpPr>
        <p:spPr bwMode="auto">
          <a:xfrm>
            <a:off x="144463" y="5300663"/>
            <a:ext cx="4427537" cy="1325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000" u="sng">
                <a:solidFill>
                  <a:srgbClr val="000000"/>
                </a:solidFill>
                <a:latin typeface="Arial" panose="020B0604020202020204" pitchFamily="34" charset="0"/>
              </a:rPr>
              <a:t>všechna pára projde turbínou</a:t>
            </a:r>
            <a:r>
              <a:rPr lang="cs-CZ" altLang="cs-CZ" sz="2000">
                <a:solidFill>
                  <a:srgbClr val="000000"/>
                </a:solidFill>
                <a:latin typeface="Arial" panose="020B0604020202020204" pitchFamily="34" charset="0"/>
              </a:rPr>
              <a:t>, výstupní parametry páry dostačují k vytápění (např. 1MPa, 230</a:t>
            </a:r>
            <a:r>
              <a:rPr lang="cs-CZ" altLang="cs-CZ" sz="2000" baseline="30000">
                <a:solidFill>
                  <a:srgbClr val="000000"/>
                </a:solidFill>
                <a:latin typeface="Arial" panose="020B0604020202020204" pitchFamily="34" charset="0"/>
              </a:rPr>
              <a:t>0</a:t>
            </a:r>
            <a:r>
              <a:rPr lang="cs-CZ" altLang="cs-CZ" sz="2000">
                <a:solidFill>
                  <a:srgbClr val="000000"/>
                </a:solidFill>
                <a:latin typeface="Arial" panose="020B0604020202020204" pitchFamily="34" charset="0"/>
              </a:rPr>
              <a:t>C). Nemusí být kondenzátor.</a:t>
            </a:r>
          </a:p>
        </p:txBody>
      </p:sp>
      <p:sp>
        <p:nvSpPr>
          <p:cNvPr id="45080" name="Text Box 24"/>
          <p:cNvSpPr txBox="1">
            <a:spLocks noChangeArrowheads="1"/>
          </p:cNvSpPr>
          <p:nvPr/>
        </p:nvSpPr>
        <p:spPr bwMode="auto">
          <a:xfrm>
            <a:off x="5867400" y="5084763"/>
            <a:ext cx="3095625" cy="1325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000">
                <a:solidFill>
                  <a:srgbClr val="000000"/>
                </a:solidFill>
                <a:latin typeface="Arial" panose="020B0604020202020204" pitchFamily="34" charset="0"/>
              </a:rPr>
              <a:t>z turbíny jsou výstupy pro páru na výtápění. Poslední výstup je do kondenzátoru.</a:t>
            </a:r>
          </a:p>
        </p:txBody>
      </p:sp>
      <p:sp>
        <p:nvSpPr>
          <p:cNvPr id="45081" name="Text Box 25"/>
          <p:cNvSpPr txBox="1">
            <a:spLocks noChangeArrowheads="1"/>
          </p:cNvSpPr>
          <p:nvPr/>
        </p:nvSpPr>
        <p:spPr bwMode="auto">
          <a:xfrm>
            <a:off x="6229350" y="1052513"/>
            <a:ext cx="2663825" cy="8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400">
                <a:solidFill>
                  <a:srgbClr val="000000"/>
                </a:solidFill>
                <a:latin typeface="Arial" panose="020B0604020202020204" pitchFamily="34" charset="0"/>
              </a:rPr>
              <a:t>odběrová turbína</a:t>
            </a:r>
          </a:p>
        </p:txBody>
      </p:sp>
      <p:grpSp>
        <p:nvGrpSpPr>
          <p:cNvPr id="45082" name="Group 26"/>
          <p:cNvGrpSpPr>
            <a:grpSpLocks/>
          </p:cNvGrpSpPr>
          <p:nvPr/>
        </p:nvGrpSpPr>
        <p:grpSpPr bwMode="auto">
          <a:xfrm>
            <a:off x="5942013" y="1844675"/>
            <a:ext cx="2374900" cy="1079500"/>
            <a:chOff x="3243" y="1616"/>
            <a:chExt cx="1496" cy="680"/>
          </a:xfrm>
        </p:grpSpPr>
        <p:grpSp>
          <p:nvGrpSpPr>
            <p:cNvPr id="45083" name="Group 27"/>
            <p:cNvGrpSpPr>
              <a:grpSpLocks/>
            </p:cNvGrpSpPr>
            <p:nvPr/>
          </p:nvGrpSpPr>
          <p:grpSpPr bwMode="auto">
            <a:xfrm>
              <a:off x="3243" y="1616"/>
              <a:ext cx="1496" cy="680"/>
              <a:chOff x="2835" y="1797"/>
              <a:chExt cx="1496" cy="680"/>
            </a:xfrm>
          </p:grpSpPr>
          <p:sp>
            <p:nvSpPr>
              <p:cNvPr id="45084" name="AutoShape 28"/>
              <p:cNvSpPr>
                <a:spLocks noChangeArrowheads="1"/>
              </p:cNvSpPr>
              <p:nvPr/>
            </p:nvSpPr>
            <p:spPr bwMode="auto">
              <a:xfrm rot="5400000">
                <a:off x="2790" y="1842"/>
                <a:ext cx="680" cy="590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50800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9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45085" name="Oval 29"/>
              <p:cNvSpPr>
                <a:spLocks noChangeArrowheads="1"/>
              </p:cNvSpPr>
              <p:nvPr/>
            </p:nvSpPr>
            <p:spPr bwMode="auto">
              <a:xfrm>
                <a:off x="3787" y="1865"/>
                <a:ext cx="544" cy="544"/>
              </a:xfrm>
              <a:prstGeom prst="ellips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non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9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cs-CZ"/>
              </a:p>
            </p:txBody>
          </p:sp>
          <p:grpSp>
            <p:nvGrpSpPr>
              <p:cNvPr id="45086" name="Group 30"/>
              <p:cNvGrpSpPr>
                <a:grpSpLocks/>
              </p:cNvGrpSpPr>
              <p:nvPr/>
            </p:nvGrpSpPr>
            <p:grpSpPr bwMode="auto">
              <a:xfrm>
                <a:off x="3424" y="2115"/>
                <a:ext cx="363" cy="45"/>
                <a:chOff x="3424" y="2160"/>
                <a:chExt cx="363" cy="45"/>
              </a:xfrm>
            </p:grpSpPr>
            <p:sp>
              <p:nvSpPr>
                <p:cNvPr id="45087" name="Line 31"/>
                <p:cNvSpPr>
                  <a:spLocks noChangeShapeType="1"/>
                </p:cNvSpPr>
                <p:nvPr/>
              </p:nvSpPr>
              <p:spPr bwMode="auto">
                <a:xfrm>
                  <a:off x="3424" y="2160"/>
                  <a:ext cx="363" cy="0"/>
                </a:xfrm>
                <a:prstGeom prst="line">
                  <a:avLst/>
                </a:prstGeom>
                <a:noFill/>
                <a:ln w="50800">
                  <a:solidFill>
                    <a:srgbClr val="FF0000"/>
                  </a:solidFill>
                  <a:round/>
                  <a:headEnd/>
                  <a:tailEnd type="none" w="lg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cs-CZ"/>
                </a:p>
              </p:txBody>
            </p:sp>
            <p:sp>
              <p:nvSpPr>
                <p:cNvPr id="45088" name="Line 32"/>
                <p:cNvSpPr>
                  <a:spLocks noChangeShapeType="1"/>
                </p:cNvSpPr>
                <p:nvPr/>
              </p:nvSpPr>
              <p:spPr bwMode="auto">
                <a:xfrm>
                  <a:off x="3424" y="2205"/>
                  <a:ext cx="363" cy="0"/>
                </a:xfrm>
                <a:prstGeom prst="line">
                  <a:avLst/>
                </a:prstGeom>
                <a:noFill/>
                <a:ln w="50800">
                  <a:solidFill>
                    <a:srgbClr val="FF0000"/>
                  </a:solidFill>
                  <a:round/>
                  <a:headEnd/>
                  <a:tailEnd type="none" w="lg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cs-CZ"/>
                </a:p>
              </p:txBody>
            </p:sp>
          </p:grpSp>
        </p:grpSp>
        <p:sp>
          <p:nvSpPr>
            <p:cNvPr id="45089" name="Text Box 33"/>
            <p:cNvSpPr txBox="1">
              <a:spLocks noChangeArrowheads="1"/>
            </p:cNvSpPr>
            <p:nvPr/>
          </p:nvSpPr>
          <p:spPr bwMode="auto">
            <a:xfrm>
              <a:off x="4331" y="1706"/>
              <a:ext cx="273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FF0000"/>
                  </a:solidFill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sz="4000">
                  <a:solidFill>
                    <a:srgbClr val="FF0000"/>
                  </a:solidFill>
                  <a:sym typeface="Symbol" panose="05050102010706020507" pitchFamily="18" charset="2"/>
                </a:rPr>
                <a:t></a:t>
              </a:r>
            </a:p>
          </p:txBody>
        </p:sp>
      </p:grpSp>
      <p:sp>
        <p:nvSpPr>
          <p:cNvPr id="45090" name="Line 34"/>
          <p:cNvSpPr>
            <a:spLocks noChangeShapeType="1"/>
          </p:cNvSpPr>
          <p:nvPr/>
        </p:nvSpPr>
        <p:spPr bwMode="auto">
          <a:xfrm>
            <a:off x="5940425" y="981075"/>
            <a:ext cx="0" cy="1152525"/>
          </a:xfrm>
          <a:prstGeom prst="line">
            <a:avLst/>
          </a:prstGeom>
          <a:noFill/>
          <a:ln w="50800">
            <a:solidFill>
              <a:schemeClr val="bg1">
                <a:lumMod val="75000"/>
              </a:schemeClr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45091" name="Line 35"/>
          <p:cNvSpPr>
            <a:spLocks noChangeShapeType="1"/>
          </p:cNvSpPr>
          <p:nvPr/>
        </p:nvSpPr>
        <p:spPr bwMode="auto">
          <a:xfrm>
            <a:off x="755650" y="981075"/>
            <a:ext cx="0" cy="1152525"/>
          </a:xfrm>
          <a:prstGeom prst="line">
            <a:avLst/>
          </a:prstGeom>
          <a:noFill/>
          <a:ln w="50800">
            <a:solidFill>
              <a:schemeClr val="bg1">
                <a:lumMod val="75000"/>
              </a:schemeClr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45092" name="Line 36"/>
          <p:cNvSpPr>
            <a:spLocks noChangeShapeType="1"/>
          </p:cNvSpPr>
          <p:nvPr/>
        </p:nvSpPr>
        <p:spPr bwMode="auto">
          <a:xfrm>
            <a:off x="6516688" y="2852738"/>
            <a:ext cx="0" cy="719137"/>
          </a:xfrm>
          <a:prstGeom prst="line">
            <a:avLst/>
          </a:prstGeom>
          <a:noFill/>
          <a:ln w="50800">
            <a:solidFill>
              <a:schemeClr val="bg1">
                <a:lumMod val="75000"/>
              </a:schemeClr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grpSp>
        <p:nvGrpSpPr>
          <p:cNvPr id="45093" name="Group 37"/>
          <p:cNvGrpSpPr>
            <a:grpSpLocks/>
          </p:cNvGrpSpPr>
          <p:nvPr/>
        </p:nvGrpSpPr>
        <p:grpSpPr bwMode="auto">
          <a:xfrm>
            <a:off x="6516688" y="3644900"/>
            <a:ext cx="1181100" cy="792163"/>
            <a:chOff x="3288" y="3067"/>
            <a:chExt cx="744" cy="499"/>
          </a:xfrm>
        </p:grpSpPr>
        <p:sp>
          <p:nvSpPr>
            <p:cNvPr id="45094" name="Oval 38"/>
            <p:cNvSpPr>
              <a:spLocks noChangeArrowheads="1"/>
            </p:cNvSpPr>
            <p:nvPr/>
          </p:nvSpPr>
          <p:spPr bwMode="auto">
            <a:xfrm>
              <a:off x="3288" y="3067"/>
              <a:ext cx="499" cy="499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cs-CZ"/>
            </a:p>
          </p:txBody>
        </p:sp>
        <p:sp>
          <p:nvSpPr>
            <p:cNvPr id="45095" name="Freeform 39"/>
            <p:cNvSpPr>
              <a:spLocks/>
            </p:cNvSpPr>
            <p:nvPr/>
          </p:nvSpPr>
          <p:spPr bwMode="auto">
            <a:xfrm>
              <a:off x="3379" y="3167"/>
              <a:ext cx="653" cy="298"/>
            </a:xfrm>
            <a:custGeom>
              <a:avLst/>
              <a:gdLst>
                <a:gd name="T0" fmla="*/ 637 w 653"/>
                <a:gd name="T1" fmla="*/ 0 h 298"/>
                <a:gd name="T2" fmla="*/ 229 w 653"/>
                <a:gd name="T3" fmla="*/ 0 h 298"/>
                <a:gd name="T4" fmla="*/ 2 w 653"/>
                <a:gd name="T5" fmla="*/ 91 h 298"/>
                <a:gd name="T6" fmla="*/ 235 w 653"/>
                <a:gd name="T7" fmla="*/ 147 h 298"/>
                <a:gd name="T8" fmla="*/ 0 w 653"/>
                <a:gd name="T9" fmla="*/ 248 h 298"/>
                <a:gd name="T10" fmla="*/ 228 w 653"/>
                <a:gd name="T11" fmla="*/ 298 h 298"/>
                <a:gd name="T12" fmla="*/ 653 w 653"/>
                <a:gd name="T13" fmla="*/ 298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3" h="298">
                  <a:moveTo>
                    <a:pt x="637" y="0"/>
                  </a:moveTo>
                  <a:lnTo>
                    <a:pt x="229" y="0"/>
                  </a:lnTo>
                  <a:lnTo>
                    <a:pt x="2" y="91"/>
                  </a:lnTo>
                  <a:lnTo>
                    <a:pt x="235" y="147"/>
                  </a:lnTo>
                  <a:lnTo>
                    <a:pt x="0" y="248"/>
                  </a:lnTo>
                  <a:lnTo>
                    <a:pt x="228" y="298"/>
                  </a:lnTo>
                  <a:lnTo>
                    <a:pt x="653" y="298"/>
                  </a:lnTo>
                </a:path>
              </a:pathLst>
            </a:custGeom>
            <a:noFill/>
            <a:ln w="50800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</p:grpSp>
      <p:sp>
        <p:nvSpPr>
          <p:cNvPr id="45096" name="Line 40"/>
          <p:cNvSpPr>
            <a:spLocks noChangeShapeType="1"/>
          </p:cNvSpPr>
          <p:nvPr/>
        </p:nvSpPr>
        <p:spPr bwMode="auto">
          <a:xfrm>
            <a:off x="6877050" y="2924175"/>
            <a:ext cx="0" cy="719138"/>
          </a:xfrm>
          <a:prstGeom prst="line">
            <a:avLst/>
          </a:prstGeom>
          <a:noFill/>
          <a:ln w="50800">
            <a:solidFill>
              <a:schemeClr val="bg1">
                <a:lumMod val="75000"/>
              </a:schemeClr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45097" name="Freeform 41"/>
          <p:cNvSpPr>
            <a:spLocks/>
          </p:cNvSpPr>
          <p:nvPr/>
        </p:nvSpPr>
        <p:spPr bwMode="auto">
          <a:xfrm>
            <a:off x="1692275" y="4365625"/>
            <a:ext cx="1368425" cy="288925"/>
          </a:xfrm>
          <a:custGeom>
            <a:avLst/>
            <a:gdLst>
              <a:gd name="T0" fmla="*/ 0 w 862"/>
              <a:gd name="T1" fmla="*/ 0 h 182"/>
              <a:gd name="T2" fmla="*/ 0 w 862"/>
              <a:gd name="T3" fmla="*/ 182 h 182"/>
              <a:gd name="T4" fmla="*/ 862 w 862"/>
              <a:gd name="T5" fmla="*/ 182 h 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62" h="182">
                <a:moveTo>
                  <a:pt x="0" y="0"/>
                </a:moveTo>
                <a:lnTo>
                  <a:pt x="0" y="182"/>
                </a:lnTo>
                <a:lnTo>
                  <a:pt x="862" y="182"/>
                </a:lnTo>
              </a:path>
            </a:pathLst>
          </a:custGeom>
          <a:noFill/>
          <a:ln w="50800" cap="flat" cmpd="sng">
            <a:solidFill>
              <a:srgbClr val="00FF00"/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45098" name="Line 42"/>
          <p:cNvSpPr>
            <a:spLocks noChangeShapeType="1"/>
          </p:cNvSpPr>
          <p:nvPr/>
        </p:nvSpPr>
        <p:spPr bwMode="auto">
          <a:xfrm flipH="1">
            <a:off x="395288" y="4941888"/>
            <a:ext cx="2592387" cy="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45099" name="Freeform 43"/>
          <p:cNvSpPr>
            <a:spLocks/>
          </p:cNvSpPr>
          <p:nvPr/>
        </p:nvSpPr>
        <p:spPr bwMode="auto">
          <a:xfrm>
            <a:off x="4643438" y="4437063"/>
            <a:ext cx="2233612" cy="360362"/>
          </a:xfrm>
          <a:custGeom>
            <a:avLst/>
            <a:gdLst>
              <a:gd name="T0" fmla="*/ 952 w 952"/>
              <a:gd name="T1" fmla="*/ 0 h 227"/>
              <a:gd name="T2" fmla="*/ 952 w 952"/>
              <a:gd name="T3" fmla="*/ 227 h 227"/>
              <a:gd name="T4" fmla="*/ 0 w 952"/>
              <a:gd name="T5" fmla="*/ 227 h 2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52" h="227">
                <a:moveTo>
                  <a:pt x="952" y="0"/>
                </a:moveTo>
                <a:lnTo>
                  <a:pt x="952" y="227"/>
                </a:lnTo>
                <a:lnTo>
                  <a:pt x="0" y="227"/>
                </a:lnTo>
              </a:path>
            </a:pathLst>
          </a:custGeom>
          <a:noFill/>
          <a:ln w="50800" cap="flat" cmpd="sng">
            <a:solidFill>
              <a:srgbClr val="00FF00"/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grpSp>
        <p:nvGrpSpPr>
          <p:cNvPr id="45103" name="Group 47"/>
          <p:cNvGrpSpPr>
            <a:grpSpLocks/>
          </p:cNvGrpSpPr>
          <p:nvPr/>
        </p:nvGrpSpPr>
        <p:grpSpPr bwMode="auto">
          <a:xfrm>
            <a:off x="5003800" y="3573463"/>
            <a:ext cx="792163" cy="792162"/>
            <a:chOff x="1882" y="3249"/>
            <a:chExt cx="499" cy="499"/>
          </a:xfrm>
        </p:grpSpPr>
        <p:sp>
          <p:nvSpPr>
            <p:cNvPr id="45104" name="Oval 48"/>
            <p:cNvSpPr>
              <a:spLocks noChangeArrowheads="1"/>
            </p:cNvSpPr>
            <p:nvPr/>
          </p:nvSpPr>
          <p:spPr bwMode="auto">
            <a:xfrm>
              <a:off x="1882" y="3249"/>
              <a:ext cx="499" cy="499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cs-CZ"/>
            </a:p>
          </p:txBody>
        </p:sp>
        <p:sp>
          <p:nvSpPr>
            <p:cNvPr id="45105" name="Oval 49"/>
            <p:cNvSpPr>
              <a:spLocks noChangeArrowheads="1"/>
            </p:cNvSpPr>
            <p:nvPr/>
          </p:nvSpPr>
          <p:spPr bwMode="auto">
            <a:xfrm>
              <a:off x="1961" y="3328"/>
              <a:ext cx="341" cy="341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cs-CZ"/>
            </a:p>
          </p:txBody>
        </p:sp>
      </p:grpSp>
      <p:sp>
        <p:nvSpPr>
          <p:cNvPr id="45106" name="Freeform 50"/>
          <p:cNvSpPr>
            <a:spLocks/>
          </p:cNvSpPr>
          <p:nvPr/>
        </p:nvSpPr>
        <p:spPr bwMode="auto">
          <a:xfrm>
            <a:off x="5364163" y="2708275"/>
            <a:ext cx="792162" cy="865188"/>
          </a:xfrm>
          <a:custGeom>
            <a:avLst/>
            <a:gdLst>
              <a:gd name="T0" fmla="*/ 499 w 499"/>
              <a:gd name="T1" fmla="*/ 0 h 545"/>
              <a:gd name="T2" fmla="*/ 499 w 499"/>
              <a:gd name="T3" fmla="*/ 273 h 545"/>
              <a:gd name="T4" fmla="*/ 0 w 499"/>
              <a:gd name="T5" fmla="*/ 273 h 545"/>
              <a:gd name="T6" fmla="*/ 0 w 499"/>
              <a:gd name="T7" fmla="*/ 545 h 5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99" h="545">
                <a:moveTo>
                  <a:pt x="499" y="0"/>
                </a:moveTo>
                <a:lnTo>
                  <a:pt x="499" y="273"/>
                </a:lnTo>
                <a:lnTo>
                  <a:pt x="0" y="273"/>
                </a:lnTo>
                <a:lnTo>
                  <a:pt x="0" y="545"/>
                </a:lnTo>
              </a:path>
            </a:pathLst>
          </a:custGeom>
          <a:noFill/>
          <a:ln w="50800" cap="flat" cmpd="sng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45108" name="Line 52"/>
          <p:cNvSpPr>
            <a:spLocks noChangeShapeType="1"/>
          </p:cNvSpPr>
          <p:nvPr/>
        </p:nvSpPr>
        <p:spPr bwMode="auto">
          <a:xfrm>
            <a:off x="5364163" y="4221163"/>
            <a:ext cx="0" cy="1152525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45109" name="Text Box 53"/>
          <p:cNvSpPr txBox="1">
            <a:spLocks noChangeArrowheads="1"/>
          </p:cNvSpPr>
          <p:nvPr/>
        </p:nvSpPr>
        <p:spPr bwMode="auto">
          <a:xfrm>
            <a:off x="2987675" y="3284538"/>
            <a:ext cx="1439863" cy="463846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 type="none" w="lg" len="lg"/>
          </a:ln>
          <a:effectLst/>
          <a:extLst/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400" b="0">
                <a:solidFill>
                  <a:srgbClr val="000000"/>
                </a:solidFill>
                <a:latin typeface="Arial" panose="020B0604020202020204" pitchFamily="34" charset="0"/>
              </a:rPr>
              <a:t>výměník</a:t>
            </a:r>
          </a:p>
        </p:txBody>
      </p:sp>
      <p:sp>
        <p:nvSpPr>
          <p:cNvPr id="45110" name="Line 54"/>
          <p:cNvSpPr>
            <a:spLocks noChangeShapeType="1"/>
          </p:cNvSpPr>
          <p:nvPr/>
        </p:nvSpPr>
        <p:spPr bwMode="auto">
          <a:xfrm flipH="1">
            <a:off x="2268538" y="3716338"/>
            <a:ext cx="719137" cy="144462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45111" name="Line 55"/>
          <p:cNvSpPr>
            <a:spLocks noChangeShapeType="1"/>
          </p:cNvSpPr>
          <p:nvPr/>
        </p:nvSpPr>
        <p:spPr bwMode="auto">
          <a:xfrm>
            <a:off x="4427538" y="3716338"/>
            <a:ext cx="431800" cy="7302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0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5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5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5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5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with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5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45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5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45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5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5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5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45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withGroup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45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45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45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450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450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45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5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5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5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50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50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5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45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45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45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45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45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45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0" dur="500"/>
                                        <p:tgtEl>
                                          <p:spTgt spid="45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45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45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45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2000"/>
                                        <p:tgtEl>
                                          <p:spTgt spid="45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1" grpId="0"/>
      <p:bldP spid="45077" grpId="0" animBg="1"/>
      <p:bldP spid="45079" grpId="0"/>
      <p:bldP spid="45080" grpId="0"/>
      <p:bldP spid="45081" grpId="0"/>
      <p:bldP spid="45090" grpId="0" animBg="1"/>
      <p:bldP spid="45091" grpId="0" animBg="1"/>
      <p:bldP spid="45092" grpId="0" animBg="1"/>
      <p:bldP spid="45096" grpId="0" animBg="1"/>
      <p:bldP spid="45097" grpId="0" animBg="1"/>
      <p:bldP spid="45098" grpId="0" animBg="1"/>
      <p:bldP spid="45099" grpId="0" animBg="1"/>
      <p:bldP spid="45106" grpId="0" animBg="1"/>
      <p:bldP spid="45108" grpId="0" animBg="1"/>
      <p:bldP spid="45109" grpId="0" animBg="1"/>
      <p:bldP spid="45110" grpId="0" animBg="1"/>
      <p:bldP spid="45111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468313" y="188913"/>
            <a:ext cx="8229600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u="sng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Teplárna Liberec</a:t>
            </a:r>
          </a:p>
        </p:txBody>
      </p:sp>
      <p:sp>
        <p:nvSpPr>
          <p:cNvPr id="43013" name="Text Box 5"/>
          <p:cNvSpPr txBox="1">
            <a:spLocks noChangeArrowheads="1"/>
          </p:cNvSpPr>
          <p:nvPr/>
        </p:nvSpPr>
        <p:spPr bwMode="auto">
          <a:xfrm>
            <a:off x="142875" y="1268413"/>
            <a:ext cx="8893175" cy="3633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1435100" indent="-1435100" defTabSz="1158875">
              <a:tabLst>
                <a:tab pos="116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703388" defTabSz="1158875">
              <a:tabLst>
                <a:tab pos="116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882775" defTabSz="1158875">
              <a:tabLst>
                <a:tab pos="116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062163" defTabSz="1158875">
              <a:tabLst>
                <a:tab pos="116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41550" defTabSz="1158875">
              <a:tabLst>
                <a:tab pos="116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98750" defTabSz="1158875" fontAlgn="base">
              <a:spcBef>
                <a:spcPct val="0"/>
              </a:spcBef>
              <a:spcAft>
                <a:spcPct val="0"/>
              </a:spcAft>
              <a:tabLst>
                <a:tab pos="116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5950" defTabSz="1158875" fontAlgn="base">
              <a:spcBef>
                <a:spcPct val="0"/>
              </a:spcBef>
              <a:spcAft>
                <a:spcPct val="0"/>
              </a:spcAft>
              <a:tabLst>
                <a:tab pos="116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13150" defTabSz="1158875" fontAlgn="base">
              <a:spcBef>
                <a:spcPct val="0"/>
              </a:spcBef>
              <a:spcAft>
                <a:spcPct val="0"/>
              </a:spcAft>
              <a:tabLst>
                <a:tab pos="116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70350" defTabSz="1158875" fontAlgn="base">
              <a:spcBef>
                <a:spcPct val="0"/>
              </a:spcBef>
              <a:spcAft>
                <a:spcPct val="0"/>
              </a:spcAft>
              <a:tabLst>
                <a:tab pos="116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u="sng" dirty="0">
                <a:solidFill>
                  <a:srgbClr val="000000"/>
                </a:solidFill>
              </a:rPr>
              <a:t>Palivo</a:t>
            </a:r>
            <a:r>
              <a:rPr lang="cs-CZ" altLang="cs-CZ" sz="2000" dirty="0">
                <a:solidFill>
                  <a:srgbClr val="000000"/>
                </a:solidFill>
              </a:rPr>
              <a:t>	-	nízko sirný topný olej (směs mazutu a těžkých olejů s obsahem síry pod 1%)</a:t>
            </a:r>
          </a:p>
          <a:p>
            <a:pPr>
              <a:spcBef>
                <a:spcPct val="50000"/>
              </a:spcBef>
            </a:pPr>
            <a:r>
              <a:rPr lang="cs-CZ" altLang="cs-CZ" sz="2000" u="sng" dirty="0">
                <a:solidFill>
                  <a:srgbClr val="000000"/>
                </a:solidFill>
              </a:rPr>
              <a:t>Tepelná účinnost</a:t>
            </a:r>
            <a:r>
              <a:rPr lang="cs-CZ" altLang="cs-CZ" sz="2000" dirty="0">
                <a:solidFill>
                  <a:srgbClr val="000000"/>
                </a:solidFill>
              </a:rPr>
              <a:t> 	- více než 90 %</a:t>
            </a:r>
          </a:p>
          <a:p>
            <a:pPr>
              <a:spcBef>
                <a:spcPct val="50000"/>
              </a:spcBef>
            </a:pPr>
            <a:r>
              <a:rPr lang="cs-CZ" altLang="cs-CZ" sz="2000" u="sng" dirty="0">
                <a:solidFill>
                  <a:srgbClr val="000000"/>
                </a:solidFill>
              </a:rPr>
              <a:t>Kotle</a:t>
            </a:r>
            <a:r>
              <a:rPr lang="cs-CZ" altLang="cs-CZ" sz="2000" dirty="0">
                <a:solidFill>
                  <a:srgbClr val="000000"/>
                </a:solidFill>
              </a:rPr>
              <a:t>	- K1 (75 t/h), K3 (115 t/h) , K13 (2x16 t/h) - pouze výroba páry pro teplo</a:t>
            </a:r>
          </a:p>
          <a:p>
            <a:pPr>
              <a:spcBef>
                <a:spcPct val="50000"/>
              </a:spcBef>
            </a:pPr>
            <a:r>
              <a:rPr lang="cs-CZ" altLang="cs-CZ" sz="2000" dirty="0">
                <a:solidFill>
                  <a:srgbClr val="000000"/>
                </a:solidFill>
              </a:rPr>
              <a:t>	- K2 (105 t/h) - napájení </a:t>
            </a:r>
            <a:r>
              <a:rPr lang="cs-CZ" altLang="cs-CZ" sz="2000" dirty="0" err="1">
                <a:solidFill>
                  <a:srgbClr val="000000"/>
                </a:solidFill>
              </a:rPr>
              <a:t>protitlaké</a:t>
            </a:r>
            <a:r>
              <a:rPr lang="cs-CZ" altLang="cs-CZ" sz="2000" dirty="0">
                <a:solidFill>
                  <a:srgbClr val="000000"/>
                </a:solidFill>
              </a:rPr>
              <a:t> turbíny s generátorem 12MW</a:t>
            </a:r>
          </a:p>
          <a:p>
            <a:pPr>
              <a:spcBef>
                <a:spcPct val="50000"/>
              </a:spcBef>
            </a:pPr>
            <a:r>
              <a:rPr lang="cs-CZ" altLang="cs-CZ" sz="2000" u="sng" dirty="0">
                <a:solidFill>
                  <a:srgbClr val="000000"/>
                </a:solidFill>
              </a:rPr>
              <a:t>Provoz</a:t>
            </a:r>
            <a:r>
              <a:rPr lang="cs-CZ" altLang="cs-CZ" sz="2000" dirty="0">
                <a:solidFill>
                  <a:srgbClr val="000000"/>
                </a:solidFill>
              </a:rPr>
              <a:t>	- 	v topné sezóně 70% tepla, 30% dodává spalovna. </a:t>
            </a:r>
          </a:p>
          <a:p>
            <a:pPr>
              <a:spcBef>
                <a:spcPct val="50000"/>
              </a:spcBef>
            </a:pPr>
            <a:r>
              <a:rPr lang="cs-CZ" altLang="cs-CZ" sz="2000" u="sng" dirty="0">
                <a:solidFill>
                  <a:srgbClr val="000000"/>
                </a:solidFill>
              </a:rPr>
              <a:t>Ekologie</a:t>
            </a:r>
            <a:r>
              <a:rPr lang="cs-CZ" altLang="cs-CZ" sz="2000" dirty="0">
                <a:solidFill>
                  <a:srgbClr val="000000"/>
                </a:solidFill>
              </a:rPr>
              <a:t>	- 	teplárna nemá odsíření spalin, omezení oxidů síry je výběrem paliva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0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30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30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30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30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30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30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4" descr="tech-sch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908050"/>
            <a:ext cx="8939213" cy="583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107504" y="404664"/>
            <a:ext cx="8893175" cy="2311400"/>
          </a:xfrm>
          <a:prstGeom prst="rect">
            <a:avLst/>
          </a:prstGeom>
          <a:noFill/>
          <a:ln w="25400">
            <a:noFill/>
            <a:miter lim="800000"/>
            <a:headEnd/>
            <a:tailEnd type="none" w="lg" len="lg"/>
          </a:ln>
          <a:effectLst/>
        </p:spPr>
        <p:txBody>
          <a:bodyPr lIns="90000" tIns="46800" rIns="90000" bIns="46800">
            <a:spAutoFit/>
          </a:bodyPr>
          <a:lstStyle>
            <a:lvl1pPr marL="1082675" indent="-1082675" defTabSz="1158875">
              <a:tabLst>
                <a:tab pos="898525" algn="l"/>
                <a:tab pos="1341438" algn="l"/>
                <a:tab pos="1616075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703388" defTabSz="1158875">
              <a:tabLst>
                <a:tab pos="898525" algn="l"/>
                <a:tab pos="1341438" algn="l"/>
                <a:tab pos="1616075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882775" defTabSz="1158875">
              <a:tabLst>
                <a:tab pos="898525" algn="l"/>
                <a:tab pos="1341438" algn="l"/>
                <a:tab pos="1616075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062163" defTabSz="1158875">
              <a:tabLst>
                <a:tab pos="898525" algn="l"/>
                <a:tab pos="1341438" algn="l"/>
                <a:tab pos="1616075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41550" defTabSz="1158875">
              <a:tabLst>
                <a:tab pos="898525" algn="l"/>
                <a:tab pos="1341438" algn="l"/>
                <a:tab pos="1616075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98750" defTabSz="1158875" fontAlgn="base">
              <a:spcBef>
                <a:spcPct val="0"/>
              </a:spcBef>
              <a:spcAft>
                <a:spcPct val="0"/>
              </a:spcAft>
              <a:tabLst>
                <a:tab pos="898525" algn="l"/>
                <a:tab pos="1341438" algn="l"/>
                <a:tab pos="1616075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5950" defTabSz="1158875" fontAlgn="base">
              <a:spcBef>
                <a:spcPct val="0"/>
              </a:spcBef>
              <a:spcAft>
                <a:spcPct val="0"/>
              </a:spcAft>
              <a:tabLst>
                <a:tab pos="898525" algn="l"/>
                <a:tab pos="1341438" algn="l"/>
                <a:tab pos="1616075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13150" defTabSz="1158875" fontAlgn="base">
              <a:spcBef>
                <a:spcPct val="0"/>
              </a:spcBef>
              <a:spcAft>
                <a:spcPct val="0"/>
              </a:spcAft>
              <a:tabLst>
                <a:tab pos="898525" algn="l"/>
                <a:tab pos="1341438" algn="l"/>
                <a:tab pos="1616075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70350" defTabSz="1158875" fontAlgn="base">
              <a:spcBef>
                <a:spcPct val="0"/>
              </a:spcBef>
              <a:spcAft>
                <a:spcPct val="0"/>
              </a:spcAft>
              <a:tabLst>
                <a:tab pos="898525" algn="l"/>
                <a:tab pos="1341438" algn="l"/>
                <a:tab pos="1616075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400" b="0" u="sng" dirty="0">
                <a:solidFill>
                  <a:srgbClr val="000000"/>
                </a:solidFill>
              </a:rPr>
              <a:t>Materiály</a:t>
            </a:r>
          </a:p>
          <a:p>
            <a:r>
              <a:rPr lang="cs-CZ" altLang="cs-CZ" sz="2000" dirty="0">
                <a:solidFill>
                  <a:srgbClr val="000000"/>
                </a:solidFill>
              </a:rPr>
              <a:t>Prezentační materiály ČEZ</a:t>
            </a:r>
          </a:p>
          <a:p>
            <a:r>
              <a:rPr lang="cs-CZ" altLang="cs-CZ" sz="2000" dirty="0">
                <a:solidFill>
                  <a:srgbClr val="000000"/>
                </a:solidFill>
              </a:rPr>
              <a:t>Energetická maturita – sborník přednášek, prezentace</a:t>
            </a:r>
          </a:p>
          <a:p>
            <a:r>
              <a:rPr lang="cs-CZ" altLang="cs-CZ" sz="2000" dirty="0">
                <a:solidFill>
                  <a:srgbClr val="000000"/>
                </a:solidFill>
              </a:rPr>
              <a:t>Teplárna Liberec – technická příručka </a:t>
            </a:r>
          </a:p>
          <a:p>
            <a:r>
              <a:rPr lang="cs-CZ" altLang="cs-CZ" sz="2000" dirty="0" err="1">
                <a:solidFill>
                  <a:srgbClr val="000000"/>
                </a:solidFill>
              </a:rPr>
              <a:t>Kovosta</a:t>
            </a:r>
            <a:r>
              <a:rPr lang="cs-CZ" altLang="cs-CZ" sz="2000" dirty="0">
                <a:solidFill>
                  <a:srgbClr val="000000"/>
                </a:solidFill>
              </a:rPr>
              <a:t> Fluid a.s. –webové stránky</a:t>
            </a:r>
          </a:p>
          <a:p>
            <a:r>
              <a:rPr lang="cs-CZ" altLang="cs-CZ" sz="2000" dirty="0">
                <a:solidFill>
                  <a:srgbClr val="000000"/>
                </a:solidFill>
              </a:rPr>
              <a:t>TZB </a:t>
            </a:r>
            <a:r>
              <a:rPr lang="cs-CZ" altLang="cs-CZ" sz="2000" dirty="0" err="1">
                <a:solidFill>
                  <a:srgbClr val="000000"/>
                </a:solidFill>
              </a:rPr>
              <a:t>info</a:t>
            </a:r>
            <a:r>
              <a:rPr lang="cs-CZ" altLang="cs-CZ" sz="2000" dirty="0">
                <a:solidFill>
                  <a:srgbClr val="000000"/>
                </a:solidFill>
              </a:rPr>
              <a:t> – webové stránky</a:t>
            </a:r>
          </a:p>
          <a:p>
            <a:r>
              <a:rPr lang="cs-CZ" altLang="cs-CZ" sz="2000" dirty="0">
                <a:solidFill>
                  <a:srgbClr val="000000"/>
                </a:solidFill>
              </a:rPr>
              <a:t>TEDOM –webové stránky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400"/>
                            </p:stCondLst>
                            <p:childTnLst>
                              <p:par>
                                <p:cTn id="1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360"/>
                            </p:stCondLst>
                            <p:childTnLst>
                              <p:par>
                                <p:cTn id="17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280"/>
                            </p:stCondLst>
                            <p:childTnLst>
                              <p:par>
                                <p:cTn id="23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53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53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53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640"/>
                            </p:stCondLst>
                            <p:childTnLst>
                              <p:par>
                                <p:cTn id="29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53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53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53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880"/>
                            </p:stCondLst>
                            <p:childTnLst>
                              <p:par>
                                <p:cTn id="3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80"/>
                                        <p:tgtEl>
                                          <p:spTgt spid="532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80"/>
                                        <p:tgtEl>
                                          <p:spTgt spid="532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80"/>
                                        <p:tgtEl>
                                          <p:spTgt spid="532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6760"/>
                            </p:stCondLst>
                            <p:childTnLst>
                              <p:par>
                                <p:cTn id="4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3" dur="80"/>
                                        <p:tgtEl>
                                          <p:spTgt spid="532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4" dur="80"/>
                                        <p:tgtEl>
                                          <p:spTgt spid="532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80"/>
                                        <p:tgtEl>
                                          <p:spTgt spid="532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ChangeArrowheads="1"/>
          </p:cNvSpPr>
          <p:nvPr/>
        </p:nvSpPr>
        <p:spPr bwMode="auto">
          <a:xfrm>
            <a:off x="179388" y="115888"/>
            <a:ext cx="7345362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u="sng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Základní tepelné schéma</a:t>
            </a:r>
          </a:p>
        </p:txBody>
      </p:sp>
      <p:grpSp>
        <p:nvGrpSpPr>
          <p:cNvPr id="74811" name="Group 59"/>
          <p:cNvGrpSpPr>
            <a:grpSpLocks/>
          </p:cNvGrpSpPr>
          <p:nvPr/>
        </p:nvGrpSpPr>
        <p:grpSpPr bwMode="auto">
          <a:xfrm>
            <a:off x="107950" y="1341438"/>
            <a:ext cx="6480175" cy="5400675"/>
            <a:chOff x="158" y="628"/>
            <a:chExt cx="4264" cy="3518"/>
          </a:xfrm>
        </p:grpSpPr>
        <p:pic>
          <p:nvPicPr>
            <p:cNvPr id="74803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628"/>
              <a:ext cx="4264" cy="3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00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Šipka dolů 1"/>
            <p:cNvSpPr/>
            <p:nvPr/>
          </p:nvSpPr>
          <p:spPr bwMode="auto">
            <a:xfrm>
              <a:off x="1021" y="1539"/>
              <a:ext cx="267" cy="252"/>
            </a:xfrm>
            <a:prstGeom prst="downArrow">
              <a:avLst/>
            </a:prstGeom>
            <a:solidFill>
              <a:schemeClr val="tx1">
                <a:lumMod val="95000"/>
                <a:lumOff val="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78762" tIns="39382" rIns="78762" bIns="39382"/>
            <a:lstStyle/>
            <a:p>
              <a:pPr algn="ctr" defTabSz="652463" eaLnBrk="0" hangingPunct="0">
                <a:defRPr/>
              </a:pPr>
              <a:endParaRPr lang="cs-CZ" sz="1400">
                <a:latin typeface="Arial" pitchFamily="34" charset="0"/>
              </a:endParaRPr>
            </a:p>
          </p:txBody>
        </p:sp>
        <p:sp>
          <p:nvSpPr>
            <p:cNvPr id="74805" name="TextovéPole 2"/>
            <p:cNvSpPr txBox="1">
              <a:spLocks noChangeArrowheads="1"/>
            </p:cNvSpPr>
            <p:nvPr/>
          </p:nvSpPr>
          <p:spPr bwMode="auto">
            <a:xfrm>
              <a:off x="920" y="1207"/>
              <a:ext cx="472" cy="2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/>
              <a:r>
                <a:rPr lang="cs-CZ" altLang="cs-CZ">
                  <a:solidFill>
                    <a:schemeClr val="bg2"/>
                  </a:solidFill>
                </a:rPr>
                <a:t>UHLÍ</a:t>
              </a:r>
            </a:p>
          </p:txBody>
        </p:sp>
        <p:sp>
          <p:nvSpPr>
            <p:cNvPr id="74806" name="TextovéPole 7"/>
            <p:cNvSpPr txBox="1">
              <a:spLocks noChangeArrowheads="1"/>
            </p:cNvSpPr>
            <p:nvPr/>
          </p:nvSpPr>
          <p:spPr bwMode="auto">
            <a:xfrm>
              <a:off x="224" y="3018"/>
              <a:ext cx="293" cy="2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/>
              <a:r>
                <a:rPr lang="cs-CZ" altLang="cs-CZ">
                  <a:solidFill>
                    <a:schemeClr val="bg2"/>
                  </a:solidFill>
                </a:rPr>
                <a:t>O</a:t>
              </a:r>
              <a:r>
                <a:rPr lang="cs-CZ" altLang="cs-CZ" baseline="-25000">
                  <a:solidFill>
                    <a:schemeClr val="bg2"/>
                  </a:solidFill>
                </a:rPr>
                <a:t>2</a:t>
              </a:r>
              <a:endParaRPr lang="cs-CZ" altLang="cs-CZ">
                <a:solidFill>
                  <a:schemeClr val="bg2"/>
                </a:solidFill>
              </a:endParaRPr>
            </a:p>
          </p:txBody>
        </p:sp>
        <p:sp>
          <p:nvSpPr>
            <p:cNvPr id="74807" name="Šipka doprava 3"/>
            <p:cNvSpPr>
              <a:spLocks noChangeArrowheads="1"/>
            </p:cNvSpPr>
            <p:nvPr/>
          </p:nvSpPr>
          <p:spPr bwMode="auto">
            <a:xfrm>
              <a:off x="793" y="2750"/>
              <a:ext cx="273" cy="202"/>
            </a:xfrm>
            <a:prstGeom prst="rightArrow">
              <a:avLst>
                <a:gd name="adj1" fmla="val 50000"/>
                <a:gd name="adj2" fmla="val 67574"/>
              </a:avLst>
            </a:prstGeom>
            <a:solidFill>
              <a:srgbClr val="007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78762" tIns="39382" rIns="78762" bIns="39382"/>
            <a:lstStyle>
              <a:lvl1pPr defTabSz="6524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6524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6524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6524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6524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6524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6524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6524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6524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/>
              <a:endParaRPr lang="cs-CZ" altLang="cs-CZ"/>
            </a:p>
          </p:txBody>
        </p:sp>
        <p:sp>
          <p:nvSpPr>
            <p:cNvPr id="74808" name="TextovéPole 9"/>
            <p:cNvSpPr txBox="1">
              <a:spLocks noChangeArrowheads="1"/>
            </p:cNvSpPr>
            <p:nvPr/>
          </p:nvSpPr>
          <p:spPr bwMode="auto">
            <a:xfrm>
              <a:off x="2006" y="2716"/>
              <a:ext cx="666" cy="2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/>
              <a:r>
                <a:rPr lang="cs-CZ" altLang="cs-CZ" dirty="0"/>
                <a:t>1100 °C</a:t>
              </a:r>
            </a:p>
          </p:txBody>
        </p:sp>
        <p:sp>
          <p:nvSpPr>
            <p:cNvPr id="74809" name="TextovéPole 11"/>
            <p:cNvSpPr txBox="1">
              <a:spLocks noChangeArrowheads="1"/>
            </p:cNvSpPr>
            <p:nvPr/>
          </p:nvSpPr>
          <p:spPr bwMode="auto">
            <a:xfrm>
              <a:off x="3715" y="2886"/>
              <a:ext cx="683" cy="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/>
              <a:r>
                <a:rPr lang="cs-CZ" altLang="cs-CZ">
                  <a:solidFill>
                    <a:schemeClr val="bg2"/>
                  </a:solidFill>
                </a:rPr>
                <a:t>300 °C</a:t>
              </a:r>
            </a:p>
            <a:p>
              <a:pPr algn="ctr" eaLnBrk="0" hangingPunct="0"/>
              <a:r>
                <a:rPr lang="cs-CZ" altLang="cs-CZ">
                  <a:solidFill>
                    <a:schemeClr val="bg2"/>
                  </a:solidFill>
                </a:rPr>
                <a:t>(150 °C)</a:t>
              </a:r>
            </a:p>
          </p:txBody>
        </p:sp>
      </p:grpSp>
      <p:sp>
        <p:nvSpPr>
          <p:cNvPr id="74813" name="Text Box 61"/>
          <p:cNvSpPr txBox="1">
            <a:spLocks noChangeArrowheads="1"/>
          </p:cNvSpPr>
          <p:nvPr/>
        </p:nvSpPr>
        <p:spPr bwMode="auto">
          <a:xfrm>
            <a:off x="6659563" y="1268413"/>
            <a:ext cx="2411412" cy="5203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266700" indent="-2667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200" u="sng" dirty="0">
                <a:solidFill>
                  <a:srgbClr val="000000"/>
                </a:solidFill>
              </a:rPr>
              <a:t>Tušimice 2</a:t>
            </a:r>
          </a:p>
          <a:p>
            <a:pPr>
              <a:spcBef>
                <a:spcPct val="50000"/>
              </a:spcBef>
            </a:pPr>
            <a:r>
              <a:rPr lang="cs-CZ" altLang="cs-CZ" sz="2000" dirty="0">
                <a:solidFill>
                  <a:srgbClr val="000000"/>
                </a:solidFill>
              </a:rPr>
              <a:t>*	ventilátorové mlýny (6)</a:t>
            </a:r>
          </a:p>
          <a:p>
            <a:pPr>
              <a:spcBef>
                <a:spcPct val="50000"/>
              </a:spcBef>
            </a:pPr>
            <a:r>
              <a:rPr lang="cs-CZ" altLang="cs-CZ" sz="2000" dirty="0">
                <a:solidFill>
                  <a:srgbClr val="000000"/>
                </a:solidFill>
              </a:rPr>
              <a:t>*	mechanické a termické mletí</a:t>
            </a:r>
          </a:p>
          <a:p>
            <a:pPr>
              <a:spcBef>
                <a:spcPct val="50000"/>
              </a:spcBef>
            </a:pPr>
            <a:r>
              <a:rPr lang="cs-CZ" altLang="cs-CZ" sz="2000" dirty="0">
                <a:solidFill>
                  <a:srgbClr val="000000"/>
                </a:solidFill>
              </a:rPr>
              <a:t>*	hořáky (6 x 3)</a:t>
            </a:r>
          </a:p>
          <a:p>
            <a:pPr>
              <a:spcBef>
                <a:spcPct val="50000"/>
              </a:spcBef>
            </a:pPr>
            <a:r>
              <a:rPr lang="cs-CZ" altLang="cs-CZ" sz="2000" dirty="0">
                <a:solidFill>
                  <a:srgbClr val="000000"/>
                </a:solidFill>
              </a:rPr>
              <a:t>*	promíchání spalovacího vzduchu s práškovým palivem</a:t>
            </a:r>
          </a:p>
          <a:p>
            <a:pPr>
              <a:spcBef>
                <a:spcPct val="50000"/>
              </a:spcBef>
            </a:pPr>
            <a:r>
              <a:rPr lang="cs-CZ" altLang="cs-CZ" sz="2000" dirty="0">
                <a:solidFill>
                  <a:srgbClr val="000000"/>
                </a:solidFill>
              </a:rPr>
              <a:t>*	plynové hořáky (6) pro najíždění a stabilizaci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4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48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48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48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48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4" grpId="0"/>
      <p:bldP spid="748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7" name="Text Box 11"/>
          <p:cNvSpPr txBox="1">
            <a:spLocks noChangeArrowheads="1"/>
          </p:cNvSpPr>
          <p:nvPr/>
        </p:nvSpPr>
        <p:spPr bwMode="auto">
          <a:xfrm>
            <a:off x="4630738" y="4653136"/>
            <a:ext cx="4103687" cy="1633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266700" indent="-2667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ts val="0"/>
              </a:spcBef>
            </a:pPr>
            <a:r>
              <a:rPr lang="cs-CZ" altLang="cs-CZ" sz="2000" dirty="0">
                <a:solidFill>
                  <a:srgbClr val="000000"/>
                </a:solidFill>
              </a:rPr>
              <a:t>*	</a:t>
            </a:r>
            <a:r>
              <a:rPr lang="cs-CZ" altLang="cs-CZ" sz="2000" dirty="0">
                <a:solidFill>
                  <a:srgbClr val="FF0000"/>
                </a:solidFill>
              </a:rPr>
              <a:t>vířivý </a:t>
            </a:r>
            <a:r>
              <a:rPr lang="cs-CZ" altLang="cs-CZ" sz="2000" dirty="0" smtClean="0">
                <a:solidFill>
                  <a:srgbClr val="FF0000"/>
                </a:solidFill>
              </a:rPr>
              <a:t>hořák - uhlí</a:t>
            </a:r>
          </a:p>
          <a:p>
            <a:pPr algn="r">
              <a:spcBef>
                <a:spcPts val="0"/>
              </a:spcBef>
            </a:pPr>
            <a:r>
              <a:rPr lang="cs-CZ" altLang="cs-CZ" sz="2000" dirty="0" smtClean="0">
                <a:solidFill>
                  <a:srgbClr val="FF0000"/>
                </a:solidFill>
              </a:rPr>
              <a:t>(3 řady po 6 hořácích)</a:t>
            </a:r>
          </a:p>
          <a:p>
            <a:pPr>
              <a:spcBef>
                <a:spcPts val="0"/>
              </a:spcBef>
            </a:pPr>
            <a:r>
              <a:rPr lang="cs-CZ" altLang="cs-CZ" sz="2000" dirty="0" smtClean="0">
                <a:solidFill>
                  <a:srgbClr val="000000"/>
                </a:solidFill>
              </a:rPr>
              <a:t>*</a:t>
            </a:r>
            <a:r>
              <a:rPr lang="cs-CZ" altLang="cs-CZ" sz="2000" dirty="0">
                <a:solidFill>
                  <a:srgbClr val="000000"/>
                </a:solidFill>
              </a:rPr>
              <a:t>	</a:t>
            </a:r>
            <a:r>
              <a:rPr lang="cs-CZ" altLang="cs-CZ" sz="2000" dirty="0">
                <a:solidFill>
                  <a:schemeClr val="bg2">
                    <a:lumMod val="75000"/>
                  </a:schemeClr>
                </a:solidFill>
              </a:rPr>
              <a:t>plynové hořáky (pro zapálení a stabilizaci)</a:t>
            </a:r>
          </a:p>
          <a:p>
            <a:pPr>
              <a:spcBef>
                <a:spcPts val="0"/>
              </a:spcBef>
            </a:pPr>
            <a:r>
              <a:rPr lang="cs-CZ" altLang="cs-CZ" sz="2000" dirty="0" smtClean="0">
                <a:solidFill>
                  <a:srgbClr val="000000"/>
                </a:solidFill>
              </a:rPr>
              <a:t>*</a:t>
            </a:r>
            <a:r>
              <a:rPr lang="cs-CZ" altLang="cs-CZ" sz="2000" dirty="0">
                <a:solidFill>
                  <a:srgbClr val="000000"/>
                </a:solidFill>
              </a:rPr>
              <a:t>	</a:t>
            </a:r>
            <a:r>
              <a:rPr lang="cs-CZ" altLang="cs-CZ" sz="2000" dirty="0">
                <a:solidFill>
                  <a:schemeClr val="accent1">
                    <a:lumMod val="75000"/>
                  </a:schemeClr>
                </a:solidFill>
              </a:rPr>
              <a:t>ventilátorový </a:t>
            </a:r>
            <a:r>
              <a:rPr lang="cs-CZ" altLang="cs-CZ" sz="2000" dirty="0" smtClean="0">
                <a:solidFill>
                  <a:schemeClr val="accent1">
                    <a:lumMod val="75000"/>
                  </a:schemeClr>
                </a:solidFill>
              </a:rPr>
              <a:t>mlýn</a:t>
            </a:r>
            <a:endParaRPr lang="cs-CZ" altLang="cs-CZ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5788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42" y="3428207"/>
            <a:ext cx="3224318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789" name="Picture 5" descr="F:\PRACE\FOTKY\DOMACI\2010_ETU\KOTEL_STAVBA\stredni_horak_zpred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115888"/>
            <a:ext cx="5156200" cy="430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90" name="Picture 5" descr="F:\PRACE\FOTKY\DOMACI\2009_ETU\PLYNOVE_HORAKY\P116095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5" y="115888"/>
            <a:ext cx="4392613" cy="329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Přímá spojnice se šipkou 2"/>
          <p:cNvCxnSpPr/>
          <p:nvPr/>
        </p:nvCxnSpPr>
        <p:spPr bwMode="auto">
          <a:xfrm flipV="1">
            <a:off x="6286500" y="2966950"/>
            <a:ext cx="1669876" cy="1840985"/>
          </a:xfrm>
          <a:prstGeom prst="straightConnector1">
            <a:avLst/>
          </a:prstGeom>
          <a:solidFill>
            <a:srgbClr val="FFFF99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Přímá spojnice se šipkou 9"/>
          <p:cNvCxnSpPr/>
          <p:nvPr/>
        </p:nvCxnSpPr>
        <p:spPr bwMode="auto">
          <a:xfrm flipV="1">
            <a:off x="4723572" y="2780930"/>
            <a:ext cx="2224692" cy="2645988"/>
          </a:xfrm>
          <a:prstGeom prst="straightConnector1">
            <a:avLst/>
          </a:prstGeom>
          <a:solidFill>
            <a:srgbClr val="FFFF99"/>
          </a:solidFill>
          <a:ln w="508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Přímá spojnice se šipkou 14"/>
          <p:cNvCxnSpPr/>
          <p:nvPr/>
        </p:nvCxnSpPr>
        <p:spPr bwMode="auto">
          <a:xfrm flipH="1" flipV="1">
            <a:off x="1187624" y="1484786"/>
            <a:ext cx="3535948" cy="3924902"/>
          </a:xfrm>
          <a:prstGeom prst="straightConnector1">
            <a:avLst/>
          </a:prstGeom>
          <a:solidFill>
            <a:srgbClr val="FFFF99"/>
          </a:solidFill>
          <a:ln w="508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Přímá spojnice se šipkou 17"/>
          <p:cNvCxnSpPr/>
          <p:nvPr/>
        </p:nvCxnSpPr>
        <p:spPr bwMode="auto">
          <a:xfrm flipH="1" flipV="1">
            <a:off x="4283968" y="2996952"/>
            <a:ext cx="2002532" cy="1810983"/>
          </a:xfrm>
          <a:prstGeom prst="straightConnector1">
            <a:avLst/>
          </a:prstGeom>
          <a:solidFill>
            <a:srgbClr val="FFFF99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Přímá spojnice se šipkou 20"/>
          <p:cNvCxnSpPr/>
          <p:nvPr/>
        </p:nvCxnSpPr>
        <p:spPr bwMode="auto">
          <a:xfrm flipH="1" flipV="1">
            <a:off x="4169994" y="1683854"/>
            <a:ext cx="2116506" cy="3124081"/>
          </a:xfrm>
          <a:prstGeom prst="straightConnector1">
            <a:avLst/>
          </a:prstGeom>
          <a:solidFill>
            <a:srgbClr val="FFFF99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Přímá spojnice se šipkou 23"/>
          <p:cNvCxnSpPr/>
          <p:nvPr/>
        </p:nvCxnSpPr>
        <p:spPr bwMode="auto">
          <a:xfrm flipH="1" flipV="1">
            <a:off x="1115616" y="1124744"/>
            <a:ext cx="5170884" cy="3683192"/>
          </a:xfrm>
          <a:prstGeom prst="straightConnector1">
            <a:avLst/>
          </a:prstGeom>
          <a:solidFill>
            <a:srgbClr val="FFFF99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Přímá spojnice se šipkou 26"/>
          <p:cNvCxnSpPr/>
          <p:nvPr/>
        </p:nvCxnSpPr>
        <p:spPr bwMode="auto">
          <a:xfrm flipH="1" flipV="1">
            <a:off x="2031824" y="5764173"/>
            <a:ext cx="2691748" cy="257115"/>
          </a:xfrm>
          <a:prstGeom prst="straightConnector1">
            <a:avLst/>
          </a:prstGeom>
          <a:solidFill>
            <a:srgbClr val="FFFF99"/>
          </a:solidFill>
          <a:ln w="508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57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57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5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5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5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57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57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57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57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75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3100"/>
            <a:ext cx="8785225" cy="6211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0" y="109538"/>
            <a:ext cx="1403350" cy="72707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 type="none" w="lg" len="lg"/>
          </a:ln>
          <a:effectLst/>
          <a:extLst/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sz="2000">
                <a:solidFill>
                  <a:srgbClr val="000000"/>
                </a:solidFill>
              </a:rPr>
              <a:t>okruh paliva</a:t>
            </a:r>
          </a:p>
        </p:txBody>
      </p:sp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2411413" y="6435725"/>
            <a:ext cx="3671887" cy="42227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 type="none" w="lg" len="lg"/>
          </a:ln>
          <a:effectLst/>
          <a:extLst/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sz="2000">
                <a:solidFill>
                  <a:srgbClr val="000000"/>
                </a:solidFill>
              </a:rPr>
              <a:t>okruh strusky a popílku</a:t>
            </a:r>
          </a:p>
        </p:txBody>
      </p:sp>
      <p:sp>
        <p:nvSpPr>
          <p:cNvPr id="13320" name="Text Box 8"/>
          <p:cNvSpPr txBox="1">
            <a:spLocks noChangeArrowheads="1"/>
          </p:cNvSpPr>
          <p:nvPr/>
        </p:nvSpPr>
        <p:spPr bwMode="auto">
          <a:xfrm>
            <a:off x="1547813" y="115888"/>
            <a:ext cx="1079500" cy="72707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 type="none" w="lg" len="lg"/>
          </a:ln>
          <a:effectLst/>
          <a:extLst/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sz="2000">
                <a:solidFill>
                  <a:srgbClr val="000000"/>
                </a:solidFill>
              </a:rPr>
              <a:t>okruh páry</a:t>
            </a:r>
          </a:p>
        </p:txBody>
      </p:sp>
      <p:sp>
        <p:nvSpPr>
          <p:cNvPr id="13325" name="Text Box 13"/>
          <p:cNvSpPr txBox="1">
            <a:spLocks noChangeArrowheads="1"/>
          </p:cNvSpPr>
          <p:nvPr/>
        </p:nvSpPr>
        <p:spPr bwMode="auto">
          <a:xfrm>
            <a:off x="2843213" y="109538"/>
            <a:ext cx="2339975" cy="72707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 type="none" w="lg" len="lg"/>
          </a:ln>
          <a:effectLst/>
          <a:extLst/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sz="2000">
                <a:solidFill>
                  <a:srgbClr val="000000"/>
                </a:solidFill>
              </a:rPr>
              <a:t>okruh napájecí vody</a:t>
            </a:r>
          </a:p>
        </p:txBody>
      </p:sp>
      <p:sp>
        <p:nvSpPr>
          <p:cNvPr id="13326" name="Text Box 14"/>
          <p:cNvSpPr txBox="1">
            <a:spLocks noChangeArrowheads="1"/>
          </p:cNvSpPr>
          <p:nvPr/>
        </p:nvSpPr>
        <p:spPr bwMode="auto">
          <a:xfrm>
            <a:off x="7777163" y="109538"/>
            <a:ext cx="1331912" cy="72707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 type="none" w="lg" len="lg"/>
          </a:ln>
          <a:effectLst/>
          <a:extLst/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sz="2000">
                <a:solidFill>
                  <a:srgbClr val="000000"/>
                </a:solidFill>
              </a:rPr>
              <a:t>okruh spalin</a:t>
            </a:r>
          </a:p>
        </p:txBody>
      </p:sp>
      <p:sp>
        <p:nvSpPr>
          <p:cNvPr id="13327" name="Text Box 15"/>
          <p:cNvSpPr txBox="1">
            <a:spLocks noChangeArrowheads="1"/>
          </p:cNvSpPr>
          <p:nvPr/>
        </p:nvSpPr>
        <p:spPr bwMode="auto">
          <a:xfrm>
            <a:off x="5364163" y="115888"/>
            <a:ext cx="2339975" cy="72707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 type="none" w="lg" len="lg"/>
          </a:ln>
          <a:effectLst/>
          <a:extLst/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sz="2000">
                <a:solidFill>
                  <a:srgbClr val="000000"/>
                </a:solidFill>
              </a:rPr>
              <a:t>okruh chladící vody</a:t>
            </a:r>
          </a:p>
        </p:txBody>
      </p:sp>
      <p:sp>
        <p:nvSpPr>
          <p:cNvPr id="13328" name="Line 16"/>
          <p:cNvSpPr>
            <a:spLocks noChangeShapeType="1"/>
          </p:cNvSpPr>
          <p:nvPr/>
        </p:nvSpPr>
        <p:spPr bwMode="auto">
          <a:xfrm>
            <a:off x="755650" y="836613"/>
            <a:ext cx="0" cy="72072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13329" name="Line 17"/>
          <p:cNvSpPr>
            <a:spLocks noChangeShapeType="1"/>
          </p:cNvSpPr>
          <p:nvPr/>
        </p:nvSpPr>
        <p:spPr bwMode="auto">
          <a:xfrm>
            <a:off x="1979613" y="836613"/>
            <a:ext cx="1079500" cy="8636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13330" name="Line 18"/>
          <p:cNvSpPr>
            <a:spLocks noChangeShapeType="1"/>
          </p:cNvSpPr>
          <p:nvPr/>
        </p:nvSpPr>
        <p:spPr bwMode="auto">
          <a:xfrm flipH="1">
            <a:off x="3924300" y="836613"/>
            <a:ext cx="215900" cy="2087562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13331" name="Line 19"/>
          <p:cNvSpPr>
            <a:spLocks noChangeShapeType="1"/>
          </p:cNvSpPr>
          <p:nvPr/>
        </p:nvSpPr>
        <p:spPr bwMode="auto">
          <a:xfrm>
            <a:off x="6588125" y="836613"/>
            <a:ext cx="0" cy="244792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13332" name="Freeform 20"/>
          <p:cNvSpPr>
            <a:spLocks/>
          </p:cNvSpPr>
          <p:nvPr/>
        </p:nvSpPr>
        <p:spPr bwMode="auto">
          <a:xfrm>
            <a:off x="5456238" y="854075"/>
            <a:ext cx="2681287" cy="3611563"/>
          </a:xfrm>
          <a:custGeom>
            <a:avLst/>
            <a:gdLst>
              <a:gd name="T0" fmla="*/ 1689 w 1689"/>
              <a:gd name="T1" fmla="*/ 0 h 2275"/>
              <a:gd name="T2" fmla="*/ 1641 w 1689"/>
              <a:gd name="T3" fmla="*/ 1881 h 2275"/>
              <a:gd name="T4" fmla="*/ 0 w 1689"/>
              <a:gd name="T5" fmla="*/ 2275 h 2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689" h="2275">
                <a:moveTo>
                  <a:pt x="1689" y="0"/>
                </a:moveTo>
                <a:lnTo>
                  <a:pt x="1641" y="1881"/>
                </a:lnTo>
                <a:lnTo>
                  <a:pt x="0" y="2275"/>
                </a:lnTo>
              </a:path>
            </a:pathLst>
          </a:custGeom>
          <a:noFill/>
          <a:ln w="25400" cap="flat" cmpd="sng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13333" name="Line 21"/>
          <p:cNvSpPr>
            <a:spLocks noChangeShapeType="1"/>
          </p:cNvSpPr>
          <p:nvPr/>
        </p:nvSpPr>
        <p:spPr bwMode="auto">
          <a:xfrm flipH="1">
            <a:off x="7235825" y="3860800"/>
            <a:ext cx="792163" cy="6477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13334" name="Line 22"/>
          <p:cNvSpPr>
            <a:spLocks noChangeShapeType="1"/>
          </p:cNvSpPr>
          <p:nvPr/>
        </p:nvSpPr>
        <p:spPr bwMode="auto">
          <a:xfrm>
            <a:off x="8172450" y="836613"/>
            <a:ext cx="287338" cy="792162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3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3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3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3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3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3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3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3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3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3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8" grpId="0" animBg="1"/>
      <p:bldP spid="13319" grpId="0" animBg="1"/>
      <p:bldP spid="13320" grpId="0" animBg="1"/>
      <p:bldP spid="13325" grpId="0" animBg="1"/>
      <p:bldP spid="13326" grpId="0" animBg="1"/>
      <p:bldP spid="13327" grpId="0" animBg="1"/>
      <p:bldP spid="13328" grpId="0" animBg="1"/>
      <p:bldP spid="13329" grpId="0" animBg="1"/>
      <p:bldP spid="13330" grpId="0" animBg="1"/>
      <p:bldP spid="13331" grpId="0" animBg="1"/>
      <p:bldP spid="13332" grpId="0" animBg="1"/>
      <p:bldP spid="13333" grpId="0" animBg="1"/>
      <p:bldP spid="1333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468313" y="115888"/>
            <a:ext cx="8229600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u="sng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Hlavní okruhy a části</a:t>
            </a:r>
          </a:p>
        </p:txBody>
      </p:sp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179388" y="1052513"/>
            <a:ext cx="8785225" cy="2679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536575" indent="-536575">
              <a:tabLst>
                <a:tab pos="811213" algn="l"/>
                <a:tab pos="2686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5963">
              <a:tabLst>
                <a:tab pos="811213" algn="l"/>
                <a:tab pos="2686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811213" algn="l"/>
                <a:tab pos="2686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811213" algn="l"/>
                <a:tab pos="2686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811213" algn="l"/>
                <a:tab pos="2686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2686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2686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2686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2686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400" u="sng" dirty="0">
                <a:solidFill>
                  <a:srgbClr val="000000"/>
                </a:solidFill>
                <a:latin typeface="Comic Sans MS" panose="030F0702030302020204" pitchFamily="66" charset="0"/>
              </a:rPr>
              <a:t>1.	Okruh paliva</a:t>
            </a:r>
            <a:endParaRPr lang="cs-CZ" altLang="cs-CZ" sz="24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449263" indent="-449263">
              <a:tabLst>
                <a:tab pos="268288" algn="l"/>
                <a:tab pos="2686050" algn="l"/>
              </a:tabLst>
            </a:pPr>
            <a:r>
              <a:rPr lang="cs-CZ" altLang="cs-CZ" sz="2400" dirty="0">
                <a:solidFill>
                  <a:srgbClr val="000000"/>
                </a:solidFill>
              </a:rPr>
              <a:t>	</a:t>
            </a:r>
            <a:r>
              <a:rPr lang="cs-CZ" altLang="cs-CZ" sz="2000" dirty="0">
                <a:solidFill>
                  <a:srgbClr val="000000"/>
                </a:solidFill>
              </a:rPr>
              <a:t>*	</a:t>
            </a:r>
            <a:r>
              <a:rPr lang="cs-CZ" altLang="cs-CZ" sz="2000" u="sng" dirty="0">
                <a:solidFill>
                  <a:srgbClr val="000000"/>
                </a:solidFill>
              </a:rPr>
              <a:t>těžba uhlí </a:t>
            </a:r>
            <a:r>
              <a:rPr lang="cs-CZ" altLang="cs-CZ" sz="2000" u="sng" dirty="0" smtClean="0">
                <a:solidFill>
                  <a:srgbClr val="000000"/>
                </a:solidFill>
              </a:rPr>
              <a:t>a úprava uhlí</a:t>
            </a:r>
            <a:endParaRPr lang="cs-CZ" altLang="cs-CZ" sz="2000" u="sng" dirty="0">
              <a:solidFill>
                <a:srgbClr val="000000"/>
              </a:solidFill>
            </a:endParaRPr>
          </a:p>
          <a:p>
            <a:pPr marL="449263" indent="-449263">
              <a:tabLst>
                <a:tab pos="268288" algn="l"/>
                <a:tab pos="2686050" algn="l"/>
              </a:tabLst>
            </a:pPr>
            <a:r>
              <a:rPr lang="cs-CZ" altLang="cs-CZ" sz="2000" dirty="0">
                <a:solidFill>
                  <a:srgbClr val="000000"/>
                </a:solidFill>
              </a:rPr>
              <a:t>	*	</a:t>
            </a:r>
            <a:r>
              <a:rPr lang="cs-CZ" altLang="cs-CZ" sz="2000" u="sng" dirty="0">
                <a:solidFill>
                  <a:srgbClr val="000000"/>
                </a:solidFill>
              </a:rPr>
              <a:t>přeprava paliva do elektrárny</a:t>
            </a:r>
            <a:r>
              <a:rPr lang="cs-CZ" altLang="cs-CZ" sz="2000" dirty="0">
                <a:solidFill>
                  <a:srgbClr val="000000"/>
                </a:solidFill>
              </a:rPr>
              <a:t> – železnice, dopravník</a:t>
            </a:r>
          </a:p>
          <a:p>
            <a:pPr marL="449263" indent="-449263">
              <a:tabLst>
                <a:tab pos="268288" algn="l"/>
                <a:tab pos="2686050" algn="l"/>
              </a:tabLst>
            </a:pPr>
            <a:r>
              <a:rPr lang="cs-CZ" altLang="cs-CZ" sz="2000" dirty="0">
                <a:solidFill>
                  <a:srgbClr val="000000"/>
                </a:solidFill>
              </a:rPr>
              <a:t>	*	</a:t>
            </a:r>
            <a:r>
              <a:rPr lang="cs-CZ" altLang="cs-CZ" sz="2000" u="sng" dirty="0">
                <a:solidFill>
                  <a:srgbClr val="000000"/>
                </a:solidFill>
              </a:rPr>
              <a:t>skládkování paliva</a:t>
            </a:r>
            <a:r>
              <a:rPr lang="cs-CZ" altLang="cs-CZ" sz="2000" dirty="0">
                <a:solidFill>
                  <a:srgbClr val="000000"/>
                </a:solidFill>
              </a:rPr>
              <a:t> – předepsaná minimální zásoba</a:t>
            </a:r>
          </a:p>
          <a:p>
            <a:pPr marL="449263" indent="-449263">
              <a:tabLst>
                <a:tab pos="268288" algn="l"/>
                <a:tab pos="2686050" algn="l"/>
              </a:tabLst>
            </a:pPr>
            <a:r>
              <a:rPr lang="cs-CZ" altLang="cs-CZ" sz="2000" dirty="0">
                <a:solidFill>
                  <a:srgbClr val="000000"/>
                </a:solidFill>
              </a:rPr>
              <a:t>	*	</a:t>
            </a:r>
            <a:r>
              <a:rPr lang="cs-CZ" altLang="cs-CZ" sz="2000" u="sng" dirty="0">
                <a:solidFill>
                  <a:srgbClr val="000000"/>
                </a:solidFill>
              </a:rPr>
              <a:t>přeprava paliva ke kotli a jeho </a:t>
            </a:r>
            <a:r>
              <a:rPr lang="cs-CZ" altLang="cs-CZ" sz="2000" u="sng" dirty="0" smtClean="0">
                <a:solidFill>
                  <a:srgbClr val="000000"/>
                </a:solidFill>
              </a:rPr>
              <a:t>další úprava</a:t>
            </a:r>
            <a:endParaRPr lang="cs-CZ" altLang="cs-CZ" sz="2000" u="sng" dirty="0">
              <a:solidFill>
                <a:srgbClr val="000000"/>
              </a:solidFill>
            </a:endParaRPr>
          </a:p>
          <a:p>
            <a:pPr marL="449263" indent="-449263">
              <a:tabLst>
                <a:tab pos="268288" algn="l"/>
                <a:tab pos="2686050" algn="l"/>
              </a:tabLst>
            </a:pPr>
            <a:r>
              <a:rPr lang="cs-CZ" altLang="cs-CZ" sz="2000" dirty="0">
                <a:solidFill>
                  <a:srgbClr val="000000"/>
                </a:solidFill>
              </a:rPr>
              <a:t>		- separace, drcení, mlýny, sušení</a:t>
            </a:r>
          </a:p>
          <a:p>
            <a:pPr marL="449263" indent="-449263">
              <a:tabLst>
                <a:tab pos="268288" algn="l"/>
                <a:tab pos="2686050" algn="l"/>
              </a:tabLst>
            </a:pPr>
            <a:r>
              <a:rPr lang="cs-CZ" altLang="cs-CZ" sz="2000" dirty="0">
                <a:solidFill>
                  <a:srgbClr val="000000"/>
                </a:solidFill>
              </a:rPr>
              <a:t>	*	</a:t>
            </a:r>
            <a:r>
              <a:rPr lang="cs-CZ" altLang="cs-CZ" sz="2000" u="sng" dirty="0">
                <a:solidFill>
                  <a:srgbClr val="000000"/>
                </a:solidFill>
              </a:rPr>
              <a:t>spolu se vzduchem je uhelný prášek vháněn do </a:t>
            </a:r>
            <a:r>
              <a:rPr lang="cs-CZ" altLang="cs-CZ" sz="2000" u="sng" dirty="0" smtClean="0">
                <a:solidFill>
                  <a:srgbClr val="000000"/>
                </a:solidFill>
              </a:rPr>
              <a:t>hořáků</a:t>
            </a:r>
            <a:r>
              <a:rPr lang="cs-CZ" altLang="cs-CZ" sz="2000" dirty="0" smtClean="0">
                <a:solidFill>
                  <a:srgbClr val="000000"/>
                </a:solidFill>
              </a:rPr>
              <a:t> </a:t>
            </a:r>
            <a:r>
              <a:rPr lang="cs-CZ" altLang="cs-CZ" sz="2000" dirty="0">
                <a:solidFill>
                  <a:srgbClr val="000000"/>
                </a:solidFill>
              </a:rPr>
              <a:t>(prášková ohniště)		</a:t>
            </a:r>
          </a:p>
        </p:txBody>
      </p:sp>
      <p:sp>
        <p:nvSpPr>
          <p:cNvPr id="12295" name="Text Box 7"/>
          <p:cNvSpPr txBox="1">
            <a:spLocks noChangeArrowheads="1"/>
          </p:cNvSpPr>
          <p:nvPr/>
        </p:nvSpPr>
        <p:spPr bwMode="auto">
          <a:xfrm>
            <a:off x="179388" y="3789040"/>
            <a:ext cx="8785225" cy="2064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2606675" indent="-2606675">
              <a:tabLst>
                <a:tab pos="533400" algn="l"/>
                <a:tab pos="2422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227388">
              <a:tabLst>
                <a:tab pos="533400" algn="l"/>
                <a:tab pos="2422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406775">
              <a:tabLst>
                <a:tab pos="533400" algn="l"/>
                <a:tab pos="2422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3586163">
              <a:tabLst>
                <a:tab pos="533400" algn="l"/>
                <a:tab pos="2422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3765550">
              <a:tabLst>
                <a:tab pos="533400" algn="l"/>
                <a:tab pos="2422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222750" fontAlgn="base">
              <a:spcBef>
                <a:spcPct val="0"/>
              </a:spcBef>
              <a:spcAft>
                <a:spcPct val="0"/>
              </a:spcAft>
              <a:tabLst>
                <a:tab pos="533400" algn="l"/>
                <a:tab pos="2422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679950" fontAlgn="base">
              <a:spcBef>
                <a:spcPct val="0"/>
              </a:spcBef>
              <a:spcAft>
                <a:spcPct val="0"/>
              </a:spcAft>
              <a:tabLst>
                <a:tab pos="533400" algn="l"/>
                <a:tab pos="2422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137150" fontAlgn="base">
              <a:spcBef>
                <a:spcPct val="0"/>
              </a:spcBef>
              <a:spcAft>
                <a:spcPct val="0"/>
              </a:spcAft>
              <a:tabLst>
                <a:tab pos="533400" algn="l"/>
                <a:tab pos="2422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594350" fontAlgn="base">
              <a:spcBef>
                <a:spcPct val="0"/>
              </a:spcBef>
              <a:spcAft>
                <a:spcPct val="0"/>
              </a:spcAft>
              <a:tabLst>
                <a:tab pos="533400" algn="l"/>
                <a:tab pos="2422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400" u="sng" dirty="0">
                <a:solidFill>
                  <a:srgbClr val="000000"/>
                </a:solidFill>
                <a:latin typeface="Comic Sans MS" panose="030F0702030302020204" pitchFamily="66" charset="0"/>
              </a:rPr>
              <a:t>2.	Kotel</a:t>
            </a:r>
          </a:p>
          <a:p>
            <a:pPr marL="2152650" indent="-2152650">
              <a:tabLst>
                <a:tab pos="268288" algn="l"/>
                <a:tab pos="449263" algn="l"/>
                <a:tab pos="1884363" algn="l"/>
              </a:tabLst>
            </a:pPr>
            <a:r>
              <a:rPr lang="cs-CZ" altLang="cs-CZ" sz="2000" dirty="0" smtClean="0">
                <a:solidFill>
                  <a:srgbClr val="000000"/>
                </a:solidFill>
              </a:rPr>
              <a:t>	*</a:t>
            </a:r>
            <a:r>
              <a:rPr lang="cs-CZ" altLang="cs-CZ" sz="2000" dirty="0">
                <a:solidFill>
                  <a:srgbClr val="000000"/>
                </a:solidFill>
              </a:rPr>
              <a:t>	práškový 	- </a:t>
            </a:r>
            <a:r>
              <a:rPr lang="cs-CZ" altLang="cs-CZ" sz="2000" dirty="0" smtClean="0">
                <a:solidFill>
                  <a:srgbClr val="000000"/>
                </a:solidFill>
              </a:rPr>
              <a:t>	parní </a:t>
            </a:r>
            <a:r>
              <a:rPr lang="cs-CZ" altLang="cs-CZ" sz="2000" dirty="0">
                <a:solidFill>
                  <a:srgbClr val="000000"/>
                </a:solidFill>
              </a:rPr>
              <a:t>kotel pro hnědé uhlí, vhodný pro velké </a:t>
            </a:r>
            <a:r>
              <a:rPr lang="cs-CZ" altLang="cs-CZ" sz="2000" dirty="0" smtClean="0">
                <a:solidFill>
                  <a:srgbClr val="000000"/>
                </a:solidFill>
              </a:rPr>
              <a:t>výkony</a:t>
            </a:r>
          </a:p>
          <a:p>
            <a:pPr marL="2152650" indent="-2152650">
              <a:tabLst>
                <a:tab pos="268288" algn="l"/>
                <a:tab pos="449263" algn="l"/>
                <a:tab pos="1884363" algn="l"/>
              </a:tabLst>
            </a:pPr>
            <a:r>
              <a:rPr lang="cs-CZ" altLang="cs-CZ" sz="2000" dirty="0">
                <a:solidFill>
                  <a:srgbClr val="000000"/>
                </a:solidFill>
              </a:rPr>
              <a:t>	</a:t>
            </a:r>
            <a:r>
              <a:rPr lang="cs-CZ" altLang="cs-CZ" sz="2000" dirty="0" smtClean="0">
                <a:solidFill>
                  <a:srgbClr val="000000"/>
                </a:solidFill>
              </a:rPr>
              <a:t>			1) bubnový - starší konstrukce</a:t>
            </a:r>
          </a:p>
          <a:p>
            <a:pPr marL="2152650" indent="-2152650">
              <a:tabLst>
                <a:tab pos="268288" algn="l"/>
                <a:tab pos="449263" algn="l"/>
                <a:tab pos="1884363" algn="l"/>
              </a:tabLst>
            </a:pPr>
            <a:r>
              <a:rPr lang="cs-CZ" altLang="cs-CZ" sz="2000" dirty="0">
                <a:solidFill>
                  <a:srgbClr val="000000"/>
                </a:solidFill>
              </a:rPr>
              <a:t>	</a:t>
            </a:r>
            <a:r>
              <a:rPr lang="cs-CZ" altLang="cs-CZ" sz="2000" dirty="0" smtClean="0">
                <a:solidFill>
                  <a:srgbClr val="000000"/>
                </a:solidFill>
              </a:rPr>
              <a:t>			2) průtlačný - novější konstrukce	</a:t>
            </a:r>
            <a:endParaRPr lang="cs-CZ" altLang="cs-CZ" sz="2000" dirty="0">
              <a:solidFill>
                <a:srgbClr val="000000"/>
              </a:solidFill>
            </a:endParaRPr>
          </a:p>
          <a:p>
            <a:pPr marL="2152650" indent="-2152650">
              <a:tabLst>
                <a:tab pos="268288" algn="l"/>
                <a:tab pos="449263" algn="l"/>
                <a:tab pos="1884363" algn="l"/>
              </a:tabLst>
            </a:pPr>
            <a:r>
              <a:rPr lang="cs-CZ" altLang="cs-CZ" sz="2000" dirty="0" smtClean="0">
                <a:solidFill>
                  <a:srgbClr val="000000"/>
                </a:solidFill>
              </a:rPr>
              <a:t>	*</a:t>
            </a:r>
            <a:r>
              <a:rPr lang="cs-CZ" altLang="cs-CZ" sz="2000" dirty="0">
                <a:solidFill>
                  <a:srgbClr val="000000"/>
                </a:solidFill>
              </a:rPr>
              <a:t>	fluidní kotel	- </a:t>
            </a:r>
            <a:r>
              <a:rPr lang="cs-CZ" altLang="cs-CZ" sz="2000" dirty="0" smtClean="0">
                <a:solidFill>
                  <a:srgbClr val="000000"/>
                </a:solidFill>
              </a:rPr>
              <a:t>	vyšší </a:t>
            </a:r>
            <a:r>
              <a:rPr lang="cs-CZ" altLang="cs-CZ" sz="2000" dirty="0">
                <a:solidFill>
                  <a:srgbClr val="000000"/>
                </a:solidFill>
              </a:rPr>
              <a:t>účinnost spalování, nižší obsah škodlivin v kouřových plynech </a:t>
            </a:r>
            <a:r>
              <a:rPr lang="cs-CZ" altLang="cs-CZ" sz="2400" dirty="0">
                <a:solidFill>
                  <a:srgbClr val="000000"/>
                </a:solidFill>
              </a:rPr>
              <a:t>		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3" grpId="0"/>
      <p:bldP spid="12294" grpId="0"/>
      <p:bldP spid="12295" grpId="0"/>
    </p:bldLst>
  </p:timing>
</p:sld>
</file>

<file path=ppt/theme/theme1.xml><?xml version="1.0" encoding="utf-8"?>
<a:theme xmlns:a="http://schemas.openxmlformats.org/drawingml/2006/main" name="Zeměkoule">
  <a:themeElements>
    <a:clrScheme name="Vlastní 26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003B76"/>
      </a:hlink>
      <a:folHlink>
        <a:srgbClr val="C00000"/>
      </a:folHlink>
    </a:clrScheme>
    <a:fontScheme name="Zeměkoule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lg" len="lg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lg" len="lg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</a:defRPr>
        </a:defPPr>
      </a:lstStyle>
    </a:lnDef>
  </a:objectDefaults>
  <a:extraClrSchemeLst>
    <a:extraClrScheme>
      <a:clrScheme name="Zeměkoul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eměkoul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eměkoul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eměkoul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eměkoul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eměkoul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eměkoul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eměkoul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Globe</Template>
  <TotalTime>2408</TotalTime>
  <Words>2425</Words>
  <Application>Microsoft Office PowerPoint</Application>
  <PresentationFormat>Předvádění na obrazovce (4:3)</PresentationFormat>
  <Paragraphs>351</Paragraphs>
  <Slides>59</Slides>
  <Notes>1</Notes>
  <HiddenSlides>0</HiddenSlides>
  <MMClips>0</MMClips>
  <ScaleCrop>false</ScaleCrop>
  <HeadingPairs>
    <vt:vector size="8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59</vt:i4>
      </vt:variant>
    </vt:vector>
  </HeadingPairs>
  <TitlesOfParts>
    <vt:vector size="67" baseType="lpstr">
      <vt:lpstr>Arial</vt:lpstr>
      <vt:lpstr>Calibri</vt:lpstr>
      <vt:lpstr>Comic Sans MS</vt:lpstr>
      <vt:lpstr>Symbol</vt:lpstr>
      <vt:lpstr>Verdana</vt:lpstr>
      <vt:lpstr>Wingdings</vt:lpstr>
      <vt:lpstr>Zeměkoule</vt:lpstr>
      <vt:lpstr>Dokument</vt:lpstr>
      <vt:lpstr>Elektrárny  </vt:lpstr>
      <vt:lpstr>Rozdělení parních elektráren</vt:lpstr>
      <vt:lpstr>Celkový pohled (Elna Prunéřov)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SPŠSE a VOŠ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Elektrárny</dc:title>
  <dc:creator>pe</dc:creator>
  <cp:lastModifiedBy>Ivo Petricek</cp:lastModifiedBy>
  <cp:revision>230</cp:revision>
  <dcterms:created xsi:type="dcterms:W3CDTF">2007-12-28T06:23:24Z</dcterms:created>
  <dcterms:modified xsi:type="dcterms:W3CDTF">2025-01-28T10:45:16Z</dcterms:modified>
</cp:coreProperties>
</file>