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7" r:id="rId6"/>
    <p:sldId id="268" r:id="rId7"/>
    <p:sldId id="269" r:id="rId8"/>
    <p:sldId id="275" r:id="rId9"/>
    <p:sldId id="286" r:id="rId10"/>
    <p:sldId id="288" r:id="rId11"/>
    <p:sldId id="290" r:id="rId12"/>
    <p:sldId id="287" r:id="rId13"/>
    <p:sldId id="274" r:id="rId14"/>
    <p:sldId id="283" r:id="rId15"/>
    <p:sldId id="261" r:id="rId16"/>
    <p:sldId id="262" r:id="rId17"/>
    <p:sldId id="260" r:id="rId18"/>
    <p:sldId id="266" r:id="rId19"/>
    <p:sldId id="267" r:id="rId20"/>
    <p:sldId id="263" r:id="rId21"/>
    <p:sldId id="278" r:id="rId22"/>
    <p:sldId id="280" r:id="rId23"/>
    <p:sldId id="264" r:id="rId24"/>
    <p:sldId id="265" r:id="rId25"/>
    <p:sldId id="273" r:id="rId26"/>
    <p:sldId id="284" r:id="rId27"/>
    <p:sldId id="285" r:id="rId28"/>
    <p:sldId id="289" r:id="rId29"/>
    <p:sldId id="270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0" autoAdjust="0"/>
  </p:normalViewPr>
  <p:slideViewPr>
    <p:cSldViewPr>
      <p:cViewPr varScale="1">
        <p:scale>
          <a:sx n="77" d="100"/>
          <a:sy n="77" d="100"/>
        </p:scale>
        <p:origin x="90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FD140-A6F1-442B-8ADC-999044BB0C67}" type="datetimeFigureOut">
              <a:rPr lang="cs-CZ" smtClean="0"/>
              <a:t>07.01.2025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5D7FE-32C1-423C-9B0F-42FECF5FA4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29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5D7FE-32C1-423C-9B0F-42FECF5FA43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96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1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1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472E3D-68A1-44F5-9C16-BC4743F6CD2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B71EE-6186-4152-B1AD-A05D8375C2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769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10BF-E173-471C-951E-4FD282FAA7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458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7CD87-63E0-4184-9E42-B8D31E90D2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561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34E65-2DEA-4A28-ABEC-2F1E76060A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202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D1B1E-CC48-4CEC-B794-437DE83A21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665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9D93E-0896-45E6-A878-5E277450B0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17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18CF5-9A0C-4DFB-BC32-D0D8065B92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696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D3A3F-FF8C-406A-909A-00DB6D0B83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238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E0E04-CB0F-4B1A-8D11-17A404CF59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072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98482-5B60-47D2-80BF-7FB32C9495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784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8F80E78-FA15-49A9-85A4-6498D2622DD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ps.cz/cs/dat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tevrenaveda.cz/cs/pro-verejnost/nezkreslena-ved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popup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060575"/>
            <a:ext cx="8229600" cy="2016125"/>
          </a:xfrm>
        </p:spPr>
        <p:txBody>
          <a:bodyPr/>
          <a:lstStyle/>
          <a:p>
            <a:r>
              <a:rPr lang="cs-CZ" altLang="cs-CZ" sz="4800" b="1" u="sng">
                <a:solidFill>
                  <a:srgbClr val="FF0000"/>
                </a:solidFill>
                <a:latin typeface="Comic Sans MS" panose="030F0702030302020204" pitchFamily="66" charset="0"/>
              </a:rPr>
              <a:t>Výroba elektrické energie</a:t>
            </a:r>
            <a:br>
              <a:rPr lang="cs-CZ" altLang="cs-CZ" sz="4800" b="1" u="sng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cs-CZ" altLang="cs-CZ" sz="4800" b="1" u="sng">
                <a:solidFill>
                  <a:srgbClr val="FF0000"/>
                </a:solidFill>
                <a:latin typeface="Comic Sans MS" panose="030F0702030302020204" pitchFamily="66" charset="0"/>
              </a:rPr>
              <a:t>- obecná část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52994" y="6424932"/>
            <a:ext cx="24674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46088" indent="-446088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tabLst/>
            </a:pPr>
            <a:r>
              <a:rPr lang="cs-CZ" altLang="cs-CZ" b="1" dirty="0" smtClean="0">
                <a:solidFill>
                  <a:srgbClr val="000000"/>
                </a:solidFill>
              </a:rPr>
              <a:t>aktualizace 10/2024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778" y="3432375"/>
            <a:ext cx="4993848" cy="338100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6346" y="4725144"/>
            <a:ext cx="38884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Výroba elektřiny ČR a </a:t>
            </a:r>
            <a:r>
              <a:rPr lang="cs-CZ" altLang="cs-CZ" sz="2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Německo</a:t>
            </a:r>
          </a:p>
          <a:p>
            <a:r>
              <a:rPr lang="cs-CZ" altLang="cs-CZ" sz="2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3.-11.11.2024</a:t>
            </a:r>
          </a:p>
          <a:p>
            <a:r>
              <a:rPr lang="cs-CZ" altLang="cs-CZ" sz="18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zdroj: https://oenergetice.cz/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12" y="116632"/>
            <a:ext cx="5312984" cy="35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42595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6992042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100494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821136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3492179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5313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648389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38775"/>
              </p:ext>
            </p:extLst>
          </p:nvPr>
        </p:nvGraphicFramePr>
        <p:xfrm>
          <a:off x="1371600" y="1261872"/>
          <a:ext cx="6775704" cy="1051560"/>
        </p:xfrm>
        <a:graphic>
          <a:graphicData uri="http://schemas.openxmlformats.org/drawingml/2006/table">
            <a:tbl>
              <a:tblPr/>
              <a:tblGrid>
                <a:gridCol w="6775704">
                  <a:extLst>
                    <a:ext uri="{9D8B030D-6E8A-4147-A177-3AD203B41FA5}">
                      <a16:colId xmlns:a16="http://schemas.microsoft.com/office/drawing/2014/main" val="2572925158"/>
                    </a:ext>
                  </a:extLst>
                </a:gridCol>
              </a:tblGrid>
              <a:tr h="105156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539172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23663"/>
              </p:ext>
            </p:extLst>
          </p:nvPr>
        </p:nvGraphicFramePr>
        <p:xfrm>
          <a:off x="1234440" y="1207008"/>
          <a:ext cx="7424928" cy="1243584"/>
        </p:xfrm>
        <a:graphic>
          <a:graphicData uri="http://schemas.openxmlformats.org/drawingml/2006/table">
            <a:tbl>
              <a:tblPr/>
              <a:tblGrid>
                <a:gridCol w="7424928">
                  <a:extLst>
                    <a:ext uri="{9D8B030D-6E8A-4147-A177-3AD203B41FA5}">
                      <a16:colId xmlns:a16="http://schemas.microsoft.com/office/drawing/2014/main" val="2514899792"/>
                    </a:ext>
                  </a:extLst>
                </a:gridCol>
              </a:tblGrid>
              <a:tr h="12435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329555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68583"/>
              </p:ext>
            </p:extLst>
          </p:nvPr>
        </p:nvGraphicFramePr>
        <p:xfrm>
          <a:off x="251520" y="3212976"/>
          <a:ext cx="8604504" cy="796544"/>
        </p:xfrm>
        <a:graphic>
          <a:graphicData uri="http://schemas.openxmlformats.org/drawingml/2006/table">
            <a:tbl>
              <a:tblPr/>
              <a:tblGrid>
                <a:gridCol w="8604504">
                  <a:extLst>
                    <a:ext uri="{9D8B030D-6E8A-4147-A177-3AD203B41FA5}">
                      <a16:colId xmlns:a16="http://schemas.microsoft.com/office/drawing/2014/main" val="3285221232"/>
                    </a:ext>
                  </a:extLst>
                </a:gridCol>
              </a:tblGrid>
              <a:tr h="79654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063413"/>
                  </a:ext>
                </a:extLst>
              </a:tr>
            </a:tbl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82" y="646797"/>
            <a:ext cx="7474722" cy="145899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82" y="2448560"/>
            <a:ext cx="77057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4253" t="16380" r="16440" b="19991"/>
          <a:stretch/>
        </p:blipFill>
        <p:spPr>
          <a:xfrm>
            <a:off x="179512" y="1484784"/>
            <a:ext cx="8808288" cy="53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0491" y="116632"/>
            <a:ext cx="199524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63525" indent="-26352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cs-CZ" altLang="cs-CZ" b="1" dirty="0" smtClean="0">
                <a:solidFill>
                  <a:srgbClr val="000000"/>
                </a:solidFill>
              </a:rPr>
              <a:t>zdroj: ČEPS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6" y="1556793"/>
            <a:ext cx="8809192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750" y="260350"/>
            <a:ext cx="80645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Přeshraniční přenosové linky</a:t>
            </a:r>
            <a:endParaRPr lang="cs-CZ" altLang="cs-CZ" sz="4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18983"/>
            <a:ext cx="7416824" cy="579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979613" y="260350"/>
            <a:ext cx="46434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Diagram zatížení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8785225" cy="461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*	je závislost výkonu na čase – P=f(t).</a:t>
            </a:r>
          </a:p>
          <a:p>
            <a:pPr>
              <a:spcBef>
                <a:spcPts val="12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*	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je zpracován z </a:t>
            </a:r>
            <a:r>
              <a:rPr lang="cs-CZ" altLang="cs-CZ" sz="2400" b="1" dirty="0">
                <a:solidFill>
                  <a:srgbClr val="000000"/>
                </a:solidFill>
              </a:rPr>
              <a:t>pohledu spotřeby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(republika, kraj, město</a:t>
            </a:r>
            <a:r>
              <a:rPr lang="cs-CZ" altLang="cs-CZ" sz="2400" b="1" dirty="0">
                <a:solidFill>
                  <a:srgbClr val="000000"/>
                </a:solidFill>
              </a:rPr>
              <a:t>, závod, …)</a:t>
            </a:r>
          </a:p>
          <a:p>
            <a:pPr>
              <a:spcBef>
                <a:spcPts val="12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*	může být zpracován pro různé časové úseky:</a:t>
            </a:r>
          </a:p>
          <a:p>
            <a:pPr>
              <a:spcBef>
                <a:spcPts val="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	- denní, týdenní, měsíční, roční  </a:t>
            </a:r>
          </a:p>
          <a:p>
            <a:pPr>
              <a:spcBef>
                <a:spcPts val="12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*	výkon se zpravidla určuje střední (průměrnou) nebo maximální hodnotou za určitý časový úsek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- 1 minuta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- 5 minut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- 15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minut</a:t>
            </a:r>
          </a:p>
          <a:p>
            <a:r>
              <a:rPr lang="cs-CZ" altLang="cs-CZ" b="1" dirty="0" smtClean="0">
                <a:solidFill>
                  <a:srgbClr val="000000"/>
                </a:solidFill>
                <a:hlinkClick r:id="rId2"/>
              </a:rPr>
              <a:t>Zatížení on-line (zdroj ČEPS)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1376" t="22484" r="13992" b="30266"/>
          <a:stretch/>
        </p:blipFill>
        <p:spPr>
          <a:xfrm>
            <a:off x="868754" y="2309382"/>
            <a:ext cx="6943606" cy="4503994"/>
          </a:xfrm>
          <a:prstGeom prst="rect">
            <a:avLst/>
          </a:prstGeom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042988" y="115888"/>
            <a:ext cx="71294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Diagram zatížení - denní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07504" y="908050"/>
            <a:ext cx="3169096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Maximální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spotřeba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0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  <a:endParaRPr lang="cs-CZ" altLang="cs-CZ" sz="2000" b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276599" y="1310341"/>
            <a:ext cx="318249" cy="219066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07504" y="1484313"/>
            <a:ext cx="3097212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Minimální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spotřeba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0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min</a:t>
            </a:r>
            <a:endParaRPr lang="cs-CZ" altLang="cs-CZ" sz="2000" b="1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210921" y="1886605"/>
            <a:ext cx="1048711" cy="36306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594848" y="937733"/>
            <a:ext cx="5369640" cy="98706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Plocha diagramu určuje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spotřebu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energii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(MW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) za daný čas (T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zatížení = výroba - export + import (+čerpání)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5651500" y="1924800"/>
            <a:ext cx="3312988" cy="244082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cxnSp>
        <p:nvCxnSpPr>
          <p:cNvPr id="4" name="Přímá spojnice 3"/>
          <p:cNvCxnSpPr/>
          <p:nvPr/>
        </p:nvCxnSpPr>
        <p:spPr bwMode="auto">
          <a:xfrm>
            <a:off x="1074273" y="5517232"/>
            <a:ext cx="6626224" cy="0"/>
          </a:xfrm>
          <a:prstGeom prst="line">
            <a:avLst/>
          </a:prstGeom>
          <a:solidFill>
            <a:srgbClr val="FFFF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14"/>
          <p:cNvCxnSpPr/>
          <p:nvPr/>
        </p:nvCxnSpPr>
        <p:spPr bwMode="auto">
          <a:xfrm>
            <a:off x="1074273" y="3501008"/>
            <a:ext cx="6626224" cy="0"/>
          </a:xfrm>
          <a:prstGeom prst="line">
            <a:avLst/>
          </a:prstGeom>
          <a:solidFill>
            <a:srgbClr val="FFFF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 animBg="1"/>
      <p:bldP spid="15367" grpId="0" animBg="1"/>
      <p:bldP spid="15368" grpId="0" animBg="1"/>
      <p:bldP spid="15369" grpId="0" animBg="1"/>
      <p:bldP spid="15372" grpId="0" animBg="1"/>
      <p:bldP spid="153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4463" y="188913"/>
            <a:ext cx="46434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Diagram zatížení</a:t>
            </a:r>
          </a:p>
        </p:txBody>
      </p:sp>
      <p:pic>
        <p:nvPicPr>
          <p:cNvPr id="12299" name="Picture 11" descr="27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12875"/>
            <a:ext cx="8331200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732588" y="170021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u="sng">
                <a:solidFill>
                  <a:srgbClr val="000000"/>
                </a:solidFill>
              </a:rPr>
              <a:t>27. 12. 07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908175" y="1989138"/>
            <a:ext cx="1871663" cy="66675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>
                <a:solidFill>
                  <a:srgbClr val="000000"/>
                </a:solidFill>
              </a:rPr>
              <a:t>Přečerpávací elektrárny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1692275" y="2636838"/>
            <a:ext cx="215900" cy="2160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643438" y="2276475"/>
            <a:ext cx="1871662" cy="392113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>
                <a:solidFill>
                  <a:srgbClr val="000000"/>
                </a:solidFill>
              </a:rPr>
              <a:t>Sepnutí HDO</a:t>
            </a: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5651500" y="2708275"/>
            <a:ext cx="865188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3779838" y="2636838"/>
            <a:ext cx="2663825" cy="16557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300" grpId="0"/>
      <p:bldP spid="12301" grpId="0" animBg="1"/>
      <p:bldP spid="12302" grpId="0" animBg="1"/>
      <p:bldP spid="12303" grpId="0" animBg="1"/>
      <p:bldP spid="12304" grpId="0" animBg="1"/>
      <p:bldP spid="123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42988" y="260350"/>
            <a:ext cx="71294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Regulační stupně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79388" y="1045950"/>
            <a:ext cx="8713787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just"/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</a:rPr>
              <a:t>V případě, kdy stoupne spotřeba elektrické energie tak, že převýší kapacitní možnosti elektráren a není jiná možnost splnit požadavky sítě, může následně docházet k tzv. stavům nouze. Aby k těmto stavům nedocházelo vyhlašuje ČEPS pro elektrickou přenosovou soustavu regulační stupně odběru elektrické energie. </a:t>
            </a:r>
          </a:p>
          <a:p>
            <a:pPr algn="just"/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</a:rPr>
              <a:t>Obdobné problémy můžou nastat při výpadku nebo přetížení přenosových linek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0825" y="4324697"/>
            <a:ext cx="8748713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0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Možnosti omezení spotřeby:</a:t>
            </a:r>
          </a:p>
          <a:p>
            <a:r>
              <a:rPr lang="cs-CZ" altLang="cs-CZ" sz="2400" dirty="0">
                <a:solidFill>
                  <a:srgbClr val="000000"/>
                </a:solidFill>
              </a:rPr>
              <a:t>*	snížení příkonu u odběratele</a:t>
            </a:r>
          </a:p>
          <a:p>
            <a:r>
              <a:rPr lang="cs-CZ" altLang="cs-CZ" sz="2400" dirty="0">
                <a:solidFill>
                  <a:srgbClr val="000000"/>
                </a:solidFill>
              </a:rPr>
              <a:t>*	systémem HDO</a:t>
            </a:r>
          </a:p>
          <a:p>
            <a:r>
              <a:rPr lang="cs-CZ" altLang="cs-CZ" sz="2400" dirty="0">
                <a:solidFill>
                  <a:srgbClr val="000000"/>
                </a:solidFill>
              </a:rPr>
              <a:t>*	přerušením dodávky elektřiny 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15900" y="260350"/>
            <a:ext cx="87836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Regulační 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plán</a:t>
            </a:r>
            <a:r>
              <a:rPr lang="cs-CZ" altLang="cs-CZ" sz="40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hlinkClick r:id="rId2"/>
              </a:rPr>
              <a:t>(uhelné prázdniny …)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endParaRPr lang="cs-CZ" altLang="cs-CZ" sz="2000" b="1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4925" y="908050"/>
            <a:ext cx="8964613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Pomocí regulačních stupňů je omezen příkon vybraným spotřebitelům – snížení sjednaných výkonů. Do jednotlivých regulačních stupňů jsou zařazováni odběratelé podle způsoby ovládání spotřebičů napěťové hladiny a hodnoty rezervovaného příkonu.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7950" y="2349500"/>
            <a:ext cx="8964613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322638" indent="-3322638">
              <a:tabLst>
                <a:tab pos="274638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2025">
              <a:tabLst>
                <a:tab pos="274638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681413">
              <a:tabLst>
                <a:tab pos="274638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60800">
              <a:tabLst>
                <a:tab pos="274638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040188">
              <a:tabLst>
                <a:tab pos="274638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97388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954588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411788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68988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3140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Regulační stupně: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</a:rPr>
              <a:t>základní stupeň</a:t>
            </a:r>
            <a:r>
              <a:rPr lang="cs-CZ" altLang="cs-CZ" sz="2000" b="1" dirty="0">
                <a:solidFill>
                  <a:srgbClr val="000000"/>
                </a:solidFill>
              </a:rPr>
              <a:t> 	- normální stav bez omezení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</a:rPr>
              <a:t>regulační stupeň 1</a:t>
            </a:r>
            <a:r>
              <a:rPr lang="cs-CZ" altLang="cs-CZ" sz="2000" b="1" dirty="0">
                <a:solidFill>
                  <a:srgbClr val="000000"/>
                </a:solidFill>
              </a:rPr>
              <a:t>	- upozorňuje na přísné dodržování sjednaných výkonů, možné omezení HDO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</a:rPr>
              <a:t>regulační stupně 2-5</a:t>
            </a:r>
            <a:r>
              <a:rPr lang="cs-CZ" altLang="cs-CZ" sz="2000" b="1" dirty="0">
                <a:solidFill>
                  <a:srgbClr val="000000"/>
                </a:solidFill>
              </a:rPr>
              <a:t>	-	omezení odebíraného výkonu podle napěťové soustavy a celkového výkonu odběratele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</a:rPr>
              <a:t>regulační stupeň 6-7</a:t>
            </a:r>
            <a:r>
              <a:rPr lang="cs-CZ" altLang="cs-CZ" sz="2000" b="1" dirty="0">
                <a:solidFill>
                  <a:srgbClr val="000000"/>
                </a:solidFill>
              </a:rPr>
              <a:t>	-	snížení výkonu na hodnotu bezpečnostního minima 	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15900" y="5949950"/>
            <a:ext cx="882015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Jestliže jsou tato opatření nedostatečná přechází se podle </a:t>
            </a: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</a:rPr>
              <a:t>vypínacího plánu k vypnutí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 vybraných vývodů v rozvodnách vn a vvn.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03262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Zdroje energie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3850" y="836712"/>
            <a:ext cx="8496300" cy="59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Rozdělení zdrojů energie: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1.	Neobnovitelné zdroje energie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  <a:r>
              <a:rPr lang="cs-CZ" altLang="cs-CZ" sz="2200" b="1" dirty="0">
                <a:solidFill>
                  <a:srgbClr val="000000"/>
                </a:solidFill>
              </a:rPr>
              <a:t>-	uhlí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- 	ropa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-	zemní plyn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-	uran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-	břidlicový plyn</a:t>
            </a:r>
          </a:p>
          <a:p>
            <a:endParaRPr lang="cs-CZ" altLang="cs-CZ" sz="2200" b="1" dirty="0">
              <a:solidFill>
                <a:srgbClr val="000000"/>
              </a:solidFill>
            </a:endParaRPr>
          </a:p>
          <a:p>
            <a:r>
              <a:rPr lang="cs-CZ" altLang="cs-CZ" sz="2400" b="1" u="sng" dirty="0">
                <a:solidFill>
                  <a:srgbClr val="000000"/>
                </a:solidFill>
              </a:rPr>
              <a:t>2.	Obnovitelné zdroje energie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  <a:r>
              <a:rPr lang="cs-CZ" altLang="cs-CZ" sz="2200" b="1" dirty="0">
                <a:solidFill>
                  <a:srgbClr val="000000"/>
                </a:solidFill>
              </a:rPr>
              <a:t>-	voda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-	slunce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-	vítr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-	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biomasa</a:t>
            </a:r>
            <a:endParaRPr lang="cs-CZ" altLang="cs-CZ" sz="2200" b="1" dirty="0">
              <a:solidFill>
                <a:srgbClr val="000000"/>
              </a:solidFill>
            </a:endParaRPr>
          </a:p>
          <a:p>
            <a:r>
              <a:rPr lang="cs-CZ" altLang="cs-CZ" sz="2200" b="1" dirty="0">
                <a:solidFill>
                  <a:srgbClr val="000000"/>
                </a:solidFill>
              </a:rPr>
              <a:t>	-	příliv a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odliv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-	? uran ?</a:t>
            </a:r>
            <a:endParaRPr lang="cs-CZ" altLang="cs-CZ" sz="2200" b="1" dirty="0">
              <a:solidFill>
                <a:srgbClr val="000000"/>
              </a:solidFill>
            </a:endParaRPr>
          </a:p>
          <a:p>
            <a:r>
              <a:rPr lang="cs-CZ" altLang="cs-CZ" sz="2200" b="1" dirty="0">
                <a:solidFill>
                  <a:srgbClr val="000000"/>
                </a:solidFill>
              </a:rPr>
              <a:t>	-	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2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42988" y="260350"/>
            <a:ext cx="71294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Energetické zdroje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496300" cy="501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6575" indent="-536575"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Rozdělení elektráren: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1.	parní 	turbína 	- kondenzační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	- </a:t>
            </a:r>
            <a:r>
              <a:rPr lang="cs-CZ" altLang="cs-CZ" sz="2000" b="1" dirty="0" err="1">
                <a:solidFill>
                  <a:srgbClr val="000000"/>
                </a:solidFill>
              </a:rPr>
              <a:t>protitlaká</a:t>
            </a:r>
            <a:r>
              <a:rPr lang="cs-CZ" altLang="cs-CZ" sz="2000" b="1" dirty="0">
                <a:solidFill>
                  <a:srgbClr val="000000"/>
                </a:solidFill>
              </a:rPr>
              <a:t> (teplárny)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	- odběrová (teplárny)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2.	vodní	- průtočné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- akumulační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- přečerpávací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- MVE (do 10MW tvoří samostatnou část)	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3.	jaderné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4.	ostatní	- větrné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- solární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- geotermální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- přílivové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3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1520" y="191611"/>
            <a:ext cx="8712646" cy="12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Bilance elektrické energie - OZE 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(zdroj ČEPS) </a:t>
            </a:r>
            <a:endParaRPr lang="cs-CZ" altLang="cs-CZ" sz="2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3523"/>
            <a:ext cx="8856984" cy="518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7504" y="191611"/>
            <a:ext cx="8856662" cy="12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Záporná cena elektřiny </a:t>
            </a:r>
          </a:p>
          <a:p>
            <a:r>
              <a:rPr lang="cs-CZ" altLang="cs-CZ" sz="28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důsledek obnovitelných zdrojů - větrné elektrárny o víkendu 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(zdroj www.oeneregtice.cz) </a:t>
            </a:r>
            <a:endParaRPr lang="cs-CZ" altLang="cs-CZ" sz="2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6537" t="37663" r="40466" b="16978"/>
          <a:stretch/>
        </p:blipFill>
        <p:spPr>
          <a:xfrm>
            <a:off x="1331479" y="1628800"/>
            <a:ext cx="655272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114425" y="188913"/>
            <a:ext cx="669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Pokrytí diagramu zatížení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74725"/>
            <a:ext cx="5894388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924300" y="1096963"/>
            <a:ext cx="5040313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4284663" y="2355850"/>
            <a:ext cx="46799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716463" y="3536950"/>
            <a:ext cx="417671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787900" y="6308725"/>
            <a:ext cx="4176713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084888" y="4365625"/>
            <a:ext cx="2519362" cy="1212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vodní průtočné</a:t>
            </a:r>
          </a:p>
          <a:p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jaderné</a:t>
            </a:r>
          </a:p>
          <a:p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parní (uhelné)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084888" y="2492375"/>
            <a:ext cx="2879725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vodní akumulační</a:t>
            </a:r>
          </a:p>
          <a:p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paroplynové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084888" y="1285875"/>
            <a:ext cx="3024187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vodní přečerpávací</a:t>
            </a:r>
          </a:p>
          <a:p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vodní akumulační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6" name="Group 14"/>
          <p:cNvGrpSpPr>
            <a:grpSpLocks/>
          </p:cNvGrpSpPr>
          <p:nvPr/>
        </p:nvGrpSpPr>
        <p:grpSpPr bwMode="auto">
          <a:xfrm>
            <a:off x="107950" y="1196975"/>
            <a:ext cx="8928100" cy="5545138"/>
            <a:chOff x="68" y="754"/>
            <a:chExt cx="5624" cy="3493"/>
          </a:xfrm>
        </p:grpSpPr>
        <p:grpSp>
          <p:nvGrpSpPr>
            <p:cNvPr id="18441" name="Group 9"/>
            <p:cNvGrpSpPr>
              <a:grpSpLocks/>
            </p:cNvGrpSpPr>
            <p:nvPr/>
          </p:nvGrpSpPr>
          <p:grpSpPr bwMode="auto">
            <a:xfrm>
              <a:off x="68" y="754"/>
              <a:ext cx="5624" cy="3493"/>
              <a:chOff x="113" y="849"/>
              <a:chExt cx="5534" cy="3443"/>
            </a:xfrm>
          </p:grpSpPr>
          <p:pic>
            <p:nvPicPr>
              <p:cNvPr id="18438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849"/>
                <a:ext cx="5534" cy="344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440" name="Rectangle 8"/>
              <p:cNvSpPr>
                <a:spLocks noChangeArrowheads="1"/>
              </p:cNvSpPr>
              <p:nvPr/>
            </p:nvSpPr>
            <p:spPr bwMode="auto">
              <a:xfrm>
                <a:off x="3061" y="1797"/>
                <a:ext cx="2314" cy="363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1701" y="845"/>
              <a:ext cx="2268" cy="2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4213" y="188913"/>
            <a:ext cx="79914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parametry - výběr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916238" y="1649413"/>
            <a:ext cx="5976937" cy="12747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</a:rPr>
              <a:t>Doba trvání maxima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 – určuje, po jakou dobu zdroj pracuje, jestliže má maximální výkon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t = W/P</a:t>
            </a:r>
            <a:r>
              <a:rPr lang="cs-CZ" altLang="cs-CZ" sz="2400" b="1" baseline="-2500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  <a:r>
              <a:rPr lang="cs-CZ" altLang="cs-CZ" sz="2000" b="1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203575" y="3429000"/>
            <a:ext cx="5688013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86050" indent="-2686050">
              <a:tabLst>
                <a:tab pos="242252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>
              <a:tabLst>
                <a:tab pos="242252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>
              <a:tabLst>
                <a:tab pos="242252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>
              <a:tabLst>
                <a:tab pos="242252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>
              <a:tabLst>
                <a:tab pos="242252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Čára trvání výkonu</a:t>
            </a:r>
            <a:r>
              <a:rPr lang="cs-CZ" altLang="cs-CZ" sz="2000" b="1">
                <a:solidFill>
                  <a:srgbClr val="000000"/>
                </a:solidFill>
              </a:rPr>
              <a:t> 	–	určuje, po jakou dobu dodává zdroj daný nebo vyšší výkon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2484438" y="1628775"/>
            <a:ext cx="431800" cy="6477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2987675" y="4437063"/>
            <a:ext cx="215900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animBg="1"/>
      <p:bldP spid="18439" grpId="0" animBg="1"/>
      <p:bldP spid="18442" grpId="0" animBg="1"/>
      <p:bldP spid="184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84213" y="188913"/>
            <a:ext cx="79914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Čára trvání výkonu - 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2021</a:t>
            </a:r>
            <a:endParaRPr lang="cs-CZ" altLang="cs-CZ" sz="4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844824"/>
            <a:ext cx="8685765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42988" y="260350"/>
            <a:ext cx="7129462" cy="151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Hodnocení energetických zdrojů</a:t>
            </a:r>
            <a:endParaRPr lang="cs-CZ" altLang="cs-CZ" sz="4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1520" y="1915806"/>
            <a:ext cx="8496300" cy="424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6575" indent="-536575"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tabLst>
                <a:tab pos="3314700" algn="l"/>
              </a:tabLst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Sdružená cena energie (LCOE)</a:t>
            </a:r>
          </a:p>
          <a:p>
            <a:pPr marL="0" indent="0">
              <a:spcBef>
                <a:spcPct val="50000"/>
              </a:spcBef>
              <a:tabLst>
                <a:tab pos="33147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umožňuje porovnat ekonomickou výhodnost jednotlivých zdrojů energie bez ostatních vlivů a zásahů (emisní povolenky, dotace, …)</a:t>
            </a:r>
          </a:p>
          <a:p>
            <a:pPr marL="0" indent="0">
              <a:spcBef>
                <a:spcPct val="50000"/>
              </a:spcBef>
              <a:tabLst>
                <a:tab pos="33147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V čitateli je souhrn veškerých nákladů na výstavbu, provoz a likvidaci zdroje</a:t>
            </a:r>
          </a:p>
          <a:p>
            <a:pPr marL="0" indent="0">
              <a:spcBef>
                <a:spcPct val="50000"/>
              </a:spcBef>
              <a:tabLst>
                <a:tab pos="33147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Ve jmenovateli je množství energie, kterou zdroj vyrobí za dobu své životnosti</a:t>
            </a:r>
          </a:p>
          <a:p>
            <a:pPr marL="0" indent="0">
              <a:spcBef>
                <a:spcPct val="50000"/>
              </a:spcBef>
              <a:tabLst>
                <a:tab pos="33147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Jednotky USD/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MWh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, případně EUR/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MWh</a:t>
            </a:r>
            <a:endParaRPr lang="cs-CZ" altLang="cs-CZ" sz="20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50000"/>
              </a:spcBef>
              <a:tabLst>
                <a:tab pos="33147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Například v USA je na přelomu 2023/24 je u elektráren na moři hodnota 27,2 USD/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MWh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, což je nárůst o 40% v porovnání s minulým obdobím.   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aktaoklimatu.cz/assets/generated/cena-energie_6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097" y="-9100392"/>
            <a:ext cx="10692011" cy="75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aktaoklimatu.cz/assets/generated/cena-energie_6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382"/>
            <a:ext cx="8784976" cy="621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06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42988" y="44624"/>
            <a:ext cx="7129462" cy="79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Vyhodnocení grafu</a:t>
            </a:r>
            <a:endParaRPr lang="cs-CZ" altLang="cs-CZ" sz="4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1520" y="908720"/>
            <a:ext cx="8496300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6575" indent="-536575"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tabLst>
                <a:tab pos="3314700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Graf nezobrazuje dodatečné náklady plynoucí z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nestálosti </a:t>
            </a:r>
            <a:r>
              <a:rPr lang="cs-CZ" altLang="cs-CZ" sz="2000" b="1" dirty="0">
                <a:solidFill>
                  <a:srgbClr val="000000"/>
                </a:solidFill>
              </a:rPr>
              <a:t>solárních a větrných elektráren. Rozdíl mezi poptávkou a nabídkou je možné vyrovnávat pomocí špičkových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elektráren, </a:t>
            </a:r>
            <a:r>
              <a:rPr lang="cs-CZ" altLang="cs-CZ" sz="2000" b="1" dirty="0">
                <a:solidFill>
                  <a:srgbClr val="000000"/>
                </a:solidFill>
              </a:rPr>
              <a:t>úložišť elektřiny (bateriové, vodní přečerpávací), dynamického řízení poptávky (tzv. </a:t>
            </a:r>
            <a:r>
              <a:rPr lang="cs-CZ" altLang="cs-CZ" sz="2000" b="1" dirty="0" err="1">
                <a:solidFill>
                  <a:srgbClr val="000000"/>
                </a:solidFill>
              </a:rPr>
              <a:t>smart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grid</a:t>
            </a:r>
            <a:r>
              <a:rPr lang="cs-CZ" altLang="cs-CZ" sz="2000" b="1" dirty="0">
                <a:solidFill>
                  <a:srgbClr val="000000"/>
                </a:solidFill>
              </a:rPr>
              <a:t>) nebo propojením elektrické soustavy v rámci větších geografických celků.</a:t>
            </a:r>
            <a:endParaRPr lang="cs-CZ" altLang="cs-CZ" sz="2000" b="1" dirty="0" smtClean="0">
              <a:solidFill>
                <a:srgbClr val="0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94" y="2564904"/>
            <a:ext cx="6062580" cy="4194842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1560" y="3284984"/>
            <a:ext cx="2869101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536575" indent="-536575"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7188" indent="-357188">
              <a:spcBef>
                <a:spcPct val="50000"/>
              </a:spcBef>
              <a:tabLst>
                <a:tab pos="3314700" algn="l"/>
              </a:tabLst>
            </a:pPr>
            <a:r>
              <a:rPr lang="cs-CZ" altLang="cs-CZ" sz="1400" b="1" dirty="0" smtClean="0">
                <a:solidFill>
                  <a:srgbClr val="000000"/>
                </a:solidFill>
              </a:rPr>
              <a:t>zdroj</a:t>
            </a:r>
            <a:r>
              <a:rPr lang="cs-CZ" altLang="cs-CZ" sz="1400" b="1" dirty="0">
                <a:solidFill>
                  <a:srgbClr val="000000"/>
                </a:solidFill>
              </a:rPr>
              <a:t>: https://faktaoklimatu.cz/</a:t>
            </a:r>
          </a:p>
        </p:txBody>
      </p:sp>
    </p:spTree>
    <p:extLst>
      <p:ext uri="{BB962C8B-B14F-4D97-AF65-F5344CB8AC3E}">
        <p14:creationId xmlns:p14="http://schemas.microsoft.com/office/powerpoint/2010/main" val="378309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042988" y="260350"/>
            <a:ext cx="71294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Materiály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6575" indent="-536575"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Energetický regulační úřad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ČEPS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4909" y="188912"/>
            <a:ext cx="8891587" cy="93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Využití zdrojů energie v ČR 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2023</a:t>
            </a:r>
          </a:p>
          <a:p>
            <a:r>
              <a:rPr lang="cs-CZ" altLang="cs-CZ" sz="18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zdroj: Roční zpráva o provozu ES 2023</a:t>
            </a:r>
            <a:endParaRPr lang="cs-CZ" altLang="cs-CZ" sz="18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79388" y="1376329"/>
            <a:ext cx="8785225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165225" algn="l"/>
                <a:tab pos="5018088" algn="dec"/>
                <a:tab pos="5565775" algn="l"/>
                <a:tab pos="7350125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65225" algn="l"/>
                <a:tab pos="5018088" algn="dec"/>
                <a:tab pos="5565775" algn="l"/>
                <a:tab pos="7350125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65225" algn="l"/>
                <a:tab pos="5018088" algn="dec"/>
                <a:tab pos="5565775" algn="l"/>
                <a:tab pos="7350125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65225" algn="l"/>
                <a:tab pos="5018088" algn="dec"/>
                <a:tab pos="5565775" algn="l"/>
                <a:tab pos="7350125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65225" algn="l"/>
                <a:tab pos="5018088" algn="dec"/>
                <a:tab pos="5565775" algn="l"/>
                <a:tab pos="7350125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5018088" algn="dec"/>
                <a:tab pos="5565775" algn="l"/>
                <a:tab pos="7350125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5018088" algn="dec"/>
                <a:tab pos="5565775" algn="l"/>
                <a:tab pos="7350125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5018088" algn="dec"/>
                <a:tab pos="5565775" algn="l"/>
                <a:tab pos="7350125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5018088" algn="dec"/>
                <a:tab pos="5565775" algn="l"/>
                <a:tab pos="7350125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Celková výroba elektrické energie (čistá, bez VS)</a:t>
            </a: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71 786,1</a:t>
            </a:r>
            <a:r>
              <a:rPr lang="cs-CZ" altLang="cs-CZ" sz="2000" dirty="0">
                <a:solidFill>
                  <a:srgbClr val="000000"/>
                </a:solidFill>
              </a:rPr>
              <a:t>	(</a:t>
            </a:r>
            <a:r>
              <a:rPr lang="cs-CZ" altLang="cs-CZ" sz="2000" dirty="0" err="1">
                <a:solidFill>
                  <a:srgbClr val="000000"/>
                </a:solidFill>
              </a:rPr>
              <a:t>GWh</a:t>
            </a:r>
            <a:r>
              <a:rPr lang="cs-CZ" altLang="cs-CZ" sz="200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z toho	parní elektrárny	</a:t>
            </a:r>
            <a:r>
              <a:rPr lang="cs-CZ" altLang="cs-CZ" sz="2000" dirty="0" smtClean="0">
                <a:solidFill>
                  <a:srgbClr val="000000"/>
                </a:solidFill>
              </a:rPr>
              <a:t>42,56</a:t>
            </a:r>
            <a:r>
              <a:rPr lang="cs-CZ" altLang="cs-CZ" sz="2000" dirty="0">
                <a:solidFill>
                  <a:srgbClr val="000000"/>
                </a:solidFill>
              </a:rPr>
              <a:t>	%	</a:t>
            </a:r>
            <a:r>
              <a:rPr lang="cs-CZ" altLang="cs-CZ" sz="2000" dirty="0" smtClean="0">
                <a:solidFill>
                  <a:srgbClr val="000000"/>
                </a:solidFill>
              </a:rPr>
              <a:t>30 551,1</a:t>
            </a:r>
            <a:r>
              <a:rPr lang="cs-CZ" altLang="cs-CZ" sz="2000" dirty="0">
                <a:solidFill>
                  <a:srgbClr val="000000"/>
                </a:solidFill>
              </a:rPr>
              <a:t>	(</a:t>
            </a:r>
            <a:r>
              <a:rPr lang="cs-CZ" altLang="cs-CZ" sz="2000" dirty="0" err="1">
                <a:solidFill>
                  <a:srgbClr val="000000"/>
                </a:solidFill>
              </a:rPr>
              <a:t>GWh</a:t>
            </a:r>
            <a:r>
              <a:rPr lang="cs-CZ" altLang="cs-CZ" sz="200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paroplynové</a:t>
            </a: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2,87</a:t>
            </a:r>
            <a:r>
              <a:rPr lang="cs-CZ" altLang="cs-CZ" sz="2000" dirty="0">
                <a:solidFill>
                  <a:srgbClr val="000000"/>
                </a:solidFill>
              </a:rPr>
              <a:t>	%	</a:t>
            </a:r>
            <a:r>
              <a:rPr lang="cs-CZ" altLang="cs-CZ" sz="2000" dirty="0" smtClean="0">
                <a:solidFill>
                  <a:srgbClr val="000000"/>
                </a:solidFill>
              </a:rPr>
              <a:t>2 058,1</a:t>
            </a:r>
            <a:r>
              <a:rPr lang="cs-CZ" altLang="cs-CZ" sz="2000" dirty="0">
                <a:solidFill>
                  <a:srgbClr val="000000"/>
                </a:solidFill>
              </a:rPr>
              <a:t>	(</a:t>
            </a:r>
            <a:r>
              <a:rPr lang="cs-CZ" altLang="cs-CZ" sz="2000" dirty="0" err="1">
                <a:solidFill>
                  <a:srgbClr val="000000"/>
                </a:solidFill>
              </a:rPr>
              <a:t>GWh</a:t>
            </a:r>
            <a:r>
              <a:rPr lang="cs-CZ" altLang="cs-CZ" sz="200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vodní elektrárny	</a:t>
            </a:r>
            <a:r>
              <a:rPr lang="cs-CZ" altLang="cs-CZ" sz="2000" dirty="0" smtClean="0">
                <a:solidFill>
                  <a:srgbClr val="000000"/>
                </a:solidFill>
              </a:rPr>
              <a:t>3,23 </a:t>
            </a:r>
            <a:r>
              <a:rPr lang="cs-CZ" altLang="cs-CZ" sz="2000" dirty="0">
                <a:solidFill>
                  <a:srgbClr val="000000"/>
                </a:solidFill>
              </a:rPr>
              <a:t>	%	</a:t>
            </a:r>
            <a:r>
              <a:rPr lang="cs-CZ" altLang="cs-CZ" sz="2000" dirty="0" smtClean="0">
                <a:solidFill>
                  <a:srgbClr val="000000"/>
                </a:solidFill>
              </a:rPr>
              <a:t>2 345,3</a:t>
            </a:r>
            <a:r>
              <a:rPr lang="cs-CZ" altLang="cs-CZ" sz="2000" dirty="0">
                <a:solidFill>
                  <a:srgbClr val="000000"/>
                </a:solidFill>
              </a:rPr>
              <a:t>	(</a:t>
            </a:r>
            <a:r>
              <a:rPr lang="cs-CZ" altLang="cs-CZ" sz="2000" dirty="0" err="1">
                <a:solidFill>
                  <a:srgbClr val="000000"/>
                </a:solidFill>
              </a:rPr>
              <a:t>GWh</a:t>
            </a:r>
            <a:r>
              <a:rPr lang="cs-CZ" altLang="cs-CZ" sz="20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přečerpávací	1,46	%	1 055,5	(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GWh</a:t>
            </a:r>
            <a:r>
              <a:rPr lang="cs-CZ" altLang="cs-CZ" sz="2000" dirty="0" smtClean="0">
                <a:solidFill>
                  <a:srgbClr val="000000"/>
                </a:solidFill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jaderné elektrárny	</a:t>
            </a:r>
            <a:r>
              <a:rPr lang="cs-CZ" altLang="cs-CZ" sz="2000" dirty="0" smtClean="0">
                <a:solidFill>
                  <a:srgbClr val="000000"/>
                </a:solidFill>
              </a:rPr>
              <a:t>40,02</a:t>
            </a:r>
            <a:r>
              <a:rPr lang="cs-CZ" altLang="cs-CZ" sz="2000" dirty="0">
                <a:solidFill>
                  <a:srgbClr val="000000"/>
                </a:solidFill>
              </a:rPr>
              <a:t>	%	</a:t>
            </a:r>
            <a:r>
              <a:rPr lang="cs-CZ" altLang="cs-CZ" sz="2000" dirty="0" smtClean="0">
                <a:solidFill>
                  <a:srgbClr val="000000"/>
                </a:solidFill>
              </a:rPr>
              <a:t>28 729,3</a:t>
            </a:r>
            <a:r>
              <a:rPr lang="cs-CZ" altLang="cs-CZ" sz="2000" dirty="0">
                <a:solidFill>
                  <a:srgbClr val="000000"/>
                </a:solidFill>
              </a:rPr>
              <a:t>	(</a:t>
            </a:r>
            <a:r>
              <a:rPr lang="cs-CZ" altLang="cs-CZ" sz="2000" dirty="0" err="1">
                <a:solidFill>
                  <a:srgbClr val="000000"/>
                </a:solidFill>
              </a:rPr>
              <a:t>GWh</a:t>
            </a:r>
            <a:r>
              <a:rPr lang="cs-CZ" altLang="cs-CZ" sz="20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fotovoltaické	4,00	%	2 871,3	(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GWh</a:t>
            </a:r>
            <a:r>
              <a:rPr lang="cs-CZ" altLang="cs-CZ" sz="2000" dirty="0" smtClean="0">
                <a:solidFill>
                  <a:srgbClr val="000000"/>
                </a:solidFill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vítr</a:t>
            </a: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0,97</a:t>
            </a:r>
            <a:r>
              <a:rPr lang="cs-CZ" altLang="cs-CZ" sz="2000" dirty="0">
                <a:solidFill>
                  <a:srgbClr val="000000"/>
                </a:solidFill>
              </a:rPr>
              <a:t>	%	</a:t>
            </a:r>
            <a:r>
              <a:rPr lang="cs-CZ" altLang="cs-CZ" sz="2000" dirty="0" smtClean="0">
                <a:solidFill>
                  <a:srgbClr val="000000"/>
                </a:solidFill>
              </a:rPr>
              <a:t>693,3</a:t>
            </a:r>
            <a:r>
              <a:rPr lang="cs-CZ" altLang="cs-CZ" sz="2000" dirty="0">
                <a:solidFill>
                  <a:srgbClr val="000000"/>
                </a:solidFill>
              </a:rPr>
              <a:t>	(</a:t>
            </a:r>
            <a:r>
              <a:rPr lang="cs-CZ" altLang="cs-CZ" sz="2000" dirty="0" err="1">
                <a:solidFill>
                  <a:srgbClr val="000000"/>
                </a:solidFill>
              </a:rPr>
              <a:t>GWh</a:t>
            </a:r>
            <a:r>
              <a:rPr lang="cs-CZ" altLang="cs-CZ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79388" y="4184641"/>
            <a:ext cx="8785225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165225" algn="l"/>
                <a:tab pos="5018088" algn="dec"/>
                <a:tab pos="5383213" algn="l"/>
                <a:tab pos="7086600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65225" algn="l"/>
                <a:tab pos="5018088" algn="dec"/>
                <a:tab pos="5383213" algn="l"/>
                <a:tab pos="7086600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65225" algn="l"/>
                <a:tab pos="5018088" algn="dec"/>
                <a:tab pos="5383213" algn="l"/>
                <a:tab pos="7086600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65225" algn="l"/>
                <a:tab pos="5018088" algn="dec"/>
                <a:tab pos="5383213" algn="l"/>
                <a:tab pos="7086600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65225" algn="l"/>
                <a:tab pos="5018088" algn="dec"/>
                <a:tab pos="5383213" algn="l"/>
                <a:tab pos="7086600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5018088" algn="dec"/>
                <a:tab pos="5383213" algn="l"/>
                <a:tab pos="7086600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5018088" algn="dec"/>
                <a:tab pos="5383213" algn="l"/>
                <a:tab pos="7086600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5018088" algn="dec"/>
                <a:tab pos="5383213" algn="l"/>
                <a:tab pos="7086600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5018088" algn="dec"/>
                <a:tab pos="5383213" algn="l"/>
                <a:tab pos="7086600" algn="dec"/>
                <a:tab pos="771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Instalovaný výkon zdrojů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k 31. 12. 2023</a:t>
            </a:r>
            <a:r>
              <a:rPr lang="cs-CZ" altLang="cs-CZ" sz="2000" dirty="0">
                <a:solidFill>
                  <a:srgbClr val="000000"/>
                </a:solidFill>
              </a:rPr>
              <a:t>			</a:t>
            </a:r>
            <a:r>
              <a:rPr lang="cs-CZ" altLang="cs-CZ" sz="2000" dirty="0" smtClean="0">
                <a:solidFill>
                  <a:srgbClr val="000000"/>
                </a:solidFill>
              </a:rPr>
              <a:t>22 093,4</a:t>
            </a:r>
            <a:r>
              <a:rPr lang="cs-CZ" altLang="cs-CZ" sz="2000" dirty="0">
                <a:solidFill>
                  <a:srgbClr val="000000"/>
                </a:solidFill>
              </a:rPr>
              <a:t>	(MW)</a:t>
            </a:r>
          </a:p>
          <a:p>
            <a:pPr>
              <a:spcBef>
                <a:spcPts val="0"/>
              </a:spcBef>
              <a:tabLst>
                <a:tab pos="1165225" algn="l"/>
                <a:tab pos="5018088" algn="dec"/>
                <a:tab pos="5467350" algn="l"/>
                <a:tab pos="7086600" algn="dec"/>
                <a:tab pos="7715250" algn="l"/>
              </a:tabLst>
            </a:pPr>
            <a:r>
              <a:rPr lang="cs-CZ" altLang="cs-CZ" sz="2000" dirty="0">
                <a:solidFill>
                  <a:srgbClr val="000000"/>
                </a:solidFill>
              </a:rPr>
              <a:t>z toho	parní elektrárny	</a:t>
            </a:r>
            <a:r>
              <a:rPr lang="cs-CZ" altLang="cs-CZ" sz="2000" dirty="0" smtClean="0">
                <a:solidFill>
                  <a:srgbClr val="000000"/>
                </a:solidFill>
              </a:rPr>
              <a:t>42,87</a:t>
            </a:r>
            <a:r>
              <a:rPr lang="cs-CZ" altLang="cs-CZ" sz="2000" dirty="0">
                <a:solidFill>
                  <a:srgbClr val="000000"/>
                </a:solidFill>
              </a:rPr>
              <a:t>	%	</a:t>
            </a:r>
            <a:r>
              <a:rPr lang="cs-CZ" altLang="cs-CZ" sz="2000" dirty="0" smtClean="0">
                <a:solidFill>
                  <a:srgbClr val="000000"/>
                </a:solidFill>
              </a:rPr>
              <a:t>9 472,3</a:t>
            </a:r>
            <a:r>
              <a:rPr lang="cs-CZ" altLang="cs-CZ" sz="2000" dirty="0">
                <a:solidFill>
                  <a:srgbClr val="000000"/>
                </a:solidFill>
              </a:rPr>
              <a:t>	(MW)</a:t>
            </a:r>
          </a:p>
          <a:p>
            <a:pPr>
              <a:spcBef>
                <a:spcPts val="0"/>
              </a:spcBef>
              <a:tabLst>
                <a:tab pos="1165225" algn="l"/>
                <a:tab pos="5018088" algn="dec"/>
                <a:tab pos="5467350" algn="l"/>
                <a:tab pos="7086600" algn="dec"/>
                <a:tab pos="7715250" algn="l"/>
              </a:tabLst>
            </a:pP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paroplynové	6,17</a:t>
            </a:r>
            <a:r>
              <a:rPr lang="cs-CZ" altLang="cs-CZ" sz="2000" dirty="0">
                <a:solidFill>
                  <a:srgbClr val="000000"/>
                </a:solidFill>
              </a:rPr>
              <a:t>	%	</a:t>
            </a:r>
            <a:r>
              <a:rPr lang="cs-CZ" altLang="cs-CZ" sz="2000" dirty="0" smtClean="0">
                <a:solidFill>
                  <a:srgbClr val="000000"/>
                </a:solidFill>
              </a:rPr>
              <a:t>1 363,5 </a:t>
            </a:r>
            <a:r>
              <a:rPr lang="cs-CZ" altLang="cs-CZ" sz="2000" dirty="0">
                <a:solidFill>
                  <a:srgbClr val="000000"/>
                </a:solidFill>
              </a:rPr>
              <a:t>	(MW)</a:t>
            </a:r>
          </a:p>
          <a:p>
            <a:pPr>
              <a:spcBef>
                <a:spcPts val="0"/>
              </a:spcBef>
              <a:tabLst>
                <a:tab pos="1165225" algn="l"/>
                <a:tab pos="5018088" algn="dec"/>
                <a:tab pos="5467350" algn="l"/>
                <a:tab pos="7086600" algn="dec"/>
                <a:tab pos="7715250" algn="l"/>
              </a:tabLst>
            </a:pPr>
            <a:r>
              <a:rPr lang="cs-CZ" altLang="cs-CZ" sz="2000" dirty="0">
                <a:solidFill>
                  <a:srgbClr val="000000"/>
                </a:solidFill>
              </a:rPr>
              <a:t>	vodní elektrárny	</a:t>
            </a:r>
            <a:r>
              <a:rPr lang="cs-CZ" altLang="cs-CZ" sz="2000" dirty="0" smtClean="0">
                <a:solidFill>
                  <a:srgbClr val="000000"/>
                </a:solidFill>
              </a:rPr>
              <a:t>5,06</a:t>
            </a:r>
            <a:r>
              <a:rPr lang="cs-CZ" altLang="cs-CZ" sz="2000" dirty="0">
                <a:solidFill>
                  <a:srgbClr val="000000"/>
                </a:solidFill>
              </a:rPr>
              <a:t>	%	1 </a:t>
            </a:r>
            <a:r>
              <a:rPr lang="cs-CZ" altLang="cs-CZ" sz="2000" dirty="0" smtClean="0">
                <a:solidFill>
                  <a:srgbClr val="000000"/>
                </a:solidFill>
              </a:rPr>
              <a:t>116,9</a:t>
            </a:r>
            <a:r>
              <a:rPr lang="cs-CZ" altLang="cs-CZ" sz="2000" dirty="0">
                <a:solidFill>
                  <a:srgbClr val="000000"/>
                </a:solidFill>
              </a:rPr>
              <a:t>	(MW)</a:t>
            </a:r>
          </a:p>
          <a:p>
            <a:pPr>
              <a:spcBef>
                <a:spcPts val="0"/>
              </a:spcBef>
              <a:tabLst>
                <a:tab pos="1165225" algn="l"/>
                <a:tab pos="5018088" algn="dec"/>
                <a:tab pos="5467350" algn="l"/>
                <a:tab pos="7086600" algn="dec"/>
                <a:tab pos="7715250" algn="l"/>
              </a:tabLst>
            </a:pPr>
            <a:r>
              <a:rPr lang="cs-CZ" altLang="cs-CZ" sz="2000" dirty="0">
                <a:solidFill>
                  <a:srgbClr val="000000"/>
                </a:solidFill>
              </a:rPr>
              <a:t>	vodní přečerpávací elektrárny	</a:t>
            </a:r>
            <a:r>
              <a:rPr lang="cs-CZ" altLang="cs-CZ" sz="2000" dirty="0" smtClean="0">
                <a:solidFill>
                  <a:srgbClr val="000000"/>
                </a:solidFill>
              </a:rPr>
              <a:t>5,3</a:t>
            </a:r>
            <a:r>
              <a:rPr lang="cs-CZ" altLang="cs-CZ" sz="2000" dirty="0">
                <a:solidFill>
                  <a:srgbClr val="000000"/>
                </a:solidFill>
              </a:rPr>
              <a:t>	%	1 </a:t>
            </a:r>
            <a:r>
              <a:rPr lang="cs-CZ" altLang="cs-CZ" sz="2000" dirty="0" smtClean="0">
                <a:solidFill>
                  <a:srgbClr val="000000"/>
                </a:solidFill>
              </a:rPr>
              <a:t>171,5</a:t>
            </a:r>
            <a:r>
              <a:rPr lang="cs-CZ" altLang="cs-CZ" sz="2000" dirty="0">
                <a:solidFill>
                  <a:srgbClr val="000000"/>
                </a:solidFill>
              </a:rPr>
              <a:t>	(MW)</a:t>
            </a:r>
          </a:p>
          <a:p>
            <a:pPr>
              <a:spcBef>
                <a:spcPts val="0"/>
              </a:spcBef>
              <a:tabLst>
                <a:tab pos="1165225" algn="l"/>
                <a:tab pos="5018088" algn="dec"/>
                <a:tab pos="5467350" algn="l"/>
                <a:tab pos="7086600" algn="dec"/>
                <a:tab pos="7715250" algn="l"/>
              </a:tabLst>
            </a:pPr>
            <a:r>
              <a:rPr lang="cs-CZ" altLang="cs-CZ" sz="2000" dirty="0">
                <a:solidFill>
                  <a:srgbClr val="000000"/>
                </a:solidFill>
              </a:rPr>
              <a:t>	jaderné elektrárny	</a:t>
            </a:r>
            <a:r>
              <a:rPr lang="cs-CZ" altLang="cs-CZ" sz="2000" dirty="0" smtClean="0">
                <a:solidFill>
                  <a:srgbClr val="000000"/>
                </a:solidFill>
              </a:rPr>
              <a:t>19,42</a:t>
            </a:r>
            <a:r>
              <a:rPr lang="cs-CZ" altLang="cs-CZ" sz="2000" dirty="0">
                <a:solidFill>
                  <a:srgbClr val="000000"/>
                </a:solidFill>
              </a:rPr>
              <a:t>	%	</a:t>
            </a:r>
            <a:r>
              <a:rPr lang="cs-CZ" altLang="cs-CZ" sz="2000" dirty="0" smtClean="0">
                <a:solidFill>
                  <a:srgbClr val="000000"/>
                </a:solidFill>
              </a:rPr>
              <a:t>4 290,0</a:t>
            </a:r>
            <a:r>
              <a:rPr lang="cs-CZ" altLang="cs-CZ" sz="2000" dirty="0">
                <a:solidFill>
                  <a:srgbClr val="000000"/>
                </a:solidFill>
              </a:rPr>
              <a:t>	(MW)</a:t>
            </a:r>
          </a:p>
          <a:p>
            <a:pPr>
              <a:spcBef>
                <a:spcPts val="0"/>
              </a:spcBef>
              <a:tabLst>
                <a:tab pos="1165225" algn="l"/>
                <a:tab pos="5018088" algn="dec"/>
                <a:tab pos="5467350" algn="l"/>
                <a:tab pos="7086600" algn="dec"/>
                <a:tab pos="7715250" algn="l"/>
              </a:tabLst>
            </a:pPr>
            <a:r>
              <a:rPr lang="cs-CZ" altLang="cs-CZ" sz="2000" dirty="0">
                <a:solidFill>
                  <a:srgbClr val="000000"/>
                </a:solidFill>
              </a:rPr>
              <a:t>	větrné elektrárny	</a:t>
            </a:r>
            <a:r>
              <a:rPr lang="cs-CZ" altLang="cs-CZ" sz="2000" dirty="0" smtClean="0">
                <a:solidFill>
                  <a:srgbClr val="000000"/>
                </a:solidFill>
              </a:rPr>
              <a:t>1,55</a:t>
            </a:r>
            <a:r>
              <a:rPr lang="cs-CZ" altLang="cs-CZ" sz="2000" dirty="0">
                <a:solidFill>
                  <a:srgbClr val="000000"/>
                </a:solidFill>
              </a:rPr>
              <a:t>	%	</a:t>
            </a:r>
            <a:r>
              <a:rPr lang="cs-CZ" altLang="cs-CZ" sz="2000" dirty="0" smtClean="0">
                <a:solidFill>
                  <a:srgbClr val="000000"/>
                </a:solidFill>
              </a:rPr>
              <a:t>342,5</a:t>
            </a:r>
            <a:r>
              <a:rPr lang="cs-CZ" altLang="cs-CZ" sz="2000" dirty="0">
                <a:solidFill>
                  <a:srgbClr val="000000"/>
                </a:solidFill>
              </a:rPr>
              <a:t>	(MW)</a:t>
            </a:r>
          </a:p>
          <a:p>
            <a:pPr>
              <a:spcBef>
                <a:spcPts val="0"/>
              </a:spcBef>
              <a:tabLst>
                <a:tab pos="1165225" algn="l"/>
                <a:tab pos="5018088" algn="dec"/>
                <a:tab pos="5467350" algn="l"/>
                <a:tab pos="7086600" algn="dec"/>
                <a:tab pos="7715250" algn="l"/>
              </a:tabLst>
            </a:pPr>
            <a:r>
              <a:rPr lang="cs-CZ" altLang="cs-CZ" sz="2000" dirty="0">
                <a:solidFill>
                  <a:srgbClr val="000000"/>
                </a:solidFill>
              </a:rPr>
              <a:t>	solární elektrárny	</a:t>
            </a:r>
            <a:r>
              <a:rPr lang="cs-CZ" altLang="cs-CZ" sz="2000" dirty="0" smtClean="0">
                <a:solidFill>
                  <a:srgbClr val="000000"/>
                </a:solidFill>
              </a:rPr>
              <a:t>14,81</a:t>
            </a:r>
            <a:r>
              <a:rPr lang="cs-CZ" altLang="cs-CZ" sz="2000" dirty="0">
                <a:solidFill>
                  <a:srgbClr val="000000"/>
                </a:solidFill>
              </a:rPr>
              <a:t>	%	</a:t>
            </a:r>
            <a:r>
              <a:rPr lang="cs-CZ" altLang="cs-CZ" sz="2000" dirty="0" smtClean="0">
                <a:solidFill>
                  <a:srgbClr val="000000"/>
                </a:solidFill>
              </a:rPr>
              <a:t>3272,3</a:t>
            </a:r>
            <a:r>
              <a:rPr lang="cs-CZ" altLang="cs-CZ" sz="2000" dirty="0">
                <a:solidFill>
                  <a:srgbClr val="000000"/>
                </a:solidFill>
              </a:rPr>
              <a:t>	(MW)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508104" y="692696"/>
            <a:ext cx="352794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Maximální a minimální zatížení v </a:t>
            </a:r>
            <a:r>
              <a:rPr lang="cs-CZ" altLang="cs-CZ" sz="3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ČR </a:t>
            </a:r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2023</a:t>
            </a:r>
            <a:endParaRPr lang="cs-CZ" altLang="cs-CZ" sz="36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8" y="476672"/>
            <a:ext cx="5305396" cy="294608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341" y="3717032"/>
            <a:ext cx="5254736" cy="2962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84168" y="188913"/>
            <a:ext cx="2951882" cy="259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Zahraniční bilance ČR 2023</a:t>
            </a:r>
            <a:endParaRPr lang="cs-CZ" altLang="cs-CZ" sz="4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4"/>
            <a:ext cx="5830616" cy="32403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251" y="3356992"/>
            <a:ext cx="6439799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86229"/>
            <a:ext cx="88915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Vývoj výroby od roku 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2019</a:t>
            </a:r>
            <a:endParaRPr lang="cs-CZ" altLang="cs-CZ" sz="4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79512" y="3501008"/>
            <a:ext cx="8856984" cy="3286299"/>
            <a:chOff x="179512" y="3356992"/>
            <a:chExt cx="8964488" cy="3430315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3356992"/>
              <a:ext cx="4848390" cy="3430315"/>
            </a:xfrm>
            <a:prstGeom prst="rect">
              <a:avLst/>
            </a:prstGeom>
          </p:spPr>
        </p:pic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7234" y="5680987"/>
              <a:ext cx="5276766" cy="643508"/>
            </a:xfrm>
            <a:prstGeom prst="rect">
              <a:avLst/>
            </a:prstGeom>
          </p:spPr>
        </p:pic>
      </p:grpSp>
      <p:grpSp>
        <p:nvGrpSpPr>
          <p:cNvPr id="13" name="Skupina 12"/>
          <p:cNvGrpSpPr/>
          <p:nvPr/>
        </p:nvGrpSpPr>
        <p:grpSpPr>
          <a:xfrm>
            <a:off x="467544" y="980728"/>
            <a:ext cx="7992888" cy="2132758"/>
            <a:chOff x="198457" y="908720"/>
            <a:chExt cx="7343651" cy="174307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457" y="908720"/>
              <a:ext cx="3181350" cy="1743075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9208" y="923007"/>
              <a:ext cx="4152900" cy="1714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467544" y="116632"/>
            <a:ext cx="8135490" cy="87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Vývoj výroby z OZE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4" y="3141847"/>
            <a:ext cx="7970368" cy="3599521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323528" y="1040858"/>
            <a:ext cx="8712968" cy="1884086"/>
            <a:chOff x="930288" y="1289328"/>
            <a:chExt cx="11898832" cy="1975104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1920" y="1289328"/>
              <a:ext cx="11887200" cy="41148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0288" y="1700808"/>
              <a:ext cx="11850624" cy="15636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298"/>
            <a:ext cx="6552728" cy="66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951" t="15742" r="15391" b="19981"/>
          <a:stretch/>
        </p:blipFill>
        <p:spPr>
          <a:xfrm>
            <a:off x="179512" y="476672"/>
            <a:ext cx="8712968" cy="51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4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eměkoule">
  <a:themeElements>
    <a:clrScheme name="Vlastní 24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002C58"/>
      </a:hlink>
      <a:folHlink>
        <a:srgbClr val="196666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1675</TotalTime>
  <Words>1014</Words>
  <Application>Microsoft Office PowerPoint</Application>
  <PresentationFormat>Předvádění na obrazovce (4:3)</PresentationFormat>
  <Paragraphs>125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Comic Sans MS</vt:lpstr>
      <vt:lpstr>Verdana</vt:lpstr>
      <vt:lpstr>Wingdings</vt:lpstr>
      <vt:lpstr>Zeměkoule</vt:lpstr>
      <vt:lpstr>Výroba elektrické energie - obecná část</vt:lpstr>
      <vt:lpstr>Zdroje energie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elektrické energie - obecná část</dc:title>
  <dc:creator>pe</dc:creator>
  <cp:lastModifiedBy>Ivo Petricek</cp:lastModifiedBy>
  <cp:revision>203</cp:revision>
  <dcterms:created xsi:type="dcterms:W3CDTF">2007-12-27T07:28:07Z</dcterms:created>
  <dcterms:modified xsi:type="dcterms:W3CDTF">2025-01-07T15:45:27Z</dcterms:modified>
</cp:coreProperties>
</file>