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56" r:id="rId2"/>
    <p:sldId id="257" r:id="rId3"/>
    <p:sldId id="295" r:id="rId4"/>
    <p:sldId id="258" r:id="rId5"/>
    <p:sldId id="259" r:id="rId6"/>
    <p:sldId id="293" r:id="rId7"/>
    <p:sldId id="294" r:id="rId8"/>
    <p:sldId id="260" r:id="rId9"/>
    <p:sldId id="261" r:id="rId10"/>
    <p:sldId id="288" r:id="rId11"/>
    <p:sldId id="290" r:id="rId12"/>
    <p:sldId id="289" r:id="rId13"/>
    <p:sldId id="262" r:id="rId14"/>
    <p:sldId id="263" r:id="rId15"/>
    <p:sldId id="283" r:id="rId16"/>
    <p:sldId id="285" r:id="rId17"/>
    <p:sldId id="286" r:id="rId18"/>
    <p:sldId id="284" r:id="rId19"/>
    <p:sldId id="287" r:id="rId20"/>
    <p:sldId id="292" r:id="rId21"/>
    <p:sldId id="291" r:id="rId22"/>
    <p:sldId id="264" r:id="rId23"/>
    <p:sldId id="266" r:id="rId24"/>
    <p:sldId id="265" r:id="rId25"/>
    <p:sldId id="296" r:id="rId26"/>
    <p:sldId id="267" r:id="rId27"/>
    <p:sldId id="269" r:id="rId28"/>
    <p:sldId id="297" r:id="rId29"/>
    <p:sldId id="270" r:id="rId30"/>
    <p:sldId id="271" r:id="rId31"/>
    <p:sldId id="272" r:id="rId32"/>
    <p:sldId id="275" r:id="rId33"/>
    <p:sldId id="274" r:id="rId34"/>
    <p:sldId id="273" r:id="rId35"/>
    <p:sldId id="276" r:id="rId36"/>
    <p:sldId id="281" r:id="rId37"/>
    <p:sldId id="282" r:id="rId38"/>
    <p:sldId id="277" r:id="rId39"/>
    <p:sldId id="278" r:id="rId40"/>
    <p:sldId id="279" r:id="rId41"/>
    <p:sldId id="280" r:id="rId4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4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E6FE8-EC92-4AB5-866D-6009640195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102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D8031-B5B8-4DB1-8E21-5A3AA1B7FE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903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CC95E-0A8C-45EA-B940-4D9A942A6E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142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57E90-E008-4152-AA7E-EAC11164A0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74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B6210-B10D-4F17-83BD-29216D9A31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35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0A805-C3CF-49E9-B246-3E0D5EBE5D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684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9DCA-72B8-4475-9C40-E385C3F508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227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0BFEC-0761-4A81-A717-A7234B2A03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404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432F5-5AB3-4A82-A41E-2220CF16DA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071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BBEC6-DDB4-4FE2-953B-6EBE3DCF2F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758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93A94-9658-4071-9ED7-BF720F97A6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865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cs-CZ" altLang="cs-CZ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cs-CZ" altLang="cs-CZ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B267EE5-3FC5-419E-B7FE-84F3D1970D8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venk_rozvodn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6769100" cy="3168650"/>
          </a:xfrm>
          <a:solidFill>
            <a:srgbClr val="FFFF99">
              <a:alpha val="50999"/>
            </a:srgbClr>
          </a:solidFill>
        </p:spPr>
        <p:txBody>
          <a:bodyPr/>
          <a:lstStyle/>
          <a:p>
            <a:pPr>
              <a:spcBef>
                <a:spcPct val="100000"/>
              </a:spcBef>
            </a:pPr>
            <a:r>
              <a:rPr lang="cs-CZ" altLang="cs-CZ" sz="5400" b="1" u="sng">
                <a:solidFill>
                  <a:schemeClr val="tx1"/>
                </a:solidFill>
                <a:latin typeface="Comic Sans MS" panose="030F0702030302020204" pitchFamily="66" charset="0"/>
              </a:rPr>
              <a:t>Rozvodny a transformovny</a:t>
            </a:r>
            <a:br>
              <a:rPr lang="cs-CZ" altLang="cs-CZ" sz="5400" b="1" u="sng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cs-CZ" altLang="cs-CZ" sz="5400" b="1" u="sng">
                <a:solidFill>
                  <a:schemeClr val="tx1"/>
                </a:solidFill>
                <a:latin typeface="Comic Sans MS" panose="030F0702030302020204" pitchFamily="66" charset="0"/>
              </a:rPr>
              <a:t>3. část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13787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856663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85225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188913"/>
            <a:ext cx="4341813" cy="1511300"/>
          </a:xfrm>
        </p:spPr>
        <p:txBody>
          <a:bodyPr/>
          <a:lstStyle/>
          <a:p>
            <a:r>
              <a:rPr lang="cs-CZ" altLang="cs-CZ" b="1" u="sng"/>
              <a:t>Průmyslová transformovna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55650"/>
            <a:ext cx="3954462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284663" y="2205038"/>
            <a:ext cx="4608512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2563" indent="-182563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/>
              <a:t>Vnitřní (kobkové) provedení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transformátor stojí na podvozku s kolejničkami</a:t>
            </a:r>
          </a:p>
          <a:p>
            <a:r>
              <a:rPr lang="cs-CZ" altLang="cs-CZ" sz="2000"/>
              <a:t>*	musí být zajištěno proudění vzduchu (chlazení)</a:t>
            </a:r>
          </a:p>
          <a:p>
            <a:r>
              <a:rPr lang="cs-CZ" altLang="cs-CZ" sz="2000"/>
              <a:t>*	pod transformátorem musí být jímka pro případ úniku oleje</a:t>
            </a:r>
          </a:p>
          <a:p>
            <a:r>
              <a:rPr lang="cs-CZ" altLang="cs-CZ" sz="2000"/>
              <a:t>*	jímka je oddělena štěrkem (protipožární opatření)</a:t>
            </a:r>
          </a:p>
          <a:p>
            <a:r>
              <a:rPr lang="cs-CZ" altLang="cs-CZ" sz="2000"/>
              <a:t>*	kobka musí být požárně oddělena</a:t>
            </a:r>
          </a:p>
          <a:p>
            <a:r>
              <a:rPr lang="cs-CZ" altLang="cs-CZ" sz="2000"/>
              <a:t>*	vstup a výstup vedení je přes průchodky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6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6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6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6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4300" y="188913"/>
            <a:ext cx="5040313" cy="1223962"/>
          </a:xfrm>
        </p:spPr>
        <p:txBody>
          <a:bodyPr/>
          <a:lstStyle/>
          <a:p>
            <a:r>
              <a:rPr lang="cs-CZ" altLang="cs-CZ" sz="3600" b="1" u="sng"/>
              <a:t>Distribuční transformovny (vn/nn)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851275" y="1557338"/>
            <a:ext cx="5041900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2563" indent="-182563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/>
              <a:t>Stožárové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slouží ve venkovním vedení (AlFe, závěsné kabely, samonosné vodiče),</a:t>
            </a:r>
          </a:p>
          <a:p>
            <a:r>
              <a:rPr lang="cs-CZ" altLang="cs-CZ" sz="2000"/>
              <a:t>*	strana nn může být zemním kabelem</a:t>
            </a:r>
          </a:p>
          <a:p>
            <a:r>
              <a:rPr lang="cs-CZ" altLang="cs-CZ" sz="2000"/>
              <a:t>Provedení:</a:t>
            </a:r>
          </a:p>
          <a:p>
            <a:r>
              <a:rPr lang="cs-CZ" altLang="cs-CZ" sz="2000"/>
              <a:t>*	</a:t>
            </a:r>
            <a:r>
              <a:rPr lang="cs-CZ" altLang="cs-CZ" sz="2000" u="sng"/>
              <a:t>betonové jednosloupové </a:t>
            </a:r>
            <a:r>
              <a:rPr lang="cs-CZ" altLang="cs-CZ" sz="2000"/>
              <a:t>(do 400 kVA)</a:t>
            </a:r>
          </a:p>
          <a:p>
            <a:r>
              <a:rPr lang="cs-CZ" altLang="cs-CZ" sz="2000"/>
              <a:t>*	</a:t>
            </a:r>
            <a:r>
              <a:rPr lang="cs-CZ" altLang="cs-CZ" sz="2000" u="sng"/>
              <a:t>betonové dvousloupové</a:t>
            </a:r>
            <a:r>
              <a:rPr lang="cs-CZ" altLang="cs-CZ" sz="2000"/>
              <a:t> - nově se nebudují, staré se ale zachovávají</a:t>
            </a:r>
          </a:p>
          <a:p>
            <a:r>
              <a:rPr lang="cs-CZ" altLang="cs-CZ" sz="2000"/>
              <a:t>*	</a:t>
            </a:r>
            <a:r>
              <a:rPr lang="cs-CZ" altLang="cs-CZ" sz="2000" u="sng"/>
              <a:t>příhradové</a:t>
            </a:r>
            <a:r>
              <a:rPr lang="cs-CZ" altLang="cs-CZ" sz="2000"/>
              <a:t> (do 630 kVA)</a:t>
            </a:r>
          </a:p>
          <a:p>
            <a:r>
              <a:rPr lang="cs-CZ" altLang="cs-CZ" sz="2000"/>
              <a:t>*	</a:t>
            </a:r>
            <a:r>
              <a:rPr lang="cs-CZ" altLang="cs-CZ" sz="2000" u="sng"/>
              <a:t>věžové</a:t>
            </a:r>
            <a:r>
              <a:rPr lang="cs-CZ" altLang="cs-CZ" sz="2000"/>
              <a:t> (do 630 kVA) – nově se nebudují, staré se ale zachovávají</a:t>
            </a:r>
          </a:p>
          <a:p>
            <a:r>
              <a:rPr lang="cs-CZ" altLang="cs-CZ" sz="2000"/>
              <a:t>*	</a:t>
            </a:r>
            <a:r>
              <a:rPr lang="cs-CZ" altLang="cs-CZ" sz="2000" u="sng"/>
              <a:t>kioskové kabelové</a:t>
            </a:r>
            <a:r>
              <a:rPr lang="cs-CZ" altLang="cs-CZ" sz="2000"/>
              <a:t> – viz dále</a:t>
            </a:r>
          </a:p>
        </p:txBody>
      </p:sp>
      <p:pic>
        <p:nvPicPr>
          <p:cNvPr id="675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870200" cy="642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15277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33845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0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60350"/>
            <a:ext cx="3590925" cy="63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20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7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20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7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7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719137"/>
          </a:xfrm>
        </p:spPr>
        <p:txBody>
          <a:bodyPr/>
          <a:lstStyle/>
          <a:p>
            <a:r>
              <a:rPr lang="cs-CZ" altLang="cs-CZ" sz="3600" b="1" u="sng"/>
              <a:t>Stožárová  transformovna (vn/nn)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502151" y="908050"/>
            <a:ext cx="4462462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 dirty="0"/>
              <a:t>Provedení na betonovém </a:t>
            </a:r>
            <a:r>
              <a:rPr lang="cs-CZ" altLang="cs-CZ" sz="2200" u="sng" dirty="0" smtClean="0"/>
              <a:t>sloupu, vn - samonosný kabel</a:t>
            </a:r>
            <a:endParaRPr lang="cs-CZ" altLang="cs-CZ" sz="2000" dirty="0"/>
          </a:p>
        </p:txBody>
      </p:sp>
      <p:pic>
        <p:nvPicPr>
          <p:cNvPr id="9012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4322763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50"/>
          <a:stretch>
            <a:fillRect/>
          </a:stretch>
        </p:blipFill>
        <p:spPr bwMode="auto">
          <a:xfrm>
            <a:off x="4692650" y="1773238"/>
            <a:ext cx="40767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  <p:bldP spid="901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719137"/>
          </a:xfrm>
        </p:spPr>
        <p:txBody>
          <a:bodyPr/>
          <a:lstStyle/>
          <a:p>
            <a:r>
              <a:rPr lang="cs-CZ" altLang="cs-CZ" sz="3600" b="1" u="sng"/>
              <a:t>Stožárová  transformovna (vn/nn)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6445250" y="908050"/>
            <a:ext cx="2519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/>
              <a:t>Staré provedení</a:t>
            </a:r>
            <a:endParaRPr lang="cs-CZ" altLang="cs-CZ" sz="2000"/>
          </a:p>
        </p:txBody>
      </p:sp>
      <p:pic>
        <p:nvPicPr>
          <p:cNvPr id="9319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35050"/>
            <a:ext cx="2855913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1052513"/>
            <a:ext cx="30400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188913"/>
            <a:ext cx="3743325" cy="1944687"/>
          </a:xfrm>
        </p:spPr>
        <p:txBody>
          <a:bodyPr/>
          <a:lstStyle/>
          <a:p>
            <a:r>
              <a:rPr lang="cs-CZ" altLang="cs-CZ" sz="3600" b="1" u="sng"/>
              <a:t>Stožárová  transformovna (vn/nn)</a:t>
            </a:r>
          </a:p>
        </p:txBody>
      </p: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5888"/>
            <a:ext cx="4970462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 b="30730"/>
          <a:stretch>
            <a:fillRect/>
          </a:stretch>
        </p:blipFill>
        <p:spPr bwMode="auto">
          <a:xfrm>
            <a:off x="3851275" y="2278063"/>
            <a:ext cx="51847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719137"/>
          </a:xfrm>
        </p:spPr>
        <p:txBody>
          <a:bodyPr/>
          <a:lstStyle/>
          <a:p>
            <a:r>
              <a:rPr lang="cs-CZ" altLang="cs-CZ" sz="3600" b="1" u="sng"/>
              <a:t>Stožárová  transformovna (vn/nn)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4284663" y="2257425"/>
            <a:ext cx="4535487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9875" indent="-269875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/>
              <a:t>Krytá stožárová transformovna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extrémní klimatické podmínky</a:t>
            </a:r>
          </a:p>
        </p:txBody>
      </p:sp>
      <p:pic>
        <p:nvPicPr>
          <p:cNvPr id="91140" name="Picture 4" descr="tra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1" b="11270"/>
          <a:stretch>
            <a:fillRect/>
          </a:stretch>
        </p:blipFill>
        <p:spPr bwMode="auto">
          <a:xfrm>
            <a:off x="107950" y="981075"/>
            <a:ext cx="4011613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3851275" y="4219575"/>
            <a:ext cx="5041900" cy="2402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708150" algn="l"/>
                <a:tab pos="1884363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/>
              <a:t>V daném případě rekonstrukce stávající trafostanice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portálový stožár ponechán</a:t>
            </a:r>
          </a:p>
          <a:p>
            <a:r>
              <a:rPr lang="cs-CZ" altLang="cs-CZ" sz="2000" dirty="0"/>
              <a:t>*	strana vn ponechána (nové izolátory)</a:t>
            </a:r>
          </a:p>
          <a:p>
            <a:r>
              <a:rPr lang="cs-CZ" altLang="cs-CZ" sz="2000" dirty="0"/>
              <a:t>*	nový transformátor </a:t>
            </a:r>
          </a:p>
          <a:p>
            <a:r>
              <a:rPr lang="cs-CZ" altLang="cs-CZ" sz="2000" dirty="0"/>
              <a:t>*	strana vn	-	</a:t>
            </a:r>
            <a:r>
              <a:rPr lang="cs-CZ" altLang="cs-CZ" sz="2000" dirty="0" smtClean="0"/>
              <a:t>kabel v zemi</a:t>
            </a:r>
            <a:endParaRPr lang="cs-CZ" altLang="cs-CZ" sz="2000" dirty="0"/>
          </a:p>
          <a:p>
            <a:r>
              <a:rPr lang="cs-CZ" altLang="cs-CZ" sz="2000" dirty="0"/>
              <a:t>*	strana nn	-	kabel </a:t>
            </a:r>
            <a:r>
              <a:rPr lang="cs-CZ" altLang="cs-CZ" sz="2000" dirty="0" smtClean="0"/>
              <a:t>v zemi</a:t>
            </a:r>
            <a:endParaRPr lang="cs-CZ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91139" grpId="0"/>
      <p:bldP spid="911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719137"/>
          </a:xfrm>
        </p:spPr>
        <p:txBody>
          <a:bodyPr/>
          <a:lstStyle/>
          <a:p>
            <a:r>
              <a:rPr lang="cs-CZ" altLang="cs-CZ" sz="3600" b="1" u="sng"/>
              <a:t>Věžová  transformovna (vn/nn)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4572000" y="969963"/>
            <a:ext cx="4176713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77800" indent="-177800"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/>
              <a:t>*	v základním provedení vstup i výstup venkovním vedením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v současné době v různých kombinacích podle místních podmínek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umístění okraje měst a v menších městech</a:t>
            </a:r>
          </a:p>
          <a:p>
            <a:pPr>
              <a:spcBef>
                <a:spcPct val="50000"/>
              </a:spcBef>
            </a:pPr>
            <a:r>
              <a:rPr lang="cs-CZ" altLang="cs-CZ" sz="2000" u="sng"/>
              <a:t>Výhody</a:t>
            </a:r>
            <a:r>
              <a:rPr lang="cs-CZ" altLang="cs-CZ" sz="2000"/>
              <a:t>:</a:t>
            </a:r>
          </a:p>
          <a:p>
            <a:r>
              <a:rPr lang="cs-CZ" altLang="cs-CZ" sz="2000"/>
              <a:t>*	dostatečný prostor pro elektrickou výzbroj</a:t>
            </a:r>
          </a:p>
          <a:p>
            <a:pPr>
              <a:spcBef>
                <a:spcPct val="50000"/>
              </a:spcBef>
            </a:pPr>
            <a:r>
              <a:rPr lang="cs-CZ" altLang="cs-CZ" sz="2000" u="sng"/>
              <a:t>Nevýhody</a:t>
            </a:r>
            <a:r>
              <a:rPr lang="cs-CZ" altLang="cs-CZ" sz="2000"/>
              <a:t>:</a:t>
            </a:r>
          </a:p>
          <a:p>
            <a:r>
              <a:rPr lang="cs-CZ" altLang="cs-CZ" sz="2000"/>
              <a:t>*	vysoké stavební náklady</a:t>
            </a:r>
          </a:p>
          <a:p>
            <a:r>
              <a:rPr lang="cs-CZ" altLang="cs-CZ" sz="2000"/>
              <a:t>*	nutná stavební údržba</a:t>
            </a:r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9076" r="8244" b="9103"/>
          <a:stretch>
            <a:fillRect/>
          </a:stretch>
        </p:blipFill>
        <p:spPr bwMode="auto">
          <a:xfrm>
            <a:off x="179388" y="908050"/>
            <a:ext cx="4260850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cs-CZ" altLang="cs-CZ" b="1" u="sng"/>
              <a:t>Transformovny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23850" y="1628775"/>
            <a:ext cx="8496300" cy="4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749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 dirty="0"/>
              <a:t>Podle umístění transformátorů:</a:t>
            </a:r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venkovní </a:t>
            </a:r>
            <a:r>
              <a:rPr lang="cs-CZ" altLang="cs-CZ" sz="2000" u="sng" dirty="0" smtClean="0"/>
              <a:t>transformovny (přenosová soustava 400 </a:t>
            </a:r>
            <a:r>
              <a:rPr lang="cs-CZ" altLang="cs-CZ" sz="2000" u="sng" dirty="0" err="1" smtClean="0"/>
              <a:t>kV</a:t>
            </a:r>
            <a:r>
              <a:rPr lang="cs-CZ" altLang="cs-CZ" sz="2000" u="sng" dirty="0" smtClean="0"/>
              <a:t> → 110 </a:t>
            </a:r>
            <a:r>
              <a:rPr lang="cs-CZ" altLang="cs-CZ" sz="2000" u="sng" dirty="0" err="1" smtClean="0"/>
              <a:t>kV</a:t>
            </a:r>
            <a:r>
              <a:rPr lang="cs-CZ" altLang="cs-CZ" sz="2000" u="sng" dirty="0" smtClean="0"/>
              <a:t>)</a:t>
            </a:r>
            <a:endParaRPr lang="cs-CZ" altLang="cs-CZ" sz="2000" u="sng" dirty="0"/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vnitřní </a:t>
            </a:r>
            <a:r>
              <a:rPr lang="cs-CZ" altLang="cs-CZ" sz="2000" u="sng" dirty="0" smtClean="0"/>
              <a:t>transformovny (distribuční soustava vn → </a:t>
            </a:r>
            <a:r>
              <a:rPr lang="cs-CZ" altLang="cs-CZ" sz="2000" u="sng" dirty="0" err="1" smtClean="0"/>
              <a:t>nn</a:t>
            </a:r>
            <a:r>
              <a:rPr lang="cs-CZ" altLang="cs-CZ" sz="2000" u="sng" dirty="0" smtClean="0"/>
              <a:t>)</a:t>
            </a:r>
            <a:endParaRPr lang="cs-CZ" altLang="cs-CZ" sz="2000" u="sng" dirty="0"/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kombinované transformovny</a:t>
            </a:r>
            <a:r>
              <a:rPr lang="cs-CZ" altLang="cs-CZ" sz="2000" dirty="0"/>
              <a:t> – transformátor a případná rozvodna vvn je umístěna venku, rozvodna vn </a:t>
            </a:r>
            <a:r>
              <a:rPr lang="cs-CZ" altLang="cs-CZ" sz="2000" dirty="0" smtClean="0"/>
              <a:t>uvnitř budovy (110kV → 22kV)</a:t>
            </a: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200" u="sng" dirty="0"/>
              <a:t>Podle zařazení v přenosové soustavě:</a:t>
            </a:r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výrobní</a:t>
            </a:r>
            <a:r>
              <a:rPr lang="cs-CZ" altLang="cs-CZ" sz="2000" dirty="0"/>
              <a:t> (blokový transformátor)	</a:t>
            </a:r>
            <a:r>
              <a:rPr lang="cs-CZ" altLang="cs-CZ" sz="2000" dirty="0" smtClean="0"/>
              <a:t>vn/vvn ( x → 110 </a:t>
            </a:r>
            <a:r>
              <a:rPr lang="cs-CZ" altLang="cs-CZ" sz="2000" dirty="0" err="1" smtClean="0"/>
              <a:t>kV</a:t>
            </a:r>
            <a:r>
              <a:rPr lang="cs-CZ" altLang="cs-CZ" sz="2000" dirty="0" smtClean="0"/>
              <a:t> (400kV)) </a:t>
            </a:r>
            <a:endParaRPr lang="cs-CZ" altLang="cs-CZ" sz="2000" dirty="0"/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přenosový</a:t>
            </a:r>
            <a:r>
              <a:rPr lang="cs-CZ" altLang="cs-CZ" sz="2000" dirty="0"/>
              <a:t> (přenosová soustava)	</a:t>
            </a:r>
            <a:r>
              <a:rPr lang="cs-CZ" altLang="cs-CZ" sz="2000" dirty="0" smtClean="0"/>
              <a:t>vvn/vvn (400 </a:t>
            </a:r>
            <a:r>
              <a:rPr lang="cs-CZ" altLang="cs-CZ" sz="2000" dirty="0" err="1" smtClean="0"/>
              <a:t>kV</a:t>
            </a:r>
            <a:r>
              <a:rPr lang="cs-CZ" altLang="cs-CZ" sz="2000" dirty="0" smtClean="0"/>
              <a:t> → 110 </a:t>
            </a:r>
            <a:r>
              <a:rPr lang="cs-CZ" altLang="cs-CZ" sz="2000" dirty="0" err="1" smtClean="0"/>
              <a:t>kV</a:t>
            </a:r>
            <a:r>
              <a:rPr lang="cs-CZ" altLang="cs-CZ" sz="2000" dirty="0" smtClean="0"/>
              <a:t>)</a:t>
            </a:r>
          </a:p>
          <a:p>
            <a:r>
              <a:rPr lang="cs-CZ" altLang="cs-CZ" sz="2000" dirty="0" smtClean="0"/>
              <a:t>*</a:t>
            </a:r>
            <a:r>
              <a:rPr lang="cs-CZ" altLang="cs-CZ" sz="2000" dirty="0"/>
              <a:t>	</a:t>
            </a:r>
            <a:r>
              <a:rPr lang="cs-CZ" altLang="cs-CZ" sz="2000" u="sng" dirty="0"/>
              <a:t>distribuční</a:t>
            </a:r>
            <a:r>
              <a:rPr lang="cs-CZ" altLang="cs-CZ" sz="2000" dirty="0"/>
              <a:t> (spotřební) 	</a:t>
            </a:r>
            <a:r>
              <a:rPr lang="cs-CZ" altLang="cs-CZ" sz="2000" dirty="0" smtClean="0"/>
              <a:t>vvn/vn, vn/nn</a:t>
            </a:r>
            <a:endParaRPr lang="cs-CZ" altLang="cs-CZ" sz="2000" dirty="0"/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vlastní spotřeby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	vn/vn, vn/nn</a:t>
            </a: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200" u="sng" dirty="0"/>
              <a:t>Podle provedení:</a:t>
            </a:r>
          </a:p>
          <a:p>
            <a:r>
              <a:rPr lang="cs-CZ" altLang="cs-CZ" sz="2000" dirty="0"/>
              <a:t>*	trojfázový transformátor </a:t>
            </a:r>
            <a:r>
              <a:rPr lang="cs-CZ" altLang="cs-CZ" sz="2000" dirty="0" smtClean="0"/>
              <a:t>(velké a střední výkony)</a:t>
            </a:r>
            <a:endParaRPr lang="cs-CZ" altLang="cs-CZ" sz="2000" dirty="0"/>
          </a:p>
          <a:p>
            <a:r>
              <a:rPr lang="cs-CZ" altLang="cs-CZ" sz="2000" dirty="0"/>
              <a:t>*	tři jednofázové transformátory (největší výkony)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905"/>
            <a:ext cx="8785225" cy="1295871"/>
          </a:xfrm>
        </p:spPr>
        <p:txBody>
          <a:bodyPr/>
          <a:lstStyle/>
          <a:p>
            <a:r>
              <a:rPr lang="cs-CZ" altLang="cs-CZ" sz="3600" b="1" u="sng" dirty="0"/>
              <a:t>Věžová  </a:t>
            </a:r>
            <a:r>
              <a:rPr lang="cs-CZ" altLang="cs-CZ" sz="3600" b="1" u="sng" dirty="0" smtClean="0"/>
              <a:t>a horská transformovna </a:t>
            </a:r>
            <a:r>
              <a:rPr lang="cs-CZ" altLang="cs-CZ" sz="3600" b="1" u="sng" dirty="0"/>
              <a:t>(vn/nn)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8" y="1584176"/>
            <a:ext cx="3921900" cy="5229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84176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1152525"/>
          </a:xfrm>
        </p:spPr>
        <p:txBody>
          <a:bodyPr/>
          <a:lstStyle/>
          <a:p>
            <a:r>
              <a:rPr lang="cs-CZ" altLang="cs-CZ" sz="3600" b="1" u="sng"/>
              <a:t>Kioskové transformační stanice </a:t>
            </a:r>
            <a:br>
              <a:rPr lang="cs-CZ" altLang="cs-CZ" sz="3600" b="1" u="sng"/>
            </a:br>
            <a:r>
              <a:rPr lang="cs-CZ" altLang="cs-CZ" sz="3600" b="1" u="sng"/>
              <a:t>pro zemní kabely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23850" y="1541463"/>
            <a:ext cx="84963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/>
              <a:t>1.	</a:t>
            </a:r>
            <a:r>
              <a:rPr lang="cs-CZ" altLang="cs-CZ" sz="2000" u="sng"/>
              <a:t>Z venku obsluhované betonové kompaktní s monolitickým korpusem</a:t>
            </a:r>
          </a:p>
          <a:p>
            <a:r>
              <a:rPr lang="cs-CZ" altLang="cs-CZ" sz="2000"/>
              <a:t>	*	maximálně 2 x 630 kVA</a:t>
            </a:r>
          </a:p>
          <a:p>
            <a:r>
              <a:rPr lang="cs-CZ" altLang="cs-CZ" sz="2000"/>
              <a:t>	*	obsluha zvenku po otevření dveří</a:t>
            </a:r>
          </a:p>
          <a:p>
            <a:r>
              <a:rPr lang="cs-CZ" altLang="cs-CZ" sz="2000"/>
              <a:t>	*	osazení a výměna technologie po demontáži střechy 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429000"/>
            <a:ext cx="4994275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617" name="Group 9"/>
          <p:cNvGrpSpPr>
            <a:grpSpLocks/>
          </p:cNvGrpSpPr>
          <p:nvPr/>
        </p:nvGrpSpPr>
        <p:grpSpPr bwMode="auto">
          <a:xfrm>
            <a:off x="323850" y="3644900"/>
            <a:ext cx="8631238" cy="3028950"/>
            <a:chOff x="204" y="2296"/>
            <a:chExt cx="5437" cy="1908"/>
          </a:xfrm>
        </p:grpSpPr>
        <p:pic>
          <p:nvPicPr>
            <p:cNvPr id="686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23"/>
              <a:ext cx="2178" cy="1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61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2296"/>
              <a:ext cx="3169" cy="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620" name="Group 12"/>
          <p:cNvGrpSpPr>
            <a:grpSpLocks/>
          </p:cNvGrpSpPr>
          <p:nvPr/>
        </p:nvGrpSpPr>
        <p:grpSpPr bwMode="auto">
          <a:xfrm>
            <a:off x="250825" y="3517900"/>
            <a:ext cx="8820150" cy="2944813"/>
            <a:chOff x="158" y="2216"/>
            <a:chExt cx="5556" cy="1855"/>
          </a:xfrm>
        </p:grpSpPr>
        <p:pic>
          <p:nvPicPr>
            <p:cNvPr id="6861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459"/>
              <a:ext cx="2223" cy="1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619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2216"/>
              <a:ext cx="3288" cy="1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5" name="Group 9"/>
          <p:cNvGrpSpPr>
            <a:grpSpLocks/>
          </p:cNvGrpSpPr>
          <p:nvPr/>
        </p:nvGrpSpPr>
        <p:grpSpPr bwMode="auto">
          <a:xfrm>
            <a:off x="611188" y="2811463"/>
            <a:ext cx="8020050" cy="3890962"/>
            <a:chOff x="385" y="1771"/>
            <a:chExt cx="5052" cy="2451"/>
          </a:xfrm>
        </p:grpSpPr>
        <p:pic>
          <p:nvPicPr>
            <p:cNvPr id="7066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771"/>
              <a:ext cx="2858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66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2523"/>
              <a:ext cx="1604" cy="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0664" name="Group 8"/>
          <p:cNvGrpSpPr>
            <a:grpSpLocks/>
          </p:cNvGrpSpPr>
          <p:nvPr/>
        </p:nvGrpSpPr>
        <p:grpSpPr bwMode="auto">
          <a:xfrm>
            <a:off x="80963" y="115888"/>
            <a:ext cx="8859837" cy="2925762"/>
            <a:chOff x="51" y="73"/>
            <a:chExt cx="5581" cy="1843"/>
          </a:xfrm>
        </p:grpSpPr>
        <p:pic>
          <p:nvPicPr>
            <p:cNvPr id="7066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73"/>
              <a:ext cx="3977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66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" y="482"/>
              <a:ext cx="1604" cy="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23850" y="333375"/>
            <a:ext cx="84963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/>
              <a:t>2.	</a:t>
            </a:r>
            <a:r>
              <a:rPr lang="cs-CZ" altLang="cs-CZ" sz="2000" u="sng"/>
              <a:t>Pochozí kompaktní monolitické trafostanice s vnitřní obsluhou</a:t>
            </a:r>
          </a:p>
          <a:p>
            <a:r>
              <a:rPr lang="cs-CZ" altLang="cs-CZ" sz="2000"/>
              <a:t>	*	maximálně 2 x 630 kVA</a:t>
            </a:r>
          </a:p>
          <a:p>
            <a:r>
              <a:rPr lang="cs-CZ" altLang="cs-CZ" sz="2000"/>
              <a:t>	*	vnitřní obsluha</a:t>
            </a:r>
          </a:p>
          <a:p>
            <a:r>
              <a:rPr lang="cs-CZ" altLang="cs-CZ" sz="2000"/>
              <a:t>	*	pro výměnu technologie není třeba demontáž střechy </a:t>
            </a:r>
          </a:p>
        </p:txBody>
      </p:sp>
      <p:grpSp>
        <p:nvGrpSpPr>
          <p:cNvPr id="69650" name="Group 18"/>
          <p:cNvGrpSpPr>
            <a:grpSpLocks/>
          </p:cNvGrpSpPr>
          <p:nvPr/>
        </p:nvGrpSpPr>
        <p:grpSpPr bwMode="auto">
          <a:xfrm>
            <a:off x="250825" y="1771650"/>
            <a:ext cx="2501900" cy="4970463"/>
            <a:chOff x="158" y="1116"/>
            <a:chExt cx="1576" cy="3131"/>
          </a:xfrm>
        </p:grpSpPr>
        <p:pic>
          <p:nvPicPr>
            <p:cNvPr id="69644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116"/>
              <a:ext cx="1426" cy="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64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478"/>
              <a:ext cx="1576" cy="1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9651" name="Group 19"/>
          <p:cNvGrpSpPr>
            <a:grpSpLocks/>
          </p:cNvGrpSpPr>
          <p:nvPr/>
        </p:nvGrpSpPr>
        <p:grpSpPr bwMode="auto">
          <a:xfrm>
            <a:off x="2843213" y="1773238"/>
            <a:ext cx="3168650" cy="4949825"/>
            <a:chOff x="1791" y="1117"/>
            <a:chExt cx="1996" cy="3118"/>
          </a:xfrm>
        </p:grpSpPr>
        <p:pic>
          <p:nvPicPr>
            <p:cNvPr id="69646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117"/>
              <a:ext cx="1633" cy="1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647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883"/>
              <a:ext cx="1996" cy="1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5543550" y="1773238"/>
            <a:ext cx="3492500" cy="4679950"/>
            <a:chOff x="3492" y="1117"/>
            <a:chExt cx="2200" cy="2948"/>
          </a:xfrm>
        </p:grpSpPr>
        <p:pic>
          <p:nvPicPr>
            <p:cNvPr id="69648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" y="2967"/>
              <a:ext cx="2200" cy="1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649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" y="1117"/>
              <a:ext cx="1951" cy="1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9923" t="17420" r="12518" b="6781"/>
          <a:stretch/>
        </p:blipFill>
        <p:spPr>
          <a:xfrm>
            <a:off x="179512" y="321357"/>
            <a:ext cx="8856984" cy="64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719137"/>
          </a:xfrm>
        </p:spPr>
        <p:txBody>
          <a:bodyPr/>
          <a:lstStyle/>
          <a:p>
            <a:r>
              <a:rPr lang="cs-CZ" altLang="cs-CZ" sz="3600" b="1" u="sng"/>
              <a:t>Elektrická výzbroj – strana vn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87852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/>
              <a:t>Parametry rozváděčů (pro novou montáž)</a:t>
            </a:r>
            <a:r>
              <a:rPr lang="cs-CZ" altLang="cs-CZ" sz="2000"/>
              <a:t>:</a:t>
            </a:r>
          </a:p>
          <a:p>
            <a:r>
              <a:rPr lang="cs-CZ" altLang="cs-CZ" sz="2000"/>
              <a:t>	napětí – 25</a:t>
            </a:r>
            <a:r>
              <a:rPr lang="en-US" altLang="cs-CZ" sz="2000"/>
              <a:t>;</a:t>
            </a:r>
            <a:r>
              <a:rPr lang="cs-CZ" altLang="cs-CZ" sz="2000"/>
              <a:t> 38,5</a:t>
            </a:r>
            <a:r>
              <a:rPr lang="en-US" altLang="cs-CZ" sz="2000"/>
              <a:t>;</a:t>
            </a:r>
            <a:r>
              <a:rPr lang="cs-CZ" altLang="cs-CZ" sz="2000"/>
              <a:t> (12) kV, jmenovitý proud 630 A, krátkodobý zkratový proud 16 kA</a:t>
            </a:r>
          </a:p>
          <a:p>
            <a:r>
              <a:rPr lang="cs-CZ" altLang="cs-CZ" sz="2000" u="sng"/>
              <a:t>Nejčastější bloky rozvaděče</a:t>
            </a:r>
            <a:r>
              <a:rPr lang="cs-CZ" altLang="cs-CZ" sz="2000"/>
              <a:t>:</a:t>
            </a:r>
          </a:p>
          <a:p>
            <a:r>
              <a:rPr lang="cs-CZ" altLang="cs-CZ" sz="2000"/>
              <a:t>kabelový přívod – jeden (koncový) nebo dva (smyčkovaný) přívod</a:t>
            </a:r>
          </a:p>
          <a:p>
            <a:r>
              <a:rPr lang="cs-CZ" altLang="cs-CZ" sz="2000"/>
              <a:t>odbočka na transformátor.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179388" y="3379788"/>
            <a:ext cx="87852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97263" indent="-3497263"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6650"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6038"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5425"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4813"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2013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29213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6413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3613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2606675" algn="l"/>
                <a:tab pos="3314700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/>
              <a:t>Přístrojové vybavení 	- vývodová odbočka:</a:t>
            </a:r>
            <a:r>
              <a:rPr lang="cs-CZ" altLang="cs-CZ" sz="2000"/>
              <a:t>	</a:t>
            </a:r>
          </a:p>
          <a:p>
            <a:r>
              <a:rPr lang="cs-CZ" altLang="cs-CZ" sz="2000"/>
              <a:t>			-	odpínač s uzemňovačem (třípolohový přepínač včetně blokování)</a:t>
            </a:r>
          </a:p>
          <a:p>
            <a:r>
              <a:rPr lang="cs-CZ" altLang="cs-CZ" sz="2000"/>
              <a:t>			-	snímače napětí (kapacitní, PTN)</a:t>
            </a:r>
          </a:p>
          <a:p>
            <a:r>
              <a:rPr lang="cs-CZ" altLang="cs-CZ" sz="2000"/>
              <a:t>		- </a:t>
            </a:r>
            <a:r>
              <a:rPr lang="cs-CZ" altLang="cs-CZ" sz="2000" u="sng"/>
              <a:t>transformátorová odbočka</a:t>
            </a:r>
            <a:r>
              <a:rPr lang="cs-CZ" altLang="cs-CZ" sz="2000"/>
              <a:t>	</a:t>
            </a:r>
          </a:p>
          <a:p>
            <a:r>
              <a:rPr lang="cs-CZ" altLang="cs-CZ" sz="2000"/>
              <a:t>			-	odpínač s uzemňovačem (třípolohový přepínač včetně blokování)</a:t>
            </a:r>
          </a:p>
          <a:p>
            <a:r>
              <a:rPr lang="cs-CZ" altLang="cs-CZ" sz="2000"/>
              <a:t>			-	zapouzdření pojistkové nástavby</a:t>
            </a:r>
          </a:p>
          <a:p>
            <a:r>
              <a:rPr lang="cs-CZ" altLang="cs-CZ" sz="2000"/>
              <a:t>			-	snímače napětí (kapacitní, PTN) </a:t>
            </a:r>
          </a:p>
          <a:p>
            <a:r>
              <a:rPr lang="cs-CZ" altLang="cs-CZ" sz="2000"/>
              <a:t>			-	uzemňovač před a za pojistkami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2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2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2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2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7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719137"/>
          </a:xfrm>
        </p:spPr>
        <p:txBody>
          <a:bodyPr/>
          <a:lstStyle/>
          <a:p>
            <a:r>
              <a:rPr lang="cs-CZ" altLang="cs-CZ" sz="3200" b="1" u="sng" dirty="0" smtClean="0"/>
              <a:t>Kompaktní, vzduchem izolovaný rozváděč</a:t>
            </a:r>
            <a:endParaRPr lang="cs-CZ" altLang="cs-CZ" sz="3200" b="1" u="sng" dirty="0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07505" y="908050"/>
            <a:ext cx="5511642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 dirty="0"/>
              <a:t>Provedení</a:t>
            </a:r>
            <a:r>
              <a:rPr lang="cs-CZ" altLang="cs-CZ" sz="2000" u="sng" dirty="0" smtClean="0"/>
              <a:t>: </a:t>
            </a:r>
            <a:r>
              <a:rPr lang="cs-CZ" altLang="cs-CZ" sz="2000" dirty="0" smtClean="0"/>
              <a:t>Vzduchový odpínač, odpojovače s uzemňovačem, měření, …   </a:t>
            </a: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000" u="sng" dirty="0" smtClean="0"/>
              <a:t>Použití</a:t>
            </a:r>
            <a:r>
              <a:rPr lang="cs-CZ" altLang="cs-CZ" sz="2000" u="sng" dirty="0"/>
              <a:t>:</a:t>
            </a:r>
            <a:r>
              <a:rPr lang="cs-CZ" altLang="cs-CZ" sz="2000" dirty="0"/>
              <a:t> z venku obsluhované distribuční trafostanice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3081792"/>
            <a:ext cx="7822455" cy="37088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136" y="1310832"/>
            <a:ext cx="3502360" cy="1902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719137"/>
          </a:xfrm>
        </p:spPr>
        <p:txBody>
          <a:bodyPr/>
          <a:lstStyle/>
          <a:p>
            <a:r>
              <a:rPr lang="cs-CZ" altLang="cs-CZ" sz="3600" b="1" u="sng" dirty="0"/>
              <a:t>Kompaktní </a:t>
            </a:r>
            <a:r>
              <a:rPr lang="cs-CZ" altLang="cs-CZ" sz="3600" b="1" u="sng" dirty="0" smtClean="0"/>
              <a:t>zapouzdřený rozváděč</a:t>
            </a:r>
            <a:endParaRPr lang="cs-CZ" altLang="cs-CZ" sz="3600" b="1" u="sng" dirty="0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8785225" cy="332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 dirty="0"/>
              <a:t>Provedení:</a:t>
            </a:r>
          </a:p>
          <a:p>
            <a:r>
              <a:rPr lang="cs-CZ" altLang="cs-CZ" sz="2000" dirty="0"/>
              <a:t>	Celý rozváděč je kompletně sestavený, řeší se pouze kabelový přívod a vývod na transformátor. </a:t>
            </a:r>
          </a:p>
          <a:p>
            <a:r>
              <a:rPr lang="cs-CZ" altLang="cs-CZ" sz="2000" dirty="0"/>
              <a:t>	</a:t>
            </a:r>
            <a:endParaRPr lang="cs-CZ" altLang="cs-CZ" sz="2000" dirty="0" smtClean="0"/>
          </a:p>
          <a:p>
            <a:r>
              <a:rPr lang="cs-CZ" altLang="cs-CZ" sz="2000" u="sng" dirty="0" smtClean="0"/>
              <a:t>Konstrukce</a:t>
            </a:r>
            <a:r>
              <a:rPr lang="cs-CZ" altLang="cs-CZ" sz="2000" u="sng" dirty="0"/>
              <a:t>:</a:t>
            </a:r>
          </a:p>
          <a:p>
            <a:r>
              <a:rPr lang="cs-CZ" altLang="cs-CZ" sz="2000" dirty="0"/>
              <a:t>a)	všechna nebo převážná část elektrického zařízení je ve společném oddílu s náplní SF6</a:t>
            </a:r>
          </a:p>
          <a:p>
            <a:r>
              <a:rPr lang="cs-CZ" altLang="cs-CZ" sz="2000" dirty="0"/>
              <a:t>b)	pro každé elektrické zařízení je samostatný oddíl s plynnou náplní (SF6, vakuum)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/>
              <a:t>Použití:</a:t>
            </a:r>
            <a:r>
              <a:rPr lang="cs-CZ" altLang="cs-CZ" sz="2000" dirty="0"/>
              <a:t> z venku obsluhované distribuční trafostanice  </a:t>
            </a:r>
          </a:p>
        </p:txBody>
      </p:sp>
    </p:spTree>
    <p:extLst>
      <p:ext uri="{BB962C8B-B14F-4D97-AF65-F5344CB8AC3E}">
        <p14:creationId xmlns:p14="http://schemas.microsoft.com/office/powerpoint/2010/main" val="18416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4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752975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94050"/>
            <a:ext cx="4706938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39750" y="679450"/>
            <a:ext cx="2881313" cy="373063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Odpínač s uzemňovačem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6442075" y="4076700"/>
            <a:ext cx="2378075" cy="373063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Pojistková nástavba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179388" y="1924050"/>
            <a:ext cx="3313112" cy="6477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Kapacitní snímač pro měření napětí</a:t>
            </a: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3419475" y="692150"/>
            <a:ext cx="1223963" cy="504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3419475" y="692150"/>
            <a:ext cx="2665413" cy="4333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3492500" y="1916113"/>
            <a:ext cx="1295400" cy="576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5789" name="Line 13"/>
          <p:cNvSpPr>
            <a:spLocks noChangeShapeType="1"/>
          </p:cNvSpPr>
          <p:nvPr/>
        </p:nvSpPr>
        <p:spPr bwMode="auto">
          <a:xfrm>
            <a:off x="3492500" y="1916113"/>
            <a:ext cx="2735263" cy="504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>
            <a:off x="3492500" y="1916113"/>
            <a:ext cx="4175125" cy="576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5791" name="Line 15"/>
          <p:cNvSpPr>
            <a:spLocks noChangeShapeType="1"/>
          </p:cNvSpPr>
          <p:nvPr/>
        </p:nvSpPr>
        <p:spPr bwMode="auto">
          <a:xfrm>
            <a:off x="3419475" y="692150"/>
            <a:ext cx="4105275" cy="4333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75792" name="Freeform 16"/>
          <p:cNvSpPr>
            <a:spLocks/>
          </p:cNvSpPr>
          <p:nvPr/>
        </p:nvSpPr>
        <p:spPr bwMode="auto">
          <a:xfrm>
            <a:off x="8101013" y="1844675"/>
            <a:ext cx="719137" cy="2232025"/>
          </a:xfrm>
          <a:custGeom>
            <a:avLst/>
            <a:gdLst>
              <a:gd name="T0" fmla="*/ 453 w 453"/>
              <a:gd name="T1" fmla="*/ 1406 h 1406"/>
              <a:gd name="T2" fmla="*/ 272 w 453"/>
              <a:gd name="T3" fmla="*/ 91 h 1406"/>
              <a:gd name="T4" fmla="*/ 0 w 453"/>
              <a:gd name="T5" fmla="*/ 0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3" h="1406">
                <a:moveTo>
                  <a:pt x="453" y="1406"/>
                </a:moveTo>
                <a:lnTo>
                  <a:pt x="272" y="91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4" grpId="0" animBg="1"/>
      <p:bldP spid="75785" grpId="0" animBg="1"/>
      <p:bldP spid="75786" grpId="0" animBg="1"/>
      <p:bldP spid="75787" grpId="0" animBg="1"/>
      <p:bldP spid="75788" grpId="0" animBg="1"/>
      <p:bldP spid="75789" grpId="0" animBg="1"/>
      <p:bldP spid="75790" grpId="0" animBg="1"/>
      <p:bldP spid="75791" grpId="0" animBg="1"/>
      <p:bldP spid="757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724959"/>
              </p:ext>
            </p:extLst>
          </p:nvPr>
        </p:nvGraphicFramePr>
        <p:xfrm>
          <a:off x="185610" y="188645"/>
          <a:ext cx="8346829" cy="64804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4370">
                  <a:extLst>
                    <a:ext uri="{9D8B030D-6E8A-4147-A177-3AD203B41FA5}">
                      <a16:colId xmlns:a16="http://schemas.microsoft.com/office/drawing/2014/main" val="3496877045"/>
                    </a:ext>
                  </a:extLst>
                </a:gridCol>
                <a:gridCol w="1549810">
                  <a:extLst>
                    <a:ext uri="{9D8B030D-6E8A-4147-A177-3AD203B41FA5}">
                      <a16:colId xmlns:a16="http://schemas.microsoft.com/office/drawing/2014/main" val="2625617683"/>
                    </a:ext>
                  </a:extLst>
                </a:gridCol>
                <a:gridCol w="1682649">
                  <a:extLst>
                    <a:ext uri="{9D8B030D-6E8A-4147-A177-3AD203B41FA5}">
                      <a16:colId xmlns:a16="http://schemas.microsoft.com/office/drawing/2014/main" val="679241026"/>
                    </a:ext>
                  </a:extLst>
                </a:gridCol>
              </a:tblGrid>
              <a:tr h="33979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u="sng" strike="noStrike" dirty="0">
                          <a:effectLst/>
                        </a:rPr>
                        <a:t> </a:t>
                      </a:r>
                      <a:r>
                        <a:rPr lang="cs-CZ" sz="1600" b="1" u="sng" strike="noStrike" dirty="0" smtClean="0">
                          <a:effectLst/>
                        </a:rPr>
                        <a:t>Zařízení v přenosové soustavě - zdroj ČEPS</a:t>
                      </a:r>
                      <a:endParaRPr lang="cs-CZ" sz="1600" b="1" i="0" u="sng" strike="noStrike" dirty="0">
                        <a:solidFill>
                          <a:srgbClr val="67676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celkem ČR</a:t>
                      </a:r>
                      <a:endParaRPr lang="cs-CZ" sz="1600" b="1" i="0" u="none" strike="noStrike">
                        <a:solidFill>
                          <a:srgbClr val="67676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jednotky</a:t>
                      </a:r>
                      <a:endParaRPr lang="cs-CZ" sz="1600" b="1" i="0" u="none" strike="noStrike">
                        <a:solidFill>
                          <a:srgbClr val="67676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4043538428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Trasy vedení 400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3 </a:t>
                      </a:r>
                      <a:r>
                        <a:rPr lang="cs-CZ" sz="1600" u="none" strike="noStrike" dirty="0" smtClean="0">
                          <a:effectLst/>
                        </a:rPr>
                        <a:t>212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km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432934847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Trasy vedení 220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1 </a:t>
                      </a:r>
                      <a:r>
                        <a:rPr lang="cs-CZ" sz="1600" u="none" strike="noStrike" dirty="0" smtClean="0">
                          <a:effectLst/>
                        </a:rPr>
                        <a:t>262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km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850270913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Trasy vedení 110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45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km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1815703711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Délka vedení 400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3 </a:t>
                      </a:r>
                      <a:r>
                        <a:rPr lang="cs-CZ" sz="1600" u="none" strike="noStrike" dirty="0" smtClean="0">
                          <a:effectLst/>
                        </a:rPr>
                        <a:t>795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km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624773782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Délka vedení 220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1 </a:t>
                      </a:r>
                      <a:r>
                        <a:rPr lang="cs-CZ" sz="1600" u="none" strike="noStrike" dirty="0" smtClean="0">
                          <a:effectLst/>
                        </a:rPr>
                        <a:t>824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km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3270860925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Délka vedení 110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84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km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436529068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Zahraniční vedení 400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11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1102423887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Zahraniční vedení 220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6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738779105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Rozvodny 400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29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837179677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Rozvodny 220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14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306597460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Rozvodny 110 </a:t>
                      </a:r>
                      <a:r>
                        <a:rPr lang="cs-CZ" sz="1600" u="none" strike="noStrike" dirty="0" err="1">
                          <a:effectLst/>
                        </a:rPr>
                        <a:t>kV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3594286338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Transformační výkon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23 350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MVA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840414530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nn-NO" sz="1600" u="none" strike="noStrike" dirty="0">
                          <a:effectLst/>
                        </a:rPr>
                        <a:t>Transformační výkon 400/400 kV (PST)</a:t>
                      </a:r>
                      <a:endParaRPr lang="nn-NO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3 400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MVA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260014389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Transformátory 400/400 kV (PST)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4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1955480719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Transformátory 400/220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4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3404178924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Transformátory 400/110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51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3477685963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Transformátory 220/110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20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811593602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Kompenzační výkon 400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900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MVA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3755746204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Kompenzační výkon 35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270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MVA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1618451126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Kompenzační výkon 10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Arial" panose="020B0604020202020204" pitchFamily="34" charset="0"/>
                        </a:rPr>
                        <a:t>814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MVA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282483172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Kompenzační uzly (tlumivky) 400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6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3501433579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Kompenzační uzly (tlumivky) 35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5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ks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747533738"/>
                  </a:ext>
                </a:extLst>
              </a:tr>
              <a:tr h="2669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Kompenzační uzly (tlumivky) 10 kV</a:t>
                      </a:r>
                      <a:endParaRPr lang="cs-CZ" sz="1600" b="0" i="0" u="none" strike="noStrike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18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ks</a:t>
                      </a:r>
                      <a:endParaRPr lang="cs-CZ" sz="1600" b="0" i="0" u="none" strike="noStrike" dirty="0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707" marR="8476" marT="8476" marB="0" anchor="ctr"/>
                </a:tc>
                <a:extLst>
                  <a:ext uri="{0D108BD9-81ED-4DB2-BD59-A6C34878D82A}">
                    <a16:rowId xmlns:a16="http://schemas.microsoft.com/office/drawing/2014/main" val="2855513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4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371850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954213"/>
            <a:ext cx="5197475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4211638" y="620713"/>
            <a:ext cx="4392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u="sng"/>
              <a:t>Pojistkové pouzdro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8893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36538"/>
            <a:ext cx="4608512" cy="3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92600"/>
            <a:ext cx="44545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684213" y="3332163"/>
            <a:ext cx="302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u="sng"/>
              <a:t>Kabelový vývod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4643438" y="3357563"/>
            <a:ext cx="3960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u="sng"/>
              <a:t>Vývod na transformátor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4787900" y="4724400"/>
            <a:ext cx="4176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u="sng"/>
              <a:t>Možnost ovládání odpínačů a uzamčení vývodů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/>
      <p:bldP spid="778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93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719137"/>
          </a:xfrm>
        </p:spPr>
        <p:txBody>
          <a:bodyPr/>
          <a:lstStyle/>
          <a:p>
            <a:r>
              <a:rPr lang="cs-CZ" altLang="cs-CZ" sz="3600" b="1" u="sng"/>
              <a:t>Skříňový rozváděč vn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878522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/>
              <a:t>Provedení:</a:t>
            </a:r>
          </a:p>
          <a:p>
            <a:r>
              <a:rPr lang="cs-CZ" altLang="cs-CZ" sz="2000"/>
              <a:t>	V rozváděči jsou elektrická  zařízení sestavená z jednotlivých funkčních jednotek. Umožňují větší flexibilitu při projektování a jsou vhodné zejména do průmyslových aplikací.</a:t>
            </a:r>
          </a:p>
          <a:p>
            <a:pPr>
              <a:spcBef>
                <a:spcPct val="54000"/>
              </a:spcBef>
            </a:pPr>
            <a:r>
              <a:rPr lang="cs-CZ" altLang="cs-CZ" sz="2000" u="sng"/>
              <a:t>Použitá elektrická zařízení:</a:t>
            </a:r>
          </a:p>
          <a:p>
            <a:r>
              <a:rPr lang="cs-CZ" altLang="cs-CZ" sz="2000"/>
              <a:t>	*	odpínače nebo vypínače (SF6, vakuové, vzduchové)</a:t>
            </a:r>
          </a:p>
          <a:p>
            <a:r>
              <a:rPr lang="cs-CZ" altLang="cs-CZ" sz="2000"/>
              <a:t>	*	pojistky vn</a:t>
            </a:r>
          </a:p>
          <a:p>
            <a:r>
              <a:rPr lang="cs-CZ" altLang="cs-CZ" sz="2000"/>
              <a:t>	*	uzemňovače</a:t>
            </a:r>
          </a:p>
          <a:p>
            <a:r>
              <a:rPr lang="cs-CZ" altLang="cs-CZ" sz="2000"/>
              <a:t>	*	měření</a:t>
            </a:r>
          </a:p>
          <a:p>
            <a:pPr>
              <a:spcBef>
                <a:spcPct val="50000"/>
              </a:spcBef>
            </a:pPr>
            <a:r>
              <a:rPr lang="cs-CZ" altLang="cs-CZ" sz="2000" u="sng"/>
              <a:t>Použití:</a:t>
            </a:r>
            <a:r>
              <a:rPr lang="cs-CZ" altLang="cs-CZ" sz="2000"/>
              <a:t> pochozí a vestavěné transformovny vn/nn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103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u="sng" dirty="0"/>
              <a:t>transformátorová odbočka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25488"/>
            <a:ext cx="15748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3770312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203700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260350"/>
            <a:ext cx="1358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4572000" y="152400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u="sng" dirty="0"/>
              <a:t>vývodová odbočka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1619250" y="1485900"/>
            <a:ext cx="2592388" cy="6477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Pojistkový odpínač (SF6) s uzemňovačem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2916238" y="693738"/>
            <a:ext cx="5040312" cy="6477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Výkonový vypínač (vakuum) s blokovaným odpojovačem a  uzemňovačem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8" grpId="0" animBg="1"/>
      <p:bldP spid="788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79388" y="188913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u="sng" dirty="0"/>
              <a:t>Rozváděč </a:t>
            </a:r>
            <a:r>
              <a:rPr lang="cs-CZ" altLang="cs-CZ" sz="3200" u="sng" dirty="0" err="1"/>
              <a:t>nn</a:t>
            </a:r>
            <a:r>
              <a:rPr lang="cs-CZ" altLang="cs-CZ" sz="3200" u="sng" dirty="0"/>
              <a:t> pro stožárové transformovny 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79388" y="981075"/>
            <a:ext cx="87852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 dirty="0"/>
              <a:t>Základní výbava pro nové trafostanice: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měděné přípojnice 400, 630 nebo 1000 A s možností připojení:</a:t>
            </a:r>
          </a:p>
          <a:p>
            <a:r>
              <a:rPr lang="cs-CZ" altLang="cs-CZ" sz="2000" dirty="0"/>
              <a:t>	-	pojistkového odpínače (do 160 </a:t>
            </a:r>
            <a:r>
              <a:rPr lang="cs-CZ" altLang="cs-CZ" sz="2000" dirty="0" err="1"/>
              <a:t>kVA</a:t>
            </a:r>
            <a:r>
              <a:rPr lang="cs-CZ" altLang="cs-CZ" sz="2000" dirty="0"/>
              <a:t> transformátoru)</a:t>
            </a:r>
          </a:p>
          <a:p>
            <a:r>
              <a:rPr lang="cs-CZ" altLang="cs-CZ" sz="2000" dirty="0"/>
              <a:t>	-	hlavního jističe s možnou výměnou jednotkou spouští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hlavní jistič s elektronickou spouští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svodiče přepětí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přístrojové transformátory proudu s převodem na 5A a ampérmetr,  možnost připojení analyzátoru elektrické sítě 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přímé měření napětí (jeden voltmetr s možností přepínání mezi jednotlivými fázemi a fází a středním vodičem) 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jednofázová zásuvka a osvětlení se samostatným jištěním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možnost připojení kompenzačních kondenzátorů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maximálně 8 trojfázových vývodů s pojistkovými odpínači do 160 A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průchodky pro kabelový přívod a vývod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9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29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29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29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29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88913"/>
            <a:ext cx="6842125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4956175"/>
            <a:ext cx="7199312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4450"/>
            <a:ext cx="6494462" cy="38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57600"/>
            <a:ext cx="6048375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79388" y="188913"/>
            <a:ext cx="86407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u="sng"/>
              <a:t>Rozváděč nn pro betonové transformovny 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87852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520825" algn="l"/>
                <a:tab pos="179387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/>
              <a:t>Základní výbava: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měděné přípojnice 1000 A ( 50 x 10 mm) 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hlavní jistič 1000 A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přístrojové transformátory proudu s převodem na 5A a ampérmetr, možnost připojení analyzátoru elektrické sítě 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jednofázová (230 V/16A) a trojfázová (400V/32A) zásuvka a osvětlení se samostatným jištěním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možnost připojení kompenzačních kondenzátorů</a:t>
            </a:r>
          </a:p>
          <a:p>
            <a:pPr>
              <a:spcBef>
                <a:spcPct val="50000"/>
              </a:spcBef>
            </a:pPr>
            <a:r>
              <a:rPr lang="cs-CZ" altLang="cs-CZ" sz="2000"/>
              <a:t>*	4 - 10 vývodů v jednom poli s trojfázovými pojistkovými odpínači do 400 A. Možnost připojení přídavného pole se stejným počtem možných vývodů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602615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281113"/>
            <a:ext cx="22225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10188"/>
            <a:ext cx="8775700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cs-CZ" altLang="cs-CZ" b="1" u="sng"/>
              <a:t>Transformovny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23850" y="1268413"/>
            <a:ext cx="8496300" cy="54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3851275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 dirty="0"/>
              <a:t>Počet transformátorů v </a:t>
            </a:r>
            <a:r>
              <a:rPr lang="cs-CZ" altLang="cs-CZ" sz="2200" u="sng" dirty="0" smtClean="0"/>
              <a:t>rozvodně vn/nn:</a:t>
            </a:r>
            <a:endParaRPr lang="cs-CZ" altLang="cs-CZ" sz="2200" u="sng" dirty="0"/>
          </a:p>
          <a:p>
            <a:r>
              <a:rPr lang="cs-CZ" altLang="cs-CZ" sz="2000" dirty="0"/>
              <a:t>je dán požadavkem </a:t>
            </a:r>
            <a:r>
              <a:rPr lang="cs-CZ" altLang="cs-CZ" sz="2000" dirty="0" smtClean="0"/>
              <a:t>na </a:t>
            </a:r>
            <a:r>
              <a:rPr lang="cs-CZ" altLang="cs-CZ" sz="2000" dirty="0"/>
              <a:t>provoz transformátorů</a:t>
            </a:r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1. stupeň důležitosti</a:t>
            </a:r>
            <a:r>
              <a:rPr lang="cs-CZ" altLang="cs-CZ" sz="2000" dirty="0"/>
              <a:t> - alespoň 2 transformátory. Každý transformátor musí plně pokrýt výkon spotřebičů v 1. stupni. Optimální je stejný výkon obou transformátorů </a:t>
            </a:r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méně důležité transformovny</a:t>
            </a:r>
            <a:r>
              <a:rPr lang="cs-CZ" altLang="cs-CZ" sz="2000" dirty="0"/>
              <a:t> – stačí jeden transformátor</a:t>
            </a:r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zařízení s motory velkých výkonů</a:t>
            </a:r>
            <a:r>
              <a:rPr lang="cs-CZ" altLang="cs-CZ" sz="2000" dirty="0"/>
              <a:t> </a:t>
            </a:r>
            <a:endParaRPr lang="cs-CZ" altLang="cs-CZ" sz="2000" dirty="0" smtClean="0"/>
          </a:p>
          <a:p>
            <a:r>
              <a:rPr lang="cs-CZ" altLang="cs-CZ" sz="2000" dirty="0" smtClean="0"/>
              <a:t>-	2 transformátory vn/nn </a:t>
            </a:r>
            <a:r>
              <a:rPr lang="cs-CZ" altLang="cs-CZ" sz="2000" dirty="0"/>
              <a:t>(oddělení běžných rozvodů od napájení motorů z důvodu kolísání napětí při spouštění). </a:t>
            </a:r>
            <a:endParaRPr lang="cs-CZ" altLang="cs-CZ" sz="2000" dirty="0" smtClean="0"/>
          </a:p>
          <a:p>
            <a:r>
              <a:rPr lang="cs-CZ" altLang="cs-CZ" sz="2000" dirty="0" smtClean="0"/>
              <a:t>-	transformátor pro napájení motorů velkých výkonů vn/vn</a:t>
            </a: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200" u="sng" dirty="0"/>
              <a:t>Zapojení transformátorů: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*	</a:t>
            </a:r>
            <a:r>
              <a:rPr lang="cs-CZ" altLang="cs-CZ" sz="2000" u="sng" dirty="0"/>
              <a:t>malé výkony</a:t>
            </a:r>
            <a:r>
              <a:rPr lang="cs-CZ" altLang="cs-CZ" sz="2000" dirty="0"/>
              <a:t>	-	Yy0	-	motory a symetrická zátěž</a:t>
            </a:r>
          </a:p>
          <a:p>
            <a:r>
              <a:rPr lang="cs-CZ" altLang="cs-CZ" sz="2000" dirty="0"/>
              <a:t>			-	</a:t>
            </a:r>
            <a:r>
              <a:rPr lang="cs-CZ" altLang="cs-CZ" sz="2000" dirty="0" smtClean="0"/>
              <a:t>Yzn1</a:t>
            </a:r>
            <a:r>
              <a:rPr lang="cs-CZ" altLang="cs-CZ" sz="2000" dirty="0"/>
              <a:t>	-	nesymetrická zátěž	(do 160 </a:t>
            </a:r>
            <a:r>
              <a:rPr lang="cs-CZ" altLang="cs-CZ" sz="2000" dirty="0" err="1"/>
              <a:t>kVA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střední výkony</a:t>
            </a:r>
            <a:r>
              <a:rPr lang="cs-CZ" altLang="cs-CZ" sz="2000" dirty="0"/>
              <a:t>	-	</a:t>
            </a:r>
            <a:r>
              <a:rPr lang="cs-CZ" altLang="cs-CZ" sz="2000" dirty="0" smtClean="0"/>
              <a:t>Dyn1</a:t>
            </a:r>
            <a:r>
              <a:rPr lang="cs-CZ" altLang="cs-CZ" sz="2000" dirty="0"/>
              <a:t>	-	250 </a:t>
            </a:r>
            <a:r>
              <a:rPr lang="cs-CZ" altLang="cs-CZ" sz="2000" dirty="0" err="1"/>
              <a:t>kVA</a:t>
            </a:r>
            <a:r>
              <a:rPr lang="cs-CZ" altLang="cs-CZ" sz="2000" dirty="0"/>
              <a:t> a výše</a:t>
            </a:r>
          </a:p>
          <a:p>
            <a:r>
              <a:rPr lang="cs-CZ" altLang="cs-CZ" sz="2000" dirty="0"/>
              <a:t>			-	</a:t>
            </a:r>
            <a:r>
              <a:rPr lang="cs-CZ" altLang="cs-CZ" sz="2000" dirty="0" smtClean="0"/>
              <a:t>Yd1</a:t>
            </a:r>
            <a:r>
              <a:rPr lang="cs-CZ" altLang="cs-CZ" sz="2000" dirty="0"/>
              <a:t>	-	vývod do izolované soustavy</a:t>
            </a:r>
          </a:p>
          <a:p>
            <a:r>
              <a:rPr lang="cs-CZ" altLang="cs-CZ" sz="2000" dirty="0"/>
              <a:t>*	</a:t>
            </a:r>
            <a:r>
              <a:rPr lang="cs-CZ" altLang="cs-CZ" sz="2000" u="sng" dirty="0"/>
              <a:t>velké výkony</a:t>
            </a:r>
            <a:r>
              <a:rPr lang="cs-CZ" altLang="cs-CZ" sz="2000" dirty="0"/>
              <a:t>	-	</a:t>
            </a:r>
            <a:r>
              <a:rPr lang="cs-CZ" altLang="cs-CZ" sz="2000" dirty="0" err="1"/>
              <a:t>Yyd</a:t>
            </a:r>
            <a:r>
              <a:rPr lang="cs-CZ" altLang="cs-CZ" sz="2000" dirty="0"/>
              <a:t>	-	třetí vinutí nemusí být vyvedeno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4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646488"/>
            <a:ext cx="4922837" cy="296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24413" cy="37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5219700" y="981075"/>
            <a:ext cx="360045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u="sng"/>
              <a:t>Dvě samostatná pole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2768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 descr="rs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78038"/>
            <a:ext cx="3313113" cy="25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cs-CZ" altLang="cs-CZ" b="1" u="sng"/>
              <a:t>Provedení transformátorů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23850" y="1268413"/>
            <a:ext cx="8496300" cy="548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 dirty="0"/>
              <a:t>1. Olejové </a:t>
            </a:r>
            <a:r>
              <a:rPr lang="cs-CZ" altLang="cs-CZ" sz="2200" u="sng" dirty="0" smtClean="0"/>
              <a:t>transformátory</a:t>
            </a:r>
            <a:endParaRPr lang="cs-CZ" altLang="cs-CZ" sz="2200" u="sng" dirty="0"/>
          </a:p>
          <a:p>
            <a:r>
              <a:rPr lang="cs-CZ" altLang="cs-CZ" sz="2200" dirty="0"/>
              <a:t>	</a:t>
            </a:r>
            <a:r>
              <a:rPr lang="cs-CZ" altLang="cs-CZ" sz="2200" dirty="0" smtClean="0"/>
              <a:t>distribuční </a:t>
            </a:r>
            <a:r>
              <a:rPr lang="cs-CZ" altLang="cs-CZ" sz="2000" dirty="0" smtClean="0"/>
              <a:t>transformátory </a:t>
            </a:r>
            <a:r>
              <a:rPr lang="cs-CZ" altLang="cs-CZ" sz="2000" dirty="0"/>
              <a:t>vn/nn (25 – 2500 </a:t>
            </a:r>
            <a:r>
              <a:rPr lang="cs-CZ" altLang="cs-CZ" sz="2000" dirty="0" err="1"/>
              <a:t>kVA</a:t>
            </a:r>
            <a:r>
              <a:rPr lang="cs-CZ" altLang="cs-CZ" sz="2000" dirty="0" smtClean="0"/>
              <a:t>) - vlnové </a:t>
            </a:r>
            <a:r>
              <a:rPr lang="cs-CZ" altLang="cs-CZ" sz="2000" dirty="0" smtClean="0"/>
              <a:t>nádoby, žebra, se zásobníkem nebo bez zásobníku oleje</a:t>
            </a:r>
          </a:p>
          <a:p>
            <a:r>
              <a:rPr lang="cs-CZ" altLang="cs-CZ" sz="2000" dirty="0"/>
              <a:t>	</a:t>
            </a:r>
            <a:r>
              <a:rPr lang="cs-CZ" altLang="cs-CZ" sz="2000" dirty="0" smtClean="0"/>
              <a:t>transformátory </a:t>
            </a:r>
            <a:r>
              <a:rPr lang="cs-CZ" altLang="cs-CZ" sz="2000" dirty="0"/>
              <a:t>vvn/vn (2,5 – </a:t>
            </a:r>
            <a:r>
              <a:rPr lang="cs-CZ" altLang="cs-CZ" sz="2000" dirty="0" smtClean="0"/>
              <a:t>63 </a:t>
            </a:r>
            <a:r>
              <a:rPr lang="cs-CZ" altLang="cs-CZ" sz="2000" dirty="0"/>
              <a:t>MVA</a:t>
            </a:r>
            <a:r>
              <a:rPr lang="cs-CZ" altLang="cs-CZ" sz="2000" dirty="0" smtClean="0"/>
              <a:t>) - radiátory</a:t>
            </a:r>
            <a:endParaRPr lang="cs-CZ" altLang="cs-CZ" sz="2000" dirty="0"/>
          </a:p>
          <a:p>
            <a:r>
              <a:rPr lang="cs-CZ" altLang="cs-CZ" sz="2000" dirty="0"/>
              <a:t>	Chladící médium 	- minerální nebo silikonový olej, </a:t>
            </a:r>
          </a:p>
          <a:p>
            <a:r>
              <a:rPr lang="cs-CZ" altLang="cs-CZ" sz="2000" dirty="0"/>
              <a:t>	Magnetické obvody 	-	orientované </a:t>
            </a:r>
            <a:r>
              <a:rPr lang="cs-CZ" altLang="cs-CZ" sz="2000" dirty="0" smtClean="0"/>
              <a:t>plechy</a:t>
            </a: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200" u="sng" dirty="0"/>
              <a:t>2.	Suché transformátory a transformátory s litou izolací</a:t>
            </a:r>
          </a:p>
          <a:p>
            <a:r>
              <a:rPr lang="cs-CZ" altLang="cs-CZ" sz="2000" dirty="0"/>
              <a:t>	</a:t>
            </a:r>
            <a:r>
              <a:rPr lang="cs-CZ" altLang="cs-CZ" sz="2000" u="sng" dirty="0"/>
              <a:t>vnitřní provedení</a:t>
            </a:r>
          </a:p>
          <a:p>
            <a:r>
              <a:rPr lang="cs-CZ" altLang="cs-CZ" sz="2000" dirty="0"/>
              <a:t>	distribuční suché transformátory vn/</a:t>
            </a:r>
            <a:r>
              <a:rPr lang="cs-CZ" altLang="cs-CZ" sz="2000" dirty="0" err="1"/>
              <a:t>nn</a:t>
            </a:r>
            <a:r>
              <a:rPr lang="cs-CZ" altLang="cs-CZ" sz="2000" dirty="0"/>
              <a:t> (25 – 1600 </a:t>
            </a:r>
            <a:r>
              <a:rPr lang="cs-CZ" altLang="cs-CZ" sz="2000" dirty="0" err="1"/>
              <a:t>kVA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	distribuční transformátory s litou izolací vn/</a:t>
            </a:r>
            <a:r>
              <a:rPr lang="cs-CZ" altLang="cs-CZ" sz="2000" dirty="0" err="1"/>
              <a:t>nn</a:t>
            </a:r>
            <a:r>
              <a:rPr lang="cs-CZ" altLang="cs-CZ" sz="2000" dirty="0"/>
              <a:t> (25 – 2500 </a:t>
            </a:r>
            <a:r>
              <a:rPr lang="cs-CZ" altLang="cs-CZ" sz="2000" dirty="0" err="1"/>
              <a:t>kVA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	výkonové transformátory s litou izolací vvn/vn (2,5 – 4 MVA)</a:t>
            </a:r>
          </a:p>
          <a:p>
            <a:r>
              <a:rPr lang="cs-CZ" altLang="cs-CZ" sz="2000" dirty="0"/>
              <a:t>	</a:t>
            </a:r>
            <a:r>
              <a:rPr lang="cs-CZ" altLang="cs-CZ" sz="2000" u="sng" dirty="0"/>
              <a:t>venkovní provedení</a:t>
            </a:r>
          </a:p>
          <a:p>
            <a:r>
              <a:rPr lang="cs-CZ" altLang="cs-CZ" sz="2000" dirty="0"/>
              <a:t>	distribuční transformátory s litou izolací vn/</a:t>
            </a:r>
            <a:r>
              <a:rPr lang="cs-CZ" altLang="cs-CZ" sz="2000" dirty="0" err="1"/>
              <a:t>nn</a:t>
            </a:r>
            <a:r>
              <a:rPr lang="cs-CZ" altLang="cs-CZ" sz="2000" dirty="0"/>
              <a:t> (5 – 630 </a:t>
            </a:r>
            <a:r>
              <a:rPr lang="cs-CZ" altLang="cs-CZ" sz="2000" dirty="0" err="1"/>
              <a:t>kVA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	Magnetické obvody 	-	 orientované plechy</a:t>
            </a:r>
          </a:p>
          <a:p>
            <a:pPr>
              <a:spcBef>
                <a:spcPct val="50000"/>
              </a:spcBef>
            </a:pPr>
            <a:r>
              <a:rPr lang="cs-CZ" altLang="cs-CZ" sz="2200" u="sng" dirty="0"/>
              <a:t>3.	Amorfní transformátory</a:t>
            </a:r>
          </a:p>
          <a:p>
            <a:r>
              <a:rPr lang="cs-CZ" altLang="cs-CZ" sz="2000" dirty="0"/>
              <a:t>	distribuční olejový transformátory vn/</a:t>
            </a:r>
            <a:r>
              <a:rPr lang="cs-CZ" altLang="cs-CZ" sz="2000" dirty="0" err="1"/>
              <a:t>nn</a:t>
            </a:r>
            <a:r>
              <a:rPr lang="cs-CZ" altLang="cs-CZ" sz="2000" dirty="0"/>
              <a:t> (250 – 630 </a:t>
            </a:r>
            <a:r>
              <a:rPr lang="cs-CZ" altLang="cs-CZ" sz="2000" dirty="0" err="1"/>
              <a:t>kVA</a:t>
            </a:r>
            <a:r>
              <a:rPr lang="cs-CZ" altLang="cs-CZ" sz="20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3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3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4103687" cy="1439887"/>
          </a:xfrm>
        </p:spPr>
        <p:txBody>
          <a:bodyPr/>
          <a:lstStyle/>
          <a:p>
            <a:r>
              <a:rPr lang="cs-CZ" altLang="cs-CZ" sz="3600" b="1" u="sng" dirty="0"/>
              <a:t>Provedení transformátorů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2" y="1484783"/>
            <a:ext cx="3924580" cy="52327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16632"/>
            <a:ext cx="4320480" cy="32403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4944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4103687" cy="1439887"/>
          </a:xfrm>
        </p:spPr>
        <p:txBody>
          <a:bodyPr/>
          <a:lstStyle/>
          <a:p>
            <a:r>
              <a:rPr lang="cs-CZ" altLang="cs-CZ" sz="3600" b="1" u="sng" dirty="0"/>
              <a:t>Provedení transformátorů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13" y="137922"/>
            <a:ext cx="4753083" cy="3147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17" y="3306272"/>
            <a:ext cx="4753086" cy="314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19137"/>
          </a:xfrm>
        </p:spPr>
        <p:txBody>
          <a:bodyPr/>
          <a:lstStyle/>
          <a:p>
            <a:r>
              <a:rPr lang="cs-CZ" altLang="cs-CZ" sz="4000" b="1" u="sng"/>
              <a:t>Amorfní transformátory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496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2868613" algn="l"/>
                <a:tab pos="3051175" algn="l"/>
                <a:tab pos="6275388" algn="l"/>
                <a:tab pos="645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/>
              <a:t>Magnetický obvod je z amorfních slitin (kovové sklo)</a:t>
            </a:r>
          </a:p>
          <a:p>
            <a:r>
              <a:rPr lang="cs-CZ" altLang="cs-CZ" sz="2000"/>
              <a:t>Mají velmi nízké měrné ztráty </a:t>
            </a:r>
            <a:r>
              <a:rPr lang="cs-CZ" altLang="cs-CZ" sz="2000">
                <a:sym typeface="Symbol" panose="05050102010706020507" pitchFamily="18" charset="2"/>
              </a:rPr>
              <a:t> snížení ztrát naprázdno o (60-70)%.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989138"/>
            <a:ext cx="41465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17788"/>
            <a:ext cx="4608513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859338" y="1989138"/>
            <a:ext cx="4176712" cy="666750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Snížení ztrát nakrátko při použití měděného vinutí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913"/>
            <a:ext cx="57499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455988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34559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06775"/>
            <a:ext cx="8558213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</TotalTime>
  <Words>1588</Words>
  <Application>Microsoft Office PowerPoint</Application>
  <PresentationFormat>Předvádění na obrazovce (4:3)</PresentationFormat>
  <Paragraphs>240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Comic Sans MS</vt:lpstr>
      <vt:lpstr>Symbol</vt:lpstr>
      <vt:lpstr>Výchozí návrh</vt:lpstr>
      <vt:lpstr>Rozvodny a transformovny 3. část</vt:lpstr>
      <vt:lpstr>Transformovny</vt:lpstr>
      <vt:lpstr>Prezentace aplikace PowerPoint</vt:lpstr>
      <vt:lpstr>Transformovny</vt:lpstr>
      <vt:lpstr>Provedení transformátorů</vt:lpstr>
      <vt:lpstr>Provedení transformátorů</vt:lpstr>
      <vt:lpstr>Provedení transformátorů</vt:lpstr>
      <vt:lpstr>Amorfní transformátory</vt:lpstr>
      <vt:lpstr>Prezentace aplikace PowerPoint</vt:lpstr>
      <vt:lpstr>Prezentace aplikace PowerPoint</vt:lpstr>
      <vt:lpstr>Prezentace aplikace PowerPoint</vt:lpstr>
      <vt:lpstr>Prezentace aplikace PowerPoint</vt:lpstr>
      <vt:lpstr>Průmyslová transformovna</vt:lpstr>
      <vt:lpstr>Distribuční transformovny (vn/nn)</vt:lpstr>
      <vt:lpstr>Stožárová  transformovna (vn/nn)</vt:lpstr>
      <vt:lpstr>Stožárová  transformovna (vn/nn)</vt:lpstr>
      <vt:lpstr>Stožárová  transformovna (vn/nn)</vt:lpstr>
      <vt:lpstr>Stožárová  transformovna (vn/nn)</vt:lpstr>
      <vt:lpstr>Věžová  transformovna (vn/nn)</vt:lpstr>
      <vt:lpstr>Věžová  a horská transformovna (vn/nn)</vt:lpstr>
      <vt:lpstr>Prezentace aplikace PowerPoint</vt:lpstr>
      <vt:lpstr>Kioskové transformační stanice  pro zemní kabely</vt:lpstr>
      <vt:lpstr>Prezentace aplikace PowerPoint</vt:lpstr>
      <vt:lpstr>Prezentace aplikace PowerPoint</vt:lpstr>
      <vt:lpstr>Prezentace aplikace PowerPoint</vt:lpstr>
      <vt:lpstr>Elektrická výzbroj – strana vn</vt:lpstr>
      <vt:lpstr>Kompaktní, vzduchem izolovaný rozváděč</vt:lpstr>
      <vt:lpstr>Kompaktní zapouzdřený rozváděč</vt:lpstr>
      <vt:lpstr>Prezentace aplikace PowerPoint</vt:lpstr>
      <vt:lpstr>Prezentace aplikace PowerPoint</vt:lpstr>
      <vt:lpstr>Prezentace aplikace PowerPoint</vt:lpstr>
      <vt:lpstr>Prezentace aplikace PowerPoint</vt:lpstr>
      <vt:lpstr>Skříňový rozváděč vn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Rozvodny a transformovny</dc:title>
  <dc:creator>pe</dc:creator>
  <cp:lastModifiedBy>Ivo Petricek</cp:lastModifiedBy>
  <cp:revision>161</cp:revision>
  <dcterms:created xsi:type="dcterms:W3CDTF">2007-10-26T07:49:58Z</dcterms:created>
  <dcterms:modified xsi:type="dcterms:W3CDTF">2022-12-05T06:28:41Z</dcterms:modified>
</cp:coreProperties>
</file>