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96" r:id="rId10"/>
    <p:sldId id="263" r:id="rId11"/>
    <p:sldId id="264" r:id="rId12"/>
    <p:sldId id="266" r:id="rId13"/>
    <p:sldId id="302" r:id="rId14"/>
    <p:sldId id="295" r:id="rId15"/>
    <p:sldId id="303" r:id="rId16"/>
    <p:sldId id="298" r:id="rId17"/>
    <p:sldId id="300" r:id="rId18"/>
    <p:sldId id="297" r:id="rId19"/>
    <p:sldId id="299" r:id="rId20"/>
    <p:sldId id="265" r:id="rId21"/>
    <p:sldId id="286" r:id="rId22"/>
    <p:sldId id="277" r:id="rId23"/>
    <p:sldId id="278" r:id="rId24"/>
    <p:sldId id="279" r:id="rId25"/>
    <p:sldId id="280" r:id="rId26"/>
    <p:sldId id="301" r:id="rId27"/>
    <p:sldId id="267" r:id="rId28"/>
    <p:sldId id="282" r:id="rId29"/>
    <p:sldId id="281" r:id="rId30"/>
    <p:sldId id="270" r:id="rId31"/>
    <p:sldId id="268" r:id="rId32"/>
    <p:sldId id="269" r:id="rId33"/>
    <p:sldId id="271" r:id="rId34"/>
    <p:sldId id="272" r:id="rId35"/>
    <p:sldId id="273" r:id="rId36"/>
    <p:sldId id="274" r:id="rId37"/>
    <p:sldId id="276" r:id="rId38"/>
    <p:sldId id="275" r:id="rId39"/>
    <p:sldId id="290" r:id="rId40"/>
    <p:sldId id="291" r:id="rId41"/>
    <p:sldId id="292" r:id="rId42"/>
    <p:sldId id="283" r:id="rId43"/>
    <p:sldId id="294" r:id="rId44"/>
    <p:sldId id="284" r:id="rId45"/>
    <p:sldId id="285" r:id="rId46"/>
    <p:sldId id="288" r:id="rId47"/>
    <p:sldId id="289" r:id="rId48"/>
    <p:sldId id="287" r:id="rId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24" autoAdjust="0"/>
  </p:normalViewPr>
  <p:slideViewPr>
    <p:cSldViewPr>
      <p:cViewPr varScale="1">
        <p:scale>
          <a:sx n="113" d="100"/>
          <a:sy n="113" d="100"/>
        </p:scale>
        <p:origin x="84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DD1D8-A8D5-463C-8AC9-49D7AE02E0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592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B6B99-09F6-435D-942E-30C7618536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011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2B127-E6F6-4F0D-9E89-D1E306D5EE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028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21D02-74D0-40B0-9E2F-E92E34699A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11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41F62-9FEE-4D14-9E10-048864804D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458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8F85B-E2C8-4347-B5DF-287A69FC66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754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BE42C-D3D8-4A3D-8A20-1C0482ECCB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592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A0BA6-6402-4948-8068-A6A57453FC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03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EE896-EFA6-42D7-A196-B4665C091E7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289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FE5BB-386E-4181-8B0F-215822723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805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D1637-1A28-4E86-89FF-27E6038129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206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0F09C2-4C26-4A9F-AA36-6D42586F174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z.cncontactor.com/control-panel/" TargetMode="External"/><Relationship Id="rId13" Type="http://schemas.openxmlformats.org/officeDocument/2006/relationships/image" Target="../media/image21.jpeg"/><Relationship Id="rId3" Type="http://schemas.openxmlformats.org/officeDocument/2006/relationships/hyperlink" Target="http://cz.cncontactor.com/variable-frequency-drive/" TargetMode="External"/><Relationship Id="rId7" Type="http://schemas.openxmlformats.org/officeDocument/2006/relationships/hyperlink" Target="http://cz.cncontactor.com/transformer/" TargetMode="External"/><Relationship Id="rId12" Type="http://schemas.openxmlformats.org/officeDocument/2006/relationships/hyperlink" Target="mailto:aubochina@aubochina.c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z.cncontactor.com/reactive-power-compensation/" TargetMode="External"/><Relationship Id="rId11" Type="http://schemas.openxmlformats.org/officeDocument/2006/relationships/hyperlink" Target="http://cz.cncontactor.com/distribution-cabinet/" TargetMode="External"/><Relationship Id="rId5" Type="http://schemas.openxmlformats.org/officeDocument/2006/relationships/hyperlink" Target="http://cz.cncontactor.com/vacuum-contactor/" TargetMode="External"/><Relationship Id="rId15" Type="http://schemas.openxmlformats.org/officeDocument/2006/relationships/image" Target="../media/image23.jpeg"/><Relationship Id="rId10" Type="http://schemas.openxmlformats.org/officeDocument/2006/relationships/hyperlink" Target="http://cz.cncontactor.com/switchgear/" TargetMode="External"/><Relationship Id="rId4" Type="http://schemas.openxmlformats.org/officeDocument/2006/relationships/hyperlink" Target="http://cz.cncontactor.com/soft-starter/" TargetMode="External"/><Relationship Id="rId9" Type="http://schemas.openxmlformats.org/officeDocument/2006/relationships/hyperlink" Target="http://cz.cncontactor.com/frequency-conversion-cabinet/" TargetMode="External"/><Relationship Id="rId1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z.cncontactor.com/frequency-conversion-cabinet/" TargetMode="External"/><Relationship Id="rId13" Type="http://schemas.openxmlformats.org/officeDocument/2006/relationships/image" Target="../media/image24.jpg"/><Relationship Id="rId3" Type="http://schemas.openxmlformats.org/officeDocument/2006/relationships/hyperlink" Target="http://cz.cncontactor.com/soft-starter/" TargetMode="External"/><Relationship Id="rId7" Type="http://schemas.openxmlformats.org/officeDocument/2006/relationships/hyperlink" Target="http://cz.cncontactor.com/control-panel/" TargetMode="External"/><Relationship Id="rId12" Type="http://schemas.openxmlformats.org/officeDocument/2006/relationships/image" Target="../media/image21.jpeg"/><Relationship Id="rId2" Type="http://schemas.openxmlformats.org/officeDocument/2006/relationships/hyperlink" Target="http://cz.cncontactor.com/variable-frequency-driv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z.cncontactor.com/transformer/" TargetMode="External"/><Relationship Id="rId11" Type="http://schemas.openxmlformats.org/officeDocument/2006/relationships/hyperlink" Target="mailto:aubochina@aubochina.com" TargetMode="External"/><Relationship Id="rId5" Type="http://schemas.openxmlformats.org/officeDocument/2006/relationships/hyperlink" Target="http://cz.cncontactor.com/reactive-power-compensation/" TargetMode="External"/><Relationship Id="rId10" Type="http://schemas.openxmlformats.org/officeDocument/2006/relationships/hyperlink" Target="http://cz.cncontactor.com/distribution-cabinet/" TargetMode="External"/><Relationship Id="rId4" Type="http://schemas.openxmlformats.org/officeDocument/2006/relationships/hyperlink" Target="http://cz.cncontactor.com/vacuum-contactor/" TargetMode="External"/><Relationship Id="rId9" Type="http://schemas.openxmlformats.org/officeDocument/2006/relationships/hyperlink" Target="http://cz.cncontactor.com/switchgear/" TargetMode="External"/><Relationship Id="rId1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z.cncontactor.com/frequency-conversion-cabinet/" TargetMode="External"/><Relationship Id="rId13" Type="http://schemas.openxmlformats.org/officeDocument/2006/relationships/image" Target="../media/image26.png"/><Relationship Id="rId3" Type="http://schemas.openxmlformats.org/officeDocument/2006/relationships/hyperlink" Target="http://cz.cncontactor.com/soft-starter/" TargetMode="External"/><Relationship Id="rId7" Type="http://schemas.openxmlformats.org/officeDocument/2006/relationships/hyperlink" Target="http://cz.cncontactor.com/control-panel/" TargetMode="External"/><Relationship Id="rId12" Type="http://schemas.openxmlformats.org/officeDocument/2006/relationships/image" Target="../media/image21.jpeg"/><Relationship Id="rId2" Type="http://schemas.openxmlformats.org/officeDocument/2006/relationships/hyperlink" Target="http://cz.cncontactor.com/variable-frequency-driv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z.cncontactor.com/transformer/" TargetMode="External"/><Relationship Id="rId11" Type="http://schemas.openxmlformats.org/officeDocument/2006/relationships/hyperlink" Target="mailto:aubochina@aubochina.com" TargetMode="External"/><Relationship Id="rId5" Type="http://schemas.openxmlformats.org/officeDocument/2006/relationships/hyperlink" Target="http://cz.cncontactor.com/reactive-power-compensation/" TargetMode="External"/><Relationship Id="rId10" Type="http://schemas.openxmlformats.org/officeDocument/2006/relationships/hyperlink" Target="http://cz.cncontactor.com/distribution-cabinet/" TargetMode="External"/><Relationship Id="rId4" Type="http://schemas.openxmlformats.org/officeDocument/2006/relationships/hyperlink" Target="http://cz.cncontactor.com/vacuum-contactor/" TargetMode="External"/><Relationship Id="rId9" Type="http://schemas.openxmlformats.org/officeDocument/2006/relationships/hyperlink" Target="http://cz.cncontactor.com/switchgea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PFTnd9a-mM" TargetMode="External"/><Relationship Id="rId5" Type="http://schemas.openxmlformats.org/officeDocument/2006/relationships/hyperlink" Target="https://www.youtube.com/watch?v=oOGocypCLL0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venk_rozvodn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6769100" cy="3168650"/>
          </a:xfrm>
          <a:solidFill>
            <a:srgbClr val="FFFF99">
              <a:alpha val="50999"/>
            </a:srgbClr>
          </a:solidFill>
        </p:spPr>
        <p:txBody>
          <a:bodyPr/>
          <a:lstStyle/>
          <a:p>
            <a:pPr>
              <a:spcBef>
                <a:spcPct val="100000"/>
              </a:spcBef>
            </a:pPr>
            <a:r>
              <a:rPr lang="cs-CZ" altLang="cs-CZ" sz="5400" b="1" u="sng">
                <a:solidFill>
                  <a:schemeClr val="tx1"/>
                </a:solidFill>
                <a:latin typeface="Comic Sans MS" panose="030F0702030302020204" pitchFamily="66" charset="0"/>
              </a:rPr>
              <a:t>Rozvodny a transformovny</a:t>
            </a:r>
            <a:br>
              <a:rPr lang="cs-CZ" altLang="cs-CZ" sz="5400" b="1" u="sng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5400" b="1" u="sng">
                <a:solidFill>
                  <a:schemeClr val="tx1"/>
                </a:solidFill>
                <a:latin typeface="Comic Sans MS" panose="030F0702030302020204" pitchFamily="66" charset="0"/>
              </a:rPr>
              <a:t>2. část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76" y="5702573"/>
            <a:ext cx="4341812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954087"/>
          </a:xfrm>
        </p:spPr>
        <p:txBody>
          <a:bodyPr/>
          <a:lstStyle/>
          <a:p>
            <a:r>
              <a:rPr lang="cs-CZ" altLang="cs-CZ" sz="4000" b="1" u="sng"/>
              <a:t>Skříňové rozvodny (rozváděče vn)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7950" y="1196975"/>
            <a:ext cx="8893175" cy="31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*	jsou uzavřené oceloplechové skříně pro každou odbočku</a:t>
            </a:r>
          </a:p>
          <a:p>
            <a:r>
              <a:rPr lang="cs-CZ" altLang="cs-CZ" sz="2000" b="1" dirty="0"/>
              <a:t>*	vybavení skříně je dáno odbočkou, systém má většinou stavebnicovou </a:t>
            </a:r>
            <a:r>
              <a:rPr lang="cs-CZ" altLang="cs-CZ" sz="2000" b="1" dirty="0" smtClean="0"/>
              <a:t>konstrukci</a:t>
            </a:r>
          </a:p>
          <a:p>
            <a:r>
              <a:rPr lang="cs-CZ" altLang="cs-CZ" sz="2000" b="1" dirty="0" smtClean="0"/>
              <a:t>*</a:t>
            </a:r>
            <a:r>
              <a:rPr lang="cs-CZ" altLang="cs-CZ" sz="2000" b="1" dirty="0"/>
              <a:t>	rozvodny jsou umístěny ve větších místnostech nebo v halách  </a:t>
            </a:r>
          </a:p>
          <a:p>
            <a:r>
              <a:rPr lang="cs-CZ" altLang="cs-CZ" sz="2000" b="1" u="sng" dirty="0" smtClean="0"/>
              <a:t>Starší provedení</a:t>
            </a:r>
            <a:r>
              <a:rPr lang="cs-CZ" altLang="cs-CZ" sz="2000" b="1" dirty="0" smtClean="0"/>
              <a:t>:</a:t>
            </a:r>
            <a:endParaRPr lang="cs-CZ" altLang="cs-CZ" sz="2000" b="1" dirty="0"/>
          </a:p>
          <a:p>
            <a:r>
              <a:rPr lang="cs-CZ" altLang="cs-CZ" sz="2000" b="1" dirty="0"/>
              <a:t>*	část skříně je výsuvná, na výsuvné části je umístěn výkonový vypínač</a:t>
            </a:r>
          </a:p>
          <a:p>
            <a:r>
              <a:rPr lang="cs-CZ" altLang="cs-CZ" sz="2000" b="1" dirty="0"/>
              <a:t>*	při vysunutí skříně se provede zároveň odpojení (funkce vývodového a přípojnicového odpojovače)</a:t>
            </a:r>
          </a:p>
          <a:p>
            <a:r>
              <a:rPr lang="cs-CZ" altLang="cs-CZ" sz="2000" b="1" dirty="0"/>
              <a:t>*	vysunutí skříně je podmíněno vypnutím vypínače (blokování)</a:t>
            </a:r>
          </a:p>
          <a:p>
            <a:r>
              <a:rPr lang="cs-CZ" altLang="cs-CZ" sz="2000" b="1" dirty="0"/>
              <a:t>*	díky systému odpojení dochází k úspoře </a:t>
            </a:r>
            <a:r>
              <a:rPr lang="cs-CZ" altLang="cs-CZ" sz="2000" b="1" dirty="0" smtClean="0"/>
              <a:t>místa</a:t>
            </a:r>
            <a:endParaRPr lang="cs-CZ" altLang="cs-CZ" sz="2000" b="1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9388" y="4365104"/>
            <a:ext cx="8785225" cy="240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Výhody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*	</a:t>
            </a:r>
            <a:r>
              <a:rPr lang="cs-CZ" altLang="cs-CZ" sz="2000" b="1" dirty="0" smtClean="0"/>
              <a:t>úspora místa, menší stavební náklady </a:t>
            </a:r>
            <a:endParaRPr lang="cs-CZ" altLang="cs-CZ" sz="2000" b="1" dirty="0"/>
          </a:p>
          <a:p>
            <a:r>
              <a:rPr lang="cs-CZ" altLang="cs-CZ" sz="2000" b="1" dirty="0"/>
              <a:t>*	stavebnicová konstrukce, variabilita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/>
              <a:t>Nevýhody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*	nižší zkratové výkony</a:t>
            </a:r>
          </a:p>
          <a:p>
            <a:r>
              <a:rPr lang="cs-CZ" altLang="cs-CZ" sz="2000" b="1" dirty="0"/>
              <a:t>*	menší přehlednost</a:t>
            </a:r>
          </a:p>
          <a:p>
            <a:r>
              <a:rPr lang="cs-CZ" altLang="cs-CZ" sz="2000" b="1" dirty="0"/>
              <a:t>*	prostorové problémy u dvojitého systému přípojnic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188913"/>
            <a:ext cx="5329238" cy="863600"/>
          </a:xfrm>
        </p:spPr>
        <p:txBody>
          <a:bodyPr/>
          <a:lstStyle/>
          <a:p>
            <a:r>
              <a:rPr lang="cs-CZ" altLang="cs-CZ" sz="3200" b="1" u="sng" dirty="0"/>
              <a:t>Skříňová rozvodna 10 </a:t>
            </a:r>
            <a:r>
              <a:rPr lang="cs-CZ" altLang="cs-CZ" sz="3200" b="1" u="sng" dirty="0" smtClean="0"/>
              <a:t>kV </a:t>
            </a:r>
            <a:r>
              <a:rPr lang="cs-CZ" altLang="cs-CZ" sz="2000" b="1" u="sng" dirty="0" smtClean="0"/>
              <a:t>(starší provedení)</a:t>
            </a:r>
            <a:endParaRPr lang="cs-CZ" altLang="cs-CZ" sz="2000" b="1" u="sng" dirty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476375" y="1244600"/>
            <a:ext cx="2951163" cy="10318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vypnutý vypínač a odpojený odpojovač – pohotovostní poloha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787900" y="1493838"/>
            <a:ext cx="392430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zapnutý vypínač a odpojovač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79388" y="115888"/>
            <a:ext cx="2881312" cy="10318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výsuvný vozík s vypínačem a kontakty odpojovače</a:t>
            </a:r>
          </a:p>
        </p:txBody>
      </p:sp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420938"/>
            <a:ext cx="31099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20938"/>
            <a:ext cx="2968625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644900"/>
            <a:ext cx="1500188" cy="29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179388" y="1125538"/>
            <a:ext cx="936625" cy="2374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0" grpId="0" animBg="1"/>
      <p:bldP spid="50181" grpId="0" animBg="1"/>
      <p:bldP spid="50187" grpId="0" animBg="1"/>
      <p:bldP spid="501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647700"/>
          </a:xfrm>
        </p:spPr>
        <p:txBody>
          <a:bodyPr/>
          <a:lstStyle/>
          <a:p>
            <a:r>
              <a:rPr lang="cs-CZ" altLang="cs-CZ" sz="4000" b="1" u="sng" dirty="0"/>
              <a:t>Skříňové rozváděče </a:t>
            </a:r>
            <a:r>
              <a:rPr lang="cs-CZ" altLang="cs-CZ" sz="4000" b="1" u="sng" dirty="0" err="1" smtClean="0"/>
              <a:t>vn</a:t>
            </a:r>
            <a:r>
              <a:rPr lang="cs-CZ" altLang="cs-CZ" sz="4000" b="1" u="sng" dirty="0" smtClean="0"/>
              <a:t> </a:t>
            </a:r>
            <a:r>
              <a:rPr lang="cs-CZ" altLang="cs-CZ" sz="2000" b="1" u="sng" dirty="0" smtClean="0"/>
              <a:t>(starší provedení)</a:t>
            </a:r>
            <a:endParaRPr lang="cs-CZ" altLang="cs-CZ" sz="2000" b="1" u="sng" dirty="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1700"/>
            <a:ext cx="89281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3"/>
            <a:ext cx="6656629" cy="954087"/>
          </a:xfrm>
        </p:spPr>
        <p:txBody>
          <a:bodyPr/>
          <a:lstStyle/>
          <a:p>
            <a:r>
              <a:rPr lang="cs-CZ" altLang="cs-CZ" sz="2800" b="1" u="sng" dirty="0"/>
              <a:t>Skříňové </a:t>
            </a:r>
            <a:r>
              <a:rPr lang="cs-CZ" altLang="cs-CZ" sz="2800" b="1" u="sng" dirty="0" smtClean="0"/>
              <a:t> (zapouzdřené) rozváděče vn</a:t>
            </a:r>
            <a:endParaRPr lang="cs-CZ" altLang="cs-CZ" sz="2800" b="1" u="sng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95954" y="924649"/>
            <a:ext cx="764439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u="sng" dirty="0" smtClean="0"/>
              <a:t>Novější provedení</a:t>
            </a:r>
            <a:r>
              <a:rPr lang="cs-CZ" altLang="cs-CZ" sz="2000" b="1" dirty="0" smtClean="0"/>
              <a:t>:</a:t>
            </a:r>
            <a:endParaRPr lang="cs-CZ" altLang="cs-CZ" sz="2000" b="1" dirty="0"/>
          </a:p>
          <a:p>
            <a:r>
              <a:rPr lang="cs-CZ" altLang="cs-CZ" sz="2000" b="1" dirty="0" smtClean="0"/>
              <a:t>* 	prostředí vzduch, vypínače (odpínače) vakuum nebo SF6</a:t>
            </a:r>
          </a:p>
        </p:txBody>
      </p:sp>
      <p:pic>
        <p:nvPicPr>
          <p:cNvPr id="1026" name="Picture 2" descr="IMG_4950_å¯æ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48" y="1988840"/>
            <a:ext cx="3166224" cy="47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5081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0079998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3"/>
              </a:rPr>
              <a:t>Měnič kmitočtu s proměnnou frekvencí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4"/>
              </a:rPr>
              <a:t>Soft Starter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5"/>
              </a:rPr>
              <a:t>Vakuový stykač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6"/>
              </a:rPr>
              <a:t>Kompenzace jalové energie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7"/>
              </a:rPr>
              <a:t>Transformátor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8"/>
              </a:rPr>
              <a:t>Kontrolní panel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9"/>
              </a:rPr>
              <a:t>Kabely pro konverzi frekvencí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10"/>
              </a:rPr>
              <a:t>Rozváděč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11"/>
              </a:rPr>
              <a:t>Rozvodná skříň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700" b="1" i="0" u="none" strike="noStrike" cap="none" normalizeH="0" baseline="0" smtClean="0">
              <a:ln>
                <a:noFill/>
              </a:ln>
              <a:solidFill>
                <a:srgbClr val="032B36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700" b="1" i="0" u="none" strike="noStrike" cap="none" normalizeH="0" baseline="0" smtClean="0">
                <a:ln>
                  <a:noFill/>
                </a:ln>
                <a:solidFill>
                  <a:srgbClr val="032B36"/>
                </a:solidFill>
                <a:effectLst/>
                <a:latin typeface="Helvetica Neue"/>
              </a:rPr>
              <a:t>Kontaktujte nás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Nanjing Aubo Electric Co, Ltd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Přidat: No.15, Zhufeng silnice, Zhuzhen město Luhe, Nanjing, Jiangsu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Tel: + 86-25-85283766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Fax: + 86-25-85283866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Ph: +8613805153721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E-mail: </a:t>
            </a: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  <a:hlinkClick r:id="rId12"/>
              </a:rPr>
              <a:t>aubochina@aubochina.com</a:t>
            </a:r>
            <a:endParaRPr kumimoji="0" lang="cs-CZ" altLang="cs-CZ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http://cz.cncontactor.com/uploads/201714553/10kv-11kv-13-8kv-15kv-24kv-medium-and-high1042762337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8089563"/>
            <a:ext cx="6953250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IMG_4953_å¯æ¬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57" y="2233021"/>
            <a:ext cx="2569591" cy="385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5954" y="1642185"/>
            <a:ext cx="822046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/>
              <a:t>*</a:t>
            </a:r>
            <a:r>
              <a:rPr lang="cs-CZ" altLang="cs-CZ" sz="2000" b="1" dirty="0"/>
              <a:t>	</a:t>
            </a:r>
            <a:r>
              <a:rPr lang="cs-CZ" altLang="cs-CZ" sz="2000" b="1" dirty="0" smtClean="0"/>
              <a:t>zapouzdřené provedení v kombinaci SF6 a vakuového vypínače (odpínače)</a:t>
            </a:r>
          </a:p>
        </p:txBody>
      </p:sp>
      <p:pic>
        <p:nvPicPr>
          <p:cNvPr id="2" name="Picture 2" descr="http://www.eatonelektrotechnika.cz/ckfinder/userfiles/images/Produkty/Rozv%C3%A1d%C4%9B%C4%8De%20nn%20%2B%20vn/vakuove-zhasedlo-3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8" r="8625"/>
          <a:stretch/>
        </p:blipFill>
        <p:spPr bwMode="auto">
          <a:xfrm>
            <a:off x="196608" y="4838178"/>
            <a:ext cx="3007239" cy="18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atonelektrotechnika.cz/ckfinder/userfiles/images/Produkty/Rozv%C3%A1d%C4%9B%C4%8De%20nn%20%2B%20vn/vakuove-zhasedlo-3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10791" r="69393" b="16981"/>
          <a:stretch/>
        </p:blipFill>
        <p:spPr bwMode="auto">
          <a:xfrm>
            <a:off x="395536" y="2447059"/>
            <a:ext cx="2304256" cy="24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0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4"/>
            <a:ext cx="8604448" cy="607448"/>
          </a:xfrm>
        </p:spPr>
        <p:txBody>
          <a:bodyPr/>
          <a:lstStyle/>
          <a:p>
            <a:r>
              <a:rPr lang="cs-CZ" altLang="cs-CZ" sz="2800" b="1" u="sng" dirty="0"/>
              <a:t>Skříňové </a:t>
            </a:r>
            <a:r>
              <a:rPr lang="cs-CZ" altLang="cs-CZ" sz="2800" b="1" u="sng" dirty="0" smtClean="0"/>
              <a:t> (zapouzdřené) rozváděče vn</a:t>
            </a:r>
            <a:endParaRPr lang="cs-CZ" altLang="cs-CZ" sz="2800" b="1" u="sng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95954" y="924649"/>
            <a:ext cx="8688006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u="sng" dirty="0" smtClean="0"/>
              <a:t>Provedení (EATON)</a:t>
            </a:r>
            <a:r>
              <a:rPr lang="cs-CZ" altLang="cs-CZ" sz="2000" b="1" dirty="0" smtClean="0"/>
              <a:t>:</a:t>
            </a:r>
            <a:endParaRPr lang="cs-CZ" altLang="cs-CZ" sz="2000" b="1" dirty="0"/>
          </a:p>
          <a:p>
            <a:r>
              <a:rPr lang="cs-CZ" altLang="cs-CZ" sz="2000" b="1" dirty="0" smtClean="0"/>
              <a:t>* 	</a:t>
            </a:r>
            <a:r>
              <a:rPr lang="cs-CZ" altLang="cs-CZ" sz="2000" b="1" dirty="0" smtClean="0"/>
              <a:t>technologie pevné izolace - snížení rizika mezifázového zkratu, omezení vlivu prostřední, zvýšení bezpečnosti osob </a:t>
            </a:r>
            <a:endParaRPr lang="cs-CZ" altLang="cs-CZ" sz="2000" b="1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5081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0079998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2"/>
              </a:rPr>
              <a:t>Měnič kmitočtu s proměnnou frekvencí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3"/>
              </a:rPr>
              <a:t>Soft Starter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4"/>
              </a:rPr>
              <a:t>Vakuový stykač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5"/>
              </a:rPr>
              <a:t>Kompenzace jalové energie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6"/>
              </a:rPr>
              <a:t>Transformátor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7"/>
              </a:rPr>
              <a:t>Kontrolní panel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8"/>
              </a:rPr>
              <a:t>Kabely pro konverzi frekvencí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9"/>
              </a:rPr>
              <a:t>Rozváděč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10"/>
              </a:rPr>
              <a:t>Rozvodná skříň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700" b="1" i="0" u="none" strike="noStrike" cap="none" normalizeH="0" baseline="0" smtClean="0">
              <a:ln>
                <a:noFill/>
              </a:ln>
              <a:solidFill>
                <a:srgbClr val="032B36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700" b="1" i="0" u="none" strike="noStrike" cap="none" normalizeH="0" baseline="0" smtClean="0">
                <a:ln>
                  <a:noFill/>
                </a:ln>
                <a:solidFill>
                  <a:srgbClr val="032B36"/>
                </a:solidFill>
                <a:effectLst/>
                <a:latin typeface="Helvetica Neue"/>
              </a:rPr>
              <a:t>Kontaktujte nás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Nanjing Aubo Electric Co, Ltd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Přidat: No.15, Zhufeng silnice, Zhuzhen město Luhe, Nanjing, Jiangsu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Tel: + 86-25-85283766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Fax: + 86-25-85283866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Ph: +8613805153721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E-mail: </a:t>
            </a: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  <a:hlinkClick r:id="rId11"/>
              </a:rPr>
              <a:t>aubochina@aubochina.com</a:t>
            </a:r>
            <a:endParaRPr kumimoji="0" lang="cs-CZ" altLang="cs-CZ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http://cz.cncontactor.com/uploads/201714553/10kv-11kv-13-8kv-15kv-24kv-medium-and-high1042762337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8089563"/>
            <a:ext cx="6953250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0384" y="2067648"/>
            <a:ext cx="822046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/>
              <a:t>*</a:t>
            </a:r>
            <a:r>
              <a:rPr lang="cs-CZ" altLang="cs-CZ" sz="2000" b="1" dirty="0"/>
              <a:t>	</a:t>
            </a:r>
            <a:r>
              <a:rPr lang="cs-CZ" altLang="cs-CZ" sz="2000" b="1" dirty="0" smtClean="0"/>
              <a:t>spínání pomocí dvou prvků - vypínač nebo odpínač a dvoupolohový přepínač (odpojovač x uzemňovač)  </a:t>
            </a:r>
            <a:endParaRPr lang="cs-CZ" altLang="cs-CZ" sz="2000" b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40968"/>
            <a:ext cx="6012160" cy="3497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5" y="2902870"/>
            <a:ext cx="2450200" cy="38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4"/>
            <a:ext cx="8604448" cy="607448"/>
          </a:xfrm>
        </p:spPr>
        <p:txBody>
          <a:bodyPr/>
          <a:lstStyle/>
          <a:p>
            <a:r>
              <a:rPr lang="cs-CZ" altLang="cs-CZ" sz="2800" b="1" u="sng" dirty="0" smtClean="0"/>
              <a:t>Spínání pomocí dvou prvků</a:t>
            </a:r>
            <a:endParaRPr lang="cs-CZ" altLang="cs-CZ" sz="2800" b="1" u="sng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5081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0079998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2"/>
              </a:rPr>
              <a:t>Měnič kmitočtu s proměnnou frekvencí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3"/>
              </a:rPr>
              <a:t>Soft Starter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4"/>
              </a:rPr>
              <a:t>Vakuový stykač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5"/>
              </a:rPr>
              <a:t>Kompenzace jalové energie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6"/>
              </a:rPr>
              <a:t>Transformátor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7"/>
              </a:rPr>
              <a:t>Kontrolní panel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8"/>
              </a:rPr>
              <a:t>Kabely pro konverzi frekvencí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9"/>
              </a:rPr>
              <a:t>Rozváděč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hlinkClick r:id="rId10"/>
              </a:rPr>
              <a:t>Rozvodná skříň</a:t>
            </a:r>
            <a:endParaRPr kumimoji="0" lang="cs-CZ" altLang="cs-CZ" sz="10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700" b="1" i="0" u="none" strike="noStrike" cap="none" normalizeH="0" baseline="0" smtClean="0">
              <a:ln>
                <a:noFill/>
              </a:ln>
              <a:solidFill>
                <a:srgbClr val="032B36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700" b="1" i="0" u="none" strike="noStrike" cap="none" normalizeH="0" baseline="0" smtClean="0">
                <a:ln>
                  <a:noFill/>
                </a:ln>
                <a:solidFill>
                  <a:srgbClr val="032B36"/>
                </a:solidFill>
                <a:effectLst/>
                <a:latin typeface="Helvetica Neue"/>
              </a:rPr>
              <a:t>Kontaktujte nás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Nanjing Aubo Electric Co, Ltd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Přidat: No.15, Zhufeng silnice, Zhuzhen město Luhe, Nanjing, Jiangsu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Tel: + 86-25-85283766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Fax: + 86-25-85283866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Ph: +8613805153721 </a:t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E-mail: </a:t>
            </a: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  <a:hlinkClick r:id="rId11"/>
              </a:rPr>
              <a:t>aubochina@aubochina.com</a:t>
            </a:r>
            <a:endParaRPr kumimoji="0" lang="cs-CZ" altLang="cs-CZ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http://cz.cncontactor.com/uploads/201714553/10kv-11kv-13-8kv-15kv-24kv-medium-and-high1042762337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8089563"/>
            <a:ext cx="6953250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12" y="989550"/>
            <a:ext cx="8758930" cy="35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3"/>
            <a:ext cx="6656629" cy="954087"/>
          </a:xfrm>
        </p:spPr>
        <p:txBody>
          <a:bodyPr/>
          <a:lstStyle/>
          <a:p>
            <a:r>
              <a:rPr lang="cs-CZ" altLang="cs-CZ" sz="4000" b="1" u="sng" dirty="0" smtClean="0"/>
              <a:t>Zapouzdřený rozváděč vn</a:t>
            </a:r>
            <a:endParaRPr lang="cs-CZ" altLang="cs-CZ" sz="4000" b="1" u="sng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79958" y="1062749"/>
            <a:ext cx="6840314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/>
              <a:t>*</a:t>
            </a:r>
            <a:r>
              <a:rPr lang="cs-CZ" altLang="cs-CZ" sz="2000" b="1" dirty="0"/>
              <a:t>	</a:t>
            </a:r>
            <a:r>
              <a:rPr lang="cs-CZ" altLang="cs-CZ" sz="2000" b="1" dirty="0" smtClean="0"/>
              <a:t>zapouzdřené provedení v kombinaci </a:t>
            </a:r>
            <a:r>
              <a:rPr lang="cs-CZ" altLang="cs-CZ" sz="2000" b="1" dirty="0" smtClean="0"/>
              <a:t>pevné izolace </a:t>
            </a:r>
            <a:r>
              <a:rPr lang="cs-CZ" altLang="cs-CZ" sz="2000" b="1" dirty="0" smtClean="0"/>
              <a:t>a vakuového vypínače (odpínače)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8" y="2667581"/>
            <a:ext cx="2373190" cy="3957155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5868144" y="2955613"/>
            <a:ext cx="2952328" cy="3713747"/>
            <a:chOff x="2771800" y="2667581"/>
            <a:chExt cx="2928209" cy="374441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800" y="2667581"/>
              <a:ext cx="2928209" cy="3744416"/>
            </a:xfrm>
            <a:prstGeom prst="rect">
              <a:avLst/>
            </a:prstGeom>
          </p:spPr>
        </p:pic>
        <p:sp>
          <p:nvSpPr>
            <p:cNvPr id="4" name="Obdélník 3"/>
            <p:cNvSpPr/>
            <p:nvPr/>
          </p:nvSpPr>
          <p:spPr bwMode="auto">
            <a:xfrm>
              <a:off x="4530418" y="5547901"/>
              <a:ext cx="1169591" cy="86409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44751" y="2955613"/>
            <a:ext cx="1512168" cy="40229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 type="none" w="lg" len="lg"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/>
              <a:t>odpojovač</a:t>
            </a:r>
            <a:endParaRPr lang="cs-CZ" altLang="cs-CZ" sz="2000" b="1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44385" y="2522595"/>
            <a:ext cx="1512168" cy="40229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 type="none" w="lg" len="lg"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/>
              <a:t>přípojnice</a:t>
            </a:r>
            <a:endParaRPr lang="cs-CZ" altLang="cs-CZ" sz="2000" b="1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819466" y="5812341"/>
            <a:ext cx="1180284" cy="40229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 type="none" w="lg" len="lg"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/>
              <a:t>vypínač</a:t>
            </a:r>
            <a:endParaRPr lang="cs-CZ" altLang="cs-CZ" sz="2000" b="1" dirty="0"/>
          </a:p>
        </p:txBody>
      </p:sp>
      <p:cxnSp>
        <p:nvCxnSpPr>
          <p:cNvPr id="12" name="Přímá spojnice 11"/>
          <p:cNvCxnSpPr/>
          <p:nvPr/>
        </p:nvCxnSpPr>
        <p:spPr bwMode="auto">
          <a:xfrm>
            <a:off x="8820472" y="4149080"/>
            <a:ext cx="179278" cy="16632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519551"/>
            <a:ext cx="1368152" cy="4221817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 bwMode="auto">
          <a:xfrm flipH="1">
            <a:off x="3203848" y="3357904"/>
            <a:ext cx="1340903" cy="1431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/>
          <p:cNvCxnSpPr/>
          <p:nvPr/>
        </p:nvCxnSpPr>
        <p:spPr bwMode="auto">
          <a:xfrm flipH="1">
            <a:off x="3203848" y="3357904"/>
            <a:ext cx="1340903" cy="24544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526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963466" cy="659735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766038"/>
            <a:ext cx="4516560" cy="393822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/>
          <a:srcRect l="64567" t="42820" r="11096" b="13956"/>
          <a:stretch/>
        </p:blipFill>
        <p:spPr>
          <a:xfrm>
            <a:off x="6156177" y="115623"/>
            <a:ext cx="2304256" cy="327410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142978" y="476672"/>
            <a:ext cx="1368276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hlinkClick r:id="rId5"/>
              </a:rPr>
              <a:t>video_1</a:t>
            </a:r>
            <a:endParaRPr lang="cs-CZ" altLang="cs-CZ" sz="2000" b="1" u="sng" dirty="0" smtClean="0"/>
          </a:p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hlinkClick r:id="rId6"/>
              </a:rPr>
              <a:t>videa_2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8424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8928992" cy="719807"/>
          </a:xfrm>
        </p:spPr>
        <p:txBody>
          <a:bodyPr/>
          <a:lstStyle/>
          <a:p>
            <a:r>
              <a:rPr lang="cs-CZ" altLang="cs-CZ" sz="2000" b="1" u="sng" dirty="0" smtClean="0"/>
              <a:t>Vypínač (odpínač) </a:t>
            </a:r>
            <a:r>
              <a:rPr lang="cs-CZ" altLang="cs-CZ" sz="2000" b="1" u="sng" dirty="0" smtClean="0"/>
              <a:t>- vakuový, ostatní </a:t>
            </a:r>
            <a:r>
              <a:rPr lang="cs-CZ" altLang="cs-CZ" sz="2000" b="1" u="sng" dirty="0" smtClean="0"/>
              <a:t>zařízení - </a:t>
            </a:r>
            <a:r>
              <a:rPr lang="cs-CZ" altLang="cs-CZ" sz="2000" b="1" u="sng" dirty="0" smtClean="0"/>
              <a:t>hermeticky uzavřeno IP55</a:t>
            </a:r>
            <a:endParaRPr lang="cs-CZ" altLang="cs-CZ" sz="2000" b="1" u="sng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5"/>
            <a:ext cx="2232248" cy="57012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052736"/>
            <a:ext cx="3168352" cy="568794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/>
          <a:srcRect l="9368" r="7007"/>
          <a:stretch/>
        </p:blipFill>
        <p:spPr>
          <a:xfrm>
            <a:off x="5868144" y="3045978"/>
            <a:ext cx="3096344" cy="369539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148064" y="767747"/>
            <a:ext cx="3888432" cy="17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cs-CZ" altLang="cs-CZ" sz="2000" b="1" dirty="0" smtClean="0"/>
              <a:t>Sestava:</a:t>
            </a:r>
          </a:p>
          <a:p>
            <a:pPr>
              <a:spcBef>
                <a:spcPts val="0"/>
              </a:spcBef>
            </a:pPr>
            <a:r>
              <a:rPr lang="cs-CZ" altLang="cs-CZ" b="1" dirty="0" smtClean="0"/>
              <a:t>*	</a:t>
            </a:r>
            <a:r>
              <a:rPr lang="cs-CZ" altLang="cs-CZ" b="1" dirty="0" smtClean="0"/>
              <a:t>přípojnice (jednoduchý systém)</a:t>
            </a:r>
            <a:endParaRPr lang="cs-CZ" altLang="cs-CZ" b="1" dirty="0" smtClean="0"/>
          </a:p>
          <a:p>
            <a:pPr>
              <a:spcBef>
                <a:spcPts val="0"/>
              </a:spcBef>
            </a:pPr>
            <a:r>
              <a:rPr lang="cs-CZ" altLang="cs-CZ" b="1" dirty="0" smtClean="0"/>
              <a:t>*	odpojovač + uzemňovač</a:t>
            </a:r>
          </a:p>
          <a:p>
            <a:pPr>
              <a:spcBef>
                <a:spcPts val="0"/>
              </a:spcBef>
            </a:pPr>
            <a:r>
              <a:rPr lang="cs-CZ" altLang="cs-CZ" b="1" dirty="0"/>
              <a:t>	</a:t>
            </a:r>
            <a:r>
              <a:rPr lang="cs-CZ" altLang="cs-CZ" b="1" dirty="0" smtClean="0"/>
              <a:t>(ruční ovládání)</a:t>
            </a:r>
          </a:p>
          <a:p>
            <a:pPr>
              <a:spcBef>
                <a:spcPts val="0"/>
              </a:spcBef>
            </a:pPr>
            <a:r>
              <a:rPr lang="cs-CZ" altLang="cs-CZ" b="1" dirty="0" smtClean="0"/>
              <a:t>*</a:t>
            </a:r>
            <a:r>
              <a:rPr lang="cs-CZ" altLang="cs-CZ" b="1" dirty="0"/>
              <a:t>	</a:t>
            </a:r>
            <a:r>
              <a:rPr lang="cs-CZ" altLang="cs-CZ" b="1" dirty="0" smtClean="0"/>
              <a:t>vypínač </a:t>
            </a:r>
            <a:r>
              <a:rPr lang="cs-CZ" altLang="cs-CZ" b="1" dirty="0"/>
              <a:t>(odpínač</a:t>
            </a:r>
            <a:r>
              <a:rPr lang="cs-CZ" altLang="cs-CZ" b="1" dirty="0" smtClean="0"/>
              <a:t>)</a:t>
            </a:r>
          </a:p>
          <a:p>
            <a:pPr>
              <a:spcBef>
                <a:spcPts val="0"/>
              </a:spcBef>
            </a:pPr>
            <a:r>
              <a:rPr lang="cs-CZ" altLang="cs-CZ" b="1" dirty="0" smtClean="0"/>
              <a:t>*	kabelový vývod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28814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710697"/>
            <a:ext cx="4112640" cy="30661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136" y="1233367"/>
            <a:ext cx="4149360" cy="55080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5866"/>
            <a:ext cx="2570400" cy="35802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4624"/>
            <a:ext cx="6192688" cy="1296144"/>
          </a:xfrm>
        </p:spPr>
        <p:txBody>
          <a:bodyPr/>
          <a:lstStyle/>
          <a:p>
            <a:r>
              <a:rPr lang="cs-CZ" altLang="cs-CZ" sz="2800" b="1" u="sng" dirty="0" smtClean="0"/>
              <a:t>Vypínač (odpínač) </a:t>
            </a:r>
            <a:r>
              <a:rPr lang="cs-CZ" altLang="cs-CZ" sz="2800" b="1" u="sng" dirty="0" smtClean="0"/>
              <a:t>- vakuový, ostatní </a:t>
            </a:r>
            <a:r>
              <a:rPr lang="cs-CZ" altLang="cs-CZ" sz="2800" b="1" u="sng" dirty="0" smtClean="0"/>
              <a:t>zařízení - </a:t>
            </a:r>
            <a:r>
              <a:rPr lang="cs-CZ" altLang="cs-CZ" sz="2800" b="1" u="sng" dirty="0" smtClean="0"/>
              <a:t>hermeticky uzavřeno IP55</a:t>
            </a:r>
            <a:endParaRPr lang="cs-CZ" altLang="cs-CZ" sz="2800" b="1" u="sng" dirty="0"/>
          </a:p>
        </p:txBody>
      </p:sp>
    </p:spTree>
    <p:extLst>
      <p:ext uri="{BB962C8B-B14F-4D97-AF65-F5344CB8AC3E}">
        <p14:creationId xmlns:p14="http://schemas.microsoft.com/office/powerpoint/2010/main" val="7315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Provedení elektrických stanic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01613" y="1124744"/>
            <a:ext cx="8496300" cy="5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4013" indent="-354013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1.	Venkovní rozvodny</a:t>
            </a:r>
          </a:p>
          <a:p>
            <a:r>
              <a:rPr lang="cs-CZ" altLang="cs-CZ" sz="2000" b="1" dirty="0"/>
              <a:t>	Jsou levnější, zabírají ale větší plochu (plošné rozložení přístrojů, větší vzdálenosti mezi živými částmi).</a:t>
            </a:r>
          </a:p>
          <a:p>
            <a:r>
              <a:rPr lang="cs-CZ" altLang="cs-CZ" sz="2000" b="1" dirty="0"/>
              <a:t>	Přístroje musí odolávat vnějším klimatickým jevům</a:t>
            </a:r>
          </a:p>
          <a:p>
            <a:r>
              <a:rPr lang="cs-CZ" altLang="cs-CZ" sz="2000" b="1" dirty="0"/>
              <a:t>	</a:t>
            </a:r>
            <a:r>
              <a:rPr lang="cs-CZ" altLang="cs-CZ" sz="2000" b="1" u="sng" dirty="0"/>
              <a:t>Využití</a:t>
            </a:r>
            <a:r>
              <a:rPr lang="cs-CZ" altLang="cs-CZ" sz="2000" b="1" dirty="0"/>
              <a:t>:	rozvodny vvn, výjimečně </a:t>
            </a:r>
            <a:r>
              <a:rPr lang="cs-CZ" altLang="cs-CZ" sz="2000" b="1" dirty="0" smtClean="0"/>
              <a:t>vn</a:t>
            </a:r>
          </a:p>
          <a:p>
            <a:pPr>
              <a:spcBef>
                <a:spcPts val="600"/>
              </a:spcBef>
            </a:pPr>
            <a:r>
              <a:rPr lang="cs-CZ" altLang="cs-CZ" sz="2000" b="1" u="sng" dirty="0" smtClean="0"/>
              <a:t>2.	Zapouzdřené rozvodny</a:t>
            </a:r>
          </a:p>
          <a:p>
            <a:r>
              <a:rPr lang="cs-CZ" altLang="cs-CZ" sz="2000" b="1" dirty="0"/>
              <a:t>	</a:t>
            </a:r>
            <a:r>
              <a:rPr lang="cs-CZ" altLang="cs-CZ" sz="2000" b="1" dirty="0" smtClean="0"/>
              <a:t>Velké náklady na zařízení, úspora místa, jednodušší údržba</a:t>
            </a:r>
          </a:p>
          <a:p>
            <a:r>
              <a:rPr lang="cs-CZ" altLang="cs-CZ" sz="2000" b="1" dirty="0"/>
              <a:t>	</a:t>
            </a:r>
            <a:r>
              <a:rPr lang="cs-CZ" altLang="cs-CZ" sz="2000" b="1" dirty="0" smtClean="0"/>
              <a:t>Využití:	rozvodny vvn </a:t>
            </a:r>
            <a:endParaRPr lang="cs-CZ" altLang="cs-CZ" sz="2000" b="1" dirty="0"/>
          </a:p>
          <a:p>
            <a:pPr>
              <a:spcBef>
                <a:spcPts val="600"/>
              </a:spcBef>
            </a:pPr>
            <a:r>
              <a:rPr lang="cs-CZ" altLang="cs-CZ" sz="2000" b="1" u="sng" dirty="0" smtClean="0"/>
              <a:t>3.</a:t>
            </a:r>
            <a:r>
              <a:rPr lang="cs-CZ" altLang="cs-CZ" sz="2000" b="1" u="sng" dirty="0"/>
              <a:t>	Vnitřní rozvodny</a:t>
            </a:r>
          </a:p>
          <a:p>
            <a:r>
              <a:rPr lang="cs-CZ" altLang="cs-CZ" sz="2000" b="1" dirty="0"/>
              <a:t>	Větší náklady na stavební část.</a:t>
            </a:r>
          </a:p>
          <a:p>
            <a:r>
              <a:rPr lang="cs-CZ" altLang="cs-CZ" sz="2000" b="1" dirty="0"/>
              <a:t>	</a:t>
            </a:r>
            <a:r>
              <a:rPr lang="cs-CZ" altLang="cs-CZ" sz="2000" b="1" u="sng" dirty="0"/>
              <a:t>Využití</a:t>
            </a:r>
            <a:r>
              <a:rPr lang="cs-CZ" altLang="cs-CZ" sz="2000" b="1" dirty="0"/>
              <a:t>:	rozvodny </a:t>
            </a:r>
            <a:r>
              <a:rPr lang="cs-CZ" altLang="cs-CZ" sz="2000" b="1" dirty="0" err="1"/>
              <a:t>nn</a:t>
            </a:r>
            <a:r>
              <a:rPr lang="cs-CZ" altLang="cs-CZ" sz="2000" b="1" dirty="0"/>
              <a:t> a vn, v mimořádných případech i vvn    </a:t>
            </a:r>
          </a:p>
          <a:p>
            <a:pPr>
              <a:spcBef>
                <a:spcPts val="600"/>
              </a:spcBef>
            </a:pPr>
            <a:r>
              <a:rPr lang="cs-CZ" altLang="cs-CZ" sz="2000" b="1" u="sng" dirty="0" smtClean="0"/>
              <a:t>4.</a:t>
            </a:r>
            <a:r>
              <a:rPr lang="cs-CZ" altLang="cs-CZ" sz="2000" b="1" u="sng" dirty="0"/>
              <a:t>	</a:t>
            </a:r>
            <a:r>
              <a:rPr lang="cs-CZ" altLang="cs-CZ" sz="2000" b="1" u="sng" dirty="0" smtClean="0"/>
              <a:t>Kombinované rozvodny</a:t>
            </a:r>
            <a:endParaRPr lang="cs-CZ" altLang="cs-CZ" sz="2000" b="1" u="sng" dirty="0"/>
          </a:p>
          <a:p>
            <a:r>
              <a:rPr lang="cs-CZ" altLang="cs-CZ" sz="2000" b="1" dirty="0"/>
              <a:t>	</a:t>
            </a:r>
            <a:r>
              <a:rPr lang="cs-CZ" altLang="cs-CZ" sz="2000" b="1" dirty="0" smtClean="0"/>
              <a:t>Venkovní zapouzdřené rozvodny (rozšiřování stávající </a:t>
            </a:r>
            <a:r>
              <a:rPr lang="cs-CZ" altLang="cs-CZ" sz="2000" b="1" dirty="0" err="1" smtClean="0"/>
              <a:t>venklovní</a:t>
            </a:r>
            <a:r>
              <a:rPr lang="cs-CZ" altLang="cs-CZ" sz="2000" b="1" dirty="0" smtClean="0"/>
              <a:t> rozvodny)</a:t>
            </a:r>
            <a:endParaRPr lang="cs-CZ" altLang="cs-CZ" sz="2000" b="1" dirty="0"/>
          </a:p>
          <a:p>
            <a:pPr>
              <a:spcBef>
                <a:spcPts val="600"/>
              </a:spcBef>
            </a:pPr>
            <a:r>
              <a:rPr lang="cs-CZ" altLang="cs-CZ" sz="2000" b="1" u="sng" dirty="0" smtClean="0"/>
              <a:t>5.</a:t>
            </a:r>
            <a:r>
              <a:rPr lang="cs-CZ" altLang="cs-CZ" sz="2000" b="1" u="sng" dirty="0"/>
              <a:t>	Distribuční transformovny</a:t>
            </a:r>
          </a:p>
          <a:p>
            <a:r>
              <a:rPr lang="cs-CZ" altLang="cs-CZ" sz="2000" b="1" dirty="0"/>
              <a:t>	Podle  místa použití vnitřní (větší města, hustá zástavba) nebo venkovní (osady).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9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3" name="Picture 13" descr="Normafix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1600"/>
            <a:ext cx="8424863" cy="65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 descr="48__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106863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 descr="49__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15888"/>
            <a:ext cx="4160837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 descr="32__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188"/>
            <a:ext cx="8713787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1" name="Picture 21" descr="30__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2088"/>
            <a:ext cx="8964612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3" name="Picture 23" descr="1066_rozvodna_22_kv-po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9053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649"/>
            <a:ext cx="8642350" cy="954087"/>
          </a:xfrm>
        </p:spPr>
        <p:txBody>
          <a:bodyPr/>
          <a:lstStyle/>
          <a:p>
            <a:r>
              <a:rPr lang="cs-CZ" altLang="cs-CZ" b="1" u="sng" dirty="0"/>
              <a:t>Zapouzdřené rozvodny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50825" y="980728"/>
            <a:ext cx="8712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*	vývojově patří mezi nejnovější technologie využívající vlastnosti SF</a:t>
            </a:r>
            <a:r>
              <a:rPr lang="cs-CZ" altLang="cs-CZ" sz="2000" b="1" baseline="-25000" dirty="0"/>
              <a:t>6</a:t>
            </a:r>
          </a:p>
          <a:p>
            <a:r>
              <a:rPr lang="cs-CZ" altLang="cs-CZ" sz="2000" b="1" dirty="0"/>
              <a:t>*	vodivé části a zařízení jsou uzavírány do pouzder a nádob, které jsou od sebe hermeticky odděleny</a:t>
            </a:r>
          </a:p>
          <a:p>
            <a:r>
              <a:rPr lang="cs-CZ" altLang="cs-CZ" sz="2000" b="1" dirty="0"/>
              <a:t>*	rozvodny mají stavebnicovou konstrukci</a:t>
            </a:r>
          </a:p>
          <a:p>
            <a:r>
              <a:rPr lang="cs-CZ" altLang="cs-CZ" sz="2000" b="1" dirty="0"/>
              <a:t>*	konstrukční provedení může být trojfázové (všechny fáze jsou společně) nebo jednofázové (každá fáze je samostatně). 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79388" y="2924944"/>
            <a:ext cx="8785225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0975" indent="-180975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Výhody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*	výrazná úspora místa - šířka pole 30 m (</a:t>
            </a:r>
            <a:r>
              <a:rPr lang="cs-CZ" altLang="cs-CZ" sz="2000" b="1" dirty="0" err="1"/>
              <a:t>AlFe</a:t>
            </a:r>
            <a:r>
              <a:rPr lang="cs-CZ" altLang="cs-CZ" sz="2000" b="1" dirty="0"/>
              <a:t>), 20 m (trubky), 4 m (SF</a:t>
            </a:r>
            <a:r>
              <a:rPr lang="cs-CZ" altLang="cs-CZ" sz="2000" b="1" baseline="-25000" dirty="0"/>
              <a:t>6</a:t>
            </a:r>
            <a:r>
              <a:rPr lang="cs-CZ" altLang="cs-CZ" sz="2000" b="1" dirty="0"/>
              <a:t>)  </a:t>
            </a:r>
          </a:p>
          <a:p>
            <a:r>
              <a:rPr lang="cs-CZ" altLang="cs-CZ" sz="2000" b="1" dirty="0"/>
              <a:t>*	až 40 x menší zastavěná plocha</a:t>
            </a:r>
          </a:p>
          <a:p>
            <a:r>
              <a:rPr lang="cs-CZ" altLang="cs-CZ" sz="2000" b="1" dirty="0"/>
              <a:t>*	vyšší </a:t>
            </a:r>
            <a:r>
              <a:rPr lang="cs-CZ" altLang="cs-CZ" sz="2000" b="1" dirty="0" smtClean="0"/>
              <a:t>spolehlivost (???), </a:t>
            </a:r>
            <a:r>
              <a:rPr lang="cs-CZ" altLang="cs-CZ" sz="2000" b="1" dirty="0"/>
              <a:t>delší revizní doby</a:t>
            </a:r>
          </a:p>
          <a:p>
            <a:r>
              <a:rPr lang="cs-CZ" altLang="cs-CZ" sz="2000" b="1" dirty="0"/>
              <a:t>*	rychlá montáž, stavebnicová konstrukce, variabilita</a:t>
            </a:r>
          </a:p>
          <a:p>
            <a:r>
              <a:rPr lang="cs-CZ" altLang="cs-CZ" sz="2000" b="1" dirty="0"/>
              <a:t>*	vysoká bezpečnost a dlouhá životnost</a:t>
            </a:r>
          </a:p>
          <a:p>
            <a:r>
              <a:rPr lang="cs-CZ" altLang="cs-CZ" sz="2000" b="1" u="sng" dirty="0"/>
              <a:t>Nevýhody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*	požadavek vysoké kvality provedení zařízení a montáže (SF6 je plyn, který podle KP ohrožuje ozónovou vrstvu)</a:t>
            </a:r>
          </a:p>
          <a:p>
            <a:r>
              <a:rPr lang="cs-CZ" altLang="cs-CZ" sz="2000" b="1" dirty="0"/>
              <a:t>*	menší přehlednost, při poruše rozsáhlý výpadek</a:t>
            </a:r>
          </a:p>
          <a:p>
            <a:r>
              <a:rPr lang="cs-CZ" altLang="cs-CZ" sz="2000" b="1" dirty="0"/>
              <a:t>*	vysoká cena (asi o 25</a:t>
            </a:r>
            <a:r>
              <a:rPr lang="cs-CZ" altLang="cs-CZ" sz="2000" b="1" dirty="0" smtClean="0"/>
              <a:t>%)</a:t>
            </a:r>
          </a:p>
          <a:p>
            <a:r>
              <a:rPr lang="cs-CZ" altLang="cs-CZ" sz="2000" b="1" dirty="0" smtClean="0"/>
              <a:t>*	dlouhá doba případné opravy</a:t>
            </a:r>
            <a:endParaRPr lang="cs-CZ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2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27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954087"/>
          </a:xfrm>
        </p:spPr>
        <p:txBody>
          <a:bodyPr/>
          <a:lstStyle/>
          <a:p>
            <a:r>
              <a:rPr lang="cs-CZ" altLang="cs-CZ" b="1" u="sng" dirty="0"/>
              <a:t>Zapouzdřené rozvodny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07950" y="1196975"/>
            <a:ext cx="88550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/>
              <a:t>Rozdělení podle napětí: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*	zapouzdřené rozvodny vn – nové průmyslové rozvodny a rozváděče, rozváděče distribučních transformoven v kabelových rozvodech na straně vn</a:t>
            </a:r>
          </a:p>
          <a:p>
            <a:r>
              <a:rPr lang="cs-CZ" altLang="cs-CZ" sz="2000" b="1"/>
              <a:t>	-	úspora místa</a:t>
            </a:r>
          </a:p>
          <a:p>
            <a:r>
              <a:rPr lang="cs-CZ" altLang="cs-CZ" sz="2000" b="1"/>
              <a:t>	- minimální požadavky na údržbu 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09538" y="5662613"/>
            <a:ext cx="8855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2000" b="1"/>
              <a:t>*	zapouzdřené rozvodny vvn – rozvodny ve velkých městech, v místech s omezenými prostorovými možnostmi, v oblastech se silně nepříznivými klimatickými jevy </a:t>
            </a: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t="25847" r="21758" b="11409"/>
          <a:stretch>
            <a:fillRect/>
          </a:stretch>
        </p:blipFill>
        <p:spPr bwMode="auto">
          <a:xfrm>
            <a:off x="4643438" y="2276475"/>
            <a:ext cx="4392612" cy="330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02" name="Picture 14" descr="MC900318658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84538"/>
            <a:ext cx="189388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Rectangle 7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1655762"/>
          </a:xfrm>
          <a:noFill/>
          <a:ln/>
        </p:spPr>
        <p:txBody>
          <a:bodyPr/>
          <a:lstStyle/>
          <a:p>
            <a:r>
              <a:rPr lang="cs-CZ" altLang="cs-CZ" b="1" u="sng" dirty="0"/>
              <a:t>Rozvodna </a:t>
            </a:r>
            <a:r>
              <a:rPr lang="cs-CZ" altLang="cs-CZ" b="1" u="sng" dirty="0" err="1"/>
              <a:t>Chotějovice</a:t>
            </a:r>
            <a:r>
              <a:rPr lang="cs-CZ" altLang="cs-CZ" b="1" u="sng" dirty="0"/>
              <a:t/>
            </a:r>
            <a:br>
              <a:rPr lang="cs-CZ" altLang="cs-CZ" b="1" u="sng" dirty="0"/>
            </a:br>
            <a:r>
              <a:rPr lang="cs-CZ" altLang="cs-CZ" sz="3200" b="1" u="sng" dirty="0"/>
              <a:t>areál Elektrárny Ledvice (nový blok)</a:t>
            </a:r>
            <a:endParaRPr lang="cs-CZ" altLang="cs-CZ" b="1" u="sng" dirty="0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23850" y="1995488"/>
            <a:ext cx="8351838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Při výstavbě nového bloku 660MWe byl požadavek nového vyvedení výkonu z areálu elektrárny. Z prostorových důvodů se zvolila varianta zapouzdřené rozvodny 420 kV.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Technické provedení 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-	dvojitý systém přípojnic s podélným dělením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-	jmenovitý proud odbočky 3,15 kA, přípojnic 4 kA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-	krátkodobý proud (3s) – 50 kA, dynamický proud 125 kA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-	v rozvodně jsou rezervy i pro plánovaná rozšíření   	   </a:t>
            </a:r>
            <a:endParaRPr lang="cs-CZ" altLang="cs-CZ" sz="2000" b="1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5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785225" cy="510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719137"/>
          </a:xfrm>
          <a:noFill/>
          <a:ln/>
        </p:spPr>
        <p:txBody>
          <a:bodyPr/>
          <a:lstStyle/>
          <a:p>
            <a:r>
              <a:rPr lang="cs-CZ" altLang="cs-CZ" sz="32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Celkový pohled na zapouzdřenou rozvodnu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183188" y="549275"/>
            <a:ext cx="3781425" cy="2376488"/>
          </a:xfrm>
          <a:noFill/>
          <a:ln/>
        </p:spPr>
        <p:txBody>
          <a:bodyPr/>
          <a:lstStyle/>
          <a:p>
            <a:r>
              <a:rPr lang="cs-CZ" altLang="cs-CZ" sz="32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Vnitřní pohled na zapouzdřenou rozvodnu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5040313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41663"/>
            <a:ext cx="487203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076056" y="332656"/>
            <a:ext cx="3456509" cy="1629407"/>
          </a:xfrm>
          <a:noFill/>
          <a:ln/>
        </p:spPr>
        <p:txBody>
          <a:bodyPr/>
          <a:lstStyle/>
          <a:p>
            <a:r>
              <a:rPr lang="cs-CZ" altLang="cs-CZ" sz="3200" b="1" u="sng" dirty="0" smtClean="0"/>
              <a:t>Zapouzdřená rozvodna - PVE Dlouhé stráně</a:t>
            </a:r>
            <a:endParaRPr lang="cs-CZ" altLang="cs-CZ" sz="3200" b="1" u="sng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88005"/>
            <a:ext cx="3456509" cy="46086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56992"/>
            <a:ext cx="4413821" cy="33103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9" y="215417"/>
            <a:ext cx="4145949" cy="31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1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Rectangle 7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792162"/>
          </a:xfrm>
          <a:noFill/>
          <a:ln/>
        </p:spPr>
        <p:txBody>
          <a:bodyPr/>
          <a:lstStyle/>
          <a:p>
            <a:r>
              <a:rPr lang="cs-CZ" altLang="cs-CZ" b="1" u="sng"/>
              <a:t>Zapouzdřená rozvodna</a:t>
            </a:r>
          </a:p>
        </p:txBody>
      </p:sp>
      <p:pic>
        <p:nvPicPr>
          <p:cNvPr id="532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87513"/>
            <a:ext cx="842486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684213" y="1135063"/>
            <a:ext cx="7775575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Nová zapouzdřená rozvodna 110kV – Výškov, Severní Čechy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/>
      <p:bldP spid="532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792162"/>
          </a:xfrm>
          <a:noFill/>
          <a:ln/>
        </p:spPr>
        <p:txBody>
          <a:bodyPr/>
          <a:lstStyle/>
          <a:p>
            <a:r>
              <a:rPr lang="cs-CZ" altLang="cs-CZ" b="1" u="sng"/>
              <a:t>Zapouzdřená rozvodna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84213" y="1135063"/>
            <a:ext cx="7775575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Nová zapouzdřená rozvodna 110 kV – Výškov, Severní Čechy</a:t>
            </a:r>
          </a:p>
        </p:txBody>
      </p:sp>
      <p:pic>
        <p:nvPicPr>
          <p:cNvPr id="68613" name="Picture 2" descr="C:\b\V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87852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35063"/>
            <a:ext cx="5953125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188913"/>
            <a:ext cx="6192837" cy="792162"/>
          </a:xfrm>
          <a:noFill/>
          <a:ln/>
        </p:spPr>
        <p:txBody>
          <a:bodyPr/>
          <a:lstStyle/>
          <a:p>
            <a:r>
              <a:rPr lang="cs-CZ" altLang="cs-CZ" b="1" u="sng"/>
              <a:t>Trojfázové provedení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8027988" y="3068638"/>
            <a:ext cx="720725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PTP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203575" y="1125538"/>
            <a:ext cx="865188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PTN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651500" y="1341438"/>
            <a:ext cx="1584325" cy="7270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vývodový odpojovač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900113" y="2997200"/>
            <a:ext cx="1511300" cy="7270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výkonový vypínač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39750" y="5949950"/>
            <a:ext cx="3240088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přípojnicové odpojovače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4284663" y="5599113"/>
            <a:ext cx="316865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dvojitý systém přípojnic</a:t>
            </a: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V="1">
            <a:off x="3276600" y="3789363"/>
            <a:ext cx="1582738" cy="2160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67595" name="Freeform 11"/>
          <p:cNvSpPr>
            <a:spLocks/>
          </p:cNvSpPr>
          <p:nvPr/>
        </p:nvSpPr>
        <p:spPr bwMode="auto">
          <a:xfrm>
            <a:off x="3276600" y="3644900"/>
            <a:ext cx="3167063" cy="2305050"/>
          </a:xfrm>
          <a:custGeom>
            <a:avLst/>
            <a:gdLst>
              <a:gd name="T0" fmla="*/ 0 w 1995"/>
              <a:gd name="T1" fmla="*/ 1452 h 1452"/>
              <a:gd name="T2" fmla="*/ 852 w 1995"/>
              <a:gd name="T3" fmla="*/ 382 h 1452"/>
              <a:gd name="T4" fmla="*/ 1995 w 1995"/>
              <a:gd name="T5" fmla="*/ 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5" h="1452">
                <a:moveTo>
                  <a:pt x="0" y="1452"/>
                </a:moveTo>
                <a:lnTo>
                  <a:pt x="852" y="382"/>
                </a:lnTo>
                <a:lnTo>
                  <a:pt x="1995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67588" grpId="0" animBg="1"/>
      <p:bldP spid="67589" grpId="0" animBg="1"/>
      <p:bldP spid="67590" grpId="0" animBg="1"/>
      <p:bldP spid="67591" grpId="0" animBg="1"/>
      <p:bldP spid="67592" grpId="0" animBg="1"/>
      <p:bldP spid="67593" grpId="0" animBg="1"/>
      <p:bldP spid="67594" grpId="0" animBg="1"/>
      <p:bldP spid="6759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9389" y="1124744"/>
            <a:ext cx="2232372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54013" indent="-354013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/>
              <a:t>Rozdělení: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1.	Kobkové</a:t>
            </a:r>
          </a:p>
          <a:p>
            <a:r>
              <a:rPr lang="cs-CZ" altLang="cs-CZ" sz="2000" b="1" dirty="0"/>
              <a:t>2.	Skříňové</a:t>
            </a:r>
          </a:p>
          <a:p>
            <a:r>
              <a:rPr lang="cs-CZ" altLang="cs-CZ" sz="2000" b="1" dirty="0"/>
              <a:t>3.	</a:t>
            </a:r>
            <a:r>
              <a:rPr lang="cs-CZ" altLang="cs-CZ" sz="2000" b="1" dirty="0" smtClean="0"/>
              <a:t>Zapouzdřené</a:t>
            </a:r>
          </a:p>
          <a:p>
            <a:r>
              <a:rPr lang="cs-CZ" altLang="cs-CZ" sz="2000" b="1" dirty="0" smtClean="0"/>
              <a:t>	- venkovní</a:t>
            </a:r>
          </a:p>
          <a:p>
            <a:r>
              <a:rPr lang="cs-CZ" altLang="cs-CZ" sz="2000" b="1" dirty="0" smtClean="0"/>
              <a:t>	- vnitřní</a:t>
            </a:r>
            <a:endParaRPr lang="cs-CZ" altLang="cs-CZ" sz="2000" b="1" dirty="0"/>
          </a:p>
        </p:txBody>
      </p:sp>
      <p:pic>
        <p:nvPicPr>
          <p:cNvPr id="43013" name="Picture 5" descr="kobka_rozvo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0" y="3595019"/>
            <a:ext cx="4264003" cy="3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Normafix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52" y="116632"/>
            <a:ext cx="3398837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za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49" y="3265783"/>
            <a:ext cx="3960440" cy="34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4941"/>
            <a:ext cx="4149404" cy="3112052"/>
          </a:xfrm>
          <a:prstGeom prst="rect">
            <a:avLst/>
          </a:prstGeom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2448396" cy="1008112"/>
          </a:xfrm>
        </p:spPr>
        <p:txBody>
          <a:bodyPr/>
          <a:lstStyle/>
          <a:p>
            <a:r>
              <a:rPr lang="cs-CZ" altLang="cs-CZ" sz="2400" b="1" u="sng" dirty="0" smtClean="0"/>
              <a:t>Ukázky rozvoden</a:t>
            </a:r>
            <a:endParaRPr lang="cs-CZ" altLang="cs-CZ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1788"/>
            <a:ext cx="7056438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81075"/>
            <a:ext cx="50673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3744912" cy="1439863"/>
          </a:xfrm>
          <a:noFill/>
          <a:ln/>
        </p:spPr>
        <p:txBody>
          <a:bodyPr/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Jednofázové provedení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948488" y="4724400"/>
            <a:ext cx="1871662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4. zkratovač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403350" y="3644900"/>
            <a:ext cx="273685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3. výkonový vypínač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79388" y="1916113"/>
            <a:ext cx="360045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2. přípojnicové odpojovače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5075238" y="765175"/>
            <a:ext cx="3529012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1. dvojitý systém přípojnic</a:t>
            </a:r>
          </a:p>
        </p:txBody>
      </p:sp>
      <p:sp>
        <p:nvSpPr>
          <p:cNvPr id="54282" name="Freeform 10"/>
          <p:cNvSpPr>
            <a:spLocks/>
          </p:cNvSpPr>
          <p:nvPr/>
        </p:nvSpPr>
        <p:spPr bwMode="auto">
          <a:xfrm>
            <a:off x="3779838" y="1916113"/>
            <a:ext cx="1798637" cy="301625"/>
          </a:xfrm>
          <a:custGeom>
            <a:avLst/>
            <a:gdLst>
              <a:gd name="T0" fmla="*/ 0 w 1360"/>
              <a:gd name="T1" fmla="*/ 0 h 190"/>
              <a:gd name="T2" fmla="*/ 1360 w 1360"/>
              <a:gd name="T3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60" h="190">
                <a:moveTo>
                  <a:pt x="0" y="0"/>
                </a:moveTo>
                <a:lnTo>
                  <a:pt x="1360" y="19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54283" name="Freeform 11"/>
          <p:cNvSpPr>
            <a:spLocks/>
          </p:cNvSpPr>
          <p:nvPr/>
        </p:nvSpPr>
        <p:spPr bwMode="auto">
          <a:xfrm>
            <a:off x="3779838" y="1703388"/>
            <a:ext cx="3306762" cy="342900"/>
          </a:xfrm>
          <a:custGeom>
            <a:avLst/>
            <a:gdLst>
              <a:gd name="T0" fmla="*/ 0 w 2310"/>
              <a:gd name="T1" fmla="*/ 135 h 216"/>
              <a:gd name="T2" fmla="*/ 719 w 2310"/>
              <a:gd name="T3" fmla="*/ 0 h 216"/>
              <a:gd name="T4" fmla="*/ 2310 w 2310"/>
              <a:gd name="T5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10" h="216">
                <a:moveTo>
                  <a:pt x="0" y="135"/>
                </a:moveTo>
                <a:lnTo>
                  <a:pt x="719" y="0"/>
                </a:lnTo>
                <a:lnTo>
                  <a:pt x="2310" y="216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8" grpId="0" animBg="1"/>
      <p:bldP spid="54279" grpId="0" animBg="1"/>
      <p:bldP spid="54280" grpId="0" animBg="1"/>
      <p:bldP spid="54281" grpId="0" animBg="1"/>
      <p:bldP spid="54282" grpId="0" animBg="1"/>
      <p:bldP spid="542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z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4463"/>
            <a:ext cx="7489825" cy="65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49275"/>
            <a:ext cx="8964612" cy="580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6" name="Picture 10" descr="Mallorca_BRD_GIS_092_web_7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41338"/>
            <a:ext cx="8964612" cy="58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r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4038"/>
            <a:ext cx="8856662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2022_Rez_zapouzdrenou_rozvodno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5888"/>
            <a:ext cx="6008688" cy="6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632"/>
            <a:ext cx="8229600" cy="954087"/>
          </a:xfrm>
        </p:spPr>
        <p:txBody>
          <a:bodyPr/>
          <a:lstStyle/>
          <a:p>
            <a:r>
              <a:rPr lang="cs-CZ" altLang="cs-CZ" b="1" u="sng" dirty="0"/>
              <a:t>Venkovní rozvodny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23850" y="1124744"/>
            <a:ext cx="8351838" cy="20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*	nejčastěji se jedná o rozvodny vvn, výjimečně vn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/>
              <a:t>*	všechny výkonové elektrické přístroje a rozvodná zařízení jsou umístěna </a:t>
            </a:r>
            <a:r>
              <a:rPr lang="cs-CZ" altLang="cs-CZ" sz="2000" b="1" dirty="0" smtClean="0"/>
              <a:t>venku nebo pod stříškou </a:t>
            </a:r>
            <a:r>
              <a:rPr lang="cs-CZ" altLang="cs-CZ" sz="2000" b="1" dirty="0">
                <a:sym typeface="Symbol" panose="05050102010706020507" pitchFamily="18" charset="2"/>
              </a:rPr>
              <a:t> technologie musí odolávat vlivu vnějšího prostředí.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ym typeface="Symbol" panose="05050102010706020507" pitchFamily="18" charset="2"/>
              </a:rPr>
              <a:t>*	z důvodu různých klimatických podmínek jsou kladeny vysoké nároky spolehlivost a odolnost systémů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50825" y="3284984"/>
            <a:ext cx="8351838" cy="332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Vybavení u nových rozvoden vvn/vn</a:t>
            </a:r>
            <a:r>
              <a:rPr lang="cs-CZ" altLang="cs-CZ" sz="2000" b="1" dirty="0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*	výkonové vypínače SF</a:t>
            </a:r>
            <a:r>
              <a:rPr lang="cs-CZ" altLang="cs-CZ" sz="2000" b="1" baseline="-25000" dirty="0"/>
              <a:t>6</a:t>
            </a:r>
          </a:p>
          <a:p>
            <a:r>
              <a:rPr lang="cs-CZ" altLang="cs-CZ" sz="2000" b="1" dirty="0">
                <a:sym typeface="Symbol" panose="05050102010706020507" pitchFamily="18" charset="2"/>
              </a:rPr>
              <a:t>*	jednopólový nebo trojpólový odpojovač</a:t>
            </a:r>
          </a:p>
          <a:p>
            <a:r>
              <a:rPr lang="cs-CZ" altLang="cs-CZ" sz="2000" b="1" dirty="0">
                <a:sym typeface="Symbol" panose="05050102010706020507" pitchFamily="18" charset="2"/>
              </a:rPr>
              <a:t>*	PTP I</a:t>
            </a:r>
            <a:r>
              <a:rPr lang="cs-CZ" altLang="cs-CZ" sz="2000" b="1" baseline="-25000" dirty="0">
                <a:sym typeface="Symbol" panose="05050102010706020507" pitchFamily="18" charset="2"/>
              </a:rPr>
              <a:t>2</a:t>
            </a:r>
            <a:r>
              <a:rPr lang="cs-CZ" altLang="cs-CZ" sz="2000" b="1" dirty="0">
                <a:sym typeface="Symbol" panose="05050102010706020507" pitchFamily="18" charset="2"/>
              </a:rPr>
              <a:t>= 1A, PTN, napětí se měří pouze v jedné </a:t>
            </a:r>
            <a:r>
              <a:rPr lang="cs-CZ" altLang="cs-CZ" sz="2000" b="1" dirty="0" smtClean="0">
                <a:sym typeface="Symbol" panose="05050102010706020507" pitchFamily="18" charset="2"/>
              </a:rPr>
              <a:t>fázi, případně kombinované (v jednom izolátoru PTP, a PTN)</a:t>
            </a:r>
            <a:endParaRPr lang="cs-CZ" altLang="cs-CZ" sz="2000" b="1" dirty="0">
              <a:sym typeface="Symbol" panose="05050102010706020507" pitchFamily="18" charset="2"/>
            </a:endParaRPr>
          </a:p>
          <a:p>
            <a:r>
              <a:rPr lang="cs-CZ" altLang="cs-CZ" sz="2000" b="1" dirty="0">
                <a:sym typeface="Symbol" panose="05050102010706020507" pitchFamily="18" charset="2"/>
              </a:rPr>
              <a:t>*	omezovače přepětí </a:t>
            </a:r>
            <a:r>
              <a:rPr lang="cs-CZ" altLang="cs-CZ" sz="2000" b="1" dirty="0" err="1">
                <a:sym typeface="Symbol" panose="05050102010706020507" pitchFamily="18" charset="2"/>
              </a:rPr>
              <a:t>ZnO</a:t>
            </a:r>
            <a:endParaRPr lang="cs-CZ" altLang="cs-CZ" sz="2000" b="1" dirty="0">
              <a:sym typeface="Symbol" panose="05050102010706020507" pitchFamily="18" charset="2"/>
            </a:endParaRPr>
          </a:p>
          <a:p>
            <a:r>
              <a:rPr lang="cs-CZ" altLang="cs-CZ" sz="2000" b="1" dirty="0">
                <a:sym typeface="Symbol" panose="05050102010706020507" pitchFamily="18" charset="2"/>
              </a:rPr>
              <a:t>*	řídící rozvaděče pro přístroje – pouze centrální ovládání</a:t>
            </a:r>
          </a:p>
          <a:p>
            <a:r>
              <a:rPr lang="cs-CZ" altLang="cs-CZ" sz="2000" b="1" dirty="0">
                <a:sym typeface="Symbol" panose="05050102010706020507" pitchFamily="18" charset="2"/>
              </a:rPr>
              <a:t>*	3fázový transformátor s terciálním vinutím zapojeným do trojúhelníku, regulace na vstupní straně 110 kV, 8 x 2%</a:t>
            </a:r>
          </a:p>
          <a:p>
            <a:r>
              <a:rPr lang="cs-CZ" altLang="cs-CZ" sz="2000" b="1" dirty="0">
                <a:sym typeface="Symbol" panose="05050102010706020507" pitchFamily="18" charset="2"/>
              </a:rPr>
              <a:t>*	přípojnice – lana </a:t>
            </a:r>
            <a:r>
              <a:rPr lang="cs-CZ" altLang="cs-CZ" sz="2000" b="1" dirty="0" err="1">
                <a:sym typeface="Symbol" panose="05050102010706020507" pitchFamily="18" charset="2"/>
              </a:rPr>
              <a:t>AlFe</a:t>
            </a:r>
            <a:r>
              <a:rPr lang="cs-CZ" altLang="cs-CZ" sz="2000" b="1" dirty="0">
                <a:sym typeface="Symbol" panose="05050102010706020507" pitchFamily="18" charset="2"/>
              </a:rPr>
              <a:t> nebo trubkové, slitina Al, Mg, Si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3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73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sz="4000" b="1" u="sng" dirty="0"/>
              <a:t>Uspořádání venkovní rozvodny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5268912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57563"/>
            <a:ext cx="5037138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79388" y="4652963"/>
            <a:ext cx="3313112" cy="1214437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/>
              <a:t>Jednořadá rozvodna</a:t>
            </a:r>
            <a:r>
              <a:rPr lang="cs-CZ" altLang="cs-CZ" sz="2000" b="1"/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v každém poli je pouze jedna odbočka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H="1" flipV="1">
            <a:off x="3132138" y="3789363"/>
            <a:ext cx="360362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3492500" y="4652963"/>
            <a:ext cx="287338" cy="714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5" grpId="0" animBg="1"/>
      <p:bldP spid="58376" grpId="0" animBg="1"/>
      <p:bldP spid="5837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sz="4000" b="1" u="sng"/>
              <a:t>Uspořádání venkovní rozvodny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79388" y="1700213"/>
            <a:ext cx="3097212" cy="1214437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/>
              <a:t>Dvouřadá rozvodna</a:t>
            </a:r>
            <a:r>
              <a:rPr lang="cs-CZ" altLang="cs-CZ" sz="2000" b="1"/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v každém poli sou dvě odbočky proti sobě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501808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79388" y="3141663"/>
            <a:ext cx="3097212" cy="7874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/>
              <a:t>Uspořádání přípojnic </a:t>
            </a:r>
            <a:r>
              <a:rPr lang="cs-CZ" altLang="cs-CZ" sz="2200" b="1"/>
              <a:t>A-B-A</a:t>
            </a:r>
            <a:endParaRPr lang="cs-CZ" altLang="cs-CZ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7" grpId="0" animBg="1"/>
      <p:bldP spid="5940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250825" y="1665288"/>
            <a:ext cx="6265863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  <a:noFill/>
          <a:ln/>
        </p:spPr>
        <p:txBody>
          <a:bodyPr/>
          <a:lstStyle/>
          <a:p>
            <a:r>
              <a:rPr lang="cs-CZ" altLang="cs-CZ" sz="4000" b="1" u="sng"/>
              <a:t>Uspořádání venkovní rozvodny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4786313" y="3644900"/>
            <a:ext cx="4033837" cy="121602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/>
              <a:t>V 	-	vypínač</a:t>
            </a:r>
          </a:p>
          <a:p>
            <a:r>
              <a:rPr lang="cs-CZ" altLang="cs-CZ" b="1"/>
              <a:t>PO 	-	přípojnicový odpojovač</a:t>
            </a:r>
          </a:p>
          <a:p>
            <a:r>
              <a:rPr lang="cs-CZ" altLang="cs-CZ" b="1"/>
              <a:t>VO	-	vývodový odpojovač</a:t>
            </a:r>
          </a:p>
          <a:p>
            <a:r>
              <a:rPr lang="cs-CZ" altLang="cs-CZ" b="1"/>
              <a:t>B	-	bleskojistka (omezovač)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690688" y="1524000"/>
            <a:ext cx="2952750" cy="392113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/>
              <a:t>dvojitý systém přípojnic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  <p:bldP spid="60425" grpId="0" animBg="1"/>
      <p:bldP spid="604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3"/>
            <a:ext cx="9036050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venk_rozvo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7325"/>
            <a:ext cx="864235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venk_rozvodn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650"/>
            <a:ext cx="8713787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venkrozvodn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864235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venk_rozvodn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602663" cy="6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1044_110kv_rozvod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5888"/>
            <a:ext cx="871220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85225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r>
              <a:rPr lang="cs-CZ" altLang="cs-CZ" b="1" u="sng"/>
              <a:t>Kobkové rozvodny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8785225" cy="30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  <a:tab pos="3771900" algn="l"/>
                <a:tab pos="403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*	jsou nejstarším vývojovým typem rozvoden vn</a:t>
            </a:r>
          </a:p>
          <a:p>
            <a:r>
              <a:rPr lang="cs-CZ" altLang="cs-CZ" sz="2000" b="1" dirty="0"/>
              <a:t>*	každá odbočka tvoří samostatný, stavebně oddělený prostor (kobka)</a:t>
            </a:r>
          </a:p>
          <a:p>
            <a:r>
              <a:rPr lang="cs-CZ" altLang="cs-CZ" sz="2000" b="1" dirty="0"/>
              <a:t>*	stavební oddělení tvoří zároveň požární přepážku</a:t>
            </a:r>
          </a:p>
          <a:p>
            <a:r>
              <a:rPr lang="cs-CZ" altLang="cs-CZ" sz="2000" b="1" dirty="0"/>
              <a:t>*	bývají uspořádány do více podlaží, jednotlivá podlaží mohou být oddělena (stavebně, požárně). Přechod zajišťují průchodky.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*	uspořádání:	-	1. podlaží	-	vývodové pole</a:t>
            </a:r>
          </a:p>
          <a:p>
            <a:r>
              <a:rPr lang="cs-CZ" altLang="cs-CZ" sz="2000" b="1" dirty="0"/>
              <a:t>			-	2. podlaží	-	vypínače, odpojovače, měření</a:t>
            </a:r>
          </a:p>
          <a:p>
            <a:r>
              <a:rPr lang="cs-CZ" altLang="cs-CZ" sz="2000" b="1" dirty="0"/>
              <a:t>			-	3. podlaží	-	přípojnicový </a:t>
            </a:r>
            <a:r>
              <a:rPr lang="cs-CZ" altLang="cs-CZ" sz="2000" b="1" dirty="0" smtClean="0"/>
              <a:t>rozvod</a:t>
            </a:r>
          </a:p>
          <a:p>
            <a:r>
              <a:rPr lang="cs-CZ" altLang="cs-CZ" sz="2000" b="1" dirty="0"/>
              <a:t>	</a:t>
            </a:r>
            <a:r>
              <a:rPr lang="cs-CZ" altLang="cs-CZ" sz="2000" b="1" dirty="0" smtClean="0"/>
              <a:t>Pozn. při rekonstrukci a nově je 2. a 3. podlaží spojeno    </a:t>
            </a:r>
            <a:r>
              <a:rPr lang="cs-CZ" altLang="cs-CZ" sz="2000" b="1" dirty="0"/>
              <a:t>	  	   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79388" y="4292600"/>
            <a:ext cx="8785225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19780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Výhody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*	stavební a požární oddělení jednotlivých kobek</a:t>
            </a:r>
          </a:p>
          <a:p>
            <a:r>
              <a:rPr lang="cs-CZ" altLang="cs-CZ" sz="2000" b="1" dirty="0"/>
              <a:t>*	velké zkratové výkony</a:t>
            </a:r>
          </a:p>
          <a:p>
            <a:r>
              <a:rPr lang="cs-CZ" altLang="cs-CZ" sz="2000" b="1" dirty="0"/>
              <a:t>*	přehlednost a spolehlivost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/>
              <a:t>Nevýhody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*	velké stavební náklady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56663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7325"/>
            <a:ext cx="4914900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  <a:noFill/>
          <a:ln/>
        </p:spPr>
        <p:txBody>
          <a:bodyPr/>
          <a:lstStyle/>
          <a:p>
            <a:r>
              <a:rPr lang="cs-CZ" altLang="cs-CZ" sz="4000" b="1" u="sng"/>
              <a:t>Uspořádání venkovní rozvodny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50825" y="1268413"/>
            <a:ext cx="8569325" cy="452437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/>
              <a:t>Transformátor 110/22 kV, napájení kabelem 110 kV, Ústí n/L.</a:t>
            </a:r>
            <a:endParaRPr lang="cs-CZ" altLang="cs-CZ" sz="2000" b="1"/>
          </a:p>
        </p:txBody>
      </p:sp>
      <p:grpSp>
        <p:nvGrpSpPr>
          <p:cNvPr id="69643" name="Group 11"/>
          <p:cNvGrpSpPr>
            <a:grpSpLocks/>
          </p:cNvGrpSpPr>
          <p:nvPr/>
        </p:nvGrpSpPr>
        <p:grpSpPr bwMode="auto">
          <a:xfrm>
            <a:off x="179388" y="1866900"/>
            <a:ext cx="8785225" cy="4875213"/>
            <a:chOff x="113" y="1176"/>
            <a:chExt cx="5534" cy="3071"/>
          </a:xfrm>
        </p:grpSpPr>
        <p:pic>
          <p:nvPicPr>
            <p:cNvPr id="6963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76"/>
              <a:ext cx="5534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3742"/>
              <a:ext cx="2268" cy="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  <p:bldP spid="696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19137"/>
          </a:xfrm>
          <a:noFill/>
          <a:ln/>
        </p:spPr>
        <p:txBody>
          <a:bodyPr/>
          <a:lstStyle/>
          <a:p>
            <a:r>
              <a:rPr lang="cs-CZ" altLang="cs-CZ" sz="4000" b="1" u="sng" dirty="0"/>
              <a:t>Venkovní zapouzdřená rozvodna</a:t>
            </a:r>
          </a:p>
        </p:txBody>
      </p:sp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14413"/>
            <a:ext cx="7731125" cy="57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78125"/>
            <a:ext cx="503396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5580063" y="476250"/>
            <a:ext cx="3168650" cy="1800225"/>
          </a:xfrm>
          <a:noFill/>
          <a:ln/>
        </p:spPr>
        <p:txBody>
          <a:bodyPr/>
          <a:lstStyle/>
          <a:p>
            <a:r>
              <a:rPr lang="cs-CZ" altLang="cs-CZ" sz="3200" b="1" u="sng"/>
              <a:t>Požár transformátoru 400 kV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2562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9" t="17982" b="32440"/>
          <a:stretch>
            <a:fillRect/>
          </a:stretch>
        </p:blipFill>
        <p:spPr bwMode="auto">
          <a:xfrm>
            <a:off x="107950" y="115888"/>
            <a:ext cx="7921625" cy="65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>
          <a:xfrm>
            <a:off x="4859338" y="4797425"/>
            <a:ext cx="3168650" cy="1800225"/>
          </a:xfrm>
          <a:noFill/>
          <a:ln/>
        </p:spPr>
        <p:txBody>
          <a:bodyPr/>
          <a:lstStyle/>
          <a:p>
            <a:r>
              <a:rPr lang="cs-CZ" altLang="cs-CZ" sz="32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Požár distribučního transformátoru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850187" cy="1296988"/>
          </a:xfrm>
          <a:noFill/>
          <a:ln/>
        </p:spPr>
        <p:txBody>
          <a:bodyPr/>
          <a:lstStyle/>
          <a:p>
            <a:r>
              <a:rPr lang="cs-CZ" altLang="cs-CZ" sz="3600" b="1" u="sng">
                <a:solidFill>
                  <a:schemeClr val="tx1"/>
                </a:solidFill>
              </a:rPr>
              <a:t>Požár skládky pneumatik pod vedení vvn </a:t>
            </a:r>
            <a:r>
              <a:rPr lang="cs-CZ" altLang="cs-CZ" sz="3600" b="1" u="sng">
                <a:solidFill>
                  <a:schemeClr val="tx1"/>
                </a:solidFill>
                <a:sym typeface="Symbol" panose="05050102010706020507" pitchFamily="18" charset="2"/>
              </a:rPr>
              <a:t> přetavení vodičů</a:t>
            </a:r>
            <a:r>
              <a:rPr lang="cs-CZ" altLang="cs-CZ" sz="3600" b="1" u="sng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74756" name="Picture 7" descr="P61700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2375"/>
            <a:ext cx="8856663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850187" cy="865188"/>
          </a:xfrm>
          <a:noFill/>
          <a:ln/>
        </p:spPr>
        <p:txBody>
          <a:bodyPr/>
          <a:lstStyle/>
          <a:p>
            <a:r>
              <a:rPr lang="cs-CZ" altLang="cs-CZ" sz="4000" b="1" u="sng" dirty="0">
                <a:solidFill>
                  <a:schemeClr val="tx1"/>
                </a:solidFill>
              </a:rPr>
              <a:t>Hašení transformátoru  </a:t>
            </a:r>
          </a:p>
        </p:txBody>
      </p:sp>
      <p:pic>
        <p:nvPicPr>
          <p:cNvPr id="75780" name="Picture 6" descr="penove_new_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569325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2627313" y="260350"/>
            <a:ext cx="3168650" cy="647700"/>
          </a:xfrm>
          <a:noFill/>
          <a:ln/>
        </p:spPr>
        <p:txBody>
          <a:bodyPr/>
          <a:lstStyle/>
          <a:p>
            <a:r>
              <a:rPr lang="cs-CZ" altLang="cs-CZ" sz="36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Materiály</a:t>
            </a:r>
            <a:endParaRPr lang="cs-CZ" altLang="cs-CZ" sz="3600" b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424863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87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/>
              <a:t>Orságová	Rozvodná zařízení</a:t>
            </a:r>
          </a:p>
          <a:p>
            <a:r>
              <a:rPr lang="cs-CZ" altLang="cs-CZ" b="1" dirty="0"/>
              <a:t>Fencl	Rozvodná </a:t>
            </a:r>
            <a:r>
              <a:rPr lang="cs-CZ" altLang="cs-CZ" b="1" dirty="0" smtClean="0"/>
              <a:t>zařízení</a:t>
            </a:r>
          </a:p>
          <a:p>
            <a:r>
              <a:rPr lang="cs-CZ" altLang="cs-CZ" b="1" dirty="0"/>
              <a:t>	</a:t>
            </a:r>
            <a:r>
              <a:rPr lang="cs-CZ" altLang="cs-CZ" b="1" smtClean="0"/>
              <a:t>Materiály firmy EATON</a:t>
            </a:r>
            <a:r>
              <a:rPr lang="cs-CZ" altLang="cs-CZ" b="1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4033838" cy="1584325"/>
          </a:xfrm>
        </p:spPr>
        <p:txBody>
          <a:bodyPr/>
          <a:lstStyle/>
          <a:p>
            <a:r>
              <a:rPr lang="cs-CZ" altLang="cs-CZ" sz="32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Kobková rozvodna 22 kV, 500MVA</a:t>
            </a: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88913"/>
            <a:ext cx="4010025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39750" y="5060950"/>
            <a:ext cx="3384550" cy="14890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1. podlaží -	pole vývodu: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vývodový odpojovač </a:t>
            </a:r>
          </a:p>
          <a:p>
            <a:r>
              <a:rPr lang="cs-CZ" altLang="cs-CZ" sz="2000" b="1"/>
              <a:t>*	připojení kabelu - kabelová koncovka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39750" y="3429000"/>
            <a:ext cx="3384550" cy="14890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2. podlaží -	pole vypínače: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přípojnicový odpojovač </a:t>
            </a:r>
          </a:p>
          <a:p>
            <a:r>
              <a:rPr lang="cs-CZ" altLang="cs-CZ" sz="2000" b="1"/>
              <a:t>*	výkonový vypínač</a:t>
            </a:r>
          </a:p>
          <a:p>
            <a:r>
              <a:rPr lang="cs-CZ" altLang="cs-CZ" sz="2000" b="1"/>
              <a:t>*	MTP</a:t>
            </a: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V="1">
            <a:off x="3779838" y="1844675"/>
            <a:ext cx="1800225" cy="2305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 flipV="1">
            <a:off x="3492500" y="4437063"/>
            <a:ext cx="2016125" cy="12969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V="1">
            <a:off x="3203575" y="5300663"/>
            <a:ext cx="2736850" cy="7921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70" name="Freeform 14"/>
          <p:cNvSpPr>
            <a:spLocks/>
          </p:cNvSpPr>
          <p:nvPr/>
        </p:nvSpPr>
        <p:spPr bwMode="auto">
          <a:xfrm>
            <a:off x="3203575" y="2492375"/>
            <a:ext cx="2952750" cy="1944688"/>
          </a:xfrm>
          <a:custGeom>
            <a:avLst/>
            <a:gdLst>
              <a:gd name="T0" fmla="*/ 0 w 1860"/>
              <a:gd name="T1" fmla="*/ 1225 h 1225"/>
              <a:gd name="T2" fmla="*/ 590 w 1860"/>
              <a:gd name="T3" fmla="*/ 1089 h 1225"/>
              <a:gd name="T4" fmla="*/ 1270 w 1860"/>
              <a:gd name="T5" fmla="*/ 46 h 1225"/>
              <a:gd name="T6" fmla="*/ 1860 w 1860"/>
              <a:gd name="T7" fmla="*/ 0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0" h="1225">
                <a:moveTo>
                  <a:pt x="0" y="1225"/>
                </a:moveTo>
                <a:lnTo>
                  <a:pt x="590" y="1089"/>
                </a:lnTo>
                <a:lnTo>
                  <a:pt x="1270" y="46"/>
                </a:lnTo>
                <a:lnTo>
                  <a:pt x="186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71" name="Freeform 15"/>
          <p:cNvSpPr>
            <a:spLocks/>
          </p:cNvSpPr>
          <p:nvPr/>
        </p:nvSpPr>
        <p:spPr bwMode="auto">
          <a:xfrm>
            <a:off x="1763713" y="2997200"/>
            <a:ext cx="3744912" cy="1727200"/>
          </a:xfrm>
          <a:custGeom>
            <a:avLst/>
            <a:gdLst>
              <a:gd name="T0" fmla="*/ 0 w 2359"/>
              <a:gd name="T1" fmla="*/ 1088 h 1088"/>
              <a:gd name="T2" fmla="*/ 1542 w 2359"/>
              <a:gd name="T3" fmla="*/ 1043 h 1088"/>
              <a:gd name="T4" fmla="*/ 2359 w 2359"/>
              <a:gd name="T5" fmla="*/ 0 h 1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59" h="1088">
                <a:moveTo>
                  <a:pt x="0" y="1088"/>
                </a:moveTo>
                <a:lnTo>
                  <a:pt x="1542" y="1043"/>
                </a:lnTo>
                <a:lnTo>
                  <a:pt x="2359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39750" y="2852738"/>
            <a:ext cx="338455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3. podlaží -	pole přípojnic:</a:t>
            </a: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V="1">
            <a:off x="3924300" y="692150"/>
            <a:ext cx="1800225" cy="2160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4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 animBg="1"/>
      <p:bldP spid="45072" grpId="0" animBg="1"/>
      <p:bldP spid="450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8913"/>
            <a:ext cx="466883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4033838" cy="1584325"/>
          </a:xfrm>
        </p:spPr>
        <p:txBody>
          <a:bodyPr/>
          <a:lstStyle/>
          <a:p>
            <a:r>
              <a:rPr lang="cs-CZ" altLang="cs-CZ" sz="32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Kobková rozvodna 10 kV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50825" y="4797425"/>
            <a:ext cx="3673475" cy="17938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1. podlaží -	pole vývodu: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MTN</a:t>
            </a:r>
          </a:p>
          <a:p>
            <a:r>
              <a:rPr lang="cs-CZ" altLang="cs-CZ" sz="2000" b="1"/>
              <a:t>*	vývodový odpojovač </a:t>
            </a:r>
          </a:p>
          <a:p>
            <a:r>
              <a:rPr lang="cs-CZ" altLang="cs-CZ" sz="2000" b="1"/>
              <a:t>*	připojení kabelu - kabelová koncovka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23850" y="3141663"/>
            <a:ext cx="3384550" cy="1184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2. podlaží -	pole vypínače: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výkonový vypínač</a:t>
            </a:r>
          </a:p>
          <a:p>
            <a:r>
              <a:rPr lang="cs-CZ" altLang="cs-CZ" sz="2000" b="1"/>
              <a:t>*	MTP</a:t>
            </a: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3059113" y="2276475"/>
            <a:ext cx="2089150" cy="15128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V="1">
            <a:off x="3348038" y="4724400"/>
            <a:ext cx="1439862" cy="10810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V="1">
            <a:off x="2987675" y="5373688"/>
            <a:ext cx="2016125" cy="719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1835150" y="2708275"/>
            <a:ext cx="3529013" cy="1441450"/>
          </a:xfrm>
          <a:custGeom>
            <a:avLst/>
            <a:gdLst>
              <a:gd name="T0" fmla="*/ 0 w 2223"/>
              <a:gd name="T1" fmla="*/ 908 h 908"/>
              <a:gd name="T2" fmla="*/ 705 w 2223"/>
              <a:gd name="T3" fmla="*/ 807 h 908"/>
              <a:gd name="T4" fmla="*/ 1544 w 2223"/>
              <a:gd name="T5" fmla="*/ 195 h 908"/>
              <a:gd name="T6" fmla="*/ 2223 w 2223"/>
              <a:gd name="T7" fmla="*/ 0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23" h="908">
                <a:moveTo>
                  <a:pt x="0" y="908"/>
                </a:moveTo>
                <a:lnTo>
                  <a:pt x="705" y="807"/>
                </a:lnTo>
                <a:lnTo>
                  <a:pt x="1544" y="195"/>
                </a:lnTo>
                <a:lnTo>
                  <a:pt x="2223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1331913" y="4114800"/>
            <a:ext cx="4337050" cy="1330325"/>
          </a:xfrm>
          <a:custGeom>
            <a:avLst/>
            <a:gdLst>
              <a:gd name="T0" fmla="*/ 0 w 2732"/>
              <a:gd name="T1" fmla="*/ 838 h 838"/>
              <a:gd name="T2" fmla="*/ 1436 w 2732"/>
              <a:gd name="T3" fmla="*/ 691 h 838"/>
              <a:gd name="T4" fmla="*/ 2012 w 2732"/>
              <a:gd name="T5" fmla="*/ 22 h 838"/>
              <a:gd name="T6" fmla="*/ 2732 w 2732"/>
              <a:gd name="T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32" h="838">
                <a:moveTo>
                  <a:pt x="0" y="838"/>
                </a:moveTo>
                <a:lnTo>
                  <a:pt x="1436" y="691"/>
                </a:lnTo>
                <a:lnTo>
                  <a:pt x="2012" y="22"/>
                </a:lnTo>
                <a:lnTo>
                  <a:pt x="2732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23850" y="1812925"/>
            <a:ext cx="3600450" cy="1184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65225" algn="l"/>
                <a:tab pos="1349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3. podlaží -	pole přívodu: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přípojnice</a:t>
            </a:r>
          </a:p>
          <a:p>
            <a:r>
              <a:rPr lang="cs-CZ" altLang="cs-CZ" sz="2000" b="1"/>
              <a:t>*	přípojnicové odpojovače</a:t>
            </a: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2124075" y="765175"/>
            <a:ext cx="2447925" cy="1727200"/>
          </a:xfrm>
          <a:custGeom>
            <a:avLst/>
            <a:gdLst>
              <a:gd name="T0" fmla="*/ 0 w 1542"/>
              <a:gd name="T1" fmla="*/ 1088 h 1088"/>
              <a:gd name="T2" fmla="*/ 894 w 1542"/>
              <a:gd name="T3" fmla="*/ 951 h 1088"/>
              <a:gd name="T4" fmla="*/ 1542 w 1542"/>
              <a:gd name="T5" fmla="*/ 0 h 1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2" h="1088">
                <a:moveTo>
                  <a:pt x="0" y="1088"/>
                </a:moveTo>
                <a:lnTo>
                  <a:pt x="894" y="951"/>
                </a:lnTo>
                <a:lnTo>
                  <a:pt x="1542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 flipV="1">
            <a:off x="3779838" y="1341438"/>
            <a:ext cx="1008062" cy="14398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8" grpId="0" animBg="1"/>
      <p:bldP spid="47109" grpId="0" animBg="1"/>
      <p:bldP spid="47110" grpId="0" animBg="1"/>
      <p:bldP spid="47111" grpId="0" animBg="1"/>
      <p:bldP spid="47112" grpId="0" animBg="1"/>
      <p:bldP spid="47113" grpId="0" animBg="1"/>
      <p:bldP spid="47114" grpId="0" animBg="1"/>
      <p:bldP spid="47115" grpId="0" animBg="1"/>
      <p:bldP spid="47116" grpId="0" animBg="1"/>
      <p:bldP spid="471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kob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5425"/>
            <a:ext cx="8713788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z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8962" cy="64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odpojovac_rozvo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4679950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ROZVODN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2060575"/>
            <a:ext cx="347980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52__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407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3381"/>
            <a:ext cx="5112568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</TotalTime>
  <Words>1579</Words>
  <Application>Microsoft Office PowerPoint</Application>
  <PresentationFormat>Předvádění na obrazovce (4:3)</PresentationFormat>
  <Paragraphs>226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Comic Sans MS</vt:lpstr>
      <vt:lpstr>Helvetica Neue</vt:lpstr>
      <vt:lpstr>Symbol</vt:lpstr>
      <vt:lpstr>Výchozí návrh</vt:lpstr>
      <vt:lpstr>Rozvodny a transformovny 2. část</vt:lpstr>
      <vt:lpstr>Provedení elektrických stanic</vt:lpstr>
      <vt:lpstr>Ukázky rozvoden</vt:lpstr>
      <vt:lpstr>Kobkové rozvodny</vt:lpstr>
      <vt:lpstr>Kobková rozvodna 22 kV, 500MVA</vt:lpstr>
      <vt:lpstr>Kobková rozvodna 10 kV</vt:lpstr>
      <vt:lpstr>Prezentace aplikace PowerPoint</vt:lpstr>
      <vt:lpstr>Prezentace aplikace PowerPoint</vt:lpstr>
      <vt:lpstr>Prezentace aplikace PowerPoint</vt:lpstr>
      <vt:lpstr>Skříňové rozvodny (rozváděče vn)</vt:lpstr>
      <vt:lpstr>Skříňová rozvodna 10 kV (starší provedení)</vt:lpstr>
      <vt:lpstr>Skříňové rozváděče vn (starší provedení)</vt:lpstr>
      <vt:lpstr>Skříňové  (zapouzdřené) rozváděče vn</vt:lpstr>
      <vt:lpstr>Skříňové  (zapouzdřené) rozváděče vn</vt:lpstr>
      <vt:lpstr>Spínání pomocí dvou prvků</vt:lpstr>
      <vt:lpstr>Zapouzdřený rozváděč vn</vt:lpstr>
      <vt:lpstr>Prezentace aplikace PowerPoint</vt:lpstr>
      <vt:lpstr>Vypínač (odpínač) - vakuový, ostatní zařízení - hermeticky uzavřeno IP55</vt:lpstr>
      <vt:lpstr>Vypínač (odpínač) - vakuový, ostatní zařízení - hermeticky uzavřeno IP55</vt:lpstr>
      <vt:lpstr>Prezentace aplikace PowerPoint</vt:lpstr>
      <vt:lpstr>Zapouzdřené rozvodny</vt:lpstr>
      <vt:lpstr>Zapouzdřené rozvodny</vt:lpstr>
      <vt:lpstr>Rozvodna Chotějovice areál Elektrárny Ledvice (nový blok)</vt:lpstr>
      <vt:lpstr>Celkový pohled na zapouzdřenou rozvodnu</vt:lpstr>
      <vt:lpstr>Vnitřní pohled na zapouzdřenou rozvodnu</vt:lpstr>
      <vt:lpstr>Zapouzdřená rozvodna - PVE Dlouhé stráně</vt:lpstr>
      <vt:lpstr>Zapouzdřená rozvodna</vt:lpstr>
      <vt:lpstr>Zapouzdřená rozvodna</vt:lpstr>
      <vt:lpstr>Trojfázové provedení</vt:lpstr>
      <vt:lpstr>Prezentace aplikace PowerPoint</vt:lpstr>
      <vt:lpstr>Jednofázové provedení</vt:lpstr>
      <vt:lpstr>Prezentace aplikace PowerPoint</vt:lpstr>
      <vt:lpstr>Venkovní rozvodny</vt:lpstr>
      <vt:lpstr>Uspořádání venkovní rozvodny</vt:lpstr>
      <vt:lpstr>Uspořádání venkovní rozvodny</vt:lpstr>
      <vt:lpstr>Uspořádání venkovní rozvodny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Uspořádání venkovní rozvodny</vt:lpstr>
      <vt:lpstr>Venkovní zapouzdřená rozvodna</vt:lpstr>
      <vt:lpstr>Požár transformátoru 400 kV</vt:lpstr>
      <vt:lpstr>Požár distribučního transformátoru </vt:lpstr>
      <vt:lpstr>Požár skládky pneumatik pod vedení vvn  přetavení vodičů  </vt:lpstr>
      <vt:lpstr>Hašení transformátoru  </vt:lpstr>
      <vt:lpstr>Materiály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Rozvodny a transformovny</dc:title>
  <dc:creator>pe</dc:creator>
  <cp:lastModifiedBy>Ivo Petricek</cp:lastModifiedBy>
  <cp:revision>164</cp:revision>
  <dcterms:created xsi:type="dcterms:W3CDTF">2007-10-26T07:49:58Z</dcterms:created>
  <dcterms:modified xsi:type="dcterms:W3CDTF">2021-12-07T07:49:09Z</dcterms:modified>
</cp:coreProperties>
</file>