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72" r:id="rId13"/>
    <p:sldId id="266" r:id="rId14"/>
    <p:sldId id="268" r:id="rId15"/>
    <p:sldId id="269" r:id="rId16"/>
    <p:sldId id="267" r:id="rId17"/>
    <p:sldId id="270" r:id="rId1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FFFF00"/>
    <a:srgbClr val="EFF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4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F44F-D277-4865-8A40-4D833BA92181}" type="datetimeFigureOut">
              <a:rPr lang="cs-CZ" smtClean="0"/>
              <a:t>16.09.2022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B3EF0-A484-48DA-B689-FFA606A999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43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989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8138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53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0969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57024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632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017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B3EF0-A484-48DA-B689-FFA606A9992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039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76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576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5764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5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6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7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5768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5769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5770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415757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575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15759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1B620F4-7BD8-4808-A0EB-E3415801C08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EB8795-2569-44B2-9CC8-E86150A132B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6003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0AFD30-07E7-460C-AD16-DD1C360A4D19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7993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091B45-9114-4855-A514-C4EE309E2934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9382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A216BD-D3CA-40EB-B634-272F12A05E5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25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DE16E5-5A27-4D8B-9B4D-085C2C6A6ABA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005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D4B04-A877-424B-9C26-10ECEC945EE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24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5B395E-288B-4DC5-A288-6D266C12519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5189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03F350-CE06-45C3-9D98-1C4B989F0BE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3170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6655B90-5B1C-4CE4-B12E-31AA20F6A0A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197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25224E-272D-4F2D-ACFC-6209296138D2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0152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A4502E-E065-41B3-8E33-D4DB74BC0A0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837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67C5084-BEC6-41E6-B908-9BF8D9F0C04D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414739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414738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906 h 1906"/>
                <a:gd name="T4" fmla="*/ 5740 w 5740"/>
                <a:gd name="T5" fmla="*/ 1906 h 1906"/>
                <a:gd name="T6" fmla="*/ 574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anose="020B0604020202020204" pitchFamily="34" charset="0"/>
              </a:defRPr>
            </a:lvl1pPr>
          </a:lstStyle>
          <a:p>
            <a:endParaRPr lang="cs-CZ" altLang="cs-CZ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996952"/>
            <a:ext cx="9081193" cy="3792734"/>
          </a:xfrm>
          <a:prstGeom prst="rect">
            <a:avLst/>
          </a:prstGeom>
        </p:spPr>
      </p:pic>
      <p:sp>
        <p:nvSpPr>
          <p:cNvPr id="4403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79512" y="116632"/>
            <a:ext cx="8568952" cy="3456384"/>
          </a:xfrm>
        </p:spPr>
        <p:txBody>
          <a:bodyPr/>
          <a:lstStyle/>
          <a:p>
            <a: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Zdroje nepřerušovaného napájení (UPS, DUPS)</a:t>
            </a:r>
            <a:b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 statické</a:t>
            </a:r>
            <a:b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800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* dynamické</a:t>
            </a:r>
            <a:endParaRPr lang="cs-CZ" altLang="cs-CZ" sz="4800" dirty="0">
              <a:solidFill>
                <a:schemeClr val="bg2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Popis DUPS 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2636912"/>
            <a:ext cx="9005499" cy="4176464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5796136" y="2738552"/>
            <a:ext cx="1637074" cy="59316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alternátor, n=1500 1/min 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6702315" y="3331713"/>
            <a:ext cx="822013" cy="95004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3246387" y="1628800"/>
            <a:ext cx="3024336" cy="360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setrvačník, 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&lt; 3000</a:t>
            </a:r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1/min  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4920729" y="2671270"/>
            <a:ext cx="1739503" cy="1549818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délník 9"/>
          <p:cNvSpPr/>
          <p:nvPr/>
        </p:nvSpPr>
        <p:spPr>
          <a:xfrm>
            <a:off x="4894455" y="2068034"/>
            <a:ext cx="3461794" cy="60323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pevná spojka mezi setrvačníkem a alternátorem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4405362" y="1988840"/>
            <a:ext cx="1030734" cy="2292917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délník 20"/>
          <p:cNvSpPr/>
          <p:nvPr/>
        </p:nvSpPr>
        <p:spPr>
          <a:xfrm>
            <a:off x="1316906" y="2046822"/>
            <a:ext cx="3024336" cy="36004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spojka diesel - setrvačník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Přímá spojnice se šipkou 21"/>
          <p:cNvCxnSpPr/>
          <p:nvPr/>
        </p:nvCxnSpPr>
        <p:spPr>
          <a:xfrm>
            <a:off x="4310732" y="2406862"/>
            <a:ext cx="94630" cy="210494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délník 11"/>
          <p:cNvSpPr/>
          <p:nvPr/>
        </p:nvSpPr>
        <p:spPr>
          <a:xfrm>
            <a:off x="7493556" y="2780928"/>
            <a:ext cx="1614948" cy="55689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bezkartáčový budič</a:t>
            </a:r>
            <a:endParaRPr lang="cs-CZ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 flipH="1">
            <a:off x="8532440" y="3331713"/>
            <a:ext cx="258107" cy="118009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527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2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Normální provoz ze sítě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17317"/>
          <a:stretch/>
        </p:blipFill>
        <p:spPr>
          <a:xfrm>
            <a:off x="179512" y="2276872"/>
            <a:ext cx="8809084" cy="443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Záložní napájení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18546"/>
          <a:stretch/>
        </p:blipFill>
        <p:spPr>
          <a:xfrm>
            <a:off x="107503" y="2204864"/>
            <a:ext cx="8925083" cy="45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38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116632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Ovládací panel - záložní napájení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10" y="1296144"/>
            <a:ext cx="7356308" cy="55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Provoz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</a:t>
            </a:r>
            <a:r>
              <a:rPr lang="cs-CZ" altLang="cs-CZ" sz="2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48" y="1112699"/>
            <a:ext cx="878567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1.	</a:t>
            </a:r>
            <a:r>
              <a:rPr lang="cs-CZ" sz="2000" b="1" u="sng" dirty="0" smtClean="0">
                <a:solidFill>
                  <a:srgbClr val="000000"/>
                </a:solidFill>
              </a:rPr>
              <a:t>normální napájení ze sítě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 	Vypínače QD1 a QD2 jsou sepnuty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dieselový motor je odpojen, olej je předehříván na provozní teplotu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synchronní stroj se otáčí synchronními otáčkami, činný výkon je na krytí ztrát, stroj může pracovat jako kompenzátor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</a:rPr>
              <a:t>	*	stator setrvačníku se otáčí synchronními otáčkami, n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s</a:t>
            </a:r>
            <a:r>
              <a:rPr lang="cs-CZ" sz="2000" b="1" dirty="0" smtClean="0">
                <a:solidFill>
                  <a:srgbClr val="000000"/>
                </a:solidFill>
              </a:rPr>
              <a:t> = 1500 1/min 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na vinutí rotoru setrvačníku </a:t>
            </a:r>
            <a:r>
              <a:rPr lang="cs-CZ" sz="2000" b="1" dirty="0">
                <a:solidFill>
                  <a:srgbClr val="000000"/>
                </a:solidFill>
              </a:rPr>
              <a:t>(rotor nakrátko) </a:t>
            </a:r>
            <a:r>
              <a:rPr lang="cs-CZ" sz="2000" b="1" dirty="0" smtClean="0">
                <a:solidFill>
                  <a:srgbClr val="000000"/>
                </a:solidFill>
              </a:rPr>
              <a:t>se indukuje napětí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otáčky rotoru setrvačníku jsou dány součtem synchronních a asynchronních otáček, n </a:t>
            </a: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 3000 1/min.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  <a:sym typeface="Symbol" panose="05050102010706020507" pitchFamily="18" charset="2"/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tlumivka omezuje vyšší harmonické proudu</a:t>
            </a:r>
          </a:p>
        </p:txBody>
      </p:sp>
    </p:spTree>
    <p:extLst>
      <p:ext uri="{BB962C8B-B14F-4D97-AF65-F5344CB8AC3E}">
        <p14:creationId xmlns:p14="http://schemas.microsoft.com/office/powerpoint/2010/main" val="4279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Provoz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</a:t>
            </a:r>
            <a:r>
              <a:rPr lang="cs-CZ" altLang="cs-CZ" sz="2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48" y="1112699"/>
            <a:ext cx="878567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2.	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výpadek sítě, přechodový stav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	*	</a:t>
            </a:r>
            <a:r>
              <a:rPr lang="cs-CZ" sz="2000" b="1" dirty="0" smtClean="0">
                <a:solidFill>
                  <a:srgbClr val="000000"/>
                </a:solidFill>
              </a:rPr>
              <a:t>Vypínač se vypne QD1 </a:t>
            </a:r>
            <a:r>
              <a:rPr lang="cs-CZ" sz="2000" b="1" dirty="0">
                <a:solidFill>
                  <a:srgbClr val="000000"/>
                </a:solidFill>
              </a:rPr>
              <a:t>a QD2 </a:t>
            </a:r>
            <a:r>
              <a:rPr lang="cs-CZ" sz="2000" b="1" dirty="0" smtClean="0">
                <a:solidFill>
                  <a:srgbClr val="000000"/>
                </a:solidFill>
              </a:rPr>
              <a:t>zůstává sepnutý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synchronní stroj pracuje jako alternátor, „hnací silou“ je setrvačná energie setrvačníku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rotor setrvačníku se zpomaluje, je ale stále vyšší než synchronní otáčky, rotor alternátoru </a:t>
            </a:r>
            <a:r>
              <a:rPr lang="cs-CZ" sz="2000" b="1" dirty="0">
                <a:solidFill>
                  <a:srgbClr val="000000"/>
                </a:solidFill>
              </a:rPr>
              <a:t>s</a:t>
            </a:r>
            <a:r>
              <a:rPr lang="cs-CZ" sz="2000" b="1" dirty="0" smtClean="0">
                <a:solidFill>
                  <a:srgbClr val="000000"/>
                </a:solidFill>
              </a:rPr>
              <a:t>e otáčí synchronní rychlostí, frekvence zůstává 50 Hz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</a:rPr>
              <a:t>	*	napájení spotřebičů je bez přerušení dodávky	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diesel startuje, doba náběhu je několik desítek vteřin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v okamžiku, kdy jsou otáčky diesel motoru synchronní, sepne elektromagnetická spojka a motor se připojí na hřídel alternátoru</a:t>
            </a:r>
            <a:endParaRPr lang="cs-CZ" sz="1900" b="1" dirty="0">
              <a:solidFill>
                <a:srgbClr val="000000"/>
              </a:solidFill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79512" y="4653136"/>
            <a:ext cx="87856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3.	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provoz s diesel agregátem (záložní napájení)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	*	</a:t>
            </a:r>
            <a:r>
              <a:rPr lang="cs-CZ" sz="2000" b="1" dirty="0" smtClean="0">
                <a:solidFill>
                  <a:srgbClr val="000000"/>
                </a:solidFill>
              </a:rPr>
              <a:t>Vypínač je vypnutý QD1 </a:t>
            </a:r>
            <a:r>
              <a:rPr lang="cs-CZ" sz="2000" b="1" dirty="0">
                <a:solidFill>
                  <a:srgbClr val="000000"/>
                </a:solidFill>
              </a:rPr>
              <a:t>a QD2 </a:t>
            </a:r>
            <a:r>
              <a:rPr lang="cs-CZ" sz="2000" b="1" dirty="0" smtClean="0">
                <a:solidFill>
                  <a:srgbClr val="000000"/>
                </a:solidFill>
              </a:rPr>
              <a:t>zůstává sepnutý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diesel motor pohání alternátor, který dodává elektrickou energii do sítě</a:t>
            </a:r>
          </a:p>
          <a:p>
            <a:pPr marL="446088" indent="-446088">
              <a:tabLst>
                <a:tab pos="268288" algn="l"/>
              </a:tabLst>
            </a:pPr>
            <a:r>
              <a:rPr lang="cs-CZ" sz="2000" b="1" dirty="0">
                <a:solidFill>
                  <a:srgbClr val="000000"/>
                </a:solidFill>
              </a:rPr>
              <a:t>	</a:t>
            </a:r>
            <a:r>
              <a:rPr lang="cs-CZ" sz="2000" b="1" dirty="0" smtClean="0">
                <a:solidFill>
                  <a:srgbClr val="000000"/>
                </a:solidFill>
              </a:rPr>
              <a:t>*	rotor setrvačníku se postupně roztáčí na původní otáčky n </a:t>
            </a:r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 3000 1/min.</a:t>
            </a:r>
            <a:endParaRPr lang="cs-CZ" sz="19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24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9778"/>
            <a:ext cx="4436285" cy="332721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5" y="3486162"/>
            <a:ext cx="4436285" cy="332721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778"/>
            <a:ext cx="4436285" cy="332721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86162"/>
            <a:ext cx="4436285" cy="332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Provoz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</a:t>
            </a:r>
            <a:r>
              <a:rPr lang="cs-CZ" altLang="cs-CZ" sz="2000" b="1" u="sng" dirty="0">
                <a:solidFill>
                  <a:schemeClr val="bg2"/>
                </a:solidFill>
                <a:latin typeface="Comic Sans MS" panose="030F0702030302020204" pitchFamily="66" charset="0"/>
              </a:rPr>
              <a:t>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48" y="1112699"/>
            <a:ext cx="87856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Zhodnocení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zařízení umožňuje nepřetržité napájení velkých výkon (až 2,75 MVA) 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nejsou velké akumulátory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  <a:sym typeface="Symbol" panose="05050102010706020507" pitchFamily="18" charset="2"/>
              </a:rPr>
              <a:t>*	problematické dodatečné zvýšení výkonů</a:t>
            </a:r>
          </a:p>
        </p:txBody>
      </p:sp>
    </p:spTree>
    <p:extLst>
      <p:ext uri="{BB962C8B-B14F-4D97-AF65-F5344CB8AC3E}">
        <p14:creationId xmlns:p14="http://schemas.microsoft.com/office/powerpoint/2010/main" val="29420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Statická 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43400" name="Text Box 8"/>
          <p:cNvSpPr txBox="1">
            <a:spLocks noChangeArrowheads="1"/>
          </p:cNvSpPr>
          <p:nvPr/>
        </p:nvSpPr>
        <p:spPr bwMode="auto">
          <a:xfrm>
            <a:off x="179388" y="1196752"/>
            <a:ext cx="885666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Co je UPS ?</a:t>
            </a:r>
          </a:p>
          <a:p>
            <a:pPr marL="0" indent="0"/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Jedná se o zdroj nepřerušovaného napájení v případě výpadku. Napájení musí být 100% v dostatečné kvalitě a požadovaného výkonu. 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50824" y="2245884"/>
            <a:ext cx="3169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Základní zapojení UPS: 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87" y="3184352"/>
            <a:ext cx="7827264" cy="355701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95536" y="2708920"/>
            <a:ext cx="24482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Stand</a:t>
            </a: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-by (off-line)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114051" y="2715118"/>
            <a:ext cx="20882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Line-</a:t>
            </a:r>
            <a:r>
              <a:rPr lang="cs-CZ" altLang="cs-CZ" sz="2000" b="1" dirty="0" err="1" smtClean="0">
                <a:solidFill>
                  <a:schemeClr val="bg2"/>
                </a:solidFill>
                <a:cs typeface="Arial" panose="020B0604020202020204" pitchFamily="34" charset="0"/>
              </a:rPr>
              <a:t>interactive</a:t>
            </a:r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 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436222" y="2706760"/>
            <a:ext cx="3312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Dvojitá konverze (on-line)</a:t>
            </a:r>
            <a:endParaRPr lang="cs-CZ" altLang="cs-CZ" sz="2000" b="1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3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Stand</a:t>
            </a: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-by (off-line)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r="70696"/>
          <a:stretch/>
        </p:blipFill>
        <p:spPr>
          <a:xfrm>
            <a:off x="179512" y="1916832"/>
            <a:ext cx="2667472" cy="4136586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92090" y="1430580"/>
            <a:ext cx="6048672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Jak UPS pracuje ?</a:t>
            </a:r>
          </a:p>
          <a:p>
            <a:pPr marL="0" indent="0"/>
            <a:endParaRPr lang="cs-CZ" sz="2000" b="1" u="sng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u="sng" dirty="0" err="1" smtClean="0">
                <a:solidFill>
                  <a:srgbClr val="000000"/>
                </a:solidFill>
              </a:rPr>
              <a:t>Stand</a:t>
            </a:r>
            <a:r>
              <a:rPr lang="cs-CZ" sz="2000" b="1" u="sng" dirty="0" smtClean="0">
                <a:solidFill>
                  <a:srgbClr val="000000"/>
                </a:solidFill>
              </a:rPr>
              <a:t>-by </a:t>
            </a:r>
            <a:r>
              <a:rPr lang="cs-CZ" sz="2000" b="1" u="sng" dirty="0">
                <a:solidFill>
                  <a:srgbClr val="000000"/>
                </a:solidFill>
              </a:rPr>
              <a:t>(off-line): </a:t>
            </a:r>
            <a:r>
              <a:rPr lang="cs-CZ" sz="2000" b="1" dirty="0">
                <a:solidFill>
                  <a:srgbClr val="000000"/>
                </a:solidFill>
              </a:rPr>
              <a:t>nejjednodušší koncepce, využívá se pro nejmenší výkony. </a:t>
            </a:r>
            <a:r>
              <a:rPr lang="cs-CZ" sz="2000" b="1" dirty="0" smtClean="0">
                <a:solidFill>
                  <a:srgbClr val="000000"/>
                </a:solidFill>
              </a:rPr>
              <a:t>V normálním stavu je napájecí </a:t>
            </a:r>
            <a:r>
              <a:rPr lang="cs-CZ" sz="2000" b="1" dirty="0">
                <a:solidFill>
                  <a:srgbClr val="000000"/>
                </a:solidFill>
              </a:rPr>
              <a:t>napětí </a:t>
            </a:r>
            <a:r>
              <a:rPr lang="cs-CZ" sz="2000" b="1" dirty="0" smtClean="0">
                <a:solidFill>
                  <a:srgbClr val="000000"/>
                </a:solidFill>
              </a:rPr>
              <a:t>ze </a:t>
            </a:r>
            <a:r>
              <a:rPr lang="cs-CZ" sz="2000" b="1" dirty="0">
                <a:solidFill>
                  <a:srgbClr val="000000"/>
                </a:solidFill>
              </a:rPr>
              <a:t>vstupu přímo na </a:t>
            </a:r>
            <a:r>
              <a:rPr lang="cs-CZ" sz="2000" b="1" dirty="0" smtClean="0">
                <a:solidFill>
                  <a:srgbClr val="000000"/>
                </a:solidFill>
              </a:rPr>
              <a:t>výstupu. </a:t>
            </a: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Při </a:t>
            </a:r>
            <a:r>
              <a:rPr lang="cs-CZ" sz="2000" b="1" dirty="0">
                <a:solidFill>
                  <a:srgbClr val="000000"/>
                </a:solidFill>
              </a:rPr>
              <a:t>výpadku vstupního napětí se výstup přepne na střídač, napájený z baterií. </a:t>
            </a:r>
            <a:r>
              <a:rPr lang="cs-CZ" sz="2000" b="1" dirty="0" smtClean="0">
                <a:solidFill>
                  <a:srgbClr val="000000"/>
                </a:solidFill>
              </a:rPr>
              <a:t>K přepnutí </a:t>
            </a:r>
            <a:r>
              <a:rPr lang="cs-CZ" sz="2000" b="1" dirty="0">
                <a:solidFill>
                  <a:srgbClr val="000000"/>
                </a:solidFill>
              </a:rPr>
              <a:t>je použit elektro-mechanický přepínač (relé) nebo elektronický přepínač. Je zde určitá prodleva </a:t>
            </a:r>
            <a:r>
              <a:rPr lang="cs-CZ" sz="2000" b="1" dirty="0" smtClean="0">
                <a:solidFill>
                  <a:srgbClr val="000000"/>
                </a:solidFill>
              </a:rPr>
              <a:t>při přepnutí.</a:t>
            </a:r>
            <a:endParaRPr lang="cs-CZ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22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Line-</a:t>
            </a:r>
            <a:r>
              <a:rPr lang="cs-CZ" altLang="cs-CZ" sz="4000" b="1" u="sng" dirty="0" err="1" smtClean="0">
                <a:solidFill>
                  <a:schemeClr val="bg2"/>
                </a:solidFill>
                <a:latin typeface="Comic Sans MS" panose="030F0702030302020204" pitchFamily="66" charset="0"/>
              </a:rPr>
              <a:t>interactive</a:t>
            </a: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43808" y="2006838"/>
            <a:ext cx="6048672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Jak UPS pracuje ?</a:t>
            </a:r>
          </a:p>
          <a:p>
            <a:pPr marL="0" indent="0"/>
            <a:endParaRPr lang="cs-CZ" sz="2000" b="1" u="sng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u="sng" dirty="0">
                <a:solidFill>
                  <a:srgbClr val="000000"/>
                </a:solidFill>
              </a:rPr>
              <a:t>Line-</a:t>
            </a:r>
            <a:r>
              <a:rPr lang="cs-CZ" sz="2000" b="1" u="sng" dirty="0" err="1">
                <a:solidFill>
                  <a:srgbClr val="000000"/>
                </a:solidFill>
              </a:rPr>
              <a:t>interactive</a:t>
            </a:r>
            <a:r>
              <a:rPr lang="cs-CZ" sz="2000" b="1" dirty="0">
                <a:solidFill>
                  <a:srgbClr val="000000"/>
                </a:solidFill>
              </a:rPr>
              <a:t>: </a:t>
            </a:r>
            <a:r>
              <a:rPr lang="cs-CZ" sz="2000" b="1" dirty="0" smtClean="0">
                <a:solidFill>
                  <a:srgbClr val="000000"/>
                </a:solidFill>
              </a:rPr>
              <a:t>dokáže v normálním, stavu stabilizovat velikost vstupního napětí pro zařízení, </a:t>
            </a:r>
            <a:r>
              <a:rPr lang="cs-CZ" sz="2000" b="1" dirty="0">
                <a:solidFill>
                  <a:srgbClr val="000000"/>
                </a:solidFill>
              </a:rPr>
              <a:t>aby se co nejvíce blížilo předepsané hodnotě. Při úplném výpadku vstupního </a:t>
            </a:r>
            <a:r>
              <a:rPr lang="cs-CZ" sz="2000" b="1" dirty="0" smtClean="0">
                <a:solidFill>
                  <a:srgbClr val="000000"/>
                </a:solidFill>
              </a:rPr>
              <a:t>napětí dochází </a:t>
            </a:r>
            <a:r>
              <a:rPr lang="cs-CZ" sz="2000" b="1" dirty="0">
                <a:solidFill>
                  <a:srgbClr val="000000"/>
                </a:solidFill>
              </a:rPr>
              <a:t>k přepnutí výstupního napětí na napětí ze střídače, napájeného z baterií. </a:t>
            </a:r>
            <a:r>
              <a:rPr lang="cs-CZ" sz="2000" b="1" dirty="0" smtClean="0">
                <a:solidFill>
                  <a:srgbClr val="000000"/>
                </a:solidFill>
              </a:rPr>
              <a:t>I </a:t>
            </a:r>
            <a:r>
              <a:rPr lang="cs-CZ" sz="2000" b="1" dirty="0">
                <a:solidFill>
                  <a:srgbClr val="000000"/>
                </a:solidFill>
              </a:rPr>
              <a:t>zde </a:t>
            </a:r>
            <a:r>
              <a:rPr lang="cs-CZ" sz="2000" b="1" dirty="0" smtClean="0">
                <a:solidFill>
                  <a:srgbClr val="000000"/>
                </a:solidFill>
              </a:rPr>
              <a:t>je určitá prodleva při přepnutí</a:t>
            </a:r>
            <a:r>
              <a:rPr lang="cs-CZ" sz="2000" b="1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l="28384" r="43097"/>
          <a:stretch/>
        </p:blipFill>
        <p:spPr>
          <a:xfrm>
            <a:off x="231268" y="1772816"/>
            <a:ext cx="2376264" cy="37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4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Dvojitá konverze (on-line)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92337" y="1628800"/>
            <a:ext cx="6048672" cy="464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Jak UPS pracuje ?</a:t>
            </a:r>
          </a:p>
          <a:p>
            <a:pPr marL="0" indent="0"/>
            <a:endParaRPr lang="cs-CZ" b="1" u="sng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u="sng" dirty="0">
                <a:solidFill>
                  <a:srgbClr val="000000"/>
                </a:solidFill>
              </a:rPr>
              <a:t>Dvojitá konverze (on-line)</a:t>
            </a:r>
            <a:r>
              <a:rPr lang="cs-CZ" sz="2000" b="1" dirty="0">
                <a:solidFill>
                  <a:srgbClr val="000000"/>
                </a:solidFill>
              </a:rPr>
              <a:t> je nejpokročilejší typ UPS, používá se pro široké spektrum výkonů. </a:t>
            </a:r>
            <a:r>
              <a:rPr lang="cs-CZ" sz="2000" b="1" dirty="0" smtClean="0">
                <a:solidFill>
                  <a:srgbClr val="000000"/>
                </a:solidFill>
              </a:rPr>
              <a:t>V normálním stavu je vstupní napětí usměrněno </a:t>
            </a:r>
            <a:r>
              <a:rPr lang="cs-CZ" sz="2000" b="1" dirty="0">
                <a:solidFill>
                  <a:srgbClr val="000000"/>
                </a:solidFill>
              </a:rPr>
              <a:t>usměrňovačem a následně se střídačem mění na výstupní napětí. Tím je eliminováno</a:t>
            </a:r>
          </a:p>
          <a:p>
            <a:pPr marL="0" indent="0"/>
            <a:r>
              <a:rPr lang="cs-CZ" sz="2000" b="1" dirty="0">
                <a:solidFill>
                  <a:srgbClr val="000000"/>
                </a:solidFill>
              </a:rPr>
              <a:t>kolísání vstupního napětí a je zabráněno přenosu rušení. 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Na </a:t>
            </a:r>
            <a:r>
              <a:rPr lang="cs-CZ" sz="2000" b="1" dirty="0">
                <a:solidFill>
                  <a:srgbClr val="000000"/>
                </a:solidFill>
              </a:rPr>
              <a:t>stejnosměrném meziobvodu usměrňovače je</a:t>
            </a:r>
          </a:p>
          <a:p>
            <a:pPr marL="0" indent="0"/>
            <a:r>
              <a:rPr lang="cs-CZ" sz="2000" b="1" dirty="0">
                <a:solidFill>
                  <a:srgbClr val="000000"/>
                </a:solidFill>
              </a:rPr>
              <a:t>připojen výstup z bateriového měniče. V případě výpadku napětí na vstupu je měnič okamžitě </a:t>
            </a:r>
            <a:r>
              <a:rPr lang="cs-CZ" sz="2000" b="1" dirty="0" smtClean="0">
                <a:solidFill>
                  <a:srgbClr val="000000"/>
                </a:solidFill>
              </a:rPr>
              <a:t>napájen z </a:t>
            </a:r>
            <a:r>
              <a:rPr lang="cs-CZ" sz="2000" b="1" dirty="0">
                <a:solidFill>
                  <a:srgbClr val="000000"/>
                </a:solidFill>
              </a:rPr>
              <a:t>baterií. </a:t>
            </a:r>
            <a:endParaRPr lang="cs-CZ" sz="2000" b="1" dirty="0" smtClean="0">
              <a:solidFill>
                <a:srgbClr val="000000"/>
              </a:solidFill>
            </a:endParaRP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Nevzniká </a:t>
            </a:r>
            <a:r>
              <a:rPr lang="cs-CZ" sz="2000" b="1" dirty="0">
                <a:solidFill>
                  <a:srgbClr val="000000"/>
                </a:solidFill>
              </a:rPr>
              <a:t>prakticky žádná prodleva při přechodu na bateriový provoz.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6903" r="14578"/>
          <a:stretch/>
        </p:blipFill>
        <p:spPr>
          <a:xfrm>
            <a:off x="278722" y="1484784"/>
            <a:ext cx="2232249" cy="355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Dvojitá konverze (on-line)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11960" y="1124744"/>
            <a:ext cx="4824535" cy="567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Hlavní části:</a:t>
            </a:r>
          </a:p>
          <a:p>
            <a:pPr marL="177800" indent="-177800"/>
            <a:r>
              <a:rPr lang="cs-CZ" sz="2000" b="1" dirty="0">
                <a:solidFill>
                  <a:srgbClr val="000000"/>
                </a:solidFill>
              </a:rPr>
              <a:t>*</a:t>
            </a:r>
            <a:r>
              <a:rPr lang="cs-CZ" sz="1900" b="1" dirty="0" smtClean="0">
                <a:solidFill>
                  <a:srgbClr val="000000"/>
                </a:solidFill>
              </a:rPr>
              <a:t>	</a:t>
            </a:r>
            <a:r>
              <a:rPr lang="cs-CZ" sz="1900" b="1" u="sng" dirty="0" smtClean="0">
                <a:solidFill>
                  <a:srgbClr val="000000"/>
                </a:solidFill>
              </a:rPr>
              <a:t>Usměrňovač</a:t>
            </a:r>
            <a:r>
              <a:rPr lang="cs-CZ" sz="1900" b="1" dirty="0" smtClean="0">
                <a:solidFill>
                  <a:srgbClr val="000000"/>
                </a:solidFill>
              </a:rPr>
              <a:t> - v normálním režimu stabilizuje velikost napětí pro zátěž podle odběru. Dodává energii pro střídač a baterie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Střídač</a:t>
            </a:r>
            <a:r>
              <a:rPr lang="cs-CZ" sz="1900" b="1" dirty="0" smtClean="0">
                <a:solidFill>
                  <a:srgbClr val="000000"/>
                </a:solidFill>
              </a:rPr>
              <a:t> - v normálním stavu zlepšuje kvalitu elektrické energie pro zátěž (rušení), zajišťuje fázový posun mezi U a I.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Bateriový převodník </a:t>
            </a:r>
            <a:r>
              <a:rPr lang="cs-CZ" sz="1900" b="1" dirty="0" smtClean="0">
                <a:solidFill>
                  <a:srgbClr val="000000"/>
                </a:solidFill>
              </a:rPr>
              <a:t>(stejnosměrný měnič) - umožňuje obousměrný chod s požadovanými hodnotami U a I.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Statické přemostění (bypass) </a:t>
            </a:r>
            <a:r>
              <a:rPr lang="cs-CZ" sz="1900" b="1" dirty="0" smtClean="0">
                <a:solidFill>
                  <a:srgbClr val="000000"/>
                </a:solidFill>
              </a:rPr>
              <a:t>- přemostění vstupu a výstupu v případě přetížení nebo vnitřní poruchy (alternativní napájení)</a:t>
            </a:r>
          </a:p>
          <a:p>
            <a:pPr marL="177800" indent="-177800"/>
            <a:r>
              <a:rPr lang="cs-CZ" sz="1900" b="1" dirty="0" smtClean="0">
                <a:solidFill>
                  <a:srgbClr val="000000"/>
                </a:solidFill>
              </a:rPr>
              <a:t>*	</a:t>
            </a:r>
            <a:r>
              <a:rPr lang="cs-CZ" sz="1900" b="1" u="sng" dirty="0" smtClean="0">
                <a:solidFill>
                  <a:srgbClr val="000000"/>
                </a:solidFill>
              </a:rPr>
              <a:t>Údržbové přemostění (bypass</a:t>
            </a:r>
            <a:r>
              <a:rPr lang="cs-CZ" sz="1900" b="1" dirty="0" smtClean="0">
                <a:solidFill>
                  <a:srgbClr val="000000"/>
                </a:solidFill>
              </a:rPr>
              <a:t>) - kompletní vyloučení UPS z proudové dráhy.</a:t>
            </a:r>
            <a:endParaRPr lang="cs-CZ" sz="19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68759"/>
            <a:ext cx="3816424" cy="539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0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Dimenzování 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EATON)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03848" y="1112699"/>
            <a:ext cx="878567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Základní parametry UPS</a:t>
            </a:r>
            <a:r>
              <a:rPr lang="cs-CZ" sz="2000" b="1" dirty="0" smtClean="0">
                <a:solidFill>
                  <a:srgbClr val="000000"/>
                </a:solidFill>
              </a:rPr>
              <a:t> -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jmenovité napětí - </a:t>
            </a:r>
            <a:r>
              <a:rPr lang="cs-CZ" sz="2000" b="1" dirty="0" err="1" smtClean="0">
                <a:solidFill>
                  <a:srgbClr val="000000"/>
                </a:solidFill>
              </a:rPr>
              <a:t>U</a:t>
            </a:r>
            <a:r>
              <a:rPr lang="cs-CZ" sz="2000" b="1" baseline="-25000" dirty="0" err="1" smtClean="0">
                <a:solidFill>
                  <a:srgbClr val="000000"/>
                </a:solidFill>
              </a:rPr>
              <a:t>n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 </a:t>
            </a:r>
            <a:r>
              <a:rPr lang="cs-CZ" sz="2000" b="1" dirty="0" smtClean="0">
                <a:solidFill>
                  <a:srgbClr val="000000"/>
                </a:solidFill>
              </a:rPr>
              <a:t>(V)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požadovaná doba zálohy (min)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jmenovitý zdánlivý výkon - S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n</a:t>
            </a:r>
            <a:r>
              <a:rPr lang="cs-CZ" sz="2000" b="1" dirty="0" smtClean="0">
                <a:solidFill>
                  <a:srgbClr val="000000"/>
                </a:solidFill>
              </a:rPr>
              <a:t> (</a:t>
            </a:r>
            <a:r>
              <a:rPr lang="cs-CZ" sz="2000" b="1" dirty="0" err="1" smtClean="0">
                <a:solidFill>
                  <a:srgbClr val="000000"/>
                </a:solidFill>
              </a:rPr>
              <a:t>kVA</a:t>
            </a:r>
            <a:r>
              <a:rPr lang="cs-CZ" sz="2000" b="1" dirty="0" smtClean="0">
                <a:solidFill>
                  <a:srgbClr val="000000"/>
                </a:solidFill>
              </a:rPr>
              <a:t>)</a:t>
            </a:r>
          </a:p>
          <a:p>
            <a:pPr marL="268288" indent="-268288"/>
            <a:r>
              <a:rPr lang="cs-CZ" sz="2000" b="1" dirty="0" smtClean="0">
                <a:solidFill>
                  <a:srgbClr val="000000"/>
                </a:solidFill>
              </a:rPr>
              <a:t>*	jmenovitý činný výkon - P</a:t>
            </a:r>
            <a:r>
              <a:rPr lang="cs-CZ" sz="2000" b="1" baseline="-25000" dirty="0" smtClean="0">
                <a:solidFill>
                  <a:srgbClr val="000000"/>
                </a:solidFill>
              </a:rPr>
              <a:t>n</a:t>
            </a:r>
            <a:r>
              <a:rPr lang="cs-CZ" sz="2000" b="1" dirty="0" smtClean="0">
                <a:solidFill>
                  <a:srgbClr val="000000"/>
                </a:solidFill>
              </a:rPr>
              <a:t> (kW)</a:t>
            </a:r>
            <a:endParaRPr lang="cs-CZ" sz="1900" b="1" dirty="0">
              <a:solidFill>
                <a:srgbClr val="000000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14884" y="2845385"/>
            <a:ext cx="878567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Příklad výpočtu</a:t>
            </a:r>
          </a:p>
          <a:p>
            <a:pPr marL="0" indent="0"/>
            <a:r>
              <a:rPr lang="cs-CZ" sz="2000" b="1" dirty="0" smtClean="0">
                <a:solidFill>
                  <a:srgbClr val="000000"/>
                </a:solidFill>
              </a:rPr>
              <a:t>Třífázová UPS s jednofázovými odběry, 10 spotřebičů v každé fázi. Jištění jednotlivých odběrů je jističem 16A, soudobost 0,8, účiník 0,9. </a:t>
            </a:r>
            <a:endParaRPr lang="cs-CZ" sz="1900" b="1" dirty="0">
              <a:solidFill>
                <a:srgbClr val="000000"/>
              </a:solidFill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0825" y="4109010"/>
            <a:ext cx="24489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Výpočtový proud:</a:t>
            </a:r>
            <a:endParaRPr lang="cs-CZ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/>
              <p:cNvSpPr txBox="1"/>
              <p:nvPr/>
            </p:nvSpPr>
            <p:spPr>
              <a:xfrm>
                <a:off x="3347864" y="4201343"/>
                <a:ext cx="446449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cs-CZ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𝟏𝟐𝟖</m:t>
                      </m:r>
                      <m:r>
                        <a:rPr lang="cs-CZ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cs-CZ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ovéPo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201343"/>
                <a:ext cx="4464496" cy="307777"/>
              </a:xfrm>
              <a:prstGeom prst="rect">
                <a:avLst/>
              </a:prstGeom>
              <a:blipFill>
                <a:blip r:embed="rId2"/>
                <a:stretch>
                  <a:fillRect l="-682" r="-819" b="-1568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50825" y="4725144"/>
            <a:ext cx="35282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Výpočtový zdánlivý výkon:</a:t>
            </a:r>
            <a:endParaRPr lang="cs-CZ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2699792" y="5180345"/>
                <a:ext cx="6480720" cy="336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𝟏𝟐𝟖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𝟐𝟑𝟎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 smtClean="0">
                    <a:solidFill>
                      <a:srgbClr val="000000"/>
                    </a:solidFill>
                  </a:rPr>
                  <a:t>88320VA=88,32kVA</a:t>
                </a:r>
                <a:endParaRPr lang="cs-CZ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80345"/>
                <a:ext cx="6480720" cy="336887"/>
              </a:xfrm>
              <a:prstGeom prst="rect">
                <a:avLst/>
              </a:prstGeom>
              <a:blipFill>
                <a:blip r:embed="rId3"/>
                <a:stretch>
                  <a:fillRect l="-1411" t="-20000" b="-40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50825" y="5765194"/>
            <a:ext cx="31690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Výpočtový činný výkon:</a:t>
            </a:r>
            <a:endParaRPr lang="cs-CZ" sz="1900" b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3779067" y="5823145"/>
                <a:ext cx="459795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sub>
                    </m:sSub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func>
                      <m:funcPr>
                        <m:ctrlPr>
                          <a:rPr lang="cs-CZ" sz="20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2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cs-CZ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</m:func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cs-CZ" sz="20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cs-CZ" sz="2000" b="1" dirty="0" smtClean="0">
                    <a:solidFill>
                      <a:srgbClr val="000000"/>
                    </a:solidFill>
                  </a:rPr>
                  <a:t>79,5kW</a:t>
                </a:r>
                <a:endParaRPr lang="cs-CZ" sz="2000" b="1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067" y="5823145"/>
                <a:ext cx="4597959" cy="307777"/>
              </a:xfrm>
              <a:prstGeom prst="rect">
                <a:avLst/>
              </a:prstGeom>
              <a:blipFill>
                <a:blip r:embed="rId4"/>
                <a:stretch>
                  <a:fillRect l="-1989" t="-23529" b="-509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0825" y="6269250"/>
            <a:ext cx="597735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3538" indent="-363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/>
            <a:r>
              <a:rPr lang="cs-CZ" sz="2000" b="1" u="sng" dirty="0" smtClean="0">
                <a:solidFill>
                  <a:srgbClr val="000000"/>
                </a:solidFill>
              </a:rPr>
              <a:t>Pro vybranou UPS musí platit: P</a:t>
            </a:r>
            <a:r>
              <a:rPr lang="cs-CZ" sz="2000" b="1" u="sng" baseline="-25000" dirty="0" smtClean="0">
                <a:solidFill>
                  <a:srgbClr val="000000"/>
                </a:solidFill>
              </a:rPr>
              <a:t>n</a:t>
            </a:r>
            <a:r>
              <a:rPr lang="cs-CZ" sz="2000" b="1" u="sng" dirty="0" smtClean="0">
                <a:solidFill>
                  <a:srgbClr val="000000"/>
                </a:solidFill>
              </a:rPr>
              <a:t> 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P</a:t>
            </a:r>
            <a:r>
              <a:rPr lang="cs-CZ" sz="2000" b="1" u="sng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 a S</a:t>
            </a:r>
            <a:r>
              <a:rPr lang="cs-CZ" sz="2000" b="1" u="sng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n</a:t>
            </a:r>
            <a:r>
              <a:rPr lang="cs-CZ" sz="2000" b="1" u="sng" dirty="0" smtClean="0">
                <a:solidFill>
                  <a:srgbClr val="000000"/>
                </a:solidFill>
                <a:sym typeface="Symbol" panose="05050102010706020507" pitchFamily="18" charset="2"/>
              </a:rPr>
              <a:t> S</a:t>
            </a:r>
            <a:r>
              <a:rPr lang="cs-CZ" sz="2000" b="1" u="sng" baseline="-25000" dirty="0" smtClean="0">
                <a:solidFill>
                  <a:srgbClr val="000000"/>
                </a:solidFill>
                <a:sym typeface="Symbol" panose="05050102010706020507" pitchFamily="18" charset="2"/>
              </a:rPr>
              <a:t>v</a:t>
            </a:r>
            <a:endParaRPr lang="cs-CZ" sz="1900" b="1" baseline="-25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71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Klasické řešení záložního zdroje - UPS 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94" y="1916833"/>
            <a:ext cx="894885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250825" y="404813"/>
            <a:ext cx="87137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4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Dynamická UPS - DUPS </a:t>
            </a: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(zdroj PRONIX)</a:t>
            </a:r>
          </a:p>
          <a:p>
            <a:pPr algn="ctr">
              <a:spcBef>
                <a:spcPct val="50000"/>
              </a:spcBef>
            </a:pPr>
            <a:r>
              <a:rPr lang="cs-CZ" altLang="cs-CZ" sz="2000" b="1" u="sng" dirty="0" smtClean="0">
                <a:solidFill>
                  <a:schemeClr val="bg2"/>
                </a:solidFill>
                <a:latin typeface="Comic Sans MS" panose="030F0702030302020204" pitchFamily="66" charset="0"/>
              </a:rPr>
              <a:t>Nové řešení záložního zdroje - DUPS </a:t>
            </a:r>
            <a:endParaRPr lang="cs-CZ" altLang="cs-CZ" sz="20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124762" y="2996952"/>
            <a:ext cx="8928762" cy="3751320"/>
            <a:chOff x="124762" y="2996952"/>
            <a:chExt cx="8928762" cy="3751320"/>
          </a:xfrm>
        </p:grpSpPr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62" y="2996952"/>
              <a:ext cx="8928762" cy="3751320"/>
            </a:xfrm>
            <a:prstGeom prst="rect">
              <a:avLst/>
            </a:prstGeom>
          </p:spPr>
        </p:pic>
        <p:sp>
          <p:nvSpPr>
            <p:cNvPr id="4" name="Obdélník 3"/>
            <p:cNvSpPr/>
            <p:nvPr/>
          </p:nvSpPr>
          <p:spPr>
            <a:xfrm>
              <a:off x="3696479" y="3501008"/>
              <a:ext cx="864096" cy="2880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spojka</a:t>
              </a:r>
              <a:endPara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5004048" y="3645024"/>
              <a:ext cx="1152128" cy="288032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60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setrvačník</a:t>
              </a:r>
              <a:endParaRPr lang="cs-CZ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85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3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43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1981</TotalTime>
  <Words>987</Words>
  <Application>Microsoft Office PowerPoint</Application>
  <PresentationFormat>Předvádění na obrazovce (4:3)</PresentationFormat>
  <Paragraphs>100</Paragraphs>
  <Slides>17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Comic Sans MS</vt:lpstr>
      <vt:lpstr>Garamond</vt:lpstr>
      <vt:lpstr>Symbol</vt:lpstr>
      <vt:lpstr>Wingdings</vt:lpstr>
      <vt:lpstr>Stream</vt:lpstr>
      <vt:lpstr>Zdroje nepřerušovaného napájení (UPS, DUPS) * statické * dynamické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Průmyslové rozvody   *** návrh a jištění vodičů</dc:title>
  <dc:creator>pe</dc:creator>
  <cp:lastModifiedBy>Ivo Petricek</cp:lastModifiedBy>
  <cp:revision>167</cp:revision>
  <cp:lastPrinted>1601-01-01T00:00:00Z</cp:lastPrinted>
  <dcterms:created xsi:type="dcterms:W3CDTF">2006-11-03T05:53:58Z</dcterms:created>
  <dcterms:modified xsi:type="dcterms:W3CDTF">2022-09-16T08:16:37Z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