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85" r:id="rId4"/>
    <p:sldId id="297" r:id="rId5"/>
    <p:sldId id="298" r:id="rId6"/>
    <p:sldId id="302" r:id="rId7"/>
    <p:sldId id="294" r:id="rId8"/>
    <p:sldId id="295" r:id="rId9"/>
    <p:sldId id="258" r:id="rId10"/>
    <p:sldId id="300" r:id="rId11"/>
    <p:sldId id="259" r:id="rId12"/>
    <p:sldId id="260" r:id="rId13"/>
    <p:sldId id="291" r:id="rId14"/>
    <p:sldId id="292" r:id="rId15"/>
    <p:sldId id="293" r:id="rId16"/>
    <p:sldId id="262" r:id="rId17"/>
    <p:sldId id="263" r:id="rId18"/>
    <p:sldId id="264" r:id="rId19"/>
    <p:sldId id="265" r:id="rId20"/>
    <p:sldId id="287" r:id="rId21"/>
    <p:sldId id="266" r:id="rId22"/>
    <p:sldId id="267" r:id="rId23"/>
    <p:sldId id="268" r:id="rId24"/>
    <p:sldId id="299" r:id="rId25"/>
    <p:sldId id="269" r:id="rId26"/>
    <p:sldId id="290" r:id="rId27"/>
    <p:sldId id="301" r:id="rId28"/>
    <p:sldId id="270" r:id="rId29"/>
    <p:sldId id="274" r:id="rId30"/>
    <p:sldId id="275" r:id="rId31"/>
    <p:sldId id="296" r:id="rId32"/>
    <p:sldId id="276" r:id="rId33"/>
    <p:sldId id="283" r:id="rId34"/>
    <p:sldId id="277" r:id="rId35"/>
    <p:sldId id="289" r:id="rId36"/>
    <p:sldId id="278" r:id="rId37"/>
    <p:sldId id="279" r:id="rId38"/>
    <p:sldId id="280" r:id="rId39"/>
    <p:sldId id="284" r:id="rId40"/>
    <p:sldId id="282" r:id="rId41"/>
    <p:sldId id="281" r:id="rId42"/>
    <p:sldId id="286" r:id="rId43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0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10243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4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45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46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24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4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5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6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1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2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272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3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4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5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0276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0277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278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027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cs-CZ" altLang="cs-CZ" noProof="0" smtClean="0"/>
              <a:t>Klepnutím lze upravit styl předlohy nadpisů.</a:t>
            </a:r>
          </a:p>
        </p:txBody>
      </p:sp>
      <p:sp>
        <p:nvSpPr>
          <p:cNvPr id="1028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cs-CZ" altLang="cs-CZ" noProof="0" smtClean="0"/>
              <a:t>Klepnutím lze upravit styl předlohy podnadpisů.</a:t>
            </a:r>
          </a:p>
        </p:txBody>
      </p:sp>
      <p:sp>
        <p:nvSpPr>
          <p:cNvPr id="10281" name="Rectangle 4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0282" name="Rectangle 4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10283" name="Rectangle 4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A04393F-9F28-4993-80AB-EDA1AB577735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D3C440-0BB3-4E90-9814-B22AE3C9A88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55910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0901B4-F2B1-42C2-881B-DCEAFBF179B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7567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D7EF0B-FEDF-4AC7-9022-95D3EF49D8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54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330B9-3598-4970-9291-00B7A2D9CAC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917964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ACB9C-6931-4251-A773-5B17EA8B1C5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53773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45AE53-63EE-4EDB-9BB6-561667956EE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81991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C7293-C643-455E-80A4-9169D325BA8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772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22C3B6-2E46-49CA-8CC8-82C8168F493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47031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EB8857-B923-41E4-A54C-A14DFD7041B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19578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AC950-299D-4EA8-9529-0BCBC1B21C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52871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grpSp>
          <p:nvGrpSpPr>
            <p:cNvPr id="92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92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92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925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cs-CZ" altLang="cs-CZ"/>
          </a:p>
        </p:txBody>
      </p:sp>
      <p:sp>
        <p:nvSpPr>
          <p:cNvPr id="925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571E14D0-E4C8-4436-BDB7-2A875C3E641C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25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vetenergie.cz/3d/distribucni-soustav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venk_rozvodna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1042988" y="260350"/>
            <a:ext cx="6769100" cy="3168650"/>
          </a:xfrm>
          <a:solidFill>
            <a:srgbClr val="FFFF99">
              <a:alpha val="50999"/>
            </a:srgbClr>
          </a:solidFill>
        </p:spPr>
        <p:txBody>
          <a:bodyPr/>
          <a:lstStyle/>
          <a:p>
            <a:pPr>
              <a:spcBef>
                <a:spcPct val="100000"/>
              </a:spcBef>
            </a:pPr>
            <a:r>
              <a:rPr lang="cs-CZ" altLang="cs-CZ" sz="5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Rozvodny a transformovny</a:t>
            </a:r>
            <a:br>
              <a:rPr lang="cs-CZ" altLang="cs-CZ" sz="5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5400" b="1" u="sng" dirty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1. </a:t>
            </a:r>
            <a:r>
              <a:rPr lang="cs-CZ" altLang="cs-CZ" sz="54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část</a:t>
            </a:r>
            <a:br>
              <a:rPr lang="cs-CZ" altLang="cs-CZ" sz="54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2800" b="1" u="sng" dirty="0" smtClean="0">
                <a:solidFill>
                  <a:schemeClr val="bg2"/>
                </a:solidFill>
                <a:effectLst/>
                <a:latin typeface="Comic Sans MS" panose="030F0702030302020204" pitchFamily="66" charset="0"/>
              </a:rPr>
              <a:t>zdroj - ČEZ Distribuce</a:t>
            </a:r>
            <a:endParaRPr lang="cs-CZ" altLang="cs-CZ" sz="2800" b="1" u="sng" dirty="0">
              <a:solidFill>
                <a:schemeClr val="bg2"/>
              </a:solidFill>
              <a:effectLst/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4624"/>
            <a:ext cx="8229600" cy="432792"/>
          </a:xfrm>
        </p:spPr>
        <p:txBody>
          <a:bodyPr/>
          <a:lstStyle/>
          <a:p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 https://</a:t>
            </a:r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www.svetenergie.cz)</a:t>
            </a:r>
            <a:endParaRPr lang="cs-CZ" altLang="cs-CZ" sz="1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4" y="755476"/>
            <a:ext cx="9035309" cy="5985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37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457200" y="188640"/>
            <a:ext cx="8229600" cy="14952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Elektrická rozvodná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zařízení</a:t>
            </a:r>
          </a:p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(zařízení, přes které teče výkon)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7950" y="1872254"/>
            <a:ext cx="8856663" cy="33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4460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600" b="1" u="sng" dirty="0">
                <a:solidFill>
                  <a:srgbClr val="000000"/>
                </a:solidFill>
              </a:rPr>
              <a:t>- tvoří základní člen elektrických stanic.</a:t>
            </a:r>
          </a:p>
          <a:p>
            <a:pPr>
              <a:spcBef>
                <a:spcPct val="50000"/>
              </a:spcBef>
            </a:pPr>
            <a:r>
              <a:rPr lang="cs-CZ" altLang="cs-CZ" sz="2600" b="1" u="sng" dirty="0">
                <a:solidFill>
                  <a:srgbClr val="000000"/>
                </a:solidFill>
              </a:rPr>
              <a:t>Parametry:</a:t>
            </a:r>
          </a:p>
          <a:p>
            <a:pPr>
              <a:spcBef>
                <a:spcPct val="50000"/>
              </a:spcBef>
            </a:pPr>
            <a:r>
              <a:rPr lang="cs-CZ" altLang="cs-CZ" sz="2200" b="1" dirty="0">
                <a:solidFill>
                  <a:srgbClr val="000000"/>
                </a:solidFill>
              </a:rPr>
              <a:t>* 	</a:t>
            </a:r>
            <a:r>
              <a:rPr lang="cs-CZ" altLang="cs-CZ" sz="2200" b="1" u="sng" dirty="0">
                <a:solidFill>
                  <a:srgbClr val="000000"/>
                </a:solidFill>
              </a:rPr>
              <a:t>jmenovitá napětí</a:t>
            </a:r>
            <a:r>
              <a:rPr lang="cs-CZ" altLang="cs-CZ" sz="2200" b="1" dirty="0">
                <a:solidFill>
                  <a:srgbClr val="000000"/>
                </a:solidFill>
              </a:rPr>
              <a:t> – jsou dána normalizovanou řadou napětí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*	</a:t>
            </a:r>
            <a:r>
              <a:rPr lang="cs-CZ" altLang="cs-CZ" sz="2200" b="1" u="sng" dirty="0">
                <a:solidFill>
                  <a:srgbClr val="000000"/>
                </a:solidFill>
              </a:rPr>
              <a:t>zkratová odolnost</a:t>
            </a:r>
            <a:r>
              <a:rPr lang="cs-CZ" altLang="cs-CZ" sz="2200" b="1" dirty="0">
                <a:solidFill>
                  <a:srgbClr val="000000"/>
                </a:solidFill>
              </a:rPr>
              <a:t> – je dána normou a udává se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 jmenovitým vypínacím proudem (dvousekundový proud) – kA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	řada (</a:t>
            </a:r>
            <a:r>
              <a:rPr lang="cs-CZ" altLang="cs-CZ" sz="2200" b="1" dirty="0" err="1">
                <a:solidFill>
                  <a:srgbClr val="000000"/>
                </a:solidFill>
              </a:rPr>
              <a:t>I</a:t>
            </a:r>
            <a:r>
              <a:rPr lang="cs-CZ" altLang="cs-CZ" sz="2200" b="1" baseline="-25000" dirty="0" err="1">
                <a:solidFill>
                  <a:srgbClr val="000000"/>
                </a:solidFill>
              </a:rPr>
              <a:t>nvyp</a:t>
            </a:r>
            <a:r>
              <a:rPr lang="cs-CZ" altLang="cs-CZ" sz="2200" b="1" dirty="0">
                <a:solidFill>
                  <a:srgbClr val="000000"/>
                </a:solidFill>
              </a:rPr>
              <a:t>= 6,3 – 63) kA </a:t>
            </a:r>
          </a:p>
          <a:p>
            <a:r>
              <a:rPr lang="cs-CZ" altLang="cs-CZ" sz="2200" b="1" dirty="0">
                <a:solidFill>
                  <a:srgbClr val="000000"/>
                </a:solidFill>
              </a:rPr>
              <a:t>	- jmenovitým dynamickým proudem - kA </a:t>
            </a:r>
            <a:r>
              <a:rPr lang="cs-CZ" altLang="cs-CZ" sz="2400" b="1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>
                <a:solidFill>
                  <a:srgbClr val="000000"/>
                </a:solidFill>
              </a:rPr>
              <a:t>	</a:t>
            </a:r>
            <a:r>
              <a:rPr lang="cs-CZ" altLang="cs-CZ" sz="2200" b="1" dirty="0" err="1">
                <a:solidFill>
                  <a:srgbClr val="000000"/>
                </a:solidFill>
              </a:rPr>
              <a:t>I</a:t>
            </a:r>
            <a:r>
              <a:rPr lang="cs-CZ" altLang="cs-CZ" sz="2200" b="1" baseline="-25000" dirty="0" err="1">
                <a:solidFill>
                  <a:srgbClr val="000000"/>
                </a:solidFill>
              </a:rPr>
              <a:t>dyn</a:t>
            </a:r>
            <a:r>
              <a:rPr lang="cs-CZ" altLang="cs-CZ" sz="2200" b="1" dirty="0">
                <a:solidFill>
                  <a:srgbClr val="000000"/>
                </a:solidFill>
              </a:rPr>
              <a:t> = 1,8* </a:t>
            </a:r>
            <a:r>
              <a:rPr lang="cs-CZ" altLang="cs-CZ" sz="2200" b="1" dirty="0">
                <a:solidFill>
                  <a:srgbClr val="000000"/>
                </a:solidFill>
                <a:sym typeface="Symbol" panose="05050102010706020507" pitchFamily="18" charset="2"/>
              </a:rPr>
              <a:t>2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  <a:r>
              <a:rPr lang="cs-CZ" altLang="cs-CZ" sz="2200" b="1" dirty="0">
                <a:solidFill>
                  <a:srgbClr val="000000"/>
                </a:solidFill>
              </a:rPr>
              <a:t>*</a:t>
            </a:r>
            <a:r>
              <a:rPr lang="cs-CZ" altLang="cs-CZ" sz="2200" b="1" dirty="0" err="1">
                <a:solidFill>
                  <a:srgbClr val="000000"/>
                </a:solidFill>
              </a:rPr>
              <a:t>I</a:t>
            </a:r>
            <a:r>
              <a:rPr lang="cs-CZ" altLang="cs-CZ" sz="2200" b="1" baseline="-25000" dirty="0" err="1">
                <a:solidFill>
                  <a:srgbClr val="000000"/>
                </a:solidFill>
              </a:rPr>
              <a:t>nvyp</a:t>
            </a:r>
            <a:r>
              <a:rPr lang="cs-CZ" altLang="cs-CZ" sz="2400" b="1" dirty="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107950" y="5328351"/>
            <a:ext cx="8785225" cy="1341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 b="1" u="sng">
                <a:solidFill>
                  <a:srgbClr val="000000"/>
                </a:solidFill>
              </a:rPr>
              <a:t>Základní prvky rozvodných zařízení jsou: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* 	přípojnice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	odbočky</a:t>
            </a:r>
            <a:endParaRPr lang="cs-CZ" altLang="cs-CZ" sz="2200" b="1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4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4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43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34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43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3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43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62012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50825" y="1196752"/>
            <a:ext cx="864076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Účel přípojnic: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na </a:t>
            </a:r>
            <a:r>
              <a:rPr lang="cs-CZ" altLang="cs-CZ" sz="2000" b="1" dirty="0">
                <a:solidFill>
                  <a:srgbClr val="000000"/>
                </a:solidFill>
              </a:rPr>
              <a:t>přípojnicích se soustřeďuje veškerý výkon přivedený do rozvodny a tento výkon se rozvádí do jednotlivých odboček rozvodny.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250825" y="3068960"/>
            <a:ext cx="8640763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536575" indent="-536575"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536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0000"/>
                </a:solidFill>
              </a:rPr>
              <a:t>Provedení přípojnic: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soustava nn a vn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holé pásové vodiče s obdélníkovým průřezem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ve výjimečných případech trubkové nebo profilové vodiče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	soustava vvn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lana </a:t>
            </a:r>
            <a:r>
              <a:rPr lang="cs-CZ" altLang="cs-CZ" sz="2000" b="1" dirty="0" err="1">
                <a:solidFill>
                  <a:srgbClr val="000000"/>
                </a:solidFill>
              </a:rPr>
              <a:t>AlFe</a:t>
            </a:r>
            <a:r>
              <a:rPr lang="cs-CZ" altLang="cs-CZ" sz="2000" b="1" dirty="0">
                <a:solidFill>
                  <a:srgbClr val="000000"/>
                </a:solidFill>
              </a:rPr>
              <a:t>, případně svazek paralelních lan </a:t>
            </a:r>
            <a:r>
              <a:rPr lang="cs-CZ" altLang="cs-CZ" sz="2000" b="1" dirty="0" err="1">
                <a:solidFill>
                  <a:srgbClr val="000000"/>
                </a:solidFill>
              </a:rPr>
              <a:t>AlFe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trubkové přípojnice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-	pásové, trubkové nebo profilové vodiče v pouzdrech s plynem SF6 (zapouzdřené rozvodny) 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5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5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3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3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57200" y="277813"/>
            <a:ext cx="3466728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Přípojnice</a:t>
            </a: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4067944" y="277813"/>
            <a:ext cx="410445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dirty="0" smtClean="0">
                <a:solidFill>
                  <a:srgbClr val="000000"/>
                </a:solidFill>
              </a:rPr>
              <a:t>Pocínované Cu přípojnice ploché a profilované</a:t>
            </a:r>
            <a:endParaRPr lang="cs-CZ" altLang="cs-CZ" sz="2200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5" y="1340768"/>
            <a:ext cx="5490587" cy="1989031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349429"/>
            <a:ext cx="6690771" cy="246394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772816"/>
            <a:ext cx="3287594" cy="246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01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electricista.pt/wp-content/uploads/rit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431" y="3284985"/>
            <a:ext cx="5238065" cy="3460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508104" y="149756"/>
            <a:ext cx="3350456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Přípojnice </a:t>
            </a:r>
            <a:r>
              <a:rPr lang="cs-CZ" altLang="cs-CZ" sz="3600" b="1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nn</a:t>
            </a:r>
            <a:r>
              <a:rPr lang="cs-CZ" altLang="cs-CZ" sz="3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a vn</a:t>
            </a:r>
            <a:endParaRPr lang="cs-CZ" altLang="cs-CZ" sz="36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8130" name="Picture 2" descr="http://elektrika.cz/obr/11_rittal_z_evp_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4876"/>
            <a:ext cx="4824536" cy="353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6" name="Picture 8" descr="http://elektrika.cz/obr/11_rittal_z_evp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03" y="3717032"/>
            <a:ext cx="3066396" cy="3081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40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6001816" y="188640"/>
            <a:ext cx="2962672" cy="16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Přípojnice vvn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7108" name="Picture 4" descr="http://www.ege.cz/storage/1_909_rozvodn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5568619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110" name="Picture 6" descr="http://www.ege.cz/storage/1_1310_IMG_1251_we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47" y="2708920"/>
            <a:ext cx="6059941" cy="403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57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</a:t>
            </a: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73025" y="1341438"/>
            <a:ext cx="8963471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46800" rIns="54000" bIns="46800"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0000"/>
                </a:solidFill>
              </a:rPr>
              <a:t>Odbočky</a:t>
            </a:r>
          </a:p>
          <a:p>
            <a:pPr>
              <a:spcBef>
                <a:spcPts val="12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jsou tvořeny souborem zařízení a přístrojů, potřebných k vybavení a zabezpečení každého vývodu z rozvodny.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Soubor zařízení bývá stejný u různých druhů rozvoden, přístroje se liší napěťovou hladinou, jmenovitými proudy a zkratovou odolností. </a:t>
            </a:r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07504" y="3212976"/>
            <a:ext cx="8928992" cy="3356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4000" tIns="46800" rIns="54000" bIns="46800">
            <a:spAutoFit/>
          </a:bodyPr>
          <a:lstStyle>
            <a:lvl1pPr marL="2960688" indent="-2960688"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230563"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409950"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589338"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768725"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2259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6831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1403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597525" fontAlgn="base">
              <a:spcBef>
                <a:spcPct val="0"/>
              </a:spcBef>
              <a:spcAft>
                <a:spcPct val="0"/>
              </a:spcAft>
              <a:tabLst>
                <a:tab pos="263525" algn="l"/>
                <a:tab pos="2778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200" b="1" u="sng" dirty="0">
                <a:solidFill>
                  <a:srgbClr val="000000"/>
                </a:solidFill>
              </a:rPr>
              <a:t>Přístrojové vybavení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odboček (podle různých napěťových hladin):</a:t>
            </a:r>
            <a:endParaRPr lang="cs-CZ" altLang="cs-CZ" sz="2200" b="1" u="sng" dirty="0">
              <a:solidFill>
                <a:srgbClr val="000000"/>
              </a:solidFill>
            </a:endParaRPr>
          </a:p>
          <a:p>
            <a:pPr marL="3857625" indent="-3857625">
              <a:spcBef>
                <a:spcPts val="1200"/>
              </a:spcBef>
              <a:tabLst>
                <a:tab pos="263525" algn="l"/>
                <a:tab pos="36798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spínací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(jistící, ochranné) přístroje nn</a:t>
            </a:r>
          </a:p>
          <a:p>
            <a:pPr marL="446088" indent="-446088">
              <a:spcBef>
                <a:spcPts val="0"/>
              </a:spcBef>
              <a:tabLst>
                <a:tab pos="2635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-	vypínač</a:t>
            </a:r>
            <a:r>
              <a:rPr lang="cs-CZ" altLang="cs-CZ" sz="2000" b="1" dirty="0">
                <a:solidFill>
                  <a:srgbClr val="000000"/>
                </a:solidFill>
              </a:rPr>
              <a:t>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odpojovač, </a:t>
            </a:r>
            <a:r>
              <a:rPr lang="cs-CZ" altLang="cs-CZ" sz="2000" b="1" dirty="0">
                <a:solidFill>
                  <a:srgbClr val="000000"/>
                </a:solidFill>
              </a:rPr>
              <a:t>stykač,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jistič, pojistka, chránič, motorový spouštěč </a:t>
            </a:r>
          </a:p>
          <a:p>
            <a:pPr marL="3857625" indent="-3857625">
              <a:spcBef>
                <a:spcPts val="0"/>
              </a:spcBef>
              <a:tabLst>
                <a:tab pos="263525" algn="l"/>
                <a:tab pos="36798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odpínač (vn)</a:t>
            </a:r>
          </a:p>
          <a:p>
            <a:pPr marL="3857625" indent="-3857625">
              <a:spcBef>
                <a:spcPts val="0"/>
              </a:spcBef>
              <a:tabLst>
                <a:tab pos="263525" algn="l"/>
                <a:tab pos="36798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přípojnicový a vývodový odpojovač, vypínač (vn, vvn)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3857625" indent="-3857625">
              <a:tabLst>
                <a:tab pos="263525" algn="l"/>
                <a:tab pos="36798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přístrojové transformátory napětí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(vn, vvn) a proudu (všechny hladiny)  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 marL="3857625" indent="-3857625">
              <a:tabLst>
                <a:tab pos="263525" algn="l"/>
                <a:tab pos="3679825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měření</a:t>
            </a:r>
          </a:p>
          <a:p>
            <a:pPr marL="3857625" indent="-3857625">
              <a:tabLst>
                <a:tab pos="263525" algn="l"/>
                <a:tab pos="36798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ochrany (vn, vvn)</a:t>
            </a:r>
          </a:p>
          <a:p>
            <a:pPr marL="3857625" indent="-3857625">
              <a:tabLst>
                <a:tab pos="263525" algn="l"/>
                <a:tab pos="3679825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*</a:t>
            </a:r>
            <a:r>
              <a:rPr lang="cs-CZ" altLang="cs-CZ" sz="2000" b="1" dirty="0">
                <a:solidFill>
                  <a:srgbClr val="000000"/>
                </a:solidFill>
              </a:rPr>
              <a:t>	ostatní zařízení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(svodič přepětí, zařízení </a:t>
            </a:r>
            <a:r>
              <a:rPr lang="cs-CZ" altLang="cs-CZ" sz="2000" b="1" dirty="0">
                <a:solidFill>
                  <a:srgbClr val="000000"/>
                </a:solidFill>
              </a:rPr>
              <a:t>pro přenos zpráv, …)</a:t>
            </a:r>
            <a:endParaRPr lang="cs-CZ" altLang="cs-CZ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74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74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4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4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74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4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Přípojnicové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systémy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205038"/>
            <a:ext cx="4441825" cy="446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44462" y="1341438"/>
            <a:ext cx="6227737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800" b="1" dirty="0">
                <a:solidFill>
                  <a:srgbClr val="000000"/>
                </a:solidFill>
              </a:rPr>
              <a:t>Jednoduchý systém </a:t>
            </a:r>
            <a:r>
              <a:rPr lang="cs-CZ" altLang="cs-CZ" sz="2800" b="1" dirty="0" smtClean="0">
                <a:solidFill>
                  <a:srgbClr val="000000"/>
                </a:solidFill>
              </a:rPr>
              <a:t>přípojnic (vvn)</a:t>
            </a:r>
            <a:endParaRPr lang="cs-CZ" altLang="cs-CZ" sz="2800" b="1" dirty="0">
              <a:solidFill>
                <a:srgbClr val="000000"/>
              </a:solidFill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716463" y="2636838"/>
            <a:ext cx="1871662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Odpojovač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716463" y="3233738"/>
            <a:ext cx="15128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Vypínač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714875" y="2060575"/>
            <a:ext cx="3097213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Napájení přípojnice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4716463" y="4746625"/>
            <a:ext cx="1871662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Přípojnice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716463" y="5445125"/>
            <a:ext cx="30241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Vývodová odbočka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716463" y="3824288"/>
            <a:ext cx="4105275" cy="46831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300" b="1">
                <a:solidFill>
                  <a:schemeClr val="bg2"/>
                </a:solidFill>
              </a:rPr>
              <a:t>Optimální rozdělení proudů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 flipH="1">
            <a:off x="2554288" y="2060575"/>
            <a:ext cx="2162175" cy="6492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 flipH="1">
            <a:off x="2627313" y="2636838"/>
            <a:ext cx="208915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 flipH="1">
            <a:off x="2700338" y="3249613"/>
            <a:ext cx="2016125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H="1" flipV="1">
            <a:off x="4211638" y="4652963"/>
            <a:ext cx="504825" cy="71437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 flipH="1">
            <a:off x="3995738" y="5445125"/>
            <a:ext cx="720725" cy="7921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2124075" y="2565400"/>
            <a:ext cx="144463" cy="647700"/>
          </a:xfrm>
          <a:prstGeom prst="downArrow">
            <a:avLst>
              <a:gd name="adj1" fmla="val 50000"/>
              <a:gd name="adj2" fmla="val 112088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8451" name="AutoShape 19"/>
          <p:cNvSpPr>
            <a:spLocks noChangeArrowheads="1"/>
          </p:cNvSpPr>
          <p:nvPr/>
        </p:nvSpPr>
        <p:spPr bwMode="auto">
          <a:xfrm rot="5400000">
            <a:off x="2122487" y="4221163"/>
            <a:ext cx="144463" cy="287338"/>
          </a:xfrm>
          <a:prstGeom prst="downArrow">
            <a:avLst>
              <a:gd name="adj1" fmla="val 50000"/>
              <a:gd name="adj2" fmla="val 49725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8452" name="AutoShape 20"/>
          <p:cNvSpPr>
            <a:spLocks noChangeArrowheads="1"/>
          </p:cNvSpPr>
          <p:nvPr/>
        </p:nvSpPr>
        <p:spPr bwMode="auto">
          <a:xfrm rot="16200000">
            <a:off x="2627312" y="4221163"/>
            <a:ext cx="144463" cy="287338"/>
          </a:xfrm>
          <a:prstGeom prst="downArrow">
            <a:avLst>
              <a:gd name="adj1" fmla="val 50000"/>
              <a:gd name="adj2" fmla="val 49725"/>
            </a:avLst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8453" name="Text Box 21"/>
          <p:cNvSpPr txBox="1">
            <a:spLocks noChangeArrowheads="1"/>
          </p:cNvSpPr>
          <p:nvPr/>
        </p:nvSpPr>
        <p:spPr bwMode="auto">
          <a:xfrm>
            <a:off x="1908175" y="2565400"/>
            <a:ext cx="2159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1692275" y="3933825"/>
            <a:ext cx="5032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I/2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700338" y="3933825"/>
            <a:ext cx="5032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400" b="1">
                <a:solidFill>
                  <a:srgbClr val="FF0000"/>
                </a:solidFill>
              </a:rPr>
              <a:t>I/2</a:t>
            </a:r>
          </a:p>
        </p:txBody>
      </p:sp>
      <p:sp>
        <p:nvSpPr>
          <p:cNvPr id="18456" name="Line 24"/>
          <p:cNvSpPr>
            <a:spLocks noChangeShapeType="1"/>
          </p:cNvSpPr>
          <p:nvPr/>
        </p:nvSpPr>
        <p:spPr bwMode="auto">
          <a:xfrm flipH="1">
            <a:off x="3348038" y="3860800"/>
            <a:ext cx="1368425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8457" name="Text Box 25"/>
          <p:cNvSpPr txBox="1">
            <a:spLocks noChangeArrowheads="1"/>
          </p:cNvSpPr>
          <p:nvPr/>
        </p:nvSpPr>
        <p:spPr bwMode="auto">
          <a:xfrm>
            <a:off x="4716463" y="6165850"/>
            <a:ext cx="4319587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Vhodné pro jedno napájení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8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8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8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18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8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18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18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8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18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8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  <p:bldP spid="18439" grpId="0" animBg="1"/>
      <p:bldP spid="18440" grpId="0" animBg="1"/>
      <p:bldP spid="18441" grpId="0" animBg="1"/>
      <p:bldP spid="18442" grpId="0" animBg="1"/>
      <p:bldP spid="18443" grpId="0" animBg="1"/>
      <p:bldP spid="18444" grpId="0" animBg="1"/>
      <p:bldP spid="18445" grpId="0" animBg="1"/>
      <p:bldP spid="18446" grpId="0" animBg="1"/>
      <p:bldP spid="18447" grpId="0" animBg="1"/>
      <p:bldP spid="18448" grpId="0" animBg="1"/>
      <p:bldP spid="18449" grpId="0" animBg="1"/>
      <p:bldP spid="18450" grpId="0" animBg="1"/>
      <p:bldP spid="18451" grpId="0" animBg="1"/>
      <p:bldP spid="18452" grpId="0" animBg="1"/>
      <p:bldP spid="18453" grpId="0"/>
      <p:bldP spid="18454" grpId="0"/>
      <p:bldP spid="18455" grpId="0"/>
      <p:bldP spid="18456" grpId="0" animBg="1"/>
      <p:bldP spid="1845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457200" y="116632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Přípojnicové systémy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144463" y="980728"/>
            <a:ext cx="8820150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Jednoduchý systém přípojnic s podélným 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dělením pro distribuci 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060575"/>
            <a:ext cx="4802187" cy="3206750"/>
          </a:xfrm>
          <a:prstGeom prst="rect">
            <a:avLst/>
          </a:prstGeom>
          <a:solidFill>
            <a:srgbClr val="FFFF99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755650" y="5949950"/>
            <a:ext cx="3887788" cy="4826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2"/>
                </a:solidFill>
              </a:rPr>
              <a:t>Podélný spínač přípojnic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V="1">
            <a:off x="2555875" y="4508500"/>
            <a:ext cx="0" cy="14414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1835150" y="3284538"/>
            <a:ext cx="1441450" cy="1079500"/>
          </a:xfrm>
          <a:prstGeom prst="ellipse">
            <a:avLst/>
          </a:prstGeom>
          <a:solidFill>
            <a:srgbClr val="FFFF99">
              <a:alpha val="30000"/>
            </a:srgb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4572000" y="2060575"/>
            <a:ext cx="4464049" cy="8331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2"/>
                </a:solidFill>
              </a:rPr>
              <a:t>Pro napájení ze </a:t>
            </a:r>
            <a:r>
              <a:rPr lang="cs-CZ" altLang="cs-CZ" sz="2400" b="1" dirty="0" smtClean="0">
                <a:solidFill>
                  <a:schemeClr val="bg2"/>
                </a:solidFill>
              </a:rPr>
              <a:t>dvou přívodů (zdrojů)</a:t>
            </a:r>
            <a:endParaRPr lang="cs-CZ" altLang="cs-CZ" sz="2400" b="1" dirty="0">
              <a:solidFill>
                <a:schemeClr val="bg2"/>
              </a:solidFill>
            </a:endParaRPr>
          </a:p>
        </p:txBody>
      </p:sp>
      <p:sp>
        <p:nvSpPr>
          <p:cNvPr id="19468" name="Freeform 12"/>
          <p:cNvSpPr>
            <a:spLocks/>
          </p:cNvSpPr>
          <p:nvPr/>
        </p:nvSpPr>
        <p:spPr bwMode="auto">
          <a:xfrm>
            <a:off x="1403351" y="2060575"/>
            <a:ext cx="3168650" cy="215900"/>
          </a:xfrm>
          <a:custGeom>
            <a:avLst/>
            <a:gdLst>
              <a:gd name="T0" fmla="*/ 2087 w 2087"/>
              <a:gd name="T1" fmla="*/ 0 h 136"/>
              <a:gd name="T2" fmla="*/ 182 w 2087"/>
              <a:gd name="T3" fmla="*/ 46 h 136"/>
              <a:gd name="T4" fmla="*/ 0 w 2087"/>
              <a:gd name="T5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87" h="136">
                <a:moveTo>
                  <a:pt x="2087" y="0"/>
                </a:moveTo>
                <a:lnTo>
                  <a:pt x="182" y="46"/>
                </a:lnTo>
                <a:lnTo>
                  <a:pt x="0" y="136"/>
                </a:lnTo>
              </a:path>
            </a:pathLst>
          </a:custGeom>
          <a:noFill/>
          <a:ln w="25400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 flipH="1">
            <a:off x="3924300" y="2060575"/>
            <a:ext cx="647700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4932363" y="2997200"/>
            <a:ext cx="4103687" cy="36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54013" indent="-354013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Varianty provozu: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a) 	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základní </a:t>
            </a:r>
            <a:r>
              <a:rPr lang="cs-CZ" altLang="cs-CZ" sz="2000" b="1" u="sng" dirty="0">
                <a:solidFill>
                  <a:srgbClr val="000000"/>
                </a:solidFill>
              </a:rPr>
              <a:t>provoz</a:t>
            </a:r>
            <a:r>
              <a:rPr lang="cs-CZ" altLang="cs-CZ" sz="2000" b="1" dirty="0">
                <a:solidFill>
                  <a:srgbClr val="000000"/>
                </a:solidFill>
              </a:rPr>
              <a:t> – podélný spínač je rozpojen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b) 	</a:t>
            </a:r>
            <a:r>
              <a:rPr lang="cs-CZ" altLang="cs-CZ" sz="2000" b="1" u="sng" dirty="0">
                <a:solidFill>
                  <a:srgbClr val="000000"/>
                </a:solidFill>
              </a:rPr>
              <a:t>záskok jednoho zdroje</a:t>
            </a:r>
            <a:r>
              <a:rPr lang="cs-CZ" altLang="cs-CZ" sz="2000" b="1" dirty="0">
                <a:solidFill>
                  <a:srgbClr val="000000"/>
                </a:solidFill>
              </a:rPr>
              <a:t> - napájení všech vývodových odboček z jednoho zdroje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c) 	</a:t>
            </a:r>
            <a:r>
              <a:rPr lang="cs-CZ" altLang="cs-CZ" sz="2000" b="1" u="sng" dirty="0">
                <a:solidFill>
                  <a:srgbClr val="000000"/>
                </a:solidFill>
              </a:rPr>
              <a:t>napájení ze dvou zdrojů při propojeném spínači přípojnic</a:t>
            </a:r>
            <a:r>
              <a:rPr lang="cs-CZ" altLang="cs-CZ" sz="2000" b="1" dirty="0">
                <a:solidFill>
                  <a:srgbClr val="000000"/>
                </a:solidFill>
              </a:rPr>
              <a:t> - nežádoucí 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(nárůst zkratových proudů)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9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9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4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194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/>
      <p:bldP spid="19461" grpId="0"/>
      <p:bldP spid="19463" grpId="0" animBg="1"/>
      <p:bldP spid="19464" grpId="0" animBg="1"/>
      <p:bldP spid="19465" grpId="0" animBg="1"/>
      <p:bldP spid="19467" grpId="0" animBg="1"/>
      <p:bldP spid="19468" grpId="0" animBg="1"/>
      <p:bldP spid="1946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Dvojitý systém přípojnic</a:t>
            </a:r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50825" y="1341438"/>
            <a:ext cx="7993063" cy="3455987"/>
            <a:chOff x="158" y="845"/>
            <a:chExt cx="5353" cy="2110"/>
          </a:xfrm>
        </p:grpSpPr>
        <p:pic>
          <p:nvPicPr>
            <p:cNvPr id="20485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845"/>
              <a:ext cx="5353" cy="2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486" name="Rectangle 6"/>
            <p:cNvSpPr>
              <a:spLocks noChangeArrowheads="1"/>
            </p:cNvSpPr>
            <p:nvPr/>
          </p:nvSpPr>
          <p:spPr bwMode="auto">
            <a:xfrm>
              <a:off x="3969" y="2341"/>
              <a:ext cx="1451" cy="27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>
              <a:spAutoFit/>
            </a:bodyPr>
            <a:lstStyle/>
            <a:p>
              <a:endParaRPr lang="cs-CZ"/>
            </a:p>
          </p:txBody>
        </p:sp>
      </p:grpSp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5003800" y="1412875"/>
            <a:ext cx="158432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Odpojovač</a:t>
            </a:r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H="1">
            <a:off x="4356100" y="1412875"/>
            <a:ext cx="647700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490" name="Text Box 10"/>
          <p:cNvSpPr txBox="1">
            <a:spLocks noChangeArrowheads="1"/>
          </p:cNvSpPr>
          <p:nvPr/>
        </p:nvSpPr>
        <p:spPr bwMode="auto">
          <a:xfrm>
            <a:off x="5003800" y="1916113"/>
            <a:ext cx="1223963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FF0000"/>
                </a:solidFill>
              </a:rPr>
              <a:t>Vypínač</a:t>
            </a:r>
          </a:p>
        </p:txBody>
      </p:sp>
      <p:sp>
        <p:nvSpPr>
          <p:cNvPr id="20491" name="Line 11"/>
          <p:cNvSpPr>
            <a:spLocks noChangeShapeType="1"/>
          </p:cNvSpPr>
          <p:nvPr/>
        </p:nvSpPr>
        <p:spPr bwMode="auto">
          <a:xfrm flipH="1">
            <a:off x="4356100" y="1916113"/>
            <a:ext cx="647700" cy="288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6011863" y="4076700"/>
            <a:ext cx="3024187" cy="13366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 u="sng">
                <a:solidFill>
                  <a:srgbClr val="FF0000"/>
                </a:solidFill>
              </a:rPr>
              <a:t>Příčný spínač přípojnic</a:t>
            </a:r>
            <a:r>
              <a:rPr lang="cs-CZ" altLang="cs-CZ" sz="2000" b="1">
                <a:solidFill>
                  <a:srgbClr val="FF0000"/>
                </a:solidFill>
              </a:rPr>
              <a:t> v normálním provozním stavu je rozepnutý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 flipV="1">
            <a:off x="6011863" y="3860800"/>
            <a:ext cx="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0494" name="Oval 14"/>
          <p:cNvSpPr>
            <a:spLocks noChangeArrowheads="1"/>
          </p:cNvSpPr>
          <p:nvPr/>
        </p:nvSpPr>
        <p:spPr bwMode="auto">
          <a:xfrm>
            <a:off x="5364163" y="2781300"/>
            <a:ext cx="1368425" cy="1008063"/>
          </a:xfrm>
          <a:prstGeom prst="ellipse">
            <a:avLst/>
          </a:prstGeom>
          <a:solidFill>
            <a:srgbClr val="FFFF99">
              <a:alpha val="30000"/>
            </a:srgb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23850" y="5013325"/>
            <a:ext cx="8640763" cy="1648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Význam:</a:t>
            </a:r>
          </a:p>
          <a:p>
            <a:pPr>
              <a:spcBef>
                <a:spcPct val="50000"/>
              </a:spcBef>
            </a:pPr>
            <a:r>
              <a:rPr lang="cs-CZ" altLang="cs-CZ">
                <a:solidFill>
                  <a:srgbClr val="000000"/>
                </a:solidFill>
              </a:rPr>
              <a:t>* 	</a:t>
            </a:r>
            <a:r>
              <a:rPr lang="cs-CZ" altLang="cs-CZ" sz="2200" b="1">
                <a:solidFill>
                  <a:srgbClr val="000000"/>
                </a:solidFill>
              </a:rPr>
              <a:t>provozování dvou zdrojů s možností kombinace vývodů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 	snížení zkratových výkonů na přípojnicích</a:t>
            </a:r>
          </a:p>
          <a:p>
            <a:r>
              <a:rPr lang="cs-CZ" altLang="cs-CZ" sz="2200" b="1">
                <a:solidFill>
                  <a:srgbClr val="000000"/>
                </a:solidFill>
              </a:rPr>
              <a:t>* 	zvýšení spolehlivosti dodávky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0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8" grpId="0" animBg="1"/>
      <p:bldP spid="20489" grpId="0" animBg="1"/>
      <p:bldP spid="20490" grpId="0" animBg="1"/>
      <p:bldP spid="20491" grpId="0" animBg="1"/>
      <p:bldP spid="20492" grpId="0" animBg="1"/>
      <p:bldP spid="20493" grpId="0" animBg="1"/>
      <p:bldP spid="2049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747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Základní pojmy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8640763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600" b="1" u="sng" dirty="0">
                <a:solidFill>
                  <a:srgbClr val="000000"/>
                </a:solidFill>
              </a:rPr>
              <a:t>Uzlové body elektrizační soustavy mohou obsahovat: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0000"/>
                </a:solidFill>
              </a:rPr>
              <a:t>* 	zdroje elektrické energie (napájení soustavy)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odběry nebo spotřebiče (distribuční charakter)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transformaci napětí</a:t>
            </a:r>
          </a:p>
          <a:p>
            <a:r>
              <a:rPr lang="cs-CZ" altLang="cs-CZ" sz="2400" b="1" dirty="0">
                <a:solidFill>
                  <a:srgbClr val="000000"/>
                </a:solidFill>
              </a:rPr>
              <a:t>*	rozvětvení či odbočky </a:t>
            </a:r>
            <a:endParaRPr lang="cs-CZ" altLang="cs-CZ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50825" y="3933825"/>
            <a:ext cx="8569325" cy="215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600" b="1" u="sng">
                <a:solidFill>
                  <a:srgbClr val="000000"/>
                </a:solidFill>
              </a:rPr>
              <a:t>Elektrické stanice</a:t>
            </a:r>
          </a:p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rgbClr val="000000"/>
                </a:solidFill>
              </a:rPr>
              <a:t>jsou uzlová zařízení různého rozsahu, která slouží k rozvodu v jedné napěťové hladině, k přechodu na jinou napěťovou hladinu (transformaci) nebo k přeměně elektrické energie (měnírny).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2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2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2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22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250825" y="260350"/>
            <a:ext cx="86868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Dvojitý systém přípojnic</a:t>
            </a:r>
          </a:p>
        </p:txBody>
      </p:sp>
      <p:pic>
        <p:nvPicPr>
          <p:cNvPr id="43012" name="Picture 2" descr="C:\Documents and Settings\cepelak_s\Dokumenty\Úkoly\2013 - Maturity\Podklady\ris\RIS-ALB-síť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55738"/>
            <a:ext cx="903605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468313" y="277813"/>
            <a:ext cx="8218487" cy="1135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Dvojitý systém přípojnic </a:t>
            </a:r>
            <a:b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</a:br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 podélným dělením 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3960813" cy="236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4356100" y="1557338"/>
            <a:ext cx="4643438" cy="2464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235325" indent="-32353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4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9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73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952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10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867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32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781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>
                <a:solidFill>
                  <a:srgbClr val="000000"/>
                </a:solidFill>
              </a:rPr>
              <a:t>Kombinovaný spínač přípojnic</a:t>
            </a:r>
          </a:p>
          <a:p>
            <a:pPr>
              <a:spcBef>
                <a:spcPct val="50000"/>
              </a:spcBef>
            </a:pPr>
            <a:r>
              <a:rPr lang="cs-CZ" altLang="cs-CZ" sz="2000" b="1" u="sng">
                <a:solidFill>
                  <a:srgbClr val="000000"/>
                </a:solidFill>
              </a:rPr>
              <a:t>kombinace propojení</a:t>
            </a:r>
            <a:r>
              <a:rPr lang="cs-CZ" altLang="cs-CZ" sz="2000" b="1">
                <a:solidFill>
                  <a:srgbClr val="000000"/>
                </a:solidFill>
              </a:rPr>
              <a:t>:	A1 - A2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B1 - B2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A1 - B1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A2 - B2</a:t>
            </a:r>
          </a:p>
          <a:p>
            <a:r>
              <a:rPr lang="cs-CZ" altLang="cs-CZ" sz="2000" b="1" u="sng">
                <a:solidFill>
                  <a:srgbClr val="000000"/>
                </a:solidFill>
              </a:rPr>
              <a:t>omezení spínače (nelze)</a:t>
            </a:r>
            <a:r>
              <a:rPr lang="cs-CZ" altLang="cs-CZ" sz="2000" b="1">
                <a:solidFill>
                  <a:srgbClr val="000000"/>
                </a:solidFill>
              </a:rPr>
              <a:t>:	A1 - B2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	B1 - A2</a:t>
            </a:r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221163"/>
            <a:ext cx="5040313" cy="2300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5292725" y="4221163"/>
            <a:ext cx="3709988" cy="2295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4147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941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37734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39528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44100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48672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53244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57816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>
                <a:solidFill>
                  <a:srgbClr val="000000"/>
                </a:solidFill>
              </a:rPr>
              <a:t>Dvojitý systém přípojnic se zvýšením spolehlivosti</a:t>
            </a:r>
          </a:p>
          <a:p>
            <a:pPr>
              <a:spcBef>
                <a:spcPct val="50000"/>
              </a:spcBef>
            </a:pPr>
            <a:r>
              <a:rPr lang="cs-CZ" altLang="cs-CZ" sz="2200" b="1">
                <a:solidFill>
                  <a:srgbClr val="000000"/>
                </a:solidFill>
              </a:rPr>
              <a:t>- lze provádět revizi nebo opravu na vypínači </a:t>
            </a:r>
          </a:p>
          <a:p>
            <a:r>
              <a:rPr lang="cs-CZ" altLang="cs-CZ" sz="2200" b="1">
                <a:solidFill>
                  <a:srgbClr val="000000"/>
                </a:solidFill>
                <a:sym typeface="Symbol" panose="05050102010706020507" pitchFamily="18" charset="2"/>
              </a:rPr>
              <a:t> vyšší spolehlivost, dražší provedení.</a:t>
            </a:r>
          </a:p>
        </p:txBody>
      </p:sp>
      <p:grpSp>
        <p:nvGrpSpPr>
          <p:cNvPr id="21520" name="Group 16"/>
          <p:cNvGrpSpPr>
            <a:grpSpLocks/>
          </p:cNvGrpSpPr>
          <p:nvPr/>
        </p:nvGrpSpPr>
        <p:grpSpPr bwMode="auto">
          <a:xfrm>
            <a:off x="2230438" y="4652963"/>
            <a:ext cx="936625" cy="1655762"/>
            <a:chOff x="1383" y="2931"/>
            <a:chExt cx="590" cy="1043"/>
          </a:xfrm>
        </p:grpSpPr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1383" y="2931"/>
              <a:ext cx="590" cy="1043"/>
            </a:xfrm>
            <a:custGeom>
              <a:avLst/>
              <a:gdLst>
                <a:gd name="T0" fmla="*/ 0 w 590"/>
                <a:gd name="T1" fmla="*/ 0 h 1043"/>
                <a:gd name="T2" fmla="*/ 0 w 590"/>
                <a:gd name="T3" fmla="*/ 544 h 1043"/>
                <a:gd name="T4" fmla="*/ 590 w 590"/>
                <a:gd name="T5" fmla="*/ 544 h 1043"/>
                <a:gd name="T6" fmla="*/ 590 w 590"/>
                <a:gd name="T7" fmla="*/ 1043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0" h="1043">
                  <a:moveTo>
                    <a:pt x="0" y="0"/>
                  </a:moveTo>
                  <a:lnTo>
                    <a:pt x="0" y="544"/>
                  </a:lnTo>
                  <a:lnTo>
                    <a:pt x="590" y="544"/>
                  </a:lnTo>
                  <a:lnTo>
                    <a:pt x="590" y="1043"/>
                  </a:lnTo>
                </a:path>
              </a:pathLst>
            </a:cu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med" len="med"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1516" name="Line 12"/>
            <p:cNvSpPr>
              <a:spLocks noChangeShapeType="1"/>
            </p:cNvSpPr>
            <p:nvPr/>
          </p:nvSpPr>
          <p:spPr bwMode="auto">
            <a:xfrm>
              <a:off x="1383" y="3475"/>
              <a:ext cx="0" cy="49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  <p:grpSp>
        <p:nvGrpSpPr>
          <p:cNvPr id="21519" name="Group 15"/>
          <p:cNvGrpSpPr>
            <a:grpSpLocks/>
          </p:cNvGrpSpPr>
          <p:nvPr/>
        </p:nvGrpSpPr>
        <p:grpSpPr bwMode="auto">
          <a:xfrm>
            <a:off x="2949575" y="4868863"/>
            <a:ext cx="504825" cy="360362"/>
            <a:chOff x="1882" y="3067"/>
            <a:chExt cx="318" cy="227"/>
          </a:xfrm>
        </p:grpSpPr>
        <p:sp>
          <p:nvSpPr>
            <p:cNvPr id="21517" name="Line 13"/>
            <p:cNvSpPr>
              <a:spLocks noChangeShapeType="1"/>
            </p:cNvSpPr>
            <p:nvPr/>
          </p:nvSpPr>
          <p:spPr bwMode="auto">
            <a:xfrm>
              <a:off x="1882" y="3067"/>
              <a:ext cx="318" cy="226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  <p:sp>
          <p:nvSpPr>
            <p:cNvPr id="21518" name="Line 14"/>
            <p:cNvSpPr>
              <a:spLocks noChangeShapeType="1"/>
            </p:cNvSpPr>
            <p:nvPr/>
          </p:nvSpPr>
          <p:spPr bwMode="auto">
            <a:xfrm flipH="1">
              <a:off x="1882" y="3113"/>
              <a:ext cx="318" cy="18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 type="non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15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15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15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15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5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15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15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060575"/>
            <a:ext cx="8424862" cy="304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Pomocná přípojnice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4716463" y="1341438"/>
            <a:ext cx="3024187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příčný spínač přípojnic</a:t>
            </a:r>
          </a:p>
        </p:txBody>
      </p:sp>
      <p:sp>
        <p:nvSpPr>
          <p:cNvPr id="22535" name="Line 7"/>
          <p:cNvSpPr>
            <a:spLocks noChangeShapeType="1"/>
          </p:cNvSpPr>
          <p:nvPr/>
        </p:nvSpPr>
        <p:spPr bwMode="auto">
          <a:xfrm flipH="1">
            <a:off x="4572000" y="1773238"/>
            <a:ext cx="144463" cy="12954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5292725" y="6092825"/>
            <a:ext cx="3529013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spínač pomocné přípojnice</a:t>
            </a:r>
          </a:p>
        </p:txBody>
      </p:sp>
      <p:sp>
        <p:nvSpPr>
          <p:cNvPr id="22538" name="Line 10"/>
          <p:cNvSpPr>
            <a:spLocks noChangeShapeType="1"/>
          </p:cNvSpPr>
          <p:nvPr/>
        </p:nvSpPr>
        <p:spPr bwMode="auto">
          <a:xfrm flipH="1" flipV="1">
            <a:off x="8027988" y="3644900"/>
            <a:ext cx="792162" cy="24479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39" name="Oval 11"/>
          <p:cNvSpPr>
            <a:spLocks noChangeArrowheads="1"/>
          </p:cNvSpPr>
          <p:nvPr/>
        </p:nvSpPr>
        <p:spPr bwMode="auto">
          <a:xfrm>
            <a:off x="3276600" y="2924175"/>
            <a:ext cx="719138" cy="792163"/>
          </a:xfrm>
          <a:prstGeom prst="ellipse">
            <a:avLst/>
          </a:prstGeom>
          <a:solidFill>
            <a:srgbClr val="FFFF99">
              <a:alpha val="30000"/>
            </a:srgb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116013" y="5942013"/>
            <a:ext cx="230505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vypnutý vypínač (oprava, revize)</a:t>
            </a:r>
          </a:p>
        </p:txBody>
      </p:sp>
      <p:sp>
        <p:nvSpPr>
          <p:cNvPr id="22541" name="Line 13"/>
          <p:cNvSpPr>
            <a:spLocks noChangeShapeType="1"/>
          </p:cNvSpPr>
          <p:nvPr/>
        </p:nvSpPr>
        <p:spPr bwMode="auto">
          <a:xfrm flipV="1">
            <a:off x="3419475" y="3716338"/>
            <a:ext cx="73025" cy="22336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42" name="Text Box 14"/>
          <p:cNvSpPr txBox="1">
            <a:spLocks noChangeArrowheads="1"/>
          </p:cNvSpPr>
          <p:nvPr/>
        </p:nvSpPr>
        <p:spPr bwMode="auto">
          <a:xfrm>
            <a:off x="179388" y="5300663"/>
            <a:ext cx="3024187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pomocná přípojnice</a:t>
            </a:r>
          </a:p>
        </p:txBody>
      </p:sp>
      <p:sp>
        <p:nvSpPr>
          <p:cNvPr id="22543" name="Line 15"/>
          <p:cNvSpPr>
            <a:spLocks noChangeShapeType="1"/>
          </p:cNvSpPr>
          <p:nvPr/>
        </p:nvSpPr>
        <p:spPr bwMode="auto">
          <a:xfrm flipV="1">
            <a:off x="179388" y="4581525"/>
            <a:ext cx="792162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250825" y="1277938"/>
            <a:ext cx="2232025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hlavní přípojnice</a:t>
            </a:r>
          </a:p>
        </p:txBody>
      </p:sp>
      <p:sp>
        <p:nvSpPr>
          <p:cNvPr id="22545" name="Line 17"/>
          <p:cNvSpPr>
            <a:spLocks noChangeShapeType="1"/>
          </p:cNvSpPr>
          <p:nvPr/>
        </p:nvSpPr>
        <p:spPr bwMode="auto">
          <a:xfrm flipH="1">
            <a:off x="827088" y="1700213"/>
            <a:ext cx="360362" cy="7207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2546" name="Line 18"/>
          <p:cNvSpPr>
            <a:spLocks noChangeShapeType="1"/>
          </p:cNvSpPr>
          <p:nvPr/>
        </p:nvSpPr>
        <p:spPr bwMode="auto">
          <a:xfrm flipH="1">
            <a:off x="827088" y="1700213"/>
            <a:ext cx="360362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  <p:bldP spid="22534" grpId="0" animBg="1"/>
      <p:bldP spid="22535" grpId="0" animBg="1"/>
      <p:bldP spid="22536" grpId="0" animBg="1"/>
      <p:bldP spid="22538" grpId="0" animBg="1"/>
      <p:bldP spid="22539" grpId="0" animBg="1"/>
      <p:bldP spid="22540" grpId="0" animBg="1"/>
      <p:bldP spid="22541" grpId="0" animBg="1"/>
      <p:bldP spid="22542" grpId="0" animBg="1"/>
      <p:bldP spid="22543" grpId="0" animBg="1"/>
      <p:bldP spid="22544" grpId="0" animBg="1"/>
      <p:bldP spid="22545" grpId="0" animBg="1"/>
      <p:bldP spid="2254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133600"/>
            <a:ext cx="4824412" cy="446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250825" y="260350"/>
            <a:ext cx="8686800" cy="178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Kombinované zapojení příčného spínače a spínače přípojnic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8" y="1700808"/>
            <a:ext cx="8816870" cy="3761865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51520" y="115888"/>
            <a:ext cx="8784976" cy="1224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Dvojitý systém přípojnic zdroj </a:t>
            </a:r>
            <a:r>
              <a:rPr lang="cs-CZ" altLang="cs-CZ" sz="16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</a:t>
            </a:r>
            <a:r>
              <a:rPr lang="cs-CZ" altLang="cs-CZ" sz="16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://www.svetenergie.cz</a:t>
            </a:r>
          </a:p>
        </p:txBody>
      </p:sp>
    </p:spTree>
    <p:extLst>
      <p:ext uri="{BB962C8B-B14F-4D97-AF65-F5344CB8AC3E}">
        <p14:creationId xmlns:p14="http://schemas.microsoft.com/office/powerpoint/2010/main" val="579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250825" y="116632"/>
            <a:ext cx="864076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Rozvodná zařízení  bez přípojnic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2699792" y="1412776"/>
            <a:ext cx="6191796" cy="1941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Je-li malý počet odboček je ekonomičtější provádět rozvod bez přípojnic.</a:t>
            </a:r>
          </a:p>
          <a:p>
            <a:pPr>
              <a:spcBef>
                <a:spcPct val="50000"/>
              </a:spcBef>
              <a:tabLst>
                <a:tab pos="2686050" algn="l"/>
              </a:tabLst>
            </a:pPr>
            <a:r>
              <a:rPr lang="cs-CZ" altLang="cs-CZ" sz="2000" b="1" u="sng" dirty="0">
                <a:solidFill>
                  <a:srgbClr val="000000"/>
                </a:solidFill>
              </a:rPr>
              <a:t>Jedna z možností je zapojení „H“ pro 4 </a:t>
            </a:r>
            <a:r>
              <a:rPr lang="cs-CZ" altLang="cs-CZ" sz="2000" b="1" u="sng" dirty="0" smtClean="0">
                <a:solidFill>
                  <a:srgbClr val="000000"/>
                </a:solidFill>
              </a:rPr>
              <a:t>odbočky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:</a:t>
            </a:r>
          </a:p>
          <a:p>
            <a:pPr>
              <a:spcBef>
                <a:spcPct val="50000"/>
              </a:spcBef>
              <a:tabLst>
                <a:tab pos="2686050" algn="l"/>
              </a:tabLst>
            </a:pPr>
            <a:r>
              <a:rPr lang="cs-CZ" altLang="cs-CZ" sz="2000" b="1" dirty="0" smtClean="0">
                <a:solidFill>
                  <a:srgbClr val="000000"/>
                </a:solidFill>
              </a:rPr>
              <a:t>2 </a:t>
            </a:r>
            <a:r>
              <a:rPr lang="cs-CZ" altLang="cs-CZ" sz="2000" b="1" dirty="0">
                <a:solidFill>
                  <a:srgbClr val="000000"/>
                </a:solidFill>
              </a:rPr>
              <a:t>napájecí </a:t>
            </a:r>
          </a:p>
          <a:p>
            <a:r>
              <a:rPr lang="cs-CZ" altLang="cs-CZ" sz="2000" b="1" dirty="0" smtClean="0">
                <a:solidFill>
                  <a:srgbClr val="000000"/>
                </a:solidFill>
              </a:rPr>
              <a:t>2 vývodní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07504" y="4149080"/>
            <a:ext cx="4824536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Zapojení pro okružní rozvod 110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kV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 se 2 transformátory 110/22 </a:t>
            </a:r>
            <a:r>
              <a:rPr lang="cs-CZ" altLang="cs-CZ" sz="2000" b="1" dirty="0" err="1" smtClean="0">
                <a:solidFill>
                  <a:srgbClr val="000000"/>
                </a:solidFill>
              </a:rPr>
              <a:t>kV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 v normálním režimu příčný spínač sepnut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755576" y="5657924"/>
            <a:ext cx="5616624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Zapojení pro velké koncové distribuční napájení, transformátory - v normálním režimu příčný spínač rozpojen  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  <p:grpSp>
        <p:nvGrpSpPr>
          <p:cNvPr id="3" name="Skupina 2"/>
          <p:cNvGrpSpPr/>
          <p:nvPr/>
        </p:nvGrpSpPr>
        <p:grpSpPr>
          <a:xfrm>
            <a:off x="421634" y="993625"/>
            <a:ext cx="2098138" cy="3122141"/>
            <a:chOff x="421634" y="993625"/>
            <a:chExt cx="2098138" cy="3122141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1634" y="993625"/>
              <a:ext cx="2098138" cy="3119232"/>
            </a:xfrm>
            <a:prstGeom prst="rect">
              <a:avLst/>
            </a:prstGeom>
          </p:spPr>
        </p:pic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1043608" y="1074556"/>
              <a:ext cx="835521" cy="3407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25475"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600" b="1" dirty="0" smtClean="0">
                  <a:solidFill>
                    <a:srgbClr val="000000"/>
                  </a:solidFill>
                </a:rPr>
                <a:t>110 </a:t>
              </a:r>
              <a:r>
                <a:rPr lang="cs-CZ" altLang="cs-CZ" sz="1600" b="1" dirty="0" err="1" smtClean="0">
                  <a:solidFill>
                    <a:srgbClr val="000000"/>
                  </a:solidFill>
                </a:rPr>
                <a:t>kV</a:t>
              </a:r>
              <a:endParaRPr lang="cs-CZ" altLang="cs-CZ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1052942" y="3775031"/>
              <a:ext cx="835521" cy="34073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/>
          </p:spPr>
          <p:txBody>
            <a:bodyPr wrap="square" lIns="90000" tIns="46800" rIns="90000" bIns="46800">
              <a:spAutoFit/>
            </a:bodyPr>
            <a:lstStyle>
              <a:lvl1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625475"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tabLst>
                  <a:tab pos="1349375" algn="l"/>
                  <a:tab pos="26860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cs-CZ" altLang="cs-CZ" sz="1600" b="1" dirty="0" smtClean="0">
                  <a:solidFill>
                    <a:srgbClr val="000000"/>
                  </a:solidFill>
                </a:rPr>
                <a:t>22 </a:t>
              </a:r>
              <a:r>
                <a:rPr lang="cs-CZ" altLang="cs-CZ" sz="1600" b="1" dirty="0" err="1" smtClean="0">
                  <a:solidFill>
                    <a:srgbClr val="000000"/>
                  </a:solidFill>
                </a:rPr>
                <a:t>kV</a:t>
              </a:r>
              <a:endParaRPr lang="cs-CZ" altLang="cs-CZ" sz="1600" b="1" dirty="0">
                <a:solidFill>
                  <a:srgbClr val="000000"/>
                </a:solidFill>
              </a:endParaRPr>
            </a:p>
          </p:txBody>
        </p:sp>
      </p:grp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8184" y="3333256"/>
            <a:ext cx="2451720" cy="3342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5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5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45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403350" y="115888"/>
            <a:ext cx="6262688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"H" </a:t>
            </a:r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systém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</a:t>
            </a:r>
            <a:endParaRPr lang="cs-CZ" altLang="cs-CZ" sz="4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665520"/>
            <a:ext cx="6048672" cy="4957048"/>
          </a:xfrm>
          <a:prstGeom prst="rect">
            <a:avLst/>
          </a:prstGeom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156176" y="1661741"/>
            <a:ext cx="2880320" cy="2556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1 - přípojnice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2 - přípojnicové odpojovače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3 - vypínače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4 - transformátor proudu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5 - transformátor napětí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6 - vývodové odpojovače</a:t>
            </a:r>
          </a:p>
          <a:p>
            <a:pPr>
              <a:spcBef>
                <a:spcPct val="50000"/>
              </a:spcBef>
            </a:pPr>
            <a:r>
              <a:rPr lang="cs-CZ" altLang="cs-CZ" sz="1600" b="1" dirty="0" smtClean="0">
                <a:solidFill>
                  <a:srgbClr val="000000"/>
                </a:solidFill>
              </a:rPr>
              <a:t>7 - svodič přepětí</a:t>
            </a:r>
            <a:endParaRPr lang="cs-CZ" altLang="cs-CZ" sz="16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107504" y="115888"/>
            <a:ext cx="8928992" cy="72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"H" </a:t>
            </a:r>
            <a:r>
              <a:rPr lang="cs-CZ" altLang="cs-CZ" sz="4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systém </a:t>
            </a:r>
            <a:r>
              <a:rPr lang="cs-CZ" altLang="cs-CZ" sz="4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zapojení </a:t>
            </a:r>
          </a:p>
          <a:p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cs-CZ" altLang="cs-CZ" sz="20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zdroj: https://</a:t>
            </a:r>
            <a:r>
              <a:rPr lang="cs-CZ" altLang="cs-CZ" sz="20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www.svetenergie.cz)</a:t>
            </a:r>
            <a:endParaRPr lang="cs-CZ" altLang="cs-CZ" sz="20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52736"/>
            <a:ext cx="8568952" cy="5712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47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5700"/>
            <a:ext cx="8856662" cy="551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73025" y="115888"/>
            <a:ext cx="565150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Využití zapojení „H“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Přívodní vedení vvn</a:t>
            </a: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 flipH="1">
            <a:off x="5651500" y="765175"/>
            <a:ext cx="360363" cy="5327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 flipH="1">
            <a:off x="3419475" y="765175"/>
            <a:ext cx="2592388" cy="5327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Vývod na trafo</a:t>
            </a: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 flipH="1">
            <a:off x="1258888" y="765175"/>
            <a:ext cx="4752975" cy="4608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6011863" y="765175"/>
            <a:ext cx="1439862" cy="46085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Výkonové vypínače</a:t>
            </a: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H="1">
            <a:off x="1403350" y="765175"/>
            <a:ext cx="4608513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4" name="Line 14"/>
          <p:cNvSpPr>
            <a:spLocks noChangeShapeType="1"/>
          </p:cNvSpPr>
          <p:nvPr/>
        </p:nvSpPr>
        <p:spPr bwMode="auto">
          <a:xfrm flipH="1">
            <a:off x="3492500" y="765175"/>
            <a:ext cx="2519363" cy="2303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643438" y="765175"/>
            <a:ext cx="1368425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H="1">
            <a:off x="5651500" y="765175"/>
            <a:ext cx="360363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6011863" y="765175"/>
            <a:ext cx="1512887" cy="22320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Odpojovače vvn</a:t>
            </a:r>
          </a:p>
        </p:txBody>
      </p:sp>
      <p:sp>
        <p:nvSpPr>
          <p:cNvPr id="25619" name="Line 19"/>
          <p:cNvSpPr>
            <a:spLocks noChangeShapeType="1"/>
          </p:cNvSpPr>
          <p:nvPr/>
        </p:nvSpPr>
        <p:spPr bwMode="auto">
          <a:xfrm flipH="1">
            <a:off x="1547813" y="765175"/>
            <a:ext cx="4464050" cy="15113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0" name="Line 20"/>
          <p:cNvSpPr>
            <a:spLocks noChangeShapeType="1"/>
          </p:cNvSpPr>
          <p:nvPr/>
        </p:nvSpPr>
        <p:spPr bwMode="auto">
          <a:xfrm flipH="1">
            <a:off x="3492500" y="765175"/>
            <a:ext cx="2519363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 flipH="1">
            <a:off x="3492500" y="765175"/>
            <a:ext cx="2519363" cy="47513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2" name="Line 22"/>
          <p:cNvSpPr>
            <a:spLocks noChangeShapeType="1"/>
          </p:cNvSpPr>
          <p:nvPr/>
        </p:nvSpPr>
        <p:spPr bwMode="auto">
          <a:xfrm flipH="1">
            <a:off x="4067175" y="765175"/>
            <a:ext cx="1944688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 flipH="1">
            <a:off x="5148263" y="765175"/>
            <a:ext cx="863600" cy="71913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 flipH="1">
            <a:off x="5651500" y="765175"/>
            <a:ext cx="360363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 flipH="1">
            <a:off x="5580063" y="765175"/>
            <a:ext cx="431800" cy="46799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6011863" y="765175"/>
            <a:ext cx="1512887" cy="14398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7" name="Text Box 27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PTP</a:t>
            </a: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flipH="1">
            <a:off x="1403350" y="765175"/>
            <a:ext cx="4608513" cy="3311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29" name="Line 29"/>
          <p:cNvSpPr>
            <a:spLocks noChangeShapeType="1"/>
          </p:cNvSpPr>
          <p:nvPr/>
        </p:nvSpPr>
        <p:spPr bwMode="auto">
          <a:xfrm flipH="1">
            <a:off x="3635375" y="765175"/>
            <a:ext cx="2376488" cy="33115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30" name="Line 30"/>
          <p:cNvSpPr>
            <a:spLocks noChangeShapeType="1"/>
          </p:cNvSpPr>
          <p:nvPr/>
        </p:nvSpPr>
        <p:spPr bwMode="auto">
          <a:xfrm flipH="1">
            <a:off x="5580063" y="765175"/>
            <a:ext cx="431800" cy="30956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31" name="Line 31"/>
          <p:cNvSpPr>
            <a:spLocks noChangeShapeType="1"/>
          </p:cNvSpPr>
          <p:nvPr/>
        </p:nvSpPr>
        <p:spPr bwMode="auto">
          <a:xfrm>
            <a:off x="6011863" y="765175"/>
            <a:ext cx="1439862" cy="31686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32" name="Text Box 32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PTN</a:t>
            </a:r>
          </a:p>
        </p:txBody>
      </p:sp>
      <p:sp>
        <p:nvSpPr>
          <p:cNvPr id="25633" name="Line 33"/>
          <p:cNvSpPr>
            <a:spLocks noChangeShapeType="1"/>
          </p:cNvSpPr>
          <p:nvPr/>
        </p:nvSpPr>
        <p:spPr bwMode="auto">
          <a:xfrm flipH="1">
            <a:off x="4211638" y="765175"/>
            <a:ext cx="1800225" cy="424815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34" name="Line 34"/>
          <p:cNvSpPr>
            <a:spLocks noChangeShapeType="1"/>
          </p:cNvSpPr>
          <p:nvPr/>
        </p:nvSpPr>
        <p:spPr bwMode="auto">
          <a:xfrm>
            <a:off x="6011863" y="765175"/>
            <a:ext cx="73025" cy="4176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35" name="Text Box 35"/>
          <p:cNvSpPr txBox="1">
            <a:spLocks noChangeArrowheads="1"/>
          </p:cNvSpPr>
          <p:nvPr/>
        </p:nvSpPr>
        <p:spPr bwMode="auto">
          <a:xfrm>
            <a:off x="6011863" y="333375"/>
            <a:ext cx="2808287" cy="42227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2000" b="1">
                <a:solidFill>
                  <a:srgbClr val="000000"/>
                </a:solidFill>
              </a:rPr>
              <a:t>Ventil. bleskojistky</a:t>
            </a:r>
          </a:p>
        </p:txBody>
      </p:sp>
      <p:sp>
        <p:nvSpPr>
          <p:cNvPr id="25636" name="Line 36"/>
          <p:cNvSpPr>
            <a:spLocks noChangeShapeType="1"/>
          </p:cNvSpPr>
          <p:nvPr/>
        </p:nvSpPr>
        <p:spPr bwMode="auto">
          <a:xfrm flipH="1">
            <a:off x="2051050" y="765175"/>
            <a:ext cx="3960813" cy="4176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25637" name="Line 37"/>
          <p:cNvSpPr>
            <a:spLocks noChangeShapeType="1"/>
          </p:cNvSpPr>
          <p:nvPr/>
        </p:nvSpPr>
        <p:spPr bwMode="auto">
          <a:xfrm>
            <a:off x="6011863" y="765175"/>
            <a:ext cx="1800225" cy="417671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256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256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7" dur="500"/>
                                        <p:tgtEl>
                                          <p:spTgt spid="25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256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9" dur="500"/>
                                        <p:tgtEl>
                                          <p:spTgt spid="256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2" dur="500"/>
                                        <p:tgtEl>
                                          <p:spTgt spid="256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5" dur="5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8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0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2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6" dur="5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39" dur="500"/>
                                        <p:tgtEl>
                                          <p:spTgt spid="25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2" dur="500"/>
                                        <p:tgtEl>
                                          <p:spTgt spid="256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5" dur="500"/>
                                        <p:tgtEl>
                                          <p:spTgt spid="25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8" dur="500"/>
                                        <p:tgtEl>
                                          <p:spTgt spid="256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1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4" dur="500"/>
                                        <p:tgtEl>
                                          <p:spTgt spid="25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7" dur="500"/>
                                        <p:tgtEl>
                                          <p:spTgt spid="256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1" dur="5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4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0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3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6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9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 nodeType="clickPar">
                      <p:stCondLst>
                        <p:cond delay="indefinite"/>
                      </p:stCondLst>
                      <p:childTnLst>
                        <p:par>
                          <p:cTn id="1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2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3" dur="500"/>
                                        <p:tgtEl>
                                          <p:spTgt spid="25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6" dur="500"/>
                                        <p:tgtEl>
                                          <p:spTgt spid="256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9" dur="500"/>
                                        <p:tgtEl>
                                          <p:spTgt spid="256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2" dur="500"/>
                                        <p:tgtEl>
                                          <p:spTgt spid="256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5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6" dur="500"/>
                                        <p:tgtEl>
                                          <p:spTgt spid="256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1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8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 nodeType="clickPar">
                      <p:stCondLst>
                        <p:cond delay="indefinite"/>
                      </p:stCondLst>
                      <p:childTnLst>
                        <p:par>
                          <p:cTn id="2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2" dur="500"/>
                                        <p:tgtEl>
                                          <p:spTgt spid="25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5" dur="500"/>
                                        <p:tgtEl>
                                          <p:spTgt spid="256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8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9" dur="500"/>
                                        <p:tgtEl>
                                          <p:spTgt spid="256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4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8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1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 nodeType="clickPar">
                      <p:stCondLst>
                        <p:cond delay="indefinite"/>
                      </p:stCondLst>
                      <p:childTnLst>
                        <p:par>
                          <p:cTn id="2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5" dur="500"/>
                                        <p:tgtEl>
                                          <p:spTgt spid="256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8" dur="500"/>
                                        <p:tgtEl>
                                          <p:spTgt spid="25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1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2" dur="500"/>
                                        <p:tgtEl>
                                          <p:spTgt spid="256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animBg="1"/>
      <p:bldP spid="25606" grpId="1" animBg="1"/>
      <p:bldP spid="25607" grpId="0" animBg="1"/>
      <p:bldP spid="25607" grpId="1" animBg="1"/>
      <p:bldP spid="25608" grpId="0" animBg="1"/>
      <p:bldP spid="25608" grpId="1" animBg="1"/>
      <p:bldP spid="25609" grpId="0" animBg="1"/>
      <p:bldP spid="25609" grpId="1" animBg="1"/>
      <p:bldP spid="25610" grpId="0" animBg="1"/>
      <p:bldP spid="25610" grpId="1" animBg="1"/>
      <p:bldP spid="25611" grpId="0" animBg="1"/>
      <p:bldP spid="25611" grpId="1" animBg="1"/>
      <p:bldP spid="25612" grpId="0" animBg="1"/>
      <p:bldP spid="25612" grpId="1" animBg="1"/>
      <p:bldP spid="25613" grpId="0" animBg="1"/>
      <p:bldP spid="25613" grpId="1" animBg="1"/>
      <p:bldP spid="25614" grpId="0" animBg="1"/>
      <p:bldP spid="25614" grpId="1" animBg="1"/>
      <p:bldP spid="25615" grpId="0" animBg="1"/>
      <p:bldP spid="25615" grpId="1" animBg="1"/>
      <p:bldP spid="25616" grpId="0" animBg="1"/>
      <p:bldP spid="25616" grpId="1" animBg="1"/>
      <p:bldP spid="25617" grpId="0" animBg="1"/>
      <p:bldP spid="25617" grpId="1" animBg="1"/>
      <p:bldP spid="25618" grpId="0" animBg="1"/>
      <p:bldP spid="25618" grpId="1" animBg="1"/>
      <p:bldP spid="25619" grpId="0" animBg="1"/>
      <p:bldP spid="25619" grpId="1" animBg="1"/>
      <p:bldP spid="25620" grpId="0" animBg="1"/>
      <p:bldP spid="25620" grpId="1" animBg="1"/>
      <p:bldP spid="25621" grpId="0" animBg="1"/>
      <p:bldP spid="25621" grpId="1" animBg="1"/>
      <p:bldP spid="25622" grpId="0" animBg="1"/>
      <p:bldP spid="25622" grpId="1" animBg="1"/>
      <p:bldP spid="25623" grpId="0" animBg="1"/>
      <p:bldP spid="25623" grpId="1" animBg="1"/>
      <p:bldP spid="25624" grpId="0" animBg="1"/>
      <p:bldP spid="25624" grpId="1" animBg="1"/>
      <p:bldP spid="25625" grpId="0" animBg="1"/>
      <p:bldP spid="25625" grpId="1" animBg="1"/>
      <p:bldP spid="25626" grpId="0" animBg="1"/>
      <p:bldP spid="25626" grpId="1" animBg="1"/>
      <p:bldP spid="25627" grpId="0" animBg="1"/>
      <p:bldP spid="25627" grpId="1" animBg="1"/>
      <p:bldP spid="25628" grpId="0" animBg="1"/>
      <p:bldP spid="25628" grpId="1" animBg="1"/>
      <p:bldP spid="25629" grpId="0" animBg="1"/>
      <p:bldP spid="25629" grpId="1" animBg="1"/>
      <p:bldP spid="25630" grpId="0" animBg="1"/>
      <p:bldP spid="25630" grpId="1" animBg="1"/>
      <p:bldP spid="25631" grpId="0" animBg="1"/>
      <p:bldP spid="25631" grpId="1" animBg="1"/>
      <p:bldP spid="25632" grpId="0" animBg="1"/>
      <p:bldP spid="25632" grpId="1" animBg="1"/>
      <p:bldP spid="25633" grpId="0" animBg="1"/>
      <p:bldP spid="25633" grpId="1" animBg="1"/>
      <p:bldP spid="25634" grpId="0" animBg="1"/>
      <p:bldP spid="25634" grpId="1" animBg="1"/>
      <p:bldP spid="25635" grpId="0" animBg="1"/>
      <p:bldP spid="25635" grpId="1" animBg="1"/>
      <p:bldP spid="25636" grpId="0" animBg="1"/>
      <p:bldP spid="25636" grpId="1" animBg="1"/>
      <p:bldP spid="25637" grpId="0" animBg="1"/>
      <p:bldP spid="25637" grpId="1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466725" y="333375"/>
            <a:ext cx="8208963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rozvodných zařízení</a:t>
            </a:r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900113" y="1216025"/>
            <a:ext cx="7632700" cy="4895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Přístrojové vybavení odbočky je dáno</a:t>
            </a:r>
            <a:r>
              <a:rPr lang="cs-CZ" altLang="cs-CZ" sz="2400" b="1" dirty="0">
                <a:solidFill>
                  <a:srgbClr val="000000"/>
                </a:solidFill>
              </a:rPr>
              <a:t>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jmenovitým provozním napětím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provedením rozvodny (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venkovní, vnitřní</a:t>
            </a:r>
            <a:r>
              <a:rPr lang="cs-CZ" altLang="cs-CZ" sz="2000" b="1" dirty="0">
                <a:solidFill>
                  <a:srgbClr val="000000"/>
                </a:solidFill>
              </a:rPr>
              <a:t>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významem odbočky (hlavní, vedlejší, vlastní spotřeba, …)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tokem energie (napájecí, vývodová)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Odbočka musí splňovat podmínky:</a:t>
            </a:r>
            <a:endParaRPr lang="cs-CZ" altLang="cs-CZ" sz="2400" b="1" dirty="0">
              <a:solidFill>
                <a:srgbClr val="000000"/>
              </a:solidFill>
            </a:endParaRP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bezpečnosti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spolehlivosti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přehlednosti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Rozdělení podle velikosti napětí: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odbočky nízkého, vysokého a velmi vysokého napětí</a:t>
            </a:r>
          </a:p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Rozdělení podle funkce: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odbočky generátorové, transformátorové, vývodní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9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9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9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9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9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9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97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73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73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774700"/>
          </a:xfrm>
        </p:spPr>
        <p:txBody>
          <a:bodyPr/>
          <a:lstStyle/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Schéma energetické sítě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52413" y="2708920"/>
            <a:ext cx="8640762" cy="4003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5113" indent="-265113"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87638" algn="l"/>
                <a:tab pos="2963863" algn="l"/>
                <a:tab pos="5111750" algn="l"/>
                <a:tab pos="537686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400" b="1" u="sng" dirty="0">
                <a:solidFill>
                  <a:srgbClr val="000000"/>
                </a:solidFill>
              </a:rPr>
              <a:t>Zahrnuje:</a:t>
            </a:r>
          </a:p>
          <a:p>
            <a:pPr>
              <a:spcBef>
                <a:spcPct val="3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výroba	-	centrální zdroje</a:t>
            </a:r>
          </a:p>
          <a:p>
            <a:pPr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	-	lokální zdroje</a:t>
            </a:r>
          </a:p>
          <a:p>
            <a:pPr>
              <a:spcBef>
                <a:spcPct val="2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přenos	-	400 </a:t>
            </a:r>
            <a:r>
              <a:rPr lang="cs-CZ" altLang="cs-CZ" sz="2000" b="1" dirty="0" err="1">
                <a:solidFill>
                  <a:srgbClr val="000000"/>
                </a:solidFill>
              </a:rPr>
              <a:t>kV</a:t>
            </a:r>
            <a:r>
              <a:rPr lang="cs-CZ" altLang="cs-CZ" sz="2000" b="1" dirty="0">
                <a:solidFill>
                  <a:srgbClr val="000000"/>
                </a:solidFill>
              </a:rPr>
              <a:t>, 220 </a:t>
            </a:r>
            <a:r>
              <a:rPr lang="cs-CZ" altLang="cs-CZ" sz="2000" b="1" dirty="0" err="1">
                <a:solidFill>
                  <a:srgbClr val="000000"/>
                </a:solidFill>
              </a:rPr>
              <a:t>kV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,</a:t>
            </a:r>
            <a:endParaRPr lang="cs-CZ" altLang="cs-CZ" sz="2000" b="1" dirty="0">
              <a:solidFill>
                <a:srgbClr val="000000"/>
              </a:solidFill>
            </a:endParaRPr>
          </a:p>
          <a:p>
            <a:pPr>
              <a:spcBef>
                <a:spcPct val="2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distribuční  </a:t>
            </a:r>
            <a:r>
              <a:rPr lang="cs-CZ" altLang="cs-CZ" sz="2000" b="1" dirty="0">
                <a:solidFill>
                  <a:srgbClr val="000000"/>
                </a:solidFill>
              </a:rPr>
              <a:t>rozvody vvn	-	110kV</a:t>
            </a:r>
          </a:p>
          <a:p>
            <a:pPr>
              <a:spcBef>
                <a:spcPct val="2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distribuční </a:t>
            </a:r>
            <a:r>
              <a:rPr lang="cs-CZ" altLang="cs-CZ" sz="2000" b="1" dirty="0">
                <a:solidFill>
                  <a:srgbClr val="000000"/>
                </a:solidFill>
              </a:rPr>
              <a:t>rozvody vn	-	35kV, 22kV,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10kV, (6kV)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</a:p>
          <a:p>
            <a:pPr>
              <a:spcBef>
                <a:spcPct val="2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distribuce průmysl	-	110 </a:t>
            </a:r>
            <a:r>
              <a:rPr lang="cs-CZ" altLang="cs-CZ" sz="2000" b="1" dirty="0" err="1">
                <a:solidFill>
                  <a:srgbClr val="000000"/>
                </a:solidFill>
              </a:rPr>
              <a:t>kV</a:t>
            </a:r>
            <a:r>
              <a:rPr lang="cs-CZ" altLang="cs-CZ" sz="2000" b="1" dirty="0">
                <a:solidFill>
                  <a:srgbClr val="000000"/>
                </a:solidFill>
              </a:rPr>
              <a:t>	-	největší odběratelé	</a:t>
            </a:r>
          </a:p>
          <a:p>
            <a:pPr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	-	vn	-	střední odběratelé</a:t>
            </a:r>
          </a:p>
          <a:p>
            <a:pPr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		-	nn	-	maloodběratelé</a:t>
            </a:r>
          </a:p>
          <a:p>
            <a:pPr>
              <a:spcBef>
                <a:spcPct val="2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dirty="0">
                <a:solidFill>
                  <a:srgbClr val="000000"/>
                </a:solidFill>
              </a:rPr>
              <a:t>*	domovní rozvody	-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nn</a:t>
            </a:r>
          </a:p>
          <a:p>
            <a:pPr>
              <a:spcBef>
                <a:spcPct val="20000"/>
              </a:spcBef>
              <a:tabLst>
                <a:tab pos="3319463" algn="l"/>
                <a:tab pos="3492500" algn="l"/>
                <a:tab pos="5111750" algn="l"/>
                <a:tab pos="5376863" algn="l"/>
              </a:tabLst>
            </a:pPr>
            <a:r>
              <a:rPr lang="cs-CZ" altLang="cs-CZ" sz="2000" b="1" i="1" dirty="0" smtClean="0">
                <a:solidFill>
                  <a:srgbClr val="000000"/>
                </a:solidFill>
              </a:rPr>
              <a:t>Doplňte chybějící části schématu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endParaRPr lang="cs-CZ" altLang="cs-CZ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pic>
        <p:nvPicPr>
          <p:cNvPr id="4096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981075"/>
            <a:ext cx="8856663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1042988" y="188913"/>
            <a:ext cx="70580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nízkého napětí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179388" y="4652963"/>
            <a:ext cx="8820150" cy="1995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Odbočky 1, 2 a 3 mohou být pouze přívodní, mají jištění mimo rozváděč (na začátku napájecího vedení).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Odbočky 4, 5, 6, 11 a 12 – pojistka chrání proti přetížení a zkratu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Odbočky 7, 8, 14 – jistič chrání proti zkratu a přetížení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Odbočky 9 a 10 – kombinace jističe a pojistky (pro velké zkratové výkony)</a:t>
            </a:r>
          </a:p>
          <a:p>
            <a:pPr>
              <a:spcBef>
                <a:spcPct val="50000"/>
              </a:spcBef>
            </a:pPr>
            <a:r>
              <a:rPr lang="cs-CZ" altLang="cs-CZ" sz="1900" b="1">
                <a:solidFill>
                  <a:srgbClr val="000000"/>
                </a:solidFill>
              </a:rPr>
              <a:t>V jednotlivých odbočkách mohou být přístroje při přímé i nepřímé měření  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65200"/>
            <a:ext cx="78486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539552" y="285193"/>
            <a:ext cx="3601358" cy="1791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Přípojnice a odbočky </a:t>
            </a:r>
            <a:r>
              <a:rPr lang="cs-CZ" altLang="cs-CZ" b="1" u="sng" dirty="0" err="1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nn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1739" y="86531"/>
            <a:ext cx="3704758" cy="672684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2621550"/>
            <a:ext cx="5112568" cy="4191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6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042988" y="61913"/>
            <a:ext cx="70580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vysokého napětí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179388" y="4673600"/>
            <a:ext cx="8820150" cy="2141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Odbočky 1 a 2 mohou být pouze přívodní, mají jištění mimo rozvodnu (na začátku napájecího vedení).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Odbočky 3 - 10 – mohou být přívodní nebo vývodní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Odbočky 5 a 6 – jsou pouze pro malé výkony (nemají plné vybavení)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Odbočky 7, 8 a 9 – odpínač vypíná jmenovité proudy, pojistka (ELMG) vypíná zkraty</a:t>
            </a:r>
          </a:p>
          <a:p>
            <a:r>
              <a:rPr lang="cs-CZ" altLang="cs-CZ" sz="1900" b="1">
                <a:solidFill>
                  <a:srgbClr val="000000"/>
                </a:solidFill>
              </a:rPr>
              <a:t>Odbočka 10 – plná výzbroj</a:t>
            </a:r>
          </a:p>
        </p:txBody>
      </p:sp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765175"/>
            <a:ext cx="7056437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042988" y="61913"/>
            <a:ext cx="705802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vysokého napětí</a:t>
            </a:r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000125"/>
            <a:ext cx="8856662" cy="415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" y="1014413"/>
            <a:ext cx="5494338" cy="579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250825" y="61913"/>
            <a:ext cx="864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velmi vysokého napětí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4982338" y="1014413"/>
            <a:ext cx="4032250" cy="13366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Generátorová odbočka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s dvouvinuťovým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s trojvinuťovým transformátorem</a:t>
            </a:r>
          </a:p>
        </p:txBody>
      </p:sp>
      <p:sp>
        <p:nvSpPr>
          <p:cNvPr id="32774" name="Line 6"/>
          <p:cNvSpPr>
            <a:spLocks noChangeShapeType="1"/>
          </p:cNvSpPr>
          <p:nvPr/>
        </p:nvSpPr>
        <p:spPr bwMode="auto">
          <a:xfrm>
            <a:off x="3203054" y="2564904"/>
            <a:ext cx="2305050" cy="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487163" y="2570522"/>
            <a:ext cx="3527425" cy="1273175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Rozdělení elektrárenského obloku od vnější rozvodny (nemusí být součástí elektrárny)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animBg="1"/>
      <p:bldP spid="32774" grpId="0" animBg="1"/>
      <p:bldP spid="3277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250825" y="61913"/>
            <a:ext cx="8642350" cy="156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velmi vysokého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napětí </a:t>
            </a:r>
            <a:r>
              <a:rPr lang="cs-CZ" altLang="cs-CZ" sz="32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- zjednodušené schéma bez odpojovačů</a:t>
            </a:r>
            <a:endParaRPr lang="cs-CZ" altLang="cs-CZ" sz="32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79512" y="1988840"/>
            <a:ext cx="5203825" cy="4702175"/>
            <a:chOff x="49" y="618"/>
            <a:chExt cx="3278" cy="2962"/>
          </a:xfrm>
        </p:grpSpPr>
        <p:pic>
          <p:nvPicPr>
            <p:cNvPr id="4506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" y="618"/>
              <a:ext cx="3259" cy="2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CC00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5064" name="TextovéPole 4"/>
            <p:cNvSpPr txBox="1">
              <a:spLocks noChangeArrowheads="1"/>
            </p:cNvSpPr>
            <p:nvPr/>
          </p:nvSpPr>
          <p:spPr bwMode="auto">
            <a:xfrm>
              <a:off x="1442" y="2568"/>
              <a:ext cx="62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15,75 kV</a:t>
              </a:r>
            </a:p>
          </p:txBody>
        </p:sp>
        <p:sp>
          <p:nvSpPr>
            <p:cNvPr id="45065" name="TextovéPole 7"/>
            <p:cNvSpPr txBox="1">
              <a:spLocks noChangeArrowheads="1"/>
            </p:cNvSpPr>
            <p:nvPr/>
          </p:nvSpPr>
          <p:spPr bwMode="auto">
            <a:xfrm>
              <a:off x="2064" y="663"/>
              <a:ext cx="1195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Rozvodna Hradec</a:t>
              </a:r>
            </a:p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400 kV</a:t>
              </a:r>
            </a:p>
          </p:txBody>
        </p:sp>
        <p:sp>
          <p:nvSpPr>
            <p:cNvPr id="45066" name="TextovéPole 6"/>
            <p:cNvSpPr txBox="1">
              <a:spLocks noChangeArrowheads="1"/>
            </p:cNvSpPr>
            <p:nvPr/>
          </p:nvSpPr>
          <p:spPr bwMode="auto">
            <a:xfrm>
              <a:off x="49" y="663"/>
              <a:ext cx="1112" cy="3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Vlastní spotřeba</a:t>
              </a:r>
            </a:p>
            <a:p>
              <a:pPr algn="ctr" eaLnBrk="0" hangingPunct="0"/>
              <a:r>
                <a:rPr lang="cs-CZ" altLang="cs-CZ" sz="1600" b="1">
                  <a:solidFill>
                    <a:srgbClr val="000000"/>
                  </a:solidFill>
                </a:rPr>
                <a:t>6 kV</a:t>
              </a:r>
            </a:p>
          </p:txBody>
        </p:sp>
      </p:grp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4283968" y="5131544"/>
            <a:ext cx="4751387" cy="1479509"/>
          </a:xfrm>
          <a:prstGeom prst="rect">
            <a:avLst/>
          </a:prstGeom>
          <a:solidFill>
            <a:schemeClr val="tx1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</a:rPr>
              <a:t>Generátorová odbočka – PE Tušimice</a:t>
            </a:r>
          </a:p>
          <a:p>
            <a:r>
              <a:rPr lang="cs-CZ" altLang="cs-CZ" b="1">
                <a:solidFill>
                  <a:srgbClr val="000000"/>
                </a:solidFill>
              </a:rPr>
              <a:t>*	2 blokové transformátory</a:t>
            </a:r>
          </a:p>
          <a:p>
            <a:r>
              <a:rPr lang="cs-CZ" altLang="cs-CZ" b="1">
                <a:solidFill>
                  <a:srgbClr val="000000"/>
                </a:solidFill>
              </a:rPr>
              <a:t>*	2 transformátory vlastní spotřeby</a:t>
            </a:r>
          </a:p>
          <a:p>
            <a:r>
              <a:rPr lang="cs-CZ" altLang="cs-CZ" b="1">
                <a:solidFill>
                  <a:srgbClr val="000000"/>
                </a:solidFill>
              </a:rPr>
              <a:t>*	generátorové vypínače</a:t>
            </a:r>
          </a:p>
          <a:p>
            <a:r>
              <a:rPr lang="cs-CZ" altLang="cs-CZ" b="1">
                <a:solidFill>
                  <a:srgbClr val="000000"/>
                </a:solidFill>
              </a:rPr>
              <a:t>*	vývod do nedaleké rozvody Hradec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/>
      <p:bldP spid="4506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6369050" cy="486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250825" y="61913"/>
            <a:ext cx="864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velmi vysokého napětí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827088" y="5781675"/>
            <a:ext cx="8208962" cy="101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Transformátorová odbočka </a:t>
            </a:r>
            <a:r>
              <a:rPr lang="cs-CZ" altLang="cs-CZ" sz="2000" b="1">
                <a:solidFill>
                  <a:srgbClr val="000000"/>
                </a:solidFill>
              </a:rPr>
              <a:t>s trojvinuťovým transformátorem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s vyvedeným třetím vinutím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s nevyvedeným třetím vinutím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250825" y="61913"/>
            <a:ext cx="864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Odbočky velmi vysokého napětí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5288" y="6319838"/>
            <a:ext cx="8208962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Vývodová odbočka do kabelového (c) a venkovního vedení (a, b) </a:t>
            </a:r>
            <a:endParaRPr lang="cs-CZ" altLang="cs-CZ" sz="2000" b="1">
              <a:solidFill>
                <a:srgbClr val="000000"/>
              </a:solidFill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395288" y="836613"/>
            <a:ext cx="8208962" cy="5328691"/>
            <a:chOff x="395288" y="836613"/>
            <a:chExt cx="8208962" cy="5328691"/>
          </a:xfrm>
        </p:grpSpPr>
        <p:pic>
          <p:nvPicPr>
            <p:cNvPr id="34821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836613"/>
              <a:ext cx="8208962" cy="5302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0000"/>
                  </a:solidFill>
                  <a:miter lim="800000"/>
                  <a:headEnd/>
                  <a:tailEnd type="none" w="lg" len="lg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3" name="Přímá spojnice 2"/>
            <p:cNvCxnSpPr/>
            <p:nvPr/>
          </p:nvCxnSpPr>
          <p:spPr bwMode="auto">
            <a:xfrm>
              <a:off x="3203848" y="836712"/>
              <a:ext cx="2880320" cy="5328592"/>
            </a:xfrm>
            <a:prstGeom prst="line">
              <a:avLst/>
            </a:prstGeom>
            <a:solidFill>
              <a:srgbClr val="FFFF99"/>
            </a:solidFill>
            <a:ln w="88900" cap="flat" cmpd="sng" algn="ctr">
              <a:solidFill>
                <a:srgbClr val="FF0000">
                  <a:alpha val="67000"/>
                </a:srgbClr>
              </a:solidFill>
              <a:prstDash val="solid"/>
              <a:round/>
              <a:headEnd type="none" w="med" len="med"/>
              <a:tailEnd type="none" w="lg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3481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250825" y="61913"/>
            <a:ext cx="864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Vlastní spotřeba</a:t>
            </a: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323850" y="1125538"/>
            <a:ext cx="8424863" cy="71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>
                <a:solidFill>
                  <a:srgbClr val="000000"/>
                </a:solidFill>
              </a:rPr>
              <a:t>Zařízení pro VS představuje soubor zdrojů, vedení a rozvodných zařízení, které umožňují řádný provoz hlavních rozvodných zařízení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323850" y="2147888"/>
            <a:ext cx="8424863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Pro řádný provoz elektrické stanice je třeba zajistit: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napájení pro ovládání a řízení rozvodných zařízení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napájení elektrických ochran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osvětlení, větrání a klimatizaci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napájení pomocných zařízení - kompresory		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323850" y="4164013"/>
            <a:ext cx="8424863" cy="1633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182563" indent="-182563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Zdroje pro vlastní spotřebu musí plnit svou funkci: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při normální provozu elektrické stanice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při částečném odstavení (opravy, revize, údržba)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při poruchovém odstavení části rozvodny</a:t>
            </a:r>
          </a:p>
          <a:p>
            <a:r>
              <a:rPr lang="cs-CZ" altLang="cs-CZ" sz="2000" b="1">
                <a:solidFill>
                  <a:srgbClr val="000000"/>
                </a:solidFill>
              </a:rPr>
              <a:t>*	při totálním výpadku z důvody poruchy nebo havárie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58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58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58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58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dieselagregá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017588"/>
            <a:ext cx="8904287" cy="567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3" name="Picture 7" descr="dieselagregát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992188"/>
            <a:ext cx="5688012" cy="426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4" name="Picture 8" descr="dieselagregá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981075"/>
            <a:ext cx="6665913" cy="5599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50825" y="61913"/>
            <a:ext cx="864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Vlastní spotřeba - záskok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584920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Schéma energetické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sítě - distribuce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4" descr="rozv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77633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74896" y="4415680"/>
            <a:ext cx="8569325" cy="2279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600" b="1" u="sng" dirty="0" smtClean="0">
                <a:solidFill>
                  <a:srgbClr val="000000"/>
                </a:solidFill>
              </a:rPr>
              <a:t>Rozvody vn</a:t>
            </a:r>
          </a:p>
          <a:p>
            <a:pPr marL="268288" indent="-268288">
              <a:spcBef>
                <a:spcPts val="600"/>
              </a:spcBef>
              <a:tabLst>
                <a:tab pos="64563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</a:rPr>
              <a:t>-	preferovaná venkovní a kabelová síť 	22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kV</a:t>
            </a:r>
            <a:endParaRPr lang="cs-CZ" altLang="cs-CZ" sz="2400" b="1" dirty="0" smtClean="0">
              <a:solidFill>
                <a:srgbClr val="000000"/>
              </a:solidFill>
            </a:endParaRPr>
          </a:p>
          <a:p>
            <a:pPr marL="268288" indent="-268288">
              <a:spcBef>
                <a:spcPts val="600"/>
              </a:spcBef>
              <a:tabLst>
                <a:tab pos="64563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</a:rPr>
              <a:t>-	Liberecký a Hradecký kraj	(22 a 35)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kV</a:t>
            </a:r>
            <a:endParaRPr lang="cs-CZ" altLang="cs-CZ" sz="2400" b="1" dirty="0" smtClean="0">
              <a:solidFill>
                <a:srgbClr val="000000"/>
              </a:solidFill>
            </a:endParaRPr>
          </a:p>
          <a:p>
            <a:pPr marL="268288" indent="-268288">
              <a:spcBef>
                <a:spcPts val="600"/>
              </a:spcBef>
              <a:tabLst>
                <a:tab pos="64563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</a:rPr>
              <a:t>-	městské sítě 	(10 a 22)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kV</a:t>
            </a:r>
            <a:endParaRPr lang="cs-CZ" altLang="cs-CZ" sz="2400" b="1" dirty="0" smtClean="0">
              <a:solidFill>
                <a:srgbClr val="000000"/>
              </a:solidFill>
            </a:endParaRPr>
          </a:p>
          <a:p>
            <a:pPr marL="268288" indent="-268288">
              <a:spcBef>
                <a:spcPts val="600"/>
              </a:spcBef>
              <a:tabLst>
                <a:tab pos="6456363" algn="l"/>
              </a:tabLst>
            </a:pPr>
            <a:r>
              <a:rPr lang="cs-CZ" altLang="cs-CZ" sz="2400" b="1" dirty="0" smtClean="0">
                <a:solidFill>
                  <a:srgbClr val="000000"/>
                </a:solidFill>
              </a:rPr>
              <a:t>-	podnikové rozvody (vlastní transformátor)	6 </a:t>
            </a:r>
            <a:r>
              <a:rPr lang="cs-CZ" altLang="cs-CZ" sz="2400" b="1" dirty="0" err="1" smtClean="0">
                <a:solidFill>
                  <a:srgbClr val="000000"/>
                </a:solidFill>
              </a:rPr>
              <a:t>kV</a:t>
            </a:r>
            <a:r>
              <a:rPr lang="cs-CZ" altLang="cs-CZ" sz="2400" b="1" dirty="0" smtClean="0">
                <a:solidFill>
                  <a:srgbClr val="000000"/>
                </a:solidFill>
              </a:rPr>
              <a:t>	</a:t>
            </a:r>
            <a:endParaRPr lang="cs-CZ" altLang="cs-CZ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79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0825" y="61913"/>
            <a:ext cx="8642350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Vlastní spotřeba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84313"/>
            <a:ext cx="8605838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3" name="Oval 5"/>
          <p:cNvSpPr>
            <a:spLocks noChangeArrowheads="1"/>
          </p:cNvSpPr>
          <p:nvPr/>
        </p:nvSpPr>
        <p:spPr bwMode="auto">
          <a:xfrm>
            <a:off x="250825" y="2924175"/>
            <a:ext cx="2087563" cy="1584325"/>
          </a:xfrm>
          <a:prstGeom prst="ellipse">
            <a:avLst/>
          </a:prstGeom>
          <a:solidFill>
            <a:srgbClr val="FFFF99">
              <a:alpha val="39999"/>
            </a:srgb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7894" name="Oval 6"/>
          <p:cNvSpPr>
            <a:spLocks noChangeArrowheads="1"/>
          </p:cNvSpPr>
          <p:nvPr/>
        </p:nvSpPr>
        <p:spPr bwMode="auto">
          <a:xfrm>
            <a:off x="2554288" y="2924175"/>
            <a:ext cx="2087562" cy="1584325"/>
          </a:xfrm>
          <a:prstGeom prst="ellipse">
            <a:avLst/>
          </a:prstGeom>
          <a:solidFill>
            <a:srgbClr val="FFFF99">
              <a:alpha val="39999"/>
            </a:srgbClr>
          </a:solidFill>
          <a:ln w="25400">
            <a:solidFill>
              <a:srgbClr val="FF0000"/>
            </a:solidFill>
            <a:round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179388" y="5013325"/>
            <a:ext cx="5905500" cy="7270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Transformátor VS a rozvaděč VS – </a:t>
            </a:r>
            <a:r>
              <a:rPr lang="cs-CZ" altLang="cs-CZ" sz="2000" b="1">
                <a:solidFill>
                  <a:srgbClr val="000000"/>
                </a:solidFill>
              </a:rPr>
              <a:t>jednoduchá přípojnice s podélným rozdělením</a:t>
            </a:r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 flipV="1">
            <a:off x="1258888" y="4508500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V="1">
            <a:off x="3635375" y="4508500"/>
            <a:ext cx="0" cy="504825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4429125" y="5949950"/>
            <a:ext cx="4535488" cy="42227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/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u="sng">
                <a:solidFill>
                  <a:srgbClr val="000000"/>
                </a:solidFill>
              </a:rPr>
              <a:t>Záložní napájení ze soustavy 22 kV</a:t>
            </a:r>
            <a:endParaRPr lang="cs-CZ" altLang="cs-CZ" sz="2000" b="1">
              <a:solidFill>
                <a:srgbClr val="000000"/>
              </a:solidFill>
            </a:endParaRPr>
          </a:p>
        </p:txBody>
      </p:sp>
      <p:sp>
        <p:nvSpPr>
          <p:cNvPr id="37899" name="Line 11"/>
          <p:cNvSpPr>
            <a:spLocks noChangeShapeType="1"/>
          </p:cNvSpPr>
          <p:nvPr/>
        </p:nvSpPr>
        <p:spPr bwMode="auto">
          <a:xfrm flipV="1">
            <a:off x="7667625" y="2420938"/>
            <a:ext cx="720725" cy="352901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V="1">
            <a:off x="2484438" y="4005263"/>
            <a:ext cx="0" cy="10080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107950" y="349250"/>
            <a:ext cx="5184775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Vlastní spotřeba</a:t>
            </a:r>
          </a:p>
        </p:txBody>
      </p:sp>
      <p:pic>
        <p:nvPicPr>
          <p:cNvPr id="368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322388"/>
            <a:ext cx="7069138" cy="541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6300788" y="188913"/>
            <a:ext cx="1871662" cy="6953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blokový transformátor</a:t>
            </a:r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H="1">
            <a:off x="5435600" y="908050"/>
            <a:ext cx="865188" cy="1728788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6732588" y="1052513"/>
            <a:ext cx="1439862" cy="406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alternátor</a:t>
            </a:r>
          </a:p>
        </p:txBody>
      </p:sp>
      <p:sp>
        <p:nvSpPr>
          <p:cNvPr id="36875" name="Line 11"/>
          <p:cNvSpPr>
            <a:spLocks noChangeShapeType="1"/>
          </p:cNvSpPr>
          <p:nvPr/>
        </p:nvSpPr>
        <p:spPr bwMode="auto">
          <a:xfrm>
            <a:off x="6732588" y="1484313"/>
            <a:ext cx="71437" cy="14398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468313" y="3033713"/>
            <a:ext cx="6335712" cy="3203575"/>
          </a:xfrm>
          <a:prstGeom prst="rect">
            <a:avLst/>
          </a:prstGeom>
          <a:solidFill>
            <a:srgbClr val="FFFF99">
              <a:alpha val="39000"/>
            </a:srgbClr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endParaRPr lang="cs-CZ"/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164388" y="1557338"/>
            <a:ext cx="1800225" cy="406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VS elektrárny</a:t>
            </a:r>
          </a:p>
        </p:txBody>
      </p:sp>
      <p:sp>
        <p:nvSpPr>
          <p:cNvPr id="36878" name="Line 14"/>
          <p:cNvSpPr>
            <a:spLocks noChangeShapeType="1"/>
          </p:cNvSpPr>
          <p:nvPr/>
        </p:nvSpPr>
        <p:spPr bwMode="auto">
          <a:xfrm flipH="1">
            <a:off x="6804025" y="1989138"/>
            <a:ext cx="360363" cy="10795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7092950" y="3141663"/>
            <a:ext cx="1943100" cy="6953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transformátory VS</a:t>
            </a:r>
          </a:p>
        </p:txBody>
      </p:sp>
      <p:sp>
        <p:nvSpPr>
          <p:cNvPr id="36880" name="Line 16"/>
          <p:cNvSpPr>
            <a:spLocks noChangeShapeType="1"/>
          </p:cNvSpPr>
          <p:nvPr/>
        </p:nvSpPr>
        <p:spPr bwMode="auto">
          <a:xfrm flipH="1" flipV="1">
            <a:off x="5580063" y="3392488"/>
            <a:ext cx="1512887" cy="431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1" name="Line 17"/>
          <p:cNvSpPr>
            <a:spLocks noChangeShapeType="1"/>
          </p:cNvSpPr>
          <p:nvPr/>
        </p:nvSpPr>
        <p:spPr bwMode="auto">
          <a:xfrm flipH="1" flipV="1">
            <a:off x="6443663" y="3465513"/>
            <a:ext cx="647700" cy="360362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7237413" y="4652963"/>
            <a:ext cx="1727200" cy="406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rozvodny VS</a:t>
            </a:r>
          </a:p>
        </p:txBody>
      </p:sp>
      <p:sp>
        <p:nvSpPr>
          <p:cNvPr id="36883" name="Line 19"/>
          <p:cNvSpPr>
            <a:spLocks noChangeShapeType="1"/>
          </p:cNvSpPr>
          <p:nvPr/>
        </p:nvSpPr>
        <p:spPr bwMode="auto">
          <a:xfrm flipH="1" flipV="1">
            <a:off x="6659563" y="4508500"/>
            <a:ext cx="576262" cy="144463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4" name="Line 20"/>
          <p:cNvSpPr>
            <a:spLocks noChangeShapeType="1"/>
          </p:cNvSpPr>
          <p:nvPr/>
        </p:nvSpPr>
        <p:spPr bwMode="auto">
          <a:xfrm flipH="1" flipV="1">
            <a:off x="6084888" y="4437063"/>
            <a:ext cx="1150937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5" name="Line 21"/>
          <p:cNvSpPr>
            <a:spLocks noChangeShapeType="1"/>
          </p:cNvSpPr>
          <p:nvPr/>
        </p:nvSpPr>
        <p:spPr bwMode="auto">
          <a:xfrm flipH="1" flipV="1">
            <a:off x="5651500" y="4437063"/>
            <a:ext cx="158432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6" name="Line 22"/>
          <p:cNvSpPr>
            <a:spLocks noChangeShapeType="1"/>
          </p:cNvSpPr>
          <p:nvPr/>
        </p:nvSpPr>
        <p:spPr bwMode="auto">
          <a:xfrm flipH="1" flipV="1">
            <a:off x="5219700" y="4437063"/>
            <a:ext cx="201612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7" name="Text Box 23"/>
          <p:cNvSpPr txBox="1">
            <a:spLocks noChangeArrowheads="1"/>
          </p:cNvSpPr>
          <p:nvPr/>
        </p:nvSpPr>
        <p:spPr bwMode="auto">
          <a:xfrm>
            <a:off x="7740650" y="5300663"/>
            <a:ext cx="1152525" cy="695325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diesel agregát</a:t>
            </a:r>
          </a:p>
        </p:txBody>
      </p:sp>
      <p:sp>
        <p:nvSpPr>
          <p:cNvPr id="36888" name="Line 24"/>
          <p:cNvSpPr>
            <a:spLocks noChangeShapeType="1"/>
          </p:cNvSpPr>
          <p:nvPr/>
        </p:nvSpPr>
        <p:spPr bwMode="auto">
          <a:xfrm flipH="1" flipV="1">
            <a:off x="6732588" y="5084763"/>
            <a:ext cx="1008062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89" name="Line 25"/>
          <p:cNvSpPr>
            <a:spLocks noChangeShapeType="1"/>
          </p:cNvSpPr>
          <p:nvPr/>
        </p:nvSpPr>
        <p:spPr bwMode="auto">
          <a:xfrm flipH="1" flipV="1">
            <a:off x="6156325" y="5084763"/>
            <a:ext cx="158432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90" name="Line 26"/>
          <p:cNvSpPr>
            <a:spLocks noChangeShapeType="1"/>
          </p:cNvSpPr>
          <p:nvPr/>
        </p:nvSpPr>
        <p:spPr bwMode="auto">
          <a:xfrm flipH="1" flipV="1">
            <a:off x="5651500" y="5084763"/>
            <a:ext cx="208915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91" name="Text Box 27"/>
          <p:cNvSpPr txBox="1">
            <a:spLocks noChangeArrowheads="1"/>
          </p:cNvSpPr>
          <p:nvPr/>
        </p:nvSpPr>
        <p:spPr bwMode="auto">
          <a:xfrm>
            <a:off x="7019925" y="6237288"/>
            <a:ext cx="1871663" cy="406400"/>
          </a:xfrm>
          <a:prstGeom prst="rect">
            <a:avLst/>
          </a:prstGeom>
          <a:solidFill>
            <a:srgbClr val="FFFF99"/>
          </a:solidFill>
          <a:ln w="25400">
            <a:solidFill>
              <a:srgbClr val="FF0000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25475"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349375" algn="l"/>
                <a:tab pos="26860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1900" b="1">
                <a:solidFill>
                  <a:srgbClr val="000000"/>
                </a:solidFill>
              </a:rPr>
              <a:t>akumulátory</a:t>
            </a:r>
          </a:p>
        </p:txBody>
      </p:sp>
      <p:sp>
        <p:nvSpPr>
          <p:cNvPr id="36892" name="Line 28"/>
          <p:cNvSpPr>
            <a:spLocks noChangeShapeType="1"/>
          </p:cNvSpPr>
          <p:nvPr/>
        </p:nvSpPr>
        <p:spPr bwMode="auto">
          <a:xfrm flipH="1" flipV="1">
            <a:off x="6732588" y="6021388"/>
            <a:ext cx="287337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93" name="Line 29"/>
          <p:cNvSpPr>
            <a:spLocks noChangeShapeType="1"/>
          </p:cNvSpPr>
          <p:nvPr/>
        </p:nvSpPr>
        <p:spPr bwMode="auto">
          <a:xfrm flipH="1" flipV="1">
            <a:off x="6156325" y="6021388"/>
            <a:ext cx="863600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  <p:sp>
        <p:nvSpPr>
          <p:cNvPr id="36894" name="Line 30"/>
          <p:cNvSpPr>
            <a:spLocks noChangeShapeType="1"/>
          </p:cNvSpPr>
          <p:nvPr/>
        </p:nvSpPr>
        <p:spPr bwMode="auto">
          <a:xfrm flipH="1" flipV="1">
            <a:off x="5651500" y="6021388"/>
            <a:ext cx="1368425" cy="2159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2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0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0" dur="500"/>
                                        <p:tgtEl>
                                          <p:spTgt spid="368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368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368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368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8" dur="500"/>
                                        <p:tgtEl>
                                          <p:spTgt spid="36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1" dur="500"/>
                                        <p:tgtEl>
                                          <p:spTgt spid="368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04" dur="500"/>
                                        <p:tgtEl>
                                          <p:spTgt spid="368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36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3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6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3" dur="5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6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9" dur="500"/>
                                        <p:tgtEl>
                                          <p:spTgt spid="368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500"/>
                                        <p:tgtEl>
                                          <p:spTgt spid="36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8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4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8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4" dur="500"/>
                                        <p:tgtEl>
                                          <p:spTgt spid="368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72" grpId="0" animBg="1"/>
      <p:bldP spid="36873" grpId="0" animBg="1"/>
      <p:bldP spid="36874" grpId="0" animBg="1"/>
      <p:bldP spid="36875" grpId="0" animBg="1"/>
      <p:bldP spid="36876" grpId="0" animBg="1"/>
      <p:bldP spid="36876" grpId="1" animBg="1"/>
      <p:bldP spid="36877" grpId="0" animBg="1"/>
      <p:bldP spid="36878" grpId="0" animBg="1"/>
      <p:bldP spid="36878" grpId="1" animBg="1"/>
      <p:bldP spid="36879" grpId="0" animBg="1"/>
      <p:bldP spid="36880" grpId="0" animBg="1"/>
      <p:bldP spid="36880" grpId="1" animBg="1"/>
      <p:bldP spid="36881" grpId="0" animBg="1"/>
      <p:bldP spid="36881" grpId="1" animBg="1"/>
      <p:bldP spid="36882" grpId="0" animBg="1"/>
      <p:bldP spid="36883" grpId="0" animBg="1"/>
      <p:bldP spid="36883" grpId="1" animBg="1"/>
      <p:bldP spid="36884" grpId="0" animBg="1"/>
      <p:bldP spid="36884" grpId="1" animBg="1"/>
      <p:bldP spid="36885" grpId="0" animBg="1"/>
      <p:bldP spid="36885" grpId="1" animBg="1"/>
      <p:bldP spid="36886" grpId="0" animBg="1"/>
      <p:bldP spid="36886" grpId="1" animBg="1"/>
      <p:bldP spid="36887" grpId="0" animBg="1"/>
      <p:bldP spid="36888" grpId="0" animBg="1"/>
      <p:bldP spid="36888" grpId="1" animBg="1"/>
      <p:bldP spid="36889" grpId="0" animBg="1"/>
      <p:bldP spid="36889" grpId="1" animBg="1"/>
      <p:bldP spid="36890" grpId="0" animBg="1"/>
      <p:bldP spid="36890" grpId="1" animBg="1"/>
      <p:bldP spid="36891" grpId="0" animBg="1"/>
      <p:bldP spid="36892" grpId="0" animBg="1"/>
      <p:bldP spid="36892" grpId="1" animBg="1"/>
      <p:bldP spid="36893" grpId="0" animBg="1"/>
      <p:bldP spid="36893" grpId="1" animBg="1"/>
      <p:bldP spid="36894" grpId="0" animBg="1"/>
      <p:bldP spid="36894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457200" y="277813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Materiály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07950" y="1341438"/>
            <a:ext cx="8856663" cy="1325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5208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cs-CZ" altLang="cs-CZ" sz="2000" b="1" dirty="0">
                <a:solidFill>
                  <a:srgbClr val="000000"/>
                </a:solidFill>
              </a:rPr>
              <a:t>Fencl	Rozvodná zařízení	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vlastní spotřeba JE Temelín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	materiály skupiny 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ČEZ</a:t>
            </a:r>
          </a:p>
          <a:p>
            <a:r>
              <a:rPr lang="cs-CZ" altLang="cs-CZ" sz="2000" b="1" dirty="0" err="1" smtClean="0">
                <a:solidFill>
                  <a:srgbClr val="000000"/>
                </a:solidFill>
              </a:rPr>
              <a:t>Domes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	Profilové vodiče pro přípojnice (bakalářská práce)</a:t>
            </a:r>
            <a:endParaRPr lang="cs-CZ" altLang="cs-CZ" sz="20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4624"/>
            <a:ext cx="8229600" cy="432792"/>
          </a:xfrm>
        </p:spPr>
        <p:txBody>
          <a:bodyPr/>
          <a:lstStyle/>
          <a:p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 https://</a:t>
            </a:r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www.svetenergie.cz)</a:t>
            </a:r>
            <a:endParaRPr lang="cs-CZ" altLang="cs-CZ" sz="1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14175" t="12600" r="14479" b="8651"/>
          <a:stretch/>
        </p:blipFill>
        <p:spPr>
          <a:xfrm>
            <a:off x="820671" y="548680"/>
            <a:ext cx="756775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199" y="44624"/>
            <a:ext cx="8229600" cy="432792"/>
          </a:xfrm>
        </p:spPr>
        <p:txBody>
          <a:bodyPr/>
          <a:lstStyle/>
          <a:p>
            <a:r>
              <a:rPr lang="cs-CZ" altLang="cs-CZ" sz="1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</a:t>
            </a: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zdroj </a:t>
            </a: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https://publi.cz/</a:t>
            </a:r>
            <a:r>
              <a:rPr lang="cs-CZ" altLang="cs-CZ" sz="1400" b="1" u="sng" dirty="0" err="1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books</a:t>
            </a:r>
            <a:r>
              <a:rPr lang="cs-CZ" altLang="cs-CZ" sz="1400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/260/01.html)</a:t>
            </a:r>
            <a:endParaRPr lang="cs-CZ" altLang="cs-CZ" sz="1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1026" name="Picture 2" descr="https://publi.cz/books/260/images/pics/1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6" y="443111"/>
            <a:ext cx="7200801" cy="630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5243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5888"/>
            <a:ext cx="8229600" cy="1584920"/>
          </a:xfrm>
        </p:spPr>
        <p:txBody>
          <a:bodyPr/>
          <a:lstStyle/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Schéma energetické </a:t>
            </a:r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sítě vvn - severozápadní Čechy</a:t>
            </a:r>
            <a:endParaRPr lang="cs-CZ" altLang="cs-CZ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5" name="Picture 9" descr="sítě čr naše obla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2" y="2060848"/>
            <a:ext cx="8952128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69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44478" cy="1368152"/>
          </a:xfrm>
        </p:spPr>
        <p:txBody>
          <a:bodyPr/>
          <a:lstStyle/>
          <a:p>
            <a:r>
              <a:rPr lang="cs-CZ" altLang="cs-CZ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Přenosová síť ČR + plán rozvoje </a:t>
            </a:r>
            <a:r>
              <a:rPr lang="cs-CZ" altLang="cs-CZ" sz="2400" b="1" u="sng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(zdroj ČEPS)</a:t>
            </a:r>
            <a:endParaRPr lang="cs-CZ" altLang="cs-CZ" sz="2400" b="1" u="sng" dirty="0">
              <a:solidFill>
                <a:srgbClr val="000000"/>
              </a:solidFill>
              <a:effectLst/>
              <a:latin typeface="Comic Sans MS" panose="030F0702030302020204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58796"/>
            <a:ext cx="8352928" cy="5297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95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457200" y="62012"/>
            <a:ext cx="8229600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r>
              <a:rPr lang="cs-CZ" altLang="cs-CZ" b="1" u="sng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Rozdělení elektrických stanic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250825" y="890857"/>
            <a:ext cx="8640763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1. Podle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účelu</a:t>
            </a:r>
            <a:endParaRPr lang="cs-CZ" altLang="cs-CZ" sz="2200" b="1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>
                <a:solidFill>
                  <a:srgbClr val="000000"/>
                </a:solidFill>
              </a:rPr>
              <a:t>* 	spínací stanice (pouze rozdělení rozvodu, bez transformace)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transformační stanice (změna napětí a větvení rozvodu)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měnírny</a:t>
            </a:r>
          </a:p>
          <a:p>
            <a:r>
              <a:rPr lang="cs-CZ" altLang="cs-CZ" sz="2000" b="1" dirty="0">
                <a:solidFill>
                  <a:srgbClr val="000000"/>
                </a:solidFill>
              </a:rPr>
              <a:t>*	</a:t>
            </a:r>
            <a:r>
              <a:rPr lang="cs-CZ" altLang="cs-CZ" sz="2000" b="1" dirty="0" err="1">
                <a:solidFill>
                  <a:srgbClr val="000000"/>
                </a:solidFill>
              </a:rPr>
              <a:t>kompenzovny</a:t>
            </a:r>
            <a:r>
              <a:rPr lang="cs-CZ" altLang="cs-CZ" sz="2000" b="1" dirty="0">
                <a:solidFill>
                  <a:srgbClr val="000000"/>
                </a:solidFill>
              </a:rPr>
              <a:t> </a:t>
            </a:r>
            <a:endParaRPr lang="cs-CZ" altLang="cs-CZ" sz="20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13811" y="2924944"/>
            <a:ext cx="8640763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>
                <a:solidFill>
                  <a:srgbClr val="000000"/>
                </a:solidFill>
              </a:rPr>
              <a:t>2. Podle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provedení</a:t>
            </a:r>
            <a:endParaRPr lang="cs-CZ" altLang="cs-CZ" sz="2200" b="1" u="sng" dirty="0">
              <a:solidFill>
                <a:srgbClr val="000000"/>
              </a:solidFill>
            </a:endParaRP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vnitřní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venkovní 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zapouzdřené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  <a:cs typeface="Arial" panose="020B0604020202020204" pitchFamily="34" charset="0"/>
              </a:rPr>
              <a:t>*	kombinované (zapouzdřené + venkovní)</a:t>
            </a:r>
            <a:endParaRPr lang="cs-CZ" altLang="cs-CZ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512" y="4962794"/>
            <a:ext cx="8640763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2200" b="1" u="sng" dirty="0" smtClean="0">
                <a:solidFill>
                  <a:srgbClr val="000000"/>
                </a:solidFill>
              </a:rPr>
              <a:t>3. </a:t>
            </a:r>
            <a:r>
              <a:rPr lang="cs-CZ" altLang="cs-CZ" sz="2200" b="1" u="sng" dirty="0">
                <a:solidFill>
                  <a:srgbClr val="000000"/>
                </a:solidFill>
              </a:rPr>
              <a:t>Podle </a:t>
            </a:r>
            <a:r>
              <a:rPr lang="cs-CZ" altLang="cs-CZ" sz="2200" b="1" u="sng" dirty="0" smtClean="0">
                <a:solidFill>
                  <a:srgbClr val="000000"/>
                </a:solidFill>
              </a:rPr>
              <a:t>ovládání</a:t>
            </a:r>
          </a:p>
          <a:p>
            <a:pPr>
              <a:spcBef>
                <a:spcPct val="5000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 </a:t>
            </a:r>
            <a:r>
              <a:rPr lang="cs-CZ" altLang="cs-CZ" sz="2000" b="1" dirty="0">
                <a:solidFill>
                  <a:srgbClr val="000000"/>
                </a:solidFill>
              </a:rPr>
              <a:t>	</a:t>
            </a:r>
            <a:r>
              <a:rPr lang="cs-CZ" altLang="cs-CZ" sz="2000" b="1" dirty="0" smtClean="0">
                <a:solidFill>
                  <a:srgbClr val="000000"/>
                </a:solidFill>
              </a:rPr>
              <a:t>místně ovládané - dispečink v rozvodně, přímo u zařízení </a:t>
            </a:r>
          </a:p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*	dálkově ovládané - dispečink pro řízení soustavy</a:t>
            </a:r>
            <a:endParaRPr lang="cs-CZ" altLang="cs-CZ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350317"/>
            <a:ext cx="8640763" cy="402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263525" indent="-263525"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2635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cs-CZ" altLang="cs-CZ" sz="2000" b="1" dirty="0" smtClean="0">
                <a:solidFill>
                  <a:srgbClr val="000000"/>
                </a:solidFill>
              </a:rPr>
              <a:t>Vizualizace: </a:t>
            </a:r>
            <a:r>
              <a:rPr lang="cs-CZ" altLang="cs-CZ" sz="2000" b="1" dirty="0" smtClean="0">
                <a:solidFill>
                  <a:srgbClr val="000000"/>
                </a:solidFill>
                <a:hlinkClick r:id="rId2"/>
              </a:rPr>
              <a:t>zde</a:t>
            </a:r>
            <a:endParaRPr lang="cs-CZ" altLang="cs-CZ" sz="2200" b="1" dirty="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3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3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heme/theme1.xml><?xml version="1.0" encoding="utf-8"?>
<a:theme xmlns:a="http://schemas.openxmlformats.org/drawingml/2006/main" name="Zeměkoule">
  <a:themeElements>
    <a:clrScheme name="Vlastní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003B76"/>
      </a:hlink>
      <a:folHlink>
        <a:srgbClr val="FF0000"/>
      </a:folHlink>
    </a:clrScheme>
    <a:fontScheme name="Zeměkoul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99"/>
        </a:solidFill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stealth" w="lg" len="lg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alt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Zeměkoul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eměkoul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1482</TotalTime>
  <Words>1575</Words>
  <Application>Microsoft Office PowerPoint</Application>
  <PresentationFormat>Předvádění na obrazovce (4:3)</PresentationFormat>
  <Paragraphs>243</Paragraphs>
  <Slides>42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42</vt:i4>
      </vt:variant>
    </vt:vector>
  </HeadingPairs>
  <TitlesOfParts>
    <vt:vector size="48" baseType="lpstr">
      <vt:lpstr>Arial</vt:lpstr>
      <vt:lpstr>Comic Sans MS</vt:lpstr>
      <vt:lpstr>Symbol</vt:lpstr>
      <vt:lpstr>Verdana</vt:lpstr>
      <vt:lpstr>Wingdings</vt:lpstr>
      <vt:lpstr>Zeměkoule</vt:lpstr>
      <vt:lpstr>Rozvodny a transformovny 1. část zdroj - ČEZ Distribuce</vt:lpstr>
      <vt:lpstr>Základní pojmy</vt:lpstr>
      <vt:lpstr>Schéma energetické sítě</vt:lpstr>
      <vt:lpstr>Schéma energetické sítě - distribuce</vt:lpstr>
      <vt:lpstr>(zdroj https://www.svetenergie.cz)</vt:lpstr>
      <vt:lpstr>(zdroj https://publi.cz/books/260/01.html)</vt:lpstr>
      <vt:lpstr>Schéma energetické sítě vvn - severozápadní Čechy</vt:lpstr>
      <vt:lpstr>Přenosová síť ČR + plán rozvoje (zdroj ČEPS)</vt:lpstr>
      <vt:lpstr>Prezentace aplikace PowerPoint</vt:lpstr>
      <vt:lpstr>(zdroj https://www.svetenergie.cz)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SPŠSE a VOŠ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Rozvodny a transformovny</dc:title>
  <dc:creator>pe</dc:creator>
  <cp:lastModifiedBy>Ivo Petricek</cp:lastModifiedBy>
  <cp:revision>115</cp:revision>
  <dcterms:created xsi:type="dcterms:W3CDTF">2007-10-26T07:49:58Z</dcterms:created>
  <dcterms:modified xsi:type="dcterms:W3CDTF">2025-03-18T06:43:25Z</dcterms:modified>
</cp:coreProperties>
</file>