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6" r:id="rId2"/>
    <p:sldId id="257" r:id="rId3"/>
    <p:sldId id="258" r:id="rId4"/>
    <p:sldId id="269" r:id="rId5"/>
    <p:sldId id="271" r:id="rId6"/>
    <p:sldId id="270" r:id="rId7"/>
    <p:sldId id="268" r:id="rId8"/>
    <p:sldId id="288" r:id="rId9"/>
    <p:sldId id="272" r:id="rId10"/>
    <p:sldId id="273" r:id="rId11"/>
    <p:sldId id="289" r:id="rId12"/>
    <p:sldId id="274" r:id="rId13"/>
    <p:sldId id="275" r:id="rId14"/>
    <p:sldId id="276" r:id="rId15"/>
    <p:sldId id="277" r:id="rId16"/>
    <p:sldId id="282" r:id="rId17"/>
    <p:sldId id="278" r:id="rId18"/>
    <p:sldId id="280" r:id="rId19"/>
    <p:sldId id="281" r:id="rId20"/>
    <p:sldId id="283" r:id="rId21"/>
    <p:sldId id="284" r:id="rId22"/>
    <p:sldId id="285" r:id="rId23"/>
    <p:sldId id="287" r:id="rId24"/>
    <p:sldId id="286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19D3-8B7C-4292-827E-CDC1030CC920}" type="datetimeFigureOut">
              <a:rPr lang="cs-CZ" smtClean="0"/>
              <a:t>13.01.2025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429C-F53E-4520-8BAE-821329CDF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20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429C-F53E-4520-8BAE-821329CDFF4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90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9AE6F9-945F-4752-8D63-336E0A45506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5751-2F0C-4D22-8357-58C0B4637B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263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3848-3DF1-4784-A632-E8630A89C3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47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59C05-3E27-479B-AB2D-E147F0D561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13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36BC8-9915-40A2-9673-CA7996D83C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211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45E8E-4698-49BA-A725-64F5C73EFA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621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8BB82-8DA4-4F0B-A553-0E5A88D862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65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D9FAB-6392-4B76-B50A-5FE3B5B9E7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548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5E5DE-1B05-4BE2-B34C-0A994BD2A5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551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A606F-15CD-42CD-8D21-B8F4EFFA04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404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46CFE-1431-429C-BF11-437ABFC8CB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974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5756DF-E855-411F-89C5-5239CF32803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0" y="6350"/>
            <a:ext cx="9144000" cy="6846888"/>
            <a:chOff x="113" y="4"/>
            <a:chExt cx="5534" cy="4313"/>
          </a:xfrm>
        </p:grpSpPr>
        <p:sp>
          <p:nvSpPr>
            <p:cNvPr id="205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3" y="4"/>
              <a:ext cx="5534" cy="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4"/>
              <a:ext cx="554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418013"/>
            <a:ext cx="8496300" cy="2439987"/>
          </a:xfrm>
        </p:spPr>
        <p:txBody>
          <a:bodyPr/>
          <a:lstStyle/>
          <a:p>
            <a:pPr algn="ctr"/>
            <a:r>
              <a:rPr lang="cs-CZ" altLang="cs-CZ" sz="72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Výkonové vypínače vn a vvn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424863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800"/>
            <a:ext cx="7416800" cy="65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 descr="vnv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810375" cy="64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6238"/>
            <a:ext cx="6840537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vní rozvaděč bez skleníkového plynu SF6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9725"/>
            <a:ext cx="6768752" cy="57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1" y="116632"/>
            <a:ext cx="828092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Zapouzdřená rozvodna 150kV - zhášecí médium vakuum, rozvody „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clean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air“ (směs dusíku </a:t>
            </a:r>
            <a:r>
              <a:rPr lang="cs-CZ" altLang="cs-CZ" sz="20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a kyslíku)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34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Tlakoplynový vypínač SF</a:t>
            </a:r>
            <a:r>
              <a:rPr lang="cs-CZ" altLang="cs-CZ" u="sng" baseline="-2500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9388" y="1279481"/>
            <a:ext cx="871378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Oblouk je uhašen v elektronegativním plynu, nejlépe se osvědčil SF</a:t>
            </a:r>
            <a:r>
              <a:rPr lang="cs-CZ" altLang="cs-CZ" sz="2000" b="1" u="sng" baseline="-25000" dirty="0">
                <a:solidFill>
                  <a:srgbClr val="000000"/>
                </a:solidFill>
              </a:rPr>
              <a:t>6</a:t>
            </a:r>
            <a:r>
              <a:rPr lang="cs-CZ" altLang="cs-CZ" sz="2000" b="1" u="sng" dirty="0">
                <a:solidFill>
                  <a:srgbClr val="000000"/>
                </a:solidFill>
              </a:rPr>
              <a:t> (fluorid sírový).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79388" y="2060848"/>
            <a:ext cx="8785225" cy="423410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Vlastnosti plynu SF6: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bezbarvý, bez zápachu, nejedovatý, nedýchatelný, nehořlavý.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při normálních podmínkách (tlak a teplota) je 5 x těžší než vzduch, má vyšší tepelnou vodivost než vzduch, do 150</a:t>
            </a:r>
            <a:r>
              <a:rPr lang="cs-CZ" altLang="cs-CZ" sz="2000" b="1" baseline="30000" dirty="0">
                <a:solidFill>
                  <a:srgbClr val="000000"/>
                </a:solidFill>
              </a:rPr>
              <a:t>0</a:t>
            </a:r>
            <a:r>
              <a:rPr lang="cs-CZ" altLang="cs-CZ" sz="2000" b="1" dirty="0">
                <a:solidFill>
                  <a:srgbClr val="000000"/>
                </a:solidFill>
              </a:rPr>
              <a:t>C je chemicky stálý.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má vyšší elektrickou pevnost než vzduch 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(při tlaku 0,25 </a:t>
            </a:r>
            <a:r>
              <a:rPr lang="cs-CZ" altLang="cs-CZ" sz="2000" b="1" dirty="0" err="1">
                <a:solidFill>
                  <a:srgbClr val="000000"/>
                </a:solidFill>
              </a:rPr>
              <a:t>MPa</a:t>
            </a:r>
            <a:r>
              <a:rPr lang="cs-CZ" altLang="cs-CZ" sz="2000" b="1" dirty="0">
                <a:solidFill>
                  <a:srgbClr val="000000"/>
                </a:solidFill>
              </a:rPr>
              <a:t> je elektrická pevnost 13 kV/mm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výrazně narušuje ozónovou vrstvu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 	skleníkový plyn, index GWP je 24 300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1 kg SF6 při vypuštění do atmosféry má stejný účinek jako 24,3 tun CO</a:t>
            </a:r>
            <a:r>
              <a:rPr lang="cs-CZ" altLang="cs-CZ" sz="2000" b="1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od 1. 1. 2032 (2 roky přechodné období pro případné výjimky) bude pro zařízení nad 145 </a:t>
            </a:r>
            <a:r>
              <a:rPr lang="cs-CZ" altLang="cs-CZ" sz="2000" b="1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kV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zákaz výroby a dodávky zařízení s tímto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plynem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u vypínačů v síti 400 </a:t>
            </a:r>
            <a:r>
              <a:rPr lang="cs-CZ" altLang="cs-CZ" sz="2000" b="1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kV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není v současné době náhrada 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Tlakoplynový vypínač SF</a:t>
            </a:r>
            <a:r>
              <a:rPr lang="cs-CZ" altLang="cs-CZ" u="sng" baseline="-2500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785225" cy="455727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Vlastnosti plynu SF6 při hoření oblouku: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v porovnání se vzduchem se odvádí z oblouku větší množství tepla 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200" b="1" dirty="0">
                <a:solidFill>
                  <a:srgbClr val="000000"/>
                </a:solidFill>
              </a:rPr>
              <a:t>nízká teplota oblouku (asi ¼ teploty oblouku ve vzduchu)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malé obloukové napětí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úzký obloukový kanál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 	stabilní hoření oblouku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aktivně se podílí na uhašení oblouku (při průchodu proudu nulou se rychle snižuje vodivost) 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 rychlý nárůst elektrické pevnosti mezi kontakty</a:t>
            </a:r>
          </a:p>
          <a:p>
            <a:r>
              <a:rPr lang="cs-CZ" altLang="cs-CZ" sz="2800" b="1" dirty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500" b="1" u="sng" dirty="0">
                <a:solidFill>
                  <a:srgbClr val="000000"/>
                </a:solidFill>
                <a:sym typeface="Symbol" panose="05050102010706020507" pitchFamily="18" charset="2"/>
              </a:rPr>
              <a:t>po průchodu proudu nulou je malá pravděpodobnost opětovného zapálení oblouku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Popis vypínače SF</a:t>
            </a:r>
            <a:r>
              <a:rPr lang="cs-CZ" altLang="cs-CZ" u="sng" baseline="-2500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92893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284663" y="1412875"/>
            <a:ext cx="4679950" cy="3221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3. zhášecí tryska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4. pohyblivý opalovací kontakt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5. pohyblivý kontakt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6. pevný opalovací kontakt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7. pevný kontakt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9 bezpečnostní ventil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2916238" y="1700213"/>
            <a:ext cx="1368425" cy="433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2916238" y="2205038"/>
            <a:ext cx="1368425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1979613" y="2781300"/>
            <a:ext cx="2305050" cy="9350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 flipV="1">
            <a:off x="1692275" y="2420938"/>
            <a:ext cx="2592388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2051050" y="2060575"/>
            <a:ext cx="2233613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2916238" y="4437063"/>
            <a:ext cx="1368425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vypínače SF</a:t>
            </a:r>
            <a:r>
              <a:rPr lang="cs-CZ" altLang="cs-CZ" u="sng" baseline="-2500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24130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07950" y="6237288"/>
            <a:ext cx="3095625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Zapnutý vypínač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700338" y="1412875"/>
            <a:ext cx="3311525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Hlavní kontakty - sepnuto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2124075" y="1844675"/>
            <a:ext cx="576263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1835150" y="2781300"/>
            <a:ext cx="360363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971550" y="2924175"/>
            <a:ext cx="720725" cy="720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700338" y="3860800"/>
            <a:ext cx="3816350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Opalovací kontakty - sepnuto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 flipV="1">
            <a:off x="1692275" y="3357563"/>
            <a:ext cx="1008063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771775" y="4508500"/>
            <a:ext cx="5761038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Vrchní komora s plynem SF</a:t>
            </a:r>
            <a:r>
              <a:rPr lang="cs-CZ" altLang="cs-CZ" sz="2000" b="1" baseline="-25000">
                <a:solidFill>
                  <a:srgbClr val="000000"/>
                </a:solidFill>
              </a:rPr>
              <a:t>6</a:t>
            </a:r>
            <a:r>
              <a:rPr lang="cs-CZ" altLang="cs-CZ" sz="2000" b="1">
                <a:solidFill>
                  <a:srgbClr val="000000"/>
                </a:solidFill>
              </a:rPr>
              <a:t> – tlak vyrovnán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 flipV="1">
            <a:off x="1763713" y="3716338"/>
            <a:ext cx="1008062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771775" y="5734050"/>
            <a:ext cx="5832475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Spodní komora s plynem SF</a:t>
            </a:r>
            <a:r>
              <a:rPr lang="cs-CZ" altLang="cs-CZ" sz="2000" b="1" baseline="-25000">
                <a:solidFill>
                  <a:srgbClr val="000000"/>
                </a:solidFill>
              </a:rPr>
              <a:t>6</a:t>
            </a:r>
            <a:r>
              <a:rPr lang="cs-CZ" altLang="cs-CZ" sz="2000" b="1">
                <a:solidFill>
                  <a:srgbClr val="000000"/>
                </a:solidFill>
              </a:rPr>
              <a:t> – tlak vyrovnán 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1763713" y="4076700"/>
            <a:ext cx="1008062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771775" y="5084763"/>
            <a:ext cx="2663825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Přepouštěcí ventil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1835150" y="4581525"/>
            <a:ext cx="936625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vypínače SF</a:t>
            </a:r>
            <a:r>
              <a:rPr lang="cs-CZ" altLang="cs-CZ" u="sng" baseline="-2500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176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238918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07950" y="6237288"/>
            <a:ext cx="8640763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Vypínání vypínače – opalovací kontakty zůstávají sepnuty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700338" y="1989138"/>
            <a:ext cx="3600450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Hlavní kontakty - rozpojeny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2195513" y="2420938"/>
            <a:ext cx="504825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1763713" y="2852738"/>
            <a:ext cx="431800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2771775" y="4509120"/>
            <a:ext cx="6121400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Přepouštěcí ventil je otevřen – tlak je vyrovnán</a:t>
            </a:r>
          </a:p>
        </p:txBody>
      </p:sp>
    </p:spTree>
    <p:extLst>
      <p:ext uri="{BB962C8B-B14F-4D97-AF65-F5344CB8AC3E}">
        <p14:creationId xmlns:p14="http://schemas.microsoft.com/office/powerpoint/2010/main" val="35626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65" grpId="0" animBg="1"/>
      <p:bldP spid="31766" grpId="0" animBg="1"/>
      <p:bldP spid="31767" grpId="0" animBg="1"/>
      <p:bldP spid="31768" grpId="0" animBg="1"/>
      <p:bldP spid="317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vypínače SF</a:t>
            </a:r>
            <a:r>
              <a:rPr lang="cs-CZ" altLang="cs-CZ" u="sng" baseline="-2500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4050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3744913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Vypnutí velkého proudu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916238" y="1484313"/>
            <a:ext cx="4608512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Hlavní kontakty zůstávají rozpojeny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916238" y="2060575"/>
            <a:ext cx="6119812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Pomocné kontakty rozpojeny – zapálení oblouku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působením oblouku naroste tlak 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přepouštěcí ventil se uzavře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916238" y="3284538"/>
            <a:ext cx="590550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Plyn SF</a:t>
            </a:r>
            <a:r>
              <a:rPr lang="cs-CZ" altLang="cs-CZ" sz="2000" b="1" baseline="-25000">
                <a:solidFill>
                  <a:srgbClr val="000000"/>
                </a:solidFill>
              </a:rPr>
              <a:t>6</a:t>
            </a:r>
            <a:r>
              <a:rPr lang="cs-CZ" altLang="cs-CZ" sz="2000" b="1">
                <a:solidFill>
                  <a:srgbClr val="000000"/>
                </a:solidFill>
              </a:rPr>
              <a:t> proudí přes trysku do horní nádoby, proudění plynu způsobí uhašení oblouku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916238" y="4221163"/>
            <a:ext cx="5905500" cy="1336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Po uhašení oblouku dojde k oddálení kontaktů, 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>
                <a:solidFill>
                  <a:srgbClr val="000000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tlak ve zhášení komoře klesá </a:t>
            </a:r>
          </a:p>
          <a:p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>
                <a:solidFill>
                  <a:srgbClr val="000000"/>
                </a:solidFill>
              </a:rPr>
              <a:t> ventil se opět otevře a dojde k vyrovnání tlaků  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1692275" y="2060575"/>
            <a:ext cx="1223963" cy="15128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1979613" y="2060575"/>
            <a:ext cx="936625" cy="2305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1979613" y="3284538"/>
            <a:ext cx="9366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 flipV="1">
            <a:off x="1979613" y="2852738"/>
            <a:ext cx="936625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 animBg="1"/>
      <p:bldP spid="32774" grpId="0" animBg="1"/>
      <p:bldP spid="32776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9550"/>
            <a:ext cx="7046913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77813"/>
            <a:ext cx="553561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632700" cy="63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569325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062038"/>
            <a:ext cx="8869362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385175" cy="576064"/>
          </a:xfrm>
        </p:spPr>
        <p:txBody>
          <a:bodyPr/>
          <a:lstStyle/>
          <a:p>
            <a:pPr algn="ctr"/>
            <a:r>
              <a:rPr lang="cs-CZ" altLang="cs-CZ" u="sng" baseline="-25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Venkovní vypínač - </a:t>
            </a:r>
            <a:r>
              <a:rPr lang="cs-CZ" altLang="cs-CZ" u="sng" baseline="-2500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Recloser</a:t>
            </a:r>
            <a:endParaRPr lang="cs-CZ" altLang="cs-CZ" u="sng" baseline="-2500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79512" y="1006417"/>
            <a:ext cx="8662863" cy="271061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používají se na venkovním vedení vn, mohou nahradit úsečníky</a:t>
            </a:r>
          </a:p>
          <a:p>
            <a:pPr marL="358775" indent="-358775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princip zhášení oblouku - vakuová zhášecí komora, celý přístroj je zapouzdřen v plynu SF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6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.</a:t>
            </a:r>
          </a:p>
          <a:p>
            <a:pPr marL="358775" indent="-358775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funkce:</a:t>
            </a:r>
          </a:p>
          <a:p>
            <a:pPr marL="358775" indent="-358775">
              <a:spcBef>
                <a:spcPts val="0"/>
              </a:spcBef>
              <a:tabLst>
                <a:tab pos="54292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spíná jmenovité a zkratové proudy</a:t>
            </a:r>
          </a:p>
          <a:p>
            <a:pPr marL="358775" indent="-358775">
              <a:spcBef>
                <a:spcPts val="0"/>
              </a:spcBef>
              <a:tabLst>
                <a:tab pos="54292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vypnutí je nezávislé na napájecím napětí vn</a:t>
            </a:r>
          </a:p>
          <a:p>
            <a:pPr marL="358775" indent="-358775">
              <a:spcBef>
                <a:spcPts val="0"/>
              </a:spcBef>
              <a:tabLst>
                <a:tab pos="54292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	-	součástí je měření napětí a proudu</a:t>
            </a:r>
          </a:p>
          <a:p>
            <a:pPr marL="358775" indent="-358775">
              <a:spcBef>
                <a:spcPts val="0"/>
              </a:spcBef>
              <a:tabLst>
                <a:tab pos="54292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možnost místního i dálkového ovládání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87" y="3645024"/>
            <a:ext cx="3259309" cy="30963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779229"/>
            <a:ext cx="3024336" cy="29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vlastnosti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56932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Výkonové vypínače mají schopnost spínat všechny druhy zátěže (naprázdno, při zatížení) a všechny typy poruch, včetně zkratů. </a:t>
            </a:r>
          </a:p>
        </p:txBody>
      </p:sp>
      <p:sp>
        <p:nvSpPr>
          <p:cNvPr id="11269" name="Rectangle 5"/>
          <p:cNvSpPr>
            <a:spLocks noRot="1" noChangeArrowheads="1"/>
          </p:cNvSpPr>
          <p:nvPr/>
        </p:nvSpPr>
        <p:spPr bwMode="auto">
          <a:xfrm>
            <a:off x="395288" y="2925763"/>
            <a:ext cx="83851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vypínačů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3995738"/>
            <a:ext cx="8785225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1.	</a:t>
            </a:r>
            <a:r>
              <a:rPr lang="cs-CZ" altLang="cs-CZ" sz="2400" b="1" u="sng" dirty="0">
                <a:solidFill>
                  <a:srgbClr val="000000"/>
                </a:solidFill>
              </a:rPr>
              <a:t>Podle velikosti napětí</a:t>
            </a:r>
            <a:r>
              <a:rPr lang="cs-CZ" altLang="cs-CZ" sz="2400" b="1" dirty="0">
                <a:solidFill>
                  <a:srgbClr val="000000"/>
                </a:solidFill>
              </a:rPr>
              <a:t> (např. 25, 123, 420 kV)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2.	</a:t>
            </a:r>
            <a:r>
              <a:rPr lang="cs-CZ" altLang="cs-CZ" sz="2400" b="1" u="sng" dirty="0">
                <a:solidFill>
                  <a:srgbClr val="000000"/>
                </a:solidFill>
              </a:rPr>
              <a:t>Podle jmenovitého proudu</a:t>
            </a:r>
            <a:r>
              <a:rPr lang="cs-CZ" altLang="cs-CZ" sz="2400" b="1" dirty="0">
                <a:solidFill>
                  <a:srgbClr val="000000"/>
                </a:solidFill>
              </a:rPr>
              <a:t> – velikost proudu, který musí vypínač trvale vydržet ( řada od  200 do 800 A).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3.	</a:t>
            </a:r>
            <a:r>
              <a:rPr lang="cs-CZ" altLang="cs-CZ" sz="2400" b="1" u="sng" dirty="0">
                <a:solidFill>
                  <a:srgbClr val="000000"/>
                </a:solidFill>
              </a:rPr>
              <a:t>Podle jmenovitého vypínacího proudu</a:t>
            </a:r>
            <a:r>
              <a:rPr lang="cs-CZ" altLang="cs-CZ" sz="2400" b="1" dirty="0">
                <a:solidFill>
                  <a:srgbClr val="000000"/>
                </a:solidFill>
              </a:rPr>
              <a:t> – největší zkratový proud, který vypínač vypne za předepsaných podmínek.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07904" y="244475"/>
            <a:ext cx="5256584" cy="736253"/>
          </a:xfrm>
        </p:spPr>
        <p:txBody>
          <a:bodyPr/>
          <a:lstStyle/>
          <a:p>
            <a:pPr algn="ctr"/>
            <a:r>
              <a:rPr lang="cs-CZ" altLang="cs-CZ" u="sng" baseline="-25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Venkovní vypínač - </a:t>
            </a:r>
            <a:r>
              <a:rPr lang="cs-CZ" altLang="cs-CZ" u="sng" baseline="-2500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Recloser</a:t>
            </a:r>
            <a:endParaRPr lang="cs-CZ" altLang="cs-CZ" u="sng" baseline="-2500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51920" y="1196752"/>
            <a:ext cx="5112568" cy="317228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mají funkci OZ, v kombinaci s odpínači zlepšují selektivitu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vysoký počet zapínacích cyklů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velká spolehlivost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použití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rozdělení dlouhých vedení vn na jednotlivé úseky, při rozpojení se odpojí jen část spotřebitelů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331"/>
            <a:ext cx="3600400" cy="659303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771" y="4369032"/>
            <a:ext cx="2084850" cy="22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064" y="116632"/>
            <a:ext cx="3816424" cy="1296144"/>
          </a:xfrm>
        </p:spPr>
        <p:txBody>
          <a:bodyPr lIns="36000" rIns="36000"/>
          <a:lstStyle/>
          <a:p>
            <a:pPr algn="ctr"/>
            <a:r>
              <a:rPr lang="cs-CZ" altLang="cs-CZ" u="sng" baseline="-25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Venkovní vypínač - </a:t>
            </a:r>
            <a:r>
              <a:rPr lang="cs-CZ" altLang="cs-CZ" u="sng" baseline="-2500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Recloser</a:t>
            </a:r>
            <a:endParaRPr lang="cs-CZ" altLang="cs-CZ" u="sng" baseline="-2500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779"/>
            <a:ext cx="4752528" cy="5216249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67560" y="1471547"/>
            <a:ext cx="3996928" cy="332616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1	průchodky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2	PTP a kapacitní děliče v průchodkách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4	ochranná membrána, působí případném přetlaku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6	Manuální zapnutí a vypnutí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7	zhášecí komora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8	magnetický pohon</a:t>
            </a:r>
          </a:p>
        </p:txBody>
      </p:sp>
    </p:spTree>
    <p:extLst>
      <p:ext uri="{BB962C8B-B14F-4D97-AF65-F5344CB8AC3E}">
        <p14:creationId xmlns:p14="http://schemas.microsoft.com/office/powerpoint/2010/main" val="1514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504" y="4221088"/>
            <a:ext cx="8856984" cy="255672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marL="358775" indent="-358775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1.	vypnutý stav, síla elektromagnetu udržuje jádro je stabilním stavu</a:t>
            </a:r>
          </a:p>
          <a:p>
            <a:pPr marL="358775" indent="-358775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2.	zapnutí, cívkou prochází proud, silové účinky magnetického pole natáhnou pružinu (nastřádá se energie pro vypnutí) a dojde k zapnutí vypínače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3.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 marL="358775" indent="-358775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4.	vypnutí, cívkou prochází proud opačné polarity, silové účinky a energie pružiny způsobí rychlé vypnutí</a:t>
            </a:r>
          </a:p>
          <a:p>
            <a:pPr marL="358775" indent="-358775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Pozn. baterie pro napájení pružiny je stále nabíjena, vypnutí je nezávislé na napájecím napájení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4248472" cy="41186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146" y="109613"/>
            <a:ext cx="3277087" cy="41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11111" r="20835"/>
          <a:stretch/>
        </p:blipFill>
        <p:spPr>
          <a:xfrm>
            <a:off x="3779912" y="116632"/>
            <a:ext cx="5256584" cy="57606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/>
          <a:stretch/>
        </p:blipFill>
        <p:spPr>
          <a:xfrm>
            <a:off x="107504" y="2060848"/>
            <a:ext cx="540281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385175" cy="936104"/>
          </a:xfrm>
        </p:spPr>
        <p:txBody>
          <a:bodyPr/>
          <a:lstStyle/>
          <a:p>
            <a:pPr algn="ctr"/>
            <a:r>
              <a:rPr lang="cs-CZ" altLang="cs-CZ" u="sng" baseline="-25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  <a:endParaRPr lang="cs-CZ" altLang="cs-CZ" u="sng" baseline="-2500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51520" y="1700808"/>
            <a:ext cx="8662863" cy="86395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 katalogy a materiály firmy DRIBO,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spol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s.r.o. </a:t>
            </a:r>
          </a:p>
          <a:p>
            <a:pPr marL="358775" indent="-3587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smtClean="0">
                <a:solidFill>
                  <a:srgbClr val="000000"/>
                </a:solidFill>
              </a:rPr>
              <a:t>prezentační materiály ČEZ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Zhášení oblouku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8785225" cy="277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Od způsobu zhášení oblouku je odvozen název vypínače:</a:t>
            </a:r>
          </a:p>
          <a:p>
            <a:pPr marL="3405188" indent="-3405188">
              <a:spcBef>
                <a:spcPct val="50000"/>
              </a:spcBef>
              <a:tabLst>
                <a:tab pos="361950" algn="l"/>
                <a:tab pos="3232150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1.	v oleji 	- máloolejové vypínače</a:t>
            </a:r>
          </a:p>
          <a:p>
            <a:pPr marL="3405188" indent="-3405188">
              <a:tabLst>
                <a:tab pos="361950" algn="l"/>
                <a:tab pos="3232150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2.	ve vzduchu 	- tlakovzdušné</a:t>
            </a:r>
          </a:p>
          <a:p>
            <a:pPr marL="3405188" indent="-3405188">
              <a:tabLst>
                <a:tab pos="361950" algn="l"/>
                <a:tab pos="3232150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3.	ve vakuu	- vakuové (pouze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vn, nově do 150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kV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3405188" indent="-3405188">
              <a:tabLst>
                <a:tab pos="361950" algn="l"/>
                <a:tab pos="3232150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4.	v plynu SF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6</a:t>
            </a:r>
            <a:r>
              <a:rPr lang="cs-CZ" altLang="cs-CZ" sz="2000" b="1" dirty="0">
                <a:solidFill>
                  <a:srgbClr val="000000"/>
                </a:solidFill>
              </a:rPr>
              <a:t>    	-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tlakoplynové</a:t>
            </a:r>
          </a:p>
          <a:p>
            <a:pPr marL="3405188" indent="-3405188">
              <a:tabLst>
                <a:tab pos="361950" algn="l"/>
                <a:tab pos="32321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5.	média bez SF6	- například „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clean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air“ - (80% dusíku a 20% kyslíku)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3405188" indent="-3405188">
              <a:tabLst>
                <a:tab pos="361950" algn="l"/>
                <a:tab pos="32321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6.</a:t>
            </a:r>
            <a:r>
              <a:rPr lang="cs-CZ" altLang="cs-CZ" sz="2000" b="1" dirty="0">
                <a:solidFill>
                  <a:srgbClr val="000000"/>
                </a:solidFill>
              </a:rPr>
              <a:t>	v magnetickém poli	- magnetické (stejnosměrné obvody)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9388" y="4438650"/>
            <a:ext cx="8785225" cy="19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400" b="1" u="sng" dirty="0">
                <a:solidFill>
                  <a:srgbClr val="000000"/>
                </a:solidFill>
              </a:rPr>
              <a:t>V současné době se provádí unifikace a sjednocení v používání vypínačů: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1.	soustava vn - máloolejové (postupný útlum), </a:t>
            </a:r>
            <a:r>
              <a:rPr lang="cs-CZ" altLang="cs-CZ" sz="2000" b="1" u="sng" dirty="0">
                <a:solidFill>
                  <a:srgbClr val="000000"/>
                </a:solidFill>
              </a:rPr>
              <a:t>vakuové</a:t>
            </a:r>
            <a:r>
              <a:rPr lang="cs-CZ" altLang="cs-CZ" sz="2000" b="1" dirty="0">
                <a:solidFill>
                  <a:srgbClr val="000000"/>
                </a:solidFill>
              </a:rPr>
              <a:t> tlakoplynové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2.	soustava vvn -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tlakoplynové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3.	soustava vvn - hledání alternativy k plynu SF6 (skleníkový plyn)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Vakuový vypínač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655320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3059113" y="1989138"/>
            <a:ext cx="0" cy="3024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03350" y="2852738"/>
            <a:ext cx="1655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55650" y="2420938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kontakty sepnuty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356100" y="1989138"/>
            <a:ext cx="0" cy="3024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3132138" y="2852738"/>
            <a:ext cx="1223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132138" y="2132013"/>
            <a:ext cx="12239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hoření oblouku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635375" y="1268413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přerušení oblouku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339975" y="1268413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oddělení kontaktů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4572000" y="2852738"/>
            <a:ext cx="2232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724525" y="1412875"/>
            <a:ext cx="32400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/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nárůst zotaveného napětí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148263" y="1387475"/>
            <a:ext cx="5762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500563" y="1989138"/>
            <a:ext cx="0" cy="381635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643438" y="2132013"/>
            <a:ext cx="144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jmenovité napětí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227763" y="3429000"/>
            <a:ext cx="2736850" cy="84772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Uhašení oblouku v nule proudu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1" grpId="0" animBg="1"/>
      <p:bldP spid="23562" grpId="0" animBg="1"/>
      <p:bldP spid="23563" grpId="0"/>
      <p:bldP spid="23564" grpId="0" animBg="1"/>
      <p:bldP spid="23565" grpId="0" animBg="1"/>
      <p:bldP spid="23566" grpId="0"/>
      <p:bldP spid="23568" grpId="0"/>
      <p:bldP spid="23569" grpId="0" animBg="1"/>
      <p:bldP spid="23570" grpId="0"/>
      <p:bldP spid="23571" grpId="0"/>
      <p:bldP spid="23572" grpId="0" animBg="1"/>
      <p:bldP spid="23573" grpId="0"/>
      <p:bldP spid="235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674100" cy="936625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Vznik a princip uhašení oblouku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713788" cy="534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1.	Při snižování tlaku na kontakty dochází ke zvyšování teploty na povrchu kontaktů a následnému odpařování kontaktního kovu.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2.	Mezi kontakty je mrak kovových par, ve kterých dochází k ionizaci prostředí 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 zapálí se oblouk.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3.	Oblouku má tvar rovnoramenného trojúhelníka s vrcholem na katodě. </a:t>
            </a:r>
            <a:r>
              <a:rPr lang="cs-CZ" altLang="cs-CZ" sz="22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4.	Při velkých vypínacích proudech dochází ke zúžení oblouku na anodě.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5.	Při oddalování kontaktů dochází velmi rychle k uhašení oblouku a přerušení obvodu.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6.	Po uhašení oblouku páry kondenzují na vodivém stínítku u povrchu komory 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 obnoví se elektrická pevnost vakua.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Vakuový vypínač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32117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2923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63600" y="6092825"/>
            <a:ext cx="2952750" cy="54451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 u="sng">
                <a:solidFill>
                  <a:srgbClr val="000000"/>
                </a:solidFill>
              </a:rPr>
              <a:t>Vypnutí proudu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9388" y="4005263"/>
            <a:ext cx="1476375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jmenovitý proud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835150" y="4005263"/>
            <a:ext cx="1008063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I </a:t>
            </a:r>
            <a:r>
              <a:rPr lang="en-US" altLang="cs-CZ" sz="2000" b="1" u="sng">
                <a:solidFill>
                  <a:srgbClr val="000000"/>
                </a:solidFill>
                <a:cs typeface="Arial" panose="020B0604020202020204" pitchFamily="34" charset="0"/>
              </a:rPr>
              <a:t>&gt;</a:t>
            </a:r>
            <a:r>
              <a:rPr lang="cs-CZ" altLang="cs-CZ" sz="2000" b="1" u="sng">
                <a:solidFill>
                  <a:srgbClr val="000000"/>
                </a:solidFill>
                <a:cs typeface="Arial" panose="020B0604020202020204" pitchFamily="34" charset="0"/>
              </a:rPr>
              <a:t> I</a:t>
            </a:r>
            <a:r>
              <a:rPr lang="cs-CZ" altLang="cs-CZ" sz="2000" b="1" u="sng" baseline="-2500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endParaRPr lang="en-US" altLang="cs-CZ" sz="2000" b="1" u="sng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059113" y="3997325"/>
            <a:ext cx="1476375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zkratový proud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 flipV="1">
            <a:off x="971550" y="4724400"/>
            <a:ext cx="1368425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2339975" y="4437063"/>
            <a:ext cx="0" cy="1655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2339975" y="4724400"/>
            <a:ext cx="1368425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827088" y="3213100"/>
            <a:ext cx="0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2339975" y="3213100"/>
            <a:ext cx="0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3779838" y="3284538"/>
            <a:ext cx="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3779838" y="3284538"/>
            <a:ext cx="2232025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284663" y="5300663"/>
            <a:ext cx="46799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400" b="1" u="sng" dirty="0">
                <a:solidFill>
                  <a:srgbClr val="000000"/>
                </a:solidFill>
              </a:rPr>
              <a:t>Rotace oblouku </a:t>
            </a:r>
          </a:p>
          <a:p>
            <a:pPr algn="ctr"/>
            <a:r>
              <a:rPr lang="cs-CZ" altLang="cs-CZ" sz="2400" b="1" u="sng" dirty="0">
                <a:solidFill>
                  <a:srgbClr val="000000"/>
                </a:solidFill>
              </a:rPr>
              <a:t>na elektrodách </a:t>
            </a:r>
            <a:r>
              <a:rPr lang="cs-CZ" altLang="cs-CZ" sz="2400" b="1" u="sng" dirty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400" b="1" u="sng" dirty="0">
                <a:solidFill>
                  <a:srgbClr val="000000"/>
                </a:solidFill>
              </a:rPr>
              <a:t> rovnoměrné tepelné zatížení elektrod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1638" y="244475"/>
            <a:ext cx="4630737" cy="1239838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Popis vakuového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vypínače (ABB)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981075"/>
            <a:ext cx="3609975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211638" y="1916113"/>
            <a:ext cx="3311525" cy="46384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Vnější obal - izolátor 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3419475" y="2133600"/>
            <a:ext cx="7207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211638" y="4005263"/>
            <a:ext cx="2808287" cy="46384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Pohyblivý kontakt 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211638" y="4797425"/>
            <a:ext cx="2592387" cy="46384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Spínací komora 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211638" y="5492750"/>
            <a:ext cx="1368425" cy="46384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Vlnovec 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211638" y="2636838"/>
            <a:ext cx="2449512" cy="46384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Pevný kontakt 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2484438" y="2889250"/>
            <a:ext cx="1655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2484438" y="4256088"/>
            <a:ext cx="1655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2916238" y="5013325"/>
            <a:ext cx="1223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2627313" y="5641975"/>
            <a:ext cx="1512887" cy="144463"/>
          </a:xfrm>
          <a:custGeom>
            <a:avLst/>
            <a:gdLst>
              <a:gd name="T0" fmla="*/ 953 w 953"/>
              <a:gd name="T1" fmla="*/ 91 h 91"/>
              <a:gd name="T2" fmla="*/ 182 w 953"/>
              <a:gd name="T3" fmla="*/ 91 h 91"/>
              <a:gd name="T4" fmla="*/ 0 w 953"/>
              <a:gd name="T5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3" h="91">
                <a:moveTo>
                  <a:pt x="953" y="91"/>
                </a:moveTo>
                <a:lnTo>
                  <a:pt x="182" y="91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2" grpId="0" animBg="1"/>
      <p:bldP spid="22544" grpId="0" animBg="1"/>
      <p:bldP spid="22545" grpId="0" animBg="1"/>
      <p:bldP spid="22546" grpId="0" animBg="1"/>
      <p:bldP spid="225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1638" y="244475"/>
            <a:ext cx="4630737" cy="1239838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Popis vakuového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vypínače (ABB)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66" y="266187"/>
            <a:ext cx="3986784" cy="62910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556792"/>
            <a:ext cx="312217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Vlastnosti vakuového vypínače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8785225" cy="29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Výhody: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vysoký stupeň vakua (až 10</a:t>
            </a:r>
            <a:r>
              <a:rPr lang="cs-CZ" altLang="cs-CZ" sz="2000" b="1" baseline="30000" dirty="0">
                <a:solidFill>
                  <a:srgbClr val="000000"/>
                </a:solidFill>
              </a:rPr>
              <a:t>-6</a:t>
            </a:r>
            <a:r>
              <a:rPr lang="cs-CZ" altLang="cs-CZ" sz="2000" b="1" dirty="0">
                <a:solidFill>
                  <a:srgbClr val="000000"/>
                </a:solidFill>
              </a:rPr>
              <a:t> Pa) výrazně zvyšuje elektrickou pevnost </a:t>
            </a:r>
            <a:r>
              <a:rPr lang="en-US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minimální zdvih kontaktů (řádově mm)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*	mají malé obloukové napětí (do 30 V)  malá zhášecí energie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*	nehořlavé prostředí, nedochází k vyfouknutí ionizovaných plynů a plamene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*	minimální údržba, dlouhá životnost (až 100 x </a:t>
            </a:r>
            <a:r>
              <a:rPr lang="cs-CZ" altLang="cs-CZ" sz="2000" b="1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kn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9388" y="4581128"/>
            <a:ext cx="8785225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Nevýhody: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hrozí utržení oblouku před průchodem proudu nulou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 nebezpečí vzniku přepětí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komory nelze zapojovat 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série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1473</TotalTime>
  <Words>1154</Words>
  <Application>Microsoft Office PowerPoint</Application>
  <PresentationFormat>Předvádění na obrazovce (4:3)</PresentationFormat>
  <Paragraphs>133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Symbol</vt:lpstr>
      <vt:lpstr>Wingdings</vt:lpstr>
      <vt:lpstr>Vrstvy skla</vt:lpstr>
      <vt:lpstr>Výkonové vypínače vn a vvn</vt:lpstr>
      <vt:lpstr>Základní vlastnosti</vt:lpstr>
      <vt:lpstr>Zhášení oblouku</vt:lpstr>
      <vt:lpstr>Vakuový vypínač</vt:lpstr>
      <vt:lpstr>Vznik a princip uhašení oblouku </vt:lpstr>
      <vt:lpstr>Vakuový vypínač</vt:lpstr>
      <vt:lpstr>Popis vakuového vypínače (ABB)</vt:lpstr>
      <vt:lpstr>Popis vakuového vypínače (ABB)</vt:lpstr>
      <vt:lpstr>Vlastnosti vakuového vypínače</vt:lpstr>
      <vt:lpstr>Prezentace aplikace PowerPoint</vt:lpstr>
      <vt:lpstr>Prezentace aplikace PowerPoint</vt:lpstr>
      <vt:lpstr>Tlakoplynový vypínač SF6</vt:lpstr>
      <vt:lpstr>Tlakoplynový vypínač SF6</vt:lpstr>
      <vt:lpstr>Popis vypínače SF6</vt:lpstr>
      <vt:lpstr>Princip vypínače SF6</vt:lpstr>
      <vt:lpstr>Princip vypínače SF6</vt:lpstr>
      <vt:lpstr>Princip vypínače SF6</vt:lpstr>
      <vt:lpstr>Prezentace aplikace PowerPoint</vt:lpstr>
      <vt:lpstr>Venkovní vypínač - Recloser</vt:lpstr>
      <vt:lpstr>Venkovní vypínač - Recloser</vt:lpstr>
      <vt:lpstr>Venkovní vypínač - Recloser</vt:lpstr>
      <vt:lpstr>Prezentace aplikace PowerPoint</vt:lpstr>
      <vt:lpstr>Prezentace aplikace PowerPoint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Výkonové vypínače vn a vvn</dc:title>
  <dc:creator>pe</dc:creator>
  <cp:lastModifiedBy>Ivo Petricek</cp:lastModifiedBy>
  <cp:revision>101</cp:revision>
  <dcterms:created xsi:type="dcterms:W3CDTF">2007-09-13T04:17:56Z</dcterms:created>
  <dcterms:modified xsi:type="dcterms:W3CDTF">2025-01-13T09:34:23Z</dcterms:modified>
</cp:coreProperties>
</file>