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57" r:id="rId3"/>
    <p:sldId id="29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91" r:id="rId14"/>
    <p:sldId id="289" r:id="rId15"/>
    <p:sldId id="290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79" r:id="rId24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5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buClr>
        <a:schemeClr val="hlink"/>
      </a:buClr>
      <a:buSzPct val="70000"/>
      <a:buFont typeface="Wingdings" panose="05000000000000000000" pitchFamily="2" charset="2"/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9E"/>
    <a:srgbClr val="00FF00"/>
    <a:srgbClr val="FF6600"/>
    <a:srgbClr val="0033CC"/>
    <a:srgbClr val="EAEAEA"/>
    <a:srgbClr val="FFFF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624" autoAdjust="0"/>
  </p:normalViewPr>
  <p:slideViewPr>
    <p:cSldViewPr>
      <p:cViewPr varScale="1">
        <p:scale>
          <a:sx n="120" d="100"/>
          <a:sy n="120" d="100"/>
        </p:scale>
        <p:origin x="42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  <a:buFont typeface="Wingdings" panose="05000000000000000000" pitchFamily="2" charset="2"/>
                <a:buChar char="n"/>
                <a:defRPr/>
              </a:pPr>
              <a:endParaRPr lang="cs-CZ" sz="2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  <a:buFont typeface="Wingdings" panose="05000000000000000000" pitchFamily="2" charset="2"/>
                <a:buChar char="n"/>
                <a:defRPr/>
              </a:pPr>
              <a:endParaRPr lang="cs-CZ" sz="2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endParaRPr>
            </a:p>
          </p:txBody>
        </p:sp>
      </p:grpSp>
      <p:sp>
        <p:nvSpPr>
          <p:cNvPr id="88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88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1FA9FFE-E4CA-40AF-9170-C6F13C9204B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481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82AF11-1D63-4628-8925-F68DF3ECE9F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49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535FAF-B59A-4D31-A421-79B0548DDC7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62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07990B-7ECA-4627-8F32-5D380E11053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87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C8C576-144B-4B09-9241-BFAA1C2D7FA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750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D64B9F-9BD4-4A19-9D27-58830069A91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051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51D5B1-8247-44DA-9714-953F1EC4CA76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519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674D6E-0EF2-4AA8-8D7D-284DB03B9232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171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167737-1344-4907-9103-DDA668A067E3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04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764640-0315-402E-AD99-64CD6B6C0D0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04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ABD522-AF2A-4E8D-92D7-45F1534C72D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23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/>
            </a:lvl1pPr>
          </a:lstStyle>
          <a:p>
            <a:fld id="{DA05B5F4-5DCC-498F-AA24-E434BA46A019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70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  <p:sp>
            <p:nvSpPr>
              <p:cNvPr id="870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  <p:sp>
            <p:nvSpPr>
              <p:cNvPr id="870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  <p:sp>
            <p:nvSpPr>
              <p:cNvPr id="8704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  <p:sp>
            <p:nvSpPr>
              <p:cNvPr id="870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buFont typeface="Wingdings" panose="05000000000000000000" pitchFamily="2" charset="2"/>
                  <a:buChar char="n"/>
                  <a:defRPr/>
                </a:pPr>
                <a:endParaRPr lang="cs-CZ" sz="2800" b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aramond" pitchFamily="18" charset="0"/>
                </a:endParaRPr>
              </a:p>
            </p:txBody>
          </p:sp>
        </p:grpSp>
        <p:sp>
          <p:nvSpPr>
            <p:cNvPr id="870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  <a:buFont typeface="Wingdings" panose="05000000000000000000" pitchFamily="2" charset="2"/>
                <a:buChar char="n"/>
                <a:defRPr/>
              </a:pPr>
              <a:endParaRPr lang="cs-CZ" sz="2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endParaRPr>
            </a:p>
          </p:txBody>
        </p:sp>
        <p:sp>
          <p:nvSpPr>
            <p:cNvPr id="8705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  <a:buFont typeface="Wingdings" panose="05000000000000000000" pitchFamily="2" charset="2"/>
                <a:buChar char="n"/>
                <a:defRPr/>
              </a:pPr>
              <a:endParaRPr lang="cs-CZ" sz="2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endParaRPr>
            </a:p>
          </p:txBody>
        </p:sp>
      </p:grpSp>
      <p:sp>
        <p:nvSpPr>
          <p:cNvPr id="870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b="0" smtClean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70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31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1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4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4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4.wmf"/><Relationship Id="rId11" Type="http://schemas.openxmlformats.org/officeDocument/2006/relationships/image" Target="../media/image47.wmf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44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um.de/dwu/umaptg.htm" TargetMode="External"/><Relationship Id="rId2" Type="http://schemas.openxmlformats.org/officeDocument/2006/relationships/hyperlink" Target="http://www.leifiphysik.de/index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image" Target="../media/image19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Electromagneti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404813"/>
            <a:ext cx="6192837" cy="625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88913"/>
            <a:ext cx="7488237" cy="1944687"/>
          </a:xfrm>
          <a:solidFill>
            <a:schemeClr val="tx1">
              <a:alpha val="60001"/>
            </a:schemeClr>
          </a:solidFill>
        </p:spPr>
        <p:txBody>
          <a:bodyPr/>
          <a:lstStyle/>
          <a:p>
            <a:pPr algn="l" eaLnBrk="1" hangingPunct="1"/>
            <a:r>
              <a:rPr lang="cs-CZ" altLang="cs-CZ" sz="5400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Základy elektrotechniky</a:t>
            </a:r>
            <a:br>
              <a:rPr lang="cs-CZ" altLang="cs-CZ" sz="5400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u="sng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Kompenzace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76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" t="14763" r="19089" b="30598"/>
          <a:stretch>
            <a:fillRect/>
          </a:stretch>
        </p:blipFill>
        <p:spPr bwMode="auto">
          <a:xfrm>
            <a:off x="34925" y="981075"/>
            <a:ext cx="9036050" cy="498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" t="14763" r="22031" b="29866"/>
          <a:stretch>
            <a:fillRect/>
          </a:stretch>
        </p:blipFill>
        <p:spPr bwMode="auto">
          <a:xfrm>
            <a:off x="179388" y="920750"/>
            <a:ext cx="8856662" cy="514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68313" y="188913"/>
            <a:ext cx="8351837" cy="576262"/>
          </a:xfrm>
        </p:spPr>
        <p:txBody>
          <a:bodyPr/>
          <a:lstStyle/>
          <a:p>
            <a:pPr eaLnBrk="1" hangingPunct="1"/>
            <a:r>
              <a:rPr lang="cs-CZ" altLang="cs-CZ" sz="3200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Trojfázová kompenzace </a:t>
            </a:r>
            <a:endParaRPr lang="cs-CZ" altLang="cs-CZ" sz="3200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81075"/>
            <a:ext cx="8713787" cy="1426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Základní postup výpočtu se neliší. Rozdíl je pouze v možnostech zapojení kondenzátorů: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a)	do hvězdy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b)	do trojúhelníku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43191" name="Group 183"/>
          <p:cNvGrpSpPr>
            <a:grpSpLocks/>
          </p:cNvGrpSpPr>
          <p:nvPr/>
        </p:nvGrpSpPr>
        <p:grpSpPr bwMode="auto">
          <a:xfrm>
            <a:off x="395288" y="3122613"/>
            <a:ext cx="4308475" cy="2970212"/>
            <a:chOff x="121" y="1960"/>
            <a:chExt cx="2714" cy="1871"/>
          </a:xfrm>
        </p:grpSpPr>
        <p:sp>
          <p:nvSpPr>
            <p:cNvPr id="43063" name="Oval 55"/>
            <p:cNvSpPr>
              <a:spLocks noChangeArrowheads="1"/>
            </p:cNvSpPr>
            <p:nvPr/>
          </p:nvSpPr>
          <p:spPr bwMode="auto">
            <a:xfrm>
              <a:off x="1383" y="3317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43085" name="Group 77"/>
            <p:cNvGrpSpPr>
              <a:grpSpLocks/>
            </p:cNvGrpSpPr>
            <p:nvPr/>
          </p:nvGrpSpPr>
          <p:grpSpPr bwMode="auto">
            <a:xfrm>
              <a:off x="1314" y="2728"/>
              <a:ext cx="227" cy="589"/>
              <a:chOff x="2835" y="1299"/>
              <a:chExt cx="227" cy="589"/>
            </a:xfrm>
          </p:grpSpPr>
          <p:grpSp>
            <p:nvGrpSpPr>
              <p:cNvPr id="43053" name="Group 45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3051" name="Line 43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3052" name="Line 44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43065" name="Line 57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066" name="Line 58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067" name="Oval 59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3086" name="Group 78"/>
            <p:cNvGrpSpPr>
              <a:grpSpLocks/>
            </p:cNvGrpSpPr>
            <p:nvPr/>
          </p:nvGrpSpPr>
          <p:grpSpPr bwMode="auto">
            <a:xfrm rot="14400000">
              <a:off x="1020" y="3249"/>
              <a:ext cx="227" cy="589"/>
              <a:chOff x="2835" y="1299"/>
              <a:chExt cx="227" cy="589"/>
            </a:xfrm>
          </p:grpSpPr>
          <p:grpSp>
            <p:nvGrpSpPr>
              <p:cNvPr id="43087" name="Group 79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3088" name="Line 80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3089" name="Line 81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43090" name="Line 82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091" name="Line 83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092" name="Oval 84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3093" name="Group 85"/>
            <p:cNvGrpSpPr>
              <a:grpSpLocks/>
            </p:cNvGrpSpPr>
            <p:nvPr/>
          </p:nvGrpSpPr>
          <p:grpSpPr bwMode="auto">
            <a:xfrm rot="7200000">
              <a:off x="1607" y="3249"/>
              <a:ext cx="227" cy="589"/>
              <a:chOff x="2835" y="1299"/>
              <a:chExt cx="227" cy="589"/>
            </a:xfrm>
          </p:grpSpPr>
          <p:grpSp>
            <p:nvGrpSpPr>
              <p:cNvPr id="43094" name="Group 86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3095" name="Line 87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3096" name="Line 88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43097" name="Line 89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098" name="Line 90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099" name="Oval 91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43100" name="Text Box 92"/>
            <p:cNvSpPr txBox="1">
              <a:spLocks noChangeArrowheads="1"/>
            </p:cNvSpPr>
            <p:nvPr/>
          </p:nvSpPr>
          <p:spPr bwMode="auto">
            <a:xfrm>
              <a:off x="1565" y="2954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3101" name="Text Box 93"/>
            <p:cNvSpPr txBox="1">
              <a:spLocks noChangeArrowheads="1"/>
            </p:cNvSpPr>
            <p:nvPr/>
          </p:nvSpPr>
          <p:spPr bwMode="auto">
            <a:xfrm>
              <a:off x="1505" y="3612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3102" name="Text Box 94"/>
            <p:cNvSpPr txBox="1">
              <a:spLocks noChangeArrowheads="1"/>
            </p:cNvSpPr>
            <p:nvPr/>
          </p:nvSpPr>
          <p:spPr bwMode="auto">
            <a:xfrm>
              <a:off x="1028" y="3211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3103" name="Oval 95"/>
            <p:cNvSpPr>
              <a:spLocks noChangeArrowheads="1"/>
            </p:cNvSpPr>
            <p:nvPr/>
          </p:nvSpPr>
          <p:spPr bwMode="auto">
            <a:xfrm>
              <a:off x="2336" y="1979"/>
              <a:ext cx="499" cy="499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104" name="Line 96"/>
            <p:cNvSpPr>
              <a:spLocks noChangeShapeType="1"/>
            </p:cNvSpPr>
            <p:nvPr/>
          </p:nvSpPr>
          <p:spPr bwMode="auto">
            <a:xfrm>
              <a:off x="340" y="2069"/>
              <a:ext cx="204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105" name="Line 97"/>
            <p:cNvSpPr>
              <a:spLocks noChangeShapeType="1"/>
            </p:cNvSpPr>
            <p:nvPr/>
          </p:nvSpPr>
          <p:spPr bwMode="auto">
            <a:xfrm>
              <a:off x="340" y="2387"/>
              <a:ext cx="204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106" name="Line 98"/>
            <p:cNvSpPr>
              <a:spLocks noChangeShapeType="1"/>
            </p:cNvSpPr>
            <p:nvPr/>
          </p:nvSpPr>
          <p:spPr bwMode="auto">
            <a:xfrm>
              <a:off x="340" y="2228"/>
              <a:ext cx="1996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107" name="Line 99"/>
            <p:cNvSpPr>
              <a:spLocks noChangeShapeType="1"/>
            </p:cNvSpPr>
            <p:nvPr/>
          </p:nvSpPr>
          <p:spPr bwMode="auto">
            <a:xfrm flipV="1">
              <a:off x="906" y="2069"/>
              <a:ext cx="0" cy="154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108" name="Oval 100"/>
            <p:cNvSpPr>
              <a:spLocks noChangeArrowheads="1"/>
            </p:cNvSpPr>
            <p:nvPr/>
          </p:nvSpPr>
          <p:spPr bwMode="auto">
            <a:xfrm>
              <a:off x="861" y="2024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109" name="Oval 101"/>
            <p:cNvSpPr>
              <a:spLocks noChangeArrowheads="1"/>
            </p:cNvSpPr>
            <p:nvPr/>
          </p:nvSpPr>
          <p:spPr bwMode="auto">
            <a:xfrm>
              <a:off x="1383" y="2183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110" name="Line 102"/>
            <p:cNvSpPr>
              <a:spLocks noChangeShapeType="1"/>
            </p:cNvSpPr>
            <p:nvPr/>
          </p:nvSpPr>
          <p:spPr bwMode="auto">
            <a:xfrm flipV="1">
              <a:off x="1429" y="2273"/>
              <a:ext cx="0" cy="45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111" name="Oval 103"/>
            <p:cNvSpPr>
              <a:spLocks noChangeArrowheads="1"/>
            </p:cNvSpPr>
            <p:nvPr/>
          </p:nvSpPr>
          <p:spPr bwMode="auto">
            <a:xfrm>
              <a:off x="1882" y="2341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112" name="Line 104"/>
            <p:cNvSpPr>
              <a:spLocks noChangeShapeType="1"/>
            </p:cNvSpPr>
            <p:nvPr/>
          </p:nvSpPr>
          <p:spPr bwMode="auto">
            <a:xfrm flipV="1">
              <a:off x="1927" y="2432"/>
              <a:ext cx="0" cy="118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148" name="Text Box 140"/>
            <p:cNvSpPr txBox="1">
              <a:spLocks noChangeArrowheads="1"/>
            </p:cNvSpPr>
            <p:nvPr/>
          </p:nvSpPr>
          <p:spPr bwMode="auto">
            <a:xfrm>
              <a:off x="2448" y="2081"/>
              <a:ext cx="2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cs-CZ" altLang="cs-CZ" sz="2400" dirty="0">
                  <a:solidFill>
                    <a:schemeClr val="bg2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43149" name="Text Box 141"/>
            <p:cNvSpPr txBox="1">
              <a:spLocks noChangeArrowheads="1"/>
            </p:cNvSpPr>
            <p:nvPr/>
          </p:nvSpPr>
          <p:spPr bwMode="auto">
            <a:xfrm>
              <a:off x="121" y="2278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3150" name="Text Box 142"/>
            <p:cNvSpPr txBox="1">
              <a:spLocks noChangeArrowheads="1"/>
            </p:cNvSpPr>
            <p:nvPr/>
          </p:nvSpPr>
          <p:spPr bwMode="auto">
            <a:xfrm>
              <a:off x="121" y="1960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3151" name="Text Box 143"/>
            <p:cNvSpPr txBox="1">
              <a:spLocks noChangeArrowheads="1"/>
            </p:cNvSpPr>
            <p:nvPr/>
          </p:nvSpPr>
          <p:spPr bwMode="auto">
            <a:xfrm>
              <a:off x="121" y="2115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43196" name="Group 188"/>
          <p:cNvGrpSpPr>
            <a:grpSpLocks/>
          </p:cNvGrpSpPr>
          <p:nvPr/>
        </p:nvGrpSpPr>
        <p:grpSpPr bwMode="auto">
          <a:xfrm>
            <a:off x="4500563" y="1628775"/>
            <a:ext cx="4308475" cy="2651125"/>
            <a:chOff x="2978" y="1979"/>
            <a:chExt cx="2714" cy="1670"/>
          </a:xfrm>
        </p:grpSpPr>
        <p:grpSp>
          <p:nvGrpSpPr>
            <p:cNvPr id="43153" name="Group 145"/>
            <p:cNvGrpSpPr>
              <a:grpSpLocks/>
            </p:cNvGrpSpPr>
            <p:nvPr/>
          </p:nvGrpSpPr>
          <p:grpSpPr bwMode="auto">
            <a:xfrm rot="1800000">
              <a:off x="4059" y="2704"/>
              <a:ext cx="227" cy="589"/>
              <a:chOff x="2835" y="1299"/>
              <a:chExt cx="227" cy="589"/>
            </a:xfrm>
          </p:grpSpPr>
          <p:grpSp>
            <p:nvGrpSpPr>
              <p:cNvPr id="43154" name="Group 146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3155" name="Line 147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3156" name="Line 148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43157" name="Line 149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158" name="Line 150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159" name="Oval 151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3160" name="Group 152"/>
            <p:cNvGrpSpPr>
              <a:grpSpLocks/>
            </p:cNvGrpSpPr>
            <p:nvPr/>
          </p:nvGrpSpPr>
          <p:grpSpPr bwMode="auto">
            <a:xfrm rot="16200000">
              <a:off x="4150" y="2999"/>
              <a:ext cx="227" cy="589"/>
              <a:chOff x="2835" y="1299"/>
              <a:chExt cx="227" cy="589"/>
            </a:xfrm>
          </p:grpSpPr>
          <p:grpSp>
            <p:nvGrpSpPr>
              <p:cNvPr id="43161" name="Group 153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3162" name="Line 154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3163" name="Line 155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43164" name="Line 156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165" name="Line 157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166" name="Oval 158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3167" name="Group 159"/>
            <p:cNvGrpSpPr>
              <a:grpSpLocks/>
            </p:cNvGrpSpPr>
            <p:nvPr/>
          </p:nvGrpSpPr>
          <p:grpSpPr bwMode="auto">
            <a:xfrm rot="9000000">
              <a:off x="4363" y="2788"/>
              <a:ext cx="227" cy="589"/>
              <a:chOff x="2835" y="1299"/>
              <a:chExt cx="227" cy="589"/>
            </a:xfrm>
          </p:grpSpPr>
          <p:grpSp>
            <p:nvGrpSpPr>
              <p:cNvPr id="43168" name="Group 160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3169" name="Line 161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3170" name="Line 162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43171" name="Line 163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172" name="Line 164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173" name="Oval 165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43174" name="Text Box 166"/>
            <p:cNvSpPr txBox="1">
              <a:spLocks noChangeArrowheads="1"/>
            </p:cNvSpPr>
            <p:nvPr/>
          </p:nvSpPr>
          <p:spPr bwMode="auto">
            <a:xfrm>
              <a:off x="4468" y="2757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3175" name="Text Box 167"/>
            <p:cNvSpPr txBox="1">
              <a:spLocks noChangeArrowheads="1"/>
            </p:cNvSpPr>
            <p:nvPr/>
          </p:nvSpPr>
          <p:spPr bwMode="auto">
            <a:xfrm>
              <a:off x="4000" y="2750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3176" name="Text Box 168"/>
            <p:cNvSpPr txBox="1">
              <a:spLocks noChangeArrowheads="1"/>
            </p:cNvSpPr>
            <p:nvPr/>
          </p:nvSpPr>
          <p:spPr bwMode="auto">
            <a:xfrm>
              <a:off x="4241" y="3430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3177" name="Oval 169"/>
            <p:cNvSpPr>
              <a:spLocks noChangeArrowheads="1"/>
            </p:cNvSpPr>
            <p:nvPr/>
          </p:nvSpPr>
          <p:spPr bwMode="auto">
            <a:xfrm>
              <a:off x="5193" y="1998"/>
              <a:ext cx="499" cy="499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178" name="Line 170"/>
            <p:cNvSpPr>
              <a:spLocks noChangeShapeType="1"/>
            </p:cNvSpPr>
            <p:nvPr/>
          </p:nvSpPr>
          <p:spPr bwMode="auto">
            <a:xfrm>
              <a:off x="3197" y="2088"/>
              <a:ext cx="204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179" name="Line 171"/>
            <p:cNvSpPr>
              <a:spLocks noChangeShapeType="1"/>
            </p:cNvSpPr>
            <p:nvPr/>
          </p:nvSpPr>
          <p:spPr bwMode="auto">
            <a:xfrm>
              <a:off x="3197" y="2406"/>
              <a:ext cx="204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180" name="Line 172"/>
            <p:cNvSpPr>
              <a:spLocks noChangeShapeType="1"/>
            </p:cNvSpPr>
            <p:nvPr/>
          </p:nvSpPr>
          <p:spPr bwMode="auto">
            <a:xfrm>
              <a:off x="3197" y="2247"/>
              <a:ext cx="1996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182" name="Oval 174"/>
            <p:cNvSpPr>
              <a:spLocks noChangeArrowheads="1"/>
            </p:cNvSpPr>
            <p:nvPr/>
          </p:nvSpPr>
          <p:spPr bwMode="auto">
            <a:xfrm>
              <a:off x="3742" y="2043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183" name="Oval 175"/>
            <p:cNvSpPr>
              <a:spLocks noChangeArrowheads="1"/>
            </p:cNvSpPr>
            <p:nvPr/>
          </p:nvSpPr>
          <p:spPr bwMode="auto">
            <a:xfrm>
              <a:off x="4240" y="2202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184" name="Line 176"/>
            <p:cNvSpPr>
              <a:spLocks noChangeShapeType="1"/>
            </p:cNvSpPr>
            <p:nvPr/>
          </p:nvSpPr>
          <p:spPr bwMode="auto">
            <a:xfrm flipV="1">
              <a:off x="4286" y="2292"/>
              <a:ext cx="0" cy="45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185" name="Oval 177"/>
            <p:cNvSpPr>
              <a:spLocks noChangeArrowheads="1"/>
            </p:cNvSpPr>
            <p:nvPr/>
          </p:nvSpPr>
          <p:spPr bwMode="auto">
            <a:xfrm>
              <a:off x="4739" y="2360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187" name="Text Box 179"/>
            <p:cNvSpPr txBox="1">
              <a:spLocks noChangeArrowheads="1"/>
            </p:cNvSpPr>
            <p:nvPr/>
          </p:nvSpPr>
          <p:spPr bwMode="auto">
            <a:xfrm>
              <a:off x="5305" y="2100"/>
              <a:ext cx="2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cs-CZ" altLang="cs-CZ" sz="2400">
                  <a:solidFill>
                    <a:schemeClr val="bg2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43188" name="Text Box 180"/>
            <p:cNvSpPr txBox="1">
              <a:spLocks noChangeArrowheads="1"/>
            </p:cNvSpPr>
            <p:nvPr/>
          </p:nvSpPr>
          <p:spPr bwMode="auto">
            <a:xfrm>
              <a:off x="2978" y="2297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dirty="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 dirty="0">
                  <a:solidFill>
                    <a:schemeClr val="bg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3189" name="Text Box 181"/>
            <p:cNvSpPr txBox="1">
              <a:spLocks noChangeArrowheads="1"/>
            </p:cNvSpPr>
            <p:nvPr/>
          </p:nvSpPr>
          <p:spPr bwMode="auto">
            <a:xfrm>
              <a:off x="2978" y="1979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3190" name="Text Box 182"/>
            <p:cNvSpPr txBox="1">
              <a:spLocks noChangeArrowheads="1"/>
            </p:cNvSpPr>
            <p:nvPr/>
          </p:nvSpPr>
          <p:spPr bwMode="auto">
            <a:xfrm>
              <a:off x="2978" y="2134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cxnSp>
          <p:nvCxnSpPr>
            <p:cNvPr id="43192" name="AutoShape 184"/>
            <p:cNvCxnSpPr>
              <a:cxnSpLocks noChangeShapeType="1"/>
              <a:stCxn id="43182" idx="4"/>
              <a:endCxn id="43166" idx="0"/>
            </p:cNvCxnSpPr>
            <p:nvPr/>
          </p:nvCxnSpPr>
          <p:spPr bwMode="auto">
            <a:xfrm rot="16200000" flipH="1">
              <a:off x="3297" y="2635"/>
              <a:ext cx="1150" cy="1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195" name="AutoShape 187"/>
            <p:cNvCxnSpPr>
              <a:cxnSpLocks noChangeShapeType="1"/>
              <a:stCxn id="43185" idx="4"/>
              <a:endCxn id="43173" idx="2"/>
            </p:cNvCxnSpPr>
            <p:nvPr/>
          </p:nvCxnSpPr>
          <p:spPr bwMode="auto">
            <a:xfrm rot="5400000">
              <a:off x="4313" y="2799"/>
              <a:ext cx="808" cy="134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3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79388" y="136824"/>
            <a:ext cx="4679950" cy="576262"/>
          </a:xfrm>
        </p:spPr>
        <p:txBody>
          <a:bodyPr/>
          <a:lstStyle/>
          <a:p>
            <a:pPr eaLnBrk="1" hangingPunct="1"/>
            <a:r>
              <a:rPr lang="cs-CZ" altLang="cs-CZ" sz="28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Trojfázová kompenzace </a:t>
            </a:r>
            <a:endParaRPr lang="cs-CZ" altLang="cs-CZ" sz="28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28986"/>
            <a:ext cx="453707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Výpočet kapacity pro zapojení kondenzátorů do hvězdy: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1.	Výpočet proudu před kompenzací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46084" name="Group 4"/>
          <p:cNvGrpSpPr>
            <a:grpSpLocks noChangeAspect="1"/>
          </p:cNvGrpSpPr>
          <p:nvPr/>
        </p:nvGrpSpPr>
        <p:grpSpPr bwMode="auto">
          <a:xfrm>
            <a:off x="5148263" y="188913"/>
            <a:ext cx="3640137" cy="2519362"/>
            <a:chOff x="104" y="1960"/>
            <a:chExt cx="2731" cy="1890"/>
          </a:xfrm>
        </p:grpSpPr>
        <p:sp>
          <p:nvSpPr>
            <p:cNvPr id="46085" name="Oval 5"/>
            <p:cNvSpPr>
              <a:spLocks noChangeAspect="1" noChangeArrowheads="1"/>
            </p:cNvSpPr>
            <p:nvPr/>
          </p:nvSpPr>
          <p:spPr bwMode="auto">
            <a:xfrm>
              <a:off x="1383" y="3317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46086" name="Group 6"/>
            <p:cNvGrpSpPr>
              <a:grpSpLocks noChangeAspect="1"/>
            </p:cNvGrpSpPr>
            <p:nvPr/>
          </p:nvGrpSpPr>
          <p:grpSpPr bwMode="auto">
            <a:xfrm>
              <a:off x="1314" y="2728"/>
              <a:ext cx="227" cy="589"/>
              <a:chOff x="2835" y="1299"/>
              <a:chExt cx="227" cy="589"/>
            </a:xfrm>
          </p:grpSpPr>
          <p:grpSp>
            <p:nvGrpSpPr>
              <p:cNvPr id="46087" name="Group 7"/>
              <p:cNvGrpSpPr>
                <a:grpSpLocks noChangeAspect="1"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6088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6089" name="Line 9"/>
                <p:cNvSpPr>
                  <a:spLocks noChangeAspect="1"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46090" name="Line 10"/>
              <p:cNvSpPr>
                <a:spLocks noChangeAspect="1"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091" name="Line 11"/>
              <p:cNvSpPr>
                <a:spLocks noChangeAspect="1"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092" name="Oval 12"/>
              <p:cNvSpPr>
                <a:spLocks noChangeAspect="1"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6093" name="Group 13"/>
            <p:cNvGrpSpPr>
              <a:grpSpLocks noChangeAspect="1"/>
            </p:cNvGrpSpPr>
            <p:nvPr/>
          </p:nvGrpSpPr>
          <p:grpSpPr bwMode="auto">
            <a:xfrm rot="14400000">
              <a:off x="1020" y="3249"/>
              <a:ext cx="227" cy="589"/>
              <a:chOff x="2835" y="1299"/>
              <a:chExt cx="227" cy="589"/>
            </a:xfrm>
          </p:grpSpPr>
          <p:grpSp>
            <p:nvGrpSpPr>
              <p:cNvPr id="46094" name="Group 14"/>
              <p:cNvGrpSpPr>
                <a:grpSpLocks noChangeAspect="1"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6095" name="Line 15"/>
                <p:cNvSpPr>
                  <a:spLocks noChangeAspect="1"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6096" name="Line 16"/>
                <p:cNvSpPr>
                  <a:spLocks noChangeAspect="1"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46097" name="Line 17"/>
              <p:cNvSpPr>
                <a:spLocks noChangeAspect="1"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098" name="Line 18"/>
              <p:cNvSpPr>
                <a:spLocks noChangeAspect="1"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099" name="Oval 19"/>
              <p:cNvSpPr>
                <a:spLocks noChangeAspect="1"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6100" name="Group 20"/>
            <p:cNvGrpSpPr>
              <a:grpSpLocks noChangeAspect="1"/>
            </p:cNvGrpSpPr>
            <p:nvPr/>
          </p:nvGrpSpPr>
          <p:grpSpPr bwMode="auto">
            <a:xfrm rot="7200000">
              <a:off x="1607" y="3249"/>
              <a:ext cx="227" cy="589"/>
              <a:chOff x="2835" y="1299"/>
              <a:chExt cx="227" cy="589"/>
            </a:xfrm>
          </p:grpSpPr>
          <p:grpSp>
            <p:nvGrpSpPr>
              <p:cNvPr id="46101" name="Group 21"/>
              <p:cNvGrpSpPr>
                <a:grpSpLocks noChangeAspect="1"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6102" name="Line 22"/>
                <p:cNvSpPr>
                  <a:spLocks noChangeAspect="1"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6103" name="Line 23"/>
                <p:cNvSpPr>
                  <a:spLocks noChangeAspect="1"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46104" name="Line 24"/>
              <p:cNvSpPr>
                <a:spLocks noChangeAspect="1"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105" name="Line 25"/>
              <p:cNvSpPr>
                <a:spLocks noChangeAspect="1"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106" name="Oval 26"/>
              <p:cNvSpPr>
                <a:spLocks noChangeAspect="1"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46107" name="Text Box 27"/>
            <p:cNvSpPr txBox="1">
              <a:spLocks noChangeAspect="1" noChangeArrowheads="1"/>
            </p:cNvSpPr>
            <p:nvPr/>
          </p:nvSpPr>
          <p:spPr bwMode="auto">
            <a:xfrm>
              <a:off x="1559" y="2954"/>
              <a:ext cx="165" cy="2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6108" name="Text Box 28"/>
            <p:cNvSpPr txBox="1">
              <a:spLocks noChangeAspect="1" noChangeArrowheads="1"/>
            </p:cNvSpPr>
            <p:nvPr/>
          </p:nvSpPr>
          <p:spPr bwMode="auto">
            <a:xfrm>
              <a:off x="1499" y="3612"/>
              <a:ext cx="164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6109" name="Text Box 29"/>
            <p:cNvSpPr txBox="1">
              <a:spLocks noChangeAspect="1" noChangeArrowheads="1"/>
            </p:cNvSpPr>
            <p:nvPr/>
          </p:nvSpPr>
          <p:spPr bwMode="auto">
            <a:xfrm>
              <a:off x="1022" y="3212"/>
              <a:ext cx="165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6110" name="Oval 30"/>
            <p:cNvSpPr>
              <a:spLocks noChangeAspect="1" noChangeArrowheads="1"/>
            </p:cNvSpPr>
            <p:nvPr/>
          </p:nvSpPr>
          <p:spPr bwMode="auto">
            <a:xfrm>
              <a:off x="2336" y="1979"/>
              <a:ext cx="499" cy="499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6111" name="Line 31"/>
            <p:cNvSpPr>
              <a:spLocks noChangeAspect="1" noChangeShapeType="1"/>
            </p:cNvSpPr>
            <p:nvPr/>
          </p:nvSpPr>
          <p:spPr bwMode="auto">
            <a:xfrm>
              <a:off x="340" y="2069"/>
              <a:ext cx="204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112" name="Line 32"/>
            <p:cNvSpPr>
              <a:spLocks noChangeAspect="1" noChangeShapeType="1"/>
            </p:cNvSpPr>
            <p:nvPr/>
          </p:nvSpPr>
          <p:spPr bwMode="auto">
            <a:xfrm>
              <a:off x="340" y="2387"/>
              <a:ext cx="204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113" name="Line 33"/>
            <p:cNvSpPr>
              <a:spLocks noChangeAspect="1" noChangeShapeType="1"/>
            </p:cNvSpPr>
            <p:nvPr/>
          </p:nvSpPr>
          <p:spPr bwMode="auto">
            <a:xfrm>
              <a:off x="340" y="2228"/>
              <a:ext cx="1996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114" name="Line 34"/>
            <p:cNvSpPr>
              <a:spLocks noChangeAspect="1" noChangeShapeType="1"/>
            </p:cNvSpPr>
            <p:nvPr/>
          </p:nvSpPr>
          <p:spPr bwMode="auto">
            <a:xfrm flipV="1">
              <a:off x="906" y="2069"/>
              <a:ext cx="0" cy="154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115" name="Oval 35"/>
            <p:cNvSpPr>
              <a:spLocks noChangeAspect="1" noChangeArrowheads="1"/>
            </p:cNvSpPr>
            <p:nvPr/>
          </p:nvSpPr>
          <p:spPr bwMode="auto">
            <a:xfrm>
              <a:off x="861" y="2024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6116" name="Oval 36"/>
            <p:cNvSpPr>
              <a:spLocks noChangeAspect="1" noChangeArrowheads="1"/>
            </p:cNvSpPr>
            <p:nvPr/>
          </p:nvSpPr>
          <p:spPr bwMode="auto">
            <a:xfrm>
              <a:off x="1383" y="2183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6117" name="Line 37"/>
            <p:cNvSpPr>
              <a:spLocks noChangeAspect="1" noChangeShapeType="1"/>
            </p:cNvSpPr>
            <p:nvPr/>
          </p:nvSpPr>
          <p:spPr bwMode="auto">
            <a:xfrm flipV="1">
              <a:off x="1429" y="2273"/>
              <a:ext cx="0" cy="45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118" name="Oval 38"/>
            <p:cNvSpPr>
              <a:spLocks noChangeAspect="1" noChangeArrowheads="1"/>
            </p:cNvSpPr>
            <p:nvPr/>
          </p:nvSpPr>
          <p:spPr bwMode="auto">
            <a:xfrm>
              <a:off x="1882" y="2341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6119" name="Line 39"/>
            <p:cNvSpPr>
              <a:spLocks noChangeAspect="1" noChangeShapeType="1"/>
            </p:cNvSpPr>
            <p:nvPr/>
          </p:nvSpPr>
          <p:spPr bwMode="auto">
            <a:xfrm flipV="1">
              <a:off x="1927" y="2432"/>
              <a:ext cx="0" cy="118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120" name="Text Box 40"/>
            <p:cNvSpPr txBox="1">
              <a:spLocks noChangeAspect="1" noChangeArrowheads="1"/>
            </p:cNvSpPr>
            <p:nvPr/>
          </p:nvSpPr>
          <p:spPr bwMode="auto">
            <a:xfrm>
              <a:off x="2454" y="2129"/>
              <a:ext cx="265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46121" name="Text Box 41"/>
            <p:cNvSpPr txBox="1">
              <a:spLocks noChangeAspect="1" noChangeArrowheads="1"/>
            </p:cNvSpPr>
            <p:nvPr/>
          </p:nvSpPr>
          <p:spPr bwMode="auto">
            <a:xfrm>
              <a:off x="104" y="2279"/>
              <a:ext cx="20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dirty="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 dirty="0">
                  <a:solidFill>
                    <a:schemeClr val="bg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6122" name="Text Box 42"/>
            <p:cNvSpPr txBox="1">
              <a:spLocks noChangeAspect="1" noChangeArrowheads="1"/>
            </p:cNvSpPr>
            <p:nvPr/>
          </p:nvSpPr>
          <p:spPr bwMode="auto">
            <a:xfrm>
              <a:off x="104" y="1960"/>
              <a:ext cx="20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6123" name="Text Box 43"/>
            <p:cNvSpPr txBox="1">
              <a:spLocks noChangeAspect="1" noChangeArrowheads="1"/>
            </p:cNvSpPr>
            <p:nvPr/>
          </p:nvSpPr>
          <p:spPr bwMode="auto">
            <a:xfrm>
              <a:off x="104" y="2114"/>
              <a:ext cx="206" cy="2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</p:grp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611188" y="2060575"/>
          <a:ext cx="245110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29" name="Rovnice" r:id="rId3" imgW="1206360" imgH="469800" progId="Equation.3">
                  <p:embed/>
                </p:oleObj>
              </mc:Choice>
              <mc:Fallback>
                <p:oleObj name="Rovnice" r:id="rId3" imgW="1206360" imgH="4698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060575"/>
                        <a:ext cx="2451100" cy="9604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3161011"/>
            <a:ext cx="864076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Další postup výpočtu je stejný jako u jednofázové kompenzace, výpočet kapacity kondenzátoru platí pro jednu fázi.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" name="Rectangle 112"/>
          <p:cNvSpPr>
            <a:spLocks noChangeArrowheads="1"/>
          </p:cNvSpPr>
          <p:nvPr/>
        </p:nvSpPr>
        <p:spPr bwMode="auto">
          <a:xfrm>
            <a:off x="179388" y="4005263"/>
            <a:ext cx="38877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54013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2.	Výpočet kapacitní reaktance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4" name="Object 119"/>
          <p:cNvGraphicFramePr>
            <a:graphicFrameLocks noChangeAspect="1"/>
          </p:cNvGraphicFramePr>
          <p:nvPr/>
        </p:nvGraphicFramePr>
        <p:xfrm>
          <a:off x="4211638" y="4005263"/>
          <a:ext cx="1042987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0" name="Rovnice" r:id="rId5" imgW="622080" imgH="457200" progId="Equation.3">
                  <p:embed/>
                </p:oleObj>
              </mc:Choice>
              <mc:Fallback>
                <p:oleObj name="Rovnice" r:id="rId5" imgW="622080" imgH="457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4005263"/>
                        <a:ext cx="1042987" cy="7731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2"/>
          <p:cNvSpPr>
            <a:spLocks noChangeArrowheads="1"/>
          </p:cNvSpPr>
          <p:nvPr/>
        </p:nvSpPr>
        <p:spPr bwMode="auto">
          <a:xfrm>
            <a:off x="179388" y="5084763"/>
            <a:ext cx="26638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3.	Výpočet kapacity </a:t>
            </a:r>
          </a:p>
        </p:txBody>
      </p:sp>
      <p:graphicFrame>
        <p:nvGraphicFramePr>
          <p:cNvPr id="6" name="Object 119"/>
          <p:cNvGraphicFramePr>
            <a:graphicFrameLocks noChangeAspect="1"/>
          </p:cNvGraphicFramePr>
          <p:nvPr/>
        </p:nvGraphicFramePr>
        <p:xfrm>
          <a:off x="2771775" y="4868863"/>
          <a:ext cx="2001838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1" name="Rovnice" r:id="rId7" imgW="1193760" imgH="431640" progId="Equation.3">
                  <p:embed/>
                </p:oleObj>
              </mc:Choice>
              <mc:Fallback>
                <p:oleObj name="Rovnice" r:id="rId7" imgW="119376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868863"/>
                        <a:ext cx="2001838" cy="730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12"/>
          <p:cNvSpPr>
            <a:spLocks noChangeArrowheads="1"/>
          </p:cNvSpPr>
          <p:nvPr/>
        </p:nvSpPr>
        <p:spPr bwMode="auto">
          <a:xfrm>
            <a:off x="179388" y="5876925"/>
            <a:ext cx="39608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4.	Výpočet kapacitního výkonu </a:t>
            </a:r>
          </a:p>
        </p:txBody>
      </p:sp>
      <p:graphicFrame>
        <p:nvGraphicFramePr>
          <p:cNvPr id="8" name="Object 119"/>
          <p:cNvGraphicFramePr>
            <a:graphicFrameLocks noChangeAspect="1"/>
          </p:cNvGraphicFramePr>
          <p:nvPr/>
        </p:nvGraphicFramePr>
        <p:xfrm>
          <a:off x="4140200" y="5756275"/>
          <a:ext cx="4325938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2" name="Rovnice" r:id="rId9" imgW="1752480" imgH="266400" progId="Equation.3">
                  <p:embed/>
                </p:oleObj>
              </mc:Choice>
              <mc:Fallback>
                <p:oleObj name="Rovnice" r:id="rId9" imgW="1752480" imgH="2664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5756275"/>
                        <a:ext cx="4325938" cy="6651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180" name="Group 100"/>
          <p:cNvGrpSpPr>
            <a:grpSpLocks/>
          </p:cNvGrpSpPr>
          <p:nvPr/>
        </p:nvGrpSpPr>
        <p:grpSpPr bwMode="auto">
          <a:xfrm>
            <a:off x="7092950" y="908050"/>
            <a:ext cx="292100" cy="576263"/>
            <a:chOff x="4468" y="572"/>
            <a:chExt cx="184" cy="363"/>
          </a:xfrm>
        </p:grpSpPr>
        <p:sp>
          <p:nvSpPr>
            <p:cNvPr id="46171" name="Line 91"/>
            <p:cNvSpPr>
              <a:spLocks noChangeShapeType="1"/>
            </p:cNvSpPr>
            <p:nvPr/>
          </p:nvSpPr>
          <p:spPr bwMode="auto">
            <a:xfrm rot="10800000" flipV="1">
              <a:off x="4468" y="663"/>
              <a:ext cx="0" cy="2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46176" name="Text Box 96"/>
            <p:cNvSpPr txBox="1">
              <a:spLocks noChangeArrowheads="1"/>
            </p:cNvSpPr>
            <p:nvPr/>
          </p:nvSpPr>
          <p:spPr bwMode="auto">
            <a:xfrm>
              <a:off x="4513" y="572"/>
              <a:ext cx="13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rgbClr val="FF0000"/>
                  </a:solidFill>
                  <a:latin typeface="Arial" panose="020B0604020202020204" pitchFamily="34" charset="0"/>
                </a:rPr>
                <a:t>I</a:t>
              </a:r>
              <a:r>
                <a:rPr lang="cs-CZ" altLang="cs-CZ" sz="1800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k</a:t>
              </a:r>
            </a:p>
          </p:txBody>
        </p:sp>
      </p:grpSp>
      <p:grpSp>
        <p:nvGrpSpPr>
          <p:cNvPr id="46179" name="Group 99"/>
          <p:cNvGrpSpPr>
            <a:grpSpLocks/>
          </p:cNvGrpSpPr>
          <p:nvPr/>
        </p:nvGrpSpPr>
        <p:grpSpPr bwMode="auto">
          <a:xfrm>
            <a:off x="6332538" y="1196975"/>
            <a:ext cx="327025" cy="792163"/>
            <a:chOff x="3989" y="754"/>
            <a:chExt cx="206" cy="499"/>
          </a:xfrm>
        </p:grpSpPr>
        <p:sp>
          <p:nvSpPr>
            <p:cNvPr id="46177" name="Text Box 97"/>
            <p:cNvSpPr txBox="1">
              <a:spLocks noChangeArrowheads="1"/>
            </p:cNvSpPr>
            <p:nvPr/>
          </p:nvSpPr>
          <p:spPr bwMode="auto">
            <a:xfrm>
              <a:off x="3989" y="754"/>
              <a:ext cx="18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</a:rPr>
                <a:t>U</a:t>
              </a:r>
              <a:r>
                <a:rPr lang="cs-CZ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46178" name="Line 98"/>
            <p:cNvSpPr>
              <a:spLocks noChangeShapeType="1"/>
            </p:cNvSpPr>
            <p:nvPr/>
          </p:nvSpPr>
          <p:spPr bwMode="auto">
            <a:xfrm>
              <a:off x="4195" y="845"/>
              <a:ext cx="0" cy="408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323850" y="981075"/>
            <a:ext cx="403225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Kompenzační proud </a:t>
            </a:r>
            <a:r>
              <a:rPr lang="cs-CZ" altLang="cs-CZ" sz="2000" dirty="0" err="1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cs-CZ" altLang="cs-CZ" sz="2000" baseline="-25000" dirty="0" err="1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je stejný jako u zapojení do hvězdy.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Jak velký proud musí procházet jedním kondenzátorem ?</a:t>
            </a:r>
          </a:p>
        </p:txBody>
      </p:sp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250825" y="2420938"/>
            <a:ext cx="33845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Jedním kondenzátorem prochází fázový proud – I</a:t>
            </a:r>
            <a:r>
              <a:rPr lang="cs-CZ" altLang="cs-CZ" sz="20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k1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</a:p>
        </p:txBody>
      </p: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3614738" y="2420938"/>
          <a:ext cx="957262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70" name="Rovnice" r:id="rId3" imgW="571320" imgH="419040" progId="Equation.3">
                  <p:embed/>
                </p:oleObj>
              </mc:Choice>
              <mc:Fallback>
                <p:oleObj name="Rovnice" r:id="rId3" imgW="571320" imgH="4190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4738" y="2420938"/>
                        <a:ext cx="957262" cy="7096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4075" name="Group 43"/>
          <p:cNvGrpSpPr>
            <a:grpSpLocks/>
          </p:cNvGrpSpPr>
          <p:nvPr/>
        </p:nvGrpSpPr>
        <p:grpSpPr bwMode="auto">
          <a:xfrm>
            <a:off x="4716463" y="908050"/>
            <a:ext cx="4308475" cy="2651125"/>
            <a:chOff x="2978" y="1979"/>
            <a:chExt cx="2714" cy="1670"/>
          </a:xfrm>
        </p:grpSpPr>
        <p:grpSp>
          <p:nvGrpSpPr>
            <p:cNvPr id="44076" name="Group 44"/>
            <p:cNvGrpSpPr>
              <a:grpSpLocks/>
            </p:cNvGrpSpPr>
            <p:nvPr/>
          </p:nvGrpSpPr>
          <p:grpSpPr bwMode="auto">
            <a:xfrm rot="1800000">
              <a:off x="4059" y="2704"/>
              <a:ext cx="227" cy="589"/>
              <a:chOff x="2835" y="1299"/>
              <a:chExt cx="227" cy="589"/>
            </a:xfrm>
          </p:grpSpPr>
          <p:grpSp>
            <p:nvGrpSpPr>
              <p:cNvPr id="44077" name="Group 45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4078" name="Line 46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079" name="Line 47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44080" name="Line 48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081" name="Line 49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082" name="Oval 50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4083" name="Group 51"/>
            <p:cNvGrpSpPr>
              <a:grpSpLocks/>
            </p:cNvGrpSpPr>
            <p:nvPr/>
          </p:nvGrpSpPr>
          <p:grpSpPr bwMode="auto">
            <a:xfrm rot="16200000">
              <a:off x="4150" y="2999"/>
              <a:ext cx="227" cy="589"/>
              <a:chOff x="2835" y="1299"/>
              <a:chExt cx="227" cy="589"/>
            </a:xfrm>
          </p:grpSpPr>
          <p:grpSp>
            <p:nvGrpSpPr>
              <p:cNvPr id="44084" name="Group 52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4085" name="Line 53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086" name="Line 54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44087" name="Line 55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088" name="Line 56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089" name="Oval 57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4090" name="Group 58"/>
            <p:cNvGrpSpPr>
              <a:grpSpLocks/>
            </p:cNvGrpSpPr>
            <p:nvPr/>
          </p:nvGrpSpPr>
          <p:grpSpPr bwMode="auto">
            <a:xfrm rot="9000000">
              <a:off x="4363" y="2788"/>
              <a:ext cx="227" cy="589"/>
              <a:chOff x="2835" y="1299"/>
              <a:chExt cx="227" cy="589"/>
            </a:xfrm>
          </p:grpSpPr>
          <p:grpSp>
            <p:nvGrpSpPr>
              <p:cNvPr id="44091" name="Group 59"/>
              <p:cNvGrpSpPr>
                <a:grpSpLocks/>
              </p:cNvGrpSpPr>
              <p:nvPr/>
            </p:nvGrpSpPr>
            <p:grpSpPr bwMode="auto">
              <a:xfrm>
                <a:off x="2835" y="1616"/>
                <a:ext cx="227" cy="46"/>
                <a:chOff x="3107" y="1570"/>
                <a:chExt cx="227" cy="46"/>
              </a:xfrm>
            </p:grpSpPr>
            <p:sp>
              <p:nvSpPr>
                <p:cNvPr id="44092" name="Line 60"/>
                <p:cNvSpPr>
                  <a:spLocks noChangeShapeType="1"/>
                </p:cNvSpPr>
                <p:nvPr/>
              </p:nvSpPr>
              <p:spPr bwMode="auto">
                <a:xfrm>
                  <a:off x="3107" y="1570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093" name="Line 61"/>
                <p:cNvSpPr>
                  <a:spLocks noChangeShapeType="1"/>
                </p:cNvSpPr>
                <p:nvPr/>
              </p:nvSpPr>
              <p:spPr bwMode="auto">
                <a:xfrm>
                  <a:off x="3107" y="1616"/>
                  <a:ext cx="227" cy="0"/>
                </a:xfrm>
                <a:prstGeom prst="line">
                  <a:avLst/>
                </a:prstGeom>
                <a:noFill/>
                <a:ln w="508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44094" name="Line 62"/>
              <p:cNvSpPr>
                <a:spLocks noChangeShapeType="1"/>
              </p:cNvSpPr>
              <p:nvPr/>
            </p:nvSpPr>
            <p:spPr bwMode="auto">
              <a:xfrm>
                <a:off x="2948" y="1661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095" name="Line 63"/>
              <p:cNvSpPr>
                <a:spLocks noChangeShapeType="1"/>
              </p:cNvSpPr>
              <p:nvPr/>
            </p:nvSpPr>
            <p:spPr bwMode="auto">
              <a:xfrm>
                <a:off x="2949" y="1389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096" name="Oval 64"/>
              <p:cNvSpPr>
                <a:spLocks noChangeArrowheads="1"/>
              </p:cNvSpPr>
              <p:nvPr/>
            </p:nvSpPr>
            <p:spPr bwMode="auto">
              <a:xfrm>
                <a:off x="2903" y="1299"/>
                <a:ext cx="90" cy="90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44097" name="Text Box 65"/>
            <p:cNvSpPr txBox="1">
              <a:spLocks noChangeArrowheads="1"/>
            </p:cNvSpPr>
            <p:nvPr/>
          </p:nvSpPr>
          <p:spPr bwMode="auto">
            <a:xfrm>
              <a:off x="4468" y="2757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4098" name="Text Box 66"/>
            <p:cNvSpPr txBox="1">
              <a:spLocks noChangeArrowheads="1"/>
            </p:cNvSpPr>
            <p:nvPr/>
          </p:nvSpPr>
          <p:spPr bwMode="auto">
            <a:xfrm>
              <a:off x="4000" y="2750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4099" name="Text Box 67"/>
            <p:cNvSpPr txBox="1">
              <a:spLocks noChangeArrowheads="1"/>
            </p:cNvSpPr>
            <p:nvPr/>
          </p:nvSpPr>
          <p:spPr bwMode="auto">
            <a:xfrm>
              <a:off x="4241" y="3430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4100" name="Oval 68"/>
            <p:cNvSpPr>
              <a:spLocks noChangeArrowheads="1"/>
            </p:cNvSpPr>
            <p:nvPr/>
          </p:nvSpPr>
          <p:spPr bwMode="auto">
            <a:xfrm>
              <a:off x="5193" y="1998"/>
              <a:ext cx="499" cy="499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4101" name="Line 69"/>
            <p:cNvSpPr>
              <a:spLocks noChangeShapeType="1"/>
            </p:cNvSpPr>
            <p:nvPr/>
          </p:nvSpPr>
          <p:spPr bwMode="auto">
            <a:xfrm>
              <a:off x="3197" y="2088"/>
              <a:ext cx="204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102" name="Line 70"/>
            <p:cNvSpPr>
              <a:spLocks noChangeShapeType="1"/>
            </p:cNvSpPr>
            <p:nvPr/>
          </p:nvSpPr>
          <p:spPr bwMode="auto">
            <a:xfrm>
              <a:off x="3197" y="2406"/>
              <a:ext cx="204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103" name="Line 71"/>
            <p:cNvSpPr>
              <a:spLocks noChangeShapeType="1"/>
            </p:cNvSpPr>
            <p:nvPr/>
          </p:nvSpPr>
          <p:spPr bwMode="auto">
            <a:xfrm>
              <a:off x="3197" y="2247"/>
              <a:ext cx="1996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104" name="Oval 72"/>
            <p:cNvSpPr>
              <a:spLocks noChangeArrowheads="1"/>
            </p:cNvSpPr>
            <p:nvPr/>
          </p:nvSpPr>
          <p:spPr bwMode="auto">
            <a:xfrm>
              <a:off x="3742" y="2043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4105" name="Oval 73"/>
            <p:cNvSpPr>
              <a:spLocks noChangeArrowheads="1"/>
            </p:cNvSpPr>
            <p:nvPr/>
          </p:nvSpPr>
          <p:spPr bwMode="auto">
            <a:xfrm>
              <a:off x="4240" y="2202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4106" name="Line 74"/>
            <p:cNvSpPr>
              <a:spLocks noChangeShapeType="1"/>
            </p:cNvSpPr>
            <p:nvPr/>
          </p:nvSpPr>
          <p:spPr bwMode="auto">
            <a:xfrm flipV="1">
              <a:off x="4286" y="2292"/>
              <a:ext cx="0" cy="45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107" name="Oval 75"/>
            <p:cNvSpPr>
              <a:spLocks noChangeArrowheads="1"/>
            </p:cNvSpPr>
            <p:nvPr/>
          </p:nvSpPr>
          <p:spPr bwMode="auto">
            <a:xfrm>
              <a:off x="4739" y="2360"/>
              <a:ext cx="90" cy="90"/>
            </a:xfrm>
            <a:prstGeom prst="ellipse">
              <a:avLst/>
            </a:prstGeom>
            <a:solidFill>
              <a:schemeClr val="bg2"/>
            </a:solidFill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4108" name="Text Box 76"/>
            <p:cNvSpPr txBox="1">
              <a:spLocks noChangeArrowheads="1"/>
            </p:cNvSpPr>
            <p:nvPr/>
          </p:nvSpPr>
          <p:spPr bwMode="auto">
            <a:xfrm>
              <a:off x="5305" y="2100"/>
              <a:ext cx="2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cs-CZ" altLang="cs-CZ" sz="2400">
                  <a:solidFill>
                    <a:schemeClr val="bg2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44109" name="Text Box 77"/>
            <p:cNvSpPr txBox="1">
              <a:spLocks noChangeArrowheads="1"/>
            </p:cNvSpPr>
            <p:nvPr/>
          </p:nvSpPr>
          <p:spPr bwMode="auto">
            <a:xfrm>
              <a:off x="2978" y="2297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 dirty="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 dirty="0">
                  <a:solidFill>
                    <a:schemeClr val="bg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4110" name="Text Box 78"/>
            <p:cNvSpPr txBox="1">
              <a:spLocks noChangeArrowheads="1"/>
            </p:cNvSpPr>
            <p:nvPr/>
          </p:nvSpPr>
          <p:spPr bwMode="auto">
            <a:xfrm>
              <a:off x="2978" y="1979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4111" name="Text Box 79"/>
            <p:cNvSpPr txBox="1">
              <a:spLocks noChangeArrowheads="1"/>
            </p:cNvSpPr>
            <p:nvPr/>
          </p:nvSpPr>
          <p:spPr bwMode="auto">
            <a:xfrm>
              <a:off x="2978" y="2134"/>
              <a:ext cx="173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600">
                  <a:solidFill>
                    <a:schemeClr val="bg2"/>
                  </a:solidFill>
                  <a:latin typeface="Arial" panose="020B0604020202020204" pitchFamily="34" charset="0"/>
                </a:rPr>
                <a:t>L</a:t>
              </a:r>
              <a:r>
                <a:rPr lang="cs-CZ" altLang="cs-CZ" sz="1600" baseline="-25000">
                  <a:solidFill>
                    <a:schemeClr val="bg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cxnSp>
          <p:nvCxnSpPr>
            <p:cNvPr id="44112" name="AutoShape 80"/>
            <p:cNvCxnSpPr>
              <a:cxnSpLocks noChangeShapeType="1"/>
              <a:stCxn id="44104" idx="4"/>
              <a:endCxn id="44089" idx="0"/>
            </p:cNvCxnSpPr>
            <p:nvPr/>
          </p:nvCxnSpPr>
          <p:spPr bwMode="auto">
            <a:xfrm rot="16200000" flipH="1">
              <a:off x="3297" y="2635"/>
              <a:ext cx="1150" cy="170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113" name="AutoShape 81"/>
            <p:cNvCxnSpPr>
              <a:cxnSpLocks noChangeShapeType="1"/>
              <a:stCxn id="44107" idx="4"/>
              <a:endCxn id="44096" idx="2"/>
            </p:cNvCxnSpPr>
            <p:nvPr/>
          </p:nvCxnSpPr>
          <p:spPr bwMode="auto">
            <a:xfrm rot="5400000">
              <a:off x="4313" y="2799"/>
              <a:ext cx="808" cy="134"/>
            </a:xfrm>
            <a:prstGeom prst="bentConnector2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0114" name="Rectangle 2"/>
          <p:cNvSpPr>
            <a:spLocks noRot="1" noChangeArrowheads="1"/>
          </p:cNvSpPr>
          <p:nvPr/>
        </p:nvSpPr>
        <p:spPr bwMode="auto">
          <a:xfrm>
            <a:off x="250825" y="117475"/>
            <a:ext cx="85693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0"/>
              </a:spcBef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eaLnBrk="0" hangingPunct="0">
              <a:spcBef>
                <a:spcPct val="0"/>
              </a:spcBef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2pPr>
            <a:lvl3pPr eaLnBrk="0" hangingPunct="0">
              <a:spcBef>
                <a:spcPct val="0"/>
              </a:spcBef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3pPr>
            <a:lvl4pPr eaLnBrk="0" hangingPunct="0">
              <a:spcBef>
                <a:spcPct val="0"/>
              </a:spcBef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4pPr>
            <a:lvl5pPr eaLnBrk="0" hangingPunct="0">
              <a:spcBef>
                <a:spcPct val="0"/>
              </a:spcBef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cs-CZ" altLang="cs-CZ" sz="3200" u="sng">
                <a:solidFill>
                  <a:schemeClr val="bg2"/>
                </a:solidFill>
                <a:latin typeface="Arial" panose="020B0604020202020204" pitchFamily="34" charset="0"/>
              </a:rPr>
              <a:t>Zapojení kondenzátorů do trojúhelníku </a:t>
            </a:r>
            <a:endParaRPr lang="cs-CZ" altLang="cs-CZ" sz="32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grpSp>
        <p:nvGrpSpPr>
          <p:cNvPr id="44121" name="Group 89"/>
          <p:cNvGrpSpPr>
            <a:grpSpLocks/>
          </p:cNvGrpSpPr>
          <p:nvPr/>
        </p:nvGrpSpPr>
        <p:grpSpPr bwMode="auto">
          <a:xfrm>
            <a:off x="5580063" y="2060575"/>
            <a:ext cx="287337" cy="563563"/>
            <a:chOff x="3515" y="1298"/>
            <a:chExt cx="181" cy="355"/>
          </a:xfrm>
        </p:grpSpPr>
        <p:sp>
          <p:nvSpPr>
            <p:cNvPr id="44116" name="Line 84"/>
            <p:cNvSpPr>
              <a:spLocks noChangeShapeType="1"/>
            </p:cNvSpPr>
            <p:nvPr/>
          </p:nvSpPr>
          <p:spPr bwMode="auto">
            <a:xfrm flipV="1">
              <a:off x="3696" y="1298"/>
              <a:ext cx="0" cy="2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44117" name="Text Box 85"/>
            <p:cNvSpPr txBox="1">
              <a:spLocks noChangeArrowheads="1"/>
            </p:cNvSpPr>
            <p:nvPr/>
          </p:nvSpPr>
          <p:spPr bwMode="auto">
            <a:xfrm>
              <a:off x="3515" y="1434"/>
              <a:ext cx="139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rgbClr val="FF0000"/>
                  </a:solidFill>
                  <a:latin typeface="Arial" panose="020B0604020202020204" pitchFamily="34" charset="0"/>
                </a:rPr>
                <a:t>I</a:t>
              </a:r>
              <a:r>
                <a:rPr lang="cs-CZ" altLang="cs-CZ" sz="1800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k</a:t>
              </a:r>
            </a:p>
          </p:txBody>
        </p:sp>
      </p:grpSp>
      <p:grpSp>
        <p:nvGrpSpPr>
          <p:cNvPr id="44128" name="Group 96"/>
          <p:cNvGrpSpPr>
            <a:grpSpLocks/>
          </p:cNvGrpSpPr>
          <p:nvPr/>
        </p:nvGrpSpPr>
        <p:grpSpPr bwMode="auto">
          <a:xfrm>
            <a:off x="6372225" y="3573463"/>
            <a:ext cx="1006475" cy="347662"/>
            <a:chOff x="4014" y="2251"/>
            <a:chExt cx="634" cy="219"/>
          </a:xfrm>
        </p:grpSpPr>
        <p:sp>
          <p:nvSpPr>
            <p:cNvPr id="44119" name="Text Box 87"/>
            <p:cNvSpPr txBox="1">
              <a:spLocks noChangeArrowheads="1"/>
            </p:cNvSpPr>
            <p:nvPr/>
          </p:nvSpPr>
          <p:spPr bwMode="auto">
            <a:xfrm>
              <a:off x="4286" y="2251"/>
              <a:ext cx="150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</a:rPr>
                <a:t>U</a:t>
              </a:r>
              <a:endParaRPr lang="cs-CZ" altLang="cs-CZ" sz="1800" baseline="-25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4120" name="Line 88"/>
            <p:cNvSpPr>
              <a:spLocks noChangeShapeType="1"/>
            </p:cNvSpPr>
            <p:nvPr/>
          </p:nvSpPr>
          <p:spPr bwMode="auto">
            <a:xfrm rot="5400000">
              <a:off x="4331" y="1934"/>
              <a:ext cx="0" cy="634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endParaRPr lang="cs-CZ"/>
            </a:p>
          </p:txBody>
        </p:sp>
      </p:grpSp>
      <p:grpSp>
        <p:nvGrpSpPr>
          <p:cNvPr id="44125" name="Group 93"/>
          <p:cNvGrpSpPr>
            <a:grpSpLocks/>
          </p:cNvGrpSpPr>
          <p:nvPr/>
        </p:nvGrpSpPr>
        <p:grpSpPr bwMode="auto">
          <a:xfrm>
            <a:off x="6067425" y="2492375"/>
            <a:ext cx="304800" cy="431800"/>
            <a:chOff x="3822" y="1570"/>
            <a:chExt cx="192" cy="272"/>
          </a:xfrm>
        </p:grpSpPr>
        <p:sp>
          <p:nvSpPr>
            <p:cNvPr id="44123" name="Line 91"/>
            <p:cNvSpPr>
              <a:spLocks noChangeShapeType="1"/>
            </p:cNvSpPr>
            <p:nvPr/>
          </p:nvSpPr>
          <p:spPr bwMode="auto">
            <a:xfrm rot="1800000" flipV="1">
              <a:off x="4014" y="1661"/>
              <a:ext cx="0" cy="18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44124" name="Text Box 92"/>
            <p:cNvSpPr txBox="1">
              <a:spLocks noChangeArrowheads="1"/>
            </p:cNvSpPr>
            <p:nvPr/>
          </p:nvSpPr>
          <p:spPr bwMode="auto">
            <a:xfrm>
              <a:off x="3822" y="1570"/>
              <a:ext cx="192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FF0000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rgbClr val="FF0000"/>
                  </a:solidFill>
                  <a:latin typeface="Arial" panose="020B0604020202020204" pitchFamily="34" charset="0"/>
                </a:rPr>
                <a:t>I</a:t>
              </a:r>
              <a:r>
                <a:rPr lang="cs-CZ" altLang="cs-CZ" sz="1800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k1</a:t>
              </a:r>
            </a:p>
          </p:txBody>
        </p:sp>
      </p:grpSp>
      <p:sp>
        <p:nvSpPr>
          <p:cNvPr id="3" name="Rectangle 112"/>
          <p:cNvSpPr>
            <a:spLocks noChangeArrowheads="1"/>
          </p:cNvSpPr>
          <p:nvPr/>
        </p:nvSpPr>
        <p:spPr bwMode="auto">
          <a:xfrm>
            <a:off x="179388" y="3860800"/>
            <a:ext cx="67691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Jeden kondenzátor je připojen na sdružené napětí – U</a:t>
            </a:r>
          </a:p>
        </p:txBody>
      </p:sp>
      <p:sp>
        <p:nvSpPr>
          <p:cNvPr id="4" name="Rectangle 112"/>
          <p:cNvSpPr>
            <a:spLocks noChangeArrowheads="1"/>
          </p:cNvSpPr>
          <p:nvPr/>
        </p:nvSpPr>
        <p:spPr bwMode="auto">
          <a:xfrm>
            <a:off x="250825" y="3141663"/>
            <a:ext cx="48260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Na jaké napětí je připojen jeden kondenzátor ?</a:t>
            </a:r>
          </a:p>
        </p:txBody>
      </p:sp>
      <p:sp>
        <p:nvSpPr>
          <p:cNvPr id="5" name="Rectangle 112"/>
          <p:cNvSpPr>
            <a:spLocks noChangeArrowheads="1"/>
          </p:cNvSpPr>
          <p:nvPr/>
        </p:nvSpPr>
        <p:spPr bwMode="auto">
          <a:xfrm>
            <a:off x="179388" y="4292600"/>
            <a:ext cx="36004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Výpočet kapacitní reaktance</a:t>
            </a:r>
          </a:p>
        </p:txBody>
      </p:sp>
      <p:graphicFrame>
        <p:nvGraphicFramePr>
          <p:cNvPr id="6" name="Object 119"/>
          <p:cNvGraphicFramePr>
            <a:graphicFrameLocks noChangeAspect="1"/>
          </p:cNvGraphicFramePr>
          <p:nvPr/>
        </p:nvGraphicFramePr>
        <p:xfrm>
          <a:off x="3770313" y="4210050"/>
          <a:ext cx="97790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71" name="Rovnice" r:id="rId5" imgW="583920" imgH="431640" progId="Equation.3">
                  <p:embed/>
                </p:oleObj>
              </mc:Choice>
              <mc:Fallback>
                <p:oleObj name="Rovnice" r:id="rId5" imgW="58392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313" y="4210050"/>
                        <a:ext cx="977900" cy="7318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12"/>
          <p:cNvSpPr>
            <a:spLocks noChangeArrowheads="1"/>
          </p:cNvSpPr>
          <p:nvPr/>
        </p:nvSpPr>
        <p:spPr bwMode="auto">
          <a:xfrm>
            <a:off x="323850" y="5084763"/>
            <a:ext cx="460851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Porovnání kapacitní reaktance pro zapojení do hvězdy a do trojúhelníka</a:t>
            </a:r>
          </a:p>
        </p:txBody>
      </p:sp>
      <p:graphicFrame>
        <p:nvGraphicFramePr>
          <p:cNvPr id="8" name="Object 119"/>
          <p:cNvGraphicFramePr>
            <a:graphicFrameLocks noChangeAspect="1"/>
          </p:cNvGraphicFramePr>
          <p:nvPr/>
        </p:nvGraphicFramePr>
        <p:xfrm>
          <a:off x="5076825" y="4522788"/>
          <a:ext cx="3959225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72" name="Rovnice" r:id="rId7" imgW="2819160" imgH="850680" progId="Equation.3">
                  <p:embed/>
                </p:oleObj>
              </mc:Choice>
              <mc:Fallback>
                <p:oleObj name="Rovnice" r:id="rId7" imgW="2819160" imgH="85068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4522788"/>
                        <a:ext cx="3959225" cy="12112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2"/>
          <p:cNvSpPr>
            <a:spLocks noChangeArrowheads="1"/>
          </p:cNvSpPr>
          <p:nvPr/>
        </p:nvSpPr>
        <p:spPr bwMode="auto">
          <a:xfrm>
            <a:off x="179388" y="6021388"/>
            <a:ext cx="8785225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X</a:t>
            </a:r>
            <a:r>
              <a:rPr lang="cs-CZ" altLang="cs-CZ" sz="22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kY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1/3 * X</a:t>
            </a:r>
            <a:r>
              <a:rPr lang="cs-CZ" altLang="cs-CZ" sz="22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kD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 C</a:t>
            </a:r>
            <a:r>
              <a:rPr lang="cs-CZ" altLang="cs-CZ" sz="22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Y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3 * C</a:t>
            </a:r>
            <a:r>
              <a:rPr lang="cs-CZ" altLang="cs-CZ" sz="22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 při zapojení do trojúhelníka je potřebná kapacita třetinová (pozor na napětí na kondenzátoru).</a:t>
            </a:r>
            <a:endParaRPr lang="cs-CZ" altLang="cs-CZ" sz="2200" baseline="-2500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4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dirty="0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dirty="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08050"/>
            <a:ext cx="8856662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Vypočítejte velikost kondenzátoru pro kompenzaci trojfázového motoru  na účiník 0,95, je-li výkon 3kW, napětí 400V, účinnost 85% a odebíraný proud 6,5A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1.	Výpočet účiníku  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2700338" y="1628775"/>
          <a:ext cx="5494337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6" name="Rovnice" r:id="rId3" imgW="3200400" imgH="431640" progId="Equation.3">
                  <p:embed/>
                </p:oleObj>
              </mc:Choice>
              <mc:Fallback>
                <p:oleObj name="Rovnice" r:id="rId3" imgW="320040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1628775"/>
                        <a:ext cx="5494337" cy="742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2636838"/>
            <a:ext cx="50403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2.	Výpočet činné a jalové složky proudu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3" name="Object 119"/>
          <p:cNvGraphicFramePr>
            <a:graphicFrameLocks noChangeAspect="1"/>
          </p:cNvGraphicFramePr>
          <p:nvPr/>
        </p:nvGraphicFramePr>
        <p:xfrm>
          <a:off x="5148263" y="2597150"/>
          <a:ext cx="36369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7" name="Rovnice" r:id="rId5" imgW="2120760" imgH="228600" progId="Equation.3">
                  <p:embed/>
                </p:oleObj>
              </mc:Choice>
              <mc:Fallback>
                <p:oleObj name="Rovnice" r:id="rId5" imgW="2120760" imgH="228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597150"/>
                        <a:ext cx="3636962" cy="393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19"/>
          <p:cNvGraphicFramePr>
            <a:graphicFrameLocks noChangeAspect="1"/>
          </p:cNvGraphicFramePr>
          <p:nvPr/>
        </p:nvGraphicFramePr>
        <p:xfrm>
          <a:off x="5148263" y="3068638"/>
          <a:ext cx="356552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8" name="Rovnice" r:id="rId7" imgW="2197080" imgH="241200" progId="Equation.3">
                  <p:embed/>
                </p:oleObj>
              </mc:Choice>
              <mc:Fallback>
                <p:oleObj name="Rovnice" r:id="rId7" imgW="219708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068638"/>
                        <a:ext cx="3565525" cy="393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2"/>
          <p:cNvSpPr>
            <a:spLocks noChangeArrowheads="1"/>
          </p:cNvSpPr>
          <p:nvPr/>
        </p:nvSpPr>
        <p:spPr bwMode="auto">
          <a:xfrm>
            <a:off x="179388" y="3213100"/>
            <a:ext cx="6121400" cy="111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Stav - 2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Předpokládáme zadanou hodnotu účiníku (cos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</a:t>
            </a:r>
            <a:r>
              <a:rPr lang="cs-CZ" altLang="cs-CZ" sz="20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3.	Výpočet jalové složky proudu</a:t>
            </a:r>
          </a:p>
        </p:txBody>
      </p:sp>
      <p:graphicFrame>
        <p:nvGraphicFramePr>
          <p:cNvPr id="6" name="Object 119"/>
          <p:cNvGraphicFramePr>
            <a:graphicFrameLocks noChangeAspect="1"/>
          </p:cNvGraphicFramePr>
          <p:nvPr/>
        </p:nvGraphicFramePr>
        <p:xfrm>
          <a:off x="4265613" y="4003675"/>
          <a:ext cx="405130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9" name="Rovnice" r:id="rId9" imgW="2260440" imgH="241200" progId="Equation.3">
                  <p:embed/>
                </p:oleObj>
              </mc:Choice>
              <mc:Fallback>
                <p:oleObj name="Rovnice" r:id="rId9" imgW="226044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5613" y="4003675"/>
                        <a:ext cx="4051300" cy="4333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12"/>
          <p:cNvSpPr>
            <a:spLocks noChangeArrowheads="1"/>
          </p:cNvSpPr>
          <p:nvPr/>
        </p:nvSpPr>
        <p:spPr bwMode="auto">
          <a:xfrm>
            <a:off x="179388" y="4365625"/>
            <a:ext cx="352901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4.	Výpočet požadovaného kompenzačního proudu</a:t>
            </a:r>
          </a:p>
        </p:txBody>
      </p:sp>
      <p:graphicFrame>
        <p:nvGraphicFramePr>
          <p:cNvPr id="8" name="Object 119"/>
          <p:cNvGraphicFramePr>
            <a:graphicFrameLocks noChangeAspect="1"/>
          </p:cNvGraphicFramePr>
          <p:nvPr/>
        </p:nvGraphicFramePr>
        <p:xfrm>
          <a:off x="4224338" y="4518025"/>
          <a:ext cx="394811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0" name="Rovnice" r:id="rId11" imgW="2260440" imgH="241200" progId="Equation.3">
                  <p:embed/>
                </p:oleObj>
              </mc:Choice>
              <mc:Fallback>
                <p:oleObj name="Rovnice" r:id="rId11" imgW="226044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8" y="4518025"/>
                        <a:ext cx="3948112" cy="4238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2"/>
          <p:cNvSpPr>
            <a:spLocks noChangeArrowheads="1"/>
          </p:cNvSpPr>
          <p:nvPr/>
        </p:nvSpPr>
        <p:spPr bwMode="auto">
          <a:xfrm>
            <a:off x="179388" y="5084763"/>
            <a:ext cx="504031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5.	Výpočet kapacitní reaktance pro zapojení kondenzátorů do hvězdy </a:t>
            </a:r>
          </a:p>
        </p:txBody>
      </p:sp>
      <p:graphicFrame>
        <p:nvGraphicFramePr>
          <p:cNvPr id="10" name="Object 119"/>
          <p:cNvGraphicFramePr>
            <a:graphicFrameLocks noChangeAspect="1"/>
          </p:cNvGraphicFramePr>
          <p:nvPr/>
        </p:nvGraphicFramePr>
        <p:xfrm>
          <a:off x="4757738" y="5084763"/>
          <a:ext cx="264318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1" name="Rovnice" r:id="rId13" imgW="1803240" imgH="457200" progId="Equation.3">
                  <p:embed/>
                </p:oleObj>
              </mc:Choice>
              <mc:Fallback>
                <p:oleObj name="Rovnice" r:id="rId13" imgW="1803240" imgH="457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7738" y="5084763"/>
                        <a:ext cx="2643187" cy="6762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2"/>
          <p:cNvSpPr>
            <a:spLocks noChangeArrowheads="1"/>
          </p:cNvSpPr>
          <p:nvPr/>
        </p:nvSpPr>
        <p:spPr bwMode="auto">
          <a:xfrm>
            <a:off x="179388" y="5949950"/>
            <a:ext cx="44640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6.	Výpočet kapacity kondenzátorů zapojených do trojúhelníku </a:t>
            </a:r>
          </a:p>
        </p:txBody>
      </p:sp>
      <p:graphicFrame>
        <p:nvGraphicFramePr>
          <p:cNvPr id="12" name="Object 119"/>
          <p:cNvGraphicFramePr>
            <a:graphicFrameLocks noChangeAspect="1"/>
          </p:cNvGraphicFramePr>
          <p:nvPr/>
        </p:nvGraphicFramePr>
        <p:xfrm>
          <a:off x="4427538" y="5949950"/>
          <a:ext cx="4608512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2" name="Rovnice" r:id="rId15" imgW="3111480" imgH="431640" progId="Equation.3">
                  <p:embed/>
                </p:oleObj>
              </mc:Choice>
              <mc:Fallback>
                <p:oleObj name="Rovnice" r:id="rId15" imgW="311148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5949950"/>
                        <a:ext cx="4608512" cy="6445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81075"/>
            <a:ext cx="8856662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Vypočítejte velikost kondenzátoru pro kompenzaci trojfázového motoru  na účiník 0,95, je-li výkon 3kW, napětí 400V, účinnost 85% a odebíraný proud 6,5A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7.	Výpočet celkového proudu po kompenzaci  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539750" y="2349500"/>
          <a:ext cx="569118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2" name="Rovnice" r:id="rId3" imgW="3314520" imgH="431640" progId="Equation.3">
                  <p:embed/>
                </p:oleObj>
              </mc:Choice>
              <mc:Fallback>
                <p:oleObj name="Rovnice" r:id="rId3" imgW="331452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349500"/>
                        <a:ext cx="5691188" cy="742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1295400"/>
          </a:xfrm>
        </p:spPr>
        <p:txBody>
          <a:bodyPr/>
          <a:lstStyle/>
          <a:p>
            <a:pPr eaLnBrk="1" hangingPunct="1"/>
            <a:r>
              <a:rPr lang="cs-CZ" altLang="cs-CZ" sz="40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Kompenzace pro zvýšení činného výkonu </a:t>
            </a:r>
            <a:endParaRPr lang="cs-CZ" altLang="cs-CZ" sz="40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1628775"/>
            <a:ext cx="8713787" cy="1734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177800" indent="-1778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*	zdroj je definován zdánlivým výkonem. Jestliže snížíme dodávaný jalový výkon, lze zvýšit činný výkon, zdánlivý výkon se nemění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*	v ideálním případě je zdánlivý výkon stejný jako činný výkon, jalový výkon je nulový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*	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vhodné 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při požadavku menšího nárůstu výkonu  </a:t>
            </a:r>
          </a:p>
        </p:txBody>
      </p:sp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4932363" y="3716338"/>
            <a:ext cx="3816350" cy="223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stav 1 – před kompenzací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stav 2 – po kompenzaci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Zdánlivý výkon zůstává konstantní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Comic Sans MS" panose="030F0702030302020204" pitchFamily="66" charset="0"/>
              </a:rPr>
              <a:t>Přírůstek činného výkonu 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>
                <a:solidFill>
                  <a:schemeClr val="bg2"/>
                </a:solidFill>
                <a:latin typeface="Arial" panose="020B0604020202020204" pitchFamily="34" charset="0"/>
              </a:rPr>
              <a:t>P</a:t>
            </a:r>
            <a:r>
              <a:rPr lang="cs-CZ" altLang="cs-CZ" sz="2400" baseline="-25000">
                <a:solidFill>
                  <a:schemeClr val="bg2"/>
                </a:solidFill>
                <a:latin typeface="Arial" panose="020B0604020202020204" pitchFamily="34" charset="0"/>
              </a:rPr>
              <a:t>2</a:t>
            </a:r>
            <a:r>
              <a:rPr lang="cs-CZ" altLang="cs-CZ" sz="2400">
                <a:solidFill>
                  <a:schemeClr val="bg2"/>
                </a:solidFill>
                <a:latin typeface="Arial" panose="020B0604020202020204" pitchFamily="34" charset="0"/>
              </a:rPr>
              <a:t> – P</a:t>
            </a:r>
            <a:r>
              <a:rPr lang="cs-CZ" altLang="cs-CZ" sz="2400" baseline="-25000">
                <a:solidFill>
                  <a:schemeClr val="bg2"/>
                </a:solidFill>
                <a:latin typeface="Arial" panose="020B0604020202020204" pitchFamily="34" charset="0"/>
              </a:rPr>
              <a:t>1</a:t>
            </a:r>
            <a:r>
              <a:rPr lang="cs-CZ" altLang="cs-CZ" sz="2400">
                <a:solidFill>
                  <a:schemeClr val="bg2"/>
                </a:solidFill>
                <a:latin typeface="Arial" panose="020B0604020202020204" pitchFamily="34" charset="0"/>
              </a:rPr>
              <a:t> … (I</a:t>
            </a:r>
            <a:r>
              <a:rPr lang="cs-CZ" altLang="cs-CZ" sz="2400" baseline="-25000">
                <a:solidFill>
                  <a:schemeClr val="bg2"/>
                </a:solidFill>
                <a:latin typeface="Arial" panose="020B0604020202020204" pitchFamily="34" charset="0"/>
              </a:rPr>
              <a:t>č2</a:t>
            </a:r>
            <a:r>
              <a:rPr lang="cs-CZ" altLang="cs-CZ" sz="2400">
                <a:solidFill>
                  <a:schemeClr val="bg2"/>
                </a:solidFill>
                <a:latin typeface="Arial" panose="020B0604020202020204" pitchFamily="34" charset="0"/>
              </a:rPr>
              <a:t> – I</a:t>
            </a:r>
            <a:r>
              <a:rPr lang="cs-CZ" altLang="cs-CZ" sz="2400" baseline="-25000">
                <a:solidFill>
                  <a:schemeClr val="bg2"/>
                </a:solidFill>
                <a:latin typeface="Arial" panose="020B0604020202020204" pitchFamily="34" charset="0"/>
              </a:rPr>
              <a:t>č1</a:t>
            </a:r>
            <a:r>
              <a:rPr lang="cs-CZ" altLang="cs-CZ" sz="2400">
                <a:solidFill>
                  <a:schemeClr val="bg2"/>
                </a:solidFill>
                <a:latin typeface="Arial" panose="020B0604020202020204" pitchFamily="34" charset="0"/>
              </a:rPr>
              <a:t>)</a:t>
            </a:r>
            <a:endParaRPr lang="cs-CZ" altLang="cs-CZ" sz="2400" u="sng" baseline="-2500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48211" name="Group 83"/>
          <p:cNvGrpSpPr>
            <a:grpSpLocks/>
          </p:cNvGrpSpPr>
          <p:nvPr/>
        </p:nvGrpSpPr>
        <p:grpSpPr bwMode="auto">
          <a:xfrm>
            <a:off x="800100" y="3357563"/>
            <a:ext cx="719138" cy="3095625"/>
            <a:chOff x="504" y="2115"/>
            <a:chExt cx="453" cy="1950"/>
          </a:xfrm>
        </p:grpSpPr>
        <p:sp>
          <p:nvSpPr>
            <p:cNvPr id="48175" name="Line 47"/>
            <p:cNvSpPr>
              <a:spLocks noChangeShapeType="1"/>
            </p:cNvSpPr>
            <p:nvPr/>
          </p:nvSpPr>
          <p:spPr bwMode="auto">
            <a:xfrm flipV="1">
              <a:off x="504" y="2160"/>
              <a:ext cx="0" cy="1905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med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176" name="Text Box 48"/>
            <p:cNvSpPr txBox="1">
              <a:spLocks noChangeArrowheads="1"/>
            </p:cNvSpPr>
            <p:nvPr/>
          </p:nvSpPr>
          <p:spPr bwMode="auto">
            <a:xfrm>
              <a:off x="549" y="2115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Û=U</a:t>
              </a:r>
            </a:p>
          </p:txBody>
        </p:sp>
      </p:grpSp>
      <p:grpSp>
        <p:nvGrpSpPr>
          <p:cNvPr id="48213" name="Group 85"/>
          <p:cNvGrpSpPr>
            <a:grpSpLocks/>
          </p:cNvGrpSpPr>
          <p:nvPr/>
        </p:nvGrpSpPr>
        <p:grpSpPr bwMode="auto">
          <a:xfrm>
            <a:off x="800100" y="6446838"/>
            <a:ext cx="3455988" cy="366712"/>
            <a:chOff x="504" y="4061"/>
            <a:chExt cx="2177" cy="231"/>
          </a:xfrm>
        </p:grpSpPr>
        <p:sp>
          <p:nvSpPr>
            <p:cNvPr id="48178" name="Line 50"/>
            <p:cNvSpPr>
              <a:spLocks noChangeShapeType="1"/>
            </p:cNvSpPr>
            <p:nvPr/>
          </p:nvSpPr>
          <p:spPr bwMode="auto">
            <a:xfrm>
              <a:off x="504" y="4065"/>
              <a:ext cx="1995" cy="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179" name="Text Box 51"/>
            <p:cNvSpPr txBox="1">
              <a:spLocks noChangeArrowheads="1"/>
            </p:cNvSpPr>
            <p:nvPr/>
          </p:nvSpPr>
          <p:spPr bwMode="auto">
            <a:xfrm>
              <a:off x="2445" y="4061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j1</a:t>
              </a:r>
              <a:endParaRPr lang="en-US" altLang="cs-CZ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212" name="Group 84"/>
          <p:cNvGrpSpPr>
            <a:grpSpLocks/>
          </p:cNvGrpSpPr>
          <p:nvPr/>
        </p:nvGrpSpPr>
        <p:grpSpPr bwMode="auto">
          <a:xfrm>
            <a:off x="800100" y="4221163"/>
            <a:ext cx="415925" cy="2232025"/>
            <a:chOff x="504" y="2659"/>
            <a:chExt cx="262" cy="1406"/>
          </a:xfrm>
        </p:grpSpPr>
        <p:sp>
          <p:nvSpPr>
            <p:cNvPr id="48181" name="Line 53"/>
            <p:cNvSpPr>
              <a:spLocks noChangeShapeType="1"/>
            </p:cNvSpPr>
            <p:nvPr/>
          </p:nvSpPr>
          <p:spPr bwMode="auto">
            <a:xfrm flipV="1">
              <a:off x="526" y="2885"/>
              <a:ext cx="0" cy="118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182" name="Text Box 54"/>
            <p:cNvSpPr txBox="1">
              <a:spLocks noChangeArrowheads="1"/>
            </p:cNvSpPr>
            <p:nvPr/>
          </p:nvSpPr>
          <p:spPr bwMode="auto">
            <a:xfrm>
              <a:off x="504" y="2659"/>
              <a:ext cx="26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cs-CZ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č</a:t>
              </a:r>
              <a:r>
                <a:rPr lang="en-US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altLang="cs-CZ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8183" name="Line 55"/>
          <p:cNvSpPr>
            <a:spLocks noChangeShapeType="1"/>
          </p:cNvSpPr>
          <p:nvPr/>
        </p:nvSpPr>
        <p:spPr bwMode="auto">
          <a:xfrm>
            <a:off x="800100" y="4579938"/>
            <a:ext cx="3167063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84" name="Line 56"/>
          <p:cNvSpPr>
            <a:spLocks noChangeShapeType="1"/>
          </p:cNvSpPr>
          <p:nvPr/>
        </p:nvSpPr>
        <p:spPr bwMode="auto">
          <a:xfrm flipV="1">
            <a:off x="3967163" y="4579938"/>
            <a:ext cx="0" cy="187325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48214" name="Group 86"/>
          <p:cNvGrpSpPr>
            <a:grpSpLocks/>
          </p:cNvGrpSpPr>
          <p:nvPr/>
        </p:nvGrpSpPr>
        <p:grpSpPr bwMode="auto">
          <a:xfrm>
            <a:off x="869950" y="4292600"/>
            <a:ext cx="3429000" cy="2117725"/>
            <a:chOff x="548" y="2704"/>
            <a:chExt cx="2160" cy="1334"/>
          </a:xfrm>
        </p:grpSpPr>
        <p:sp>
          <p:nvSpPr>
            <p:cNvPr id="48186" name="Line 58"/>
            <p:cNvSpPr>
              <a:spLocks noChangeShapeType="1"/>
            </p:cNvSpPr>
            <p:nvPr/>
          </p:nvSpPr>
          <p:spPr bwMode="auto">
            <a:xfrm flipV="1">
              <a:off x="548" y="2885"/>
              <a:ext cx="1951" cy="1153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187" name="Text Box 59"/>
            <p:cNvSpPr txBox="1">
              <a:spLocks noChangeArrowheads="1"/>
            </p:cNvSpPr>
            <p:nvPr/>
          </p:nvSpPr>
          <p:spPr bwMode="auto">
            <a:xfrm>
              <a:off x="2499" y="2704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altLang="cs-CZ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8192" name="Line 64"/>
          <p:cNvSpPr>
            <a:spLocks noChangeShapeType="1"/>
          </p:cNvSpPr>
          <p:nvPr/>
        </p:nvSpPr>
        <p:spPr bwMode="auto">
          <a:xfrm flipV="1">
            <a:off x="3392488" y="3787775"/>
            <a:ext cx="0" cy="2592388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48218" name="Group 90"/>
          <p:cNvGrpSpPr>
            <a:grpSpLocks/>
          </p:cNvGrpSpPr>
          <p:nvPr/>
        </p:nvGrpSpPr>
        <p:grpSpPr bwMode="auto">
          <a:xfrm>
            <a:off x="800100" y="3781425"/>
            <a:ext cx="2592388" cy="2598738"/>
            <a:chOff x="504" y="2382"/>
            <a:chExt cx="1633" cy="1637"/>
          </a:xfrm>
        </p:grpSpPr>
        <p:sp>
          <p:nvSpPr>
            <p:cNvPr id="48194" name="Line 66"/>
            <p:cNvSpPr>
              <a:spLocks noChangeShapeType="1"/>
            </p:cNvSpPr>
            <p:nvPr/>
          </p:nvSpPr>
          <p:spPr bwMode="auto">
            <a:xfrm flipV="1">
              <a:off x="504" y="2386"/>
              <a:ext cx="1633" cy="163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195" name="Text Box 67"/>
            <p:cNvSpPr txBox="1">
              <a:spLocks noChangeArrowheads="1"/>
            </p:cNvSpPr>
            <p:nvPr/>
          </p:nvSpPr>
          <p:spPr bwMode="auto">
            <a:xfrm>
              <a:off x="1701" y="2382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altLang="cs-CZ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198" name="Group 70"/>
          <p:cNvGrpSpPr>
            <a:grpSpLocks/>
          </p:cNvGrpSpPr>
          <p:nvPr/>
        </p:nvGrpSpPr>
        <p:grpSpPr bwMode="auto">
          <a:xfrm>
            <a:off x="798514" y="5588000"/>
            <a:ext cx="720726" cy="433388"/>
            <a:chOff x="1065" y="2840"/>
            <a:chExt cx="454" cy="273"/>
          </a:xfrm>
        </p:grpSpPr>
        <p:sp>
          <p:nvSpPr>
            <p:cNvPr id="48199" name="Text Box 71"/>
            <p:cNvSpPr txBox="1">
              <a:spLocks noChangeArrowheads="1"/>
            </p:cNvSpPr>
            <p:nvPr/>
          </p:nvSpPr>
          <p:spPr bwMode="auto">
            <a:xfrm>
              <a:off x="1065" y="2840"/>
              <a:ext cx="27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</a:t>
              </a:r>
              <a:r>
                <a:rPr lang="cs-CZ" altLang="cs-CZ" sz="2000" baseline="-25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1</a:t>
              </a:r>
              <a:endParaRPr lang="en-US" altLang="cs-CZ" sz="2000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48200" name="Freeform 72"/>
            <p:cNvSpPr>
              <a:spLocks/>
            </p:cNvSpPr>
            <p:nvPr/>
          </p:nvSpPr>
          <p:spPr bwMode="auto">
            <a:xfrm>
              <a:off x="1066" y="2886"/>
              <a:ext cx="453" cy="227"/>
            </a:xfrm>
            <a:custGeom>
              <a:avLst/>
              <a:gdLst>
                <a:gd name="T0" fmla="*/ 0 w 453"/>
                <a:gd name="T1" fmla="*/ 0 h 227"/>
                <a:gd name="T2" fmla="*/ 271 w 453"/>
                <a:gd name="T3" fmla="*/ 51 h 227"/>
                <a:gd name="T4" fmla="*/ 453 w 453"/>
                <a:gd name="T5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3" h="227">
                  <a:moveTo>
                    <a:pt x="0" y="0"/>
                  </a:moveTo>
                  <a:cubicBezTo>
                    <a:pt x="45" y="8"/>
                    <a:pt x="196" y="13"/>
                    <a:pt x="271" y="51"/>
                  </a:cubicBezTo>
                  <a:cubicBezTo>
                    <a:pt x="346" y="89"/>
                    <a:pt x="415" y="190"/>
                    <a:pt x="453" y="227"/>
                  </a:cubicBezTo>
                </a:path>
              </a:pathLst>
            </a:custGeom>
            <a:noFill/>
            <a:ln w="9525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arrow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8201" name="Group 73"/>
          <p:cNvGrpSpPr>
            <a:grpSpLocks/>
          </p:cNvGrpSpPr>
          <p:nvPr/>
        </p:nvGrpSpPr>
        <p:grpSpPr bwMode="auto">
          <a:xfrm>
            <a:off x="871538" y="5156200"/>
            <a:ext cx="720725" cy="396875"/>
            <a:chOff x="1111" y="2568"/>
            <a:chExt cx="454" cy="250"/>
          </a:xfrm>
        </p:grpSpPr>
        <p:sp>
          <p:nvSpPr>
            <p:cNvPr id="48202" name="Freeform 74"/>
            <p:cNvSpPr>
              <a:spLocks/>
            </p:cNvSpPr>
            <p:nvPr/>
          </p:nvSpPr>
          <p:spPr bwMode="auto">
            <a:xfrm>
              <a:off x="1111" y="2568"/>
              <a:ext cx="454" cy="227"/>
            </a:xfrm>
            <a:custGeom>
              <a:avLst/>
              <a:gdLst>
                <a:gd name="T0" fmla="*/ 0 w 454"/>
                <a:gd name="T1" fmla="*/ 0 h 227"/>
                <a:gd name="T2" fmla="*/ 272 w 454"/>
                <a:gd name="T3" fmla="*/ 46 h 227"/>
                <a:gd name="T4" fmla="*/ 454 w 454"/>
                <a:gd name="T5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4" h="227">
                  <a:moveTo>
                    <a:pt x="0" y="0"/>
                  </a:moveTo>
                  <a:cubicBezTo>
                    <a:pt x="98" y="4"/>
                    <a:pt x="197" y="8"/>
                    <a:pt x="272" y="46"/>
                  </a:cubicBezTo>
                  <a:cubicBezTo>
                    <a:pt x="347" y="84"/>
                    <a:pt x="400" y="155"/>
                    <a:pt x="454" y="227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arrow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203" name="Text Box 75"/>
            <p:cNvSpPr txBox="1">
              <a:spLocks noChangeArrowheads="1"/>
            </p:cNvSpPr>
            <p:nvPr/>
          </p:nvSpPr>
          <p:spPr bwMode="auto">
            <a:xfrm>
              <a:off x="1202" y="2568"/>
              <a:ext cx="2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</a:t>
              </a:r>
              <a:r>
                <a:rPr lang="en-US" altLang="cs-CZ" sz="20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2</a:t>
              </a:r>
            </a:p>
          </p:txBody>
        </p:sp>
      </p:grpSp>
      <p:sp>
        <p:nvSpPr>
          <p:cNvPr id="48206" name="Arc 78"/>
          <p:cNvSpPr>
            <a:spLocks noChangeAspect="1"/>
          </p:cNvSpPr>
          <p:nvPr/>
        </p:nvSpPr>
        <p:spPr bwMode="auto">
          <a:xfrm>
            <a:off x="798513" y="3633788"/>
            <a:ext cx="3230562" cy="2819400"/>
          </a:xfrm>
          <a:custGeom>
            <a:avLst/>
            <a:gdLst>
              <a:gd name="G0" fmla="+- 0 0 0"/>
              <a:gd name="G1" fmla="+- 16581 0 0"/>
              <a:gd name="G2" fmla="+- 21600 0 0"/>
              <a:gd name="T0" fmla="*/ 13843 w 18992"/>
              <a:gd name="T1" fmla="*/ 0 h 16581"/>
              <a:gd name="T2" fmla="*/ 18992 w 18992"/>
              <a:gd name="T3" fmla="*/ 6291 h 16581"/>
              <a:gd name="T4" fmla="*/ 0 w 18992"/>
              <a:gd name="T5" fmla="*/ 16581 h 165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992" h="16581" fill="none" extrusionOk="0">
                <a:moveTo>
                  <a:pt x="13843" y="-1"/>
                </a:moveTo>
                <a:cubicBezTo>
                  <a:pt x="15941" y="1752"/>
                  <a:pt x="17689" y="3887"/>
                  <a:pt x="18991" y="6291"/>
                </a:cubicBezTo>
              </a:path>
              <a:path w="18992" h="16581" stroke="0" extrusionOk="0">
                <a:moveTo>
                  <a:pt x="13843" y="-1"/>
                </a:moveTo>
                <a:cubicBezTo>
                  <a:pt x="15941" y="1752"/>
                  <a:pt x="17689" y="3887"/>
                  <a:pt x="18991" y="6291"/>
                </a:cubicBezTo>
                <a:lnTo>
                  <a:pt x="0" y="16581"/>
                </a:lnTo>
                <a:close/>
              </a:path>
            </a:pathLst>
          </a:custGeom>
          <a:noFill/>
          <a:ln w="12700">
            <a:solidFill>
              <a:schemeClr val="bg2"/>
            </a:solidFill>
            <a:prstDash val="sysDot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 anchor="ctr">
            <a:spAutoFit/>
          </a:bodyPr>
          <a:lstStyle/>
          <a:p>
            <a:endParaRPr lang="cs-CZ"/>
          </a:p>
        </p:txBody>
      </p:sp>
      <p:grpSp>
        <p:nvGrpSpPr>
          <p:cNvPr id="48217" name="Group 89"/>
          <p:cNvGrpSpPr>
            <a:grpSpLocks/>
          </p:cNvGrpSpPr>
          <p:nvPr/>
        </p:nvGrpSpPr>
        <p:grpSpPr bwMode="auto">
          <a:xfrm>
            <a:off x="295275" y="3644900"/>
            <a:ext cx="466725" cy="2808288"/>
            <a:chOff x="186" y="2296"/>
            <a:chExt cx="294" cy="1769"/>
          </a:xfrm>
        </p:grpSpPr>
        <p:sp>
          <p:nvSpPr>
            <p:cNvPr id="48197" name="Text Box 69"/>
            <p:cNvSpPr txBox="1">
              <a:spLocks noChangeArrowheads="1"/>
            </p:cNvSpPr>
            <p:nvPr/>
          </p:nvSpPr>
          <p:spPr bwMode="auto">
            <a:xfrm>
              <a:off x="186" y="2296"/>
              <a:ext cx="26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cs-CZ" altLang="cs-CZ" sz="18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č</a:t>
              </a:r>
              <a:r>
                <a:rPr lang="en-US" altLang="cs-CZ" sz="18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8208" name="Line 80"/>
            <p:cNvSpPr>
              <a:spLocks noChangeShapeType="1"/>
            </p:cNvSpPr>
            <p:nvPr/>
          </p:nvSpPr>
          <p:spPr bwMode="auto">
            <a:xfrm flipV="1">
              <a:off x="480" y="2386"/>
              <a:ext cx="0" cy="167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8209" name="Line 81"/>
          <p:cNvSpPr>
            <a:spLocks noChangeShapeType="1"/>
          </p:cNvSpPr>
          <p:nvPr/>
        </p:nvSpPr>
        <p:spPr bwMode="auto">
          <a:xfrm flipH="1">
            <a:off x="727075" y="3787775"/>
            <a:ext cx="2665413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endParaRPr lang="cs-CZ"/>
          </a:p>
        </p:txBody>
      </p:sp>
      <p:grpSp>
        <p:nvGrpSpPr>
          <p:cNvPr id="48216" name="Group 88"/>
          <p:cNvGrpSpPr>
            <a:grpSpLocks/>
          </p:cNvGrpSpPr>
          <p:nvPr/>
        </p:nvGrpSpPr>
        <p:grpSpPr bwMode="auto">
          <a:xfrm>
            <a:off x="800100" y="5942013"/>
            <a:ext cx="2592388" cy="438150"/>
            <a:chOff x="504" y="3743"/>
            <a:chExt cx="1633" cy="276"/>
          </a:xfrm>
        </p:grpSpPr>
        <p:sp>
          <p:nvSpPr>
            <p:cNvPr id="48196" name="Line 68"/>
            <p:cNvSpPr>
              <a:spLocks noChangeShapeType="1"/>
            </p:cNvSpPr>
            <p:nvPr/>
          </p:nvSpPr>
          <p:spPr bwMode="auto">
            <a:xfrm>
              <a:off x="504" y="4019"/>
              <a:ext cx="163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210" name="Text Box 82"/>
            <p:cNvSpPr txBox="1">
              <a:spLocks noChangeArrowheads="1"/>
            </p:cNvSpPr>
            <p:nvPr/>
          </p:nvSpPr>
          <p:spPr bwMode="auto">
            <a:xfrm>
              <a:off x="1819" y="3743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j2</a:t>
              </a:r>
              <a:endParaRPr lang="en-US" altLang="cs-CZ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8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48183" grpId="0" animBg="1"/>
      <p:bldP spid="48184" grpId="0" animBg="1"/>
      <p:bldP spid="48192" grpId="0" animBg="1"/>
      <p:bldP spid="48206" grpId="0" animBg="1"/>
      <p:bldP spid="4820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576262"/>
          </a:xfrm>
        </p:spPr>
        <p:txBody>
          <a:bodyPr/>
          <a:lstStyle/>
          <a:p>
            <a:pPr eaLnBrk="1" hangingPunct="1"/>
            <a:r>
              <a:rPr lang="cs-CZ" altLang="cs-CZ" sz="40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Odvození kompenzačního výkonu </a:t>
            </a:r>
            <a:endParaRPr lang="cs-CZ" altLang="cs-CZ" sz="40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1052513"/>
            <a:ext cx="8713787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Základní předpoklad – nově připojené spotřebiče budou mít přibližně stejný účiník jako stávající.</a:t>
            </a:r>
          </a:p>
        </p:txBody>
      </p:sp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5661025"/>
            <a:ext cx="8497887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a)	nejprve připojíme nové spotřebiče bez omezení – stav 3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b)	protože nesmíme překročit zdánlivý výkon musíme přivést takový kompenzační proud, aby zdánlivý výkon zůstal konstantní</a:t>
            </a:r>
            <a:endParaRPr lang="cs-CZ" altLang="cs-CZ" sz="2400" u="sng" baseline="-25000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51257" name="Group 57"/>
          <p:cNvGrpSpPr>
            <a:grpSpLocks/>
          </p:cNvGrpSpPr>
          <p:nvPr/>
        </p:nvGrpSpPr>
        <p:grpSpPr bwMode="auto">
          <a:xfrm>
            <a:off x="4826000" y="4508500"/>
            <a:ext cx="1979613" cy="433388"/>
            <a:chOff x="2722" y="2840"/>
            <a:chExt cx="1247" cy="273"/>
          </a:xfrm>
        </p:grpSpPr>
        <p:sp>
          <p:nvSpPr>
            <p:cNvPr id="51232" name="Text Box 32"/>
            <p:cNvSpPr txBox="1">
              <a:spLocks noChangeArrowheads="1"/>
            </p:cNvSpPr>
            <p:nvPr/>
          </p:nvSpPr>
          <p:spPr bwMode="auto">
            <a:xfrm>
              <a:off x="2807" y="2840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endParaRPr lang="en-US" altLang="cs-CZ" sz="180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233" name="Line 33"/>
            <p:cNvSpPr>
              <a:spLocks noChangeShapeType="1"/>
            </p:cNvSpPr>
            <p:nvPr/>
          </p:nvSpPr>
          <p:spPr bwMode="auto">
            <a:xfrm flipH="1">
              <a:off x="2722" y="3113"/>
              <a:ext cx="1247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51253" name="Group 53"/>
          <p:cNvGrpSpPr>
            <a:grpSpLocks/>
          </p:cNvGrpSpPr>
          <p:nvPr/>
        </p:nvGrpSpPr>
        <p:grpSpPr bwMode="auto">
          <a:xfrm>
            <a:off x="1728788" y="1916113"/>
            <a:ext cx="3960812" cy="3455987"/>
            <a:chOff x="771" y="1207"/>
            <a:chExt cx="2495" cy="2177"/>
          </a:xfrm>
        </p:grpSpPr>
        <p:grpSp>
          <p:nvGrpSpPr>
            <p:cNvPr id="51205" name="Group 5"/>
            <p:cNvGrpSpPr>
              <a:grpSpLocks/>
            </p:cNvGrpSpPr>
            <p:nvPr/>
          </p:nvGrpSpPr>
          <p:grpSpPr bwMode="auto">
            <a:xfrm>
              <a:off x="1089" y="1207"/>
              <a:ext cx="453" cy="1950"/>
              <a:chOff x="504" y="2115"/>
              <a:chExt cx="453" cy="1950"/>
            </a:xfrm>
          </p:grpSpPr>
          <p:sp>
            <p:nvSpPr>
              <p:cNvPr id="51206" name="Line 6"/>
              <p:cNvSpPr>
                <a:spLocks noChangeShapeType="1"/>
              </p:cNvSpPr>
              <p:nvPr/>
            </p:nvSpPr>
            <p:spPr bwMode="auto">
              <a:xfrm flipV="1">
                <a:off x="504" y="2160"/>
                <a:ext cx="0" cy="1905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med" len="lg"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07" name="Text Box 7"/>
              <p:cNvSpPr txBox="1">
                <a:spLocks noChangeArrowheads="1"/>
              </p:cNvSpPr>
              <p:nvPr/>
            </p:nvSpPr>
            <p:spPr bwMode="auto">
              <a:xfrm>
                <a:off x="549" y="2115"/>
                <a:ext cx="40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Û=U</a:t>
                </a:r>
              </a:p>
            </p:txBody>
          </p:sp>
        </p:grpSp>
        <p:grpSp>
          <p:nvGrpSpPr>
            <p:cNvPr id="51246" name="Group 46"/>
            <p:cNvGrpSpPr>
              <a:grpSpLocks/>
            </p:cNvGrpSpPr>
            <p:nvPr/>
          </p:nvGrpSpPr>
          <p:grpSpPr bwMode="auto">
            <a:xfrm>
              <a:off x="1089" y="3153"/>
              <a:ext cx="2177" cy="231"/>
              <a:chOff x="436" y="3153"/>
              <a:chExt cx="2177" cy="231"/>
            </a:xfrm>
          </p:grpSpPr>
          <p:sp>
            <p:nvSpPr>
              <p:cNvPr id="51209" name="Line 9"/>
              <p:cNvSpPr>
                <a:spLocks noChangeShapeType="1"/>
              </p:cNvSpPr>
              <p:nvPr/>
            </p:nvSpPr>
            <p:spPr bwMode="auto">
              <a:xfrm>
                <a:off x="436" y="3157"/>
                <a:ext cx="1995" cy="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10" name="Text Box 10"/>
              <p:cNvSpPr txBox="1">
                <a:spLocks noChangeArrowheads="1"/>
              </p:cNvSpPr>
              <p:nvPr/>
            </p:nvSpPr>
            <p:spPr bwMode="auto">
              <a:xfrm>
                <a:off x="2377" y="3153"/>
                <a:ext cx="2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j1</a:t>
                </a:r>
                <a:endParaRPr lang="en-US" altLang="cs-CZ" sz="180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211" name="Group 11"/>
            <p:cNvGrpSpPr>
              <a:grpSpLocks/>
            </p:cNvGrpSpPr>
            <p:nvPr/>
          </p:nvGrpSpPr>
          <p:grpSpPr bwMode="auto">
            <a:xfrm>
              <a:off x="1089" y="1751"/>
              <a:ext cx="262" cy="1406"/>
              <a:chOff x="504" y="2659"/>
              <a:chExt cx="262" cy="1406"/>
            </a:xfrm>
          </p:grpSpPr>
          <p:sp>
            <p:nvSpPr>
              <p:cNvPr id="51212" name="Line 12"/>
              <p:cNvSpPr>
                <a:spLocks noChangeShapeType="1"/>
              </p:cNvSpPr>
              <p:nvPr/>
            </p:nvSpPr>
            <p:spPr bwMode="auto">
              <a:xfrm flipV="1">
                <a:off x="526" y="2885"/>
                <a:ext cx="0" cy="118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13" name="Text Box 13"/>
              <p:cNvSpPr txBox="1">
                <a:spLocks noChangeArrowheads="1"/>
              </p:cNvSpPr>
              <p:nvPr/>
            </p:nvSpPr>
            <p:spPr bwMode="auto">
              <a:xfrm>
                <a:off x="504" y="2659"/>
                <a:ext cx="26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altLang="cs-CZ" sz="18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</a:t>
                </a:r>
                <a:r>
                  <a:rPr lang="en-US" altLang="cs-CZ" sz="18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1214" name="Line 14"/>
            <p:cNvSpPr>
              <a:spLocks noChangeShapeType="1"/>
            </p:cNvSpPr>
            <p:nvPr/>
          </p:nvSpPr>
          <p:spPr bwMode="auto">
            <a:xfrm>
              <a:off x="1089" y="1977"/>
              <a:ext cx="1995" cy="0"/>
            </a:xfrm>
            <a:prstGeom prst="lin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15" name="Line 15"/>
            <p:cNvSpPr>
              <a:spLocks noChangeShapeType="1"/>
            </p:cNvSpPr>
            <p:nvPr/>
          </p:nvSpPr>
          <p:spPr bwMode="auto">
            <a:xfrm flipV="1">
              <a:off x="3084" y="1977"/>
              <a:ext cx="0" cy="1180"/>
            </a:xfrm>
            <a:prstGeom prst="lin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1243" name="Group 43"/>
            <p:cNvGrpSpPr>
              <a:grpSpLocks/>
            </p:cNvGrpSpPr>
            <p:nvPr/>
          </p:nvGrpSpPr>
          <p:grpSpPr bwMode="auto">
            <a:xfrm>
              <a:off x="1133" y="1752"/>
              <a:ext cx="1951" cy="1378"/>
              <a:chOff x="480" y="1752"/>
              <a:chExt cx="1951" cy="1378"/>
            </a:xfrm>
          </p:grpSpPr>
          <p:sp>
            <p:nvSpPr>
              <p:cNvPr id="51217" name="Line 17"/>
              <p:cNvSpPr>
                <a:spLocks noChangeShapeType="1"/>
              </p:cNvSpPr>
              <p:nvPr/>
            </p:nvSpPr>
            <p:spPr bwMode="auto">
              <a:xfrm flipV="1">
                <a:off x="480" y="1977"/>
                <a:ext cx="1951" cy="1153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18" name="Text Box 18"/>
              <p:cNvSpPr txBox="1">
                <a:spLocks noChangeArrowheads="1"/>
              </p:cNvSpPr>
              <p:nvPr/>
            </p:nvSpPr>
            <p:spPr bwMode="auto">
              <a:xfrm>
                <a:off x="2154" y="1752"/>
                <a:ext cx="2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1220" name="Line 20"/>
            <p:cNvSpPr>
              <a:spLocks noChangeShapeType="1"/>
            </p:cNvSpPr>
            <p:nvPr/>
          </p:nvSpPr>
          <p:spPr bwMode="auto">
            <a:xfrm flipV="1">
              <a:off x="2722" y="1478"/>
              <a:ext cx="0" cy="163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1221" name="Group 21"/>
            <p:cNvGrpSpPr>
              <a:grpSpLocks/>
            </p:cNvGrpSpPr>
            <p:nvPr/>
          </p:nvGrpSpPr>
          <p:grpSpPr bwMode="auto">
            <a:xfrm>
              <a:off x="1089" y="1474"/>
              <a:ext cx="1633" cy="1637"/>
              <a:chOff x="504" y="2382"/>
              <a:chExt cx="1633" cy="1637"/>
            </a:xfrm>
          </p:grpSpPr>
          <p:sp>
            <p:nvSpPr>
              <p:cNvPr id="51222" name="Line 22"/>
              <p:cNvSpPr>
                <a:spLocks noChangeShapeType="1"/>
              </p:cNvSpPr>
              <p:nvPr/>
            </p:nvSpPr>
            <p:spPr bwMode="auto">
              <a:xfrm flipV="1">
                <a:off x="504" y="2386"/>
                <a:ext cx="1633" cy="1633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23" name="Text Box 23"/>
              <p:cNvSpPr txBox="1">
                <a:spLocks noChangeArrowheads="1"/>
              </p:cNvSpPr>
              <p:nvPr/>
            </p:nvSpPr>
            <p:spPr bwMode="auto">
              <a:xfrm>
                <a:off x="1701" y="2382"/>
                <a:ext cx="2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1224" name="Group 24"/>
            <p:cNvGrpSpPr>
              <a:grpSpLocks/>
            </p:cNvGrpSpPr>
            <p:nvPr/>
          </p:nvGrpSpPr>
          <p:grpSpPr bwMode="auto">
            <a:xfrm>
              <a:off x="1088" y="2612"/>
              <a:ext cx="454" cy="273"/>
              <a:chOff x="1065" y="2840"/>
              <a:chExt cx="454" cy="273"/>
            </a:xfrm>
          </p:grpSpPr>
          <p:sp>
            <p:nvSpPr>
              <p:cNvPr id="51225" name="Text Box 25"/>
              <p:cNvSpPr txBox="1">
                <a:spLocks noChangeArrowheads="1"/>
              </p:cNvSpPr>
              <p:nvPr/>
            </p:nvSpPr>
            <p:spPr bwMode="auto">
              <a:xfrm>
                <a:off x="1065" y="2840"/>
                <a:ext cx="27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2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</a:t>
                </a:r>
                <a:r>
                  <a:rPr lang="cs-CZ" altLang="cs-CZ" sz="20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1</a:t>
                </a:r>
                <a:endParaRPr lang="en-US" altLang="cs-CZ" sz="20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51226" name="Freeform 26"/>
              <p:cNvSpPr>
                <a:spLocks/>
              </p:cNvSpPr>
              <p:nvPr/>
            </p:nvSpPr>
            <p:spPr bwMode="auto">
              <a:xfrm>
                <a:off x="1066" y="2886"/>
                <a:ext cx="453" cy="227"/>
              </a:xfrm>
              <a:custGeom>
                <a:avLst/>
                <a:gdLst>
                  <a:gd name="T0" fmla="*/ 0 w 453"/>
                  <a:gd name="T1" fmla="*/ 0 h 227"/>
                  <a:gd name="T2" fmla="*/ 271 w 453"/>
                  <a:gd name="T3" fmla="*/ 51 h 227"/>
                  <a:gd name="T4" fmla="*/ 453 w 453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3" h="227">
                    <a:moveTo>
                      <a:pt x="0" y="0"/>
                    </a:moveTo>
                    <a:cubicBezTo>
                      <a:pt x="45" y="8"/>
                      <a:pt x="196" y="13"/>
                      <a:pt x="271" y="51"/>
                    </a:cubicBezTo>
                    <a:cubicBezTo>
                      <a:pt x="346" y="89"/>
                      <a:pt x="415" y="190"/>
                      <a:pt x="453" y="227"/>
                    </a:cubicBezTo>
                  </a:path>
                </a:pathLst>
              </a:custGeom>
              <a:noFill/>
              <a:ln w="9525" cap="flat" cmpd="sng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arrow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1227" name="Group 27"/>
            <p:cNvGrpSpPr>
              <a:grpSpLocks/>
            </p:cNvGrpSpPr>
            <p:nvPr/>
          </p:nvGrpSpPr>
          <p:grpSpPr bwMode="auto">
            <a:xfrm>
              <a:off x="1134" y="2340"/>
              <a:ext cx="454" cy="250"/>
              <a:chOff x="1111" y="2568"/>
              <a:chExt cx="454" cy="250"/>
            </a:xfrm>
          </p:grpSpPr>
          <p:sp>
            <p:nvSpPr>
              <p:cNvPr id="51228" name="Freeform 28"/>
              <p:cNvSpPr>
                <a:spLocks/>
              </p:cNvSpPr>
              <p:nvPr/>
            </p:nvSpPr>
            <p:spPr bwMode="auto">
              <a:xfrm>
                <a:off x="1111" y="2568"/>
                <a:ext cx="454" cy="227"/>
              </a:xfrm>
              <a:custGeom>
                <a:avLst/>
                <a:gdLst>
                  <a:gd name="T0" fmla="*/ 0 w 454"/>
                  <a:gd name="T1" fmla="*/ 0 h 227"/>
                  <a:gd name="T2" fmla="*/ 272 w 454"/>
                  <a:gd name="T3" fmla="*/ 46 h 227"/>
                  <a:gd name="T4" fmla="*/ 454 w 454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4" h="227">
                    <a:moveTo>
                      <a:pt x="0" y="0"/>
                    </a:moveTo>
                    <a:cubicBezTo>
                      <a:pt x="98" y="4"/>
                      <a:pt x="197" y="8"/>
                      <a:pt x="272" y="46"/>
                    </a:cubicBezTo>
                    <a:cubicBezTo>
                      <a:pt x="347" y="84"/>
                      <a:pt x="400" y="155"/>
                      <a:pt x="454" y="227"/>
                    </a:cubicBezTo>
                  </a:path>
                </a:pathLst>
              </a:custGeom>
              <a:noFill/>
              <a:ln w="9525" cap="flat" cmpd="sng">
                <a:solidFill>
                  <a:srgbClr val="FF0000"/>
                </a:solidFill>
                <a:prstDash val="solid"/>
                <a:round/>
                <a:headEnd type="arrow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29" name="Text Box 29"/>
              <p:cNvSpPr txBox="1">
                <a:spLocks noChangeArrowheads="1"/>
              </p:cNvSpPr>
              <p:nvPr/>
            </p:nvSpPr>
            <p:spPr bwMode="auto">
              <a:xfrm>
                <a:off x="1202" y="2568"/>
                <a:ext cx="27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2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</a:t>
                </a:r>
                <a:r>
                  <a:rPr lang="en-US" altLang="cs-CZ" sz="20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2</a:t>
                </a:r>
              </a:p>
            </p:txBody>
          </p:sp>
        </p:grpSp>
        <p:sp>
          <p:nvSpPr>
            <p:cNvPr id="51230" name="Arc 30"/>
            <p:cNvSpPr>
              <a:spLocks noChangeAspect="1"/>
            </p:cNvSpPr>
            <p:nvPr/>
          </p:nvSpPr>
          <p:spPr bwMode="auto">
            <a:xfrm>
              <a:off x="1088" y="1381"/>
              <a:ext cx="2035" cy="1776"/>
            </a:xfrm>
            <a:custGeom>
              <a:avLst/>
              <a:gdLst>
                <a:gd name="G0" fmla="+- 0 0 0"/>
                <a:gd name="G1" fmla="+- 16581 0 0"/>
                <a:gd name="G2" fmla="+- 21600 0 0"/>
                <a:gd name="T0" fmla="*/ 13843 w 18992"/>
                <a:gd name="T1" fmla="*/ 0 h 16581"/>
                <a:gd name="T2" fmla="*/ 18992 w 18992"/>
                <a:gd name="T3" fmla="*/ 6291 h 16581"/>
                <a:gd name="T4" fmla="*/ 0 w 18992"/>
                <a:gd name="T5" fmla="*/ 16581 h 16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992" h="16581" fill="none" extrusionOk="0">
                  <a:moveTo>
                    <a:pt x="13843" y="-1"/>
                  </a:moveTo>
                  <a:cubicBezTo>
                    <a:pt x="15941" y="1752"/>
                    <a:pt x="17689" y="3887"/>
                    <a:pt x="18991" y="6291"/>
                  </a:cubicBezTo>
                </a:path>
                <a:path w="18992" h="16581" stroke="0" extrusionOk="0">
                  <a:moveTo>
                    <a:pt x="13843" y="-1"/>
                  </a:moveTo>
                  <a:cubicBezTo>
                    <a:pt x="15941" y="1752"/>
                    <a:pt x="17689" y="3887"/>
                    <a:pt x="18991" y="6291"/>
                  </a:cubicBezTo>
                  <a:lnTo>
                    <a:pt x="0" y="16581"/>
                  </a:lnTo>
                  <a:close/>
                </a:path>
              </a:pathLst>
            </a:custGeom>
            <a:noFill/>
            <a:ln w="12700">
              <a:solidFill>
                <a:schemeClr val="bg2"/>
              </a:solidFill>
              <a:prstDash val="sysDot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>
              <a:spAutoFit/>
            </a:bodyPr>
            <a:lstStyle/>
            <a:p>
              <a:endParaRPr lang="cs-CZ"/>
            </a:p>
          </p:txBody>
        </p:sp>
        <p:grpSp>
          <p:nvGrpSpPr>
            <p:cNvPr id="51234" name="Group 34"/>
            <p:cNvGrpSpPr>
              <a:grpSpLocks/>
            </p:cNvGrpSpPr>
            <p:nvPr/>
          </p:nvGrpSpPr>
          <p:grpSpPr bwMode="auto">
            <a:xfrm>
              <a:off x="771" y="1388"/>
              <a:ext cx="294" cy="1769"/>
              <a:chOff x="186" y="2296"/>
              <a:chExt cx="294" cy="1769"/>
            </a:xfrm>
          </p:grpSpPr>
          <p:sp>
            <p:nvSpPr>
              <p:cNvPr id="51235" name="Text Box 35"/>
              <p:cNvSpPr txBox="1">
                <a:spLocks noChangeArrowheads="1"/>
              </p:cNvSpPr>
              <p:nvPr/>
            </p:nvSpPr>
            <p:spPr bwMode="auto">
              <a:xfrm>
                <a:off x="186" y="2296"/>
                <a:ext cx="26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altLang="cs-CZ" sz="18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</a:t>
                </a:r>
                <a:r>
                  <a:rPr lang="en-US" altLang="cs-CZ" sz="18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1236" name="Line 36"/>
              <p:cNvSpPr>
                <a:spLocks noChangeShapeType="1"/>
              </p:cNvSpPr>
              <p:nvPr/>
            </p:nvSpPr>
            <p:spPr bwMode="auto">
              <a:xfrm flipV="1">
                <a:off x="480" y="2386"/>
                <a:ext cx="0" cy="167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1237" name="Line 37"/>
            <p:cNvSpPr>
              <a:spLocks noChangeShapeType="1"/>
            </p:cNvSpPr>
            <p:nvPr/>
          </p:nvSpPr>
          <p:spPr bwMode="auto">
            <a:xfrm flipH="1">
              <a:off x="1043" y="1478"/>
              <a:ext cx="167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endParaRPr lang="cs-CZ"/>
            </a:p>
          </p:txBody>
        </p:sp>
        <p:grpSp>
          <p:nvGrpSpPr>
            <p:cNvPr id="51238" name="Group 38"/>
            <p:cNvGrpSpPr>
              <a:grpSpLocks/>
            </p:cNvGrpSpPr>
            <p:nvPr/>
          </p:nvGrpSpPr>
          <p:grpSpPr bwMode="auto">
            <a:xfrm>
              <a:off x="1089" y="2835"/>
              <a:ext cx="1633" cy="276"/>
              <a:chOff x="504" y="3743"/>
              <a:chExt cx="1633" cy="276"/>
            </a:xfrm>
          </p:grpSpPr>
          <p:sp>
            <p:nvSpPr>
              <p:cNvPr id="51239" name="Line 39"/>
              <p:cNvSpPr>
                <a:spLocks noChangeShapeType="1"/>
              </p:cNvSpPr>
              <p:nvPr/>
            </p:nvSpPr>
            <p:spPr bwMode="auto">
              <a:xfrm>
                <a:off x="504" y="4019"/>
                <a:ext cx="163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40" name="Text Box 40"/>
              <p:cNvSpPr txBox="1">
                <a:spLocks noChangeArrowheads="1"/>
              </p:cNvSpPr>
              <p:nvPr/>
            </p:nvSpPr>
            <p:spPr bwMode="auto">
              <a:xfrm>
                <a:off x="1819" y="3743"/>
                <a:ext cx="2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j2</a:t>
                </a:r>
                <a:endPara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51255" name="Group 55"/>
          <p:cNvGrpSpPr>
            <a:grpSpLocks/>
          </p:cNvGrpSpPr>
          <p:nvPr/>
        </p:nvGrpSpPr>
        <p:grpSpPr bwMode="auto">
          <a:xfrm>
            <a:off x="2263775" y="2420938"/>
            <a:ext cx="4613275" cy="2592387"/>
            <a:chOff x="1108" y="1525"/>
            <a:chExt cx="2906" cy="1633"/>
          </a:xfrm>
        </p:grpSpPr>
        <p:sp>
          <p:nvSpPr>
            <p:cNvPr id="51242" name="Line 42"/>
            <p:cNvSpPr>
              <a:spLocks noChangeShapeType="1"/>
            </p:cNvSpPr>
            <p:nvPr/>
          </p:nvSpPr>
          <p:spPr bwMode="auto">
            <a:xfrm rot="21540000" flipV="1">
              <a:off x="1108" y="1525"/>
              <a:ext cx="2906" cy="1633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51245" name="Text Box 45"/>
            <p:cNvSpPr txBox="1">
              <a:spLocks noChangeArrowheads="1"/>
            </p:cNvSpPr>
            <p:nvPr/>
          </p:nvSpPr>
          <p:spPr bwMode="auto">
            <a:xfrm>
              <a:off x="3805" y="1611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altLang="cs-CZ" sz="18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1248" name="Line 48"/>
          <p:cNvSpPr>
            <a:spLocks noChangeShapeType="1"/>
          </p:cNvSpPr>
          <p:nvPr/>
        </p:nvSpPr>
        <p:spPr bwMode="auto">
          <a:xfrm>
            <a:off x="4789488" y="2349500"/>
            <a:ext cx="2087562" cy="0"/>
          </a:xfrm>
          <a:prstGeom prst="line">
            <a:avLst/>
          </a:prstGeom>
          <a:noFill/>
          <a:ln w="9525">
            <a:solidFill>
              <a:srgbClr val="FF00FF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endParaRPr lang="cs-CZ"/>
          </a:p>
        </p:txBody>
      </p:sp>
      <p:sp>
        <p:nvSpPr>
          <p:cNvPr id="51249" name="Line 49"/>
          <p:cNvSpPr>
            <a:spLocks noChangeShapeType="1"/>
          </p:cNvSpPr>
          <p:nvPr/>
        </p:nvSpPr>
        <p:spPr bwMode="auto">
          <a:xfrm>
            <a:off x="6842125" y="2349500"/>
            <a:ext cx="0" cy="2735263"/>
          </a:xfrm>
          <a:prstGeom prst="line">
            <a:avLst/>
          </a:prstGeom>
          <a:noFill/>
          <a:ln w="9525">
            <a:solidFill>
              <a:srgbClr val="FF00FF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>
            <a:spAutoFit/>
          </a:bodyPr>
          <a:lstStyle/>
          <a:p>
            <a:endParaRPr lang="cs-CZ"/>
          </a:p>
        </p:txBody>
      </p:sp>
      <p:grpSp>
        <p:nvGrpSpPr>
          <p:cNvPr id="51256" name="Group 56"/>
          <p:cNvGrpSpPr>
            <a:grpSpLocks/>
          </p:cNvGrpSpPr>
          <p:nvPr/>
        </p:nvGrpSpPr>
        <p:grpSpPr bwMode="auto">
          <a:xfrm>
            <a:off x="2268538" y="5084763"/>
            <a:ext cx="4579937" cy="366712"/>
            <a:chOff x="1111" y="3203"/>
            <a:chExt cx="2885" cy="231"/>
          </a:xfrm>
        </p:grpSpPr>
        <p:sp>
          <p:nvSpPr>
            <p:cNvPr id="51250" name="Line 50"/>
            <p:cNvSpPr>
              <a:spLocks noChangeShapeType="1"/>
            </p:cNvSpPr>
            <p:nvPr/>
          </p:nvSpPr>
          <p:spPr bwMode="auto">
            <a:xfrm>
              <a:off x="1111" y="3203"/>
              <a:ext cx="2885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51251" name="Text Box 51"/>
            <p:cNvSpPr txBox="1">
              <a:spLocks noChangeArrowheads="1"/>
            </p:cNvSpPr>
            <p:nvPr/>
          </p:nvSpPr>
          <p:spPr bwMode="auto">
            <a:xfrm>
              <a:off x="3747" y="3203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j3</a:t>
              </a:r>
              <a:endParaRPr lang="en-US" altLang="cs-CZ" sz="18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258" name="Group 58"/>
          <p:cNvGrpSpPr>
            <a:grpSpLocks/>
          </p:cNvGrpSpPr>
          <p:nvPr/>
        </p:nvGrpSpPr>
        <p:grpSpPr bwMode="auto">
          <a:xfrm>
            <a:off x="179388" y="4581525"/>
            <a:ext cx="1979612" cy="433388"/>
            <a:chOff x="2722" y="2840"/>
            <a:chExt cx="1247" cy="273"/>
          </a:xfrm>
        </p:grpSpPr>
        <p:sp>
          <p:nvSpPr>
            <p:cNvPr id="51259" name="Text Box 59"/>
            <p:cNvSpPr txBox="1">
              <a:spLocks noChangeArrowheads="1"/>
            </p:cNvSpPr>
            <p:nvPr/>
          </p:nvSpPr>
          <p:spPr bwMode="auto">
            <a:xfrm>
              <a:off x="2807" y="2840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endParaRPr lang="en-US" altLang="cs-CZ" sz="180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260" name="Line 60"/>
            <p:cNvSpPr>
              <a:spLocks noChangeShapeType="1"/>
            </p:cNvSpPr>
            <p:nvPr/>
          </p:nvSpPr>
          <p:spPr bwMode="auto">
            <a:xfrm flipH="1">
              <a:off x="2722" y="3113"/>
              <a:ext cx="1247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1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1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5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51248" grpId="0" animBg="1"/>
      <p:bldP spid="5124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576262"/>
          </a:xfrm>
        </p:spPr>
        <p:txBody>
          <a:bodyPr/>
          <a:lstStyle/>
          <a:p>
            <a:pPr eaLnBrk="1" hangingPunct="1"/>
            <a:r>
              <a:rPr lang="cs-CZ" altLang="cs-CZ" sz="40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Odvození kompenzačního výkonu </a:t>
            </a:r>
            <a:endParaRPr lang="cs-CZ" altLang="cs-CZ" sz="40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5940425" y="1268413"/>
            <a:ext cx="25574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u="sng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stávající stav</a:t>
            </a:r>
            <a:r>
              <a:rPr lang="cs-CZ" altLang="cs-CZ" sz="2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 výkony S</a:t>
            </a:r>
            <a:r>
              <a:rPr lang="cs-CZ" altLang="cs-CZ" sz="2000" baseline="-25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cs-CZ" altLang="cs-CZ" sz="2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Q</a:t>
            </a:r>
            <a:r>
              <a:rPr lang="cs-CZ" altLang="cs-CZ" sz="2000" baseline="-25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cs-CZ" altLang="cs-CZ" sz="2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, a P</a:t>
            </a:r>
            <a:r>
              <a:rPr lang="cs-CZ" altLang="cs-CZ" sz="2000" baseline="-25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1</a:t>
            </a:r>
            <a:endParaRPr lang="cs-CZ" altLang="cs-CZ" sz="200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algn="l"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000" u="sng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zadání</a:t>
            </a:r>
            <a:r>
              <a:rPr lang="cs-CZ" altLang="cs-CZ" sz="2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- výkon P</a:t>
            </a:r>
            <a:r>
              <a:rPr lang="cs-CZ" altLang="cs-CZ" sz="2000" baseline="-25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</a:p>
        </p:txBody>
      </p:sp>
      <p:grpSp>
        <p:nvGrpSpPr>
          <p:cNvPr id="52283" name="Group 59"/>
          <p:cNvGrpSpPr>
            <a:grpSpLocks/>
          </p:cNvGrpSpPr>
          <p:nvPr/>
        </p:nvGrpSpPr>
        <p:grpSpPr bwMode="auto">
          <a:xfrm>
            <a:off x="107950" y="844550"/>
            <a:ext cx="5386388" cy="2871788"/>
            <a:chOff x="68" y="532"/>
            <a:chExt cx="3393" cy="1809"/>
          </a:xfrm>
        </p:grpSpPr>
        <p:grpSp>
          <p:nvGrpSpPr>
            <p:cNvPr id="52229" name="Group 5"/>
            <p:cNvGrpSpPr>
              <a:grpSpLocks noChangeAspect="1"/>
            </p:cNvGrpSpPr>
            <p:nvPr/>
          </p:nvGrpSpPr>
          <p:grpSpPr bwMode="auto">
            <a:xfrm>
              <a:off x="2410" y="1839"/>
              <a:ext cx="998" cy="211"/>
              <a:chOff x="2722" y="2855"/>
              <a:chExt cx="1247" cy="264"/>
            </a:xfrm>
          </p:grpSpPr>
          <p:sp>
            <p:nvSpPr>
              <p:cNvPr id="52230" name="Text Box 6"/>
              <p:cNvSpPr txBox="1">
                <a:spLocks noChangeAspect="1" noChangeArrowheads="1"/>
              </p:cNvSpPr>
              <p:nvPr/>
            </p:nvSpPr>
            <p:spPr bwMode="auto">
              <a:xfrm>
                <a:off x="2786" y="2855"/>
                <a:ext cx="251" cy="2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rgbClr val="FF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600" baseline="-25000">
                    <a:solidFill>
                      <a:srgbClr val="FF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endParaRPr lang="en-US" altLang="cs-CZ" sz="160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231" name="Line 7"/>
              <p:cNvSpPr>
                <a:spLocks noChangeAspect="1" noChangeShapeType="1"/>
              </p:cNvSpPr>
              <p:nvPr/>
            </p:nvSpPr>
            <p:spPr bwMode="auto">
              <a:xfrm flipH="1">
                <a:off x="2722" y="3113"/>
                <a:ext cx="1247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2233" name="Group 9"/>
            <p:cNvGrpSpPr>
              <a:grpSpLocks noChangeAspect="1"/>
            </p:cNvGrpSpPr>
            <p:nvPr/>
          </p:nvGrpSpPr>
          <p:grpSpPr bwMode="auto">
            <a:xfrm>
              <a:off x="1103" y="532"/>
              <a:ext cx="387" cy="1549"/>
              <a:chOff x="504" y="2130"/>
              <a:chExt cx="483" cy="1935"/>
            </a:xfrm>
          </p:grpSpPr>
          <p:sp>
            <p:nvSpPr>
              <p:cNvPr id="52234" name="Line 10"/>
              <p:cNvSpPr>
                <a:spLocks noChangeAspect="1" noChangeShapeType="1"/>
              </p:cNvSpPr>
              <p:nvPr/>
            </p:nvSpPr>
            <p:spPr bwMode="auto">
              <a:xfrm flipV="1">
                <a:off x="504" y="2160"/>
                <a:ext cx="0" cy="1905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med" len="lg"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35" name="Text Box 11"/>
              <p:cNvSpPr txBox="1">
                <a:spLocks noChangeAspect="1" noChangeArrowheads="1"/>
              </p:cNvSpPr>
              <p:nvPr/>
            </p:nvSpPr>
            <p:spPr bwMode="auto">
              <a:xfrm>
                <a:off x="519" y="2130"/>
                <a:ext cx="468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Û=U</a:t>
                </a:r>
              </a:p>
            </p:txBody>
          </p:sp>
        </p:grpSp>
        <p:grpSp>
          <p:nvGrpSpPr>
            <p:cNvPr id="52236" name="Group 12"/>
            <p:cNvGrpSpPr>
              <a:grpSpLocks noChangeAspect="1"/>
            </p:cNvGrpSpPr>
            <p:nvPr/>
          </p:nvGrpSpPr>
          <p:grpSpPr bwMode="auto">
            <a:xfrm>
              <a:off x="1103" y="2081"/>
              <a:ext cx="1761" cy="222"/>
              <a:chOff x="436" y="3157"/>
              <a:chExt cx="2200" cy="277"/>
            </a:xfrm>
          </p:grpSpPr>
          <p:sp>
            <p:nvSpPr>
              <p:cNvPr id="52237" name="Line 13"/>
              <p:cNvSpPr>
                <a:spLocks noChangeAspect="1" noChangeShapeType="1"/>
              </p:cNvSpPr>
              <p:nvPr/>
            </p:nvSpPr>
            <p:spPr bwMode="auto">
              <a:xfrm>
                <a:off x="436" y="3157"/>
                <a:ext cx="1995" cy="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38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2355" y="3168"/>
                <a:ext cx="281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6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j1</a:t>
                </a:r>
                <a:endParaRPr lang="en-US" altLang="cs-CZ" sz="160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2239" name="Group 15"/>
            <p:cNvGrpSpPr>
              <a:grpSpLocks noChangeAspect="1"/>
            </p:cNvGrpSpPr>
            <p:nvPr/>
          </p:nvGrpSpPr>
          <p:grpSpPr bwMode="auto">
            <a:xfrm>
              <a:off x="1083" y="968"/>
              <a:ext cx="250" cy="1113"/>
              <a:chOff x="479" y="2674"/>
              <a:chExt cx="312" cy="1391"/>
            </a:xfrm>
          </p:grpSpPr>
          <p:sp>
            <p:nvSpPr>
              <p:cNvPr id="52240" name="Line 16"/>
              <p:cNvSpPr>
                <a:spLocks noChangeAspect="1" noChangeShapeType="1"/>
              </p:cNvSpPr>
              <p:nvPr/>
            </p:nvSpPr>
            <p:spPr bwMode="auto">
              <a:xfrm flipV="1">
                <a:off x="526" y="2885"/>
                <a:ext cx="0" cy="118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41" name="Text Box 17"/>
              <p:cNvSpPr txBox="1">
                <a:spLocks noChangeAspect="1" noChangeArrowheads="1"/>
              </p:cNvSpPr>
              <p:nvPr/>
            </p:nvSpPr>
            <p:spPr bwMode="auto">
              <a:xfrm>
                <a:off x="479" y="2674"/>
                <a:ext cx="312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altLang="cs-CZ" sz="16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</a:t>
                </a:r>
                <a:r>
                  <a:rPr lang="en-US" altLang="cs-CZ" sz="16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altLang="cs-CZ" sz="160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2242" name="Line 18"/>
            <p:cNvSpPr>
              <a:spLocks noChangeAspect="1" noChangeShapeType="1"/>
            </p:cNvSpPr>
            <p:nvPr/>
          </p:nvSpPr>
          <p:spPr bwMode="auto">
            <a:xfrm>
              <a:off x="1103" y="1136"/>
              <a:ext cx="1597" cy="0"/>
            </a:xfrm>
            <a:prstGeom prst="lin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243" name="Line 19"/>
            <p:cNvSpPr>
              <a:spLocks noChangeAspect="1" noChangeShapeType="1"/>
            </p:cNvSpPr>
            <p:nvPr/>
          </p:nvSpPr>
          <p:spPr bwMode="auto">
            <a:xfrm flipV="1">
              <a:off x="2700" y="1136"/>
              <a:ext cx="0" cy="94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2244" name="Group 20"/>
            <p:cNvGrpSpPr>
              <a:grpSpLocks noChangeAspect="1"/>
            </p:cNvGrpSpPr>
            <p:nvPr/>
          </p:nvGrpSpPr>
          <p:grpSpPr bwMode="auto">
            <a:xfrm>
              <a:off x="1139" y="968"/>
              <a:ext cx="1561" cy="1092"/>
              <a:chOff x="480" y="1767"/>
              <a:chExt cx="1951" cy="1363"/>
            </a:xfrm>
          </p:grpSpPr>
          <p:sp>
            <p:nvSpPr>
              <p:cNvPr id="52245" name="Line 21"/>
              <p:cNvSpPr>
                <a:spLocks noChangeAspect="1" noChangeShapeType="1"/>
              </p:cNvSpPr>
              <p:nvPr/>
            </p:nvSpPr>
            <p:spPr bwMode="auto">
              <a:xfrm flipV="1">
                <a:off x="480" y="1977"/>
                <a:ext cx="1951" cy="1153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46" name="Text Box 22"/>
              <p:cNvSpPr txBox="1">
                <a:spLocks noChangeAspect="1" noChangeArrowheads="1"/>
              </p:cNvSpPr>
              <p:nvPr/>
            </p:nvSpPr>
            <p:spPr bwMode="auto">
              <a:xfrm>
                <a:off x="2134" y="1767"/>
                <a:ext cx="251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6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altLang="cs-CZ" sz="16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2247" name="Line 23"/>
            <p:cNvSpPr>
              <a:spLocks noChangeAspect="1" noChangeShapeType="1"/>
            </p:cNvSpPr>
            <p:nvPr/>
          </p:nvSpPr>
          <p:spPr bwMode="auto">
            <a:xfrm flipV="1">
              <a:off x="2410" y="737"/>
              <a:ext cx="0" cy="130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249" name="Line 25"/>
            <p:cNvSpPr>
              <a:spLocks noChangeAspect="1" noChangeShapeType="1"/>
            </p:cNvSpPr>
            <p:nvPr/>
          </p:nvSpPr>
          <p:spPr bwMode="auto">
            <a:xfrm flipV="1">
              <a:off x="1103" y="737"/>
              <a:ext cx="1307" cy="130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250" name="Text Box 26"/>
            <p:cNvSpPr txBox="1">
              <a:spLocks noChangeAspect="1" noChangeArrowheads="1"/>
            </p:cNvSpPr>
            <p:nvPr/>
          </p:nvSpPr>
          <p:spPr bwMode="auto">
            <a:xfrm>
              <a:off x="1746" y="746"/>
              <a:ext cx="43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6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6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altLang="cs-CZ" sz="16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I</a:t>
              </a:r>
              <a:r>
                <a:rPr lang="en-US" altLang="cs-CZ" sz="16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altLang="cs-CZ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2251" name="Group 27"/>
            <p:cNvGrpSpPr>
              <a:grpSpLocks noChangeAspect="1"/>
            </p:cNvGrpSpPr>
            <p:nvPr/>
          </p:nvGrpSpPr>
          <p:grpSpPr bwMode="auto">
            <a:xfrm>
              <a:off x="1091" y="1666"/>
              <a:ext cx="375" cy="213"/>
              <a:chOff x="1050" y="2871"/>
              <a:chExt cx="469" cy="267"/>
            </a:xfrm>
          </p:grpSpPr>
          <p:sp>
            <p:nvSpPr>
              <p:cNvPr id="52252" name="Text Box 28"/>
              <p:cNvSpPr txBox="1">
                <a:spLocks noChangeAspect="1" noChangeArrowheads="1"/>
              </p:cNvSpPr>
              <p:nvPr/>
            </p:nvSpPr>
            <p:spPr bwMode="auto">
              <a:xfrm>
                <a:off x="1050" y="2871"/>
                <a:ext cx="302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</a:t>
                </a:r>
                <a:r>
                  <a:rPr lang="cs-CZ" altLang="cs-CZ" sz="16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1</a:t>
                </a:r>
                <a:endParaRPr lang="en-US" altLang="cs-CZ" sz="16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52253" name="Freeform 29"/>
              <p:cNvSpPr>
                <a:spLocks noChangeAspect="1"/>
              </p:cNvSpPr>
              <p:nvPr/>
            </p:nvSpPr>
            <p:spPr bwMode="auto">
              <a:xfrm>
                <a:off x="1066" y="2886"/>
                <a:ext cx="453" cy="227"/>
              </a:xfrm>
              <a:custGeom>
                <a:avLst/>
                <a:gdLst>
                  <a:gd name="T0" fmla="*/ 0 w 453"/>
                  <a:gd name="T1" fmla="*/ 0 h 227"/>
                  <a:gd name="T2" fmla="*/ 271 w 453"/>
                  <a:gd name="T3" fmla="*/ 51 h 227"/>
                  <a:gd name="T4" fmla="*/ 453 w 453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3" h="227">
                    <a:moveTo>
                      <a:pt x="0" y="0"/>
                    </a:moveTo>
                    <a:cubicBezTo>
                      <a:pt x="45" y="8"/>
                      <a:pt x="196" y="13"/>
                      <a:pt x="271" y="51"/>
                    </a:cubicBezTo>
                    <a:cubicBezTo>
                      <a:pt x="346" y="89"/>
                      <a:pt x="415" y="190"/>
                      <a:pt x="453" y="227"/>
                    </a:cubicBezTo>
                  </a:path>
                </a:pathLst>
              </a:custGeom>
              <a:noFill/>
              <a:ln w="9525" cap="flat" cmpd="sng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arrow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52254" name="Group 30"/>
            <p:cNvGrpSpPr>
              <a:grpSpLocks noChangeAspect="1"/>
            </p:cNvGrpSpPr>
            <p:nvPr/>
          </p:nvGrpSpPr>
          <p:grpSpPr bwMode="auto">
            <a:xfrm>
              <a:off x="1139" y="1427"/>
              <a:ext cx="364" cy="238"/>
              <a:chOff x="1111" y="2568"/>
              <a:chExt cx="454" cy="297"/>
            </a:xfrm>
          </p:grpSpPr>
          <p:sp>
            <p:nvSpPr>
              <p:cNvPr id="52255" name="Freeform 31"/>
              <p:cNvSpPr>
                <a:spLocks noChangeAspect="1"/>
              </p:cNvSpPr>
              <p:nvPr/>
            </p:nvSpPr>
            <p:spPr bwMode="auto">
              <a:xfrm>
                <a:off x="1111" y="2568"/>
                <a:ext cx="454" cy="227"/>
              </a:xfrm>
              <a:custGeom>
                <a:avLst/>
                <a:gdLst>
                  <a:gd name="T0" fmla="*/ 0 w 454"/>
                  <a:gd name="T1" fmla="*/ 0 h 227"/>
                  <a:gd name="T2" fmla="*/ 272 w 454"/>
                  <a:gd name="T3" fmla="*/ 46 h 227"/>
                  <a:gd name="T4" fmla="*/ 454 w 454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4" h="227">
                    <a:moveTo>
                      <a:pt x="0" y="0"/>
                    </a:moveTo>
                    <a:cubicBezTo>
                      <a:pt x="98" y="4"/>
                      <a:pt x="197" y="8"/>
                      <a:pt x="272" y="46"/>
                    </a:cubicBezTo>
                    <a:cubicBezTo>
                      <a:pt x="347" y="84"/>
                      <a:pt x="400" y="155"/>
                      <a:pt x="454" y="227"/>
                    </a:cubicBezTo>
                  </a:path>
                </a:pathLst>
              </a:custGeom>
              <a:noFill/>
              <a:ln w="9525" cap="flat" cmpd="sng">
                <a:solidFill>
                  <a:srgbClr val="FF0000"/>
                </a:solidFill>
                <a:prstDash val="solid"/>
                <a:round/>
                <a:headEnd type="arrow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56" name="Text Box 32"/>
              <p:cNvSpPr txBox="1">
                <a:spLocks noChangeAspect="1" noChangeArrowheads="1"/>
              </p:cNvSpPr>
              <p:nvPr/>
            </p:nvSpPr>
            <p:spPr bwMode="auto">
              <a:xfrm>
                <a:off x="1186" y="2599"/>
                <a:ext cx="303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</a:t>
                </a:r>
                <a:r>
                  <a:rPr lang="en-US" altLang="cs-CZ" sz="16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2</a:t>
                </a:r>
              </a:p>
            </p:txBody>
          </p:sp>
        </p:grpSp>
        <p:sp>
          <p:nvSpPr>
            <p:cNvPr id="52257" name="Arc 33"/>
            <p:cNvSpPr>
              <a:spLocks noChangeAspect="1"/>
            </p:cNvSpPr>
            <p:nvPr/>
          </p:nvSpPr>
          <p:spPr bwMode="auto">
            <a:xfrm>
              <a:off x="1103" y="659"/>
              <a:ext cx="1628" cy="1422"/>
            </a:xfrm>
            <a:custGeom>
              <a:avLst/>
              <a:gdLst>
                <a:gd name="G0" fmla="+- 0 0 0"/>
                <a:gd name="G1" fmla="+- 16581 0 0"/>
                <a:gd name="G2" fmla="+- 21600 0 0"/>
                <a:gd name="T0" fmla="*/ 13843 w 18992"/>
                <a:gd name="T1" fmla="*/ 0 h 16581"/>
                <a:gd name="T2" fmla="*/ 18992 w 18992"/>
                <a:gd name="T3" fmla="*/ 6291 h 16581"/>
                <a:gd name="T4" fmla="*/ 0 w 18992"/>
                <a:gd name="T5" fmla="*/ 16581 h 16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992" h="16581" fill="none" extrusionOk="0">
                  <a:moveTo>
                    <a:pt x="13843" y="-1"/>
                  </a:moveTo>
                  <a:cubicBezTo>
                    <a:pt x="15941" y="1752"/>
                    <a:pt x="17689" y="3887"/>
                    <a:pt x="18991" y="6291"/>
                  </a:cubicBezTo>
                </a:path>
                <a:path w="18992" h="16581" stroke="0" extrusionOk="0">
                  <a:moveTo>
                    <a:pt x="13843" y="-1"/>
                  </a:moveTo>
                  <a:cubicBezTo>
                    <a:pt x="15941" y="1752"/>
                    <a:pt x="17689" y="3887"/>
                    <a:pt x="18991" y="6291"/>
                  </a:cubicBezTo>
                  <a:lnTo>
                    <a:pt x="0" y="16581"/>
                  </a:lnTo>
                  <a:close/>
                </a:path>
              </a:pathLst>
            </a:custGeom>
            <a:noFill/>
            <a:ln w="12700">
              <a:solidFill>
                <a:schemeClr val="bg2"/>
              </a:solidFill>
              <a:prstDash val="sysDot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>
              <a:spAutoFit/>
            </a:bodyPr>
            <a:lstStyle/>
            <a:p>
              <a:endParaRPr lang="cs-CZ"/>
            </a:p>
          </p:txBody>
        </p:sp>
        <p:grpSp>
          <p:nvGrpSpPr>
            <p:cNvPr id="52258" name="Group 34"/>
            <p:cNvGrpSpPr>
              <a:grpSpLocks noChangeAspect="1"/>
            </p:cNvGrpSpPr>
            <p:nvPr/>
          </p:nvGrpSpPr>
          <p:grpSpPr bwMode="auto">
            <a:xfrm>
              <a:off x="829" y="677"/>
              <a:ext cx="255" cy="1404"/>
              <a:chOff x="161" y="2311"/>
              <a:chExt cx="319" cy="1754"/>
            </a:xfrm>
          </p:grpSpPr>
          <p:sp>
            <p:nvSpPr>
              <p:cNvPr id="52259" name="Text Box 35"/>
              <p:cNvSpPr txBox="1">
                <a:spLocks noChangeAspect="1" noChangeArrowheads="1"/>
              </p:cNvSpPr>
              <p:nvPr/>
            </p:nvSpPr>
            <p:spPr bwMode="auto">
              <a:xfrm>
                <a:off x="161" y="2311"/>
                <a:ext cx="313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altLang="cs-CZ" sz="16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</a:t>
                </a:r>
                <a:r>
                  <a:rPr lang="en-US" altLang="cs-CZ" sz="16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52260" name="Line 36"/>
              <p:cNvSpPr>
                <a:spLocks noChangeAspect="1" noChangeShapeType="1"/>
              </p:cNvSpPr>
              <p:nvPr/>
            </p:nvSpPr>
            <p:spPr bwMode="auto">
              <a:xfrm flipV="1">
                <a:off x="480" y="2386"/>
                <a:ext cx="0" cy="1679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2261" name="Line 37"/>
            <p:cNvSpPr>
              <a:spLocks noChangeAspect="1" noChangeShapeType="1"/>
            </p:cNvSpPr>
            <p:nvPr/>
          </p:nvSpPr>
          <p:spPr bwMode="auto">
            <a:xfrm flipH="1">
              <a:off x="1067" y="737"/>
              <a:ext cx="1343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endParaRPr lang="cs-CZ"/>
            </a:p>
          </p:txBody>
        </p:sp>
        <p:grpSp>
          <p:nvGrpSpPr>
            <p:cNvPr id="52262" name="Group 38"/>
            <p:cNvGrpSpPr>
              <a:grpSpLocks noChangeAspect="1"/>
            </p:cNvGrpSpPr>
            <p:nvPr/>
          </p:nvGrpSpPr>
          <p:grpSpPr bwMode="auto">
            <a:xfrm>
              <a:off x="1103" y="1835"/>
              <a:ext cx="1307" cy="213"/>
              <a:chOff x="504" y="3758"/>
              <a:chExt cx="1633" cy="265"/>
            </a:xfrm>
          </p:grpSpPr>
          <p:sp>
            <p:nvSpPr>
              <p:cNvPr id="52263" name="Line 39"/>
              <p:cNvSpPr>
                <a:spLocks noChangeAspect="1" noChangeShapeType="1"/>
              </p:cNvSpPr>
              <p:nvPr/>
            </p:nvSpPr>
            <p:spPr bwMode="auto">
              <a:xfrm>
                <a:off x="504" y="4019"/>
                <a:ext cx="163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264" name="Text Box 40"/>
              <p:cNvSpPr txBox="1">
                <a:spLocks noChangeAspect="1" noChangeArrowheads="1"/>
              </p:cNvSpPr>
              <p:nvPr/>
            </p:nvSpPr>
            <p:spPr bwMode="auto">
              <a:xfrm>
                <a:off x="1797" y="3758"/>
                <a:ext cx="281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6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j2</a:t>
                </a:r>
                <a:endParaRPr lang="en-US" altLang="cs-CZ" sz="16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2265" name="Group 41"/>
            <p:cNvGrpSpPr>
              <a:grpSpLocks noChangeAspect="1"/>
            </p:cNvGrpSpPr>
            <p:nvPr/>
          </p:nvGrpSpPr>
          <p:grpSpPr bwMode="auto">
            <a:xfrm>
              <a:off x="1119" y="775"/>
              <a:ext cx="2342" cy="1307"/>
              <a:chOff x="1108" y="1525"/>
              <a:chExt cx="2927" cy="1633"/>
            </a:xfrm>
          </p:grpSpPr>
          <p:sp>
            <p:nvSpPr>
              <p:cNvPr id="52266" name="Line 42"/>
              <p:cNvSpPr>
                <a:spLocks noChangeAspect="1" noChangeShapeType="1"/>
              </p:cNvSpPr>
              <p:nvPr/>
            </p:nvSpPr>
            <p:spPr bwMode="auto">
              <a:xfrm rot="21540000" flipV="1">
                <a:off x="1108" y="1525"/>
                <a:ext cx="2906" cy="1633"/>
              </a:xfrm>
              <a:prstGeom prst="line">
                <a:avLst/>
              </a:prstGeom>
              <a:noFill/>
              <a:ln w="38100">
                <a:solidFill>
                  <a:srgbClr val="FF00FF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52267" name="Text Box 43"/>
              <p:cNvSpPr txBox="1">
                <a:spLocks noChangeAspect="1" noChangeArrowheads="1"/>
              </p:cNvSpPr>
              <p:nvPr/>
            </p:nvSpPr>
            <p:spPr bwMode="auto">
              <a:xfrm>
                <a:off x="3784" y="1626"/>
                <a:ext cx="251" cy="2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600" baseline="-250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endParaRPr lang="en-US" altLang="cs-CZ" sz="16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2268" name="Line 44"/>
            <p:cNvSpPr>
              <a:spLocks noChangeAspect="1" noChangeShapeType="1"/>
            </p:cNvSpPr>
            <p:nvPr/>
          </p:nvSpPr>
          <p:spPr bwMode="auto">
            <a:xfrm>
              <a:off x="2392" y="739"/>
              <a:ext cx="1052" cy="0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endParaRPr lang="cs-CZ"/>
            </a:p>
          </p:txBody>
        </p:sp>
        <p:sp>
          <p:nvSpPr>
            <p:cNvPr id="52269" name="Line 45"/>
            <p:cNvSpPr>
              <a:spLocks noChangeAspect="1" noChangeShapeType="1"/>
            </p:cNvSpPr>
            <p:nvPr/>
          </p:nvSpPr>
          <p:spPr bwMode="auto">
            <a:xfrm>
              <a:off x="3427" y="739"/>
              <a:ext cx="0" cy="1379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prstDash val="dash"/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>
              <a:spAutoFit/>
            </a:bodyPr>
            <a:lstStyle/>
            <a:p>
              <a:endParaRPr lang="cs-CZ"/>
            </a:p>
          </p:txBody>
        </p:sp>
        <p:grpSp>
          <p:nvGrpSpPr>
            <p:cNvPr id="52270" name="Group 46"/>
            <p:cNvGrpSpPr>
              <a:grpSpLocks noChangeAspect="1"/>
            </p:cNvGrpSpPr>
            <p:nvPr/>
          </p:nvGrpSpPr>
          <p:grpSpPr bwMode="auto">
            <a:xfrm>
              <a:off x="1121" y="2118"/>
              <a:ext cx="2317" cy="223"/>
              <a:chOff x="1111" y="3203"/>
              <a:chExt cx="2895" cy="279"/>
            </a:xfrm>
          </p:grpSpPr>
          <p:sp>
            <p:nvSpPr>
              <p:cNvPr id="52271" name="Line 47"/>
              <p:cNvSpPr>
                <a:spLocks noChangeAspect="1" noChangeShapeType="1"/>
              </p:cNvSpPr>
              <p:nvPr/>
            </p:nvSpPr>
            <p:spPr bwMode="auto">
              <a:xfrm>
                <a:off x="1111" y="3203"/>
                <a:ext cx="2885" cy="0"/>
              </a:xfrm>
              <a:prstGeom prst="line">
                <a:avLst/>
              </a:prstGeom>
              <a:noFill/>
              <a:ln w="38100">
                <a:solidFill>
                  <a:srgbClr val="FF00FF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36000" tIns="36000" rIns="36000" bIns="36000"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52272" name="Text Box 48"/>
              <p:cNvSpPr txBox="1">
                <a:spLocks noChangeAspect="1" noChangeArrowheads="1"/>
              </p:cNvSpPr>
              <p:nvPr/>
            </p:nvSpPr>
            <p:spPr bwMode="auto">
              <a:xfrm>
                <a:off x="3725" y="3218"/>
                <a:ext cx="281" cy="2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600" baseline="-25000">
                    <a:solidFill>
                      <a:srgbClr val="FF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j3</a:t>
                </a:r>
                <a:endParaRPr lang="en-US" altLang="cs-CZ" sz="1600">
                  <a:solidFill>
                    <a:srgbClr val="FF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2273" name="Group 49"/>
            <p:cNvGrpSpPr>
              <a:grpSpLocks noChangeAspect="1"/>
            </p:cNvGrpSpPr>
            <p:nvPr/>
          </p:nvGrpSpPr>
          <p:grpSpPr bwMode="auto">
            <a:xfrm>
              <a:off x="68" y="1876"/>
              <a:ext cx="998" cy="213"/>
              <a:chOff x="2722" y="2855"/>
              <a:chExt cx="1247" cy="266"/>
            </a:xfrm>
          </p:grpSpPr>
          <p:sp>
            <p:nvSpPr>
              <p:cNvPr id="52274" name="Text Box 50"/>
              <p:cNvSpPr txBox="1">
                <a:spLocks noChangeAspect="1" noChangeArrowheads="1"/>
              </p:cNvSpPr>
              <p:nvPr/>
            </p:nvSpPr>
            <p:spPr bwMode="auto">
              <a:xfrm>
                <a:off x="2786" y="2855"/>
                <a:ext cx="251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600">
                    <a:solidFill>
                      <a:srgbClr val="FF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600" baseline="-25000">
                    <a:solidFill>
                      <a:srgbClr val="FF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endParaRPr lang="en-US" altLang="cs-CZ" sz="160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275" name="Line 51"/>
              <p:cNvSpPr>
                <a:spLocks noChangeAspect="1" noChangeShapeType="1"/>
              </p:cNvSpPr>
              <p:nvPr/>
            </p:nvSpPr>
            <p:spPr bwMode="auto">
              <a:xfrm flipH="1">
                <a:off x="2722" y="3113"/>
                <a:ext cx="1247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5940425" y="2420938"/>
            <a:ext cx="15113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výpočet Q</a:t>
            </a:r>
            <a:r>
              <a:rPr lang="cs-CZ" altLang="cs-CZ" sz="2000" baseline="-25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</a:t>
            </a:r>
          </a:p>
        </p:txBody>
      </p: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5940425" y="2833688"/>
          <a:ext cx="194468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38" name="Rovnice" r:id="rId3" imgW="850680" imgH="228600" progId="Equation.3">
                  <p:embed/>
                </p:oleObj>
              </mc:Choice>
              <mc:Fallback>
                <p:oleObj name="Rovnice" r:id="rId3" imgW="850680" imgH="228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2833688"/>
                        <a:ext cx="1944688" cy="5238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112"/>
          <p:cNvSpPr>
            <a:spLocks noChangeArrowheads="1"/>
          </p:cNvSpPr>
          <p:nvPr/>
        </p:nvSpPr>
        <p:spPr bwMode="auto">
          <a:xfrm>
            <a:off x="179388" y="3789363"/>
            <a:ext cx="36718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Požadovaný jalový výkon Q</a:t>
            </a:r>
            <a:r>
              <a:rPr lang="cs-CZ" altLang="cs-CZ" sz="2000" baseline="-25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</a:p>
        </p:txBody>
      </p:sp>
      <p:graphicFrame>
        <p:nvGraphicFramePr>
          <p:cNvPr id="4" name="Object 119"/>
          <p:cNvGraphicFramePr>
            <a:graphicFrameLocks noChangeAspect="1"/>
          </p:cNvGraphicFramePr>
          <p:nvPr/>
        </p:nvGraphicFramePr>
        <p:xfrm>
          <a:off x="3851275" y="3789363"/>
          <a:ext cx="214788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39" name="Rovnice" r:id="rId5" imgW="939600" imgH="279360" progId="Equation.3">
                  <p:embed/>
                </p:oleObj>
              </mc:Choice>
              <mc:Fallback>
                <p:oleObj name="Rovnice" r:id="rId5" imgW="939600" imgH="27936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3789363"/>
                        <a:ext cx="2147888" cy="6413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2"/>
          <p:cNvSpPr>
            <a:spLocks noChangeArrowheads="1"/>
          </p:cNvSpPr>
          <p:nvPr/>
        </p:nvSpPr>
        <p:spPr bwMode="auto">
          <a:xfrm>
            <a:off x="107950" y="4797425"/>
            <a:ext cx="2951163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Kompenzační výkon Q</a:t>
            </a:r>
            <a:r>
              <a:rPr lang="cs-CZ" altLang="cs-CZ" sz="2000" baseline="-25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</a:t>
            </a:r>
          </a:p>
        </p:txBody>
      </p:sp>
      <p:graphicFrame>
        <p:nvGraphicFramePr>
          <p:cNvPr id="6" name="Object 119"/>
          <p:cNvGraphicFramePr>
            <a:graphicFrameLocks noChangeAspect="1"/>
          </p:cNvGraphicFramePr>
          <p:nvPr/>
        </p:nvGraphicFramePr>
        <p:xfrm>
          <a:off x="3132138" y="4652963"/>
          <a:ext cx="18573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0" name="Rovnice" r:id="rId7" imgW="812520" imgH="228600" progId="Equation.3">
                  <p:embed/>
                </p:oleObj>
              </mc:Choice>
              <mc:Fallback>
                <p:oleObj name="Rovnice" r:id="rId7" imgW="812520" imgH="228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652963"/>
                        <a:ext cx="1857375" cy="5238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12"/>
          <p:cNvSpPr>
            <a:spLocks noChangeArrowheads="1"/>
          </p:cNvSpPr>
          <p:nvPr/>
        </p:nvSpPr>
        <p:spPr bwMode="auto">
          <a:xfrm>
            <a:off x="107950" y="5499100"/>
            <a:ext cx="15843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Nový účiník</a:t>
            </a:r>
            <a:endParaRPr lang="cs-CZ" altLang="cs-CZ" sz="2000" baseline="-2500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8" name="Object 119"/>
          <p:cNvGraphicFramePr>
            <a:graphicFrameLocks noChangeAspect="1"/>
          </p:cNvGraphicFramePr>
          <p:nvPr/>
        </p:nvGraphicFramePr>
        <p:xfrm>
          <a:off x="1706563" y="5318125"/>
          <a:ext cx="1281112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1" name="Rovnice" r:id="rId9" imgW="736560" imgH="431640" progId="Equation.3">
                  <p:embed/>
                </p:oleObj>
              </mc:Choice>
              <mc:Fallback>
                <p:oleObj name="Rovnice" r:id="rId9" imgW="73656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5318125"/>
                        <a:ext cx="1281112" cy="7540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88" name="Picture 64" descr="MC900424484[1]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508500"/>
            <a:ext cx="19558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2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2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79613" y="188913"/>
            <a:ext cx="4392612" cy="719137"/>
          </a:xfrm>
        </p:spPr>
        <p:txBody>
          <a:bodyPr/>
          <a:lstStyle/>
          <a:p>
            <a:pPr eaLnBrk="1" hangingPunct="1"/>
            <a:r>
              <a:rPr lang="cs-CZ" altLang="cs-CZ" sz="40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Základní pojmy</a:t>
            </a:r>
            <a:endParaRPr lang="cs-CZ" altLang="cs-CZ" sz="40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81075"/>
            <a:ext cx="8785225" cy="2411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Elektrické zařízení odebírá ze sítě: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*	</a:t>
            </a:r>
            <a:r>
              <a:rPr lang="cs-CZ" altLang="cs-CZ" sz="2000" u="sng" dirty="0">
                <a:solidFill>
                  <a:schemeClr val="bg2"/>
                </a:solidFill>
                <a:latin typeface="Arial" panose="020B0604020202020204" pitchFamily="34" charset="0"/>
              </a:rPr>
              <a:t>činný výkon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 	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	výstupní výkon	</a:t>
            </a:r>
            <a:r>
              <a:rPr lang="cs-CZ" altLang="cs-CZ" sz="2000" dirty="0">
                <a:solidFill>
                  <a:schemeClr val="bg2"/>
                </a:solidFill>
                <a:sym typeface="Symbol" panose="05050102010706020507" pitchFamily="18" charset="2"/>
              </a:rPr>
              <a:t>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výstupní práce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Činný výkon do elektrického zařízení je zpravidla vyroben ve zdroji mimo elektrické zařízení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*	</a:t>
            </a:r>
            <a:r>
              <a:rPr lang="cs-CZ" altLang="cs-CZ" sz="2000" u="sng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jalový výkon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	výkon potřebný k vytvoření elektromagnetické energie, velikost a charakter odebíraného výkonu je dán principem elektrického </a:t>
            </a: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zařízení</a:t>
            </a:r>
            <a:endParaRPr lang="cs-CZ" altLang="cs-CZ" sz="2000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927717" y="4368466"/>
            <a:ext cx="2027188" cy="38048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271463" indent="-271463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Zdánlivý výkon</a:t>
            </a:r>
            <a:endParaRPr lang="cs-CZ" altLang="cs-CZ" sz="2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pic>
        <p:nvPicPr>
          <p:cNvPr id="4104" name="Picture 8" descr="MC900311154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75" y="115888"/>
            <a:ext cx="1519238" cy="133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4" name="Picture 2" descr="http://www.slevy.cz/i.php/thn3.jpg?20098DL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042" y="3140968"/>
            <a:ext cx="2178208" cy="362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12"/>
          <p:cNvSpPr>
            <a:spLocks noChangeArrowheads="1"/>
          </p:cNvSpPr>
          <p:nvPr/>
        </p:nvSpPr>
        <p:spPr bwMode="auto">
          <a:xfrm>
            <a:off x="4283968" y="4725144"/>
            <a:ext cx="1812783" cy="38048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271463" indent="-271463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Činný výkon</a:t>
            </a:r>
            <a:endParaRPr lang="cs-CZ" altLang="cs-CZ" sz="2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8" name="Rectangle 112"/>
          <p:cNvSpPr>
            <a:spLocks noChangeArrowheads="1"/>
          </p:cNvSpPr>
          <p:nvPr/>
        </p:nvSpPr>
        <p:spPr bwMode="auto">
          <a:xfrm>
            <a:off x="4271385" y="3501008"/>
            <a:ext cx="1812783" cy="380480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271463" indent="-271463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Jalový výkon</a:t>
            </a:r>
            <a:endParaRPr lang="cs-CZ" altLang="cs-CZ" sz="2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9" name="Rectangle 112"/>
          <p:cNvSpPr>
            <a:spLocks noChangeArrowheads="1"/>
          </p:cNvSpPr>
          <p:nvPr/>
        </p:nvSpPr>
        <p:spPr bwMode="auto">
          <a:xfrm>
            <a:off x="107504" y="6053112"/>
            <a:ext cx="4464495" cy="688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6000" tIns="36000" rIns="36000" bIns="36000">
            <a:spAutoFit/>
          </a:bodyPr>
          <a:lstStyle>
            <a:lvl1pPr marL="269875" indent="-269875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0" indent="0" algn="l" eaLnBrk="1" hangingPunct="1">
              <a:buFont typeface="Wingdings" panose="05000000000000000000" pitchFamily="2" charset="2"/>
              <a:buNone/>
            </a:pPr>
            <a:r>
              <a:rPr lang="cs-CZ" altLang="cs-CZ" sz="2000" dirty="0" smtClean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Jalový 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výkon lze vyrobit ve zdroji nebo přímo u elektrického zařízení</a:t>
            </a:r>
          </a:p>
        </p:txBody>
      </p:sp>
      <p:cxnSp>
        <p:nvCxnSpPr>
          <p:cNvPr id="4" name="Přímá spojnice 3"/>
          <p:cNvCxnSpPr/>
          <p:nvPr/>
        </p:nvCxnSpPr>
        <p:spPr bwMode="auto">
          <a:xfrm flipH="1" flipV="1">
            <a:off x="4226462" y="5724532"/>
            <a:ext cx="4377986" cy="1304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2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Přímá spojnice 12"/>
          <p:cNvCxnSpPr/>
          <p:nvPr/>
        </p:nvCxnSpPr>
        <p:spPr bwMode="auto">
          <a:xfrm flipH="1" flipV="1">
            <a:off x="4226462" y="3419394"/>
            <a:ext cx="4377986" cy="1304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2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13"/>
          <p:cNvCxnSpPr/>
          <p:nvPr/>
        </p:nvCxnSpPr>
        <p:spPr bwMode="auto">
          <a:xfrm flipH="1" flipV="1">
            <a:off x="4226462" y="3949776"/>
            <a:ext cx="4377986" cy="13042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bg2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Levá složená závorka 9"/>
          <p:cNvSpPr/>
          <p:nvPr/>
        </p:nvSpPr>
        <p:spPr bwMode="auto">
          <a:xfrm>
            <a:off x="3059832" y="3392880"/>
            <a:ext cx="864096" cy="2331652"/>
          </a:xfrm>
          <a:prstGeom prst="leftBrace">
            <a:avLst/>
          </a:prstGeom>
          <a:solidFill>
            <a:schemeClr val="tx1"/>
          </a:solidFill>
          <a:ln w="38100" cap="flat" cmpd="sng" algn="ctr">
            <a:solidFill>
              <a:schemeClr val="bg2"/>
            </a:solidFill>
            <a:prstDash val="solid"/>
            <a:round/>
            <a:headEnd type="arrow" w="med" len="lg"/>
            <a:tailEnd type="arrow" w="med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</a:pPr>
            <a:endParaRPr kumimoji="0" lang="cs-CZ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pic>
        <p:nvPicPr>
          <p:cNvPr id="3" name="Picture 2" descr="http://www.24hod.sk/obrazky_clankov/2008-05-17x/1095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857" y="5805264"/>
            <a:ext cx="928836" cy="92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0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2" grpId="0" animBg="1"/>
      <p:bldP spid="7" grpId="0" animBg="1"/>
      <p:bldP spid="8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08050"/>
            <a:ext cx="8856662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Vypočítejte kompenzační výkon a nový účiník. Stávající výkon dílny je 40kW s účiníkem 0,8. Je požadavek zvýšení činného výkonu o 5kW (se stejným účiníkem), stávající zdánlivý výkon musí zůstat zachován.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1.	Výpočet zdánlivého výkonu S</a:t>
            </a:r>
            <a:r>
              <a:rPr lang="cs-CZ" altLang="cs-CZ" sz="2000" baseline="-25000" dirty="0">
                <a:solidFill>
                  <a:schemeClr val="bg2"/>
                </a:solidFill>
                <a:latin typeface="Arial" panose="020B0604020202020204" pitchFamily="34" charset="0"/>
              </a:rPr>
              <a:t>1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  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4356100" y="1989138"/>
          <a:ext cx="27686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6" name="Rovnice" r:id="rId3" imgW="1612800" imgH="431640" progId="Equation.3">
                  <p:embed/>
                </p:oleObj>
              </mc:Choice>
              <mc:Fallback>
                <p:oleObj name="Rovnice" r:id="rId3" imgW="161280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1989138"/>
                        <a:ext cx="2768600" cy="742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2852738"/>
            <a:ext cx="756126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2.	Výpočet jalového výkonu (Q</a:t>
            </a:r>
            <a:r>
              <a:rPr lang="cs-CZ" altLang="cs-CZ" sz="2000" baseline="-25000">
                <a:solidFill>
                  <a:schemeClr val="bg2"/>
                </a:solidFill>
                <a:latin typeface="Arial" panose="020B0604020202020204" pitchFamily="34" charset="0"/>
              </a:rPr>
              <a:t>3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) po zvýšení činného výkonu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3" name="Object 119"/>
          <p:cNvGraphicFramePr>
            <a:graphicFrameLocks noChangeAspect="1"/>
          </p:cNvGraphicFramePr>
          <p:nvPr/>
        </p:nvGraphicFramePr>
        <p:xfrm>
          <a:off x="609600" y="3213100"/>
          <a:ext cx="641032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7" name="Rovnice" r:id="rId5" imgW="3822480" imgH="431640" progId="Equation.3">
                  <p:embed/>
                </p:oleObj>
              </mc:Choice>
              <mc:Fallback>
                <p:oleObj name="Rovnice" r:id="rId5" imgW="382248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13100"/>
                        <a:ext cx="6410325" cy="7270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12"/>
          <p:cNvSpPr>
            <a:spLocks noChangeArrowheads="1"/>
          </p:cNvSpPr>
          <p:nvPr/>
        </p:nvSpPr>
        <p:spPr bwMode="auto">
          <a:xfrm>
            <a:off x="179388" y="4221163"/>
            <a:ext cx="59769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3.	Výpočet požadovaného jalového výkonu (Q</a:t>
            </a:r>
            <a:r>
              <a:rPr lang="cs-CZ" altLang="cs-CZ" sz="20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</a:p>
        </p:txBody>
      </p:sp>
      <p:graphicFrame>
        <p:nvGraphicFramePr>
          <p:cNvPr id="5" name="Object 119"/>
          <p:cNvGraphicFramePr>
            <a:graphicFrameLocks noChangeAspect="1"/>
          </p:cNvGraphicFramePr>
          <p:nvPr/>
        </p:nvGraphicFramePr>
        <p:xfrm>
          <a:off x="609600" y="4581525"/>
          <a:ext cx="4322763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8" name="Rovnice" r:id="rId7" imgW="2476440" imgH="279360" progId="Equation.3">
                  <p:embed/>
                </p:oleObj>
              </mc:Choice>
              <mc:Fallback>
                <p:oleObj name="Rovnice" r:id="rId7" imgW="2476440" imgH="27936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81525"/>
                        <a:ext cx="4322763" cy="4905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12"/>
          <p:cNvSpPr>
            <a:spLocks noChangeArrowheads="1"/>
          </p:cNvSpPr>
          <p:nvPr/>
        </p:nvSpPr>
        <p:spPr bwMode="auto">
          <a:xfrm>
            <a:off x="179388" y="5229225"/>
            <a:ext cx="44640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4.	Výpočet kompenzačního výkonu </a:t>
            </a:r>
          </a:p>
        </p:txBody>
      </p:sp>
      <p:graphicFrame>
        <p:nvGraphicFramePr>
          <p:cNvPr id="7" name="Object 119"/>
          <p:cNvGraphicFramePr>
            <a:graphicFrameLocks noChangeAspect="1"/>
          </p:cNvGraphicFramePr>
          <p:nvPr/>
        </p:nvGraphicFramePr>
        <p:xfrm>
          <a:off x="552450" y="5589588"/>
          <a:ext cx="490696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9" name="Rovnice" r:id="rId9" imgW="2438280" imgH="228600" progId="Equation.3">
                  <p:embed/>
                </p:oleObj>
              </mc:Choice>
              <mc:Fallback>
                <p:oleObj name="Rovnice" r:id="rId9" imgW="2438280" imgH="228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5589588"/>
                        <a:ext cx="4906963" cy="4635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12"/>
          <p:cNvSpPr>
            <a:spLocks noChangeArrowheads="1"/>
          </p:cNvSpPr>
          <p:nvPr/>
        </p:nvSpPr>
        <p:spPr bwMode="auto">
          <a:xfrm>
            <a:off x="3419475" y="6237288"/>
            <a:ext cx="252095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5.	Výpočet účiníku</a:t>
            </a:r>
          </a:p>
        </p:txBody>
      </p:sp>
      <p:graphicFrame>
        <p:nvGraphicFramePr>
          <p:cNvPr id="9" name="Object 119"/>
          <p:cNvGraphicFramePr>
            <a:graphicFrameLocks noChangeAspect="1"/>
          </p:cNvGraphicFramePr>
          <p:nvPr/>
        </p:nvGraphicFramePr>
        <p:xfrm>
          <a:off x="5867400" y="5902325"/>
          <a:ext cx="252095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0" name="Rovnice" r:id="rId11" imgW="1409400" imgH="431640" progId="Equation.3">
                  <p:embed/>
                </p:oleObj>
              </mc:Choice>
              <mc:Fallback>
                <p:oleObj name="Rovnice" r:id="rId11" imgW="140940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902325"/>
                        <a:ext cx="2520950" cy="7794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85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6" t="14030" r="30312" b="23958"/>
          <a:stretch>
            <a:fillRect/>
          </a:stretch>
        </p:blipFill>
        <p:spPr bwMode="auto">
          <a:xfrm>
            <a:off x="107950" y="260350"/>
            <a:ext cx="8963025" cy="649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6" t="14030" r="30885" b="23958"/>
          <a:stretch>
            <a:fillRect/>
          </a:stretch>
        </p:blipFill>
        <p:spPr bwMode="auto">
          <a:xfrm>
            <a:off x="34925" y="115888"/>
            <a:ext cx="9036050" cy="659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950" y="274638"/>
            <a:ext cx="8928100" cy="777875"/>
          </a:xfrm>
        </p:spPr>
        <p:txBody>
          <a:bodyPr lIns="36000" tIns="36000" rIns="36000" bIns="36000"/>
          <a:lstStyle/>
          <a:p>
            <a:pPr eaLnBrk="1" hangingPunct="1">
              <a:defRPr/>
            </a:pPr>
            <a:r>
              <a:rPr lang="cs-CZ" u="sng" dirty="0" smtClean="0">
                <a:solidFill>
                  <a:schemeClr val="bg2"/>
                </a:solidFill>
                <a:effectLst/>
              </a:rPr>
              <a:t>Materiály</a:t>
            </a:r>
          </a:p>
        </p:txBody>
      </p:sp>
      <p:sp>
        <p:nvSpPr>
          <p:cNvPr id="31747" name="Text Box 24"/>
          <p:cNvSpPr txBox="1">
            <a:spLocks noChangeArrowheads="1"/>
          </p:cNvSpPr>
          <p:nvPr/>
        </p:nvSpPr>
        <p:spPr bwMode="auto">
          <a:xfrm>
            <a:off x="250825" y="1412875"/>
            <a:ext cx="907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 b="0">
              <a:latin typeface="Comic Sans MS" panose="030F0702030302020204" pitchFamily="66" charset="0"/>
            </a:endParaRPr>
          </a:p>
        </p:txBody>
      </p:sp>
      <p:sp>
        <p:nvSpPr>
          <p:cNvPr id="31748" name="Text Box 25"/>
          <p:cNvSpPr txBox="1">
            <a:spLocks noChangeArrowheads="1"/>
          </p:cNvSpPr>
          <p:nvPr/>
        </p:nvSpPr>
        <p:spPr bwMode="auto">
          <a:xfrm>
            <a:off x="468313" y="1484313"/>
            <a:ext cx="842486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85286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0" dirty="0">
                <a:solidFill>
                  <a:schemeClr val="bg2"/>
                </a:solidFill>
                <a:latin typeface="Comic Sans MS" panose="030F0702030302020204" pitchFamily="66" charset="0"/>
              </a:rPr>
              <a:t>Blahovec	Elektrotechnika 1</a:t>
            </a:r>
          </a:p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0" dirty="0">
                <a:solidFill>
                  <a:schemeClr val="bg2"/>
                </a:solidFill>
                <a:hlinkClick r:id="rId2"/>
              </a:rPr>
              <a:t>http://www.leifiphysik.de/index.php</a:t>
            </a:r>
            <a:endParaRPr lang="cs-CZ" altLang="cs-CZ" b="0" dirty="0">
              <a:solidFill>
                <a:schemeClr val="bg2"/>
              </a:solidFill>
            </a:endParaRPr>
          </a:p>
          <a:p>
            <a:pPr algn="l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0" dirty="0">
                <a:solidFill>
                  <a:schemeClr val="bg2"/>
                </a:solidFill>
                <a:hlinkClick r:id="rId3"/>
              </a:rPr>
              <a:t>http://www.zum.de/dwu/umaptg.htm</a:t>
            </a:r>
            <a:endParaRPr lang="cs-CZ" altLang="cs-CZ" b="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79613" y="188913"/>
            <a:ext cx="4392612" cy="719137"/>
          </a:xfrm>
        </p:spPr>
        <p:txBody>
          <a:bodyPr/>
          <a:lstStyle/>
          <a:p>
            <a:pPr eaLnBrk="1" hangingPunct="1"/>
            <a:r>
              <a:rPr lang="cs-CZ" altLang="cs-CZ" sz="40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Základní pojmy</a:t>
            </a:r>
            <a:endParaRPr lang="cs-CZ" altLang="cs-CZ" sz="40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81075"/>
            <a:ext cx="8785225" cy="27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69875" indent="-269875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066925" algn="l"/>
                <a:tab pos="2514600" algn="l"/>
                <a:tab pos="4933950" algn="l"/>
                <a:tab pos="54673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Elektrické zařízení odebírá ze sítě: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*	</a:t>
            </a:r>
            <a:r>
              <a:rPr lang="cs-CZ" altLang="cs-CZ" sz="2000" u="sng">
                <a:solidFill>
                  <a:schemeClr val="bg2"/>
                </a:solidFill>
                <a:latin typeface="Arial" panose="020B0604020202020204" pitchFamily="34" charset="0"/>
              </a:rPr>
              <a:t>činný výkon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 	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	výstupní výkon	</a:t>
            </a:r>
            <a:r>
              <a:rPr lang="cs-CZ" altLang="cs-CZ" sz="2000">
                <a:solidFill>
                  <a:schemeClr val="bg2"/>
                </a:solidFill>
                <a:sym typeface="Symbol" panose="05050102010706020507" pitchFamily="18" charset="2"/>
              </a:rPr>
              <a:t>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výstupní práce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Činný výkon do elektrického zařízení je zpravidla vyroben ve zdroji mimo elektrické zařízení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*	</a:t>
            </a:r>
            <a:r>
              <a:rPr lang="cs-CZ" altLang="cs-CZ" sz="2000" u="sng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jalový výkon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	výkon potřebný k vytvoření elektromagnetické energie, velikost a charakter odebíraného výkonu je dán principem elektrického zařízení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Jalový výkon lze vyrobit ve zdroji nebo přímo u elektrického zařízení</a:t>
            </a:r>
          </a:p>
        </p:txBody>
      </p:sp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3929063"/>
            <a:ext cx="8856662" cy="2842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271463" indent="-271463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271463" algn="l"/>
                <a:tab pos="50228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Výroba činného výkonu je vázána na zdroj elektrické energie – alternátor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Jalový výkon vyrobený ve zdroji je třeba přenést k místě spotřeby, což s sebou přináší problémy: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*	zatížení zdroje je definováno zdánlivým výkonem, při nutné dodávce jalového výkonu se snižuje dodávaný činný výkon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*	na vedení vznikají činné ztráty 	P </a:t>
            </a:r>
            <a:r>
              <a:rPr lang="en-US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~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 * I</a:t>
            </a:r>
            <a:r>
              <a:rPr lang="cs-CZ" altLang="cs-CZ" sz="2000" baseline="30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altLang="cs-CZ" sz="2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	na vedení vzniká úbytek napětí	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U </a:t>
            </a:r>
            <a:r>
              <a:rPr lang="en-US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~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Z * I</a:t>
            </a:r>
            <a:endParaRPr lang="en-US" altLang="cs-CZ" sz="20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en-US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proto je </a:t>
            </a: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výhodnější vytvořit jalový výkon v místě spotřeby</a:t>
            </a:r>
          </a:p>
        </p:txBody>
      </p:sp>
      <p:pic>
        <p:nvPicPr>
          <p:cNvPr id="4104" name="Picture 8" descr="MC900311154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75" y="115888"/>
            <a:ext cx="1519238" cy="133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6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0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0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979613" y="188913"/>
            <a:ext cx="4392612" cy="719137"/>
          </a:xfrm>
        </p:spPr>
        <p:txBody>
          <a:bodyPr/>
          <a:lstStyle/>
          <a:p>
            <a:pPr eaLnBrk="1" hangingPunct="1"/>
            <a:r>
              <a:rPr lang="cs-CZ" altLang="cs-CZ" sz="40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Základní pojmy </a:t>
            </a:r>
            <a:endParaRPr lang="cs-CZ" altLang="cs-CZ" sz="40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1052513"/>
            <a:ext cx="8785225" cy="569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974850" algn="l"/>
                <a:tab pos="2246313" algn="l"/>
                <a:tab pos="3951288" algn="l"/>
                <a:tab pos="4210050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</a:rPr>
              <a:t>Kompenzace 	-	vytvoření jalového výkonu v místě spotřeby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Comic Sans MS" panose="030F0702030302020204" pitchFamily="66" charset="0"/>
              </a:rPr>
              <a:t>Jaké prvky lze využít ke kompenzaci ?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</a:rPr>
              <a:t>Nejjednodušší je využití </a:t>
            </a:r>
            <a:r>
              <a:rPr lang="cs-CZ" altLang="cs-CZ" sz="2200" u="sng">
                <a:solidFill>
                  <a:schemeClr val="bg2"/>
                </a:solidFill>
                <a:latin typeface="Arial" panose="020B0604020202020204" pitchFamily="34" charset="0"/>
              </a:rPr>
              <a:t>cívky pro kompenzaci kapacitního jalového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u="sng">
                <a:solidFill>
                  <a:schemeClr val="bg2"/>
                </a:solidFill>
                <a:latin typeface="Arial" panose="020B0604020202020204" pitchFamily="34" charset="0"/>
              </a:rPr>
              <a:t>výkonu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</a:rPr>
              <a:t> a </a:t>
            </a:r>
            <a:r>
              <a:rPr lang="cs-CZ" altLang="cs-CZ" sz="2200" u="sng">
                <a:solidFill>
                  <a:schemeClr val="bg2"/>
                </a:solidFill>
                <a:latin typeface="Arial" panose="020B0604020202020204" pitchFamily="34" charset="0"/>
              </a:rPr>
              <a:t>kondenzátoru pro kompenzaci indukčního jalového výkonu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</a:rPr>
              <a:t>.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Comic Sans MS" panose="030F0702030302020204" pitchFamily="66" charset="0"/>
              </a:rPr>
              <a:t>Proč je to možné ?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Kondenzátor je spotřebič kapacitní energii. Stejně lze ale definovat, že je zdrojem indukční energie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Cívka je spotřebič indukční energie a zdrojem kapacitní energie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 u="sng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U ideální cívky (kondenzátoru) je kompenzace bezeztrátová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Hlavní účel kompenzace může být různý, vždy ale dojde ke snížení odběru jalové energie ze sítě – </a:t>
            </a:r>
            <a:r>
              <a:rPr lang="cs-CZ" altLang="cs-CZ" sz="2200" u="sng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zlepšení účiníku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 u="sng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Hlavní význam kompenzace</a:t>
            </a: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:	-	zlepšení účiníku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		-	zvýšení činného výkonu zdroje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2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		-	kompenzace vedení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0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0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02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02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02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02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02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02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719137"/>
          </a:xfrm>
        </p:spPr>
        <p:txBody>
          <a:bodyPr/>
          <a:lstStyle/>
          <a:p>
            <a:pPr eaLnBrk="1" hangingPunct="1"/>
            <a:r>
              <a:rPr lang="cs-CZ" altLang="cs-CZ" sz="40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Kompenzace pro zlepšení účiníku </a:t>
            </a:r>
            <a:endParaRPr lang="cs-CZ" altLang="cs-CZ" sz="40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1466850"/>
            <a:ext cx="280828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Stav bez kompenzace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90231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326552"/>
              </p:ext>
            </p:extLst>
          </p:nvPr>
        </p:nvGraphicFramePr>
        <p:xfrm>
          <a:off x="4932363" y="1268413"/>
          <a:ext cx="1011237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3" name="Rovnice" r:id="rId3" imgW="723600" imgH="241200" progId="Equation.3">
                  <p:embed/>
                </p:oleObj>
              </mc:Choice>
              <mc:Fallback>
                <p:oleObj name="Rovnice" r:id="rId3" imgW="72360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1268413"/>
                        <a:ext cx="1011237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5950354"/>
              </p:ext>
            </p:extLst>
          </p:nvPr>
        </p:nvGraphicFramePr>
        <p:xfrm>
          <a:off x="6804025" y="1268413"/>
          <a:ext cx="1011238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4" name="Rovnice" r:id="rId5" imgW="723600" imgH="241200" progId="Equation.3">
                  <p:embed/>
                </p:oleObj>
              </mc:Choice>
              <mc:Fallback>
                <p:oleObj name="Rovnice" r:id="rId5" imgW="72360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1268413"/>
                        <a:ext cx="1011238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846" name="Group 30"/>
          <p:cNvGrpSpPr>
            <a:grpSpLocks/>
          </p:cNvGrpSpPr>
          <p:nvPr/>
        </p:nvGrpSpPr>
        <p:grpSpPr bwMode="auto">
          <a:xfrm>
            <a:off x="3348038" y="1341438"/>
            <a:ext cx="5256212" cy="719137"/>
            <a:chOff x="2109" y="845"/>
            <a:chExt cx="3311" cy="453"/>
          </a:xfrm>
        </p:grpSpPr>
        <p:sp>
          <p:nvSpPr>
            <p:cNvPr id="34822" name="Oval 6"/>
            <p:cNvSpPr>
              <a:spLocks noChangeArrowheads="1"/>
            </p:cNvSpPr>
            <p:nvPr/>
          </p:nvSpPr>
          <p:spPr bwMode="auto">
            <a:xfrm>
              <a:off x="2109" y="884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grpSp>
          <p:nvGrpSpPr>
            <p:cNvPr id="34827" name="Group 11"/>
            <p:cNvGrpSpPr>
              <a:grpSpLocks/>
            </p:cNvGrpSpPr>
            <p:nvPr/>
          </p:nvGrpSpPr>
          <p:grpSpPr bwMode="auto">
            <a:xfrm>
              <a:off x="4150" y="845"/>
              <a:ext cx="0" cy="453"/>
              <a:chOff x="1383" y="1117"/>
              <a:chExt cx="0" cy="453"/>
            </a:xfrm>
          </p:grpSpPr>
          <p:sp>
            <p:nvSpPr>
              <p:cNvPr id="34828" name="Line 12"/>
              <p:cNvSpPr>
                <a:spLocks noChangeShapeType="1"/>
              </p:cNvSpPr>
              <p:nvPr/>
            </p:nvSpPr>
            <p:spPr bwMode="auto">
              <a:xfrm>
                <a:off x="1383" y="1117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34829" name="Line 13"/>
              <p:cNvSpPr>
                <a:spLocks noChangeShapeType="1"/>
              </p:cNvSpPr>
              <p:nvPr/>
            </p:nvSpPr>
            <p:spPr bwMode="auto">
              <a:xfrm>
                <a:off x="1383" y="1343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34830" name="Oval 14"/>
            <p:cNvSpPr>
              <a:spLocks noChangeArrowheads="1"/>
            </p:cNvSpPr>
            <p:nvPr/>
          </p:nvSpPr>
          <p:spPr bwMode="auto">
            <a:xfrm>
              <a:off x="5057" y="891"/>
              <a:ext cx="363" cy="363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grpSp>
          <p:nvGrpSpPr>
            <p:cNvPr id="34833" name="Group 17"/>
            <p:cNvGrpSpPr>
              <a:grpSpLocks/>
            </p:cNvGrpSpPr>
            <p:nvPr/>
          </p:nvGrpSpPr>
          <p:grpSpPr bwMode="auto">
            <a:xfrm>
              <a:off x="2699" y="845"/>
              <a:ext cx="0" cy="453"/>
              <a:chOff x="1383" y="1117"/>
              <a:chExt cx="0" cy="453"/>
            </a:xfrm>
          </p:grpSpPr>
          <p:sp>
            <p:nvSpPr>
              <p:cNvPr id="34834" name="Line 18"/>
              <p:cNvSpPr>
                <a:spLocks noChangeShapeType="1"/>
              </p:cNvSpPr>
              <p:nvPr/>
            </p:nvSpPr>
            <p:spPr bwMode="auto">
              <a:xfrm>
                <a:off x="1383" y="1117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34835" name="Line 19"/>
              <p:cNvSpPr>
                <a:spLocks noChangeShapeType="1"/>
              </p:cNvSpPr>
              <p:nvPr/>
            </p:nvSpPr>
            <p:spPr bwMode="auto">
              <a:xfrm>
                <a:off x="1383" y="1343"/>
                <a:ext cx="0" cy="227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34837" name="Line 21"/>
            <p:cNvSpPr>
              <a:spLocks noChangeShapeType="1"/>
            </p:cNvSpPr>
            <p:nvPr/>
          </p:nvSpPr>
          <p:spPr bwMode="auto">
            <a:xfrm>
              <a:off x="2472" y="1072"/>
              <a:ext cx="227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34838" name="Line 22"/>
            <p:cNvSpPr>
              <a:spLocks noChangeShapeType="1"/>
            </p:cNvSpPr>
            <p:nvPr/>
          </p:nvSpPr>
          <p:spPr bwMode="auto">
            <a:xfrm>
              <a:off x="2699" y="1072"/>
              <a:ext cx="1451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34839" name="Line 23"/>
            <p:cNvSpPr>
              <a:spLocks noChangeShapeType="1"/>
            </p:cNvSpPr>
            <p:nvPr/>
          </p:nvSpPr>
          <p:spPr bwMode="auto">
            <a:xfrm>
              <a:off x="4150" y="1072"/>
              <a:ext cx="907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  <p:sp>
          <p:nvSpPr>
            <p:cNvPr id="34842" name="Text Box 26"/>
            <p:cNvSpPr txBox="1">
              <a:spLocks noChangeArrowheads="1"/>
            </p:cNvSpPr>
            <p:nvPr/>
          </p:nvSpPr>
          <p:spPr bwMode="auto">
            <a:xfrm>
              <a:off x="2181" y="948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34843" name="Text Box 27"/>
            <p:cNvSpPr txBox="1">
              <a:spLocks noChangeArrowheads="1"/>
            </p:cNvSpPr>
            <p:nvPr/>
          </p:nvSpPr>
          <p:spPr bwMode="auto">
            <a:xfrm>
              <a:off x="5133" y="948"/>
              <a:ext cx="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cs-CZ" altLang="cs-CZ" sz="1800">
                  <a:solidFill>
                    <a:schemeClr val="bg2"/>
                  </a:solidFill>
                  <a:latin typeface="Arial" panose="020B0604020202020204" pitchFamily="34" charset="0"/>
                </a:rPr>
                <a:t>S</a:t>
              </a:r>
            </a:p>
          </p:txBody>
        </p:sp>
      </p:grpSp>
      <p:sp>
        <p:nvSpPr>
          <p:cNvPr id="3" name="Rectangle 112"/>
          <p:cNvSpPr>
            <a:spLocks noChangeArrowheads="1"/>
          </p:cNvSpPr>
          <p:nvPr/>
        </p:nvSpPr>
        <p:spPr bwMode="auto">
          <a:xfrm>
            <a:off x="179388" y="2349500"/>
            <a:ext cx="842486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Nepříznivý případ, v obvodu se projeví všechny nežádoucí účinky (zatížení zdroje jalovým výkonem, úbytek napětí a ztráty na vedení)</a:t>
            </a:r>
          </a:p>
        </p:txBody>
      </p:sp>
      <p:sp>
        <p:nvSpPr>
          <p:cNvPr id="4" name="Rectangle 112"/>
          <p:cNvSpPr>
            <a:spLocks noChangeArrowheads="1"/>
          </p:cNvSpPr>
          <p:nvPr/>
        </p:nvSpPr>
        <p:spPr bwMode="auto">
          <a:xfrm>
            <a:off x="179388" y="3322638"/>
            <a:ext cx="3024187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Provedení kompenzace (ideální případ)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5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877641"/>
              </p:ext>
            </p:extLst>
          </p:nvPr>
        </p:nvGraphicFramePr>
        <p:xfrm>
          <a:off x="6945313" y="3213100"/>
          <a:ext cx="1011237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5" name="Rovnice" r:id="rId7" imgW="723600" imgH="241200" progId="Equation.3">
                  <p:embed/>
                </p:oleObj>
              </mc:Choice>
              <mc:Fallback>
                <p:oleObj name="Rovnice" r:id="rId7" imgW="72360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5313" y="3213100"/>
                        <a:ext cx="1011237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727090"/>
              </p:ext>
            </p:extLst>
          </p:nvPr>
        </p:nvGraphicFramePr>
        <p:xfrm>
          <a:off x="5364163" y="3341688"/>
          <a:ext cx="212725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6" name="Rovnice" r:id="rId8" imgW="152280" imgH="164880" progId="Equation.3">
                  <p:embed/>
                </p:oleObj>
              </mc:Choice>
              <mc:Fallback>
                <p:oleObj name="Rovnice" r:id="rId8" imgW="152280" imgH="16488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3341688"/>
                        <a:ext cx="212725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364497"/>
              </p:ext>
            </p:extLst>
          </p:nvPr>
        </p:nvGraphicFramePr>
        <p:xfrm>
          <a:off x="5724525" y="4005263"/>
          <a:ext cx="479425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37" name="Rovnice" r:id="rId10" imgW="342720" imgH="203040" progId="Equation.3">
                  <p:embed/>
                </p:oleObj>
              </mc:Choice>
              <mc:Fallback>
                <p:oleObj name="Rovnice" r:id="rId10" imgW="342720" imgH="2030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4005263"/>
                        <a:ext cx="479425" cy="28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869" name="Group 53"/>
          <p:cNvGrpSpPr>
            <a:grpSpLocks/>
          </p:cNvGrpSpPr>
          <p:nvPr/>
        </p:nvGrpSpPr>
        <p:grpSpPr bwMode="auto">
          <a:xfrm>
            <a:off x="3492500" y="3284538"/>
            <a:ext cx="5256213" cy="1655762"/>
            <a:chOff x="2200" y="2069"/>
            <a:chExt cx="3311" cy="1043"/>
          </a:xfrm>
        </p:grpSpPr>
        <p:grpSp>
          <p:nvGrpSpPr>
            <p:cNvPr id="34847" name="Group 31"/>
            <p:cNvGrpSpPr>
              <a:grpSpLocks/>
            </p:cNvGrpSpPr>
            <p:nvPr/>
          </p:nvGrpSpPr>
          <p:grpSpPr bwMode="auto">
            <a:xfrm>
              <a:off x="2200" y="2069"/>
              <a:ext cx="3311" cy="453"/>
              <a:chOff x="2109" y="845"/>
              <a:chExt cx="3311" cy="453"/>
            </a:xfrm>
          </p:grpSpPr>
          <p:sp>
            <p:nvSpPr>
              <p:cNvPr id="34848" name="Oval 32"/>
              <p:cNvSpPr>
                <a:spLocks noChangeArrowheads="1"/>
              </p:cNvSpPr>
              <p:nvPr/>
            </p:nvSpPr>
            <p:spPr bwMode="auto">
              <a:xfrm>
                <a:off x="2109" y="884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grpSp>
            <p:nvGrpSpPr>
              <p:cNvPr id="34849" name="Group 33"/>
              <p:cNvGrpSpPr>
                <a:grpSpLocks/>
              </p:cNvGrpSpPr>
              <p:nvPr/>
            </p:nvGrpSpPr>
            <p:grpSpPr bwMode="auto">
              <a:xfrm>
                <a:off x="4150" y="845"/>
                <a:ext cx="0" cy="453"/>
                <a:chOff x="1383" y="1117"/>
                <a:chExt cx="0" cy="453"/>
              </a:xfrm>
            </p:grpSpPr>
            <p:sp>
              <p:nvSpPr>
                <p:cNvPr id="34850" name="Line 34"/>
                <p:cNvSpPr>
                  <a:spLocks noChangeShapeType="1"/>
                </p:cNvSpPr>
                <p:nvPr/>
              </p:nvSpPr>
              <p:spPr bwMode="auto">
                <a:xfrm>
                  <a:off x="1383" y="1117"/>
                  <a:ext cx="0" cy="227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34851" name="Line 35"/>
                <p:cNvSpPr>
                  <a:spLocks noChangeShapeType="1"/>
                </p:cNvSpPr>
                <p:nvPr/>
              </p:nvSpPr>
              <p:spPr bwMode="auto">
                <a:xfrm>
                  <a:off x="1383" y="1343"/>
                  <a:ext cx="0" cy="227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34852" name="Oval 36"/>
              <p:cNvSpPr>
                <a:spLocks noChangeArrowheads="1"/>
              </p:cNvSpPr>
              <p:nvPr/>
            </p:nvSpPr>
            <p:spPr bwMode="auto">
              <a:xfrm>
                <a:off x="5057" y="891"/>
                <a:ext cx="363" cy="363"/>
              </a:xfrm>
              <a:prstGeom prst="ellipse">
                <a:avLst/>
              </a:prstGeom>
              <a:noFill/>
              <a:ln w="38100" algn="ctr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grpSp>
            <p:nvGrpSpPr>
              <p:cNvPr id="34853" name="Group 37"/>
              <p:cNvGrpSpPr>
                <a:grpSpLocks/>
              </p:cNvGrpSpPr>
              <p:nvPr/>
            </p:nvGrpSpPr>
            <p:grpSpPr bwMode="auto">
              <a:xfrm>
                <a:off x="2699" y="845"/>
                <a:ext cx="0" cy="453"/>
                <a:chOff x="1383" y="1117"/>
                <a:chExt cx="0" cy="453"/>
              </a:xfrm>
            </p:grpSpPr>
            <p:sp>
              <p:nvSpPr>
                <p:cNvPr id="34854" name="Line 38"/>
                <p:cNvSpPr>
                  <a:spLocks noChangeShapeType="1"/>
                </p:cNvSpPr>
                <p:nvPr/>
              </p:nvSpPr>
              <p:spPr bwMode="auto">
                <a:xfrm>
                  <a:off x="1383" y="1117"/>
                  <a:ext cx="0" cy="227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34855" name="Line 39"/>
                <p:cNvSpPr>
                  <a:spLocks noChangeShapeType="1"/>
                </p:cNvSpPr>
                <p:nvPr/>
              </p:nvSpPr>
              <p:spPr bwMode="auto">
                <a:xfrm>
                  <a:off x="1383" y="1343"/>
                  <a:ext cx="0" cy="227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 type="none" w="med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>
                    <a:solidFill>
                      <a:schemeClr val="bg2"/>
                    </a:solidFill>
                  </a:endParaRPr>
                </a:p>
              </p:txBody>
            </p:sp>
          </p:grpSp>
          <p:sp>
            <p:nvSpPr>
              <p:cNvPr id="34856" name="Line 40"/>
              <p:cNvSpPr>
                <a:spLocks noChangeShapeType="1"/>
              </p:cNvSpPr>
              <p:nvPr/>
            </p:nvSpPr>
            <p:spPr bwMode="auto">
              <a:xfrm>
                <a:off x="2472" y="1072"/>
                <a:ext cx="227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34857" name="Line 41"/>
              <p:cNvSpPr>
                <a:spLocks noChangeShapeType="1"/>
              </p:cNvSpPr>
              <p:nvPr/>
            </p:nvSpPr>
            <p:spPr bwMode="auto">
              <a:xfrm>
                <a:off x="2699" y="1072"/>
                <a:ext cx="1451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34858" name="Line 42"/>
              <p:cNvSpPr>
                <a:spLocks noChangeShapeType="1"/>
              </p:cNvSpPr>
              <p:nvPr/>
            </p:nvSpPr>
            <p:spPr bwMode="auto">
              <a:xfrm>
                <a:off x="4150" y="1072"/>
                <a:ext cx="907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34859" name="Text Box 43"/>
              <p:cNvSpPr txBox="1">
                <a:spLocks noChangeArrowheads="1"/>
              </p:cNvSpPr>
              <p:nvPr/>
            </p:nvSpPr>
            <p:spPr bwMode="auto">
              <a:xfrm>
                <a:off x="2181" y="948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cs-CZ" altLang="cs-CZ" sz="1800">
                    <a:solidFill>
                      <a:schemeClr val="bg2"/>
                    </a:solidFill>
                    <a:latin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34860" name="Text Box 44"/>
              <p:cNvSpPr txBox="1">
                <a:spLocks noChangeArrowheads="1"/>
              </p:cNvSpPr>
              <p:nvPr/>
            </p:nvSpPr>
            <p:spPr bwMode="auto">
              <a:xfrm>
                <a:off x="5133" y="948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cs-CZ" altLang="cs-CZ" sz="1800">
                    <a:solidFill>
                      <a:schemeClr val="bg2"/>
                    </a:solidFill>
                    <a:latin typeface="Arial" panose="020B0604020202020204" pitchFamily="34" charset="0"/>
                  </a:rPr>
                  <a:t>S</a:t>
                </a:r>
              </a:p>
            </p:txBody>
          </p:sp>
        </p:grpSp>
        <p:grpSp>
          <p:nvGrpSpPr>
            <p:cNvPr id="34867" name="Group 51"/>
            <p:cNvGrpSpPr>
              <a:grpSpLocks/>
            </p:cNvGrpSpPr>
            <p:nvPr/>
          </p:nvGrpSpPr>
          <p:grpSpPr bwMode="auto">
            <a:xfrm>
              <a:off x="3833" y="2795"/>
              <a:ext cx="317" cy="317"/>
              <a:chOff x="3742" y="2976"/>
              <a:chExt cx="317" cy="317"/>
            </a:xfrm>
          </p:grpSpPr>
          <p:sp>
            <p:nvSpPr>
              <p:cNvPr id="34865" name="Rectangle 49"/>
              <p:cNvSpPr>
                <a:spLocks noChangeArrowheads="1"/>
              </p:cNvSpPr>
              <p:nvPr/>
            </p:nvSpPr>
            <p:spPr bwMode="auto">
              <a:xfrm>
                <a:off x="3742" y="2976"/>
                <a:ext cx="317" cy="317"/>
              </a:xfrm>
              <a:prstGeom prst="rect">
                <a:avLst/>
              </a:prstGeom>
              <a:noFill/>
              <a:ln w="38100" algn="ctr">
                <a:solidFill>
                  <a:schemeClr val="bg2"/>
                </a:solidFill>
                <a:miter lim="800000"/>
                <a:headEnd type="non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>
                  <a:solidFill>
                    <a:schemeClr val="bg2"/>
                  </a:solidFill>
                </a:endParaRPr>
              </a:p>
            </p:txBody>
          </p:sp>
          <p:sp>
            <p:nvSpPr>
              <p:cNvPr id="34866" name="Text Box 50"/>
              <p:cNvSpPr txBox="1">
                <a:spLocks noChangeArrowheads="1"/>
              </p:cNvSpPr>
              <p:nvPr/>
            </p:nvSpPr>
            <p:spPr bwMode="auto">
              <a:xfrm>
                <a:off x="3787" y="3018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cs-CZ" altLang="cs-CZ" sz="1800">
                    <a:solidFill>
                      <a:schemeClr val="bg2"/>
                    </a:solidFill>
                    <a:latin typeface="Arial" panose="020B0604020202020204" pitchFamily="34" charset="0"/>
                  </a:rPr>
                  <a:t>K</a:t>
                </a:r>
              </a:p>
            </p:txBody>
          </p:sp>
        </p:grpSp>
        <p:sp>
          <p:nvSpPr>
            <p:cNvPr id="34868" name="Freeform 52"/>
            <p:cNvSpPr>
              <a:spLocks/>
            </p:cNvSpPr>
            <p:nvPr/>
          </p:nvSpPr>
          <p:spPr bwMode="auto">
            <a:xfrm>
              <a:off x="3969" y="2432"/>
              <a:ext cx="272" cy="363"/>
            </a:xfrm>
            <a:custGeom>
              <a:avLst/>
              <a:gdLst>
                <a:gd name="T0" fmla="*/ 272 w 272"/>
                <a:gd name="T1" fmla="*/ 0 h 363"/>
                <a:gd name="T2" fmla="*/ 0 w 272"/>
                <a:gd name="T3" fmla="*/ 0 h 363"/>
                <a:gd name="T4" fmla="*/ 0 w 272"/>
                <a:gd name="T5" fmla="*/ 363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2" h="363">
                  <a:moveTo>
                    <a:pt x="272" y="0"/>
                  </a:moveTo>
                  <a:lnTo>
                    <a:pt x="0" y="0"/>
                  </a:lnTo>
                  <a:lnTo>
                    <a:pt x="0" y="363"/>
                  </a:lnTo>
                </a:path>
              </a:pathLst>
            </a:custGeom>
            <a:noFill/>
            <a:ln w="38100" cap="flat" cmpd="sng">
              <a:solidFill>
                <a:schemeClr val="bg2"/>
              </a:solidFill>
              <a:prstDash val="solid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>
                <a:solidFill>
                  <a:schemeClr val="bg2"/>
                </a:solidFill>
              </a:endParaRPr>
            </a:p>
          </p:txBody>
        </p:sp>
      </p:grpSp>
      <p:sp>
        <p:nvSpPr>
          <p:cNvPr id="8" name="Rectangle 112"/>
          <p:cNvSpPr>
            <a:spLocks noChangeArrowheads="1"/>
          </p:cNvSpPr>
          <p:nvPr/>
        </p:nvSpPr>
        <p:spPr bwMode="auto">
          <a:xfrm>
            <a:off x="107950" y="5013325"/>
            <a:ext cx="8928100" cy="169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180975" indent="-180975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Podle  konkrétního případu se volí: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*	kompenzace na účiník 1 (viz ideální případ)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*	kompenzace na stanovený účiník, většinou 0,95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 dirty="0">
                <a:solidFill>
                  <a:schemeClr val="bg2"/>
                </a:solidFill>
                <a:latin typeface="Comic Sans MS" panose="030F0702030302020204" pitchFamily="66" charset="0"/>
              </a:rPr>
              <a:t>Proč se nevolí vždy ideální případ ?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 u="sng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Z důvodu možného překompenzování, negativní vliv na provoz soustavy</a:t>
            </a:r>
          </a:p>
        </p:txBody>
      </p:sp>
      <p:pic>
        <p:nvPicPr>
          <p:cNvPr id="34872" name="Picture 56" descr="MC900354136[1]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868863"/>
            <a:ext cx="1355725" cy="136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4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4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719137"/>
          </a:xfrm>
        </p:spPr>
        <p:txBody>
          <a:bodyPr/>
          <a:lstStyle/>
          <a:p>
            <a:pPr eaLnBrk="1" hangingPunct="1"/>
            <a:r>
              <a:rPr lang="cs-CZ" altLang="cs-CZ" sz="40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Kompenzace pro zlepšení účiníku </a:t>
            </a:r>
            <a:endParaRPr lang="cs-CZ" altLang="cs-CZ" sz="40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07950" y="1125538"/>
            <a:ext cx="87122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Fázorový diagram pro kompenzaci - předpokládáme spotřebič s indukčním odběrem (např. motor)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1916113"/>
            <a:ext cx="8713787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200" u="sng">
                <a:solidFill>
                  <a:schemeClr val="bg2"/>
                </a:solidFill>
                <a:latin typeface="Arial" panose="020B0604020202020204" pitchFamily="34" charset="0"/>
              </a:rPr>
              <a:t>Pro rozbor kompenzace se kreslí reálná složka do osy y  a imaginární složka do osy x  </a:t>
            </a:r>
            <a:endParaRPr lang="cs-CZ" altLang="cs-CZ" sz="22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35907" name="Group 67"/>
          <p:cNvGrpSpPr>
            <a:grpSpLocks/>
          </p:cNvGrpSpPr>
          <p:nvPr/>
        </p:nvGrpSpPr>
        <p:grpSpPr bwMode="auto">
          <a:xfrm>
            <a:off x="1692275" y="2708275"/>
            <a:ext cx="719138" cy="2665413"/>
            <a:chOff x="1066" y="1706"/>
            <a:chExt cx="453" cy="1679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 flipV="1">
              <a:off x="1066" y="1797"/>
              <a:ext cx="0" cy="1588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med" len="lg"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1111" y="1706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>
                  <a:solidFill>
                    <a:schemeClr val="bg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Û=U</a:t>
              </a:r>
            </a:p>
          </p:txBody>
        </p:sp>
      </p:grpSp>
      <p:grpSp>
        <p:nvGrpSpPr>
          <p:cNvPr id="35908" name="Group 68"/>
          <p:cNvGrpSpPr>
            <a:grpSpLocks/>
          </p:cNvGrpSpPr>
          <p:nvPr/>
        </p:nvGrpSpPr>
        <p:grpSpPr bwMode="auto">
          <a:xfrm>
            <a:off x="1692275" y="5373688"/>
            <a:ext cx="3167063" cy="366712"/>
            <a:chOff x="1066" y="3385"/>
            <a:chExt cx="1995" cy="231"/>
          </a:xfrm>
        </p:grpSpPr>
        <p:sp>
          <p:nvSpPr>
            <p:cNvPr id="35890" name="Line 50"/>
            <p:cNvSpPr>
              <a:spLocks noChangeShapeType="1"/>
            </p:cNvSpPr>
            <p:nvPr/>
          </p:nvSpPr>
          <p:spPr bwMode="auto">
            <a:xfrm>
              <a:off x="1066" y="3385"/>
              <a:ext cx="1995" cy="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891" name="Text Box 51"/>
            <p:cNvSpPr txBox="1">
              <a:spLocks noChangeArrowheads="1"/>
            </p:cNvSpPr>
            <p:nvPr/>
          </p:nvSpPr>
          <p:spPr bwMode="auto">
            <a:xfrm>
              <a:off x="2735" y="3385"/>
              <a:ext cx="2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j1</a:t>
              </a:r>
              <a:endParaRPr lang="en-US" altLang="cs-CZ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Rectangle 112"/>
          <p:cNvSpPr>
            <a:spLocks noChangeArrowheads="1"/>
          </p:cNvSpPr>
          <p:nvPr/>
        </p:nvSpPr>
        <p:spPr bwMode="auto">
          <a:xfrm>
            <a:off x="179388" y="5986463"/>
            <a:ext cx="40322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Stav před kompenzací – index 1</a:t>
            </a:r>
          </a:p>
          <a:p>
            <a:pPr algn="l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Stav po kompenzaci – index 2 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35909" name="Group 69"/>
          <p:cNvGrpSpPr>
            <a:grpSpLocks/>
          </p:cNvGrpSpPr>
          <p:nvPr/>
        </p:nvGrpSpPr>
        <p:grpSpPr bwMode="auto">
          <a:xfrm>
            <a:off x="1692275" y="3141663"/>
            <a:ext cx="415925" cy="2232025"/>
            <a:chOff x="1066" y="1979"/>
            <a:chExt cx="262" cy="1406"/>
          </a:xfrm>
        </p:grpSpPr>
        <p:sp>
          <p:nvSpPr>
            <p:cNvPr id="35893" name="Line 53"/>
            <p:cNvSpPr>
              <a:spLocks noChangeShapeType="1"/>
            </p:cNvSpPr>
            <p:nvPr/>
          </p:nvSpPr>
          <p:spPr bwMode="auto">
            <a:xfrm flipV="1">
              <a:off x="1088" y="2205"/>
              <a:ext cx="0" cy="1180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894" name="Text Box 54"/>
            <p:cNvSpPr txBox="1">
              <a:spLocks noChangeArrowheads="1"/>
            </p:cNvSpPr>
            <p:nvPr/>
          </p:nvSpPr>
          <p:spPr bwMode="auto">
            <a:xfrm>
              <a:off x="1066" y="1979"/>
              <a:ext cx="26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cs-CZ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č</a:t>
              </a:r>
              <a:r>
                <a:rPr lang="en-US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altLang="cs-CZ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5895" name="Line 55"/>
          <p:cNvSpPr>
            <a:spLocks noChangeShapeType="1"/>
          </p:cNvSpPr>
          <p:nvPr/>
        </p:nvSpPr>
        <p:spPr bwMode="auto">
          <a:xfrm>
            <a:off x="1692275" y="3500438"/>
            <a:ext cx="3167063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96" name="Line 56"/>
          <p:cNvSpPr>
            <a:spLocks noChangeShapeType="1"/>
          </p:cNvSpPr>
          <p:nvPr/>
        </p:nvSpPr>
        <p:spPr bwMode="auto">
          <a:xfrm flipV="1">
            <a:off x="4859338" y="3500438"/>
            <a:ext cx="0" cy="187325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5910" name="Group 70"/>
          <p:cNvGrpSpPr>
            <a:grpSpLocks/>
          </p:cNvGrpSpPr>
          <p:nvPr/>
        </p:nvGrpSpPr>
        <p:grpSpPr bwMode="auto">
          <a:xfrm>
            <a:off x="1762125" y="3213100"/>
            <a:ext cx="3429000" cy="2117725"/>
            <a:chOff x="1110" y="2024"/>
            <a:chExt cx="2160" cy="1334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 flipV="1">
              <a:off x="1110" y="2205"/>
              <a:ext cx="1951" cy="1153"/>
            </a:xfrm>
            <a:prstGeom prst="line">
              <a:avLst/>
            </a:prstGeom>
            <a:noFill/>
            <a:ln w="38100">
              <a:solidFill>
                <a:schemeClr val="bg1">
                  <a:lumMod val="75000"/>
                </a:schemeClr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3061" y="2024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altLang="cs-CZ" sz="18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5911" name="Group 71"/>
          <p:cNvGrpSpPr>
            <a:grpSpLocks/>
          </p:cNvGrpSpPr>
          <p:nvPr/>
        </p:nvGrpSpPr>
        <p:grpSpPr bwMode="auto">
          <a:xfrm>
            <a:off x="323850" y="5373688"/>
            <a:ext cx="1368425" cy="366712"/>
            <a:chOff x="204" y="3385"/>
            <a:chExt cx="862" cy="231"/>
          </a:xfrm>
        </p:grpSpPr>
        <p:sp>
          <p:nvSpPr>
            <p:cNvPr id="35899" name="Line 59"/>
            <p:cNvSpPr>
              <a:spLocks noChangeShapeType="1"/>
            </p:cNvSpPr>
            <p:nvPr/>
          </p:nvSpPr>
          <p:spPr bwMode="auto">
            <a:xfrm flipH="1">
              <a:off x="204" y="3385"/>
              <a:ext cx="86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900" name="Text Box 60"/>
            <p:cNvSpPr txBox="1">
              <a:spLocks noChangeArrowheads="1"/>
            </p:cNvSpPr>
            <p:nvPr/>
          </p:nvSpPr>
          <p:spPr bwMode="auto">
            <a:xfrm>
              <a:off x="295" y="3385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  <a:endParaRPr lang="en-US" altLang="cs-CZ" sz="180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5901" name="Line 61"/>
          <p:cNvSpPr>
            <a:spLocks noChangeShapeType="1"/>
          </p:cNvSpPr>
          <p:nvPr/>
        </p:nvSpPr>
        <p:spPr bwMode="auto">
          <a:xfrm flipH="1">
            <a:off x="3490913" y="5300663"/>
            <a:ext cx="1368425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 type="none" w="med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902" name="Line 62"/>
          <p:cNvSpPr>
            <a:spLocks noChangeShapeType="1"/>
          </p:cNvSpPr>
          <p:nvPr/>
        </p:nvSpPr>
        <p:spPr bwMode="auto">
          <a:xfrm flipV="1">
            <a:off x="3492500" y="3429000"/>
            <a:ext cx="0" cy="1871663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35912" name="Group 72"/>
          <p:cNvGrpSpPr>
            <a:grpSpLocks/>
          </p:cNvGrpSpPr>
          <p:nvPr/>
        </p:nvGrpSpPr>
        <p:grpSpPr bwMode="auto">
          <a:xfrm>
            <a:off x="1692275" y="3133725"/>
            <a:ext cx="1871663" cy="2166938"/>
            <a:chOff x="1066" y="1974"/>
            <a:chExt cx="1179" cy="1365"/>
          </a:xfrm>
        </p:grpSpPr>
        <p:sp>
          <p:nvSpPr>
            <p:cNvPr id="35903" name="Line 63"/>
            <p:cNvSpPr>
              <a:spLocks noChangeShapeType="1"/>
            </p:cNvSpPr>
            <p:nvPr/>
          </p:nvSpPr>
          <p:spPr bwMode="auto">
            <a:xfrm flipV="1">
              <a:off x="1066" y="2205"/>
              <a:ext cx="1134" cy="113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904" name="Text Box 64"/>
            <p:cNvSpPr txBox="1">
              <a:spLocks noChangeArrowheads="1"/>
            </p:cNvSpPr>
            <p:nvPr/>
          </p:nvSpPr>
          <p:spPr bwMode="auto">
            <a:xfrm>
              <a:off x="2036" y="1974"/>
              <a:ext cx="20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en-US" altLang="cs-CZ" sz="18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altLang="cs-CZ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5905" name="Line 65"/>
          <p:cNvSpPr>
            <a:spLocks noChangeShapeType="1"/>
          </p:cNvSpPr>
          <p:nvPr/>
        </p:nvSpPr>
        <p:spPr bwMode="auto">
          <a:xfrm>
            <a:off x="1692275" y="5300663"/>
            <a:ext cx="1800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906" name="Text Box 66"/>
          <p:cNvSpPr txBox="1">
            <a:spLocks noChangeArrowheads="1"/>
          </p:cNvSpPr>
          <p:nvPr/>
        </p:nvSpPr>
        <p:spPr bwMode="auto">
          <a:xfrm>
            <a:off x="1979613" y="3141663"/>
            <a:ext cx="612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 type="none" w="med" len="lg"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eaLnBrk="0" hangingPunct="0">
              <a:spcBef>
                <a:spcPct val="20000"/>
              </a:spcBef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I</a:t>
            </a:r>
            <a:r>
              <a:rPr lang="cs-CZ" altLang="cs-CZ" sz="1800" baseline="-25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č2</a:t>
            </a:r>
            <a:endParaRPr lang="en-US" altLang="cs-CZ" sz="18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5919" name="Group 79"/>
          <p:cNvGrpSpPr>
            <a:grpSpLocks/>
          </p:cNvGrpSpPr>
          <p:nvPr/>
        </p:nvGrpSpPr>
        <p:grpSpPr bwMode="auto">
          <a:xfrm>
            <a:off x="1690689" y="4508500"/>
            <a:ext cx="720726" cy="433388"/>
            <a:chOff x="1065" y="2840"/>
            <a:chExt cx="454" cy="273"/>
          </a:xfrm>
        </p:grpSpPr>
        <p:sp>
          <p:nvSpPr>
            <p:cNvPr id="35914" name="Text Box 74"/>
            <p:cNvSpPr txBox="1">
              <a:spLocks noChangeArrowheads="1"/>
            </p:cNvSpPr>
            <p:nvPr/>
          </p:nvSpPr>
          <p:spPr bwMode="auto">
            <a:xfrm>
              <a:off x="1065" y="2840"/>
              <a:ext cx="27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2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</a:t>
              </a:r>
              <a:r>
                <a:rPr lang="cs-CZ" altLang="cs-CZ" sz="20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1</a:t>
              </a:r>
              <a:endParaRPr lang="en-US" altLang="cs-CZ" sz="2000" baseline="-25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35915" name="Freeform 75"/>
            <p:cNvSpPr>
              <a:spLocks/>
            </p:cNvSpPr>
            <p:nvPr/>
          </p:nvSpPr>
          <p:spPr bwMode="auto">
            <a:xfrm>
              <a:off x="1066" y="2886"/>
              <a:ext cx="453" cy="227"/>
            </a:xfrm>
            <a:custGeom>
              <a:avLst/>
              <a:gdLst>
                <a:gd name="T0" fmla="*/ 0 w 453"/>
                <a:gd name="T1" fmla="*/ 0 h 227"/>
                <a:gd name="T2" fmla="*/ 271 w 453"/>
                <a:gd name="T3" fmla="*/ 51 h 227"/>
                <a:gd name="T4" fmla="*/ 453 w 453"/>
                <a:gd name="T5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3" h="227">
                  <a:moveTo>
                    <a:pt x="0" y="0"/>
                  </a:moveTo>
                  <a:cubicBezTo>
                    <a:pt x="45" y="8"/>
                    <a:pt x="196" y="13"/>
                    <a:pt x="271" y="51"/>
                  </a:cubicBezTo>
                  <a:cubicBezTo>
                    <a:pt x="346" y="89"/>
                    <a:pt x="415" y="190"/>
                    <a:pt x="453" y="227"/>
                  </a:cubicBezTo>
                </a:path>
              </a:pathLst>
            </a:custGeom>
            <a:noFill/>
            <a:ln w="9525" cap="flat" cmpd="sng">
              <a:solidFill>
                <a:schemeClr val="bg2"/>
              </a:solidFill>
              <a:prstDash val="solid"/>
              <a:round/>
              <a:headEnd type="arrow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5920" name="Group 80"/>
          <p:cNvGrpSpPr>
            <a:grpSpLocks/>
          </p:cNvGrpSpPr>
          <p:nvPr/>
        </p:nvGrpSpPr>
        <p:grpSpPr bwMode="auto">
          <a:xfrm>
            <a:off x="1763713" y="4076700"/>
            <a:ext cx="720725" cy="396875"/>
            <a:chOff x="1111" y="2568"/>
            <a:chExt cx="454" cy="250"/>
          </a:xfrm>
        </p:grpSpPr>
        <p:sp>
          <p:nvSpPr>
            <p:cNvPr id="35917" name="Freeform 77"/>
            <p:cNvSpPr>
              <a:spLocks/>
            </p:cNvSpPr>
            <p:nvPr/>
          </p:nvSpPr>
          <p:spPr bwMode="auto">
            <a:xfrm>
              <a:off x="1111" y="2568"/>
              <a:ext cx="454" cy="227"/>
            </a:xfrm>
            <a:custGeom>
              <a:avLst/>
              <a:gdLst>
                <a:gd name="T0" fmla="*/ 0 w 454"/>
                <a:gd name="T1" fmla="*/ 0 h 227"/>
                <a:gd name="T2" fmla="*/ 272 w 454"/>
                <a:gd name="T3" fmla="*/ 46 h 227"/>
                <a:gd name="T4" fmla="*/ 454 w 454"/>
                <a:gd name="T5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4" h="227">
                  <a:moveTo>
                    <a:pt x="0" y="0"/>
                  </a:moveTo>
                  <a:cubicBezTo>
                    <a:pt x="98" y="4"/>
                    <a:pt x="197" y="8"/>
                    <a:pt x="272" y="46"/>
                  </a:cubicBezTo>
                  <a:cubicBezTo>
                    <a:pt x="347" y="84"/>
                    <a:pt x="400" y="155"/>
                    <a:pt x="454" y="227"/>
                  </a:cubicBezTo>
                </a:path>
              </a:pathLst>
            </a:custGeom>
            <a:noFill/>
            <a:ln w="9525" cap="flat" cmpd="sng">
              <a:solidFill>
                <a:schemeClr val="bg2"/>
              </a:solidFill>
              <a:prstDash val="solid"/>
              <a:round/>
              <a:headEnd type="arrow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918" name="Text Box 78"/>
            <p:cNvSpPr txBox="1">
              <a:spLocks noChangeArrowheads="1"/>
            </p:cNvSpPr>
            <p:nvPr/>
          </p:nvSpPr>
          <p:spPr bwMode="auto">
            <a:xfrm>
              <a:off x="1202" y="2568"/>
              <a:ext cx="2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2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</a:t>
              </a:r>
              <a:r>
                <a:rPr lang="en-US" altLang="cs-CZ" sz="20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2</a:t>
              </a:r>
            </a:p>
          </p:txBody>
        </p:sp>
      </p:grpSp>
      <p:sp>
        <p:nvSpPr>
          <p:cNvPr id="4" name="Rectangle 112"/>
          <p:cNvSpPr>
            <a:spLocks noChangeArrowheads="1"/>
          </p:cNvSpPr>
          <p:nvPr/>
        </p:nvSpPr>
        <p:spPr bwMode="auto">
          <a:xfrm>
            <a:off x="5292725" y="2997200"/>
            <a:ext cx="352901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Po kompenzaci se hodnota činného výkonu nezmění ! 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5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5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5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5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5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35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5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5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5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5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5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35895" grpId="0" animBg="1"/>
      <p:bldP spid="35896" grpId="0" animBg="1"/>
      <p:bldP spid="35901" grpId="0" animBg="1"/>
      <p:bldP spid="35902" grpId="0" animBg="1"/>
      <p:bldP spid="35905" grpId="0" animBg="1"/>
      <p:bldP spid="359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364163" y="188913"/>
            <a:ext cx="3455987" cy="1368425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Jednofázová kompenzace </a:t>
            </a:r>
            <a:endParaRPr lang="cs-CZ" altLang="cs-CZ" sz="3200" smtClean="0">
              <a:solidFill>
                <a:schemeClr val="bg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5364163" y="1700213"/>
            <a:ext cx="360045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Postup při výpočtu - stav 1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1)	Výpočet proudu</a:t>
            </a:r>
            <a:endParaRPr lang="cs-CZ" altLang="cs-CZ" sz="2000" u="sng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36900" name="Group 36"/>
          <p:cNvGrpSpPr>
            <a:grpSpLocks/>
          </p:cNvGrpSpPr>
          <p:nvPr/>
        </p:nvGrpSpPr>
        <p:grpSpPr bwMode="auto">
          <a:xfrm>
            <a:off x="136525" y="180975"/>
            <a:ext cx="4867275" cy="3032125"/>
            <a:chOff x="204" y="1706"/>
            <a:chExt cx="3066" cy="1910"/>
          </a:xfrm>
        </p:grpSpPr>
        <p:grpSp>
          <p:nvGrpSpPr>
            <p:cNvPr id="36869" name="Group 5"/>
            <p:cNvGrpSpPr>
              <a:grpSpLocks/>
            </p:cNvGrpSpPr>
            <p:nvPr/>
          </p:nvGrpSpPr>
          <p:grpSpPr bwMode="auto">
            <a:xfrm>
              <a:off x="1066" y="1706"/>
              <a:ext cx="453" cy="1679"/>
              <a:chOff x="1066" y="1706"/>
              <a:chExt cx="453" cy="1679"/>
            </a:xfrm>
          </p:grpSpPr>
          <p:sp>
            <p:nvSpPr>
              <p:cNvPr id="36870" name="Line 6"/>
              <p:cNvSpPr>
                <a:spLocks noChangeShapeType="1"/>
              </p:cNvSpPr>
              <p:nvPr/>
            </p:nvSpPr>
            <p:spPr bwMode="auto">
              <a:xfrm flipV="1">
                <a:off x="1066" y="1797"/>
                <a:ext cx="0" cy="1588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med" len="lg"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871" name="Text Box 7"/>
              <p:cNvSpPr txBox="1">
                <a:spLocks noChangeArrowheads="1"/>
              </p:cNvSpPr>
              <p:nvPr/>
            </p:nvSpPr>
            <p:spPr bwMode="auto">
              <a:xfrm>
                <a:off x="1111" y="1706"/>
                <a:ext cx="40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Û=U</a:t>
                </a:r>
              </a:p>
            </p:txBody>
          </p:sp>
        </p:grpSp>
        <p:grpSp>
          <p:nvGrpSpPr>
            <p:cNvPr id="36872" name="Group 8"/>
            <p:cNvGrpSpPr>
              <a:grpSpLocks/>
            </p:cNvGrpSpPr>
            <p:nvPr/>
          </p:nvGrpSpPr>
          <p:grpSpPr bwMode="auto">
            <a:xfrm>
              <a:off x="1066" y="3385"/>
              <a:ext cx="1995" cy="231"/>
              <a:chOff x="1066" y="3385"/>
              <a:chExt cx="1995" cy="231"/>
            </a:xfrm>
          </p:grpSpPr>
          <p:sp>
            <p:nvSpPr>
              <p:cNvPr id="36873" name="Line 9"/>
              <p:cNvSpPr>
                <a:spLocks noChangeShapeType="1"/>
              </p:cNvSpPr>
              <p:nvPr/>
            </p:nvSpPr>
            <p:spPr bwMode="auto">
              <a:xfrm>
                <a:off x="1066" y="3385"/>
                <a:ext cx="1995" cy="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874" name="Text Box 10"/>
              <p:cNvSpPr txBox="1">
                <a:spLocks noChangeArrowheads="1"/>
              </p:cNvSpPr>
              <p:nvPr/>
            </p:nvSpPr>
            <p:spPr bwMode="auto">
              <a:xfrm>
                <a:off x="2735" y="3385"/>
                <a:ext cx="2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j1</a:t>
                </a:r>
                <a:endParaRPr lang="en-US" altLang="cs-CZ" sz="180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6876" name="Group 12"/>
            <p:cNvGrpSpPr>
              <a:grpSpLocks/>
            </p:cNvGrpSpPr>
            <p:nvPr/>
          </p:nvGrpSpPr>
          <p:grpSpPr bwMode="auto">
            <a:xfrm>
              <a:off x="1066" y="1979"/>
              <a:ext cx="262" cy="1406"/>
              <a:chOff x="1066" y="1979"/>
              <a:chExt cx="262" cy="1406"/>
            </a:xfrm>
          </p:grpSpPr>
          <p:sp>
            <p:nvSpPr>
              <p:cNvPr id="36877" name="Line 13"/>
              <p:cNvSpPr>
                <a:spLocks noChangeShapeType="1"/>
              </p:cNvSpPr>
              <p:nvPr/>
            </p:nvSpPr>
            <p:spPr bwMode="auto">
              <a:xfrm flipV="1">
                <a:off x="1088" y="2205"/>
                <a:ext cx="0" cy="118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878" name="Text Box 14"/>
              <p:cNvSpPr txBox="1">
                <a:spLocks noChangeArrowheads="1"/>
              </p:cNvSpPr>
              <p:nvPr/>
            </p:nvSpPr>
            <p:spPr bwMode="auto">
              <a:xfrm>
                <a:off x="1066" y="1979"/>
                <a:ext cx="26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altLang="cs-CZ" sz="18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</a:t>
                </a:r>
                <a:r>
                  <a:rPr lang="en-US" altLang="cs-CZ" sz="18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6879" name="Line 15"/>
            <p:cNvSpPr>
              <a:spLocks noChangeShapeType="1"/>
            </p:cNvSpPr>
            <p:nvPr/>
          </p:nvSpPr>
          <p:spPr bwMode="auto">
            <a:xfrm>
              <a:off x="1066" y="2205"/>
              <a:ext cx="1995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880" name="Line 16"/>
            <p:cNvSpPr>
              <a:spLocks noChangeShapeType="1"/>
            </p:cNvSpPr>
            <p:nvPr/>
          </p:nvSpPr>
          <p:spPr bwMode="auto">
            <a:xfrm flipV="1">
              <a:off x="3061" y="2205"/>
              <a:ext cx="0" cy="118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6881" name="Group 17"/>
            <p:cNvGrpSpPr>
              <a:grpSpLocks/>
            </p:cNvGrpSpPr>
            <p:nvPr/>
          </p:nvGrpSpPr>
          <p:grpSpPr bwMode="auto">
            <a:xfrm>
              <a:off x="1110" y="2024"/>
              <a:ext cx="2160" cy="1334"/>
              <a:chOff x="1110" y="2024"/>
              <a:chExt cx="2160" cy="1334"/>
            </a:xfrm>
          </p:grpSpPr>
          <p:sp>
            <p:nvSpPr>
              <p:cNvPr id="36882" name="Line 18"/>
              <p:cNvSpPr>
                <a:spLocks noChangeShapeType="1"/>
              </p:cNvSpPr>
              <p:nvPr/>
            </p:nvSpPr>
            <p:spPr bwMode="auto">
              <a:xfrm flipV="1">
                <a:off x="1110" y="2205"/>
                <a:ext cx="1951" cy="1153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883" name="Text Box 19"/>
              <p:cNvSpPr txBox="1">
                <a:spLocks noChangeArrowheads="1"/>
              </p:cNvSpPr>
              <p:nvPr/>
            </p:nvSpPr>
            <p:spPr bwMode="auto">
              <a:xfrm>
                <a:off x="3061" y="2024"/>
                <a:ext cx="2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6884" name="Group 20"/>
            <p:cNvGrpSpPr>
              <a:grpSpLocks/>
            </p:cNvGrpSpPr>
            <p:nvPr/>
          </p:nvGrpSpPr>
          <p:grpSpPr bwMode="auto">
            <a:xfrm>
              <a:off x="204" y="3385"/>
              <a:ext cx="862" cy="231"/>
              <a:chOff x="204" y="3385"/>
              <a:chExt cx="862" cy="231"/>
            </a:xfrm>
          </p:grpSpPr>
          <p:sp>
            <p:nvSpPr>
              <p:cNvPr id="36885" name="Line 21"/>
              <p:cNvSpPr>
                <a:spLocks noChangeShapeType="1"/>
              </p:cNvSpPr>
              <p:nvPr/>
            </p:nvSpPr>
            <p:spPr bwMode="auto">
              <a:xfrm flipH="1">
                <a:off x="204" y="3385"/>
                <a:ext cx="862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886" name="Text Box 22"/>
              <p:cNvSpPr txBox="1">
                <a:spLocks noChangeArrowheads="1"/>
              </p:cNvSpPr>
              <p:nvPr/>
            </p:nvSpPr>
            <p:spPr bwMode="auto">
              <a:xfrm>
                <a:off x="295" y="3385"/>
                <a:ext cx="2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rgbClr val="FF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>
                    <a:solidFill>
                      <a:srgbClr val="FF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endParaRPr lang="en-US" altLang="cs-CZ" sz="180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6887" name="Line 23"/>
            <p:cNvSpPr>
              <a:spLocks noChangeShapeType="1"/>
            </p:cNvSpPr>
            <p:nvPr/>
          </p:nvSpPr>
          <p:spPr bwMode="auto">
            <a:xfrm flipH="1">
              <a:off x="2199" y="3339"/>
              <a:ext cx="86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888" name="Line 24"/>
            <p:cNvSpPr>
              <a:spLocks noChangeShapeType="1"/>
            </p:cNvSpPr>
            <p:nvPr/>
          </p:nvSpPr>
          <p:spPr bwMode="auto">
            <a:xfrm flipV="1">
              <a:off x="2200" y="2160"/>
              <a:ext cx="0" cy="11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6889" name="Group 25"/>
            <p:cNvGrpSpPr>
              <a:grpSpLocks/>
            </p:cNvGrpSpPr>
            <p:nvPr/>
          </p:nvGrpSpPr>
          <p:grpSpPr bwMode="auto">
            <a:xfrm>
              <a:off x="1066" y="1974"/>
              <a:ext cx="1179" cy="1365"/>
              <a:chOff x="1066" y="1974"/>
              <a:chExt cx="1179" cy="1365"/>
            </a:xfrm>
          </p:grpSpPr>
          <p:sp>
            <p:nvSpPr>
              <p:cNvPr id="36890" name="Line 26"/>
              <p:cNvSpPr>
                <a:spLocks noChangeShapeType="1"/>
              </p:cNvSpPr>
              <p:nvPr/>
            </p:nvSpPr>
            <p:spPr bwMode="auto">
              <a:xfrm flipV="1">
                <a:off x="1066" y="2205"/>
                <a:ext cx="1134" cy="113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891" name="Text Box 27"/>
              <p:cNvSpPr txBox="1">
                <a:spLocks noChangeArrowheads="1"/>
              </p:cNvSpPr>
              <p:nvPr/>
            </p:nvSpPr>
            <p:spPr bwMode="auto">
              <a:xfrm>
                <a:off x="2036" y="1974"/>
                <a:ext cx="2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6892" name="Line 28"/>
            <p:cNvSpPr>
              <a:spLocks noChangeShapeType="1"/>
            </p:cNvSpPr>
            <p:nvPr/>
          </p:nvSpPr>
          <p:spPr bwMode="auto">
            <a:xfrm>
              <a:off x="1066" y="3339"/>
              <a:ext cx="113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893" name="Text Box 29"/>
            <p:cNvSpPr txBox="1">
              <a:spLocks noChangeArrowheads="1"/>
            </p:cNvSpPr>
            <p:nvPr/>
          </p:nvSpPr>
          <p:spPr bwMode="auto">
            <a:xfrm>
              <a:off x="1247" y="1979"/>
              <a:ext cx="3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I</a:t>
              </a:r>
              <a:r>
                <a:rPr lang="cs-CZ" altLang="cs-CZ" sz="18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č2</a:t>
              </a:r>
              <a:endParaRPr lang="en-US" altLang="cs-CZ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6894" name="Group 30"/>
            <p:cNvGrpSpPr>
              <a:grpSpLocks/>
            </p:cNvGrpSpPr>
            <p:nvPr/>
          </p:nvGrpSpPr>
          <p:grpSpPr bwMode="auto">
            <a:xfrm>
              <a:off x="1065" y="2840"/>
              <a:ext cx="454" cy="273"/>
              <a:chOff x="1065" y="2840"/>
              <a:chExt cx="454" cy="273"/>
            </a:xfrm>
          </p:grpSpPr>
          <p:sp>
            <p:nvSpPr>
              <p:cNvPr id="36895" name="Text Box 31"/>
              <p:cNvSpPr txBox="1">
                <a:spLocks noChangeArrowheads="1"/>
              </p:cNvSpPr>
              <p:nvPr/>
            </p:nvSpPr>
            <p:spPr bwMode="auto">
              <a:xfrm>
                <a:off x="1065" y="2840"/>
                <a:ext cx="27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2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</a:t>
                </a:r>
                <a:r>
                  <a:rPr lang="cs-CZ" altLang="cs-CZ" sz="20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1</a:t>
                </a:r>
                <a:endParaRPr lang="en-US" altLang="cs-CZ" sz="2000" baseline="-2500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36896" name="Freeform 32"/>
              <p:cNvSpPr>
                <a:spLocks/>
              </p:cNvSpPr>
              <p:nvPr/>
            </p:nvSpPr>
            <p:spPr bwMode="auto">
              <a:xfrm>
                <a:off x="1066" y="2886"/>
                <a:ext cx="453" cy="227"/>
              </a:xfrm>
              <a:custGeom>
                <a:avLst/>
                <a:gdLst>
                  <a:gd name="T0" fmla="*/ 0 w 453"/>
                  <a:gd name="T1" fmla="*/ 0 h 227"/>
                  <a:gd name="T2" fmla="*/ 271 w 453"/>
                  <a:gd name="T3" fmla="*/ 51 h 227"/>
                  <a:gd name="T4" fmla="*/ 453 w 453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3" h="227">
                    <a:moveTo>
                      <a:pt x="0" y="0"/>
                    </a:moveTo>
                    <a:cubicBezTo>
                      <a:pt x="45" y="8"/>
                      <a:pt x="196" y="13"/>
                      <a:pt x="271" y="51"/>
                    </a:cubicBezTo>
                    <a:cubicBezTo>
                      <a:pt x="346" y="89"/>
                      <a:pt x="415" y="190"/>
                      <a:pt x="453" y="227"/>
                    </a:cubicBezTo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arrow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6897" name="Group 33"/>
            <p:cNvGrpSpPr>
              <a:grpSpLocks/>
            </p:cNvGrpSpPr>
            <p:nvPr/>
          </p:nvGrpSpPr>
          <p:grpSpPr bwMode="auto">
            <a:xfrm>
              <a:off x="1111" y="2568"/>
              <a:ext cx="454" cy="250"/>
              <a:chOff x="1111" y="2568"/>
              <a:chExt cx="454" cy="250"/>
            </a:xfrm>
          </p:grpSpPr>
          <p:sp>
            <p:nvSpPr>
              <p:cNvPr id="36898" name="Freeform 34"/>
              <p:cNvSpPr>
                <a:spLocks/>
              </p:cNvSpPr>
              <p:nvPr/>
            </p:nvSpPr>
            <p:spPr bwMode="auto">
              <a:xfrm>
                <a:off x="1111" y="2568"/>
                <a:ext cx="454" cy="227"/>
              </a:xfrm>
              <a:custGeom>
                <a:avLst/>
                <a:gdLst>
                  <a:gd name="T0" fmla="*/ 0 w 454"/>
                  <a:gd name="T1" fmla="*/ 0 h 227"/>
                  <a:gd name="T2" fmla="*/ 272 w 454"/>
                  <a:gd name="T3" fmla="*/ 46 h 227"/>
                  <a:gd name="T4" fmla="*/ 454 w 454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4" h="227">
                    <a:moveTo>
                      <a:pt x="0" y="0"/>
                    </a:moveTo>
                    <a:cubicBezTo>
                      <a:pt x="98" y="4"/>
                      <a:pt x="197" y="8"/>
                      <a:pt x="272" y="46"/>
                    </a:cubicBezTo>
                    <a:cubicBezTo>
                      <a:pt x="347" y="84"/>
                      <a:pt x="400" y="155"/>
                      <a:pt x="454" y="227"/>
                    </a:cubicBezTo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arrow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899" name="Text Box 35"/>
              <p:cNvSpPr txBox="1">
                <a:spLocks noChangeArrowheads="1"/>
              </p:cNvSpPr>
              <p:nvPr/>
            </p:nvSpPr>
            <p:spPr bwMode="auto">
              <a:xfrm>
                <a:off x="1202" y="2568"/>
                <a:ext cx="27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2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</a:t>
                </a:r>
                <a:r>
                  <a:rPr lang="en-US" altLang="cs-CZ" sz="20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2</a:t>
                </a:r>
              </a:p>
            </p:txBody>
          </p:sp>
        </p:grpSp>
      </p:grp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5802313" y="2482850"/>
          <a:ext cx="1570037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0" name="Rovnice" r:id="rId3" imgW="914400" imgH="431640" progId="Equation.3">
                  <p:embed/>
                </p:oleObj>
              </mc:Choice>
              <mc:Fallback>
                <p:oleObj name="Rovnice" r:id="rId3" imgW="91440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2313" y="2482850"/>
                        <a:ext cx="1570037" cy="742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3765550"/>
            <a:ext cx="50403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2.	Výpočet činné a jalové složky proudu</a:t>
            </a:r>
            <a:endParaRPr lang="cs-CZ" altLang="cs-CZ" sz="2000" u="sng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3" name="Object 119"/>
          <p:cNvGraphicFramePr>
            <a:graphicFrameLocks noChangeAspect="1"/>
          </p:cNvGraphicFramePr>
          <p:nvPr/>
        </p:nvGraphicFramePr>
        <p:xfrm>
          <a:off x="5219700" y="3644900"/>
          <a:ext cx="1876425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1" name="Rovnice" r:id="rId5" imgW="927000" imgH="228600" progId="Equation.3">
                  <p:embed/>
                </p:oleObj>
              </mc:Choice>
              <mc:Fallback>
                <p:oleObj name="Rovnice" r:id="rId5" imgW="927000" imgH="228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3644900"/>
                        <a:ext cx="1876425" cy="4651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19"/>
          <p:cNvGraphicFramePr>
            <a:graphicFrameLocks noChangeAspect="1"/>
          </p:cNvGraphicFramePr>
          <p:nvPr/>
        </p:nvGraphicFramePr>
        <p:xfrm>
          <a:off x="7239000" y="3625850"/>
          <a:ext cx="179705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2" name="Rovnice" r:id="rId7" imgW="901440" imgH="241200" progId="Equation.3">
                  <p:embed/>
                </p:oleObj>
              </mc:Choice>
              <mc:Fallback>
                <p:oleObj name="Rovnice" r:id="rId7" imgW="90144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625850"/>
                        <a:ext cx="1797050" cy="4841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2"/>
          <p:cNvSpPr>
            <a:spLocks noChangeArrowheads="1"/>
          </p:cNvSpPr>
          <p:nvPr/>
        </p:nvSpPr>
        <p:spPr bwMode="auto">
          <a:xfrm>
            <a:off x="179388" y="4292600"/>
            <a:ext cx="6121400" cy="111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Stav - 2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Předpokládáme zadanou hodnotu účiníku (cos</a:t>
            </a:r>
            <a:r>
              <a:rPr lang="cs-CZ" altLang="cs-CZ" sz="2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</a:t>
            </a:r>
            <a:r>
              <a:rPr lang="cs-CZ" altLang="cs-CZ" sz="2000" baseline="-25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cs-CZ" altLang="cs-CZ" sz="2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3.	Výpočet jalové složky proud</a:t>
            </a:r>
          </a:p>
        </p:txBody>
      </p:sp>
      <p:graphicFrame>
        <p:nvGraphicFramePr>
          <p:cNvPr id="6" name="Object 119"/>
          <p:cNvGraphicFramePr>
            <a:graphicFrameLocks noChangeAspect="1"/>
          </p:cNvGraphicFramePr>
          <p:nvPr/>
        </p:nvGraphicFramePr>
        <p:xfrm>
          <a:off x="4322763" y="5084763"/>
          <a:ext cx="2657475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3" name="Rovnice" r:id="rId9" imgW="1726920" imgH="457200" progId="Equation.3">
                  <p:embed/>
                </p:oleObj>
              </mc:Choice>
              <mc:Fallback>
                <p:oleObj name="Rovnice" r:id="rId9" imgW="1726920" imgH="457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2763" y="5084763"/>
                        <a:ext cx="2657475" cy="7064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12"/>
          <p:cNvSpPr>
            <a:spLocks noChangeArrowheads="1"/>
          </p:cNvSpPr>
          <p:nvPr/>
        </p:nvSpPr>
        <p:spPr bwMode="auto">
          <a:xfrm>
            <a:off x="179388" y="5949950"/>
            <a:ext cx="6337300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4.	Výpočet požadovaného kompenzačního proudu</a:t>
            </a:r>
          </a:p>
        </p:txBody>
      </p:sp>
      <p:graphicFrame>
        <p:nvGraphicFramePr>
          <p:cNvPr id="8" name="Object 119"/>
          <p:cNvGraphicFramePr>
            <a:graphicFrameLocks noChangeAspect="1"/>
          </p:cNvGraphicFramePr>
          <p:nvPr/>
        </p:nvGraphicFramePr>
        <p:xfrm>
          <a:off x="6588125" y="5876925"/>
          <a:ext cx="15128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4" name="Rovnice" r:id="rId11" imgW="787320" imgH="241200" progId="Equation.3">
                  <p:embed/>
                </p:oleObj>
              </mc:Choice>
              <mc:Fallback>
                <p:oleObj name="Rovnice" r:id="rId11" imgW="78732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5876925"/>
                        <a:ext cx="1512888" cy="4667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364163" y="476250"/>
            <a:ext cx="3455987" cy="1368425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Jednofázová kompenzace </a:t>
            </a:r>
            <a:endParaRPr lang="cs-CZ" altLang="cs-CZ" sz="3200" smtClean="0">
              <a:solidFill>
                <a:schemeClr val="bg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7892" name="Group 4"/>
          <p:cNvGrpSpPr>
            <a:grpSpLocks/>
          </p:cNvGrpSpPr>
          <p:nvPr/>
        </p:nvGrpSpPr>
        <p:grpSpPr bwMode="auto">
          <a:xfrm>
            <a:off x="136525" y="180975"/>
            <a:ext cx="4867275" cy="3032125"/>
            <a:chOff x="204" y="1706"/>
            <a:chExt cx="3066" cy="1910"/>
          </a:xfrm>
        </p:grpSpPr>
        <p:grpSp>
          <p:nvGrpSpPr>
            <p:cNvPr id="37893" name="Group 5"/>
            <p:cNvGrpSpPr>
              <a:grpSpLocks/>
            </p:cNvGrpSpPr>
            <p:nvPr/>
          </p:nvGrpSpPr>
          <p:grpSpPr bwMode="auto">
            <a:xfrm>
              <a:off x="1066" y="1706"/>
              <a:ext cx="453" cy="1679"/>
              <a:chOff x="1066" y="1706"/>
              <a:chExt cx="453" cy="1679"/>
            </a:xfrm>
          </p:grpSpPr>
          <p:sp>
            <p:nvSpPr>
              <p:cNvPr id="37894" name="Line 6"/>
              <p:cNvSpPr>
                <a:spLocks noChangeShapeType="1"/>
              </p:cNvSpPr>
              <p:nvPr/>
            </p:nvSpPr>
            <p:spPr bwMode="auto">
              <a:xfrm flipV="1">
                <a:off x="1066" y="1797"/>
                <a:ext cx="0" cy="1588"/>
              </a:xfrm>
              <a:prstGeom prst="line">
                <a:avLst/>
              </a:prstGeom>
              <a:noFill/>
              <a:ln w="25400">
                <a:solidFill>
                  <a:schemeClr val="bg2"/>
                </a:solidFill>
                <a:round/>
                <a:headEnd type="none" w="med" len="lg"/>
                <a:tailEnd type="arrow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895" name="Text Box 7"/>
              <p:cNvSpPr txBox="1">
                <a:spLocks noChangeArrowheads="1"/>
              </p:cNvSpPr>
              <p:nvPr/>
            </p:nvSpPr>
            <p:spPr bwMode="auto">
              <a:xfrm>
                <a:off x="1111" y="1706"/>
                <a:ext cx="40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chemeClr val="bg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Û=U</a:t>
                </a:r>
              </a:p>
            </p:txBody>
          </p:sp>
        </p:grpSp>
        <p:grpSp>
          <p:nvGrpSpPr>
            <p:cNvPr id="37896" name="Group 8"/>
            <p:cNvGrpSpPr>
              <a:grpSpLocks/>
            </p:cNvGrpSpPr>
            <p:nvPr/>
          </p:nvGrpSpPr>
          <p:grpSpPr bwMode="auto">
            <a:xfrm>
              <a:off x="1066" y="3385"/>
              <a:ext cx="1995" cy="231"/>
              <a:chOff x="1066" y="3385"/>
              <a:chExt cx="1995" cy="231"/>
            </a:xfrm>
          </p:grpSpPr>
          <p:sp>
            <p:nvSpPr>
              <p:cNvPr id="37897" name="Line 9"/>
              <p:cNvSpPr>
                <a:spLocks noChangeShapeType="1"/>
              </p:cNvSpPr>
              <p:nvPr/>
            </p:nvSpPr>
            <p:spPr bwMode="auto">
              <a:xfrm>
                <a:off x="1066" y="3385"/>
                <a:ext cx="1995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898" name="Text Box 10"/>
              <p:cNvSpPr txBox="1">
                <a:spLocks noChangeArrowheads="1"/>
              </p:cNvSpPr>
              <p:nvPr/>
            </p:nvSpPr>
            <p:spPr bwMode="auto">
              <a:xfrm>
                <a:off x="2735" y="3385"/>
                <a:ext cx="2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j1</a:t>
                </a:r>
                <a:endPara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7899" name="Group 11"/>
            <p:cNvGrpSpPr>
              <a:grpSpLocks/>
            </p:cNvGrpSpPr>
            <p:nvPr/>
          </p:nvGrpSpPr>
          <p:grpSpPr bwMode="auto">
            <a:xfrm>
              <a:off x="1066" y="1979"/>
              <a:ext cx="262" cy="1406"/>
              <a:chOff x="1066" y="1979"/>
              <a:chExt cx="262" cy="1406"/>
            </a:xfrm>
          </p:grpSpPr>
          <p:sp>
            <p:nvSpPr>
              <p:cNvPr id="37900" name="Line 12"/>
              <p:cNvSpPr>
                <a:spLocks noChangeShapeType="1"/>
              </p:cNvSpPr>
              <p:nvPr/>
            </p:nvSpPr>
            <p:spPr bwMode="auto">
              <a:xfrm flipV="1">
                <a:off x="1088" y="2205"/>
                <a:ext cx="0" cy="118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901" name="Text Box 13"/>
              <p:cNvSpPr txBox="1">
                <a:spLocks noChangeArrowheads="1"/>
              </p:cNvSpPr>
              <p:nvPr/>
            </p:nvSpPr>
            <p:spPr bwMode="auto">
              <a:xfrm>
                <a:off x="1066" y="1979"/>
                <a:ext cx="26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altLang="cs-CZ" sz="18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č</a:t>
                </a:r>
                <a:r>
                  <a:rPr lang="en-US" altLang="cs-CZ" sz="1800" baseline="-2500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altLang="cs-CZ" sz="180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7902" name="Line 14"/>
            <p:cNvSpPr>
              <a:spLocks noChangeShapeType="1"/>
            </p:cNvSpPr>
            <p:nvPr/>
          </p:nvSpPr>
          <p:spPr bwMode="auto">
            <a:xfrm>
              <a:off x="1066" y="2205"/>
              <a:ext cx="1995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03" name="Line 15"/>
            <p:cNvSpPr>
              <a:spLocks noChangeShapeType="1"/>
            </p:cNvSpPr>
            <p:nvPr/>
          </p:nvSpPr>
          <p:spPr bwMode="auto">
            <a:xfrm flipV="1">
              <a:off x="3061" y="2205"/>
              <a:ext cx="0" cy="118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7904" name="Group 16"/>
            <p:cNvGrpSpPr>
              <a:grpSpLocks/>
            </p:cNvGrpSpPr>
            <p:nvPr/>
          </p:nvGrpSpPr>
          <p:grpSpPr bwMode="auto">
            <a:xfrm>
              <a:off x="1110" y="2024"/>
              <a:ext cx="2160" cy="1334"/>
              <a:chOff x="1110" y="2024"/>
              <a:chExt cx="2160" cy="1334"/>
            </a:xfrm>
          </p:grpSpPr>
          <p:sp>
            <p:nvSpPr>
              <p:cNvPr id="37905" name="Line 17"/>
              <p:cNvSpPr>
                <a:spLocks noChangeShapeType="1"/>
              </p:cNvSpPr>
              <p:nvPr/>
            </p:nvSpPr>
            <p:spPr bwMode="auto">
              <a:xfrm flipV="1">
                <a:off x="1110" y="2205"/>
                <a:ext cx="1951" cy="1153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75000"/>
                  </a:schemeClr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906" name="Text Box 18"/>
              <p:cNvSpPr txBox="1">
                <a:spLocks noChangeArrowheads="1"/>
              </p:cNvSpPr>
              <p:nvPr/>
            </p:nvSpPr>
            <p:spPr bwMode="auto">
              <a:xfrm>
                <a:off x="3061" y="2024"/>
                <a:ext cx="2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n-US" altLang="cs-CZ" sz="18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7907" name="Group 19"/>
            <p:cNvGrpSpPr>
              <a:grpSpLocks/>
            </p:cNvGrpSpPr>
            <p:nvPr/>
          </p:nvGrpSpPr>
          <p:grpSpPr bwMode="auto">
            <a:xfrm>
              <a:off x="204" y="3385"/>
              <a:ext cx="862" cy="231"/>
              <a:chOff x="204" y="3385"/>
              <a:chExt cx="862" cy="231"/>
            </a:xfrm>
          </p:grpSpPr>
          <p:sp>
            <p:nvSpPr>
              <p:cNvPr id="37908" name="Line 20"/>
              <p:cNvSpPr>
                <a:spLocks noChangeShapeType="1"/>
              </p:cNvSpPr>
              <p:nvPr/>
            </p:nvSpPr>
            <p:spPr bwMode="auto">
              <a:xfrm flipH="1">
                <a:off x="204" y="3385"/>
                <a:ext cx="862" cy="0"/>
              </a:xfrm>
              <a:prstGeom prst="line">
                <a:avLst/>
              </a:prstGeom>
              <a:noFill/>
              <a:ln w="38100">
                <a:solidFill>
                  <a:srgbClr val="FF99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909" name="Text Box 21"/>
              <p:cNvSpPr txBox="1">
                <a:spLocks noChangeArrowheads="1"/>
              </p:cNvSpPr>
              <p:nvPr/>
            </p:nvSpPr>
            <p:spPr bwMode="auto">
              <a:xfrm>
                <a:off x="295" y="3385"/>
                <a:ext cx="2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rgbClr val="FF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>
                    <a:solidFill>
                      <a:srgbClr val="FF99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</a:t>
                </a:r>
                <a:endParaRPr lang="en-US" altLang="cs-CZ" sz="180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7910" name="Line 22"/>
            <p:cNvSpPr>
              <a:spLocks noChangeShapeType="1"/>
            </p:cNvSpPr>
            <p:nvPr/>
          </p:nvSpPr>
          <p:spPr bwMode="auto">
            <a:xfrm flipH="1">
              <a:off x="2199" y="3339"/>
              <a:ext cx="862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 type="none" w="med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11" name="Line 23"/>
            <p:cNvSpPr>
              <a:spLocks noChangeShapeType="1"/>
            </p:cNvSpPr>
            <p:nvPr/>
          </p:nvSpPr>
          <p:spPr bwMode="auto">
            <a:xfrm flipV="1">
              <a:off x="2200" y="2160"/>
              <a:ext cx="0" cy="11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 type="non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37912" name="Group 24"/>
            <p:cNvGrpSpPr>
              <a:grpSpLocks/>
            </p:cNvGrpSpPr>
            <p:nvPr/>
          </p:nvGrpSpPr>
          <p:grpSpPr bwMode="auto">
            <a:xfrm>
              <a:off x="1066" y="1974"/>
              <a:ext cx="1179" cy="1365"/>
              <a:chOff x="1066" y="1974"/>
              <a:chExt cx="1179" cy="1365"/>
            </a:xfrm>
          </p:grpSpPr>
          <p:sp>
            <p:nvSpPr>
              <p:cNvPr id="37913" name="Line 25"/>
              <p:cNvSpPr>
                <a:spLocks noChangeShapeType="1"/>
              </p:cNvSpPr>
              <p:nvPr/>
            </p:nvSpPr>
            <p:spPr bwMode="auto">
              <a:xfrm flipV="1">
                <a:off x="1066" y="2205"/>
                <a:ext cx="1134" cy="113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med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914" name="Text Box 26"/>
              <p:cNvSpPr txBox="1">
                <a:spLocks noChangeArrowheads="1"/>
              </p:cNvSpPr>
              <p:nvPr/>
            </p:nvSpPr>
            <p:spPr bwMode="auto">
              <a:xfrm>
                <a:off x="2036" y="1974"/>
                <a:ext cx="20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18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altLang="cs-CZ" sz="18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endPara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7915" name="Line 27"/>
            <p:cNvSpPr>
              <a:spLocks noChangeShapeType="1"/>
            </p:cNvSpPr>
            <p:nvPr/>
          </p:nvSpPr>
          <p:spPr bwMode="auto">
            <a:xfrm>
              <a:off x="1066" y="3339"/>
              <a:ext cx="113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med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916" name="Text Box 28"/>
            <p:cNvSpPr txBox="1">
              <a:spLocks noChangeArrowheads="1"/>
            </p:cNvSpPr>
            <p:nvPr/>
          </p:nvSpPr>
          <p:spPr bwMode="auto">
            <a:xfrm>
              <a:off x="1247" y="1979"/>
              <a:ext cx="3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 type="none" w="med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1pPr>
              <a:lvl2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2pPr>
              <a:lvl3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3pPr>
              <a:lvl4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4pPr>
              <a:lvl5pPr eaLnBrk="0" hangingPunct="0">
                <a:spcBef>
                  <a:spcPct val="20000"/>
                </a:spcBef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5pPr>
              <a:lvl6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6pPr>
              <a:lvl7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7pPr>
              <a:lvl8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8pPr>
              <a:lvl9pPr algn="ctr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Garamond" panose="02020404030301010803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None/>
              </a:pPr>
              <a:r>
                <a:rPr lang="en-US" altLang="cs-CZ" sz="18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= I</a:t>
              </a:r>
              <a:r>
                <a:rPr lang="cs-CZ" altLang="cs-CZ" sz="1800" baseline="-250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č2</a:t>
              </a:r>
              <a:endParaRPr lang="en-US" altLang="cs-CZ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7917" name="Group 29"/>
            <p:cNvGrpSpPr>
              <a:grpSpLocks/>
            </p:cNvGrpSpPr>
            <p:nvPr/>
          </p:nvGrpSpPr>
          <p:grpSpPr bwMode="auto">
            <a:xfrm>
              <a:off x="1065" y="2840"/>
              <a:ext cx="454" cy="273"/>
              <a:chOff x="1065" y="2840"/>
              <a:chExt cx="454" cy="273"/>
            </a:xfrm>
          </p:grpSpPr>
          <p:sp>
            <p:nvSpPr>
              <p:cNvPr id="37918" name="Text Box 30"/>
              <p:cNvSpPr txBox="1">
                <a:spLocks noChangeArrowheads="1"/>
              </p:cNvSpPr>
              <p:nvPr/>
            </p:nvSpPr>
            <p:spPr bwMode="auto">
              <a:xfrm>
                <a:off x="1065" y="2840"/>
                <a:ext cx="274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2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</a:t>
                </a:r>
                <a:r>
                  <a:rPr lang="cs-CZ" altLang="cs-CZ" sz="2000" baseline="-25000" dirty="0">
                    <a:solidFill>
                      <a:schemeClr val="bg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1</a:t>
                </a:r>
                <a:endParaRPr lang="en-US" altLang="cs-CZ" sz="2000" baseline="-25000" dirty="0">
                  <a:solidFill>
                    <a:schemeClr val="bg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37919" name="Freeform 31"/>
              <p:cNvSpPr>
                <a:spLocks/>
              </p:cNvSpPr>
              <p:nvPr/>
            </p:nvSpPr>
            <p:spPr bwMode="auto">
              <a:xfrm>
                <a:off x="1066" y="2886"/>
                <a:ext cx="453" cy="227"/>
              </a:xfrm>
              <a:custGeom>
                <a:avLst/>
                <a:gdLst>
                  <a:gd name="T0" fmla="*/ 0 w 453"/>
                  <a:gd name="T1" fmla="*/ 0 h 227"/>
                  <a:gd name="T2" fmla="*/ 271 w 453"/>
                  <a:gd name="T3" fmla="*/ 51 h 227"/>
                  <a:gd name="T4" fmla="*/ 453 w 453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3" h="227">
                    <a:moveTo>
                      <a:pt x="0" y="0"/>
                    </a:moveTo>
                    <a:cubicBezTo>
                      <a:pt x="45" y="8"/>
                      <a:pt x="196" y="13"/>
                      <a:pt x="271" y="51"/>
                    </a:cubicBezTo>
                    <a:cubicBezTo>
                      <a:pt x="346" y="89"/>
                      <a:pt x="415" y="190"/>
                      <a:pt x="453" y="227"/>
                    </a:cubicBezTo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arrow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7920" name="Group 32"/>
            <p:cNvGrpSpPr>
              <a:grpSpLocks/>
            </p:cNvGrpSpPr>
            <p:nvPr/>
          </p:nvGrpSpPr>
          <p:grpSpPr bwMode="auto">
            <a:xfrm>
              <a:off x="1111" y="2568"/>
              <a:ext cx="454" cy="250"/>
              <a:chOff x="1111" y="2568"/>
              <a:chExt cx="454" cy="250"/>
            </a:xfrm>
          </p:grpSpPr>
          <p:sp>
            <p:nvSpPr>
              <p:cNvPr id="37921" name="Freeform 33"/>
              <p:cNvSpPr>
                <a:spLocks/>
              </p:cNvSpPr>
              <p:nvPr/>
            </p:nvSpPr>
            <p:spPr bwMode="auto">
              <a:xfrm>
                <a:off x="1111" y="2568"/>
                <a:ext cx="454" cy="227"/>
              </a:xfrm>
              <a:custGeom>
                <a:avLst/>
                <a:gdLst>
                  <a:gd name="T0" fmla="*/ 0 w 454"/>
                  <a:gd name="T1" fmla="*/ 0 h 227"/>
                  <a:gd name="T2" fmla="*/ 272 w 454"/>
                  <a:gd name="T3" fmla="*/ 46 h 227"/>
                  <a:gd name="T4" fmla="*/ 454 w 454"/>
                  <a:gd name="T5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4" h="227">
                    <a:moveTo>
                      <a:pt x="0" y="0"/>
                    </a:moveTo>
                    <a:cubicBezTo>
                      <a:pt x="98" y="4"/>
                      <a:pt x="197" y="8"/>
                      <a:pt x="272" y="46"/>
                    </a:cubicBezTo>
                    <a:cubicBezTo>
                      <a:pt x="347" y="84"/>
                      <a:pt x="400" y="155"/>
                      <a:pt x="454" y="227"/>
                    </a:cubicBezTo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arrow" w="med" len="lg"/>
                <a:tailEnd type="arrow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922" name="Text Box 34"/>
              <p:cNvSpPr txBox="1">
                <a:spLocks noChangeArrowheads="1"/>
              </p:cNvSpPr>
              <p:nvPr/>
            </p:nvSpPr>
            <p:spPr bwMode="auto">
              <a:xfrm>
                <a:off x="1202" y="2568"/>
                <a:ext cx="27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 type="none" w="med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1pPr>
                <a:lvl2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2pPr>
                <a:lvl3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3pPr>
                <a:lvl4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4pPr>
                <a:lvl5pPr eaLnBrk="0" hangingPunct="0">
                  <a:spcBef>
                    <a:spcPct val="20000"/>
                  </a:spcBef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5pPr>
                <a:lvl6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6pPr>
                <a:lvl7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7pPr>
                <a:lvl8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8pPr>
                <a:lvl9pPr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7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Garamond" panose="02020404030301010803" pitchFamily="18" charset="0"/>
                  </a:defRPr>
                </a:lvl9pPr>
              </a:lstStyle>
              <a:p>
                <a:pPr eaLnBrk="1" hangingPunct="1">
                  <a:buFont typeface="Wingdings" panose="05000000000000000000" pitchFamily="2" charset="2"/>
                  <a:buNone/>
                </a:pPr>
                <a:r>
                  <a:rPr lang="en-US" altLang="cs-CZ" sz="2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</a:t>
                </a:r>
                <a:r>
                  <a:rPr lang="en-US" altLang="cs-CZ" sz="2000" baseline="-2500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 panose="05050102010706020507" pitchFamily="18" charset="2"/>
                  </a:rPr>
                  <a:t>2</a:t>
                </a:r>
              </a:p>
            </p:txBody>
          </p:sp>
        </p:grpSp>
      </p:grp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3429000"/>
            <a:ext cx="208915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5.	Po dosazení a úpravě </a:t>
            </a:r>
          </a:p>
        </p:txBody>
      </p: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2406650" y="3511550"/>
          <a:ext cx="66294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6" name="Rovnice" r:id="rId3" imgW="3263760" imgH="241200" progId="Equation.3">
                  <p:embed/>
                </p:oleObj>
              </mc:Choice>
              <mc:Fallback>
                <p:oleObj name="Rovnice" r:id="rId3" imgW="326376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6650" y="3511550"/>
                        <a:ext cx="6629400" cy="4937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4365625"/>
            <a:ext cx="39608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6.	Výpočet kapacitní reaktance </a:t>
            </a:r>
          </a:p>
        </p:txBody>
      </p:sp>
      <p:graphicFrame>
        <p:nvGraphicFramePr>
          <p:cNvPr id="3" name="Object 119"/>
          <p:cNvGraphicFramePr>
            <a:graphicFrameLocks noChangeAspect="1"/>
          </p:cNvGraphicFramePr>
          <p:nvPr/>
        </p:nvGraphicFramePr>
        <p:xfrm>
          <a:off x="4211638" y="4221163"/>
          <a:ext cx="93662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7" name="Rovnice" r:id="rId5" imgW="558720" imgH="431640" progId="Equation.3">
                  <p:embed/>
                </p:oleObj>
              </mc:Choice>
              <mc:Fallback>
                <p:oleObj name="Rovnice" r:id="rId5" imgW="55872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4221163"/>
                        <a:ext cx="936625" cy="730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12"/>
          <p:cNvSpPr>
            <a:spLocks noChangeArrowheads="1"/>
          </p:cNvSpPr>
          <p:nvPr/>
        </p:nvSpPr>
        <p:spPr bwMode="auto">
          <a:xfrm>
            <a:off x="179388" y="5373688"/>
            <a:ext cx="26638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7.	Výpočet kapacity </a:t>
            </a:r>
          </a:p>
        </p:txBody>
      </p:sp>
      <p:graphicFrame>
        <p:nvGraphicFramePr>
          <p:cNvPr id="5" name="Object 119"/>
          <p:cNvGraphicFramePr>
            <a:graphicFrameLocks noChangeAspect="1"/>
          </p:cNvGraphicFramePr>
          <p:nvPr/>
        </p:nvGraphicFramePr>
        <p:xfrm>
          <a:off x="2771775" y="5157788"/>
          <a:ext cx="2001838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8" name="Rovnice" r:id="rId7" imgW="1193760" imgH="431640" progId="Equation.3">
                  <p:embed/>
                </p:oleObj>
              </mc:Choice>
              <mc:Fallback>
                <p:oleObj name="Rovnice" r:id="rId7" imgW="119376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5157788"/>
                        <a:ext cx="2001838" cy="730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12"/>
          <p:cNvSpPr>
            <a:spLocks noChangeArrowheads="1"/>
          </p:cNvSpPr>
          <p:nvPr/>
        </p:nvSpPr>
        <p:spPr bwMode="auto">
          <a:xfrm>
            <a:off x="179388" y="6165850"/>
            <a:ext cx="39608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8.	Výpočet kapacitního výkonu </a:t>
            </a:r>
          </a:p>
        </p:txBody>
      </p:sp>
      <p:graphicFrame>
        <p:nvGraphicFramePr>
          <p:cNvPr id="7" name="Object 119"/>
          <p:cNvGraphicFramePr>
            <a:graphicFrameLocks noChangeAspect="1"/>
          </p:cNvGraphicFramePr>
          <p:nvPr/>
        </p:nvGraphicFramePr>
        <p:xfrm>
          <a:off x="4140200" y="6092825"/>
          <a:ext cx="175577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9" name="Rovnice" r:id="rId9" imgW="711000" imgH="228600" progId="Equation.3">
                  <p:embed/>
                </p:oleObj>
              </mc:Choice>
              <mc:Fallback>
                <p:oleObj name="Rovnice" r:id="rId9" imgW="711000" imgH="228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6092825"/>
                        <a:ext cx="1755775" cy="5699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937" name="Picture 49" descr="MC900078722[1]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292600"/>
            <a:ext cx="1838325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50825" y="188913"/>
            <a:ext cx="8569325" cy="647700"/>
          </a:xfrm>
        </p:spPr>
        <p:txBody>
          <a:bodyPr/>
          <a:lstStyle/>
          <a:p>
            <a:pPr eaLnBrk="1" hangingPunct="1"/>
            <a:r>
              <a:rPr lang="cs-CZ" altLang="cs-CZ" sz="3200" u="sng" smtClean="0">
                <a:solidFill>
                  <a:schemeClr val="bg2"/>
                </a:solidFill>
                <a:effectLst/>
                <a:latin typeface="Arial" panose="020B0604020202020204" pitchFamily="34" charset="0"/>
              </a:rPr>
              <a:t>Příklad </a:t>
            </a:r>
            <a:endParaRPr lang="cs-CZ" altLang="cs-CZ" sz="3200" smtClean="0"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224" name="Rectangle 112"/>
          <p:cNvSpPr>
            <a:spLocks noChangeArrowheads="1"/>
          </p:cNvSpPr>
          <p:nvPr/>
        </p:nvSpPr>
        <p:spPr bwMode="auto">
          <a:xfrm>
            <a:off x="179388" y="908050"/>
            <a:ext cx="8856662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361950" algn="l"/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Vypočítejte velikost kondenzátoru pro kompenzaci zářivky na účiník 0,95 je-li její příkon 50W, napětí 230V a účiník 0,4 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 dirty="0">
                <a:solidFill>
                  <a:schemeClr val="bg2"/>
                </a:solidFill>
                <a:latin typeface="Arial" panose="020B0604020202020204" pitchFamily="34" charset="0"/>
              </a:rPr>
              <a:t>1.	Výpočet proudu  </a:t>
            </a:r>
            <a:endParaRPr lang="cs-CZ" altLang="cs-CZ" sz="2000" u="sng" dirty="0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90231" name="Object 119"/>
          <p:cNvGraphicFramePr>
            <a:graphicFrameLocks noChangeAspect="1"/>
          </p:cNvGraphicFramePr>
          <p:nvPr/>
        </p:nvGraphicFramePr>
        <p:xfrm>
          <a:off x="2635250" y="1700213"/>
          <a:ext cx="37941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5" name="Rovnice" r:id="rId3" imgW="2209680" imgH="431640" progId="Equation.3">
                  <p:embed/>
                </p:oleObj>
              </mc:Choice>
              <mc:Fallback>
                <p:oleObj name="Rovnice" r:id="rId3" imgW="220968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0" y="1700213"/>
                        <a:ext cx="3794125" cy="742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12"/>
          <p:cNvSpPr>
            <a:spLocks noChangeArrowheads="1"/>
          </p:cNvSpPr>
          <p:nvPr/>
        </p:nvSpPr>
        <p:spPr bwMode="auto">
          <a:xfrm>
            <a:off x="179388" y="2636838"/>
            <a:ext cx="50403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7088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5075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30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2.	Výpočet činné a jalové složky proudu</a:t>
            </a:r>
            <a:endParaRPr lang="cs-CZ" altLang="cs-CZ" sz="2000" u="sng">
              <a:solidFill>
                <a:schemeClr val="bg2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3" name="Object 119"/>
          <p:cNvGraphicFramePr>
            <a:graphicFrameLocks noChangeAspect="1"/>
          </p:cNvGraphicFramePr>
          <p:nvPr/>
        </p:nvGraphicFramePr>
        <p:xfrm>
          <a:off x="5145088" y="2597150"/>
          <a:ext cx="396398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6" name="Rovnice" r:id="rId5" imgW="2311200" imgH="228600" progId="Equation.3">
                  <p:embed/>
                </p:oleObj>
              </mc:Choice>
              <mc:Fallback>
                <p:oleObj name="Rovnice" r:id="rId5" imgW="2311200" imgH="228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088" y="2597150"/>
                        <a:ext cx="3963987" cy="393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19"/>
          <p:cNvGraphicFramePr>
            <a:graphicFrameLocks noChangeAspect="1"/>
          </p:cNvGraphicFramePr>
          <p:nvPr/>
        </p:nvGraphicFramePr>
        <p:xfrm>
          <a:off x="5148263" y="3068638"/>
          <a:ext cx="39576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7" name="Rovnice" r:id="rId7" imgW="2438280" imgH="241200" progId="Equation.3">
                  <p:embed/>
                </p:oleObj>
              </mc:Choice>
              <mc:Fallback>
                <p:oleObj name="Rovnice" r:id="rId7" imgW="243828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3068638"/>
                        <a:ext cx="3957637" cy="3937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2"/>
          <p:cNvSpPr>
            <a:spLocks noChangeArrowheads="1"/>
          </p:cNvSpPr>
          <p:nvPr/>
        </p:nvSpPr>
        <p:spPr bwMode="auto">
          <a:xfrm>
            <a:off x="179388" y="3213100"/>
            <a:ext cx="6121400" cy="1119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Stav - 2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</a:rPr>
              <a:t>Předpokládáme zadanou hodnotu účiníku (cos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</a:t>
            </a:r>
            <a:r>
              <a:rPr lang="cs-CZ" altLang="cs-CZ" sz="2000" baseline="-25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3.	Výpočet jalové složky proud</a:t>
            </a:r>
          </a:p>
        </p:txBody>
      </p:sp>
      <p:graphicFrame>
        <p:nvGraphicFramePr>
          <p:cNvPr id="6" name="Object 119"/>
          <p:cNvGraphicFramePr>
            <a:graphicFrameLocks noChangeAspect="1"/>
          </p:cNvGraphicFramePr>
          <p:nvPr/>
        </p:nvGraphicFramePr>
        <p:xfrm>
          <a:off x="4140200" y="4005263"/>
          <a:ext cx="448310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8" name="Rovnice" r:id="rId9" imgW="2501640" imgH="241200" progId="Equation.3">
                  <p:embed/>
                </p:oleObj>
              </mc:Choice>
              <mc:Fallback>
                <p:oleObj name="Rovnice" r:id="rId9" imgW="250164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4005263"/>
                        <a:ext cx="4483100" cy="4333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12"/>
          <p:cNvSpPr>
            <a:spLocks noChangeArrowheads="1"/>
          </p:cNvSpPr>
          <p:nvPr/>
        </p:nvSpPr>
        <p:spPr bwMode="auto">
          <a:xfrm>
            <a:off x="179388" y="4437063"/>
            <a:ext cx="3529012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4.	Výpočet požadovaného kompenzačního proudu</a:t>
            </a:r>
          </a:p>
        </p:txBody>
      </p:sp>
      <p:graphicFrame>
        <p:nvGraphicFramePr>
          <p:cNvPr id="8" name="Object 119"/>
          <p:cNvGraphicFramePr>
            <a:graphicFrameLocks noChangeAspect="1"/>
          </p:cNvGraphicFramePr>
          <p:nvPr/>
        </p:nvGraphicFramePr>
        <p:xfrm>
          <a:off x="3635375" y="4581525"/>
          <a:ext cx="407987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9" name="Rovnice" r:id="rId11" imgW="2336760" imgH="241200" progId="Equation.3">
                  <p:embed/>
                </p:oleObj>
              </mc:Choice>
              <mc:Fallback>
                <p:oleObj name="Rovnice" r:id="rId11" imgW="2336760" imgH="2412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4581525"/>
                        <a:ext cx="4079875" cy="4238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2"/>
          <p:cNvSpPr>
            <a:spLocks noChangeArrowheads="1"/>
          </p:cNvSpPr>
          <p:nvPr/>
        </p:nvSpPr>
        <p:spPr bwMode="auto">
          <a:xfrm>
            <a:off x="179388" y="5229225"/>
            <a:ext cx="3960812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5.	Výpočet kapacitní reaktance </a:t>
            </a:r>
          </a:p>
        </p:txBody>
      </p:sp>
      <p:graphicFrame>
        <p:nvGraphicFramePr>
          <p:cNvPr id="10" name="Object 119"/>
          <p:cNvGraphicFramePr>
            <a:graphicFrameLocks noChangeAspect="1"/>
          </p:cNvGraphicFramePr>
          <p:nvPr/>
        </p:nvGraphicFramePr>
        <p:xfrm>
          <a:off x="4221163" y="5157788"/>
          <a:ext cx="24384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50" name="Rovnice" r:id="rId13" imgW="1663560" imgH="431640" progId="Equation.3">
                  <p:embed/>
                </p:oleObj>
              </mc:Choice>
              <mc:Fallback>
                <p:oleObj name="Rovnice" r:id="rId13" imgW="166356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1163" y="5157788"/>
                        <a:ext cx="2438400" cy="6381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2"/>
          <p:cNvSpPr>
            <a:spLocks noChangeArrowheads="1"/>
          </p:cNvSpPr>
          <p:nvPr/>
        </p:nvSpPr>
        <p:spPr bwMode="auto">
          <a:xfrm>
            <a:off x="179388" y="5949950"/>
            <a:ext cx="2663825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36000" bIns="36000">
            <a:spAutoFit/>
          </a:bodyPr>
          <a:lstStyle>
            <a:lvl1pPr marL="361950" indent="-3619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1006475" indent="-28575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414463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822450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230438" indent="-228600" eaLnBrk="0" hangingPunct="0">
              <a:spcBef>
                <a:spcPct val="20000"/>
              </a:spcBef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6876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31448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6020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4059238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1885950" algn="l"/>
                <a:tab pos="21558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l" eaLnBrk="1" hangingPunct="1">
              <a:buFont typeface="Wingdings" panose="05000000000000000000" pitchFamily="2" charset="2"/>
              <a:buNone/>
            </a:pPr>
            <a:r>
              <a:rPr lang="cs-CZ" altLang="cs-CZ" sz="2000">
                <a:solidFill>
                  <a:schemeClr val="bg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6.	Výpočet kapacity </a:t>
            </a:r>
          </a:p>
        </p:txBody>
      </p:sp>
      <p:graphicFrame>
        <p:nvGraphicFramePr>
          <p:cNvPr id="12" name="Object 119"/>
          <p:cNvGraphicFramePr>
            <a:graphicFrameLocks noChangeAspect="1"/>
          </p:cNvGraphicFramePr>
          <p:nvPr/>
        </p:nvGraphicFramePr>
        <p:xfrm>
          <a:off x="2805113" y="5876925"/>
          <a:ext cx="479107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51" name="Rovnice" r:id="rId15" imgW="2857320" imgH="431640" progId="Equation.3">
                  <p:embed/>
                </p:oleObj>
              </mc:Choice>
              <mc:Fallback>
                <p:oleObj name="Rovnice" r:id="rId15" imgW="2857320" imgH="43164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5113" y="5876925"/>
                        <a:ext cx="4791075" cy="730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0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theme/theme1.xml><?xml version="1.0" encoding="utf-8"?>
<a:theme xmlns:a="http://schemas.openxmlformats.org/drawingml/2006/main" name="Proudění">
  <a:themeElements>
    <a:clrScheme name="Proudění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Proudění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lg"/>
          <a:tailEnd type="triangl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Char char="n"/>
          <a:tabLst/>
          <a:defRPr kumimoji="0" 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lg"/>
          <a:tailEnd type="triangl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Char char="n"/>
          <a:tabLst/>
          <a:defRPr kumimoji="0" lang="cs-CZ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</a:defRPr>
        </a:defPPr>
      </a:lstStyle>
    </a:lnDef>
  </a:objectDefaults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11847</TotalTime>
  <Words>1306</Words>
  <Application>Microsoft Office PowerPoint</Application>
  <PresentationFormat>Předvádění na obrazovce (4:3)</PresentationFormat>
  <Paragraphs>239</Paragraphs>
  <Slides>23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Comic Sans MS</vt:lpstr>
      <vt:lpstr>Garamond</vt:lpstr>
      <vt:lpstr>Symbol</vt:lpstr>
      <vt:lpstr>Wingdings</vt:lpstr>
      <vt:lpstr>Proudění</vt:lpstr>
      <vt:lpstr>Rovnice</vt:lpstr>
      <vt:lpstr>Základy elektrotechniky Kompenzace</vt:lpstr>
      <vt:lpstr>Základní pojmy</vt:lpstr>
      <vt:lpstr>Základní pojmy</vt:lpstr>
      <vt:lpstr>Základní pojmy </vt:lpstr>
      <vt:lpstr>Kompenzace pro zlepšení účiníku </vt:lpstr>
      <vt:lpstr>Kompenzace pro zlepšení účiníku </vt:lpstr>
      <vt:lpstr>Jednofázová kompenzace </vt:lpstr>
      <vt:lpstr>Jednofázová kompenzace </vt:lpstr>
      <vt:lpstr>Příklad </vt:lpstr>
      <vt:lpstr>Příklad </vt:lpstr>
      <vt:lpstr>Příklad </vt:lpstr>
      <vt:lpstr>Trojfázová kompenzace </vt:lpstr>
      <vt:lpstr>Trojfázová kompenzace </vt:lpstr>
      <vt:lpstr>Prezentace aplikace PowerPoint</vt:lpstr>
      <vt:lpstr>Příklad </vt:lpstr>
      <vt:lpstr>Příklad </vt:lpstr>
      <vt:lpstr>Kompenzace pro zvýšení činného výkonu </vt:lpstr>
      <vt:lpstr>Odvození kompenzačního výkonu </vt:lpstr>
      <vt:lpstr>Odvození kompenzačního výkonu </vt:lpstr>
      <vt:lpstr>Příklad </vt:lpstr>
      <vt:lpstr>Prezentace aplikace PowerPoint</vt:lpstr>
      <vt:lpstr>Prezentace aplikace PowerPoint</vt:lpstr>
      <vt:lpstr>Materiály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Jistící a ochranné přístroje nízkého napětí</dc:title>
  <dc:creator>pe</dc:creator>
  <cp:lastModifiedBy>Ivo Petříček</cp:lastModifiedBy>
  <cp:revision>1339</cp:revision>
  <dcterms:created xsi:type="dcterms:W3CDTF">2006-07-11T07:50:54Z</dcterms:created>
  <dcterms:modified xsi:type="dcterms:W3CDTF">2021-11-09T12:27:02Z</dcterms:modified>
</cp:coreProperties>
</file>