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5"/>
  </p:notesMasterIdLst>
  <p:sldIdLst>
    <p:sldId id="256" r:id="rId2"/>
    <p:sldId id="258" r:id="rId3"/>
    <p:sldId id="257" r:id="rId4"/>
    <p:sldId id="282" r:id="rId5"/>
    <p:sldId id="259" r:id="rId6"/>
    <p:sldId id="260" r:id="rId7"/>
    <p:sldId id="264" r:id="rId8"/>
    <p:sldId id="278" r:id="rId9"/>
    <p:sldId id="261" r:id="rId10"/>
    <p:sldId id="262" r:id="rId11"/>
    <p:sldId id="265" r:id="rId12"/>
    <p:sldId id="267" r:id="rId13"/>
    <p:sldId id="268" r:id="rId14"/>
    <p:sldId id="279" r:id="rId15"/>
    <p:sldId id="263" r:id="rId16"/>
    <p:sldId id="284" r:id="rId17"/>
    <p:sldId id="283" r:id="rId18"/>
    <p:sldId id="286" r:id="rId19"/>
    <p:sldId id="289" r:id="rId20"/>
    <p:sldId id="290" r:id="rId21"/>
    <p:sldId id="281" r:id="rId22"/>
    <p:sldId id="266" r:id="rId23"/>
    <p:sldId id="269" r:id="rId24"/>
    <p:sldId id="270" r:id="rId25"/>
    <p:sldId id="285" r:id="rId26"/>
    <p:sldId id="288" r:id="rId27"/>
    <p:sldId id="275" r:id="rId28"/>
    <p:sldId id="276" r:id="rId29"/>
    <p:sldId id="277" r:id="rId30"/>
    <p:sldId id="271" r:id="rId31"/>
    <p:sldId id="272" r:id="rId32"/>
    <p:sldId id="280" r:id="rId33"/>
    <p:sldId id="287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CFFAE58-5C32-4F5E-9011-E5B0A09A85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504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AE58-5C32-4F5E-9011-E5B0A09A857B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514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46C58-E123-446D-855C-FFEF69CC66DD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98513"/>
            <a:ext cx="4262438" cy="3197225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7025"/>
          </a:xfrm>
        </p:spPr>
        <p:txBody>
          <a:bodyPr/>
          <a:lstStyle/>
          <a:p>
            <a:endParaRPr lang="pl-PL" altLang="cs-CZ"/>
          </a:p>
        </p:txBody>
      </p:sp>
    </p:spTree>
    <p:extLst>
      <p:ext uri="{BB962C8B-B14F-4D97-AF65-F5344CB8AC3E}">
        <p14:creationId xmlns:p14="http://schemas.microsoft.com/office/powerpoint/2010/main" val="279182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5F219-88A7-4B46-ACA1-7DC01AF72146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98513"/>
            <a:ext cx="4262438" cy="319722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7025"/>
          </a:xfrm>
        </p:spPr>
        <p:txBody>
          <a:bodyPr/>
          <a:lstStyle/>
          <a:p>
            <a:endParaRPr lang="pl-PL" altLang="cs-CZ"/>
          </a:p>
        </p:txBody>
      </p:sp>
    </p:spTree>
    <p:extLst>
      <p:ext uri="{BB962C8B-B14F-4D97-AF65-F5344CB8AC3E}">
        <p14:creationId xmlns:p14="http://schemas.microsoft.com/office/powerpoint/2010/main" val="379389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68F30-3E91-41BA-88DC-953EBB4B48A4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54798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91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1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918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91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91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8C6D1A-6704-4F14-9C65-F5C265C4BA8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00863-27EB-4D15-A249-040BC50D36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345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926F5-FBDF-402B-83BE-92F1621648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420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E261A-D25A-4617-8FA2-B883F40B51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721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A84BC-5738-45CC-8EBA-1A22FD8EEF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419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8D6CC-F522-4275-89BB-C335B8420C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069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F4E88-690B-4FE8-A376-F717B9FBC54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952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8B1A-C568-4EC8-B20C-C9D262B203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915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39CF5-E704-45E4-8154-AEAA10B9BFE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382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7A8A4-3C1B-4E54-9C03-30263F5DBB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386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9979A-E9B7-46A3-A8F1-0CA90085CB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13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813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81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81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815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81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81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81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81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2AB8693-A87C-4967-98AA-366EE0DB53F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8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usecnik.av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2053" name="Picture 5" descr="20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84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6444208" y="188640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aktualizace 11/2021</a:t>
              </a:r>
              <a:endParaRPr lang="cs-CZ" dirty="0"/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933825"/>
            <a:ext cx="7772400" cy="2744788"/>
          </a:xfrm>
        </p:spPr>
        <p:txBody>
          <a:bodyPr/>
          <a:lstStyle/>
          <a:p>
            <a:r>
              <a:rPr lang="cs-CZ" altLang="cs-CZ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Spínací přístroje vysokého a velmi vysokého </a:t>
            </a:r>
            <a:r>
              <a:rPr lang="cs-CZ" altLang="cs-CZ" b="1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napětí I.</a:t>
            </a:r>
            <a:endParaRPr lang="cs-CZ" altLang="cs-CZ" b="1" u="sng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odpojovače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995738" y="1217613"/>
            <a:ext cx="5040312" cy="46384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Pantografický  odpojovač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4787900" y="1700213"/>
            <a:ext cx="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3767138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2843213" y="1700213"/>
            <a:ext cx="1154112" cy="23764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427538" y="2276475"/>
            <a:ext cx="4321175" cy="16414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1.	nůžková ramena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2.	spodní rameno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3.	podpěrný izolátor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4. pohyblivý izolátor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5.	motorový pohon</a:t>
            </a:r>
            <a:r>
              <a:rPr lang="cs-CZ" altLang="cs-CZ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1978025" y="2493963"/>
            <a:ext cx="2447925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>
            <a:off x="1979613" y="2781300"/>
            <a:ext cx="2447925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1908175" y="3068638"/>
            <a:ext cx="2519363" cy="1296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>
            <a:off x="1619250" y="3429000"/>
            <a:ext cx="2808288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1763713" y="3716338"/>
            <a:ext cx="2663825" cy="22336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4067175" y="5589588"/>
            <a:ext cx="475297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Použití – soustava vvn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8" grpId="0" animBg="1"/>
      <p:bldP spid="56331" grpId="0" uiExpand="1" build="allAtOnce" animBg="1"/>
      <p:bldP spid="56332" grpId="0" animBg="1"/>
      <p:bldP spid="56333" grpId="0" animBg="1"/>
      <p:bldP spid="56334" grpId="0" animBg="1"/>
      <p:bldP spid="56335" grpId="0" animBg="1"/>
      <p:bldP spid="563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575468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9325" cy="64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13787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Scheidingsschakelaar_400kV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54313"/>
            <a:ext cx="6049962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637px-TrennschalterOff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4464050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4005263"/>
            <a:ext cx="5543550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odpojovače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4284663" y="1052513"/>
            <a:ext cx="4032250" cy="78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Odpojovač vn ve vnitřní rozvodně </a:t>
            </a:r>
          </a:p>
        </p:txBody>
      </p:sp>
      <p:pic>
        <p:nvPicPr>
          <p:cNvPr id="5736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3960812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5076825" y="2738438"/>
            <a:ext cx="3887788" cy="1122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Sklápěcí odpojovač s motorovým pohonem, vnitřní provedení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59" grpId="0" animBg="1"/>
      <p:bldP spid="573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7780" y="116632"/>
            <a:ext cx="3386708" cy="1656184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odpojovače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5076700" y="2497584"/>
            <a:ext cx="3024336" cy="78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Odpojovač vn ve vnitřní rozvodně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0653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322638" cy="1422400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Odpojovače na vedení</a:t>
            </a:r>
          </a:p>
        </p:txBody>
      </p:sp>
      <p:pic>
        <p:nvPicPr>
          <p:cNvPr id="82953" name="Picture 9" descr="fl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450"/>
            <a:ext cx="4608512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5" name="Picture 11" descr="flrm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30575"/>
            <a:ext cx="4643437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7" name="Picture 13" descr="flrm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4751388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5589240"/>
            <a:ext cx="4321175" cy="101784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Použití - pro práci na </a:t>
            </a:r>
            <a:r>
              <a:rPr lang="cs-CZ" altLang="cs-CZ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vedení</a:t>
            </a:r>
          </a:p>
          <a:p>
            <a:pPr marL="1079500" indent="-1079500">
              <a:tabLst>
                <a:tab pos="10795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Pozn. - jednotlivé fáze se </a:t>
            </a:r>
            <a:r>
              <a:rPr lang="cs-CZ" altLang="cs-CZ" sz="2000" b="1" smtClean="0">
                <a:solidFill>
                  <a:srgbClr val="000000"/>
                </a:solidFill>
                <a:latin typeface="Verdana" panose="020B0604030504040204" pitchFamily="34" charset="0"/>
              </a:rPr>
              <a:t>vypínají samostatně </a:t>
            </a:r>
            <a:endParaRPr lang="cs-CZ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631"/>
            <a:ext cx="8856984" cy="66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diskuse.elektrika.cz/index.php?action=dlattach;topic=37090.0;attach=32942;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" r="32631" b="16877"/>
          <a:stretch/>
        </p:blipFill>
        <p:spPr bwMode="auto">
          <a:xfrm>
            <a:off x="827584" y="116632"/>
            <a:ext cx="7200800" cy="65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50825" y="1055688"/>
            <a:ext cx="8642350" cy="21574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354013" indent="-354013"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1.	Podle jmenovitého napětí</a:t>
            </a:r>
          </a:p>
          <a:p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zařízení pro vysoké napětí	1</a:t>
            </a:r>
            <a:r>
              <a:rPr lang="en-US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2200" b="1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</a:t>
            </a:r>
            <a:r>
              <a:rPr lang="en-US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 U </a:t>
            </a:r>
            <a:r>
              <a:rPr lang="en-US" altLang="cs-CZ" sz="2200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&lt;</a:t>
            </a:r>
            <a:r>
              <a:rPr lang="en-US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 52 kV</a:t>
            </a:r>
          </a:p>
          <a:p>
            <a:r>
              <a:rPr lang="en-US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zařízení pro velmi vysoké napětí	52 </a:t>
            </a:r>
            <a:r>
              <a:rPr lang="cs-CZ" altLang="cs-CZ" sz="2200" b="1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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U </a:t>
            </a:r>
            <a:r>
              <a:rPr lang="en-US" altLang="cs-CZ" sz="2200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&lt; 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300 kV</a:t>
            </a:r>
            <a:endParaRPr lang="en-US" altLang="cs-CZ" sz="2200" dirty="0">
              <a:solidFill>
                <a:srgbClr val="000000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r>
              <a:rPr lang="en-US" altLang="cs-CZ" sz="2200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zařízení pro zvlášť vysoké napětí	300  U </a:t>
            </a:r>
            <a:r>
              <a:rPr lang="en-US" altLang="cs-CZ" sz="2200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&lt; 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800 kV</a:t>
            </a:r>
          </a:p>
          <a:p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	Pozn. jmenovité napětí přístroje je nejvyšší provozní napětí soustavy (například pro soustavu 400 kV je </a:t>
            </a:r>
            <a:r>
              <a:rPr lang="cs-CZ" altLang="cs-CZ" sz="2000" dirty="0" err="1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2000" baseline="-25000" dirty="0" err="1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n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=420 kV)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50825" y="3279775"/>
            <a:ext cx="8642350" cy="1517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354013" indent="-354013"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>
                <a:solidFill>
                  <a:srgbClr val="000000"/>
                </a:solidFill>
                <a:latin typeface="Verdana" panose="020B0604030504040204" pitchFamily="34" charset="0"/>
              </a:rPr>
              <a:t>2.	Podle umístění v soustavě</a:t>
            </a:r>
          </a:p>
          <a:p>
            <a:r>
              <a:rPr lang="cs-CZ" altLang="cs-CZ" sz="240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přístroje ve venkovních rozvodnách</a:t>
            </a:r>
            <a:endParaRPr lang="en-US" altLang="cs-CZ" sz="2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přístroje ve vnitřních rozvodnách</a:t>
            </a:r>
            <a:endParaRPr lang="en-US" altLang="cs-CZ" sz="2200">
              <a:solidFill>
                <a:srgbClr val="000000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r>
              <a:rPr lang="en-US" altLang="cs-CZ" sz="220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20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zapouzdřené přístroje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50825" y="4868863"/>
            <a:ext cx="8642350" cy="1877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354013" indent="-354013"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3.	Podle místa použití s ohledem na</a:t>
            </a:r>
          </a:p>
          <a:p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četnost spínání</a:t>
            </a:r>
          </a:p>
          <a:p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	vnější </a:t>
            </a:r>
            <a:r>
              <a:rPr lang="cs-CZ" altLang="cs-CZ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mechanické a chemické vlivy</a:t>
            </a:r>
          </a:p>
          <a:p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důležitost</a:t>
            </a:r>
            <a:endParaRPr lang="cs-CZ" altLang="cs-CZ" sz="2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	…</a:t>
            </a:r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endParaRPr lang="cs-CZ" altLang="cs-CZ" sz="2400" dirty="0">
              <a:solidFill>
                <a:srgbClr val="000000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0"/>
      <p:bldP spid="52230" grpId="0"/>
      <p:bldP spid="522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7482" t="27719" r="31016" b="25032"/>
          <a:stretch/>
        </p:blipFill>
        <p:spPr>
          <a:xfrm>
            <a:off x="107504" y="620688"/>
            <a:ext cx="8928992" cy="61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6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odpojovače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640263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003800" y="1341438"/>
            <a:ext cx="3816350" cy="4638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Trakční odpojovač 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611188" y="5157788"/>
            <a:ext cx="3673475" cy="43306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Koordinační jiskřiště</a:t>
            </a: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V="1">
            <a:off x="611188" y="3141663"/>
            <a:ext cx="504825" cy="20161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148263" y="3213100"/>
            <a:ext cx="3673475" cy="43306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Opalovací hroty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 flipH="1" flipV="1">
            <a:off x="3708400" y="2349500"/>
            <a:ext cx="1439863" cy="86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219700" y="4076700"/>
            <a:ext cx="3673475" cy="43306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Hlavní kontakty</a:t>
            </a: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H="1" flipV="1">
            <a:off x="3348038" y="2708275"/>
            <a:ext cx="1871662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4211638" y="6092825"/>
            <a:ext cx="475297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Použití – trakční vedení 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1" grpId="0"/>
      <p:bldP spid="80902" grpId="0" animBg="1"/>
      <p:bldP spid="80903" grpId="0" animBg="1"/>
      <p:bldP spid="80904" grpId="0" animBg="1"/>
      <p:bldP spid="80905" grpId="0" animBg="1"/>
      <p:bldP spid="80906" grpId="0" animBg="1"/>
      <p:bldP spid="80907" grpId="0" animBg="1"/>
      <p:bldP spid="809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Úsečníky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7504" y="1412776"/>
            <a:ext cx="6408712" cy="424949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Používají se pro spínání úseků vedení vn, při přechodu venkovního na kabelové vedení a pro odpojení stožárových </a:t>
            </a:r>
            <a:r>
              <a:rPr lang="cs-CZ" altLang="cs-CZ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transformátorů v 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soustavě vn, pro napětí do 38,5 </a:t>
            </a:r>
            <a:r>
              <a:rPr lang="cs-CZ" altLang="cs-CZ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kV</a:t>
            </a:r>
            <a:endParaRPr lang="cs-CZ" altLang="cs-CZ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Jsou schopny spínat:</a:t>
            </a:r>
          </a:p>
          <a:p>
            <a:pPr>
              <a:tabLst>
                <a:tab pos="354013" algn="l"/>
                <a:tab pos="53975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- odporově zatížená vedení do jmenovitého </a:t>
            </a:r>
            <a:r>
              <a:rPr lang="cs-CZ" altLang="cs-CZ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	vypínacího 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proudu (</a:t>
            </a:r>
            <a:r>
              <a:rPr lang="en-US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~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desítky A)</a:t>
            </a:r>
          </a:p>
          <a:p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	- spínají nezatížené transformátory </a:t>
            </a:r>
            <a:endParaRPr lang="cs-CZ" altLang="cs-CZ" sz="20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tabLst>
                <a:tab pos="354013" algn="l"/>
                <a:tab pos="539750" algn="l"/>
              </a:tabLst>
            </a:pP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	(</a:t>
            </a:r>
            <a:r>
              <a:rPr lang="en-US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~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jednotky A)</a:t>
            </a:r>
          </a:p>
          <a:p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	- spínají nezatížená kabelová vedení (</a:t>
            </a:r>
            <a:r>
              <a:rPr lang="en-US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~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15A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u="sng" dirty="0">
                <a:solidFill>
                  <a:srgbClr val="000000"/>
                </a:solidFill>
                <a:latin typeface="Verdana" panose="020B0604030504040204" pitchFamily="34" charset="0"/>
              </a:rPr>
              <a:t>Splňují stejné bezpečnostní podmínky jako </a:t>
            </a:r>
            <a:r>
              <a:rPr lang="cs-CZ" altLang="cs-CZ" sz="2000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odpojovače</a:t>
            </a:r>
            <a:endParaRPr lang="cs-CZ" altLang="cs-CZ" sz="2000" u="sng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300788" y="476250"/>
            <a:ext cx="12239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>
                <a:latin typeface="Times New Roman" panose="02020603050405020304" pitchFamily="18" charset="0"/>
                <a:hlinkClick r:id="rId2" action="ppaction://hlinkfile"/>
              </a:rPr>
              <a:t>video</a:t>
            </a:r>
            <a:endParaRPr lang="cs-CZ" altLang="cs-CZ" sz="2400" b="1" dirty="0">
              <a:latin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224" y="1323975"/>
            <a:ext cx="2639272" cy="464680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6117464"/>
            <a:ext cx="6776023" cy="40229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Jsou postupně nahrazovány úsekovými odpínači </a:t>
            </a:r>
            <a:endParaRPr lang="cs-CZ" altLang="cs-CZ" sz="2000" u="sng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353425" cy="650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Odpínače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79388" y="1341438"/>
            <a:ext cx="8785225" cy="363394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* Používají se v soustavě </a:t>
            </a:r>
            <a:r>
              <a:rPr lang="cs-CZ" altLang="cs-CZ" sz="2000" b="1" dirty="0" err="1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vn</a:t>
            </a:r>
            <a:endParaRPr lang="cs-CZ" altLang="cs-CZ" sz="20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 	Vypínají jmenovité proudy </a:t>
            </a: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 musí být schopny uhasit následný oblouk.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*	Jestliže je požadavek přerušit i zkratové proudy, bývají doplněny pojistkami </a:t>
            </a:r>
            <a:r>
              <a:rPr lang="cs-CZ" altLang="cs-CZ" sz="2000" b="1" dirty="0" err="1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vn</a:t>
            </a: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*	Pro zhášení oblouku se </a:t>
            </a:r>
            <a:r>
              <a:rPr lang="cs-CZ" altLang="cs-CZ" sz="2000" b="1" dirty="0" smtClean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využívají různá média - vakuum, vzduch, olej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	Jsou v provedení pro vnitřní a venkovní montáž.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	Venkovní odpínače </a:t>
            </a:r>
            <a:r>
              <a:rPr lang="cs-CZ" altLang="cs-CZ" sz="2000" b="1" dirty="0" smtClean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mohou mít dálkové </a:t>
            </a: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ovládání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9"/>
            <a:ext cx="4896544" cy="6528727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120" y="170466"/>
            <a:ext cx="3106688" cy="1565744"/>
          </a:xfrm>
        </p:spPr>
        <p:txBody>
          <a:bodyPr/>
          <a:lstStyle/>
          <a:p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Úsekový odpínač</a:t>
            </a:r>
            <a:b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(SEZ Krompachy)</a:t>
            </a:r>
            <a:endParaRPr lang="cs-CZ" altLang="cs-CZ" sz="2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952328"/>
            <a:ext cx="4222968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3056"/>
            <a:ext cx="8856984" cy="1709760"/>
          </a:xfrm>
        </p:spPr>
        <p:txBody>
          <a:bodyPr/>
          <a:lstStyle/>
          <a:p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Úsekový odpínač s olejovou zhášecí komorou</a:t>
            </a:r>
            <a:endParaRPr lang="cs-CZ" altLang="cs-CZ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7586" name="Picture 2" descr="http://www.cez.cz/edee/content/file/o-spolecnosti/tiskove-zpravy/odpinac-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" y="1772816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92150"/>
            <a:ext cx="4079875" cy="57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138613" y="2052638"/>
            <a:ext cx="4897437" cy="19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Odpínač typu NAL (ABB) </a:t>
            </a:r>
          </a:p>
          <a:p>
            <a:pPr algn="ctr"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(napětí do 25 kV)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932363" y="4941888"/>
            <a:ext cx="1727200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Pojistky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H="1" flipV="1">
            <a:off x="2916238" y="4724400"/>
            <a:ext cx="2016125" cy="217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5" grpId="0" animBg="1"/>
      <p:bldP spid="727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179638"/>
            <a:ext cx="4667250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867400" y="1341438"/>
            <a:ext cx="2663825" cy="5413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cs-CZ" altLang="cs-CZ" sz="2800" b="1" i="1" u="sng">
                <a:solidFill>
                  <a:srgbClr val="000000"/>
                </a:solidFill>
              </a:rPr>
              <a:t>Zapnutý stav</a:t>
            </a:r>
            <a:endParaRPr lang="en-GB" altLang="cs-CZ" sz="2800" b="1" i="1" u="sng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219700" y="2827338"/>
            <a:ext cx="2665413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0" hangingPunct="0"/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Hlavní kontakt</a:t>
            </a:r>
            <a:endParaRPr lang="en-US" altLang="cs-CZ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292725" y="3573463"/>
            <a:ext cx="3024188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0" hangingPunct="0"/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Opalovací kontakt</a:t>
            </a:r>
            <a:endParaRPr lang="en-US" altLang="cs-CZ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803525" y="1182688"/>
            <a:ext cx="2495550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Zhášecí prostor</a:t>
            </a:r>
            <a:endParaRPr lang="en-US" altLang="cs-CZ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>
            <a:off x="2670175" y="1628775"/>
            <a:ext cx="138113" cy="5857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H="1" flipV="1">
            <a:off x="3200400" y="3225800"/>
            <a:ext cx="2019300" cy="587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 flipV="1">
            <a:off x="2555875" y="2852738"/>
            <a:ext cx="2736850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33375" y="260350"/>
            <a:ext cx="8342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4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Odpínač typu NAL </a:t>
            </a:r>
            <a:r>
              <a:rPr lang="cs-CZ" altLang="cs-CZ" sz="32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– princip působení</a:t>
            </a:r>
            <a:endParaRPr lang="en-US" altLang="cs-CZ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  <p:bldP spid="73732" grpId="0" animBg="1"/>
      <p:bldP spid="73733" grpId="0" animBg="1"/>
      <p:bldP spid="73734" grpId="0" animBg="1"/>
      <p:bldP spid="73735" grpId="0" animBg="1"/>
      <p:bldP spid="73736" grpId="0" animBg="1"/>
      <p:bldP spid="737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97175"/>
            <a:ext cx="450215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7019925" y="1628775"/>
            <a:ext cx="1727200" cy="541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cs-CZ" altLang="cs-CZ" sz="2800" b="1" i="1">
                <a:solidFill>
                  <a:srgbClr val="000000"/>
                </a:solidFill>
              </a:rPr>
              <a:t>Vypnutí</a:t>
            </a:r>
            <a:endParaRPr lang="en-GB" altLang="cs-CZ" sz="2800" b="1">
              <a:solidFill>
                <a:srgbClr val="000000"/>
              </a:solidFill>
            </a:endParaRP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333375" y="260350"/>
            <a:ext cx="8342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4000" b="1" u="sng">
                <a:solidFill>
                  <a:srgbClr val="000000"/>
                </a:solidFill>
                <a:latin typeface="Comic Sans MS" panose="030F0702030302020204" pitchFamily="66" charset="0"/>
              </a:rPr>
              <a:t>Odpínač typu NAL </a:t>
            </a:r>
            <a:r>
              <a:rPr lang="cs-CZ" altLang="cs-CZ" sz="3200" b="1" u="sng">
                <a:solidFill>
                  <a:srgbClr val="000000"/>
                </a:solidFill>
                <a:latin typeface="Comic Sans MS" panose="030F0702030302020204" pitchFamily="66" charset="0"/>
              </a:rPr>
              <a:t>– princip působení</a:t>
            </a:r>
            <a:endParaRPr lang="en-US" altLang="cs-CZ" sz="32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89" name="Oval 13"/>
          <p:cNvSpPr>
            <a:spLocks noChangeArrowheads="1"/>
          </p:cNvSpPr>
          <p:nvPr/>
        </p:nvSpPr>
        <p:spPr bwMode="auto">
          <a:xfrm>
            <a:off x="2411413" y="3500438"/>
            <a:ext cx="863600" cy="7207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4824413" y="4365625"/>
            <a:ext cx="4319587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Rozpojení hlavních kontaktů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4859338" y="5661025"/>
            <a:ext cx="1908175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Pohyb pístu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179388" y="1412875"/>
            <a:ext cx="2881312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Stlačený vzduch v kompresní nádobě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3203575" y="1412875"/>
            <a:ext cx="3168650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Proudění stlačeného vzduchu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4787900" y="2708275"/>
            <a:ext cx="3635375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Hoření oblouku na pomocných kontaktech</a:t>
            </a:r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179388" y="2133600"/>
            <a:ext cx="1512887" cy="20161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 flipH="1">
            <a:off x="2268538" y="2133600"/>
            <a:ext cx="1008062" cy="11509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 flipH="1">
            <a:off x="2195513" y="2708275"/>
            <a:ext cx="2592387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flipH="1" flipV="1">
            <a:off x="3348038" y="3933825"/>
            <a:ext cx="1439862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 flipH="1" flipV="1">
            <a:off x="2700338" y="5300663"/>
            <a:ext cx="2159000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8" grpId="0" animBg="1"/>
      <p:bldP spid="75799" grpId="0" animBg="1"/>
      <p:bldP spid="758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07504" y="2565400"/>
            <a:ext cx="8928100" cy="426270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354013" indent="-354013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5.	</a:t>
            </a:r>
            <a:r>
              <a:rPr lang="cs-CZ" altLang="cs-CZ" sz="24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Podle schopnosti přístroje uhasit elektrický oblouk.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* žádná nebo </a:t>
            </a:r>
            <a:r>
              <a:rPr lang="cs-CZ" altLang="cs-CZ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malá </a:t>
            </a:r>
            <a:r>
              <a:rPr lang="cs-CZ" altLang="cs-CZ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spínací schopnost - </a:t>
            </a:r>
            <a:r>
              <a:rPr lang="cs-CZ" altLang="cs-CZ" sz="23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odpojovače a úsečníky</a:t>
            </a:r>
            <a:r>
              <a:rPr lang="cs-CZ" altLang="cs-CZ" sz="23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(přístroje, které vypínají bez </a:t>
            </a:r>
            <a:r>
              <a:rPr lang="cs-CZ" altLang="cs-CZ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proudu nebo 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s </a:t>
            </a:r>
            <a:r>
              <a:rPr lang="cs-CZ" altLang="cs-CZ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malým 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proudem)</a:t>
            </a:r>
          </a:p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*	omezená spínací schopnost - </a:t>
            </a:r>
            <a:r>
              <a:rPr lang="cs-CZ" altLang="cs-CZ" sz="24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odpínače</a:t>
            </a:r>
            <a:r>
              <a:rPr lang="cs-CZ" altLang="cs-CZ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(přístroje, které vypínají jmenovité proudy)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*	plná spínací schopnost - </a:t>
            </a:r>
            <a:r>
              <a:rPr lang="cs-CZ" altLang="cs-CZ" sz="24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výkonové </a:t>
            </a:r>
            <a:r>
              <a:rPr lang="cs-CZ" altLang="cs-CZ" sz="2400" b="1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vypínače, </a:t>
            </a:r>
            <a:r>
              <a:rPr lang="cs-CZ" altLang="cs-CZ" sz="2400" b="1" u="sng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reclosery</a:t>
            </a:r>
            <a:r>
              <a:rPr lang="cs-CZ" altLang="cs-CZ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(přístroje, které vypínají zkratové proudy).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47725"/>
          </a:xfrm>
          <a:noFill/>
          <a:ln/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- pokračování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07504" y="1319213"/>
            <a:ext cx="8928100" cy="10302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354013" indent="-354013"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36575"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3657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4.	Podle velikosti jmenovitého proudu</a:t>
            </a:r>
          </a:p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sz="2200" dirty="0">
                <a:solidFill>
                  <a:srgbClr val="000000"/>
                </a:solidFill>
                <a:latin typeface="Verdana" panose="020B0604030504040204" pitchFamily="34" charset="0"/>
              </a:rPr>
              <a:t>efektivní hodnota proudu, který musí spínač trvale vydržet</a:t>
            </a:r>
            <a:endParaRPr lang="cs-CZ" altLang="cs-CZ" sz="2200" dirty="0">
              <a:solidFill>
                <a:srgbClr val="000000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6" grpId="0"/>
      <p:bldP spid="512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27952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Odpínač 24 kV, 630 A</a:t>
            </a:r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b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28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(firma ABB)</a:t>
            </a:r>
            <a:r>
              <a:rPr lang="sv-SE" altLang="cs-CZ" sz="4000">
                <a:solidFill>
                  <a:srgbClr val="000000"/>
                </a:solidFill>
                <a:effectLst/>
              </a:rPr>
              <a:t> 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539750" y="1387475"/>
          <a:ext cx="2941638" cy="528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Photo Editor Photo" r:id="rId4" imgW="3715269" imgH="6668431" progId="MSPhotoEd.3">
                  <p:embed/>
                </p:oleObj>
              </mc:Choice>
              <mc:Fallback>
                <p:oleObj name="Photo Editor Photo" r:id="rId4" imgW="3715269" imgH="666843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87475"/>
                        <a:ext cx="2941638" cy="528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716463" y="2276475"/>
            <a:ext cx="3816350" cy="576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342900" indent="-342900" defTabSz="596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defTabSz="596900">
              <a:spcBef>
                <a:spcPct val="20000"/>
              </a:spcBef>
              <a:buClr>
                <a:schemeClr val="tx1"/>
              </a:buClr>
              <a:buChar char="•"/>
              <a:tabLst>
                <a:tab pos="13335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defTabSz="596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562100" indent="-228600" defTabSz="596900">
              <a:spcBef>
                <a:spcPct val="20000"/>
              </a:spcBef>
              <a:buClr>
                <a:schemeClr val="tx2"/>
              </a:buClr>
              <a:buChar char="•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1981200" indent="-228600" defTabSz="596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4384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8956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3528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100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2400" b="1" u="sng">
                <a:solidFill>
                  <a:srgbClr val="000000"/>
                </a:solidFill>
                <a:effectLst/>
              </a:rPr>
              <a:t>Opalovací kontakt</a:t>
            </a:r>
            <a:endParaRPr lang="en-GB" altLang="cs-CZ" sz="2400" b="1" u="sng">
              <a:solidFill>
                <a:srgbClr val="000000"/>
              </a:solidFill>
              <a:effectLst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99000" y="3149600"/>
            <a:ext cx="3544888" cy="495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342900" indent="-342900" defTabSz="596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defTabSz="596900">
              <a:spcBef>
                <a:spcPct val="20000"/>
              </a:spcBef>
              <a:buClr>
                <a:schemeClr val="tx1"/>
              </a:buClr>
              <a:buChar char="•"/>
              <a:tabLst>
                <a:tab pos="13335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defTabSz="596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562100" indent="-228600" defTabSz="596900">
              <a:spcBef>
                <a:spcPct val="20000"/>
              </a:spcBef>
              <a:buClr>
                <a:schemeClr val="tx2"/>
              </a:buClr>
              <a:buChar char="•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1981200" indent="-228600" defTabSz="596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4384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8956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3528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100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2400" b="1" u="sng">
                <a:solidFill>
                  <a:srgbClr val="000000"/>
                </a:solidFill>
                <a:effectLst/>
              </a:rPr>
              <a:t>Proudová dráha</a:t>
            </a:r>
            <a:endParaRPr lang="en-GB" altLang="cs-CZ" sz="2400" b="1" u="sng">
              <a:solidFill>
                <a:srgbClr val="000000"/>
              </a:solidFill>
              <a:effectLst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699000" y="4203700"/>
            <a:ext cx="2178050" cy="520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342900" indent="-342900" defTabSz="596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defTabSz="596900">
              <a:spcBef>
                <a:spcPct val="20000"/>
              </a:spcBef>
              <a:buClr>
                <a:schemeClr val="tx1"/>
              </a:buClr>
              <a:buChar char="•"/>
              <a:tabLst>
                <a:tab pos="13335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defTabSz="596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562100" indent="-228600" defTabSz="596900">
              <a:spcBef>
                <a:spcPct val="20000"/>
              </a:spcBef>
              <a:buClr>
                <a:schemeClr val="tx2"/>
              </a:buClr>
              <a:buChar char="•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1981200" indent="-228600" defTabSz="596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4384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8956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3528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100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2400" b="1" u="sng">
                <a:solidFill>
                  <a:srgbClr val="000000"/>
                </a:solidFill>
                <a:effectLst/>
              </a:rPr>
              <a:t>Izolátor</a:t>
            </a:r>
            <a:endParaRPr lang="en-GB" altLang="cs-CZ" sz="2400" b="1" u="sng">
              <a:solidFill>
                <a:srgbClr val="000000"/>
              </a:solidFill>
              <a:effectLst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699000" y="5067300"/>
            <a:ext cx="3833813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342900" indent="-342900" defTabSz="596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defTabSz="596900">
              <a:spcBef>
                <a:spcPct val="20000"/>
              </a:spcBef>
              <a:buClr>
                <a:schemeClr val="tx1"/>
              </a:buClr>
              <a:buChar char="•"/>
              <a:tabLst>
                <a:tab pos="13335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defTabSz="596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562100" indent="-228600" defTabSz="596900">
              <a:spcBef>
                <a:spcPct val="20000"/>
              </a:spcBef>
              <a:buClr>
                <a:schemeClr val="tx2"/>
              </a:buClr>
              <a:buChar char="•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1981200" indent="-228600" defTabSz="596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4384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8956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3528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10000" indent="-228600" defTabSz="596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13335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effectLst/>
              </a:rPr>
              <a:t>Nosná konstrukce</a:t>
            </a:r>
            <a:endParaRPr lang="en-GB" altLang="cs-CZ" sz="2400" b="1" u="sng" dirty="0">
              <a:solidFill>
                <a:srgbClr val="000000"/>
              </a:solidFill>
              <a:effectLst/>
            </a:endParaRP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>
            <a:off x="1619250" y="2636838"/>
            <a:ext cx="3097213" cy="714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3348038" y="3500438"/>
            <a:ext cx="1368425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H="1">
            <a:off x="3276600" y="4581525"/>
            <a:ext cx="1366838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2843213" y="5321300"/>
            <a:ext cx="1906587" cy="9159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  <p:bldP spid="66570" grpId="0" animBg="1"/>
      <p:bldP spid="6657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Odpínače (400 A)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5773738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227763" y="3141663"/>
            <a:ext cx="2665412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Hlavní kontakty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 flipV="1">
            <a:off x="2339975" y="2276475"/>
            <a:ext cx="3887788" cy="865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1476375" y="2060575"/>
            <a:ext cx="865188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5651500" y="1773238"/>
            <a:ext cx="3276600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Opalovací kontakty se zhášením oblouku</a:t>
            </a: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>
            <a:off x="2555875" y="1773238"/>
            <a:ext cx="3095625" cy="71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1187450" y="1557338"/>
            <a:ext cx="1223963" cy="5032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6227763" y="4076700"/>
            <a:ext cx="2665412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Ruční ovládání</a:t>
            </a:r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3203575" y="4076700"/>
            <a:ext cx="3024188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7" grpId="0" animBg="1"/>
      <p:bldP spid="69638" grpId="0" animBg="1"/>
      <p:bldP spid="69639" grpId="0" animBg="1"/>
      <p:bldP spid="69640" grpId="0" animBg="1"/>
      <p:bldP spid="69641" grpId="0" animBg="1"/>
      <p:bldP spid="69642" grpId="0" animBg="1"/>
      <p:bldP spid="69643" grpId="0" animBg="1"/>
      <p:bldP spid="696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088" y="332656"/>
            <a:ext cx="3251200" cy="2232248"/>
          </a:xfrm>
        </p:spPr>
        <p:txBody>
          <a:bodyPr/>
          <a:lstStyle/>
          <a:p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Odpínač, olejové zhášení</a:t>
            </a:r>
            <a:endParaRPr lang="cs-CZ" altLang="cs-CZ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32117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008313"/>
            <a:ext cx="5072062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332656"/>
            <a:ext cx="4752528" cy="1368152"/>
          </a:xfrm>
        </p:spPr>
        <p:txBody>
          <a:bodyPr/>
          <a:lstStyle/>
          <a:p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Odpínač</a:t>
            </a:r>
            <a:b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DRIBO </a:t>
            </a:r>
            <a:r>
              <a:rPr lang="cs-CZ" altLang="cs-CZ" sz="2400" b="1" u="sng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Flc</a:t>
            </a:r>
            <a:r>
              <a:rPr lang="cs-CZ" altLang="cs-CZ" sz="2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GB S</a:t>
            </a:r>
            <a:endParaRPr lang="cs-CZ" altLang="cs-CZ" sz="24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93" y="1984322"/>
            <a:ext cx="5965456" cy="483889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22" y="116632"/>
            <a:ext cx="2038014" cy="65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07950" y="1125538"/>
            <a:ext cx="8928100" cy="438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354013" indent="-354013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jmenovité napětí</a:t>
            </a: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 – udává se nejvyšší provozní napětí sítě, například pro jmenovité napětí sítě 10kV je napětí 12kV.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jmenovitý proud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jmenovitý krátkodobý (vypínací) proud</a:t>
            </a: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 (I</a:t>
            </a:r>
            <a:r>
              <a:rPr lang="cs-CZ" altLang="cs-CZ" sz="2000" b="1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kn1</a:t>
            </a: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) – odolnost přístroje proti tepelným účinkům zkratového proudu, je závislý na době vypnutí. V katalogu udává výrobce jedno- nebo dvousekundový proud.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jmenovitý dynamický proud</a:t>
            </a: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 (</a:t>
            </a:r>
            <a:r>
              <a:rPr lang="cs-CZ" altLang="cs-CZ" sz="2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dyn</a:t>
            </a: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) – odolnost přístroje proti dynamickým účinkům zkratového proudu.</a:t>
            </a:r>
          </a:p>
          <a:p>
            <a:pPr algn="ctr">
              <a:spcBef>
                <a:spcPct val="20000"/>
              </a:spcBef>
            </a:pPr>
            <a:r>
              <a:rPr lang="cs-CZ" altLang="cs-CZ" sz="2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cs-CZ" altLang="cs-CZ" sz="2200" b="1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dyn</a:t>
            </a:r>
            <a:r>
              <a:rPr lang="cs-CZ" altLang="cs-CZ" sz="2200" b="1" dirty="0">
                <a:solidFill>
                  <a:srgbClr val="000000"/>
                </a:solidFill>
                <a:latin typeface="Verdana" panose="020B0604030504040204" pitchFamily="34" charset="0"/>
              </a:rPr>
              <a:t> = 1,8*√2*I</a:t>
            </a:r>
            <a:r>
              <a:rPr lang="cs-CZ" altLang="cs-CZ" sz="2200" b="1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kn2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krytí, izolátory, sběrnice, ovládání, příslušenství, provedení, …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47725"/>
          </a:xfrm>
          <a:noFill/>
          <a:ln/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parametry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3262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Odpojovače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9388" y="908050"/>
            <a:ext cx="8820150" cy="21288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Verdana" panose="020B0604030504040204" pitchFamily="34" charset="0"/>
              </a:rPr>
              <a:t>Jsou spínací přístroje, které slouží k: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u="sng" dirty="0">
                <a:solidFill>
                  <a:srgbClr val="000000"/>
                </a:solidFill>
                <a:latin typeface="Verdana" panose="020B0604030504040204" pitchFamily="34" charset="0"/>
              </a:rPr>
              <a:t>spínání nezatížených elektrických obvodů</a:t>
            </a:r>
          </a:p>
          <a:p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u="sng" dirty="0">
                <a:solidFill>
                  <a:srgbClr val="000000"/>
                </a:solidFill>
                <a:latin typeface="Verdana" panose="020B0604030504040204" pitchFamily="34" charset="0"/>
              </a:rPr>
              <a:t>viditelnému rozpojení elektrických obvodů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(pro práci na elektrickém zařízení z důvodu ochrany osob, které pracují na odpojené části obvodu). Tento požadavek nelze splnit u zapouzdřených rozvoden.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79388" y="3213100"/>
            <a:ext cx="8785225" cy="3557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100" b="1" dirty="0">
                <a:solidFill>
                  <a:srgbClr val="000000"/>
                </a:solidFill>
                <a:latin typeface="Verdana" panose="020B0604030504040204" pitchFamily="34" charset="0"/>
              </a:rPr>
              <a:t>	Přístroje se nejčastěji používají v rozvodnách vn a vvn, </a:t>
            </a:r>
            <a:r>
              <a:rPr lang="cs-CZ" altLang="cs-CZ" sz="21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na venkovním vedení, případně v rozváděčích nn</a:t>
            </a:r>
            <a:endParaRPr lang="cs-CZ" altLang="cs-CZ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Rozdělení: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u="sng" dirty="0">
                <a:solidFill>
                  <a:srgbClr val="000000"/>
                </a:solidFill>
                <a:latin typeface="Verdana" panose="020B0604030504040204" pitchFamily="34" charset="0"/>
              </a:rPr>
              <a:t>přípojnicové odpojovače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– zajišťují propojení vnitřní propojovaní v rozvodně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u="sng" dirty="0">
                <a:solidFill>
                  <a:srgbClr val="000000"/>
                </a:solidFill>
                <a:latin typeface="Verdana" panose="020B0604030504040204" pitchFamily="34" charset="0"/>
              </a:rPr>
              <a:t>vývodové odpojovače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– zajišťují odpojení vývodu od vlastního zařízení rozvodny. Bývají vybaveny zemnícím nožem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*	</a:t>
            </a:r>
            <a:r>
              <a:rPr lang="cs-CZ" altLang="cs-CZ" sz="2000" u="sng" dirty="0">
                <a:solidFill>
                  <a:srgbClr val="000000"/>
                </a:solidFill>
                <a:latin typeface="Verdana" panose="020B0604030504040204" pitchFamily="34" charset="0"/>
              </a:rPr>
              <a:t>odpojovače na venkovním vedení</a:t>
            </a: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– dočasné umístění (oprava vedení,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2" grpId="0"/>
      <p:bldP spid="532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Podmínky pro odpojovače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341438"/>
            <a:ext cx="8856663" cy="36339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*	při rozpojeném odpojovači musí být zabezpečeno, že nedojde k přeskoku na protější otevřený kontakt odpojovače ani při zvýšeném napětí. Vzdálenosti musí být navrženy tak, aby došlo dříve k přeskoku na zem.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*	u vývodových odpojovačů se zemními noži musí být vzájemné blokování hlavních kontaktů a zemnících nožů</a:t>
            </a:r>
            <a:r>
              <a:rPr lang="cs-CZ" altLang="cs-CZ" sz="2000" dirty="0">
                <a:latin typeface="Verdana" panose="020B0604030504040204" pitchFamily="34" charset="0"/>
              </a:rPr>
              <a:t>     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*	odpojovač musí vydržet tepelné vlivy jmenovitého i zkratového proudu, vlivem dynamických sil nesmí dojít k rozpojení kontaktů.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* 	venkovní odpojovače musí odolávat vlivu prostředí (námraza, …)</a:t>
            </a:r>
            <a:r>
              <a:rPr lang="cs-CZ" altLang="cs-CZ" sz="2000" dirty="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Konstrukce odpojovače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8713788" cy="20050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536575" indent="-536575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Podle dráhy pohybu kontaktů:</a:t>
            </a:r>
          </a:p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1. 	S </a:t>
            </a:r>
            <a:r>
              <a:rPr lang="cs-CZ" altLang="cs-CZ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odpojovací</a:t>
            </a:r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 dráhou </a:t>
            </a:r>
            <a:r>
              <a:rPr lang="cs-CZ" altLang="cs-CZ" sz="2400" u="sng" dirty="0">
                <a:solidFill>
                  <a:srgbClr val="000000"/>
                </a:solidFill>
                <a:latin typeface="Verdana" panose="020B0604030504040204" pitchFamily="34" charset="0"/>
              </a:rPr>
              <a:t>ve vertikální rovině</a:t>
            </a:r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 - úspora plochy rozvodny (např. pantografové)</a:t>
            </a:r>
          </a:p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2.	S </a:t>
            </a:r>
            <a:r>
              <a:rPr lang="cs-CZ" altLang="cs-CZ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odpojovací</a:t>
            </a:r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 dráhou </a:t>
            </a:r>
            <a:r>
              <a:rPr lang="cs-CZ" altLang="cs-CZ" sz="2400" u="sng" dirty="0">
                <a:solidFill>
                  <a:srgbClr val="000000"/>
                </a:solidFill>
                <a:latin typeface="Verdana" panose="020B0604030504040204" pitchFamily="34" charset="0"/>
              </a:rPr>
              <a:t>v horizontální rovině</a:t>
            </a:r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cs-CZ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50825" y="3933056"/>
            <a:ext cx="8713788" cy="264906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536575" indent="-536575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Podle pohonu:</a:t>
            </a:r>
          </a:p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1. 	</a:t>
            </a:r>
            <a:r>
              <a:rPr lang="cs-CZ" altLang="cs-CZ" sz="2400" u="sng" dirty="0">
                <a:solidFill>
                  <a:srgbClr val="000000"/>
                </a:solidFill>
                <a:latin typeface="Verdana" panose="020B0604030504040204" pitchFamily="34" charset="0"/>
              </a:rPr>
              <a:t>Pneumatické</a:t>
            </a:r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 - nutný zdroj stlačeného vzduchu + zásobník vzduchu</a:t>
            </a:r>
          </a:p>
          <a:p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2.	</a:t>
            </a:r>
            <a:r>
              <a:rPr lang="cs-CZ" altLang="cs-CZ" sz="2400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Elektromotorické</a:t>
            </a:r>
            <a:r>
              <a:rPr lang="cs-CZ" altLang="cs-CZ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- dnes téměř výhradně používané </a:t>
            </a:r>
            <a:endParaRPr lang="cs-CZ" altLang="cs-CZ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cs-CZ" alt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3.	</a:t>
            </a:r>
            <a:r>
              <a:rPr lang="cs-CZ" altLang="cs-CZ" sz="2400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Ruční</a:t>
            </a:r>
          </a:p>
          <a:p>
            <a:pPr>
              <a:spcBef>
                <a:spcPts val="12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Ruční odpojení lze zpravidla jako záložní i u ovládání 1 a 2</a:t>
            </a:r>
            <a:endParaRPr lang="cs-CZ" altLang="cs-CZ" sz="2000" u="sng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6" grpId="0"/>
      <p:bldP spid="593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464050" cy="41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49588"/>
            <a:ext cx="4392612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odpojovače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25538"/>
            <a:ext cx="4262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3711575"/>
            <a:ext cx="4981575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787900" y="1217613"/>
            <a:ext cx="3168476" cy="46384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</a:rPr>
              <a:t>Rotační odpojovač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427538" y="2924175"/>
            <a:ext cx="4537075" cy="46384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</a:rPr>
              <a:t>Detail kontaktů odpojovače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6516688" y="3429000"/>
            <a:ext cx="287337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H="1">
            <a:off x="4067175" y="1700213"/>
            <a:ext cx="720725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4787900" y="1700213"/>
            <a:ext cx="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79388" y="5445125"/>
            <a:ext cx="37798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Použití – venkovní rozvodny vn a vvn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3" grpId="0" animBg="1"/>
      <p:bldP spid="55304" grpId="0" animBg="1"/>
      <p:bldP spid="55305" grpId="0" animBg="1"/>
      <p:bldP spid="55307" grpId="0"/>
    </p:bldLst>
  </p:timing>
</p:sld>
</file>

<file path=ppt/theme/theme1.xml><?xml version="1.0" encoding="utf-8"?>
<a:theme xmlns:a="http://schemas.openxmlformats.org/drawingml/2006/main" name="Zeměkoule">
  <a:themeElements>
    <a:clrScheme name="Vlastní 15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002C58"/>
      </a:hlink>
      <a:folHlink>
        <a:srgbClr val="C00000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997</TotalTime>
  <Words>954</Words>
  <Application>Microsoft Office PowerPoint</Application>
  <PresentationFormat>Předvádění na obrazovce (4:3)</PresentationFormat>
  <Paragraphs>130</Paragraphs>
  <Slides>33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Comic Sans MS</vt:lpstr>
      <vt:lpstr>Symbol</vt:lpstr>
      <vt:lpstr>Times New Roman</vt:lpstr>
      <vt:lpstr>Verdana</vt:lpstr>
      <vt:lpstr>Wingdings</vt:lpstr>
      <vt:lpstr>Zeměkoule</vt:lpstr>
      <vt:lpstr>Photo Editor Photo</vt:lpstr>
      <vt:lpstr>Spínací přístroje vysokého a velmi vysokého napětí I.</vt:lpstr>
      <vt:lpstr>Rozdělení</vt:lpstr>
      <vt:lpstr>Rozdělení - pokračování</vt:lpstr>
      <vt:lpstr>Základní parametry</vt:lpstr>
      <vt:lpstr>Odpojovače</vt:lpstr>
      <vt:lpstr>Podmínky pro odpojovače</vt:lpstr>
      <vt:lpstr>Konstrukce odpojovače</vt:lpstr>
      <vt:lpstr>Prezentace aplikace PowerPoint</vt:lpstr>
      <vt:lpstr>Provedení odpojovače</vt:lpstr>
      <vt:lpstr>Provedení odpojovače</vt:lpstr>
      <vt:lpstr>Prezentace aplikace PowerPoint</vt:lpstr>
      <vt:lpstr>Prezentace aplikace PowerPoint</vt:lpstr>
      <vt:lpstr>Prezentace aplikace PowerPoint</vt:lpstr>
      <vt:lpstr>Prezentace aplikace PowerPoint</vt:lpstr>
      <vt:lpstr>Provedení odpojovače</vt:lpstr>
      <vt:lpstr>Provedení odpojovače</vt:lpstr>
      <vt:lpstr>Odpojovače na vedení</vt:lpstr>
      <vt:lpstr>Prezentace aplikace PowerPoint</vt:lpstr>
      <vt:lpstr>Prezentace aplikace PowerPoint</vt:lpstr>
      <vt:lpstr>Prezentace aplikace PowerPoint</vt:lpstr>
      <vt:lpstr>Provedení odpojovače</vt:lpstr>
      <vt:lpstr>Úsečníky</vt:lpstr>
      <vt:lpstr>Prezentace aplikace PowerPoint</vt:lpstr>
      <vt:lpstr>Odpínače</vt:lpstr>
      <vt:lpstr>Úsekový odpínač (SEZ Krompachy)</vt:lpstr>
      <vt:lpstr>Úsekový odpínač s olejovou zhášecí komorou</vt:lpstr>
      <vt:lpstr>Prezentace aplikace PowerPoint</vt:lpstr>
      <vt:lpstr>Prezentace aplikace PowerPoint</vt:lpstr>
      <vt:lpstr>Prezentace aplikace PowerPoint</vt:lpstr>
      <vt:lpstr>Odpínač 24 kV, 630 A  (firma ABB) </vt:lpstr>
      <vt:lpstr>Odpínače (400 A)</vt:lpstr>
      <vt:lpstr>Odpínač, olejové zhášení</vt:lpstr>
      <vt:lpstr>Odpínač DRIBO Flc GB S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</dc:creator>
  <cp:lastModifiedBy>Ivo Petricek</cp:lastModifiedBy>
  <cp:revision>83</cp:revision>
  <dcterms:created xsi:type="dcterms:W3CDTF">2007-08-27T10:54:59Z</dcterms:created>
  <dcterms:modified xsi:type="dcterms:W3CDTF">2024-09-30T08:51:34Z</dcterms:modified>
</cp:coreProperties>
</file>