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70"/>
  </p:notesMasterIdLst>
  <p:sldIdLst>
    <p:sldId id="256" r:id="rId2"/>
    <p:sldId id="307" r:id="rId3"/>
    <p:sldId id="308" r:id="rId4"/>
    <p:sldId id="317" r:id="rId5"/>
    <p:sldId id="316" r:id="rId6"/>
    <p:sldId id="289" r:id="rId7"/>
    <p:sldId id="309" r:id="rId8"/>
    <p:sldId id="292" r:id="rId9"/>
    <p:sldId id="293" r:id="rId10"/>
    <p:sldId id="294" r:id="rId11"/>
    <p:sldId id="291" r:id="rId12"/>
    <p:sldId id="257" r:id="rId13"/>
    <p:sldId id="310" r:id="rId14"/>
    <p:sldId id="313" r:id="rId15"/>
    <p:sldId id="258" r:id="rId16"/>
    <p:sldId id="319" r:id="rId17"/>
    <p:sldId id="320" r:id="rId18"/>
    <p:sldId id="321" r:id="rId19"/>
    <p:sldId id="332" r:id="rId20"/>
    <p:sldId id="382" r:id="rId21"/>
    <p:sldId id="323" r:id="rId22"/>
    <p:sldId id="326" r:id="rId23"/>
    <p:sldId id="383" r:id="rId24"/>
    <p:sldId id="327" r:id="rId25"/>
    <p:sldId id="328" r:id="rId26"/>
    <p:sldId id="329" r:id="rId27"/>
    <p:sldId id="330" r:id="rId28"/>
    <p:sldId id="331" r:id="rId29"/>
    <p:sldId id="333" r:id="rId30"/>
    <p:sldId id="334" r:id="rId31"/>
    <p:sldId id="335" r:id="rId32"/>
    <p:sldId id="336" r:id="rId33"/>
    <p:sldId id="337" r:id="rId34"/>
    <p:sldId id="386" r:id="rId35"/>
    <p:sldId id="376" r:id="rId36"/>
    <p:sldId id="377" r:id="rId37"/>
    <p:sldId id="379" r:id="rId38"/>
    <p:sldId id="378" r:id="rId39"/>
    <p:sldId id="350" r:id="rId40"/>
    <p:sldId id="338" r:id="rId41"/>
    <p:sldId id="375" r:id="rId42"/>
    <p:sldId id="339" r:id="rId43"/>
    <p:sldId id="340" r:id="rId44"/>
    <p:sldId id="341" r:id="rId45"/>
    <p:sldId id="384" r:id="rId46"/>
    <p:sldId id="360" r:id="rId47"/>
    <p:sldId id="385" r:id="rId48"/>
    <p:sldId id="361" r:id="rId49"/>
    <p:sldId id="362" r:id="rId50"/>
    <p:sldId id="381" r:id="rId51"/>
    <p:sldId id="363" r:id="rId52"/>
    <p:sldId id="365" r:id="rId53"/>
    <p:sldId id="366" r:id="rId54"/>
    <p:sldId id="368" r:id="rId55"/>
    <p:sldId id="369" r:id="rId56"/>
    <p:sldId id="370" r:id="rId57"/>
    <p:sldId id="371" r:id="rId58"/>
    <p:sldId id="373" r:id="rId59"/>
    <p:sldId id="380" r:id="rId60"/>
    <p:sldId id="388" r:id="rId61"/>
    <p:sldId id="389" r:id="rId62"/>
    <p:sldId id="387" r:id="rId63"/>
    <p:sldId id="351" r:id="rId64"/>
    <p:sldId id="374" r:id="rId65"/>
    <p:sldId id="352" r:id="rId66"/>
    <p:sldId id="356" r:id="rId67"/>
    <p:sldId id="357" r:id="rId68"/>
    <p:sldId id="359" r:id="rId69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9" autoAdjust="0"/>
    <p:restoredTop sz="94660"/>
  </p:normalViewPr>
  <p:slideViewPr>
    <p:cSldViewPr>
      <p:cViewPr varScale="1">
        <p:scale>
          <a:sx n="78" d="100"/>
          <a:sy n="78" d="100"/>
        </p:scale>
        <p:origin x="96" y="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1DBA4D9-66F2-494E-8B70-87309F0D0B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2566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BA4D9-66F2-494E-8B70-87309F0D0BF5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929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5957329-FF0E-496B-B2AA-6C2C523AB23A}" type="slidenum">
              <a:rPr lang="cs-CZ" altLang="cs-CZ">
                <a:latin typeface="Arial" panose="020B0604020202020204" pitchFamily="34" charset="0"/>
              </a:rPr>
              <a:pPr eaLnBrk="1" hangingPunct="1"/>
              <a:t>28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9814046D-62D7-4327-A900-B41FD5A968BA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28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1843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65A1B03C-F765-44CD-A70E-C1EDD84B812C}" type="slidenum">
              <a:rPr lang="cs-CZ" altLang="cs-CZ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28</a:t>
            </a:fld>
            <a:endParaRPr lang="cs-CZ" altLang="cs-CZ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8439" name="Zástupný symbol pro záhlaví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1200">
                <a:latin typeface="Times New Roman" panose="02020603050405020304" pitchFamily="18" charset="0"/>
                <a:cs typeface="Arial" panose="020B0604020202020204" pitchFamily="34" charset="0"/>
              </a:rPr>
              <a:t>HAKEL - TRADE 2008</a:t>
            </a:r>
          </a:p>
        </p:txBody>
      </p:sp>
    </p:spTree>
    <p:extLst>
      <p:ext uri="{BB962C8B-B14F-4D97-AF65-F5344CB8AC3E}">
        <p14:creationId xmlns:p14="http://schemas.microsoft.com/office/powerpoint/2010/main" val="419807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DF843D2-4E44-4207-B971-B63ADD7F247D}" type="slidenum">
              <a:rPr lang="cs-CZ" altLang="cs-CZ">
                <a:latin typeface="Arial" panose="020B0604020202020204" pitchFamily="34" charset="0"/>
              </a:rPr>
              <a:pPr eaLnBrk="1" hangingPunct="1"/>
              <a:t>44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EEDC0F33-3E87-4421-9A8F-68223553BE64}" type="slidenum">
              <a:rPr lang="cs-CZ" altLang="cs-CZ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44</a:t>
            </a:fld>
            <a:endParaRPr lang="cs-CZ" altLang="cs-CZ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9462" name="Zástupný symbol pro záhlaví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sz="1200">
                <a:latin typeface="Times New Roman" panose="02020603050405020304" pitchFamily="18" charset="0"/>
                <a:cs typeface="Arial" panose="020B0604020202020204" pitchFamily="34" charset="0"/>
              </a:rPr>
              <a:t>HAKEL - TRADE 2008</a:t>
            </a:r>
          </a:p>
        </p:txBody>
      </p:sp>
    </p:spTree>
    <p:extLst>
      <p:ext uri="{BB962C8B-B14F-4D97-AF65-F5344CB8AC3E}">
        <p14:creationId xmlns:p14="http://schemas.microsoft.com/office/powerpoint/2010/main" val="133416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971D3-4449-44B2-9CEC-63FF7E1CE3CD}" type="slidenum">
              <a:rPr lang="cs-CZ" altLang="cs-CZ"/>
              <a:pPr/>
              <a:t>52</a:t>
            </a:fld>
            <a:endParaRPr lang="cs-CZ" altLang="cs-CZ"/>
          </a:p>
        </p:txBody>
      </p:sp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234133F-A867-4AD7-83F0-3B9706D287FA}" type="slidenum">
              <a:rPr lang="cs-CZ" altLang="cs-CZ" sz="1200"/>
              <a:pPr algn="r"/>
              <a:t>52</a:t>
            </a:fld>
            <a:endParaRPr lang="cs-CZ" altLang="cs-CZ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590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E1EBA-C016-4EAB-841D-AF4802B7EB54}" type="slidenum">
              <a:rPr lang="cs-CZ" altLang="cs-CZ"/>
              <a:pPr/>
              <a:t>53</a:t>
            </a:fld>
            <a:endParaRPr lang="cs-CZ" altLang="cs-CZ"/>
          </a:p>
        </p:txBody>
      </p:sp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0FBA3D3-6238-43A0-8467-8AEBB1B9B68A}" type="slidenum">
              <a:rPr lang="cs-CZ" altLang="cs-CZ" sz="1200"/>
              <a:pPr algn="r"/>
              <a:t>53</a:t>
            </a:fld>
            <a:endParaRPr lang="cs-CZ" altLang="cs-CZ" sz="120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AD69933-0F5E-4A32-942A-C16A2E8BA8C7}" type="slidenum">
              <a:rPr lang="cs-CZ" altLang="cs-CZ" sz="1200"/>
              <a:pPr algn="r"/>
              <a:t>53</a:t>
            </a:fld>
            <a:endParaRPr lang="cs-CZ" altLang="cs-CZ" sz="1200"/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573088" y="685800"/>
            <a:ext cx="5711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 sz="2000"/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14800"/>
          </a:xfrm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776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25660-969A-4FF7-91BB-6A16D022AE89}" type="slidenum">
              <a:rPr lang="cs-CZ" altLang="cs-CZ"/>
              <a:pPr/>
              <a:t>56</a:t>
            </a:fld>
            <a:endParaRPr lang="cs-CZ" altLang="cs-CZ"/>
          </a:p>
        </p:txBody>
      </p:sp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E9CB5C0-4388-499A-9D63-E77971842B5B}" type="slidenum">
              <a:rPr lang="cs-CZ" altLang="cs-CZ" sz="1200"/>
              <a:pPr algn="r"/>
              <a:t>56</a:t>
            </a:fld>
            <a:endParaRPr lang="cs-CZ" altLang="cs-CZ" sz="1200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3B3D764-6E49-4D8C-889B-CFA075619EB4}" type="slidenum">
              <a:rPr lang="cs-CZ" altLang="cs-CZ" sz="12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56</a:t>
            </a:fld>
            <a:endParaRPr lang="cs-CZ" altLang="cs-CZ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01382" name="Zástupný symbol pro záhlaví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1200">
                <a:latin typeface="Times New Roman" panose="02020603050405020304" pitchFamily="18" charset="0"/>
                <a:cs typeface="Arial" panose="020B0604020202020204" pitchFamily="34" charset="0"/>
              </a:rPr>
              <a:t>HAKEL - TRADE 2008</a:t>
            </a:r>
          </a:p>
        </p:txBody>
      </p:sp>
    </p:spTree>
    <p:extLst>
      <p:ext uri="{BB962C8B-B14F-4D97-AF65-F5344CB8AC3E}">
        <p14:creationId xmlns:p14="http://schemas.microsoft.com/office/powerpoint/2010/main" val="3332219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97354B93-D942-49C3-90D0-03CD990335C6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63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30B9A719-CC61-4EFB-B134-4A37E01D5573}" type="slidenum">
              <a:rPr lang="cs-CZ" altLang="cs-CZ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63</a:t>
            </a:fld>
            <a:endParaRPr lang="cs-CZ" altLang="cs-CZ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5606" name="Zástupný symbol pro záhlaví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sz="1200">
                <a:latin typeface="Times New Roman" panose="02020603050405020304" pitchFamily="18" charset="0"/>
                <a:cs typeface="Arial" panose="020B0604020202020204" pitchFamily="34" charset="0"/>
              </a:rPr>
              <a:t>HAKEL - TRADE 2008</a:t>
            </a:r>
          </a:p>
        </p:txBody>
      </p:sp>
    </p:spTree>
    <p:extLst>
      <p:ext uri="{BB962C8B-B14F-4D97-AF65-F5344CB8AC3E}">
        <p14:creationId xmlns:p14="http://schemas.microsoft.com/office/powerpoint/2010/main" val="2118076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13AC4139-0291-403C-B83A-F9A2AAA47B77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64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4DDD1390-DD15-4C5C-BAC9-AF2AFCA0DCAA}" type="slidenum">
              <a:rPr lang="cs-CZ" altLang="cs-CZ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64</a:t>
            </a:fld>
            <a:endParaRPr lang="cs-CZ" altLang="cs-CZ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43014" name="Zástupný symbol pro záhlaví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sz="1200">
                <a:latin typeface="Times New Roman" panose="02020603050405020304" pitchFamily="18" charset="0"/>
                <a:cs typeface="Arial" panose="020B0604020202020204" pitchFamily="34" charset="0"/>
              </a:rPr>
              <a:t>HAKEL - TRADE 2008</a:t>
            </a:r>
          </a:p>
        </p:txBody>
      </p:sp>
    </p:spTree>
    <p:extLst>
      <p:ext uri="{BB962C8B-B14F-4D97-AF65-F5344CB8AC3E}">
        <p14:creationId xmlns:p14="http://schemas.microsoft.com/office/powerpoint/2010/main" val="1797785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13AC4139-0291-403C-B83A-F9A2AAA47B77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65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4DDD1390-DD15-4C5C-BAC9-AF2AFCA0DCAA}" type="slidenum">
              <a:rPr lang="cs-CZ" altLang="cs-CZ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65</a:t>
            </a:fld>
            <a:endParaRPr lang="cs-CZ" altLang="cs-CZ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43014" name="Zástupný symbol pro záhlaví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sz="1200">
                <a:latin typeface="Times New Roman" panose="02020603050405020304" pitchFamily="18" charset="0"/>
                <a:cs typeface="Arial" panose="020B0604020202020204" pitchFamily="34" charset="0"/>
              </a:rPr>
              <a:t>HAKEL - TRADE 2008</a:t>
            </a:r>
          </a:p>
        </p:txBody>
      </p:sp>
    </p:spTree>
    <p:extLst>
      <p:ext uri="{BB962C8B-B14F-4D97-AF65-F5344CB8AC3E}">
        <p14:creationId xmlns:p14="http://schemas.microsoft.com/office/powerpoint/2010/main" val="274783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7 w 717"/>
                <a:gd name="T1" fmla="*/ 845 h 845"/>
                <a:gd name="T2" fmla="*/ 727 w 717"/>
                <a:gd name="T3" fmla="*/ 821 h 845"/>
                <a:gd name="T4" fmla="*/ 584 w 717"/>
                <a:gd name="T5" fmla="*/ 605 h 845"/>
                <a:gd name="T6" fmla="*/ 411 w 717"/>
                <a:gd name="T7" fmla="*/ 396 h 845"/>
                <a:gd name="T8" fmla="*/ 226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4 w 717"/>
                <a:gd name="T15" fmla="*/ 198 h 845"/>
                <a:gd name="T16" fmla="*/ 405 w 717"/>
                <a:gd name="T17" fmla="*/ 408 h 845"/>
                <a:gd name="T18" fmla="*/ 578 w 717"/>
                <a:gd name="T19" fmla="*/ 623 h 845"/>
                <a:gd name="T20" fmla="*/ 727 w 717"/>
                <a:gd name="T21" fmla="*/ 845 h 845"/>
                <a:gd name="T22" fmla="*/ 72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2 w 407"/>
                <a:gd name="T1" fmla="*/ 414 h 414"/>
                <a:gd name="T2" fmla="*/ 412 w 407"/>
                <a:gd name="T3" fmla="*/ 396 h 414"/>
                <a:gd name="T4" fmla="*/ 227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1 w 407"/>
                <a:gd name="T13" fmla="*/ 204 h 414"/>
                <a:gd name="T14" fmla="*/ 412 w 407"/>
                <a:gd name="T15" fmla="*/ 414 h 414"/>
                <a:gd name="T16" fmla="*/ 412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6 w 586"/>
                <a:gd name="T1" fmla="*/ 0 h 599"/>
                <a:gd name="T2" fmla="*/ 578 w 586"/>
                <a:gd name="T3" fmla="*/ 0 h 599"/>
                <a:gd name="T4" fmla="*/ 412 w 586"/>
                <a:gd name="T5" fmla="*/ 132 h 599"/>
                <a:gd name="T6" fmla="*/ 262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2 w 586"/>
                <a:gd name="T17" fmla="*/ 282 h 599"/>
                <a:gd name="T18" fmla="*/ 418 w 586"/>
                <a:gd name="T19" fmla="*/ 138 h 599"/>
                <a:gd name="T20" fmla="*/ 596 w 586"/>
                <a:gd name="T21" fmla="*/ 0 h 599"/>
                <a:gd name="T22" fmla="*/ 59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4 w 269"/>
                <a:gd name="T1" fmla="*/ 0 h 252"/>
                <a:gd name="T2" fmla="*/ 256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4 w 269"/>
                <a:gd name="T15" fmla="*/ 0 h 252"/>
                <a:gd name="T16" fmla="*/ 274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154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154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648AB-5FE3-4162-B35F-545E2C058F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089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75823-4A33-404A-BFAF-6819EE4B66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253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B1143-90ED-46A8-B737-941D5AC11E9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499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2EA0C-6F83-4F5D-A509-22E04F1ACC9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26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B3771-6C09-4B9D-ABEA-A096CB04AEA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561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81400-3154-44F6-91F7-6972FD0359B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693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FAC63-53CD-4759-8EDA-40CF66537B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861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0CDB5-8589-4549-A0F7-32F0ACF211D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025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9694C-E69F-4899-ACAC-B972928224B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800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C3483-5553-4C53-AEE2-A4C511FC5BB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975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17EED-813C-4AE5-834D-C19C8CDB06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212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91D12-AEF2-4243-8A28-B42055F550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228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04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4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4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4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4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4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4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4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4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4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205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7 w 717"/>
                <a:gd name="T1" fmla="*/ 845 h 845"/>
                <a:gd name="T2" fmla="*/ 727 w 717"/>
                <a:gd name="T3" fmla="*/ 821 h 845"/>
                <a:gd name="T4" fmla="*/ 584 w 717"/>
                <a:gd name="T5" fmla="*/ 605 h 845"/>
                <a:gd name="T6" fmla="*/ 411 w 717"/>
                <a:gd name="T7" fmla="*/ 396 h 845"/>
                <a:gd name="T8" fmla="*/ 226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4 w 717"/>
                <a:gd name="T15" fmla="*/ 198 h 845"/>
                <a:gd name="T16" fmla="*/ 405 w 717"/>
                <a:gd name="T17" fmla="*/ 408 h 845"/>
                <a:gd name="T18" fmla="*/ 578 w 717"/>
                <a:gd name="T19" fmla="*/ 623 h 845"/>
                <a:gd name="T20" fmla="*/ 727 w 717"/>
                <a:gd name="T21" fmla="*/ 845 h 845"/>
                <a:gd name="T22" fmla="*/ 72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2 w 407"/>
                <a:gd name="T1" fmla="*/ 414 h 414"/>
                <a:gd name="T2" fmla="*/ 412 w 407"/>
                <a:gd name="T3" fmla="*/ 396 h 414"/>
                <a:gd name="T4" fmla="*/ 227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1 w 407"/>
                <a:gd name="T13" fmla="*/ 204 h 414"/>
                <a:gd name="T14" fmla="*/ 412 w 407"/>
                <a:gd name="T15" fmla="*/ 414 h 414"/>
                <a:gd name="T16" fmla="*/ 412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6 w 586"/>
                <a:gd name="T1" fmla="*/ 0 h 599"/>
                <a:gd name="T2" fmla="*/ 578 w 586"/>
                <a:gd name="T3" fmla="*/ 0 h 599"/>
                <a:gd name="T4" fmla="*/ 412 w 586"/>
                <a:gd name="T5" fmla="*/ 132 h 599"/>
                <a:gd name="T6" fmla="*/ 262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2 w 586"/>
                <a:gd name="T17" fmla="*/ 282 h 599"/>
                <a:gd name="T18" fmla="*/ 418 w 586"/>
                <a:gd name="T19" fmla="*/ 138 h 599"/>
                <a:gd name="T20" fmla="*/ 596 w 586"/>
                <a:gd name="T21" fmla="*/ 0 h 599"/>
                <a:gd name="T22" fmla="*/ 59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4 w 269"/>
                <a:gd name="T1" fmla="*/ 0 h 252"/>
                <a:gd name="T2" fmla="*/ 256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4 w 269"/>
                <a:gd name="T15" fmla="*/ 0 h 252"/>
                <a:gd name="T16" fmla="*/ 274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5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2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B051F1C-4EB9-43F8-8CB6-3F5CBDF24A2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05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5.png"/><Relationship Id="rId4" Type="http://schemas.openxmlformats.org/officeDocument/2006/relationships/oleObject" Target="../embeddings/oleObject1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prepeti_ukazky/test_koordinace_hs_piii.av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6988"/>
            <a:ext cx="91440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921625" cy="4465637"/>
          </a:xfrm>
        </p:spPr>
        <p:txBody>
          <a:bodyPr anchor="ctr"/>
          <a:lstStyle/>
          <a:p>
            <a:pPr eaLnBrk="1" hangingPunct="1">
              <a:defRPr/>
            </a:pPr>
            <a:r>
              <a:rPr lang="cs-CZ" sz="7200" b="1" u="sng" dirty="0" smtClean="0">
                <a:solidFill>
                  <a:srgbClr val="FFFF00"/>
                </a:solidFill>
                <a:latin typeface="Comic Sans MS" pitchFamily="66" charset="0"/>
              </a:rPr>
              <a:t>Přepětí</a:t>
            </a:r>
            <a:r>
              <a:rPr lang="cs-CZ" sz="6000" b="1" u="sng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br>
              <a:rPr lang="cs-CZ" sz="6000" b="1" u="sng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cs-CZ" sz="2800" b="1" u="sng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cs-CZ" sz="2800" b="1" u="sng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cs-CZ" sz="4000" b="1" u="sng" dirty="0" smtClean="0">
                <a:solidFill>
                  <a:srgbClr val="FFFF00"/>
                </a:solidFill>
                <a:latin typeface="Comic Sans MS" pitchFamily="66" charset="0"/>
              </a:rPr>
              <a:t>v domovních a průmyslových rozvodech</a:t>
            </a:r>
          </a:p>
        </p:txBody>
      </p:sp>
      <p:pic>
        <p:nvPicPr>
          <p:cNvPr id="13316" name="Picture 6" descr="Loga 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638800"/>
            <a:ext cx="8893175" cy="11033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250825" y="260350"/>
            <a:ext cx="3097213" cy="1233488"/>
            <a:chOff x="158" y="164"/>
            <a:chExt cx="1951" cy="777"/>
          </a:xfrm>
        </p:grpSpPr>
        <p:pic>
          <p:nvPicPr>
            <p:cNvPr id="13318" name="Picture 6" descr="logo hakel trad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573"/>
              <a:ext cx="1534" cy="3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158" y="164"/>
              <a:ext cx="1951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/>
                <a:t>Materiály a technická pomoc od firmy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Induktivní vazba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06363" y="1125538"/>
            <a:ext cx="8929687" cy="15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Induktivní vazba ?</a:t>
            </a:r>
          </a:p>
          <a:p>
            <a:pPr algn="l"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 okolí zdroje rušení se vytváří proměnné magnetické pole, do přijímače se indukuje napětí. Velikost přepětí je dána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strmostí proudového impulsu (časovou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změnou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proudu)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di/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dt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66567" name="Group 7"/>
          <p:cNvGrpSpPr>
            <a:grpSpLocks/>
          </p:cNvGrpSpPr>
          <p:nvPr/>
        </p:nvGrpSpPr>
        <p:grpSpPr bwMode="auto">
          <a:xfrm>
            <a:off x="107950" y="2852738"/>
            <a:ext cx="8953500" cy="3168650"/>
            <a:chOff x="120" y="1842"/>
            <a:chExt cx="5640" cy="1996"/>
          </a:xfrm>
        </p:grpSpPr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1844"/>
              <a:ext cx="2352" cy="1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" y="1842"/>
              <a:ext cx="3328" cy="1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1298764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Jaké jsou hlavní zásady ochrany proti přepětí v budovách  ?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07950" y="1824054"/>
            <a:ext cx="8856663" cy="47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1.	Brát v úvahu všechny možné zdroje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přepětí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(atmosférická, spínací)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2.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	Využít všechny možnosti omezení vzniku přepětí 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Přepěťové ochrany, stínění </a:t>
            </a:r>
          </a:p>
          <a:p>
            <a:pPr algn="l" eaLnBrk="1" hangingPunct="1"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3.	Omezit vniknutí bleskových proudů do budovy 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Nebezpečí přes svody, vodovodního potrubí, technologické lávky, elektrická vedení</a:t>
            </a:r>
          </a:p>
          <a:p>
            <a:pPr algn="l" eaLnBrk="1" hangingPunct="1"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4.	Vyrovnání potenciálů uvnitř budovy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(pospojování)  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ts val="12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.	Brát v úvahu všechny cesty pronikání přepětí do zařízení  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Nebezpečí přes galvanickou vazbu, indukovaná napětí. Nezapomenout na datové a sdělovací vstupy  </a:t>
            </a:r>
          </a:p>
          <a:p>
            <a:pPr algn="l" eaLnBrk="1" hangingPunct="1"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6.	Ochrana proti přepětí nesmí ovlivnit činnost zařízení   </a:t>
            </a:r>
          </a:p>
          <a:p>
            <a:pPr algn="l" eaLnBrk="1" hangingPunct="1"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7.	Dodržovat pravidlo hospodárnosti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98496"/>
            <a:ext cx="8713787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Základní pojmy (výběr)</a:t>
            </a:r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51100"/>
            <a:ext cx="5400675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79388" y="1125538"/>
            <a:ext cx="8713787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Impulsní výbojový (bleskový) proud </a:t>
            </a: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(I</a:t>
            </a:r>
            <a:r>
              <a:rPr lang="cs-CZ" altLang="cs-CZ" sz="2400" b="1" u="sng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imp</a:t>
            </a: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– je definován vrcholovou hodnotou proudu, dobou čela, dobou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půltýlu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a nábojem. 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U bleskového výboje se uvažuje vlna 10/350 </a:t>
            </a:r>
            <a:r>
              <a:rPr lang="en-US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µ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Používá se pro SPD třídy I.</a:t>
            </a:r>
            <a:endParaRPr lang="en-US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2540" name="Picture 12" descr="MC90028295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141663"/>
            <a:ext cx="24844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Základní pojmy (výběr)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07950" y="1052513"/>
            <a:ext cx="8856663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Maximální /jmenovitý výbojový proud (I</a:t>
            </a:r>
            <a:r>
              <a:rPr lang="cs-CZ" altLang="cs-CZ" sz="2400" b="1" u="sng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/I</a:t>
            </a:r>
            <a:r>
              <a:rPr lang="cs-CZ" altLang="cs-CZ" sz="2400" b="1" u="sng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– je definován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vrcholovou hodnotou proudu, dobou čela a dobou týlu. Uvažovaný tvar vlny je 8/20 </a:t>
            </a:r>
            <a:r>
              <a:rPr lang="en-US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µ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Používá se pro SPD třídy I a II. Proud I</a:t>
            </a:r>
            <a:r>
              <a:rPr lang="cs-CZ" altLang="cs-CZ" sz="20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svede SPD bez poškození minimálně 15x. </a:t>
            </a:r>
            <a:endParaRPr lang="en-US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07950" y="5897737"/>
            <a:ext cx="8928546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Ochranná úroveň (U</a:t>
            </a:r>
            <a:r>
              <a:rPr lang="cs-CZ" altLang="cs-CZ" sz="2400" b="1" u="sng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 - maximální velikost napětí na svorkách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SPD (za svodičem),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která je na svorkách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SPD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 okamžiku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průchodu proudu.</a:t>
            </a:r>
            <a:endParaRPr lang="en-US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5" y="2420888"/>
            <a:ext cx="765797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3" descr="porovnani_vln.gif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549650"/>
            <a:ext cx="4968875" cy="3263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ovéPole 6"/>
          <p:cNvSpPr txBox="1">
            <a:spLocks noChangeArrowheads="1"/>
          </p:cNvSpPr>
          <p:nvPr/>
        </p:nvSpPr>
        <p:spPr bwMode="auto">
          <a:xfrm>
            <a:off x="4716463" y="1196975"/>
            <a:ext cx="4249737" cy="217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marL="269875" indent="-269875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buSzPct val="150000"/>
            </a:pPr>
            <a:r>
              <a:rPr lang="cs-CZ" altLang="cs-CZ" sz="22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Proudový impulz 10/350</a:t>
            </a: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eaLnBrk="1" hangingPunct="1">
              <a:spcBef>
                <a:spcPts val="1000"/>
              </a:spcBef>
              <a:buSzPct val="150000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simuluje dílčí bleskový proud</a:t>
            </a:r>
          </a:p>
          <a:p>
            <a:pPr algn="l" eaLnBrk="1" hangingPunct="1">
              <a:buSzPct val="150000"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	velká energie</a:t>
            </a:r>
          </a:p>
          <a:p>
            <a:pPr algn="l" eaLnBrk="1" hangingPunct="1">
              <a:buSzPct val="150000"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	pro svádění je vhodné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jiskřiště, pro menší proudy i varistor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30000"/>
              </a:spcBef>
              <a:buSzPct val="150000"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svodič bleskových proudů</a:t>
            </a:r>
          </a:p>
        </p:txBody>
      </p:sp>
      <p:sp>
        <p:nvSpPr>
          <p:cNvPr id="27652" name="Podnadpis 7"/>
          <p:cNvSpPr>
            <a:spLocks noGrp="1"/>
          </p:cNvSpPr>
          <p:nvPr>
            <p:ph type="subTitle" idx="1"/>
          </p:nvPr>
        </p:nvSpPr>
        <p:spPr>
          <a:xfrm>
            <a:off x="755576" y="5301208"/>
            <a:ext cx="2166468" cy="576485"/>
          </a:xfrm>
        </p:spPr>
        <p:txBody>
          <a:bodyPr/>
          <a:lstStyle/>
          <a:p>
            <a:pPr>
              <a:defRPr/>
            </a:pPr>
            <a:r>
              <a:rPr lang="cs-CZ" sz="1600" b="1" dirty="0" smtClean="0">
                <a:solidFill>
                  <a:srgbClr val="000000"/>
                </a:solidFill>
                <a:effectLst/>
                <a:latin typeface="+mj-lt"/>
              </a:rPr>
              <a:t>Video - generátor (testování_3)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388" y="277813"/>
            <a:ext cx="87852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44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Srovnání vln 8/20 a 10/350</a:t>
            </a:r>
          </a:p>
        </p:txBody>
      </p:sp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179388" y="1125538"/>
            <a:ext cx="4537075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marL="268288" indent="-268288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buSzPct val="150000"/>
            </a:pPr>
            <a:r>
              <a:rPr lang="cs-CZ" altLang="cs-CZ" sz="22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Proudový impulz 8/20</a:t>
            </a:r>
            <a:r>
              <a:rPr lang="cs-CZ" altLang="cs-CZ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eaLnBrk="1" hangingPunct="1">
              <a:spcBef>
                <a:spcPts val="1000"/>
              </a:spcBef>
              <a:buSzPct val="150000"/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simuluje přibližně děj při indukovaném a spínacím přepětí, </a:t>
            </a:r>
          </a:p>
          <a:p>
            <a:pPr algn="l" eaLnBrk="1" hangingPunct="1">
              <a:buSzPct val="150000"/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zůstává za jiskřištěm při průchodu vlny 10/350</a:t>
            </a:r>
          </a:p>
          <a:p>
            <a:pPr algn="l" eaLnBrk="1" hangingPunct="1">
              <a:buSzPct val="150000"/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velká strmost</a:t>
            </a:r>
          </a:p>
          <a:p>
            <a:pPr algn="l" eaLnBrk="1" hangingPunct="1">
              <a:buSzPct val="150000"/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pro svádění je vhodný varistor</a:t>
            </a:r>
          </a:p>
          <a:p>
            <a:pPr algn="l" eaLnBrk="1" hangingPunct="1">
              <a:spcBef>
                <a:spcPct val="30000"/>
              </a:spcBef>
              <a:buSzPct val="150000"/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svodič přepětí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2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65532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Základní pojmy (výběr)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4148" y="2793684"/>
            <a:ext cx="6480175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Doba odezvy (t</a:t>
            </a:r>
            <a:r>
              <a:rPr lang="cs-CZ" altLang="cs-CZ" sz="2400" b="1" u="sng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algn="l" eaLnBrk="1" hangingPunct="1"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doba mezi okamžikem vzniku přepětí a okamžikem, kdy zareaguje svodič. Závisí na strmosti napětí a impedancí obvodu.</a:t>
            </a:r>
            <a:endParaRPr lang="en-US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4585" name="Picture 9" descr="MC90023289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188913"/>
            <a:ext cx="1722438" cy="2087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 descr="MC90029088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34503"/>
            <a:ext cx="2287588" cy="18240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MC90040617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60" y="4987351"/>
            <a:ext cx="1799480" cy="18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4149" y="4604014"/>
            <a:ext cx="6270059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Nejvyšší trvalé provozní napětí (U</a:t>
            </a:r>
            <a:r>
              <a:rPr lang="cs-CZ" altLang="cs-CZ" sz="2400" b="1" u="sng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algn="l" eaLnBrk="1" hangingPunct="1"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nejvyšší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hodnota napětí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, které může být trvale připojeno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na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svorky SPD</a:t>
            </a:r>
            <a:r>
              <a:rPr lang="en-US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musí být vyšší než jmenovité napětí sítě (fázové napětí - zpravidla 275V,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fotovoltaické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panely až 1000V DC)</a:t>
            </a:r>
            <a:endParaRPr lang="en-US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8866" y="1200153"/>
            <a:ext cx="6985000" cy="11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cs-CZ" altLang="cs-CZ" sz="2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Zhášecí následný </a:t>
            </a: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proud (</a:t>
            </a:r>
            <a:r>
              <a:rPr lang="cs-CZ" altLang="cs-CZ" sz="2400" b="1" u="sng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cs-CZ" altLang="cs-CZ" sz="2400" b="1" u="sng" baseline="-25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fi</a:t>
            </a:r>
            <a:r>
              <a:rPr lang="cs-CZ" altLang="cs-CZ" sz="2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endParaRPr lang="cs-CZ" altLang="cs-CZ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následný proud, při kterém dojde k samovolnému uhašení oblouku bez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předjištění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(jiskřiště, bleskojistky) </a:t>
            </a:r>
            <a:endParaRPr lang="en-US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6842125" cy="792162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Hladiny ochrany před bleskem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52413" y="1052513"/>
            <a:ext cx="6911975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Podle stupně nebezpečí zavádí nová ČSN čtyři hladiny ochrany před bleskem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Zařazení objektu do příslušné hladiny provádí projektant. </a:t>
            </a:r>
          </a:p>
        </p:txBody>
      </p:sp>
      <p:graphicFrame>
        <p:nvGraphicFramePr>
          <p:cNvPr id="4177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388648"/>
              </p:ext>
            </p:extLst>
          </p:nvPr>
        </p:nvGraphicFramePr>
        <p:xfrm>
          <a:off x="179388" y="2781300"/>
          <a:ext cx="8856662" cy="3979420"/>
        </p:xfrm>
        <a:graphic>
          <a:graphicData uri="http://schemas.openxmlformats.org/drawingml/2006/table">
            <a:tbl>
              <a:tblPr/>
              <a:tblGrid>
                <a:gridCol w="295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9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LPL I;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LPL II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LPL III a IV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Nemocnice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Průmyslové budovy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Menší administrativní budovy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Banky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Administrativní budovy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Obytné domy 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standardní výbavou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Stanice mobilních operátorů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Školy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Rodinné domy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Vodárny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Supermarkety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Zemědělské objekty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Elektrárny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Katedrály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Objekty a haly bez výskytu osob a vnitřního vybavení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Objekty s nebezpečím výbuchu</a:t>
                      </a: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000" marR="54000" marT="35992" marB="35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8805" name="Picture 197" descr="j0299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115888"/>
            <a:ext cx="1538287" cy="2524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1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8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713788" cy="792162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Parametry přepětí pro jednotlivé LPL</a:t>
            </a:r>
          </a:p>
        </p:txBody>
      </p:sp>
      <p:graphicFrame>
        <p:nvGraphicFramePr>
          <p:cNvPr id="5215" name="Group 9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496877"/>
              </p:ext>
            </p:extLst>
          </p:nvPr>
        </p:nvGraphicFramePr>
        <p:xfrm>
          <a:off x="179388" y="2547938"/>
          <a:ext cx="8856662" cy="1673226"/>
        </p:xfrm>
        <a:graphic>
          <a:graphicData uri="http://schemas.openxmlformats.org/drawingml/2006/table">
            <a:tbl>
              <a:tblPr/>
              <a:tblGrid>
                <a:gridCol w="2573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3375">
                <a:tc grid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První krátký výboj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LPL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Parametry proudu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Označení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Jednotka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II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III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IV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Vrcholový proud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kA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Náboj krátkého výboje</a:t>
                      </a:r>
                      <a:endParaRPr kumimoji="0" lang="cs-CZ" altLang="cs-CZ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Q</a:t>
                      </a:r>
                      <a:r>
                        <a:rPr kumimoji="0" lang="cs-CZ" altLang="cs-CZ" sz="1600" b="0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short</a:t>
                      </a:r>
                      <a:endParaRPr kumimoji="0" lang="cs-CZ" altLang="cs-CZ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</a:t>
                      </a:r>
                      <a:endParaRPr kumimoji="0" lang="cs-CZ" altLang="cs-CZ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  <a:endParaRPr kumimoji="0" lang="cs-CZ" altLang="cs-CZ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  <a:endParaRPr kumimoji="0" lang="cs-CZ" altLang="cs-CZ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  <a:endParaRPr kumimoji="0" lang="cs-CZ" altLang="cs-CZ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Časové parametry</a:t>
                      </a:r>
                      <a:endParaRPr kumimoji="0" lang="cs-CZ" altLang="cs-CZ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  <a:r>
                        <a:rPr kumimoji="0" lang="cs-CZ" altLang="cs-CZ" sz="16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kumimoji="0" lang="cs-CZ" altLang="cs-CZ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/T</a:t>
                      </a:r>
                      <a:r>
                        <a:rPr kumimoji="0" lang="cs-CZ" altLang="cs-CZ" sz="16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cs-CZ" altLang="cs-CZ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μ</a:t>
                      </a:r>
                      <a:r>
                        <a:rPr kumimoji="0" lang="cs-CZ" altLang="cs-CZ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  <a:r>
                        <a:rPr kumimoji="0" lang="cs-CZ" alt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</a:t>
                      </a:r>
                      <a:r>
                        <a:rPr kumimoji="0" lang="cs-CZ" altLang="cs-CZ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μs</a:t>
                      </a:r>
                      <a:endParaRPr kumimoji="0" lang="cs-CZ" altLang="cs-CZ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5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10/350</a:t>
                      </a:r>
                      <a:endParaRPr kumimoji="0" lang="cs-CZ" altLang="cs-CZ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1020" name="Picture 364" descr="j04404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37063"/>
            <a:ext cx="2159000" cy="2159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021" name="Text Box 365"/>
          <p:cNvSpPr txBox="1">
            <a:spLocks noChangeArrowheads="1"/>
          </p:cNvSpPr>
          <p:nvPr/>
        </p:nvSpPr>
        <p:spPr bwMode="auto">
          <a:xfrm>
            <a:off x="250825" y="1052513"/>
            <a:ext cx="874871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Podle 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určené hladiny před bleskem se navrhují parametry a provedení ochrany před bleskem.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218" name="Picture 98" descr="MC90043800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97425"/>
            <a:ext cx="2520950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8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9" descr="dome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565400"/>
            <a:ext cx="53721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ovéPole 22"/>
          <p:cNvSpPr txBox="1">
            <a:spLocks noChangeArrowheads="1"/>
          </p:cNvSpPr>
          <p:nvPr/>
        </p:nvSpPr>
        <p:spPr bwMode="auto">
          <a:xfrm>
            <a:off x="179387" y="1268413"/>
            <a:ext cx="8785225" cy="9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buSzPct val="150000"/>
            </a:pPr>
            <a:r>
              <a:rPr lang="cs-CZ" altLang="cs-CZ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Zjednodušeně lze uvažovat, že 50 % bleskové proudu je </a:t>
            </a:r>
            <a:r>
              <a:rPr lang="cs-CZ" altLang="cs-CZ" sz="1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odvedeno do země, zbylých </a:t>
            </a:r>
            <a:r>
              <a:rPr lang="cs-CZ" altLang="cs-CZ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 se může dostat na náhodné svody a vodivé </a:t>
            </a:r>
            <a:r>
              <a:rPr lang="cs-CZ" altLang="cs-CZ" sz="1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přívody (indukce). Podle ČSN musí být přívodní vodiče dimenzovány na ¼ proudu. </a:t>
            </a:r>
            <a:endParaRPr lang="cs-CZ" altLang="cs-CZ" sz="1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785225" cy="1081087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Rozdělení bleskového proudu při zásahu objektu a kabelovém přívodu (odhad).</a:t>
            </a:r>
          </a:p>
        </p:txBody>
      </p:sp>
      <p:sp>
        <p:nvSpPr>
          <p:cNvPr id="17" name="Šipka dolů 16"/>
          <p:cNvSpPr>
            <a:spLocks noChangeArrowheads="1"/>
          </p:cNvSpPr>
          <p:nvPr/>
        </p:nvSpPr>
        <p:spPr bwMode="auto">
          <a:xfrm rot="-5400000">
            <a:off x="4337051" y="5745162"/>
            <a:ext cx="133350" cy="492125"/>
          </a:xfrm>
          <a:prstGeom prst="downArrow">
            <a:avLst>
              <a:gd name="adj1" fmla="val 50000"/>
              <a:gd name="adj2" fmla="val 39604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72562" tIns="36281" rIns="72562" bIns="36281"/>
          <a:lstStyle>
            <a:lvl1pPr marL="271463" indent="-271463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50000"/>
            </a:pPr>
            <a:endParaRPr lang="cs-CZ" altLang="cs-CZ" sz="1400" b="1">
              <a:cs typeface="Arial" panose="020B0604020202020204" pitchFamily="34" charset="0"/>
            </a:endParaRPr>
          </a:p>
        </p:txBody>
      </p:sp>
      <p:sp>
        <p:nvSpPr>
          <p:cNvPr id="18" name="Šipka dolů 17"/>
          <p:cNvSpPr>
            <a:spLocks noChangeArrowheads="1"/>
          </p:cNvSpPr>
          <p:nvPr/>
        </p:nvSpPr>
        <p:spPr bwMode="auto">
          <a:xfrm rot="-5400000">
            <a:off x="4338638" y="5421313"/>
            <a:ext cx="130175" cy="492125"/>
          </a:xfrm>
          <a:prstGeom prst="downArrow">
            <a:avLst>
              <a:gd name="adj1" fmla="val 50000"/>
              <a:gd name="adj2" fmla="val 39678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72562" tIns="36281" rIns="72562" bIns="36281"/>
          <a:lstStyle>
            <a:lvl1pPr marL="271463" indent="-271463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50000"/>
            </a:pPr>
            <a:endParaRPr lang="cs-CZ" altLang="cs-CZ" sz="1400" b="1">
              <a:cs typeface="Arial" panose="020B0604020202020204" pitchFamily="34" charset="0"/>
            </a:endParaRPr>
          </a:p>
        </p:txBody>
      </p:sp>
      <p:sp>
        <p:nvSpPr>
          <p:cNvPr id="19" name="Šipka dolů 18"/>
          <p:cNvSpPr>
            <a:spLocks noChangeArrowheads="1"/>
          </p:cNvSpPr>
          <p:nvPr/>
        </p:nvSpPr>
        <p:spPr bwMode="auto">
          <a:xfrm rot="-5400000">
            <a:off x="4379913" y="5157788"/>
            <a:ext cx="47625" cy="492125"/>
          </a:xfrm>
          <a:prstGeom prst="downArrow">
            <a:avLst>
              <a:gd name="adj1" fmla="val 50000"/>
              <a:gd name="adj2" fmla="val 3975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72562" tIns="36281" rIns="72562" bIns="36281"/>
          <a:lstStyle>
            <a:lvl1pPr marL="271463" indent="-271463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50000"/>
            </a:pPr>
            <a:endParaRPr lang="cs-CZ" altLang="cs-CZ" sz="1400" b="1">
              <a:cs typeface="Arial" panose="020B0604020202020204" pitchFamily="34" charset="0"/>
            </a:endParaRPr>
          </a:p>
        </p:txBody>
      </p:sp>
      <p:sp>
        <p:nvSpPr>
          <p:cNvPr id="20" name="TextovéPole 21"/>
          <p:cNvSpPr txBox="1">
            <a:spLocks noChangeArrowheads="1"/>
          </p:cNvSpPr>
          <p:nvPr/>
        </p:nvSpPr>
        <p:spPr bwMode="auto">
          <a:xfrm>
            <a:off x="1042988" y="5942013"/>
            <a:ext cx="2444750" cy="51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D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defTabSz="7254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548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548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548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548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50000"/>
              <a:defRPr/>
            </a:pPr>
            <a:r>
              <a:rPr lang="cs-CZ" sz="1800" b="1" dirty="0" smtClean="0">
                <a:solidFill>
                  <a:srgbClr val="000000"/>
                </a:solidFill>
                <a:cs typeface="Arial" charset="0"/>
              </a:rPr>
              <a:t>Vstupující metalické inženýrské sítě</a:t>
            </a:r>
          </a:p>
        </p:txBody>
      </p:sp>
      <p:sp>
        <p:nvSpPr>
          <p:cNvPr id="21" name="Levá složená závorka 20"/>
          <p:cNvSpPr>
            <a:spLocks/>
          </p:cNvSpPr>
          <p:nvPr/>
        </p:nvSpPr>
        <p:spPr bwMode="auto">
          <a:xfrm>
            <a:off x="3406775" y="5395913"/>
            <a:ext cx="517525" cy="841375"/>
          </a:xfrm>
          <a:prstGeom prst="leftBrace">
            <a:avLst>
              <a:gd name="adj1" fmla="val 10424"/>
              <a:gd name="adj2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562" tIns="36281" rIns="72562" bIns="36281"/>
          <a:lstStyle>
            <a:lvl1pPr marL="271463" indent="-271463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50000"/>
            </a:pPr>
            <a:endParaRPr lang="cs-CZ" altLang="cs-CZ" sz="1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2559050" y="5629275"/>
            <a:ext cx="9334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</a:p>
        </p:txBody>
      </p:sp>
      <p:sp>
        <p:nvSpPr>
          <p:cNvPr id="27" name="TextovéPole 22"/>
          <p:cNvSpPr txBox="1">
            <a:spLocks noChangeArrowheads="1"/>
          </p:cNvSpPr>
          <p:nvPr/>
        </p:nvSpPr>
        <p:spPr bwMode="auto">
          <a:xfrm>
            <a:off x="179388" y="2276872"/>
            <a:ext cx="5688756" cy="130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buSzPct val="150000"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datových sítích se vzhledem k malému průřezu vodičů uvažuje maximálně 5 % z celkového bleskového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proudu, vodivá potrubí se téměř nevyskytují.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Šipka doprava 2"/>
          <p:cNvSpPr>
            <a:spLocks noChangeArrowheads="1"/>
          </p:cNvSpPr>
          <p:nvPr/>
        </p:nvSpPr>
        <p:spPr bwMode="auto">
          <a:xfrm rot="2441445">
            <a:off x="7491413" y="6145213"/>
            <a:ext cx="736600" cy="323850"/>
          </a:xfrm>
          <a:prstGeom prst="rightArrow">
            <a:avLst>
              <a:gd name="adj1" fmla="val 50000"/>
              <a:gd name="adj2" fmla="val 50008"/>
            </a:avLst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 type="none" w="lg" len="lg"/>
            <a:tailEnd type="none" w="lg" len="lg"/>
          </a:ln>
        </p:spPr>
        <p:txBody>
          <a:bodyPr lIns="72000" tIns="36000" rIns="72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" name="TextovéPole 28"/>
          <p:cNvSpPr txBox="1">
            <a:spLocks noChangeArrowheads="1"/>
          </p:cNvSpPr>
          <p:nvPr/>
        </p:nvSpPr>
        <p:spPr bwMode="auto">
          <a:xfrm>
            <a:off x="7667625" y="5876925"/>
            <a:ext cx="9334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84888" y="2798763"/>
            <a:ext cx="935037" cy="3429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180975" indent="-1809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200 kA</a:t>
            </a:r>
            <a:endParaRPr lang="cs-CZ" altLang="cs-CZ" b="1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8027988" y="5445125"/>
            <a:ext cx="865187" cy="342900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180975" indent="-1809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b="1">
                <a:solidFill>
                  <a:schemeClr val="bg1"/>
                </a:solidFill>
                <a:latin typeface="Arial" panose="020B0604020202020204" pitchFamily="34" charset="0"/>
              </a:rPr>
              <a:t>100 kA</a:t>
            </a:r>
            <a:endParaRPr lang="cs-CZ" altLang="cs-CZ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067175" y="6165850"/>
            <a:ext cx="865188" cy="342900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180975" indent="-1809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b="1">
                <a:solidFill>
                  <a:schemeClr val="bg1"/>
                </a:solidFill>
                <a:latin typeface="Arial" panose="020B0604020202020204" pitchFamily="34" charset="0"/>
              </a:rPr>
              <a:t>100 kA</a:t>
            </a:r>
            <a:endParaRPr lang="cs-CZ" altLang="cs-CZ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ovéPole 22"/>
          <p:cNvSpPr txBox="1">
            <a:spLocks noChangeArrowheads="1"/>
          </p:cNvSpPr>
          <p:nvPr/>
        </p:nvSpPr>
        <p:spPr bwMode="auto">
          <a:xfrm>
            <a:off x="179388" y="3704183"/>
            <a:ext cx="45370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buSzPct val="150000"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Určete rozdělení bleskového proudu  při uvažované hodnotě proudu 200kA a navrhněte SPD pro každý vodič.</a:t>
            </a:r>
          </a:p>
          <a:p>
            <a:pPr algn="l" eaLnBrk="1" hangingPunct="1">
              <a:buSzPct val="150000"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25kA/vodič (SPC25/3+0)</a:t>
            </a:r>
          </a:p>
        </p:txBody>
      </p:sp>
    </p:spTree>
    <p:extLst>
      <p:ext uri="{BB962C8B-B14F-4D97-AF65-F5344CB8AC3E}">
        <p14:creationId xmlns:p14="http://schemas.microsoft.com/office/powerpoint/2010/main" val="50312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7" grpId="0"/>
      <p:bldP spid="3" grpId="0" animBg="1"/>
      <p:bldP spid="29" grpId="0"/>
      <p:bldP spid="26633" grpId="0" animBg="1"/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979712" y="116632"/>
            <a:ext cx="7092280" cy="6584877"/>
            <a:chOff x="1979712" y="116632"/>
            <a:chExt cx="7092280" cy="6584877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712" y="116632"/>
              <a:ext cx="7092280" cy="6584877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2771800" y="4314582"/>
              <a:ext cx="3384376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rgbClr val="FF3300"/>
                  </a:solidFill>
                  <a:latin typeface="+mj-lt"/>
                </a:rPr>
                <a:t>I</a:t>
              </a:r>
              <a:r>
                <a:rPr lang="cs-CZ" sz="1600" baseline="-25000" dirty="0" smtClean="0">
                  <a:solidFill>
                    <a:srgbClr val="FF3300"/>
                  </a:solidFill>
                  <a:latin typeface="+mj-lt"/>
                </a:rPr>
                <a:t>imp</a:t>
              </a:r>
              <a:r>
                <a:rPr lang="cs-CZ" sz="1600" dirty="0" smtClean="0">
                  <a:solidFill>
                    <a:srgbClr val="FF3300"/>
                  </a:solidFill>
                  <a:latin typeface="+mj-lt"/>
                </a:rPr>
                <a:t>.(25% ze 100kA)=25kA (10/350)</a:t>
              </a:r>
              <a:endParaRPr lang="cs-CZ" sz="1600" dirty="0">
                <a:solidFill>
                  <a:srgbClr val="FF3300"/>
                </a:solidFill>
                <a:latin typeface="+mj-lt"/>
              </a:endParaRPr>
            </a:p>
          </p:txBody>
        </p:sp>
      </p:grp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3889127" cy="1296888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Praktické možné  řešení</a:t>
            </a: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323528" y="1340768"/>
            <a:ext cx="2736428" cy="68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buSzPct val="150000"/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Datové sítě a kovová potrubí zanedbány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107504" y="5245843"/>
            <a:ext cx="2088232" cy="145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buSzPct val="150000"/>
            </a:pP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rodinný dům se počítá s I</a:t>
            </a:r>
            <a:r>
              <a:rPr lang="cs-CZ" altLang="cs-CZ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imp.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=100kA, na jednu fázi pak připadá 12,5 </a:t>
            </a:r>
            <a:r>
              <a:rPr lang="cs-CZ" altLang="cs-CZ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27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91090"/>
            <a:ext cx="6552728" cy="1193694"/>
          </a:xfrm>
        </p:spPr>
        <p:txBody>
          <a:bodyPr/>
          <a:lstStyle/>
          <a:p>
            <a:pPr eaLnBrk="1" hangingPunct="1">
              <a:defRPr/>
            </a:pPr>
            <a:r>
              <a:rPr lang="cs-CZ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Ochrana proti přepětí</a:t>
            </a:r>
            <a:br>
              <a:rPr lang="cs-CZ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</a:br>
            <a:endParaRPr lang="cs-CZ" sz="2400" b="1" u="sng" dirty="0" smtClean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07504" y="2276475"/>
            <a:ext cx="8893175" cy="323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3048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400" b="1" i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Proč </a:t>
            </a:r>
            <a:r>
              <a:rPr lang="cs-CZ" altLang="cs-CZ" sz="2400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se nyní klade </a:t>
            </a:r>
            <a:r>
              <a:rPr lang="cs-CZ" altLang="cs-CZ" sz="2400" b="1" i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větší důraz </a:t>
            </a:r>
            <a:r>
              <a:rPr lang="cs-CZ" altLang="cs-CZ" sz="2400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na ochranu proti </a:t>
            </a:r>
            <a:r>
              <a:rPr lang="cs-CZ" altLang="cs-CZ" sz="2400" b="1" i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přepětí v průmyslu, v nevýrobním sektoru (např. banky) i v domácnostech?</a:t>
            </a:r>
            <a:endParaRPr lang="cs-CZ" altLang="cs-CZ" sz="2400" b="1" i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cs-CZ" altLang="cs-CZ" sz="2200" b="1" i="1" dirty="0">
                <a:solidFill>
                  <a:srgbClr val="000000"/>
                </a:solidFill>
                <a:latin typeface="Arial" panose="020B0604020202020204" pitchFamily="34" charset="0"/>
              </a:rPr>
              <a:t>Elektronika v elektrických zařízení se stává zdrojem rušení a zároveň je citlivá přepěťové  impulsy. Navíc nepřímé škody mohou značně překročit cenu elektronických zařízení. </a:t>
            </a:r>
            <a:endParaRPr lang="cs-CZ" altLang="cs-CZ" sz="2200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cs-CZ" altLang="cs-CZ" sz="22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Pozn. Pojišťovny požadují kvalitní ochranu proti přepětí většinou pouze v případech, kdy se jedná o velké škody. </a:t>
            </a:r>
            <a:endParaRPr lang="cs-CZ" altLang="cs-CZ" sz="22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9105" name="Picture 17" descr="MC90043159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828800" cy="1828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642350" cy="630237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Příčiny vzniku atmosférického přepětí</a:t>
            </a:r>
            <a:endParaRPr lang="cs-CZ" sz="3600" b="1" u="sng" dirty="0" smtClean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TextovéPole 22"/>
          <p:cNvSpPr txBox="1">
            <a:spLocks noChangeArrowheads="1"/>
          </p:cNvSpPr>
          <p:nvPr/>
        </p:nvSpPr>
        <p:spPr bwMode="auto">
          <a:xfrm>
            <a:off x="359532" y="1124744"/>
            <a:ext cx="8424936" cy="136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buSzPct val="150000"/>
            </a:pPr>
            <a:r>
              <a:rPr lang="cs-CZ" altLang="cs-CZ" sz="24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Přímý blízký úder blesku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hromosvodu, kovové konstrukce  budovy</a:t>
            </a:r>
          </a:p>
          <a:p>
            <a:pPr marL="447675" indent="-447675" algn="l" eaLnBrk="1" hangingPunct="1">
              <a:buSzPct val="150000"/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	úbytek napětí na zemním odporu</a:t>
            </a:r>
          </a:p>
          <a:p>
            <a:pPr marL="447675" indent="-447675" algn="l" eaLnBrk="1" hangingPunct="1">
              <a:buSzPct val="150000"/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	indukované napětí na smyčkách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5" name="TextovéPole 22"/>
          <p:cNvSpPr txBox="1">
            <a:spLocks noChangeArrowheads="1"/>
          </p:cNvSpPr>
          <p:nvPr/>
        </p:nvSpPr>
        <p:spPr bwMode="auto">
          <a:xfrm>
            <a:off x="359532" y="2699698"/>
            <a:ext cx="8784468" cy="136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47675" indent="-447675" algn="l" eaLnBrk="1" hangingPunct="1">
              <a:buSzPct val="150000"/>
            </a:pPr>
            <a:r>
              <a:rPr lang="cs-CZ" altLang="cs-CZ" sz="24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Vzdálený úder blesku</a:t>
            </a:r>
          </a:p>
          <a:p>
            <a:pPr algn="l" eaLnBrk="1" hangingPunct="1">
              <a:buSzPct val="150000"/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Úder blesku do venkovního vedení  šíření vlny po venkovním vedení</a:t>
            </a:r>
          </a:p>
          <a:p>
            <a:pPr algn="l" eaLnBrk="1" hangingPunct="1">
              <a:buSzPct val="150000"/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Blesk mezi mraky nebo úder blesku blízko venkovního vedení  šíření vlny po venkovním vedení (uvolněný náboj) </a:t>
            </a:r>
          </a:p>
        </p:txBody>
      </p:sp>
    </p:spTree>
    <p:extLst>
      <p:ext uri="{BB962C8B-B14F-4D97-AF65-F5344CB8AC3E}">
        <p14:creationId xmlns:p14="http://schemas.microsoft.com/office/powerpoint/2010/main" val="5870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642350" cy="6302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Popište možnosti vzniku přepětí ?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125538"/>
            <a:ext cx="5211762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424238"/>
            <a:ext cx="5211762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07950" y="1052513"/>
            <a:ext cx="3168650" cy="7270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1.	Přímý úder blesku do vedení vn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276600" y="1052513"/>
            <a:ext cx="860425" cy="7921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07950" y="1916113"/>
            <a:ext cx="3384550" cy="7270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2.	Blesk mezi mraky – indukce do vedení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3492500" y="1628775"/>
            <a:ext cx="2519363" cy="2873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06363" y="2781300"/>
            <a:ext cx="3744912" cy="402291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3.	Úder blesku do jímače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3851275" y="2492375"/>
            <a:ext cx="3313113" cy="288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291138" y="4355372"/>
            <a:ext cx="3744912" cy="194117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4.	Úder blesku do okolí – zavlečení přepětí (galvanická vazba) - </a:t>
            </a:r>
            <a:r>
              <a:rPr lang="cs-CZ" altLang="cs-CZ" sz="20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(v současné době kovová potrubí minimalizována </a:t>
            </a:r>
            <a:r>
              <a:rPr lang="cs-CZ" altLang="cs-CZ" sz="2000" b="1" i="1" dirty="0" smtClean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 snížení rizika</a:t>
            </a:r>
            <a:r>
              <a:rPr lang="cs-CZ" altLang="cs-CZ" sz="20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cs-CZ" altLang="cs-CZ" sz="20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4284663" y="5229225"/>
            <a:ext cx="1008062" cy="5762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1404938" y="5229225"/>
            <a:ext cx="3887787" cy="2873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8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77813"/>
            <a:ext cx="6553200" cy="630237"/>
          </a:xfrm>
        </p:spPr>
        <p:txBody>
          <a:bodyPr/>
          <a:lstStyle/>
          <a:p>
            <a:pPr eaLnBrk="1" hangingPunct="1">
              <a:defRPr/>
            </a:pPr>
            <a:r>
              <a:rPr lang="cs-CZ" sz="3800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Nebezpečí při svodu blesku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611188" y="6092825"/>
            <a:ext cx="3960812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900113" y="2276475"/>
            <a:ext cx="2808287" cy="3816350"/>
            <a:chOff x="567" y="1434"/>
            <a:chExt cx="1769" cy="2404"/>
          </a:xfrm>
        </p:grpSpPr>
        <p:sp>
          <p:nvSpPr>
            <p:cNvPr id="11298" name="Freeform 5"/>
            <p:cNvSpPr>
              <a:spLocks/>
            </p:cNvSpPr>
            <p:nvPr/>
          </p:nvSpPr>
          <p:spPr bwMode="auto">
            <a:xfrm>
              <a:off x="567" y="2069"/>
              <a:ext cx="1769" cy="1769"/>
            </a:xfrm>
            <a:custGeom>
              <a:avLst/>
              <a:gdLst>
                <a:gd name="T0" fmla="*/ 0 w 1769"/>
                <a:gd name="T1" fmla="*/ 1769 h 1769"/>
                <a:gd name="T2" fmla="*/ 0 w 1769"/>
                <a:gd name="T3" fmla="*/ 0 h 1769"/>
                <a:gd name="T4" fmla="*/ 1769 w 1769"/>
                <a:gd name="T5" fmla="*/ 0 h 1769"/>
                <a:gd name="T6" fmla="*/ 1769 w 1769"/>
                <a:gd name="T7" fmla="*/ 1769 h 17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69" h="1769">
                  <a:moveTo>
                    <a:pt x="0" y="1769"/>
                  </a:moveTo>
                  <a:lnTo>
                    <a:pt x="0" y="0"/>
                  </a:lnTo>
                  <a:lnTo>
                    <a:pt x="1769" y="0"/>
                  </a:lnTo>
                  <a:lnTo>
                    <a:pt x="1769" y="1769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299" name="Freeform 6"/>
            <p:cNvSpPr>
              <a:spLocks/>
            </p:cNvSpPr>
            <p:nvPr/>
          </p:nvSpPr>
          <p:spPr bwMode="auto">
            <a:xfrm>
              <a:off x="567" y="1434"/>
              <a:ext cx="1769" cy="635"/>
            </a:xfrm>
            <a:custGeom>
              <a:avLst/>
              <a:gdLst>
                <a:gd name="T0" fmla="*/ 0 w 1769"/>
                <a:gd name="T1" fmla="*/ 635 h 635"/>
                <a:gd name="T2" fmla="*/ 816 w 1769"/>
                <a:gd name="T3" fmla="*/ 0 h 635"/>
                <a:gd name="T4" fmla="*/ 1769 w 1769"/>
                <a:gd name="T5" fmla="*/ 635 h 6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9" h="635">
                  <a:moveTo>
                    <a:pt x="0" y="635"/>
                  </a:moveTo>
                  <a:lnTo>
                    <a:pt x="816" y="0"/>
                  </a:lnTo>
                  <a:lnTo>
                    <a:pt x="1769" y="635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611188" y="1700213"/>
            <a:ext cx="1584325" cy="4681537"/>
            <a:chOff x="385" y="1071"/>
            <a:chExt cx="998" cy="2949"/>
          </a:xfrm>
        </p:grpSpPr>
        <p:sp>
          <p:nvSpPr>
            <p:cNvPr id="11296" name="Freeform 8"/>
            <p:cNvSpPr>
              <a:spLocks/>
            </p:cNvSpPr>
            <p:nvPr/>
          </p:nvSpPr>
          <p:spPr bwMode="auto">
            <a:xfrm>
              <a:off x="476" y="1071"/>
              <a:ext cx="907" cy="2949"/>
            </a:xfrm>
            <a:custGeom>
              <a:avLst/>
              <a:gdLst>
                <a:gd name="T0" fmla="*/ 907 w 907"/>
                <a:gd name="T1" fmla="*/ 0 h 2949"/>
                <a:gd name="T2" fmla="*/ 907 w 907"/>
                <a:gd name="T3" fmla="*/ 273 h 2949"/>
                <a:gd name="T4" fmla="*/ 0 w 907"/>
                <a:gd name="T5" fmla="*/ 953 h 2949"/>
                <a:gd name="T6" fmla="*/ 0 w 907"/>
                <a:gd name="T7" fmla="*/ 2949 h 29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7" h="2949">
                  <a:moveTo>
                    <a:pt x="907" y="0"/>
                  </a:moveTo>
                  <a:lnTo>
                    <a:pt x="907" y="273"/>
                  </a:lnTo>
                  <a:lnTo>
                    <a:pt x="0" y="953"/>
                  </a:lnTo>
                  <a:lnTo>
                    <a:pt x="0" y="2949"/>
                  </a:lnTo>
                </a:path>
              </a:pathLst>
            </a:custGeom>
            <a:noFill/>
            <a:ln w="25400" cap="flat" cmpd="sng">
              <a:solidFill>
                <a:srgbClr val="7030A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297" name="Line 9"/>
            <p:cNvSpPr>
              <a:spLocks noChangeShapeType="1"/>
            </p:cNvSpPr>
            <p:nvPr/>
          </p:nvSpPr>
          <p:spPr bwMode="auto">
            <a:xfrm>
              <a:off x="385" y="4020"/>
              <a:ext cx="182" cy="0"/>
            </a:xfrm>
            <a:prstGeom prst="line">
              <a:avLst/>
            </a:prstGeom>
            <a:noFill/>
            <a:ln w="63500">
              <a:solidFill>
                <a:srgbClr val="7030A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30730" name="Freeform 10"/>
          <p:cNvSpPr>
            <a:spLocks/>
          </p:cNvSpPr>
          <p:nvPr/>
        </p:nvSpPr>
        <p:spPr bwMode="auto">
          <a:xfrm>
            <a:off x="1116013" y="3644900"/>
            <a:ext cx="3600450" cy="2663825"/>
          </a:xfrm>
          <a:custGeom>
            <a:avLst/>
            <a:gdLst>
              <a:gd name="T0" fmla="*/ 0 w 2268"/>
              <a:gd name="T1" fmla="*/ 2147483647 h 1678"/>
              <a:gd name="T2" fmla="*/ 0 w 2268"/>
              <a:gd name="T3" fmla="*/ 0 h 1678"/>
              <a:gd name="T4" fmla="*/ 2147483647 w 2268"/>
              <a:gd name="T5" fmla="*/ 0 h 1678"/>
              <a:gd name="T6" fmla="*/ 2147483647 w 2268"/>
              <a:gd name="T7" fmla="*/ 2147483647 h 1678"/>
              <a:gd name="T8" fmla="*/ 2147483647 w 2268"/>
              <a:gd name="T9" fmla="*/ 2147483647 h 16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68" h="1678">
                <a:moveTo>
                  <a:pt x="0" y="635"/>
                </a:moveTo>
                <a:lnTo>
                  <a:pt x="0" y="0"/>
                </a:lnTo>
                <a:lnTo>
                  <a:pt x="1451" y="0"/>
                </a:lnTo>
                <a:lnTo>
                  <a:pt x="1451" y="1678"/>
                </a:lnTo>
                <a:lnTo>
                  <a:pt x="2268" y="1678"/>
                </a:lnTo>
              </a:path>
            </a:pathLst>
          </a:custGeom>
          <a:noFill/>
          <a:ln w="50800" cap="flat" cmpd="sng">
            <a:solidFill>
              <a:srgbClr val="00FF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271" name="Line 11"/>
          <p:cNvSpPr>
            <a:spLocks noChangeShapeType="1"/>
          </p:cNvSpPr>
          <p:nvPr/>
        </p:nvSpPr>
        <p:spPr bwMode="auto">
          <a:xfrm>
            <a:off x="1116013" y="5084763"/>
            <a:ext cx="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30732" name="Group 12"/>
          <p:cNvGrpSpPr>
            <a:grpSpLocks/>
          </p:cNvGrpSpPr>
          <p:nvPr/>
        </p:nvGrpSpPr>
        <p:grpSpPr bwMode="auto">
          <a:xfrm>
            <a:off x="1101725" y="5084763"/>
            <a:ext cx="3614738" cy="1439862"/>
            <a:chOff x="694" y="3203"/>
            <a:chExt cx="2277" cy="907"/>
          </a:xfrm>
        </p:grpSpPr>
        <p:sp>
          <p:nvSpPr>
            <p:cNvPr id="11293" name="Freeform 13"/>
            <p:cNvSpPr>
              <a:spLocks/>
            </p:cNvSpPr>
            <p:nvPr/>
          </p:nvSpPr>
          <p:spPr bwMode="auto">
            <a:xfrm>
              <a:off x="703" y="3203"/>
              <a:ext cx="2268" cy="907"/>
            </a:xfrm>
            <a:custGeom>
              <a:avLst/>
              <a:gdLst>
                <a:gd name="T0" fmla="*/ 0 w 2268"/>
                <a:gd name="T1" fmla="*/ 0 h 907"/>
                <a:gd name="T2" fmla="*/ 0 w 2268"/>
                <a:gd name="T3" fmla="*/ 907 h 907"/>
                <a:gd name="T4" fmla="*/ 2268 w 2268"/>
                <a:gd name="T5" fmla="*/ 907 h 9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8" h="907">
                  <a:moveTo>
                    <a:pt x="0" y="0"/>
                  </a:moveTo>
                  <a:lnTo>
                    <a:pt x="0" y="907"/>
                  </a:lnTo>
                  <a:lnTo>
                    <a:pt x="2268" y="907"/>
                  </a:lnTo>
                </a:path>
              </a:pathLst>
            </a:custGeom>
            <a:noFill/>
            <a:ln w="2540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294" name="Freeform 14"/>
            <p:cNvSpPr>
              <a:spLocks/>
            </p:cNvSpPr>
            <p:nvPr/>
          </p:nvSpPr>
          <p:spPr bwMode="auto">
            <a:xfrm>
              <a:off x="748" y="3203"/>
              <a:ext cx="2223" cy="862"/>
            </a:xfrm>
            <a:custGeom>
              <a:avLst/>
              <a:gdLst>
                <a:gd name="T0" fmla="*/ 0 w 2223"/>
                <a:gd name="T1" fmla="*/ 0 h 862"/>
                <a:gd name="T2" fmla="*/ 0 w 2223"/>
                <a:gd name="T3" fmla="*/ 862 h 862"/>
                <a:gd name="T4" fmla="*/ 2223 w 2223"/>
                <a:gd name="T5" fmla="*/ 862 h 8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" h="862">
                  <a:moveTo>
                    <a:pt x="0" y="0"/>
                  </a:moveTo>
                  <a:lnTo>
                    <a:pt x="0" y="862"/>
                  </a:lnTo>
                  <a:lnTo>
                    <a:pt x="2223" y="862"/>
                  </a:lnTo>
                </a:path>
              </a:pathLst>
            </a:custGeom>
            <a:noFill/>
            <a:ln w="2540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295" name="Line 15"/>
            <p:cNvSpPr>
              <a:spLocks noChangeShapeType="1"/>
            </p:cNvSpPr>
            <p:nvPr/>
          </p:nvSpPr>
          <p:spPr bwMode="auto">
            <a:xfrm>
              <a:off x="694" y="3203"/>
              <a:ext cx="54" cy="0"/>
            </a:xfrm>
            <a:prstGeom prst="lin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30736" name="Freeform 16"/>
          <p:cNvSpPr>
            <a:spLocks/>
          </p:cNvSpPr>
          <p:nvPr/>
        </p:nvSpPr>
        <p:spPr bwMode="auto">
          <a:xfrm>
            <a:off x="2195513" y="908050"/>
            <a:ext cx="214312" cy="809625"/>
          </a:xfrm>
          <a:custGeom>
            <a:avLst/>
            <a:gdLst>
              <a:gd name="T0" fmla="*/ 2147483647 w 135"/>
              <a:gd name="T1" fmla="*/ 0 h 510"/>
              <a:gd name="T2" fmla="*/ 0 w 135"/>
              <a:gd name="T3" fmla="*/ 2147483647 h 510"/>
              <a:gd name="T4" fmla="*/ 2147483647 w 135"/>
              <a:gd name="T5" fmla="*/ 2147483647 h 510"/>
              <a:gd name="T6" fmla="*/ 2147483647 w 135"/>
              <a:gd name="T7" fmla="*/ 2147483647 h 5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" h="510">
                <a:moveTo>
                  <a:pt x="112" y="0"/>
                </a:moveTo>
                <a:lnTo>
                  <a:pt x="0" y="254"/>
                </a:lnTo>
                <a:lnTo>
                  <a:pt x="135" y="244"/>
                </a:lnTo>
                <a:lnTo>
                  <a:pt x="14" y="51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979613" y="1700213"/>
            <a:ext cx="144462" cy="28892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987676" y="1196975"/>
            <a:ext cx="5976938" cy="101784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Na 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společný potenciál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(HOP) jsou připojeny kovové armatury, svod hromosvodu a vývod 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z přepěťové ochrany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851275" y="2924944"/>
            <a:ext cx="5184775" cy="2248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V případě zvýšení rozdílu potenciálů nad bezpečnou mez zapůsobí přepěťová ochrana, která sníží úroveň rozdílu potenciálů mezi živými a vodivými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částmi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základem kvalitní ochrany jsou přepěťové ochrany  a vyrovnání potenciálů vodivých částí</a:t>
            </a:r>
            <a:endParaRPr lang="cs-CZ" altLang="cs-CZ" sz="2000" b="1" u="sng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41" name="AutoShape 21"/>
          <p:cNvSpPr>
            <a:spLocks noChangeArrowheads="1"/>
          </p:cNvSpPr>
          <p:nvPr/>
        </p:nvSpPr>
        <p:spPr bwMode="auto">
          <a:xfrm>
            <a:off x="6567842" y="5229001"/>
            <a:ext cx="649287" cy="576263"/>
          </a:xfrm>
          <a:prstGeom prst="downArrow">
            <a:avLst>
              <a:gd name="adj1" fmla="val 50000"/>
              <a:gd name="adj2" fmla="val 25000"/>
            </a:avLst>
          </a:prstGeom>
          <a:noFill/>
          <a:ln w="508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4932040" y="5857577"/>
            <a:ext cx="4103687" cy="73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Ideální případ, nehrozí úraz elektrickým proudem.</a:t>
            </a:r>
          </a:p>
        </p:txBody>
      </p:sp>
      <p:grpSp>
        <p:nvGrpSpPr>
          <p:cNvPr id="30744" name="Group 24"/>
          <p:cNvGrpSpPr>
            <a:grpSpLocks/>
          </p:cNvGrpSpPr>
          <p:nvPr/>
        </p:nvGrpSpPr>
        <p:grpSpPr bwMode="auto">
          <a:xfrm>
            <a:off x="1403350" y="5661025"/>
            <a:ext cx="936625" cy="287338"/>
            <a:chOff x="793" y="3612"/>
            <a:chExt cx="590" cy="181"/>
          </a:xfrm>
        </p:grpSpPr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793" y="3612"/>
              <a:ext cx="590" cy="181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90" name="Oval 26"/>
            <p:cNvSpPr>
              <a:spLocks noChangeArrowheads="1"/>
            </p:cNvSpPr>
            <p:nvPr/>
          </p:nvSpPr>
          <p:spPr bwMode="auto">
            <a:xfrm>
              <a:off x="839" y="3657"/>
              <a:ext cx="91" cy="91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91" name="Oval 27"/>
            <p:cNvSpPr>
              <a:spLocks noChangeArrowheads="1"/>
            </p:cNvSpPr>
            <p:nvPr/>
          </p:nvSpPr>
          <p:spPr bwMode="auto">
            <a:xfrm>
              <a:off x="1020" y="3657"/>
              <a:ext cx="91" cy="91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92" name="Oval 28"/>
            <p:cNvSpPr>
              <a:spLocks noChangeArrowheads="1"/>
            </p:cNvSpPr>
            <p:nvPr/>
          </p:nvSpPr>
          <p:spPr bwMode="auto">
            <a:xfrm>
              <a:off x="1202" y="3657"/>
              <a:ext cx="91" cy="91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4223122" y="2419759"/>
            <a:ext cx="4752975" cy="42227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Připojení vývodu přepěťové ochrany </a:t>
            </a: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2339974" y="2628900"/>
            <a:ext cx="1871663" cy="27447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0751" name="Freeform 31"/>
          <p:cNvSpPr>
            <a:spLocks/>
          </p:cNvSpPr>
          <p:nvPr/>
        </p:nvSpPr>
        <p:spPr bwMode="auto">
          <a:xfrm>
            <a:off x="755650" y="5876925"/>
            <a:ext cx="792163" cy="360363"/>
          </a:xfrm>
          <a:custGeom>
            <a:avLst/>
            <a:gdLst>
              <a:gd name="T0" fmla="*/ 2147483647 w 499"/>
              <a:gd name="T1" fmla="*/ 0 h 227"/>
              <a:gd name="T2" fmla="*/ 2147483647 w 499"/>
              <a:gd name="T3" fmla="*/ 2147483647 h 227"/>
              <a:gd name="T4" fmla="*/ 0 w 499"/>
              <a:gd name="T5" fmla="*/ 2147483647 h 2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9" h="227">
                <a:moveTo>
                  <a:pt x="499" y="0"/>
                </a:moveTo>
                <a:lnTo>
                  <a:pt x="499" y="227"/>
                </a:lnTo>
                <a:lnTo>
                  <a:pt x="0" y="227"/>
                </a:lnTo>
              </a:path>
            </a:pathLst>
          </a:cu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0752" name="Freeform 32"/>
          <p:cNvSpPr>
            <a:spLocks/>
          </p:cNvSpPr>
          <p:nvPr/>
        </p:nvSpPr>
        <p:spPr bwMode="auto">
          <a:xfrm>
            <a:off x="1187450" y="5300663"/>
            <a:ext cx="647700" cy="433387"/>
          </a:xfrm>
          <a:custGeom>
            <a:avLst/>
            <a:gdLst>
              <a:gd name="T0" fmla="*/ 2147483647 w 408"/>
              <a:gd name="T1" fmla="*/ 2147483647 h 273"/>
              <a:gd name="T2" fmla="*/ 2147483647 w 408"/>
              <a:gd name="T3" fmla="*/ 0 h 273"/>
              <a:gd name="T4" fmla="*/ 0 w 408"/>
              <a:gd name="T5" fmla="*/ 0 h 2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8" h="273">
                <a:moveTo>
                  <a:pt x="408" y="273"/>
                </a:moveTo>
                <a:lnTo>
                  <a:pt x="408" y="0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30755" name="Group 35"/>
          <p:cNvGrpSpPr>
            <a:grpSpLocks/>
          </p:cNvGrpSpPr>
          <p:nvPr/>
        </p:nvGrpSpPr>
        <p:grpSpPr bwMode="auto">
          <a:xfrm>
            <a:off x="2700338" y="5157788"/>
            <a:ext cx="719137" cy="215900"/>
            <a:chOff x="1701" y="3249"/>
            <a:chExt cx="453" cy="136"/>
          </a:xfrm>
        </p:grpSpPr>
        <p:sp>
          <p:nvSpPr>
            <p:cNvPr id="11287" name="Rectangle 33"/>
            <p:cNvSpPr>
              <a:spLocks noChangeArrowheads="1"/>
            </p:cNvSpPr>
            <p:nvPr/>
          </p:nvSpPr>
          <p:spPr bwMode="auto">
            <a:xfrm>
              <a:off x="1701" y="3249"/>
              <a:ext cx="317" cy="136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288" name="Line 34"/>
            <p:cNvSpPr>
              <a:spLocks noChangeShapeType="1"/>
            </p:cNvSpPr>
            <p:nvPr/>
          </p:nvSpPr>
          <p:spPr bwMode="auto">
            <a:xfrm flipH="1">
              <a:off x="1882" y="3317"/>
              <a:ext cx="272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30756" name="Freeform 36"/>
          <p:cNvSpPr>
            <a:spLocks/>
          </p:cNvSpPr>
          <p:nvPr/>
        </p:nvSpPr>
        <p:spPr bwMode="auto">
          <a:xfrm>
            <a:off x="2124075" y="5300663"/>
            <a:ext cx="576263" cy="433387"/>
          </a:xfrm>
          <a:custGeom>
            <a:avLst/>
            <a:gdLst>
              <a:gd name="T0" fmla="*/ 2147483647 w 363"/>
              <a:gd name="T1" fmla="*/ 0 h 318"/>
              <a:gd name="T2" fmla="*/ 2147483647 w 363"/>
              <a:gd name="T3" fmla="*/ 0 h 318"/>
              <a:gd name="T4" fmla="*/ 2147483647 w 363"/>
              <a:gd name="T5" fmla="*/ 2147483647 h 318"/>
              <a:gd name="T6" fmla="*/ 0 w 363"/>
              <a:gd name="T7" fmla="*/ 2147483647 h 318"/>
              <a:gd name="T8" fmla="*/ 0 w 363"/>
              <a:gd name="T9" fmla="*/ 2147483647 h 3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" h="318">
                <a:moveTo>
                  <a:pt x="363" y="0"/>
                </a:moveTo>
                <a:lnTo>
                  <a:pt x="272" y="0"/>
                </a:lnTo>
                <a:lnTo>
                  <a:pt x="272" y="181"/>
                </a:lnTo>
                <a:lnTo>
                  <a:pt x="0" y="181"/>
                </a:lnTo>
                <a:lnTo>
                  <a:pt x="0" y="318"/>
                </a:lnTo>
              </a:path>
            </a:pathLst>
          </a:cu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30757" name="Picture 37" descr="MC90043471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716088" cy="1800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04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2405 L -0.00087 0.03562 L -0.15521 0.18687 L -0.15521 0.6834 " pathEditMode="relative" ptsTypes="AAAA">
                                      <p:cBhvr>
                                        <p:cTn id="78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7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7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7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3" presetClass="emph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animBg="1"/>
      <p:bldP spid="30730" grpId="0" animBg="1"/>
      <p:bldP spid="30736" grpId="0" animBg="1"/>
      <p:bldP spid="30737" grpId="0" animBg="1"/>
      <p:bldP spid="30737" grpId="1" animBg="1"/>
      <p:bldP spid="30737" grpId="2" animBg="1"/>
      <p:bldP spid="30740" grpId="0" animBg="1"/>
      <p:bldP spid="30741" grpId="0" animBg="1"/>
      <p:bldP spid="30742" grpId="0" build="allAtOnce" animBg="1"/>
      <p:bldP spid="30749" grpId="0" animBg="1"/>
      <p:bldP spid="30750" grpId="0" animBg="1"/>
      <p:bldP spid="30750" grpId="1" animBg="1"/>
      <p:bldP spid="30751" grpId="0" animBg="1"/>
      <p:bldP spid="30752" grpId="0" animBg="1"/>
      <p:bldP spid="307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77813"/>
            <a:ext cx="6553200" cy="630237"/>
          </a:xfrm>
        </p:spPr>
        <p:txBody>
          <a:bodyPr/>
          <a:lstStyle/>
          <a:p>
            <a:pPr eaLnBrk="1" hangingPunct="1">
              <a:defRPr/>
            </a:pPr>
            <a:r>
              <a:rPr lang="cs-CZ" sz="3800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Nebezpečí při svodu blesku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1181824"/>
            <a:ext cx="8668512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115888"/>
            <a:ext cx="6408738" cy="12795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Jaké je nebezpečí při svodu blesku v tomto případě ?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611188" y="6092825"/>
            <a:ext cx="3960812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900113" y="2276475"/>
            <a:ext cx="2808287" cy="3816350"/>
            <a:chOff x="567" y="1434"/>
            <a:chExt cx="1769" cy="2404"/>
          </a:xfrm>
        </p:grpSpPr>
        <p:sp>
          <p:nvSpPr>
            <p:cNvPr id="12317" name="Freeform 5"/>
            <p:cNvSpPr>
              <a:spLocks/>
            </p:cNvSpPr>
            <p:nvPr/>
          </p:nvSpPr>
          <p:spPr bwMode="auto">
            <a:xfrm>
              <a:off x="567" y="2069"/>
              <a:ext cx="1769" cy="1769"/>
            </a:xfrm>
            <a:custGeom>
              <a:avLst/>
              <a:gdLst>
                <a:gd name="T0" fmla="*/ 0 w 1769"/>
                <a:gd name="T1" fmla="*/ 1769 h 1769"/>
                <a:gd name="T2" fmla="*/ 0 w 1769"/>
                <a:gd name="T3" fmla="*/ 0 h 1769"/>
                <a:gd name="T4" fmla="*/ 1769 w 1769"/>
                <a:gd name="T5" fmla="*/ 0 h 1769"/>
                <a:gd name="T6" fmla="*/ 1769 w 1769"/>
                <a:gd name="T7" fmla="*/ 1769 h 17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69" h="1769">
                  <a:moveTo>
                    <a:pt x="0" y="1769"/>
                  </a:moveTo>
                  <a:lnTo>
                    <a:pt x="0" y="0"/>
                  </a:lnTo>
                  <a:lnTo>
                    <a:pt x="1769" y="0"/>
                  </a:lnTo>
                  <a:lnTo>
                    <a:pt x="1769" y="1769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2318" name="Freeform 6"/>
            <p:cNvSpPr>
              <a:spLocks/>
            </p:cNvSpPr>
            <p:nvPr/>
          </p:nvSpPr>
          <p:spPr bwMode="auto">
            <a:xfrm>
              <a:off x="567" y="1434"/>
              <a:ext cx="1769" cy="635"/>
            </a:xfrm>
            <a:custGeom>
              <a:avLst/>
              <a:gdLst>
                <a:gd name="T0" fmla="*/ 0 w 1769"/>
                <a:gd name="T1" fmla="*/ 635 h 635"/>
                <a:gd name="T2" fmla="*/ 816 w 1769"/>
                <a:gd name="T3" fmla="*/ 0 h 635"/>
                <a:gd name="T4" fmla="*/ 1769 w 1769"/>
                <a:gd name="T5" fmla="*/ 635 h 6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9" h="635">
                  <a:moveTo>
                    <a:pt x="0" y="635"/>
                  </a:moveTo>
                  <a:lnTo>
                    <a:pt x="816" y="0"/>
                  </a:lnTo>
                  <a:lnTo>
                    <a:pt x="1769" y="635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611188" y="1700213"/>
            <a:ext cx="1584325" cy="4681537"/>
            <a:chOff x="385" y="1071"/>
            <a:chExt cx="998" cy="2949"/>
          </a:xfrm>
        </p:grpSpPr>
        <p:sp>
          <p:nvSpPr>
            <p:cNvPr id="12315" name="Freeform 8"/>
            <p:cNvSpPr>
              <a:spLocks/>
            </p:cNvSpPr>
            <p:nvPr/>
          </p:nvSpPr>
          <p:spPr bwMode="auto">
            <a:xfrm>
              <a:off x="476" y="1071"/>
              <a:ext cx="907" cy="2949"/>
            </a:xfrm>
            <a:custGeom>
              <a:avLst/>
              <a:gdLst>
                <a:gd name="T0" fmla="*/ 907 w 907"/>
                <a:gd name="T1" fmla="*/ 0 h 2949"/>
                <a:gd name="T2" fmla="*/ 907 w 907"/>
                <a:gd name="T3" fmla="*/ 273 h 2949"/>
                <a:gd name="T4" fmla="*/ 0 w 907"/>
                <a:gd name="T5" fmla="*/ 953 h 2949"/>
                <a:gd name="T6" fmla="*/ 0 w 907"/>
                <a:gd name="T7" fmla="*/ 2949 h 29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7" h="2949">
                  <a:moveTo>
                    <a:pt x="907" y="0"/>
                  </a:moveTo>
                  <a:lnTo>
                    <a:pt x="907" y="273"/>
                  </a:lnTo>
                  <a:lnTo>
                    <a:pt x="0" y="953"/>
                  </a:lnTo>
                  <a:lnTo>
                    <a:pt x="0" y="2949"/>
                  </a:lnTo>
                </a:path>
              </a:pathLst>
            </a:custGeom>
            <a:noFill/>
            <a:ln w="25400" cap="flat" cmpd="sng">
              <a:solidFill>
                <a:srgbClr val="7030A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2316" name="Line 9"/>
            <p:cNvSpPr>
              <a:spLocks noChangeShapeType="1"/>
            </p:cNvSpPr>
            <p:nvPr/>
          </p:nvSpPr>
          <p:spPr bwMode="auto">
            <a:xfrm>
              <a:off x="385" y="4020"/>
              <a:ext cx="182" cy="0"/>
            </a:xfrm>
            <a:prstGeom prst="line">
              <a:avLst/>
            </a:prstGeom>
            <a:noFill/>
            <a:ln w="63500">
              <a:solidFill>
                <a:srgbClr val="7030A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12294" name="Line 11"/>
          <p:cNvSpPr>
            <a:spLocks noChangeShapeType="1"/>
          </p:cNvSpPr>
          <p:nvPr/>
        </p:nvSpPr>
        <p:spPr bwMode="auto">
          <a:xfrm>
            <a:off x="1116013" y="5084763"/>
            <a:ext cx="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1760" name="Freeform 16"/>
          <p:cNvSpPr>
            <a:spLocks/>
          </p:cNvSpPr>
          <p:nvPr/>
        </p:nvSpPr>
        <p:spPr bwMode="auto">
          <a:xfrm>
            <a:off x="2195513" y="908050"/>
            <a:ext cx="214312" cy="809625"/>
          </a:xfrm>
          <a:custGeom>
            <a:avLst/>
            <a:gdLst>
              <a:gd name="T0" fmla="*/ 2147483647 w 135"/>
              <a:gd name="T1" fmla="*/ 0 h 510"/>
              <a:gd name="T2" fmla="*/ 0 w 135"/>
              <a:gd name="T3" fmla="*/ 2147483647 h 510"/>
              <a:gd name="T4" fmla="*/ 2147483647 w 135"/>
              <a:gd name="T5" fmla="*/ 2147483647 h 510"/>
              <a:gd name="T6" fmla="*/ 2147483647 w 135"/>
              <a:gd name="T7" fmla="*/ 2147483647 h 5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" h="510">
                <a:moveTo>
                  <a:pt x="112" y="0"/>
                </a:moveTo>
                <a:lnTo>
                  <a:pt x="0" y="254"/>
                </a:lnTo>
                <a:lnTo>
                  <a:pt x="135" y="244"/>
                </a:lnTo>
                <a:lnTo>
                  <a:pt x="14" y="510"/>
                </a:ln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979613" y="1700213"/>
            <a:ext cx="144462" cy="28892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1476375" y="5407025"/>
            <a:ext cx="503238" cy="361950"/>
          </a:xfrm>
          <a:prstGeom prst="rect">
            <a:avLst/>
          </a:prstGeom>
          <a:solidFill>
            <a:srgbClr val="FFC000"/>
          </a:solidFill>
          <a:ln w="25400">
            <a:solidFill>
              <a:srgbClr val="FFC000"/>
            </a:solidFill>
            <a:miter lim="800000"/>
            <a:headEnd/>
            <a:tailEnd type="none" w="lg" len="lg"/>
          </a:ln>
          <a:effectLst/>
          <a:extLst/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b="1">
                <a:solidFill>
                  <a:schemeClr val="bg2"/>
                </a:solidFill>
              </a:rPr>
              <a:t>PC</a:t>
            </a:r>
          </a:p>
        </p:txBody>
      </p:sp>
      <p:grpSp>
        <p:nvGrpSpPr>
          <p:cNvPr id="31785" name="Group 41"/>
          <p:cNvGrpSpPr>
            <a:grpSpLocks/>
          </p:cNvGrpSpPr>
          <p:nvPr/>
        </p:nvGrpSpPr>
        <p:grpSpPr bwMode="auto">
          <a:xfrm>
            <a:off x="1331913" y="5805488"/>
            <a:ext cx="647700" cy="287337"/>
            <a:chOff x="1111" y="3657"/>
            <a:chExt cx="408" cy="181"/>
          </a:xfrm>
        </p:grpSpPr>
        <p:sp>
          <p:nvSpPr>
            <p:cNvPr id="12312" name="Line 38"/>
            <p:cNvSpPr>
              <a:spLocks noChangeShapeType="1"/>
            </p:cNvSpPr>
            <p:nvPr/>
          </p:nvSpPr>
          <p:spPr bwMode="auto">
            <a:xfrm>
              <a:off x="1111" y="3657"/>
              <a:ext cx="408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2313" name="Line 39"/>
            <p:cNvSpPr>
              <a:spLocks noChangeShapeType="1"/>
            </p:cNvSpPr>
            <p:nvPr/>
          </p:nvSpPr>
          <p:spPr bwMode="auto">
            <a:xfrm>
              <a:off x="1202" y="3657"/>
              <a:ext cx="0" cy="181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2314" name="Line 40"/>
            <p:cNvSpPr>
              <a:spLocks noChangeShapeType="1"/>
            </p:cNvSpPr>
            <p:nvPr/>
          </p:nvSpPr>
          <p:spPr bwMode="auto">
            <a:xfrm>
              <a:off x="1429" y="3657"/>
              <a:ext cx="0" cy="181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31788" name="Freeform 44"/>
          <p:cNvSpPr>
            <a:spLocks/>
          </p:cNvSpPr>
          <p:nvPr/>
        </p:nvSpPr>
        <p:spPr bwMode="auto">
          <a:xfrm>
            <a:off x="1979613" y="5661025"/>
            <a:ext cx="2160587" cy="220663"/>
          </a:xfrm>
          <a:custGeom>
            <a:avLst/>
            <a:gdLst>
              <a:gd name="T0" fmla="*/ 2147483647 w 1361"/>
              <a:gd name="T1" fmla="*/ 2147483647 h 139"/>
              <a:gd name="T2" fmla="*/ 2147483647 w 1361"/>
              <a:gd name="T3" fmla="*/ 2147483647 h 139"/>
              <a:gd name="T4" fmla="*/ 2147483647 w 1361"/>
              <a:gd name="T5" fmla="*/ 2147483647 h 139"/>
              <a:gd name="T6" fmla="*/ 0 w 1361"/>
              <a:gd name="T7" fmla="*/ 0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61" h="139">
                <a:moveTo>
                  <a:pt x="1361" y="136"/>
                </a:moveTo>
                <a:lnTo>
                  <a:pt x="40" y="139"/>
                </a:lnTo>
                <a:lnTo>
                  <a:pt x="40" y="4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1790" name="Rectangle 46" descr="Široký šikmo nahoru"/>
          <p:cNvSpPr>
            <a:spLocks noChangeArrowheads="1"/>
          </p:cNvSpPr>
          <p:nvPr/>
        </p:nvSpPr>
        <p:spPr bwMode="auto">
          <a:xfrm>
            <a:off x="2051050" y="3883025"/>
            <a:ext cx="1484313" cy="1957388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3779838" y="1773238"/>
            <a:ext cx="2447925" cy="371513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Sdělovací vedení</a:t>
            </a: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6443663" y="1773238"/>
            <a:ext cx="2447925" cy="392112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b="1">
                <a:solidFill>
                  <a:srgbClr val="00FF00"/>
                </a:solidFill>
                <a:latin typeface="Arial" panose="020B0604020202020204" pitchFamily="34" charset="0"/>
              </a:rPr>
              <a:t>Silové vedení</a:t>
            </a:r>
          </a:p>
        </p:txBody>
      </p:sp>
      <p:sp>
        <p:nvSpPr>
          <p:cNvPr id="31793" name="Line 49"/>
          <p:cNvSpPr>
            <a:spLocks noChangeShapeType="1"/>
          </p:cNvSpPr>
          <p:nvPr/>
        </p:nvSpPr>
        <p:spPr bwMode="auto">
          <a:xfrm flipH="1">
            <a:off x="3276600" y="2205038"/>
            <a:ext cx="503238" cy="158432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1795" name="Freeform 51"/>
          <p:cNvSpPr>
            <a:spLocks/>
          </p:cNvSpPr>
          <p:nvPr/>
        </p:nvSpPr>
        <p:spPr bwMode="auto">
          <a:xfrm>
            <a:off x="4284663" y="2133600"/>
            <a:ext cx="2159000" cy="3743325"/>
          </a:xfrm>
          <a:custGeom>
            <a:avLst/>
            <a:gdLst>
              <a:gd name="T0" fmla="*/ 2147483647 w 816"/>
              <a:gd name="T1" fmla="*/ 0 h 1723"/>
              <a:gd name="T2" fmla="*/ 2147483647 w 816"/>
              <a:gd name="T3" fmla="*/ 2147483647 h 1723"/>
              <a:gd name="T4" fmla="*/ 0 w 816"/>
              <a:gd name="T5" fmla="*/ 2147483647 h 17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1723">
                <a:moveTo>
                  <a:pt x="816" y="0"/>
                </a:moveTo>
                <a:lnTo>
                  <a:pt x="226" y="1678"/>
                </a:lnTo>
                <a:lnTo>
                  <a:pt x="0" y="1723"/>
                </a:lnTo>
              </a:path>
            </a:pathLst>
          </a:custGeom>
          <a:noFill/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1796" name="Freeform 52"/>
          <p:cNvSpPr>
            <a:spLocks/>
          </p:cNvSpPr>
          <p:nvPr/>
        </p:nvSpPr>
        <p:spPr bwMode="auto">
          <a:xfrm>
            <a:off x="1908175" y="3860800"/>
            <a:ext cx="2232025" cy="1873250"/>
          </a:xfrm>
          <a:custGeom>
            <a:avLst/>
            <a:gdLst>
              <a:gd name="T0" fmla="*/ 2147483647 w 1406"/>
              <a:gd name="T1" fmla="*/ 2147483647 h 1180"/>
              <a:gd name="T2" fmla="*/ 2147483647 w 1406"/>
              <a:gd name="T3" fmla="*/ 2147483647 h 1180"/>
              <a:gd name="T4" fmla="*/ 2147483647 w 1406"/>
              <a:gd name="T5" fmla="*/ 0 h 1180"/>
              <a:gd name="T6" fmla="*/ 2147483647 w 1406"/>
              <a:gd name="T7" fmla="*/ 0 h 1180"/>
              <a:gd name="T8" fmla="*/ 2147483647 w 1406"/>
              <a:gd name="T9" fmla="*/ 2147483647 h 1180"/>
              <a:gd name="T10" fmla="*/ 0 w 1406"/>
              <a:gd name="T11" fmla="*/ 2147483647 h 1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06" h="1180">
                <a:moveTo>
                  <a:pt x="1406" y="1180"/>
                </a:moveTo>
                <a:lnTo>
                  <a:pt x="1043" y="1180"/>
                </a:lnTo>
                <a:lnTo>
                  <a:pt x="1043" y="0"/>
                </a:lnTo>
                <a:lnTo>
                  <a:pt x="90" y="0"/>
                </a:lnTo>
                <a:lnTo>
                  <a:pt x="90" y="1089"/>
                </a:lnTo>
                <a:lnTo>
                  <a:pt x="0" y="1089"/>
                </a:lnTo>
              </a:path>
            </a:pathLst>
          </a:custGeom>
          <a:noFill/>
          <a:ln w="381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1798" name="Arc 54"/>
          <p:cNvSpPr>
            <a:spLocks/>
          </p:cNvSpPr>
          <p:nvPr/>
        </p:nvSpPr>
        <p:spPr bwMode="auto">
          <a:xfrm>
            <a:off x="247650" y="4581525"/>
            <a:ext cx="2163763" cy="431800"/>
          </a:xfrm>
          <a:custGeom>
            <a:avLst/>
            <a:gdLst>
              <a:gd name="T0" fmla="*/ 37359437 w 28234"/>
              <a:gd name="T1" fmla="*/ 1015560 h 43200"/>
              <a:gd name="T2" fmla="*/ 0 w 28234"/>
              <a:gd name="T3" fmla="*/ 42097491 h 43200"/>
              <a:gd name="T4" fmla="*/ 2147483647 w 28234"/>
              <a:gd name="T5" fmla="*/ 21570009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234" h="43200" fill="none" extrusionOk="0">
                <a:moveTo>
                  <a:pt x="83" y="1017"/>
                </a:moveTo>
                <a:cubicBezTo>
                  <a:pt x="2201" y="343"/>
                  <a:pt x="4411" y="-1"/>
                  <a:pt x="6634" y="0"/>
                </a:cubicBezTo>
                <a:cubicBezTo>
                  <a:pt x="18563" y="0"/>
                  <a:pt x="28234" y="9670"/>
                  <a:pt x="28234" y="21600"/>
                </a:cubicBezTo>
                <a:cubicBezTo>
                  <a:pt x="28234" y="33529"/>
                  <a:pt x="18563" y="43200"/>
                  <a:pt x="6634" y="43200"/>
                </a:cubicBezTo>
                <a:cubicBezTo>
                  <a:pt x="4381" y="43200"/>
                  <a:pt x="2143" y="42847"/>
                  <a:pt x="-1" y="42156"/>
                </a:cubicBezTo>
              </a:path>
              <a:path w="28234" h="43200" stroke="0" extrusionOk="0">
                <a:moveTo>
                  <a:pt x="83" y="1017"/>
                </a:moveTo>
                <a:cubicBezTo>
                  <a:pt x="2201" y="343"/>
                  <a:pt x="4411" y="-1"/>
                  <a:pt x="6634" y="0"/>
                </a:cubicBezTo>
                <a:cubicBezTo>
                  <a:pt x="18563" y="0"/>
                  <a:pt x="28234" y="9670"/>
                  <a:pt x="28234" y="21600"/>
                </a:cubicBezTo>
                <a:cubicBezTo>
                  <a:pt x="28234" y="33529"/>
                  <a:pt x="18563" y="43200"/>
                  <a:pt x="6634" y="43200"/>
                </a:cubicBezTo>
                <a:cubicBezTo>
                  <a:pt x="4381" y="43200"/>
                  <a:pt x="2143" y="42847"/>
                  <a:pt x="-1" y="42156"/>
                </a:cubicBezTo>
                <a:lnTo>
                  <a:pt x="6634" y="21600"/>
                </a:lnTo>
                <a:lnTo>
                  <a:pt x="83" y="1017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1800" name="Text Box 56"/>
          <p:cNvSpPr txBox="1">
            <a:spLocks noChangeArrowheads="1"/>
          </p:cNvSpPr>
          <p:nvPr/>
        </p:nvSpPr>
        <p:spPr bwMode="auto">
          <a:xfrm>
            <a:off x="3995738" y="2889250"/>
            <a:ext cx="4968875" cy="2251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V okolí svodu se při průchodu blesku vytváří silné elektromagnetické pole. Jestliže prochází toto pole uzavřenou smyčkou, pak se na této smyčce indukuje napětí. Toto impulsní napětí je velké a může poškodit zejména elektronická zařízení.</a:t>
            </a:r>
          </a:p>
        </p:txBody>
      </p:sp>
      <p:sp>
        <p:nvSpPr>
          <p:cNvPr id="31801" name="Line 57"/>
          <p:cNvSpPr>
            <a:spLocks noChangeShapeType="1"/>
          </p:cNvSpPr>
          <p:nvPr/>
        </p:nvSpPr>
        <p:spPr bwMode="auto">
          <a:xfrm>
            <a:off x="2195513" y="5373688"/>
            <a:ext cx="0" cy="3603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1802" name="Text Box 58"/>
          <p:cNvSpPr txBox="1">
            <a:spLocks noChangeArrowheads="1"/>
          </p:cNvSpPr>
          <p:nvPr/>
        </p:nvSpPr>
        <p:spPr bwMode="auto">
          <a:xfrm>
            <a:off x="2268538" y="5373688"/>
            <a:ext cx="358775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U</a:t>
            </a:r>
            <a:r>
              <a:rPr lang="cs-CZ" altLang="cs-CZ" sz="2000" b="1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31803" name="Line 59"/>
          <p:cNvSpPr>
            <a:spLocks noChangeShapeType="1"/>
          </p:cNvSpPr>
          <p:nvPr/>
        </p:nvSpPr>
        <p:spPr bwMode="auto">
          <a:xfrm flipH="1">
            <a:off x="2771775" y="2924175"/>
            <a:ext cx="1223963" cy="1800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31804" name="Picture 60" descr="MC90023895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5888"/>
            <a:ext cx="1790700" cy="14589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6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2405 L -0.00087 0.03562 L -0.15521 0.18687 L -0.15521 0.6834 " pathEditMode="relative" ptsTypes="AAAA">
                                      <p:cBhvr>
                                        <p:cTn id="69" dur="2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1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1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1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1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animBg="1"/>
      <p:bldP spid="31760" grpId="0" animBg="1"/>
      <p:bldP spid="31761" grpId="0" animBg="1"/>
      <p:bldP spid="31761" grpId="1" animBg="1"/>
      <p:bldP spid="31761" grpId="2" animBg="1"/>
      <p:bldP spid="31779" grpId="0" animBg="1"/>
      <p:bldP spid="31788" grpId="0" animBg="1"/>
      <p:bldP spid="31790" grpId="0" animBg="1"/>
      <p:bldP spid="31791" grpId="0" animBg="1"/>
      <p:bldP spid="31792" grpId="0" animBg="1"/>
      <p:bldP spid="31793" grpId="0" animBg="1"/>
      <p:bldP spid="31793" grpId="1" animBg="1"/>
      <p:bldP spid="31795" grpId="0" animBg="1"/>
      <p:bldP spid="31795" grpId="1" animBg="1"/>
      <p:bldP spid="31796" grpId="0" animBg="1"/>
      <p:bldP spid="31798" grpId="0" animBg="1"/>
      <p:bldP spid="31800" grpId="0" animBg="1"/>
      <p:bldP spid="31801" grpId="0" animBg="1"/>
      <p:bldP spid="31802" grpId="0" animBg="1"/>
      <p:bldP spid="318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Rozdělení svodičů přepětí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07950" y="1052513"/>
            <a:ext cx="8964613" cy="58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40000"/>
              </a:spcBef>
            </a:pPr>
            <a:r>
              <a:rPr lang="cs-CZ" altLang="cs-CZ" sz="22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Podle </a:t>
            </a:r>
            <a:r>
              <a:rPr lang="cs-CZ" altLang="cs-CZ" sz="22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základního kritéria se </a:t>
            </a:r>
            <a:r>
              <a:rPr lang="cs-CZ" altLang="cs-CZ" sz="22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dělí svodiče přepětí ?</a:t>
            </a:r>
          </a:p>
          <a:p>
            <a:pPr algn="l" eaLnBrk="1" hangingPunct="1">
              <a:spcBef>
                <a:spcPct val="4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SPD typ 1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- svodiče bleskový proudů 10/350 (zkoušky třídy I)</a:t>
            </a:r>
          </a:p>
          <a:p>
            <a:pPr algn="l" eaLnBrk="1" hangingPunct="1">
              <a:spcBef>
                <a:spcPct val="4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Svedení velké energie bleskového proudu a vyrovnání potenciálu v případě přímého úderu blesku, instalují se v hlavním rozváděči.</a:t>
            </a:r>
          </a:p>
          <a:p>
            <a:pPr algn="l" eaLnBrk="1" hangingPunct="1">
              <a:spcBef>
                <a:spcPct val="4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SPD 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typ 2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– svodič přepětí, vlna proudu 8/20 (</a:t>
            </a:r>
            <a:r>
              <a:rPr lang="cs-CZ" altLang="cs-CZ" sz="20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zk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 třídy II)</a:t>
            </a:r>
          </a:p>
          <a:p>
            <a:pPr algn="l" eaLnBrk="1" hangingPunct="1">
              <a:spcBef>
                <a:spcPct val="4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Svedení spínacích a indukovaných přepětí, zbytkových přepětí za SPD 1, instalují se v podružných rozváděčích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cs-CZ" altLang="cs-CZ" sz="2000" b="1" u="sng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 eaLnBrk="1" hangingPunct="1">
              <a:spcBef>
                <a:spcPct val="4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SPD 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typ 1+2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– kombinované svodiče přepětí, vyhovují zkouškám třídy I a třídy II. Vhodné pro kabelová napájení.</a:t>
            </a:r>
          </a:p>
          <a:p>
            <a:pPr algn="l" eaLnBrk="1" hangingPunct="1">
              <a:spcBef>
                <a:spcPct val="4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SPD 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typ 3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– přímá ochrana elektrického zařízení (třída III)</a:t>
            </a:r>
          </a:p>
          <a:p>
            <a:pPr algn="l" eaLnBrk="1" hangingPunct="1">
              <a:spcBef>
                <a:spcPct val="4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Nejjemnější stupeň kaskády, instaluje se u chráněného zařízení, bývá kombinován s vf </a:t>
            </a:r>
            <a:r>
              <a:rPr lang="cs-CZ" altLang="cs-CZ" sz="20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fitrem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algn="l" eaLnBrk="1" hangingPunct="1">
              <a:spcBef>
                <a:spcPct val="4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SPD typ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2+3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kombinované svodiče přepětí, vyhovují zkouškám třídy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II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 třídy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III.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 eaLnBrk="1" hangingPunct="1">
              <a:spcBef>
                <a:spcPct val="40000"/>
              </a:spcBef>
            </a:pPr>
            <a:endParaRPr lang="cs-CZ" altLang="cs-CZ" sz="2000" b="1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468313" y="2492375"/>
            <a:ext cx="2735262" cy="3600450"/>
            <a:chOff x="295" y="1207"/>
            <a:chExt cx="1723" cy="2268"/>
          </a:xfrm>
        </p:grpSpPr>
        <p:sp>
          <p:nvSpPr>
            <p:cNvPr id="14445" name="Rectangle 4"/>
            <p:cNvSpPr>
              <a:spLocks noChangeArrowheads="1"/>
            </p:cNvSpPr>
            <p:nvPr/>
          </p:nvSpPr>
          <p:spPr bwMode="auto">
            <a:xfrm>
              <a:off x="567" y="1570"/>
              <a:ext cx="136" cy="190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4446" name="Rectangle 5"/>
            <p:cNvSpPr>
              <a:spLocks noChangeArrowheads="1"/>
            </p:cNvSpPr>
            <p:nvPr/>
          </p:nvSpPr>
          <p:spPr bwMode="auto">
            <a:xfrm rot="3600000">
              <a:off x="1111" y="391"/>
              <a:ext cx="91" cy="17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6632"/>
            <a:ext cx="8785225" cy="703263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Kategorie přepětí </a:t>
            </a:r>
            <a:r>
              <a:rPr lang="cs-CZ" sz="24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– ČSN EN 61643-11 ed.2</a:t>
            </a: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179388" y="6092825"/>
            <a:ext cx="79930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1116013" y="3716338"/>
            <a:ext cx="935037" cy="1584325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2843213" y="3716338"/>
            <a:ext cx="935037" cy="1584325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75785" name="Group 9"/>
          <p:cNvGrpSpPr>
            <a:grpSpLocks/>
          </p:cNvGrpSpPr>
          <p:nvPr/>
        </p:nvGrpSpPr>
        <p:grpSpPr bwMode="auto">
          <a:xfrm>
            <a:off x="250825" y="3860800"/>
            <a:ext cx="431800" cy="2592388"/>
            <a:chOff x="181" y="2432"/>
            <a:chExt cx="272" cy="1633"/>
          </a:xfrm>
        </p:grpSpPr>
        <p:sp>
          <p:nvSpPr>
            <p:cNvPr id="14434" name="Line 10"/>
            <p:cNvSpPr>
              <a:spLocks noChangeShapeType="1"/>
            </p:cNvSpPr>
            <p:nvPr/>
          </p:nvSpPr>
          <p:spPr bwMode="auto">
            <a:xfrm flipV="1">
              <a:off x="317" y="2432"/>
              <a:ext cx="0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14435" name="Group 11"/>
            <p:cNvGrpSpPr>
              <a:grpSpLocks/>
            </p:cNvGrpSpPr>
            <p:nvPr/>
          </p:nvGrpSpPr>
          <p:grpSpPr bwMode="auto">
            <a:xfrm>
              <a:off x="249" y="2707"/>
              <a:ext cx="136" cy="587"/>
              <a:chOff x="249" y="2707"/>
              <a:chExt cx="136" cy="587"/>
            </a:xfrm>
          </p:grpSpPr>
          <p:grpSp>
            <p:nvGrpSpPr>
              <p:cNvPr id="14441" name="Group 12"/>
              <p:cNvGrpSpPr>
                <a:grpSpLocks/>
              </p:cNvGrpSpPr>
              <p:nvPr/>
            </p:nvGrpSpPr>
            <p:grpSpPr bwMode="auto">
              <a:xfrm rot="-5400000">
                <a:off x="90" y="2866"/>
                <a:ext cx="453" cy="136"/>
                <a:chOff x="1701" y="3249"/>
                <a:chExt cx="453" cy="136"/>
              </a:xfrm>
            </p:grpSpPr>
            <p:sp>
              <p:nvSpPr>
                <p:cNvPr id="14443" name="Rectangle 13"/>
                <p:cNvSpPr>
                  <a:spLocks noChangeArrowheads="1"/>
                </p:cNvSpPr>
                <p:nvPr/>
              </p:nvSpPr>
              <p:spPr bwMode="auto">
                <a:xfrm>
                  <a:off x="1701" y="3249"/>
                  <a:ext cx="317" cy="136"/>
                </a:xfrm>
                <a:prstGeom prst="rect">
                  <a:avLst/>
                </a:prstGeom>
                <a:noFill/>
                <a:ln w="38100">
                  <a:solidFill>
                    <a:srgbClr val="FF33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14444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882" y="3317"/>
                  <a:ext cx="272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14442" name="Line 15"/>
              <p:cNvSpPr>
                <a:spLocks noChangeShapeType="1"/>
              </p:cNvSpPr>
              <p:nvPr/>
            </p:nvSpPr>
            <p:spPr bwMode="auto">
              <a:xfrm>
                <a:off x="317" y="3158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4436" name="Group 16"/>
            <p:cNvGrpSpPr>
              <a:grpSpLocks/>
            </p:cNvGrpSpPr>
            <p:nvPr/>
          </p:nvGrpSpPr>
          <p:grpSpPr bwMode="auto">
            <a:xfrm>
              <a:off x="181" y="3294"/>
              <a:ext cx="272" cy="771"/>
              <a:chOff x="158" y="3294"/>
              <a:chExt cx="272" cy="771"/>
            </a:xfrm>
          </p:grpSpPr>
          <p:sp>
            <p:nvSpPr>
              <p:cNvPr id="14437" name="Line 17"/>
              <p:cNvSpPr>
                <a:spLocks noChangeShapeType="1"/>
              </p:cNvSpPr>
              <p:nvPr/>
            </p:nvSpPr>
            <p:spPr bwMode="auto">
              <a:xfrm>
                <a:off x="294" y="3294"/>
                <a:ext cx="0" cy="68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438" name="Line 18"/>
              <p:cNvSpPr>
                <a:spLocks noChangeShapeType="1"/>
              </p:cNvSpPr>
              <p:nvPr/>
            </p:nvSpPr>
            <p:spPr bwMode="auto">
              <a:xfrm>
                <a:off x="158" y="397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439" name="Line 19"/>
              <p:cNvSpPr>
                <a:spLocks noChangeShapeType="1"/>
              </p:cNvSpPr>
              <p:nvPr/>
            </p:nvSpPr>
            <p:spPr bwMode="auto">
              <a:xfrm>
                <a:off x="226" y="4020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440" name="Line 20"/>
              <p:cNvSpPr>
                <a:spLocks noChangeShapeType="1"/>
              </p:cNvSpPr>
              <p:nvPr/>
            </p:nvSpPr>
            <p:spPr bwMode="auto">
              <a:xfrm>
                <a:off x="271" y="4065"/>
                <a:ext cx="4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</p:grpSp>
      <p:grpSp>
        <p:nvGrpSpPr>
          <p:cNvPr id="75797" name="Group 21"/>
          <p:cNvGrpSpPr>
            <a:grpSpLocks/>
          </p:cNvGrpSpPr>
          <p:nvPr/>
        </p:nvGrpSpPr>
        <p:grpSpPr bwMode="auto">
          <a:xfrm>
            <a:off x="1331913" y="3860800"/>
            <a:ext cx="431800" cy="2592388"/>
            <a:chOff x="861" y="2432"/>
            <a:chExt cx="272" cy="1633"/>
          </a:xfrm>
        </p:grpSpPr>
        <p:sp>
          <p:nvSpPr>
            <p:cNvPr id="14423" name="Line 22"/>
            <p:cNvSpPr>
              <a:spLocks noChangeShapeType="1"/>
            </p:cNvSpPr>
            <p:nvPr/>
          </p:nvSpPr>
          <p:spPr bwMode="auto">
            <a:xfrm flipV="1">
              <a:off x="997" y="2432"/>
              <a:ext cx="0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14424" name="Group 23"/>
            <p:cNvGrpSpPr>
              <a:grpSpLocks/>
            </p:cNvGrpSpPr>
            <p:nvPr/>
          </p:nvGrpSpPr>
          <p:grpSpPr bwMode="auto">
            <a:xfrm>
              <a:off x="930" y="2707"/>
              <a:ext cx="136" cy="587"/>
              <a:chOff x="930" y="2707"/>
              <a:chExt cx="136" cy="587"/>
            </a:xfrm>
          </p:grpSpPr>
          <p:grpSp>
            <p:nvGrpSpPr>
              <p:cNvPr id="14430" name="Group 24"/>
              <p:cNvGrpSpPr>
                <a:grpSpLocks/>
              </p:cNvGrpSpPr>
              <p:nvPr/>
            </p:nvGrpSpPr>
            <p:grpSpPr bwMode="auto">
              <a:xfrm rot="-5400000">
                <a:off x="771" y="2866"/>
                <a:ext cx="453" cy="136"/>
                <a:chOff x="1701" y="3249"/>
                <a:chExt cx="453" cy="136"/>
              </a:xfrm>
            </p:grpSpPr>
            <p:sp>
              <p:nvSpPr>
                <p:cNvPr id="14432" name="Rectangle 25"/>
                <p:cNvSpPr>
                  <a:spLocks noChangeArrowheads="1"/>
                </p:cNvSpPr>
                <p:nvPr/>
              </p:nvSpPr>
              <p:spPr bwMode="auto">
                <a:xfrm>
                  <a:off x="1701" y="3249"/>
                  <a:ext cx="317" cy="136"/>
                </a:xfrm>
                <a:prstGeom prst="rect">
                  <a:avLst/>
                </a:prstGeom>
                <a:noFill/>
                <a:ln w="38100">
                  <a:solidFill>
                    <a:srgbClr val="FF33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1443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882" y="3317"/>
                  <a:ext cx="272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14431" name="Line 27"/>
              <p:cNvSpPr>
                <a:spLocks noChangeShapeType="1"/>
              </p:cNvSpPr>
              <p:nvPr/>
            </p:nvSpPr>
            <p:spPr bwMode="auto">
              <a:xfrm>
                <a:off x="998" y="3158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4425" name="Group 28"/>
            <p:cNvGrpSpPr>
              <a:grpSpLocks/>
            </p:cNvGrpSpPr>
            <p:nvPr/>
          </p:nvGrpSpPr>
          <p:grpSpPr bwMode="auto">
            <a:xfrm>
              <a:off x="861" y="3294"/>
              <a:ext cx="272" cy="771"/>
              <a:chOff x="158" y="3294"/>
              <a:chExt cx="272" cy="771"/>
            </a:xfrm>
          </p:grpSpPr>
          <p:sp>
            <p:nvSpPr>
              <p:cNvPr id="14426" name="Line 29"/>
              <p:cNvSpPr>
                <a:spLocks noChangeShapeType="1"/>
              </p:cNvSpPr>
              <p:nvPr/>
            </p:nvSpPr>
            <p:spPr bwMode="auto">
              <a:xfrm>
                <a:off x="294" y="3294"/>
                <a:ext cx="0" cy="68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427" name="Line 30"/>
              <p:cNvSpPr>
                <a:spLocks noChangeShapeType="1"/>
              </p:cNvSpPr>
              <p:nvPr/>
            </p:nvSpPr>
            <p:spPr bwMode="auto">
              <a:xfrm>
                <a:off x="158" y="397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428" name="Line 31"/>
              <p:cNvSpPr>
                <a:spLocks noChangeShapeType="1"/>
              </p:cNvSpPr>
              <p:nvPr/>
            </p:nvSpPr>
            <p:spPr bwMode="auto">
              <a:xfrm>
                <a:off x="226" y="4020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429" name="Line 32"/>
              <p:cNvSpPr>
                <a:spLocks noChangeShapeType="1"/>
              </p:cNvSpPr>
              <p:nvPr/>
            </p:nvSpPr>
            <p:spPr bwMode="auto">
              <a:xfrm>
                <a:off x="271" y="4065"/>
                <a:ext cx="4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</p:grpSp>
      <p:grpSp>
        <p:nvGrpSpPr>
          <p:cNvPr id="75809" name="Group 33"/>
          <p:cNvGrpSpPr>
            <a:grpSpLocks/>
          </p:cNvGrpSpPr>
          <p:nvPr/>
        </p:nvGrpSpPr>
        <p:grpSpPr bwMode="auto">
          <a:xfrm>
            <a:off x="3059113" y="3860800"/>
            <a:ext cx="431800" cy="2592388"/>
            <a:chOff x="1927" y="2432"/>
            <a:chExt cx="272" cy="1633"/>
          </a:xfrm>
        </p:grpSpPr>
        <p:sp>
          <p:nvSpPr>
            <p:cNvPr id="14411" name="Line 34"/>
            <p:cNvSpPr>
              <a:spLocks noChangeShapeType="1"/>
            </p:cNvSpPr>
            <p:nvPr/>
          </p:nvSpPr>
          <p:spPr bwMode="auto">
            <a:xfrm flipV="1">
              <a:off x="2064" y="2432"/>
              <a:ext cx="0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14412" name="Group 35"/>
            <p:cNvGrpSpPr>
              <a:grpSpLocks/>
            </p:cNvGrpSpPr>
            <p:nvPr/>
          </p:nvGrpSpPr>
          <p:grpSpPr bwMode="auto">
            <a:xfrm>
              <a:off x="1949" y="2704"/>
              <a:ext cx="227" cy="590"/>
              <a:chOff x="1973" y="2704"/>
              <a:chExt cx="227" cy="590"/>
            </a:xfrm>
          </p:grpSpPr>
          <p:grpSp>
            <p:nvGrpSpPr>
              <p:cNvPr id="14418" name="Group 36"/>
              <p:cNvGrpSpPr>
                <a:grpSpLocks/>
              </p:cNvGrpSpPr>
              <p:nvPr/>
            </p:nvGrpSpPr>
            <p:grpSpPr bwMode="auto">
              <a:xfrm>
                <a:off x="1973" y="2840"/>
                <a:ext cx="227" cy="319"/>
                <a:chOff x="1973" y="3066"/>
                <a:chExt cx="227" cy="319"/>
              </a:xfrm>
            </p:grpSpPr>
            <p:sp>
              <p:nvSpPr>
                <p:cNvPr id="14421" name="Rectangle 37"/>
                <p:cNvSpPr>
                  <a:spLocks noChangeArrowheads="1"/>
                </p:cNvSpPr>
                <p:nvPr/>
              </p:nvSpPr>
              <p:spPr bwMode="auto">
                <a:xfrm rot="-5400000">
                  <a:off x="1927" y="3157"/>
                  <a:ext cx="317" cy="136"/>
                </a:xfrm>
                <a:prstGeom prst="rect">
                  <a:avLst/>
                </a:prstGeom>
                <a:noFill/>
                <a:ln w="38100">
                  <a:solidFill>
                    <a:srgbClr val="FF33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14422" name="Freeform 38"/>
                <p:cNvSpPr>
                  <a:spLocks/>
                </p:cNvSpPr>
                <p:nvPr/>
              </p:nvSpPr>
              <p:spPr bwMode="auto">
                <a:xfrm>
                  <a:off x="1973" y="3067"/>
                  <a:ext cx="227" cy="318"/>
                </a:xfrm>
                <a:custGeom>
                  <a:avLst/>
                  <a:gdLst>
                    <a:gd name="T0" fmla="*/ 227 w 227"/>
                    <a:gd name="T1" fmla="*/ 0 h 318"/>
                    <a:gd name="T2" fmla="*/ 227 w 227"/>
                    <a:gd name="T3" fmla="*/ 91 h 318"/>
                    <a:gd name="T4" fmla="*/ 0 w 227"/>
                    <a:gd name="T5" fmla="*/ 227 h 318"/>
                    <a:gd name="T6" fmla="*/ 0 w 227"/>
                    <a:gd name="T7" fmla="*/ 318 h 3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7" h="318">
                      <a:moveTo>
                        <a:pt x="227" y="0"/>
                      </a:moveTo>
                      <a:lnTo>
                        <a:pt x="227" y="91"/>
                      </a:lnTo>
                      <a:lnTo>
                        <a:pt x="0" y="227"/>
                      </a:lnTo>
                      <a:lnTo>
                        <a:pt x="0" y="318"/>
                      </a:lnTo>
                    </a:path>
                  </a:pathLst>
                </a:custGeom>
                <a:noFill/>
                <a:ln w="3810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14419" name="Line 39"/>
              <p:cNvSpPr>
                <a:spLocks noChangeShapeType="1"/>
              </p:cNvSpPr>
              <p:nvPr/>
            </p:nvSpPr>
            <p:spPr bwMode="auto">
              <a:xfrm>
                <a:off x="2086" y="2704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420" name="Line 40"/>
              <p:cNvSpPr>
                <a:spLocks noChangeShapeType="1"/>
              </p:cNvSpPr>
              <p:nvPr/>
            </p:nvSpPr>
            <p:spPr bwMode="auto">
              <a:xfrm>
                <a:off x="2086" y="3158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4413" name="Group 41"/>
            <p:cNvGrpSpPr>
              <a:grpSpLocks/>
            </p:cNvGrpSpPr>
            <p:nvPr/>
          </p:nvGrpSpPr>
          <p:grpSpPr bwMode="auto">
            <a:xfrm>
              <a:off x="1927" y="3294"/>
              <a:ext cx="272" cy="771"/>
              <a:chOff x="158" y="3294"/>
              <a:chExt cx="272" cy="771"/>
            </a:xfrm>
          </p:grpSpPr>
          <p:sp>
            <p:nvSpPr>
              <p:cNvPr id="14414" name="Line 42"/>
              <p:cNvSpPr>
                <a:spLocks noChangeShapeType="1"/>
              </p:cNvSpPr>
              <p:nvPr/>
            </p:nvSpPr>
            <p:spPr bwMode="auto">
              <a:xfrm>
                <a:off x="294" y="3294"/>
                <a:ext cx="0" cy="68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415" name="Line 43"/>
              <p:cNvSpPr>
                <a:spLocks noChangeShapeType="1"/>
              </p:cNvSpPr>
              <p:nvPr/>
            </p:nvSpPr>
            <p:spPr bwMode="auto">
              <a:xfrm>
                <a:off x="158" y="397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416" name="Line 44"/>
              <p:cNvSpPr>
                <a:spLocks noChangeShapeType="1"/>
              </p:cNvSpPr>
              <p:nvPr/>
            </p:nvSpPr>
            <p:spPr bwMode="auto">
              <a:xfrm>
                <a:off x="226" y="4020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417" name="Line 45"/>
              <p:cNvSpPr>
                <a:spLocks noChangeShapeType="1"/>
              </p:cNvSpPr>
              <p:nvPr/>
            </p:nvSpPr>
            <p:spPr bwMode="auto">
              <a:xfrm>
                <a:off x="271" y="4065"/>
                <a:ext cx="4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</p:grpSp>
      <p:grpSp>
        <p:nvGrpSpPr>
          <p:cNvPr id="75822" name="Group 46"/>
          <p:cNvGrpSpPr>
            <a:grpSpLocks/>
          </p:cNvGrpSpPr>
          <p:nvPr/>
        </p:nvGrpSpPr>
        <p:grpSpPr bwMode="auto">
          <a:xfrm>
            <a:off x="4427538" y="3860800"/>
            <a:ext cx="431800" cy="2592388"/>
            <a:chOff x="2788" y="2432"/>
            <a:chExt cx="272" cy="1633"/>
          </a:xfrm>
        </p:grpSpPr>
        <p:sp>
          <p:nvSpPr>
            <p:cNvPr id="14399" name="Line 47"/>
            <p:cNvSpPr>
              <a:spLocks noChangeShapeType="1"/>
            </p:cNvSpPr>
            <p:nvPr/>
          </p:nvSpPr>
          <p:spPr bwMode="auto">
            <a:xfrm flipV="1">
              <a:off x="2925" y="2432"/>
              <a:ext cx="0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14400" name="Group 48"/>
            <p:cNvGrpSpPr>
              <a:grpSpLocks/>
            </p:cNvGrpSpPr>
            <p:nvPr/>
          </p:nvGrpSpPr>
          <p:grpSpPr bwMode="auto">
            <a:xfrm>
              <a:off x="2811" y="2704"/>
              <a:ext cx="227" cy="590"/>
              <a:chOff x="1973" y="2704"/>
              <a:chExt cx="227" cy="590"/>
            </a:xfrm>
          </p:grpSpPr>
          <p:grpSp>
            <p:nvGrpSpPr>
              <p:cNvPr id="14406" name="Group 49"/>
              <p:cNvGrpSpPr>
                <a:grpSpLocks/>
              </p:cNvGrpSpPr>
              <p:nvPr/>
            </p:nvGrpSpPr>
            <p:grpSpPr bwMode="auto">
              <a:xfrm>
                <a:off x="1973" y="2840"/>
                <a:ext cx="227" cy="319"/>
                <a:chOff x="1973" y="3066"/>
                <a:chExt cx="227" cy="319"/>
              </a:xfrm>
            </p:grpSpPr>
            <p:sp>
              <p:nvSpPr>
                <p:cNvPr id="14409" name="Rectangle 50"/>
                <p:cNvSpPr>
                  <a:spLocks noChangeArrowheads="1"/>
                </p:cNvSpPr>
                <p:nvPr/>
              </p:nvSpPr>
              <p:spPr bwMode="auto">
                <a:xfrm rot="-5400000">
                  <a:off x="1927" y="3157"/>
                  <a:ext cx="317" cy="136"/>
                </a:xfrm>
                <a:prstGeom prst="rect">
                  <a:avLst/>
                </a:prstGeom>
                <a:noFill/>
                <a:ln w="38100">
                  <a:solidFill>
                    <a:srgbClr val="FF33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14410" name="Freeform 51"/>
                <p:cNvSpPr>
                  <a:spLocks/>
                </p:cNvSpPr>
                <p:nvPr/>
              </p:nvSpPr>
              <p:spPr bwMode="auto">
                <a:xfrm>
                  <a:off x="1973" y="3067"/>
                  <a:ext cx="227" cy="318"/>
                </a:xfrm>
                <a:custGeom>
                  <a:avLst/>
                  <a:gdLst>
                    <a:gd name="T0" fmla="*/ 227 w 227"/>
                    <a:gd name="T1" fmla="*/ 0 h 318"/>
                    <a:gd name="T2" fmla="*/ 227 w 227"/>
                    <a:gd name="T3" fmla="*/ 91 h 318"/>
                    <a:gd name="T4" fmla="*/ 0 w 227"/>
                    <a:gd name="T5" fmla="*/ 227 h 318"/>
                    <a:gd name="T6" fmla="*/ 0 w 227"/>
                    <a:gd name="T7" fmla="*/ 318 h 3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7" h="318">
                      <a:moveTo>
                        <a:pt x="227" y="0"/>
                      </a:moveTo>
                      <a:lnTo>
                        <a:pt x="227" y="91"/>
                      </a:lnTo>
                      <a:lnTo>
                        <a:pt x="0" y="227"/>
                      </a:lnTo>
                      <a:lnTo>
                        <a:pt x="0" y="318"/>
                      </a:lnTo>
                    </a:path>
                  </a:pathLst>
                </a:custGeom>
                <a:noFill/>
                <a:ln w="3810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14407" name="Line 52"/>
              <p:cNvSpPr>
                <a:spLocks noChangeShapeType="1"/>
              </p:cNvSpPr>
              <p:nvPr/>
            </p:nvSpPr>
            <p:spPr bwMode="auto">
              <a:xfrm>
                <a:off x="2086" y="2704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408" name="Line 53"/>
              <p:cNvSpPr>
                <a:spLocks noChangeShapeType="1"/>
              </p:cNvSpPr>
              <p:nvPr/>
            </p:nvSpPr>
            <p:spPr bwMode="auto">
              <a:xfrm>
                <a:off x="2086" y="3158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4401" name="Group 54"/>
            <p:cNvGrpSpPr>
              <a:grpSpLocks/>
            </p:cNvGrpSpPr>
            <p:nvPr/>
          </p:nvGrpSpPr>
          <p:grpSpPr bwMode="auto">
            <a:xfrm>
              <a:off x="2788" y="3294"/>
              <a:ext cx="272" cy="771"/>
              <a:chOff x="158" y="3294"/>
              <a:chExt cx="272" cy="771"/>
            </a:xfrm>
          </p:grpSpPr>
          <p:sp>
            <p:nvSpPr>
              <p:cNvPr id="14402" name="Line 55"/>
              <p:cNvSpPr>
                <a:spLocks noChangeShapeType="1"/>
              </p:cNvSpPr>
              <p:nvPr/>
            </p:nvSpPr>
            <p:spPr bwMode="auto">
              <a:xfrm>
                <a:off x="294" y="3294"/>
                <a:ext cx="0" cy="68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403" name="Line 56"/>
              <p:cNvSpPr>
                <a:spLocks noChangeShapeType="1"/>
              </p:cNvSpPr>
              <p:nvPr/>
            </p:nvSpPr>
            <p:spPr bwMode="auto">
              <a:xfrm>
                <a:off x="158" y="397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404" name="Line 57"/>
              <p:cNvSpPr>
                <a:spLocks noChangeShapeType="1"/>
              </p:cNvSpPr>
              <p:nvPr/>
            </p:nvSpPr>
            <p:spPr bwMode="auto">
              <a:xfrm>
                <a:off x="226" y="4020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405" name="Line 58"/>
              <p:cNvSpPr>
                <a:spLocks noChangeShapeType="1"/>
              </p:cNvSpPr>
              <p:nvPr/>
            </p:nvSpPr>
            <p:spPr bwMode="auto">
              <a:xfrm>
                <a:off x="271" y="4065"/>
                <a:ext cx="4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</p:grpSp>
      <p:grpSp>
        <p:nvGrpSpPr>
          <p:cNvPr id="75835" name="Group 59"/>
          <p:cNvGrpSpPr>
            <a:grpSpLocks/>
          </p:cNvGrpSpPr>
          <p:nvPr/>
        </p:nvGrpSpPr>
        <p:grpSpPr bwMode="auto">
          <a:xfrm>
            <a:off x="323850" y="3716338"/>
            <a:ext cx="7704138" cy="287337"/>
            <a:chOff x="204" y="2341"/>
            <a:chExt cx="4853" cy="181"/>
          </a:xfrm>
        </p:grpSpPr>
        <p:sp>
          <p:nvSpPr>
            <p:cNvPr id="14396" name="Line 60"/>
            <p:cNvSpPr>
              <a:spLocks noChangeShapeType="1"/>
            </p:cNvSpPr>
            <p:nvPr/>
          </p:nvSpPr>
          <p:spPr bwMode="auto">
            <a:xfrm>
              <a:off x="204" y="2432"/>
              <a:ext cx="399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4397" name="Arc 61"/>
            <p:cNvSpPr>
              <a:spLocks noChangeAspect="1"/>
            </p:cNvSpPr>
            <p:nvPr/>
          </p:nvSpPr>
          <p:spPr bwMode="auto">
            <a:xfrm rot="10800000">
              <a:off x="4195" y="2341"/>
              <a:ext cx="91" cy="181"/>
            </a:xfrm>
            <a:custGeom>
              <a:avLst/>
              <a:gdLst>
                <a:gd name="T0" fmla="*/ 0 w 21600"/>
                <a:gd name="T1" fmla="*/ 0 h 43130"/>
                <a:gd name="T2" fmla="*/ 0 w 21600"/>
                <a:gd name="T3" fmla="*/ 0 h 43130"/>
                <a:gd name="T4" fmla="*/ 0 w 21600"/>
                <a:gd name="T5" fmla="*/ 0 h 431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13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853"/>
                    <a:pt x="12960" y="42220"/>
                    <a:pt x="1743" y="43129"/>
                  </a:cubicBezTo>
                </a:path>
                <a:path w="21600" h="4313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853"/>
                    <a:pt x="12960" y="42220"/>
                    <a:pt x="1743" y="431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4398" name="Line 62"/>
            <p:cNvSpPr>
              <a:spLocks noChangeShapeType="1"/>
            </p:cNvSpPr>
            <p:nvPr/>
          </p:nvSpPr>
          <p:spPr bwMode="auto">
            <a:xfrm flipH="1">
              <a:off x="4332" y="2432"/>
              <a:ext cx="7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75839" name="Group 63"/>
          <p:cNvGrpSpPr>
            <a:grpSpLocks/>
          </p:cNvGrpSpPr>
          <p:nvPr/>
        </p:nvGrpSpPr>
        <p:grpSpPr bwMode="auto">
          <a:xfrm>
            <a:off x="7524750" y="3860800"/>
            <a:ext cx="431800" cy="2592388"/>
            <a:chOff x="4740" y="2432"/>
            <a:chExt cx="272" cy="1633"/>
          </a:xfrm>
        </p:grpSpPr>
        <p:sp>
          <p:nvSpPr>
            <p:cNvPr id="14384" name="Line 64"/>
            <p:cNvSpPr>
              <a:spLocks noChangeShapeType="1"/>
            </p:cNvSpPr>
            <p:nvPr/>
          </p:nvSpPr>
          <p:spPr bwMode="auto">
            <a:xfrm flipV="1">
              <a:off x="4877" y="2432"/>
              <a:ext cx="0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14385" name="Group 65"/>
            <p:cNvGrpSpPr>
              <a:grpSpLocks/>
            </p:cNvGrpSpPr>
            <p:nvPr/>
          </p:nvGrpSpPr>
          <p:grpSpPr bwMode="auto">
            <a:xfrm>
              <a:off x="4763" y="2704"/>
              <a:ext cx="227" cy="590"/>
              <a:chOff x="1973" y="2704"/>
              <a:chExt cx="227" cy="590"/>
            </a:xfrm>
          </p:grpSpPr>
          <p:grpSp>
            <p:nvGrpSpPr>
              <p:cNvPr id="14391" name="Group 66"/>
              <p:cNvGrpSpPr>
                <a:grpSpLocks/>
              </p:cNvGrpSpPr>
              <p:nvPr/>
            </p:nvGrpSpPr>
            <p:grpSpPr bwMode="auto">
              <a:xfrm>
                <a:off x="1973" y="2840"/>
                <a:ext cx="227" cy="319"/>
                <a:chOff x="1973" y="3066"/>
                <a:chExt cx="227" cy="319"/>
              </a:xfrm>
            </p:grpSpPr>
            <p:sp>
              <p:nvSpPr>
                <p:cNvPr id="14394" name="Rectangle 67"/>
                <p:cNvSpPr>
                  <a:spLocks noChangeArrowheads="1"/>
                </p:cNvSpPr>
                <p:nvPr/>
              </p:nvSpPr>
              <p:spPr bwMode="auto">
                <a:xfrm rot="-5400000">
                  <a:off x="1927" y="3157"/>
                  <a:ext cx="317" cy="136"/>
                </a:xfrm>
                <a:prstGeom prst="rect">
                  <a:avLst/>
                </a:prstGeom>
                <a:noFill/>
                <a:ln w="38100">
                  <a:solidFill>
                    <a:srgbClr val="FF33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14395" name="Freeform 68"/>
                <p:cNvSpPr>
                  <a:spLocks/>
                </p:cNvSpPr>
                <p:nvPr/>
              </p:nvSpPr>
              <p:spPr bwMode="auto">
                <a:xfrm>
                  <a:off x="1973" y="3067"/>
                  <a:ext cx="227" cy="318"/>
                </a:xfrm>
                <a:custGeom>
                  <a:avLst/>
                  <a:gdLst>
                    <a:gd name="T0" fmla="*/ 227 w 227"/>
                    <a:gd name="T1" fmla="*/ 0 h 318"/>
                    <a:gd name="T2" fmla="*/ 227 w 227"/>
                    <a:gd name="T3" fmla="*/ 91 h 318"/>
                    <a:gd name="T4" fmla="*/ 0 w 227"/>
                    <a:gd name="T5" fmla="*/ 227 h 318"/>
                    <a:gd name="T6" fmla="*/ 0 w 227"/>
                    <a:gd name="T7" fmla="*/ 318 h 3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7" h="318">
                      <a:moveTo>
                        <a:pt x="227" y="0"/>
                      </a:moveTo>
                      <a:lnTo>
                        <a:pt x="227" y="91"/>
                      </a:lnTo>
                      <a:lnTo>
                        <a:pt x="0" y="227"/>
                      </a:lnTo>
                      <a:lnTo>
                        <a:pt x="0" y="318"/>
                      </a:lnTo>
                    </a:path>
                  </a:pathLst>
                </a:custGeom>
                <a:noFill/>
                <a:ln w="3810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14392" name="Line 69"/>
              <p:cNvSpPr>
                <a:spLocks noChangeShapeType="1"/>
              </p:cNvSpPr>
              <p:nvPr/>
            </p:nvSpPr>
            <p:spPr bwMode="auto">
              <a:xfrm>
                <a:off x="2086" y="2704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393" name="Line 70"/>
              <p:cNvSpPr>
                <a:spLocks noChangeShapeType="1"/>
              </p:cNvSpPr>
              <p:nvPr/>
            </p:nvSpPr>
            <p:spPr bwMode="auto">
              <a:xfrm>
                <a:off x="2086" y="3158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4386" name="Group 71"/>
            <p:cNvGrpSpPr>
              <a:grpSpLocks/>
            </p:cNvGrpSpPr>
            <p:nvPr/>
          </p:nvGrpSpPr>
          <p:grpSpPr bwMode="auto">
            <a:xfrm>
              <a:off x="4740" y="3294"/>
              <a:ext cx="272" cy="771"/>
              <a:chOff x="158" y="3294"/>
              <a:chExt cx="272" cy="771"/>
            </a:xfrm>
          </p:grpSpPr>
          <p:sp>
            <p:nvSpPr>
              <p:cNvPr id="14387" name="Line 72"/>
              <p:cNvSpPr>
                <a:spLocks noChangeShapeType="1"/>
              </p:cNvSpPr>
              <p:nvPr/>
            </p:nvSpPr>
            <p:spPr bwMode="auto">
              <a:xfrm>
                <a:off x="294" y="3294"/>
                <a:ext cx="0" cy="68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388" name="Line 73"/>
              <p:cNvSpPr>
                <a:spLocks noChangeShapeType="1"/>
              </p:cNvSpPr>
              <p:nvPr/>
            </p:nvSpPr>
            <p:spPr bwMode="auto">
              <a:xfrm>
                <a:off x="158" y="397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389" name="Line 74"/>
              <p:cNvSpPr>
                <a:spLocks noChangeShapeType="1"/>
              </p:cNvSpPr>
              <p:nvPr/>
            </p:nvSpPr>
            <p:spPr bwMode="auto">
              <a:xfrm>
                <a:off x="226" y="4020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4390" name="Line 75"/>
              <p:cNvSpPr>
                <a:spLocks noChangeShapeType="1"/>
              </p:cNvSpPr>
              <p:nvPr/>
            </p:nvSpPr>
            <p:spPr bwMode="auto">
              <a:xfrm>
                <a:off x="271" y="4065"/>
                <a:ext cx="4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75852" name="Rectangle 76"/>
          <p:cNvSpPr>
            <a:spLocks noChangeArrowheads="1"/>
          </p:cNvSpPr>
          <p:nvPr/>
        </p:nvSpPr>
        <p:spPr bwMode="auto">
          <a:xfrm>
            <a:off x="7308850" y="3429000"/>
            <a:ext cx="1008063" cy="3240088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5853" name="Text Box 77"/>
          <p:cNvSpPr txBox="1">
            <a:spLocks noChangeArrowheads="1"/>
          </p:cNvSpPr>
          <p:nvPr/>
        </p:nvSpPr>
        <p:spPr bwMode="auto">
          <a:xfrm>
            <a:off x="287338" y="1443038"/>
            <a:ext cx="431800" cy="33020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2000" b="1">
              <a:solidFill>
                <a:srgbClr val="FF3300"/>
              </a:solidFill>
            </a:endParaRPr>
          </a:p>
        </p:txBody>
      </p:sp>
      <p:sp>
        <p:nvSpPr>
          <p:cNvPr id="75854" name="Line 78"/>
          <p:cNvSpPr>
            <a:spLocks noChangeShapeType="1"/>
          </p:cNvSpPr>
          <p:nvPr/>
        </p:nvSpPr>
        <p:spPr bwMode="auto">
          <a:xfrm>
            <a:off x="503238" y="1773238"/>
            <a:ext cx="0" cy="1800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855" name="Text Box 79"/>
          <p:cNvSpPr txBox="1">
            <a:spLocks noChangeArrowheads="1"/>
          </p:cNvSpPr>
          <p:nvPr/>
        </p:nvSpPr>
        <p:spPr bwMode="auto">
          <a:xfrm>
            <a:off x="1908175" y="1196975"/>
            <a:ext cx="7056438" cy="7270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rgbClr val="FF3300"/>
                </a:solidFill>
              </a:rPr>
              <a:t>Svodiče mimo budovu (dříve třída A) zodpovídá provozovatel sítě – </a:t>
            </a:r>
            <a:r>
              <a:rPr lang="cs-CZ" altLang="cs-CZ" sz="2000" b="1" u="sng">
                <a:solidFill>
                  <a:srgbClr val="FF3300"/>
                </a:solidFill>
              </a:rPr>
              <a:t>ochranná úroveň 6 kV</a:t>
            </a:r>
          </a:p>
        </p:txBody>
      </p:sp>
      <p:sp>
        <p:nvSpPr>
          <p:cNvPr id="75856" name="Text Box 80"/>
          <p:cNvSpPr txBox="1">
            <a:spLocks noChangeArrowheads="1"/>
          </p:cNvSpPr>
          <p:nvPr/>
        </p:nvSpPr>
        <p:spPr bwMode="auto">
          <a:xfrm>
            <a:off x="1366838" y="1449388"/>
            <a:ext cx="431800" cy="33020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75857" name="Line 81"/>
          <p:cNvSpPr>
            <a:spLocks noChangeShapeType="1"/>
          </p:cNvSpPr>
          <p:nvPr/>
        </p:nvSpPr>
        <p:spPr bwMode="auto">
          <a:xfrm>
            <a:off x="1582738" y="1773238"/>
            <a:ext cx="0" cy="1800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858" name="Line 82"/>
          <p:cNvSpPr>
            <a:spLocks noChangeShapeType="1"/>
          </p:cNvSpPr>
          <p:nvPr/>
        </p:nvSpPr>
        <p:spPr bwMode="auto">
          <a:xfrm>
            <a:off x="611188" y="2420938"/>
            <a:ext cx="8651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859" name="Text Box 83"/>
          <p:cNvSpPr txBox="1">
            <a:spLocks noChangeArrowheads="1"/>
          </p:cNvSpPr>
          <p:nvPr/>
        </p:nvSpPr>
        <p:spPr bwMode="auto">
          <a:xfrm>
            <a:off x="757238" y="2060575"/>
            <a:ext cx="574675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6kV</a:t>
            </a:r>
          </a:p>
        </p:txBody>
      </p:sp>
      <p:sp>
        <p:nvSpPr>
          <p:cNvPr id="75860" name="Text Box 84"/>
          <p:cNvSpPr txBox="1">
            <a:spLocks noChangeArrowheads="1"/>
          </p:cNvSpPr>
          <p:nvPr/>
        </p:nvSpPr>
        <p:spPr bwMode="auto">
          <a:xfrm>
            <a:off x="6732588" y="1052513"/>
            <a:ext cx="2232025" cy="3715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>
                <a:solidFill>
                  <a:srgbClr val="000000"/>
                </a:solidFill>
              </a:rPr>
              <a:t>Hlavní rozvaděč</a:t>
            </a:r>
          </a:p>
        </p:txBody>
      </p:sp>
      <p:sp>
        <p:nvSpPr>
          <p:cNvPr id="75861" name="Line 85"/>
          <p:cNvSpPr>
            <a:spLocks noChangeShapeType="1"/>
          </p:cNvSpPr>
          <p:nvPr/>
        </p:nvSpPr>
        <p:spPr bwMode="auto">
          <a:xfrm flipH="1">
            <a:off x="2051050" y="1412875"/>
            <a:ext cx="4681538" cy="2232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862" name="Text Box 86"/>
          <p:cNvSpPr txBox="1">
            <a:spLocks noChangeArrowheads="1"/>
          </p:cNvSpPr>
          <p:nvPr/>
        </p:nvSpPr>
        <p:spPr bwMode="auto">
          <a:xfrm>
            <a:off x="6948488" y="1557338"/>
            <a:ext cx="2016125" cy="6667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>
                <a:solidFill>
                  <a:srgbClr val="000000"/>
                </a:solidFill>
              </a:rPr>
              <a:t>Podružný rozvaděč</a:t>
            </a:r>
          </a:p>
        </p:txBody>
      </p:sp>
      <p:sp>
        <p:nvSpPr>
          <p:cNvPr id="75863" name="Line 87"/>
          <p:cNvSpPr>
            <a:spLocks noChangeShapeType="1"/>
          </p:cNvSpPr>
          <p:nvPr/>
        </p:nvSpPr>
        <p:spPr bwMode="auto">
          <a:xfrm flipH="1">
            <a:off x="3924300" y="2205038"/>
            <a:ext cx="3024188" cy="14398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864" name="Text Box 88"/>
          <p:cNvSpPr txBox="1">
            <a:spLocks noChangeArrowheads="1"/>
          </p:cNvSpPr>
          <p:nvPr/>
        </p:nvSpPr>
        <p:spPr bwMode="auto">
          <a:xfrm>
            <a:off x="6948488" y="2330450"/>
            <a:ext cx="2016125" cy="6667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>
                <a:solidFill>
                  <a:srgbClr val="000000"/>
                </a:solidFill>
              </a:rPr>
              <a:t>Chráněné spotřebiče</a:t>
            </a:r>
          </a:p>
        </p:txBody>
      </p:sp>
      <p:sp>
        <p:nvSpPr>
          <p:cNvPr id="75865" name="Line 89"/>
          <p:cNvSpPr>
            <a:spLocks noChangeShapeType="1"/>
          </p:cNvSpPr>
          <p:nvPr/>
        </p:nvSpPr>
        <p:spPr bwMode="auto">
          <a:xfrm>
            <a:off x="6948488" y="3022600"/>
            <a:ext cx="288925" cy="3603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866" name="Text Box 90"/>
          <p:cNvSpPr txBox="1">
            <a:spLocks noChangeArrowheads="1"/>
          </p:cNvSpPr>
          <p:nvPr/>
        </p:nvSpPr>
        <p:spPr bwMode="auto">
          <a:xfrm>
            <a:off x="179388" y="981075"/>
            <a:ext cx="2016125" cy="3715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>
                <a:solidFill>
                  <a:srgbClr val="000000"/>
                </a:solidFill>
              </a:rPr>
              <a:t>Silové vedení</a:t>
            </a:r>
          </a:p>
        </p:txBody>
      </p:sp>
      <p:sp>
        <p:nvSpPr>
          <p:cNvPr id="75867" name="Line 91"/>
          <p:cNvSpPr>
            <a:spLocks noChangeShapeType="1"/>
          </p:cNvSpPr>
          <p:nvPr/>
        </p:nvSpPr>
        <p:spPr bwMode="auto">
          <a:xfrm>
            <a:off x="971550" y="1412875"/>
            <a:ext cx="4608513" cy="23764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868" name="Text Box 92"/>
          <p:cNvSpPr txBox="1">
            <a:spLocks noChangeArrowheads="1"/>
          </p:cNvSpPr>
          <p:nvPr/>
        </p:nvSpPr>
        <p:spPr bwMode="auto">
          <a:xfrm>
            <a:off x="1908175" y="1196975"/>
            <a:ext cx="7056438" cy="69532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1900" b="1" dirty="0">
                <a:solidFill>
                  <a:srgbClr val="FF3300"/>
                </a:solidFill>
              </a:rPr>
              <a:t>Svodiče TYP </a:t>
            </a:r>
            <a:r>
              <a:rPr lang="cs-CZ" altLang="cs-CZ" sz="1900" b="1" dirty="0" smtClean="0">
                <a:solidFill>
                  <a:srgbClr val="FF3300"/>
                </a:solidFill>
              </a:rPr>
              <a:t>1 (třída I) </a:t>
            </a:r>
            <a:r>
              <a:rPr lang="cs-CZ" altLang="cs-CZ" sz="1900" b="1" dirty="0">
                <a:solidFill>
                  <a:srgbClr val="FF3300"/>
                </a:solidFill>
              </a:rPr>
              <a:t>– Omezení bleskového proudu – hlavní rozváděč - </a:t>
            </a:r>
            <a:r>
              <a:rPr lang="cs-CZ" altLang="cs-CZ" sz="1900" b="1" u="sng" dirty="0">
                <a:solidFill>
                  <a:srgbClr val="FF3300"/>
                </a:solidFill>
              </a:rPr>
              <a:t>ochranná úroveň 4 kV</a:t>
            </a:r>
          </a:p>
        </p:txBody>
      </p:sp>
      <p:sp>
        <p:nvSpPr>
          <p:cNvPr id="75869" name="Text Box 93"/>
          <p:cNvSpPr txBox="1">
            <a:spLocks noChangeArrowheads="1"/>
          </p:cNvSpPr>
          <p:nvPr/>
        </p:nvSpPr>
        <p:spPr bwMode="auto">
          <a:xfrm>
            <a:off x="2124075" y="2781300"/>
            <a:ext cx="574675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4kV</a:t>
            </a:r>
          </a:p>
        </p:txBody>
      </p:sp>
      <p:sp>
        <p:nvSpPr>
          <p:cNvPr id="75870" name="Line 94"/>
          <p:cNvSpPr>
            <a:spLocks noChangeShapeType="1"/>
          </p:cNvSpPr>
          <p:nvPr/>
        </p:nvSpPr>
        <p:spPr bwMode="auto">
          <a:xfrm>
            <a:off x="1763713" y="3141663"/>
            <a:ext cx="1439862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871" name="Text Box 95"/>
          <p:cNvSpPr txBox="1">
            <a:spLocks noChangeArrowheads="1"/>
          </p:cNvSpPr>
          <p:nvPr/>
        </p:nvSpPr>
        <p:spPr bwMode="auto">
          <a:xfrm>
            <a:off x="1905001" y="1253654"/>
            <a:ext cx="7056438" cy="637606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b="1" dirty="0">
                <a:solidFill>
                  <a:srgbClr val="FF3300"/>
                </a:solidFill>
              </a:rPr>
              <a:t>Svodiče TYP 2 </a:t>
            </a:r>
            <a:r>
              <a:rPr lang="cs-CZ" altLang="cs-CZ" b="1" dirty="0" smtClean="0">
                <a:solidFill>
                  <a:srgbClr val="FF3300"/>
                </a:solidFill>
              </a:rPr>
              <a:t>(třída II) – snížení zbytkového </a:t>
            </a:r>
            <a:r>
              <a:rPr lang="cs-CZ" altLang="cs-CZ" b="1" dirty="0">
                <a:solidFill>
                  <a:srgbClr val="FF3300"/>
                </a:solidFill>
              </a:rPr>
              <a:t>přepětí v podružném rozvaděči – </a:t>
            </a:r>
            <a:r>
              <a:rPr lang="cs-CZ" altLang="cs-CZ" b="1" u="sng" dirty="0">
                <a:solidFill>
                  <a:srgbClr val="FF3300"/>
                </a:solidFill>
              </a:rPr>
              <a:t>ochranná úroveň 2,5 kV</a:t>
            </a:r>
          </a:p>
        </p:txBody>
      </p:sp>
      <p:sp>
        <p:nvSpPr>
          <p:cNvPr id="75872" name="Text Box 96"/>
          <p:cNvSpPr txBox="1">
            <a:spLocks noChangeArrowheads="1"/>
          </p:cNvSpPr>
          <p:nvPr/>
        </p:nvSpPr>
        <p:spPr bwMode="auto">
          <a:xfrm>
            <a:off x="3059113" y="2306638"/>
            <a:ext cx="431800" cy="33020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75873" name="Line 97"/>
          <p:cNvSpPr>
            <a:spLocks noChangeShapeType="1"/>
          </p:cNvSpPr>
          <p:nvPr/>
        </p:nvSpPr>
        <p:spPr bwMode="auto">
          <a:xfrm>
            <a:off x="3276600" y="263683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874" name="Text Box 98"/>
          <p:cNvSpPr txBox="1">
            <a:spLocks noChangeArrowheads="1"/>
          </p:cNvSpPr>
          <p:nvPr/>
        </p:nvSpPr>
        <p:spPr bwMode="auto">
          <a:xfrm>
            <a:off x="3492500" y="2781300"/>
            <a:ext cx="935038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2,5kV</a:t>
            </a:r>
          </a:p>
        </p:txBody>
      </p:sp>
      <p:sp>
        <p:nvSpPr>
          <p:cNvPr id="75875" name="Line 99"/>
          <p:cNvSpPr>
            <a:spLocks noChangeShapeType="1"/>
          </p:cNvSpPr>
          <p:nvPr/>
        </p:nvSpPr>
        <p:spPr bwMode="auto">
          <a:xfrm>
            <a:off x="3419475" y="3141663"/>
            <a:ext cx="1152525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876" name="Text Box 100"/>
          <p:cNvSpPr txBox="1">
            <a:spLocks noChangeArrowheads="1"/>
          </p:cNvSpPr>
          <p:nvPr/>
        </p:nvSpPr>
        <p:spPr bwMode="auto">
          <a:xfrm>
            <a:off x="2482850" y="1002227"/>
            <a:ext cx="6493784" cy="91460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b="1" dirty="0">
                <a:solidFill>
                  <a:srgbClr val="FF3300"/>
                </a:solidFill>
              </a:rPr>
              <a:t>Svodiče TYP 3 </a:t>
            </a:r>
            <a:r>
              <a:rPr lang="cs-CZ" altLang="cs-CZ" b="1" dirty="0" smtClean="0">
                <a:solidFill>
                  <a:srgbClr val="FF3300"/>
                </a:solidFill>
              </a:rPr>
              <a:t>(třída III) – </a:t>
            </a:r>
            <a:r>
              <a:rPr lang="cs-CZ" altLang="cs-CZ" b="1" dirty="0">
                <a:solidFill>
                  <a:srgbClr val="FF3300"/>
                </a:solidFill>
              </a:rPr>
              <a:t>v vf filtrem pro citlivé spotřebiče u elektrického zařízení – </a:t>
            </a:r>
            <a:r>
              <a:rPr lang="cs-CZ" altLang="cs-CZ" b="1" u="sng" dirty="0">
                <a:solidFill>
                  <a:srgbClr val="FF3300"/>
                </a:solidFill>
              </a:rPr>
              <a:t>ochranná úroveň 1,5 kV</a:t>
            </a:r>
          </a:p>
        </p:txBody>
      </p:sp>
      <p:sp>
        <p:nvSpPr>
          <p:cNvPr id="75877" name="Text Box 101"/>
          <p:cNvSpPr txBox="1">
            <a:spLocks noChangeArrowheads="1"/>
          </p:cNvSpPr>
          <p:nvPr/>
        </p:nvSpPr>
        <p:spPr bwMode="auto">
          <a:xfrm>
            <a:off x="4427538" y="2306638"/>
            <a:ext cx="431800" cy="33020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75878" name="Line 102"/>
          <p:cNvSpPr>
            <a:spLocks noChangeShapeType="1"/>
          </p:cNvSpPr>
          <p:nvPr/>
        </p:nvSpPr>
        <p:spPr bwMode="auto">
          <a:xfrm>
            <a:off x="4643438" y="263683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879" name="Text Box 103"/>
          <p:cNvSpPr txBox="1">
            <a:spLocks noChangeArrowheads="1"/>
          </p:cNvSpPr>
          <p:nvPr/>
        </p:nvSpPr>
        <p:spPr bwMode="auto">
          <a:xfrm>
            <a:off x="5149850" y="2781300"/>
            <a:ext cx="935038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1,5kV</a:t>
            </a:r>
          </a:p>
        </p:txBody>
      </p:sp>
      <p:sp>
        <p:nvSpPr>
          <p:cNvPr id="75880" name="Line 104"/>
          <p:cNvSpPr>
            <a:spLocks noChangeShapeType="1"/>
          </p:cNvSpPr>
          <p:nvPr/>
        </p:nvSpPr>
        <p:spPr bwMode="auto">
          <a:xfrm>
            <a:off x="4859338" y="3141663"/>
            <a:ext cx="165735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881" name="Text Box 105"/>
          <p:cNvSpPr txBox="1">
            <a:spLocks noChangeArrowheads="1"/>
          </p:cNvSpPr>
          <p:nvPr/>
        </p:nvSpPr>
        <p:spPr bwMode="auto">
          <a:xfrm>
            <a:off x="1841160" y="1186544"/>
            <a:ext cx="7129463" cy="97472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1900" b="1">
                <a:solidFill>
                  <a:srgbClr val="FF3300"/>
                </a:solidFill>
              </a:rPr>
              <a:t>Možná dodatečná ochrana zvlášť citlivého zařízení.  Je umístěna přímo u spotřebiče nebo je součástí spotřebiče. Ochranná úroveň je dána spotřebičem.</a:t>
            </a:r>
            <a:endParaRPr lang="cs-CZ" altLang="cs-CZ" sz="1900" b="1" u="sng">
              <a:solidFill>
                <a:srgbClr val="FF3300"/>
              </a:solidFill>
            </a:endParaRPr>
          </a:p>
        </p:txBody>
      </p:sp>
      <p:sp>
        <p:nvSpPr>
          <p:cNvPr id="75882" name="Line 106"/>
          <p:cNvSpPr>
            <a:spLocks noChangeShapeType="1"/>
          </p:cNvSpPr>
          <p:nvPr/>
        </p:nvSpPr>
        <p:spPr bwMode="auto">
          <a:xfrm>
            <a:off x="7740650" y="2170113"/>
            <a:ext cx="0" cy="14398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883" name="Line 107"/>
          <p:cNvSpPr>
            <a:spLocks noChangeShapeType="1"/>
          </p:cNvSpPr>
          <p:nvPr/>
        </p:nvSpPr>
        <p:spPr bwMode="auto">
          <a:xfrm>
            <a:off x="1692275" y="5734050"/>
            <a:ext cx="1511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884" name="Text Box 108"/>
          <p:cNvSpPr txBox="1">
            <a:spLocks noChangeArrowheads="1"/>
          </p:cNvSpPr>
          <p:nvPr/>
        </p:nvSpPr>
        <p:spPr bwMode="auto">
          <a:xfrm>
            <a:off x="1765300" y="5373688"/>
            <a:ext cx="1366838" cy="274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min. 10 m</a:t>
            </a:r>
          </a:p>
        </p:txBody>
      </p:sp>
      <p:sp>
        <p:nvSpPr>
          <p:cNvPr id="75885" name="Text Box 109"/>
          <p:cNvSpPr txBox="1">
            <a:spLocks noChangeArrowheads="1"/>
          </p:cNvSpPr>
          <p:nvPr/>
        </p:nvSpPr>
        <p:spPr bwMode="auto">
          <a:xfrm>
            <a:off x="3348038" y="5373688"/>
            <a:ext cx="1223962" cy="274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min. 5 m</a:t>
            </a:r>
          </a:p>
        </p:txBody>
      </p:sp>
      <p:sp>
        <p:nvSpPr>
          <p:cNvPr id="75886" name="Line 110"/>
          <p:cNvSpPr>
            <a:spLocks noChangeShapeType="1"/>
          </p:cNvSpPr>
          <p:nvPr/>
        </p:nvSpPr>
        <p:spPr bwMode="auto">
          <a:xfrm>
            <a:off x="3348038" y="5734050"/>
            <a:ext cx="12239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7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75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75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75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75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75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75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75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75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75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7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7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75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7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7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7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7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5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5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5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5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500"/>
                                        <p:tgtEl>
                                          <p:spTgt spid="75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7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7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7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7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5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5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75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7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7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7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82" grpId="0" animBg="1"/>
      <p:bldP spid="75783" grpId="0" animBg="1"/>
      <p:bldP spid="75784" grpId="0" animBg="1"/>
      <p:bldP spid="75852" grpId="0" animBg="1"/>
      <p:bldP spid="75853" grpId="0" animBg="1"/>
      <p:bldP spid="75854" grpId="0" animBg="1"/>
      <p:bldP spid="75855" grpId="0" animBg="1"/>
      <p:bldP spid="75855" grpId="1" animBg="1"/>
      <p:bldP spid="75856" grpId="0" animBg="1"/>
      <p:bldP spid="75857" grpId="0" animBg="1"/>
      <p:bldP spid="75858" grpId="0" animBg="1"/>
      <p:bldP spid="75859" grpId="0" animBg="1"/>
      <p:bldP spid="75860" grpId="0" animBg="1"/>
      <p:bldP spid="75860" grpId="1" animBg="1"/>
      <p:bldP spid="75861" grpId="0" animBg="1"/>
      <p:bldP spid="75861" grpId="1" animBg="1"/>
      <p:bldP spid="75862" grpId="0" animBg="1"/>
      <p:bldP spid="75862" grpId="1" animBg="1"/>
      <p:bldP spid="75863" grpId="0" animBg="1"/>
      <p:bldP spid="75863" grpId="1" animBg="1"/>
      <p:bldP spid="75864" grpId="0" animBg="1"/>
      <p:bldP spid="75864" grpId="1" animBg="1"/>
      <p:bldP spid="75865" grpId="0" animBg="1"/>
      <p:bldP spid="75865" grpId="1" animBg="1"/>
      <p:bldP spid="75866" grpId="0" animBg="1"/>
      <p:bldP spid="75866" grpId="1" animBg="1"/>
      <p:bldP spid="75867" grpId="0" animBg="1"/>
      <p:bldP spid="75867" grpId="1" animBg="1"/>
      <p:bldP spid="75868" grpId="0" animBg="1"/>
      <p:bldP spid="75868" grpId="1" animBg="1"/>
      <p:bldP spid="75869" grpId="0" animBg="1"/>
      <p:bldP spid="75870" grpId="0" animBg="1"/>
      <p:bldP spid="75871" grpId="0" animBg="1"/>
      <p:bldP spid="75872" grpId="0" animBg="1"/>
      <p:bldP spid="75873" grpId="0" animBg="1"/>
      <p:bldP spid="75874" grpId="0" animBg="1"/>
      <p:bldP spid="75875" grpId="0" animBg="1"/>
      <p:bldP spid="75876" grpId="0" animBg="1"/>
      <p:bldP spid="75876" grpId="1" animBg="1"/>
      <p:bldP spid="75877" grpId="0" animBg="1"/>
      <p:bldP spid="75878" grpId="0" animBg="1"/>
      <p:bldP spid="75879" grpId="0" animBg="1"/>
      <p:bldP spid="75880" grpId="0" animBg="1"/>
      <p:bldP spid="75881" grpId="0" animBg="1"/>
      <p:bldP spid="75882" grpId="0" animBg="1"/>
      <p:bldP spid="75883" grpId="0" animBg="1"/>
      <p:bldP spid="75884" grpId="0" animBg="1"/>
      <p:bldP spid="75885" grpId="0" animBg="1"/>
      <p:bldP spid="758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60350"/>
            <a:ext cx="8785225" cy="703263"/>
          </a:xfrm>
        </p:spPr>
        <p:txBody>
          <a:bodyPr/>
          <a:lstStyle/>
          <a:p>
            <a:pPr eaLnBrk="1" hangingPunct="1"/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Kategorie přepětí </a:t>
            </a:r>
            <a:r>
              <a:rPr lang="cs-CZ" altLang="cs-CZ" sz="24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– ČSN EN 61643-11 ed.2</a:t>
            </a:r>
          </a:p>
        </p:txBody>
      </p:sp>
      <p:pic>
        <p:nvPicPr>
          <p:cNvPr id="33903" name="Obrázek 5" descr="zona a U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20763"/>
            <a:ext cx="7129462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04" name="Text Box 112"/>
          <p:cNvSpPr txBox="1">
            <a:spLocks noChangeArrowheads="1"/>
          </p:cNvSpPr>
          <p:nvPr/>
        </p:nvSpPr>
        <p:spPr bwMode="auto">
          <a:xfrm>
            <a:off x="6443663" y="1196975"/>
            <a:ext cx="2376487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Barevné rozdělení odpovídá barvě SPD (HAKEL)</a:t>
            </a:r>
          </a:p>
        </p:txBody>
      </p:sp>
    </p:spTree>
    <p:extLst>
      <p:ext uri="{BB962C8B-B14F-4D97-AF65-F5344CB8AC3E}">
        <p14:creationId xmlns:p14="http://schemas.microsoft.com/office/powerpoint/2010/main" val="6223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3390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49" y="144463"/>
            <a:ext cx="8856663" cy="692150"/>
          </a:xfrm>
        </p:spPr>
        <p:txBody>
          <a:bodyPr lIns="72562" tIns="36281" rIns="72562" bIns="36281" anchorCtr="0"/>
          <a:lstStyle/>
          <a:p>
            <a:pPr eaLnBrk="1" hangingPunct="1">
              <a:defRPr/>
            </a:pPr>
            <a:r>
              <a:rPr lang="cs-CZ" sz="30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Příklad třístupňové koordinované ochrany</a:t>
            </a:r>
            <a:r>
              <a:rPr lang="cs-CZ" sz="32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 </a:t>
            </a:r>
            <a:r>
              <a:rPr lang="cs-CZ" sz="20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(</a:t>
            </a:r>
            <a:r>
              <a:rPr lang="cs-CZ" sz="2000" b="1" u="sng" dirty="0" err="1" smtClean="0">
                <a:solidFill>
                  <a:srgbClr val="000000"/>
                </a:solidFill>
                <a:effectLst/>
                <a:latin typeface="Comic Sans MS" pitchFamily="66" charset="0"/>
              </a:rPr>
              <a:t>Hakel</a:t>
            </a:r>
            <a:r>
              <a:rPr lang="cs-CZ" sz="20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)</a:t>
            </a:r>
          </a:p>
        </p:txBody>
      </p:sp>
      <p:sp>
        <p:nvSpPr>
          <p:cNvPr id="141347" name="Arc 35"/>
          <p:cNvSpPr>
            <a:spLocks/>
          </p:cNvSpPr>
          <p:nvPr/>
        </p:nvSpPr>
        <p:spPr bwMode="auto">
          <a:xfrm>
            <a:off x="373063" y="2651125"/>
            <a:ext cx="936625" cy="1069975"/>
          </a:xfrm>
          <a:custGeom>
            <a:avLst/>
            <a:gdLst>
              <a:gd name="T0" fmla="*/ 0 w 43199"/>
              <a:gd name="T1" fmla="*/ 2147483647 h 21600"/>
              <a:gd name="T2" fmla="*/ 2147483647 w 43199"/>
              <a:gd name="T3" fmla="*/ 2147483647 h 21600"/>
              <a:gd name="T4" fmla="*/ 2147483647 w 43199"/>
              <a:gd name="T5" fmla="*/ 2147483647 h 21600"/>
              <a:gd name="T6" fmla="*/ 0 60000 65536"/>
              <a:gd name="T7" fmla="*/ 0 60000 65536"/>
              <a:gd name="T8" fmla="*/ 0 60000 65536"/>
              <a:gd name="T9" fmla="*/ 0 w 43199"/>
              <a:gd name="T10" fmla="*/ 0 h 21600"/>
              <a:gd name="T11" fmla="*/ 43199 w 431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1600" fill="none" extrusionOk="0">
                <a:moveTo>
                  <a:pt x="0" y="21572"/>
                </a:moveTo>
                <a:cubicBezTo>
                  <a:pt x="15" y="9653"/>
                  <a:pt x="9681" y="-1"/>
                  <a:pt x="21600" y="0"/>
                </a:cubicBezTo>
                <a:cubicBezTo>
                  <a:pt x="33459" y="0"/>
                  <a:pt x="43100" y="9561"/>
                  <a:pt x="43199" y="21420"/>
                </a:cubicBezTo>
              </a:path>
              <a:path w="43199" h="21600" stroke="0" extrusionOk="0">
                <a:moveTo>
                  <a:pt x="0" y="21572"/>
                </a:moveTo>
                <a:cubicBezTo>
                  <a:pt x="15" y="9653"/>
                  <a:pt x="9681" y="-1"/>
                  <a:pt x="21600" y="0"/>
                </a:cubicBezTo>
                <a:cubicBezTo>
                  <a:pt x="33459" y="0"/>
                  <a:pt x="43100" y="9561"/>
                  <a:pt x="43199" y="21420"/>
                </a:cubicBezTo>
                <a:lnTo>
                  <a:pt x="21600" y="21600"/>
                </a:lnTo>
                <a:lnTo>
                  <a:pt x="0" y="21572"/>
                </a:lnTo>
                <a:close/>
              </a:path>
            </a:pathLst>
          </a:custGeom>
          <a:solidFill>
            <a:srgbClr val="FC3904"/>
          </a:solidFill>
          <a:ln w="57150" cap="rnd" cmpd="tri">
            <a:solidFill>
              <a:srgbClr val="000000"/>
            </a:solidFill>
            <a:round/>
            <a:headEnd/>
            <a:tailEnd/>
          </a:ln>
        </p:spPr>
        <p:txBody>
          <a:bodyPr lIns="72567" tIns="36283" rIns="72567" bIns="36283"/>
          <a:lstStyle/>
          <a:p>
            <a:endParaRPr lang="cs-CZ"/>
          </a:p>
        </p:txBody>
      </p:sp>
      <p:sp>
        <p:nvSpPr>
          <p:cNvPr id="141348" name="Arc 36"/>
          <p:cNvSpPr>
            <a:spLocks/>
          </p:cNvSpPr>
          <p:nvPr/>
        </p:nvSpPr>
        <p:spPr bwMode="auto">
          <a:xfrm>
            <a:off x="4519613" y="3363913"/>
            <a:ext cx="920750" cy="357187"/>
          </a:xfrm>
          <a:custGeom>
            <a:avLst/>
            <a:gdLst>
              <a:gd name="T0" fmla="*/ 0 w 43145"/>
              <a:gd name="T1" fmla="*/ 2147483647 h 21600"/>
              <a:gd name="T2" fmla="*/ 2147483647 w 43145"/>
              <a:gd name="T3" fmla="*/ 2147483647 h 21600"/>
              <a:gd name="T4" fmla="*/ 2147483647 w 43145"/>
              <a:gd name="T5" fmla="*/ 2147483647 h 21600"/>
              <a:gd name="T6" fmla="*/ 0 60000 65536"/>
              <a:gd name="T7" fmla="*/ 0 60000 65536"/>
              <a:gd name="T8" fmla="*/ 0 60000 65536"/>
              <a:gd name="T9" fmla="*/ 0 w 43145"/>
              <a:gd name="T10" fmla="*/ 0 h 21600"/>
              <a:gd name="T11" fmla="*/ 43145 w 431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45" h="21600" fill="none" extrusionOk="0">
                <a:moveTo>
                  <a:pt x="0" y="20318"/>
                </a:moveTo>
                <a:cubicBezTo>
                  <a:pt x="678" y="8906"/>
                  <a:pt x="10130" y="-1"/>
                  <a:pt x="21562" y="0"/>
                </a:cubicBezTo>
                <a:cubicBezTo>
                  <a:pt x="33154" y="0"/>
                  <a:pt x="42679" y="9150"/>
                  <a:pt x="43144" y="20734"/>
                </a:cubicBezTo>
              </a:path>
              <a:path w="43145" h="21600" stroke="0" extrusionOk="0">
                <a:moveTo>
                  <a:pt x="0" y="20318"/>
                </a:moveTo>
                <a:cubicBezTo>
                  <a:pt x="678" y="8906"/>
                  <a:pt x="10130" y="-1"/>
                  <a:pt x="21562" y="0"/>
                </a:cubicBezTo>
                <a:cubicBezTo>
                  <a:pt x="33154" y="0"/>
                  <a:pt x="42679" y="9150"/>
                  <a:pt x="43144" y="20734"/>
                </a:cubicBezTo>
                <a:lnTo>
                  <a:pt x="21562" y="21600"/>
                </a:lnTo>
                <a:lnTo>
                  <a:pt x="0" y="20318"/>
                </a:lnTo>
                <a:close/>
              </a:path>
            </a:pathLst>
          </a:custGeom>
          <a:solidFill>
            <a:srgbClr val="FFCC00"/>
          </a:solidFill>
          <a:ln w="57150" cap="rnd" cmpd="tri">
            <a:solidFill>
              <a:srgbClr val="000000"/>
            </a:solidFill>
            <a:round/>
            <a:headEnd/>
            <a:tailEnd/>
          </a:ln>
        </p:spPr>
        <p:txBody>
          <a:bodyPr lIns="72567" tIns="36283" rIns="72567" bIns="36283"/>
          <a:lstStyle/>
          <a:p>
            <a:endParaRPr lang="cs-CZ"/>
          </a:p>
        </p:txBody>
      </p:sp>
      <p:sp>
        <p:nvSpPr>
          <p:cNvPr id="141349" name="Arc 37"/>
          <p:cNvSpPr>
            <a:spLocks/>
          </p:cNvSpPr>
          <p:nvPr/>
        </p:nvSpPr>
        <p:spPr bwMode="auto">
          <a:xfrm>
            <a:off x="2343150" y="3105150"/>
            <a:ext cx="931863" cy="649288"/>
          </a:xfrm>
          <a:custGeom>
            <a:avLst/>
            <a:gdLst>
              <a:gd name="T0" fmla="*/ 0 w 43191"/>
              <a:gd name="T1" fmla="*/ 2147483647 h 21653"/>
              <a:gd name="T2" fmla="*/ 2147483647 w 43191"/>
              <a:gd name="T3" fmla="*/ 2147483647 h 21653"/>
              <a:gd name="T4" fmla="*/ 2147483647 w 43191"/>
              <a:gd name="T5" fmla="*/ 2147483647 h 21653"/>
              <a:gd name="T6" fmla="*/ 0 60000 65536"/>
              <a:gd name="T7" fmla="*/ 0 60000 65536"/>
              <a:gd name="T8" fmla="*/ 0 60000 65536"/>
              <a:gd name="T9" fmla="*/ 0 w 43191"/>
              <a:gd name="T10" fmla="*/ 0 h 21653"/>
              <a:gd name="T11" fmla="*/ 43191 w 43191"/>
              <a:gd name="T12" fmla="*/ 21653 h 216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1" h="21653" fill="none" extrusionOk="0">
                <a:moveTo>
                  <a:pt x="0" y="20963"/>
                </a:moveTo>
                <a:cubicBezTo>
                  <a:pt x="344" y="9286"/>
                  <a:pt x="9909" y="-1"/>
                  <a:pt x="21591" y="0"/>
                </a:cubicBezTo>
                <a:cubicBezTo>
                  <a:pt x="33520" y="0"/>
                  <a:pt x="43191" y="9670"/>
                  <a:pt x="43191" y="21600"/>
                </a:cubicBezTo>
                <a:cubicBezTo>
                  <a:pt x="43191" y="21617"/>
                  <a:pt x="43190" y="21635"/>
                  <a:pt x="43190" y="21652"/>
                </a:cubicBezTo>
              </a:path>
              <a:path w="43191" h="21653" stroke="0" extrusionOk="0">
                <a:moveTo>
                  <a:pt x="0" y="20963"/>
                </a:moveTo>
                <a:cubicBezTo>
                  <a:pt x="344" y="9286"/>
                  <a:pt x="9909" y="-1"/>
                  <a:pt x="21591" y="0"/>
                </a:cubicBezTo>
                <a:cubicBezTo>
                  <a:pt x="33520" y="0"/>
                  <a:pt x="43191" y="9670"/>
                  <a:pt x="43191" y="21600"/>
                </a:cubicBezTo>
                <a:cubicBezTo>
                  <a:pt x="43191" y="21617"/>
                  <a:pt x="43190" y="21635"/>
                  <a:pt x="43190" y="21652"/>
                </a:cubicBezTo>
                <a:lnTo>
                  <a:pt x="21591" y="21600"/>
                </a:lnTo>
                <a:lnTo>
                  <a:pt x="0" y="20963"/>
                </a:lnTo>
                <a:close/>
              </a:path>
            </a:pathLst>
          </a:custGeom>
          <a:solidFill>
            <a:srgbClr val="FD872F"/>
          </a:solidFill>
          <a:ln w="57150" cap="rnd" cmpd="tri">
            <a:solidFill>
              <a:srgbClr val="000000"/>
            </a:solidFill>
            <a:round/>
            <a:headEnd/>
            <a:tailEnd/>
          </a:ln>
        </p:spPr>
        <p:txBody>
          <a:bodyPr lIns="72567" tIns="36283" rIns="72567" bIns="36283"/>
          <a:lstStyle/>
          <a:p>
            <a:endParaRPr lang="cs-CZ"/>
          </a:p>
        </p:txBody>
      </p:sp>
      <p:sp>
        <p:nvSpPr>
          <p:cNvPr id="15366" name="Line 38"/>
          <p:cNvSpPr>
            <a:spLocks noChangeShapeType="1"/>
          </p:cNvSpPr>
          <p:nvPr/>
        </p:nvSpPr>
        <p:spPr bwMode="auto">
          <a:xfrm>
            <a:off x="4476750" y="37703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1351" name="Rectangle 39"/>
          <p:cNvSpPr>
            <a:spLocks noChangeArrowheads="1"/>
          </p:cNvSpPr>
          <p:nvPr/>
        </p:nvSpPr>
        <p:spPr bwMode="auto">
          <a:xfrm>
            <a:off x="476250" y="2197100"/>
            <a:ext cx="9159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8" tIns="46029" rIns="92058" bIns="46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1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 kV</a:t>
            </a:r>
          </a:p>
        </p:txBody>
      </p:sp>
      <p:sp>
        <p:nvSpPr>
          <p:cNvPr id="141352" name="Rectangle 40"/>
          <p:cNvSpPr>
            <a:spLocks noChangeArrowheads="1"/>
          </p:cNvSpPr>
          <p:nvPr/>
        </p:nvSpPr>
        <p:spPr bwMode="auto">
          <a:xfrm>
            <a:off x="2395538" y="2627313"/>
            <a:ext cx="9144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8" tIns="46029" rIns="92058" bIns="46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1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kV</a:t>
            </a:r>
          </a:p>
        </p:txBody>
      </p:sp>
      <p:sp>
        <p:nvSpPr>
          <p:cNvPr id="141353" name="Rectangle 41"/>
          <p:cNvSpPr>
            <a:spLocks noChangeArrowheads="1"/>
          </p:cNvSpPr>
          <p:nvPr/>
        </p:nvSpPr>
        <p:spPr bwMode="auto">
          <a:xfrm>
            <a:off x="4416425" y="2844800"/>
            <a:ext cx="1143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8" tIns="46029" rIns="92058" bIns="46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1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1,2 kV</a:t>
            </a:r>
          </a:p>
        </p:txBody>
      </p:sp>
      <p:sp>
        <p:nvSpPr>
          <p:cNvPr id="141354" name="Rectangle 42"/>
          <p:cNvSpPr>
            <a:spLocks noChangeArrowheads="1"/>
          </p:cNvSpPr>
          <p:nvPr/>
        </p:nvSpPr>
        <p:spPr bwMode="auto">
          <a:xfrm>
            <a:off x="7804150" y="2779713"/>
            <a:ext cx="116046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8" tIns="46029" rIns="92058" bIns="46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4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770 V</a:t>
            </a:r>
          </a:p>
        </p:txBody>
      </p:sp>
      <p:cxnSp>
        <p:nvCxnSpPr>
          <p:cNvPr id="15371" name="AutoShape 43"/>
          <p:cNvCxnSpPr>
            <a:cxnSpLocks noChangeShapeType="1"/>
          </p:cNvCxnSpPr>
          <p:nvPr/>
        </p:nvCxnSpPr>
        <p:spPr bwMode="auto">
          <a:xfrm flipV="1">
            <a:off x="323850" y="3716338"/>
            <a:ext cx="11666538" cy="95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Line 45"/>
          <p:cNvSpPr>
            <a:spLocks noChangeShapeType="1"/>
          </p:cNvSpPr>
          <p:nvPr/>
        </p:nvSpPr>
        <p:spPr bwMode="auto">
          <a:xfrm>
            <a:off x="2032000" y="3754438"/>
            <a:ext cx="0" cy="1006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3" name="Line 46"/>
          <p:cNvSpPr>
            <a:spLocks noChangeShapeType="1"/>
          </p:cNvSpPr>
          <p:nvPr/>
        </p:nvSpPr>
        <p:spPr bwMode="auto">
          <a:xfrm>
            <a:off x="4476750" y="3770313"/>
            <a:ext cx="0" cy="1006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4" name="Line 47"/>
          <p:cNvSpPr>
            <a:spLocks noChangeShapeType="1"/>
          </p:cNvSpPr>
          <p:nvPr/>
        </p:nvSpPr>
        <p:spPr bwMode="auto">
          <a:xfrm>
            <a:off x="2032000" y="3754438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5" name="Line 49"/>
          <p:cNvSpPr>
            <a:spLocks noChangeShapeType="1"/>
          </p:cNvSpPr>
          <p:nvPr/>
        </p:nvSpPr>
        <p:spPr bwMode="auto">
          <a:xfrm>
            <a:off x="4476750" y="3840163"/>
            <a:ext cx="0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1362" name="Arc 50"/>
          <p:cNvSpPr>
            <a:spLocks/>
          </p:cNvSpPr>
          <p:nvPr/>
        </p:nvSpPr>
        <p:spPr bwMode="auto">
          <a:xfrm>
            <a:off x="7886700" y="3494088"/>
            <a:ext cx="1006475" cy="206375"/>
          </a:xfrm>
          <a:custGeom>
            <a:avLst/>
            <a:gdLst>
              <a:gd name="T0" fmla="*/ 0 w 43196"/>
              <a:gd name="T1" fmla="*/ 2147483647 h 21829"/>
              <a:gd name="T2" fmla="*/ 2147483647 w 43196"/>
              <a:gd name="T3" fmla="*/ 2147483647 h 21829"/>
              <a:gd name="T4" fmla="*/ 2147483647 w 43196"/>
              <a:gd name="T5" fmla="*/ 2147483647 h 21829"/>
              <a:gd name="T6" fmla="*/ 0 60000 65536"/>
              <a:gd name="T7" fmla="*/ 0 60000 65536"/>
              <a:gd name="T8" fmla="*/ 0 60000 65536"/>
              <a:gd name="T9" fmla="*/ 0 w 43196"/>
              <a:gd name="T10" fmla="*/ 0 h 21829"/>
              <a:gd name="T11" fmla="*/ 43196 w 43196"/>
              <a:gd name="T12" fmla="*/ 21829 h 218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6" h="21829" fill="none" extrusionOk="0">
                <a:moveTo>
                  <a:pt x="-1" y="21208"/>
                </a:moveTo>
                <a:cubicBezTo>
                  <a:pt x="212" y="9433"/>
                  <a:pt x="9819" y="-1"/>
                  <a:pt x="21596" y="0"/>
                </a:cubicBezTo>
                <a:cubicBezTo>
                  <a:pt x="33525" y="0"/>
                  <a:pt x="43196" y="9670"/>
                  <a:pt x="43196" y="21600"/>
                </a:cubicBezTo>
                <a:cubicBezTo>
                  <a:pt x="43196" y="21676"/>
                  <a:pt x="43195" y="21752"/>
                  <a:pt x="43194" y="21828"/>
                </a:cubicBezTo>
              </a:path>
              <a:path w="43196" h="21829" stroke="0" extrusionOk="0">
                <a:moveTo>
                  <a:pt x="-1" y="21208"/>
                </a:moveTo>
                <a:cubicBezTo>
                  <a:pt x="212" y="9433"/>
                  <a:pt x="9819" y="-1"/>
                  <a:pt x="21596" y="0"/>
                </a:cubicBezTo>
                <a:cubicBezTo>
                  <a:pt x="33525" y="0"/>
                  <a:pt x="43196" y="9670"/>
                  <a:pt x="43196" y="21600"/>
                </a:cubicBezTo>
                <a:cubicBezTo>
                  <a:pt x="43196" y="21676"/>
                  <a:pt x="43195" y="21752"/>
                  <a:pt x="43194" y="21828"/>
                </a:cubicBezTo>
                <a:lnTo>
                  <a:pt x="21596" y="21600"/>
                </a:lnTo>
                <a:lnTo>
                  <a:pt x="-1" y="21208"/>
                </a:lnTo>
                <a:close/>
              </a:path>
            </a:pathLst>
          </a:custGeom>
          <a:solidFill>
            <a:srgbClr val="FFFF00"/>
          </a:solidFill>
          <a:ln w="57150" cap="rnd" cmpd="tri">
            <a:solidFill>
              <a:srgbClr val="000000"/>
            </a:solidFill>
            <a:round/>
            <a:headEnd/>
            <a:tailEnd/>
          </a:ln>
        </p:spPr>
        <p:txBody>
          <a:bodyPr lIns="72567" tIns="36283" rIns="72567" bIns="36283"/>
          <a:lstStyle/>
          <a:p>
            <a:endParaRPr lang="cs-CZ"/>
          </a:p>
        </p:txBody>
      </p:sp>
      <p:sp>
        <p:nvSpPr>
          <p:cNvPr id="141365" name="Line 53"/>
          <p:cNvSpPr>
            <a:spLocks noChangeShapeType="1"/>
          </p:cNvSpPr>
          <p:nvPr/>
        </p:nvSpPr>
        <p:spPr bwMode="auto">
          <a:xfrm>
            <a:off x="2032000" y="4271963"/>
            <a:ext cx="0" cy="1295400"/>
          </a:xfrm>
          <a:prstGeom prst="line">
            <a:avLst/>
          </a:prstGeom>
          <a:noFill/>
          <a:ln w="101600">
            <a:solidFill>
              <a:srgbClr val="FC3904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1366" name="Line 54"/>
          <p:cNvSpPr>
            <a:spLocks noChangeShapeType="1"/>
          </p:cNvSpPr>
          <p:nvPr/>
        </p:nvSpPr>
        <p:spPr bwMode="auto">
          <a:xfrm>
            <a:off x="6929438" y="3233738"/>
            <a:ext cx="19050" cy="1347787"/>
          </a:xfrm>
          <a:prstGeom prst="line">
            <a:avLst/>
          </a:prstGeom>
          <a:noFill/>
          <a:ln w="38100">
            <a:solidFill>
              <a:srgbClr val="FC3904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1367" name="Line 55"/>
          <p:cNvSpPr>
            <a:spLocks noChangeShapeType="1"/>
          </p:cNvSpPr>
          <p:nvPr/>
        </p:nvSpPr>
        <p:spPr bwMode="auto">
          <a:xfrm>
            <a:off x="4476750" y="4402138"/>
            <a:ext cx="0" cy="1225550"/>
          </a:xfrm>
          <a:prstGeom prst="line">
            <a:avLst/>
          </a:prstGeom>
          <a:noFill/>
          <a:ln w="50800">
            <a:solidFill>
              <a:srgbClr val="FC3904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1368" name="Rectangle 56"/>
          <p:cNvSpPr>
            <a:spLocks noChangeArrowheads="1"/>
          </p:cNvSpPr>
          <p:nvPr/>
        </p:nvSpPr>
        <p:spPr bwMode="auto">
          <a:xfrm>
            <a:off x="3978275" y="5827713"/>
            <a:ext cx="1163638" cy="83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8" tIns="46029" rIns="92058" bIns="46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cs-CZ" altLang="cs-CZ" sz="24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15 kA</a:t>
            </a:r>
          </a:p>
          <a:p>
            <a:pPr algn="l"/>
            <a:r>
              <a:rPr lang="cs-CZ" altLang="cs-CZ" sz="24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(8/20)</a:t>
            </a:r>
          </a:p>
        </p:txBody>
      </p:sp>
      <p:sp>
        <p:nvSpPr>
          <p:cNvPr id="141369" name="Rectangle 57"/>
          <p:cNvSpPr>
            <a:spLocks noChangeArrowheads="1"/>
          </p:cNvSpPr>
          <p:nvPr/>
        </p:nvSpPr>
        <p:spPr bwMode="auto">
          <a:xfrm>
            <a:off x="6489700" y="4916488"/>
            <a:ext cx="1250950" cy="83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8" tIns="46029" rIns="92058" bIns="46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cs-CZ" altLang="cs-CZ" sz="24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 kA</a:t>
            </a:r>
          </a:p>
          <a:p>
            <a:pPr algn="l"/>
            <a:r>
              <a:rPr lang="cs-CZ" altLang="cs-CZ" sz="24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(8/20)</a:t>
            </a:r>
          </a:p>
        </p:txBody>
      </p:sp>
      <p:sp>
        <p:nvSpPr>
          <p:cNvPr id="141370" name="Rectangle 58"/>
          <p:cNvSpPr>
            <a:spLocks noChangeArrowheads="1"/>
          </p:cNvSpPr>
          <p:nvPr/>
        </p:nvSpPr>
        <p:spPr bwMode="auto">
          <a:xfrm>
            <a:off x="1385888" y="5827713"/>
            <a:ext cx="1530350" cy="83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8" tIns="46029" rIns="92058" bIns="46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 kA (10/350)</a:t>
            </a:r>
          </a:p>
        </p:txBody>
      </p:sp>
      <p:pic>
        <p:nvPicPr>
          <p:cNvPr id="15383" name="Picture 61" descr="PI-L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997200"/>
            <a:ext cx="6111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4" name="TextovéPole 33"/>
          <p:cNvSpPr txBox="1">
            <a:spLocks noChangeArrowheads="1"/>
          </p:cNvSpPr>
          <p:nvPr/>
        </p:nvSpPr>
        <p:spPr bwMode="auto">
          <a:xfrm>
            <a:off x="107950" y="1039813"/>
            <a:ext cx="2232025" cy="6842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36000" rIns="72000" bIns="36000">
            <a:spAutoFit/>
          </a:bodyPr>
          <a:lstStyle>
            <a:lvl1pPr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Omezení bleskového proudu na vstupu vedení do objektu</a:t>
            </a:r>
          </a:p>
        </p:txBody>
      </p:sp>
      <p:sp>
        <p:nvSpPr>
          <p:cNvPr id="15385" name="Obdélník 34"/>
          <p:cNvSpPr>
            <a:spLocks noChangeArrowheads="1"/>
          </p:cNvSpPr>
          <p:nvPr/>
        </p:nvSpPr>
        <p:spPr bwMode="auto">
          <a:xfrm>
            <a:off x="4284663" y="981075"/>
            <a:ext cx="2016125" cy="8794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567" tIns="36283" rIns="72567" bIns="36283">
            <a:spAutoFit/>
          </a:bodyPr>
          <a:lstStyle>
            <a:lvl1pPr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zbytkového napětí v podružném rozvaděči</a:t>
            </a:r>
          </a:p>
        </p:txBody>
      </p:sp>
      <p:sp>
        <p:nvSpPr>
          <p:cNvPr id="15386" name="Obdélník 35"/>
          <p:cNvSpPr>
            <a:spLocks noChangeArrowheads="1"/>
          </p:cNvSpPr>
          <p:nvPr/>
        </p:nvSpPr>
        <p:spPr bwMode="auto">
          <a:xfrm>
            <a:off x="2627313" y="981075"/>
            <a:ext cx="1458912" cy="8794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567" tIns="36283" rIns="72567" bIns="36283">
            <a:spAutoFit/>
          </a:bodyPr>
          <a:lstStyle>
            <a:lvl1pPr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Rázová oddělovací tlumivka pro koordinaci</a:t>
            </a:r>
          </a:p>
        </p:txBody>
      </p:sp>
      <p:sp>
        <p:nvSpPr>
          <p:cNvPr id="15387" name="Obdélník 36"/>
          <p:cNvSpPr>
            <a:spLocks noChangeArrowheads="1"/>
          </p:cNvSpPr>
          <p:nvPr/>
        </p:nvSpPr>
        <p:spPr bwMode="auto">
          <a:xfrm>
            <a:off x="6443663" y="1196975"/>
            <a:ext cx="2376487" cy="467229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567" tIns="36283" rIns="72567" bIns="36283">
            <a:spAutoFit/>
          </a:bodyPr>
          <a:lstStyle>
            <a:lvl1pPr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54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defTabSz="725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3 s vf filtrem pro citlivé přístroje</a:t>
            </a:r>
          </a:p>
        </p:txBody>
      </p:sp>
      <p:pic>
        <p:nvPicPr>
          <p:cNvPr id="15388" name="Picture 37" descr="HS50_5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16338"/>
            <a:ext cx="11001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38" descr="PIIIM_27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3716338"/>
            <a:ext cx="8286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39" descr="PI_k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13100"/>
            <a:ext cx="10890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1" name="Line 33"/>
          <p:cNvSpPr>
            <a:spLocks noChangeShapeType="1"/>
          </p:cNvSpPr>
          <p:nvPr/>
        </p:nvSpPr>
        <p:spPr bwMode="auto">
          <a:xfrm>
            <a:off x="1403350" y="1700213"/>
            <a:ext cx="360363" cy="18002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</a:bodyPr>
          <a:lstStyle/>
          <a:p>
            <a:endParaRPr lang="cs-CZ"/>
          </a:p>
        </p:txBody>
      </p:sp>
      <p:sp>
        <p:nvSpPr>
          <p:cNvPr id="15392" name="Line 34"/>
          <p:cNvSpPr>
            <a:spLocks noChangeShapeType="1"/>
          </p:cNvSpPr>
          <p:nvPr/>
        </p:nvSpPr>
        <p:spPr bwMode="auto">
          <a:xfrm>
            <a:off x="3563938" y="1844675"/>
            <a:ext cx="71437" cy="9366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</a:bodyPr>
          <a:lstStyle/>
          <a:p>
            <a:endParaRPr lang="cs-CZ"/>
          </a:p>
        </p:txBody>
      </p:sp>
      <p:sp>
        <p:nvSpPr>
          <p:cNvPr id="15393" name="Line 35"/>
          <p:cNvSpPr>
            <a:spLocks noChangeShapeType="1"/>
          </p:cNvSpPr>
          <p:nvPr/>
        </p:nvSpPr>
        <p:spPr bwMode="auto">
          <a:xfrm>
            <a:off x="4284663" y="1844675"/>
            <a:ext cx="71437" cy="1584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</a:bodyPr>
          <a:lstStyle/>
          <a:p>
            <a:endParaRPr lang="cs-CZ"/>
          </a:p>
        </p:txBody>
      </p:sp>
      <p:sp>
        <p:nvSpPr>
          <p:cNvPr id="15394" name="Line 36"/>
          <p:cNvSpPr>
            <a:spLocks noChangeShapeType="1"/>
          </p:cNvSpPr>
          <p:nvPr/>
        </p:nvSpPr>
        <p:spPr bwMode="auto">
          <a:xfrm flipH="1">
            <a:off x="6804025" y="1700213"/>
            <a:ext cx="73025" cy="12969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75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3 -0.00798 L 0.00353 0.17048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1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4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484E-6 2.68528E-6 L 4.35484E-6 0.13542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141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1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1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4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41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1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4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92181E-7 L 0.00886 0.16123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41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805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4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4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4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0"/>
                                        <p:tgtEl>
                                          <p:spTgt spid="14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41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41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4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47" grpId="0" animBg="1"/>
      <p:bldP spid="141348" grpId="0" animBg="1"/>
      <p:bldP spid="141349" grpId="0" animBg="1"/>
      <p:bldP spid="141351" grpId="0"/>
      <p:bldP spid="141352" grpId="0"/>
      <p:bldP spid="141353" grpId="0"/>
      <p:bldP spid="141354" grpId="0"/>
      <p:bldP spid="141362" grpId="0" animBg="1"/>
      <p:bldP spid="141365" grpId="0" animBg="1"/>
      <p:bldP spid="141366" grpId="0" animBg="1"/>
      <p:bldP spid="141367" grpId="0" animBg="1"/>
      <p:bldP spid="141368" grpId="0"/>
      <p:bldP spid="141369" grpId="0"/>
      <p:bldP spid="1413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7" y="188913"/>
            <a:ext cx="8785225" cy="7207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Přehled přepěťových ochran (SPD)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79388" y="2966895"/>
            <a:ext cx="6985000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  <a:latin typeface="Comic Sans MS" panose="030F0702030302020204" pitchFamily="66" charset="0"/>
              </a:rPr>
              <a:t>1.	</a:t>
            </a:r>
            <a:r>
              <a:rPr lang="cs-CZ" altLang="cs-CZ" sz="2200" b="1" u="sng">
                <a:solidFill>
                  <a:srgbClr val="000000"/>
                </a:solidFill>
                <a:latin typeface="Comic Sans MS" panose="030F0702030302020204" pitchFamily="66" charset="0"/>
              </a:rPr>
              <a:t>Zapalovací</a:t>
            </a:r>
            <a:r>
              <a:rPr lang="cs-CZ" altLang="cs-CZ" sz="2200" b="1" u="sng">
                <a:solidFill>
                  <a:srgbClr val="000000"/>
                </a:solidFill>
                <a:latin typeface="Arial" panose="020B0604020202020204" pitchFamily="34" charset="0"/>
              </a:rPr>
              <a:t> (spínací)</a:t>
            </a:r>
            <a:r>
              <a:rPr lang="cs-CZ" altLang="cs-CZ" sz="2200" b="1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</a:p>
          <a:p>
            <a:pPr algn="l" eaLnBrk="1" hangingPunct="1"/>
            <a:r>
              <a:rPr lang="cs-CZ" altLang="cs-CZ" sz="2200" b="1">
                <a:solidFill>
                  <a:srgbClr val="000000"/>
                </a:solidFill>
                <a:latin typeface="Comic Sans MS" panose="030F0702030302020204" pitchFamily="66" charset="0"/>
              </a:rPr>
              <a:t>		a)	Plynem plněné bleskojistky (GDT)</a:t>
            </a:r>
          </a:p>
          <a:p>
            <a:pPr algn="l" eaLnBrk="1" hangingPunct="1"/>
            <a:r>
              <a:rPr lang="cs-CZ" altLang="cs-CZ" sz="2200" b="1">
                <a:solidFill>
                  <a:srgbClr val="000000"/>
                </a:solidFill>
                <a:latin typeface="Comic Sans MS" panose="030F0702030302020204" pitchFamily="66" charset="0"/>
              </a:rPr>
              <a:t>		b)	Jiskřiště	</a:t>
            </a:r>
            <a:endParaRPr lang="cs-CZ" altLang="cs-CZ" sz="2000" b="1" u="sng">
              <a:solidFill>
                <a:srgbClr val="000000"/>
              </a:solidFill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79388" y="4221163"/>
            <a:ext cx="8785225" cy="24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243138" indent="-2243138" eaLnBrk="0" hangingPunct="0"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2.</a:t>
            </a:r>
            <a:r>
              <a:rPr lang="cs-CZ" altLang="cs-CZ" sz="22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Omezovací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</a:p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a)	Varistory (MOV)</a:t>
            </a:r>
          </a:p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b)	Supresorové diody (TVS) (rychlá </a:t>
            </a:r>
            <a:r>
              <a:rPr lang="cs-CZ" altLang="cs-CZ" sz="22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Zenerova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dioda)	</a:t>
            </a:r>
          </a:p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c)	</a:t>
            </a:r>
            <a:r>
              <a:rPr lang="cs-CZ" altLang="cs-CZ" sz="22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  <a:r>
              <a:rPr lang="cs-CZ" altLang="cs-CZ" sz="22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ransily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(podobný princip jako </a:t>
            </a:r>
            <a:r>
              <a:rPr lang="cs-CZ" altLang="cs-CZ" sz="22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Zenerova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dioda. Rozdíl je v tom, že při přetížení se zkratuje. </a:t>
            </a:r>
            <a:r>
              <a:rPr lang="cs-CZ" altLang="cs-CZ" sz="22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Zenerova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dioda se může přerušit).	</a:t>
            </a:r>
            <a:endParaRPr lang="cs-CZ" altLang="cs-CZ" sz="2000" b="1" u="sng" dirty="0">
              <a:solidFill>
                <a:srgbClr val="000000"/>
              </a:solidFill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79388" y="1196975"/>
            <a:ext cx="8785225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34988" indent="-534988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</a:pPr>
            <a:r>
              <a:rPr lang="cs-CZ" altLang="cs-CZ" sz="2300" b="1" dirty="0">
                <a:solidFill>
                  <a:srgbClr val="000000"/>
                </a:solidFill>
                <a:latin typeface="Comic Sans MS" panose="030F0702030302020204" pitchFamily="66" charset="0"/>
              </a:rPr>
              <a:t>Jaké jsou základní </a:t>
            </a:r>
            <a:r>
              <a:rPr lang="cs-CZ" altLang="cs-CZ" sz="23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možné principy </a:t>
            </a:r>
            <a:r>
              <a:rPr lang="cs-CZ" altLang="cs-CZ" sz="2300" b="1" dirty="0">
                <a:solidFill>
                  <a:srgbClr val="000000"/>
                </a:solidFill>
                <a:latin typeface="Comic Sans MS" panose="030F0702030302020204" pitchFamily="66" charset="0"/>
              </a:rPr>
              <a:t>fungování přepěťových ochran ?</a:t>
            </a:r>
          </a:p>
          <a:p>
            <a:pPr algn="l"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1. 	Při přepětí se zapálí mezi elektrodami výboj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2.	Při přepětí se sníží odpor ochrany a náboj se svede</a:t>
            </a:r>
          </a:p>
        </p:txBody>
      </p:sp>
      <p:pic>
        <p:nvPicPr>
          <p:cNvPr id="80905" name="Picture 9" descr="MC90043872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565400"/>
            <a:ext cx="1660525" cy="2232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96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0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0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0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738" y="188913"/>
            <a:ext cx="4978400" cy="701675"/>
          </a:xfrm>
        </p:spPr>
        <p:txBody>
          <a:bodyPr/>
          <a:lstStyle/>
          <a:p>
            <a:pPr eaLnBrk="1" hangingPunct="1"/>
            <a:r>
              <a:rPr lang="cs-CZ" altLang="cs-CZ" b="1" u="sng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Důsledky přepětí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656013"/>
            <a:ext cx="38576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b="13086"/>
          <a:stretch>
            <a:fillRect/>
          </a:stretch>
        </p:blipFill>
        <p:spPr bwMode="auto">
          <a:xfrm>
            <a:off x="3851275" y="1125538"/>
            <a:ext cx="5184775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21163"/>
            <a:ext cx="3529012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671887" cy="312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7" y="115888"/>
            <a:ext cx="8785225" cy="558800"/>
          </a:xfrm>
        </p:spPr>
        <p:txBody>
          <a:bodyPr/>
          <a:lstStyle/>
          <a:p>
            <a:pPr eaLnBrk="1" hangingPunct="1">
              <a:defRPr/>
            </a:pPr>
            <a:r>
              <a:rPr lang="cs-CZ" sz="34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Základní vlastnosti přepěťových ochran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79388" y="836613"/>
            <a:ext cx="8785225" cy="274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236788" indent="-2236788" eaLnBrk="0" hangingPunct="0">
              <a:tabLst>
                <a:tab pos="4476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4476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4476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4476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4476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1.	</a:t>
            </a: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Zapalovací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</a:p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Výhody:	</a:t>
            </a:r>
          </a:p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možnost svedení impulsu s velkou energií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-	dobrý izolační stav v bezporuchovém stavu</a:t>
            </a:r>
          </a:p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Nevýhody:	</a:t>
            </a:r>
          </a:p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delší doba reakce (</a:t>
            </a:r>
            <a:r>
              <a:rPr lang="en-US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&lt;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100 ns)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-	zhášení následných proudů (jištění)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-	vyšlehnutí plamene (otevřená jiskřiště) </a:t>
            </a:r>
            <a:endParaRPr lang="cs-CZ" altLang="cs-CZ" sz="2000" b="1" u="sng" dirty="0">
              <a:solidFill>
                <a:srgbClr val="000000"/>
              </a:solidFill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79388" y="3644900"/>
            <a:ext cx="8785225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243138" indent="-2243138" eaLnBrk="0" hangingPunct="0"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2.</a:t>
            </a: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Omezovací</a:t>
            </a: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</a:p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Výhody:	</a:t>
            </a:r>
          </a:p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krátká doba odezvy (MOV</a:t>
            </a:r>
            <a:r>
              <a:rPr lang="en-US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&lt;25 ns, TVS &lt;1ns)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-	strmá závislost R=f(U)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-	žádné následné proudy </a:t>
            </a:r>
          </a:p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Nevýhody:	</a:t>
            </a:r>
          </a:p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svede impuls s nižší energií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-	„průsakový“ proud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-	stárnutí		</a:t>
            </a:r>
            <a:endParaRPr lang="cs-CZ" altLang="cs-CZ" sz="20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0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0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Přehled ochran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8785225" cy="277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1.	</a:t>
            </a:r>
            <a:r>
              <a:rPr lang="cs-CZ" altLang="cs-CZ" sz="22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Jiskřiště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- nejčastěji používané ochrany TYP 1 (1. stupeň)</a:t>
            </a:r>
          </a:p>
          <a:p>
            <a:pPr algn="l" eaLnBrk="1" hangingPunct="1"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a) 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otevřená jiskřiště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– velmi vysoké svodové schopnosti </a:t>
            </a:r>
          </a:p>
          <a:p>
            <a:pPr algn="l" eaLnBrk="1" hangingPunct="1"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(I</a:t>
            </a:r>
            <a:r>
              <a:rPr lang="cs-CZ" altLang="cs-CZ" sz="20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imp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= 50 kA – 10/350 </a:t>
            </a:r>
            <a:r>
              <a:rPr lang="en-US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µ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s) a vysoký samočinně zhášený proud (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=50kA). Základním nedostatkem je vyšlehování plamene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nutno dodržet předepsané ochranné vzdálenosti</a:t>
            </a:r>
          </a:p>
          <a:p>
            <a:pPr algn="l" eaLnBrk="1" hangingPunct="1"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b) 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uzavřená jiskřiště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– odstraňují problém s plamenem. Vysoká zhášecí schopnost (I</a:t>
            </a:r>
            <a:r>
              <a:rPr lang="cs-CZ" altLang="cs-CZ" sz="20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imp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= max. 110kA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– 10/350</a:t>
            </a:r>
            <a:r>
              <a:rPr lang="en-US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µ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s), úroveň samočinně zhášeného proudu je nízká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= max. 10kA) - nutné předjištění.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cs-CZ" altLang="cs-CZ" sz="2000" b="1" u="sng" dirty="0">
              <a:solidFill>
                <a:srgbClr val="000000"/>
              </a:solidFill>
            </a:endParaRPr>
          </a:p>
        </p:txBody>
      </p:sp>
      <p:pic>
        <p:nvPicPr>
          <p:cNvPr id="61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2" y="4438651"/>
            <a:ext cx="2065338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6" name="Picture 22" descr="cenik_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4204044"/>
            <a:ext cx="7429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Z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759" y="4311994"/>
            <a:ext cx="1319213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88" y="4634828"/>
            <a:ext cx="2615892" cy="208453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554" y="3717032"/>
            <a:ext cx="1731389" cy="29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Přehled ochran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9388" y="1196975"/>
            <a:ext cx="8785225" cy="261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2.	</a:t>
            </a:r>
            <a:r>
              <a:rPr lang="cs-CZ" altLang="cs-CZ" sz="22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Plynem plněné bleskojistky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– používají se jako ochrany </a:t>
            </a:r>
          </a:p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TYP 1 (1. stupeň)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Válcové keramické pouzdro s elektrodami. Pouzdro je naplněno vzácnými plyny. Svodová schopnost je vysoká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(I</a:t>
            </a:r>
            <a:r>
              <a:rPr lang="cs-CZ" altLang="cs-CZ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imp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max. 110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kA – 10/350 </a:t>
            </a:r>
            <a:r>
              <a:rPr lang="en-US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µ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s), 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úroveň samočinně zhášeného proudu je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nízká (100A)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používají se na pouze N/PE v sítích TNS. 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Mají vysokou životnost a stabilitu, odolávají vysokým teplotám a tlakům. </a:t>
            </a:r>
          </a:p>
        </p:txBody>
      </p:sp>
      <p:pic>
        <p:nvPicPr>
          <p:cNvPr id="37894" name="Picture 6" descr="cenik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3684588"/>
            <a:ext cx="954088" cy="291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B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3716338"/>
            <a:ext cx="1681163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B20M Vse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716338"/>
            <a:ext cx="115252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95800"/>
            <a:ext cx="223202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5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5" name="Picture 27" descr="cenik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9" y="2829915"/>
            <a:ext cx="1509712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Přehled ochran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3.	</a:t>
            </a:r>
            <a:r>
              <a:rPr lang="cs-CZ" altLang="cs-CZ" sz="22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Varistory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– používají se jako ochrany TYP 1,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 a 3 </a:t>
            </a:r>
            <a:endParaRPr lang="cs-CZ" altLang="cs-CZ" sz="2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Varistory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jsou napěťově závislé odpory, vyrábějí se na bázi oxidu zinečnatého (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ZnO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). Omezení je pouze v oblasti vysokých frekvencí. Pozor na tepelné přetížení (jištění)</a:t>
            </a:r>
          </a:p>
        </p:txBody>
      </p:sp>
      <p:pic>
        <p:nvPicPr>
          <p:cNvPr id="71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896337"/>
            <a:ext cx="2151063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1" name="Picture 23" descr="PIVM12,5-275 Vse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469300"/>
            <a:ext cx="11398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5" descr="PIVM7-275/3+0 V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3469300"/>
            <a:ext cx="19050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7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Přehled ochran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79388" y="836712"/>
            <a:ext cx="8785225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3.	</a:t>
            </a:r>
            <a:r>
              <a:rPr lang="cs-CZ" altLang="cs-CZ" sz="22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Nové varistory, impulsní proud 25 </a:t>
            </a:r>
            <a:r>
              <a:rPr lang="cs-CZ" altLang="cs-CZ" sz="2200" b="1" u="sng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kA</a:t>
            </a:r>
            <a:r>
              <a:rPr lang="cs-CZ" altLang="cs-CZ" sz="22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</a:p>
          <a:p>
            <a:pPr algn="l" eaLnBrk="1" hangingPunct="1"/>
            <a:r>
              <a:rPr lang="cs-CZ" altLang="cs-CZ" sz="22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(varistor + bleskojistka)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–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ochrany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typu 1+2+3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2" y="2100508"/>
            <a:ext cx="2808312" cy="438232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024" y="2636693"/>
            <a:ext cx="1901952" cy="283464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641" y="2099033"/>
            <a:ext cx="4728972" cy="33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Přehled ochran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79388" y="836712"/>
            <a:ext cx="8785225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3.	</a:t>
            </a:r>
            <a:r>
              <a:rPr lang="cs-CZ" altLang="cs-CZ" sz="22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Nové varistory, impulsní proud 25 </a:t>
            </a:r>
            <a:r>
              <a:rPr lang="cs-CZ" altLang="cs-CZ" sz="2200" b="1" u="sng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kA</a:t>
            </a:r>
            <a:r>
              <a:rPr lang="cs-CZ" altLang="cs-CZ" sz="22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</a:p>
          <a:p>
            <a:pPr algn="l" eaLnBrk="1" hangingPunct="1"/>
            <a:r>
              <a:rPr lang="cs-CZ" altLang="cs-CZ" sz="22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(varistor + bleskojistka)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–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ochrany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TYP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1+2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14" y="1626803"/>
            <a:ext cx="1557222" cy="280499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12" y="4529802"/>
            <a:ext cx="859986" cy="222474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677" y="1628801"/>
            <a:ext cx="2366113" cy="27801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4474982"/>
            <a:ext cx="1329378" cy="225044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1628800"/>
            <a:ext cx="3906206" cy="278018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064" y="4581128"/>
            <a:ext cx="2592288" cy="201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Přehled ochran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79388" y="836712"/>
            <a:ext cx="8785225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3.	</a:t>
            </a:r>
            <a:r>
              <a:rPr lang="cs-CZ" altLang="cs-CZ" sz="22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Nové varistory, výbojový proud 20 </a:t>
            </a:r>
            <a:r>
              <a:rPr lang="cs-CZ" altLang="cs-CZ" sz="2200" b="1" u="sng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kA</a:t>
            </a:r>
            <a:r>
              <a:rPr lang="cs-CZ" altLang="cs-CZ" sz="22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(varistor + bleskojistka)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–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ochrany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TYP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2+3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1296144" cy="24437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430351"/>
            <a:ext cx="1432785" cy="233970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841" y="1773052"/>
            <a:ext cx="2288272" cy="249258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4372703"/>
            <a:ext cx="2686898" cy="234726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316" y="2020277"/>
            <a:ext cx="1348736" cy="209286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224" y="1802591"/>
            <a:ext cx="2020533" cy="33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Přehled ochran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79388" y="836712"/>
            <a:ext cx="8785225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3.	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</a:t>
            </a:r>
            <a:r>
              <a:rPr lang="cs-CZ" altLang="cs-CZ" sz="22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aristory bez vf filtru, pulsní přepětí, (varistor + bleskojistka)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–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ochrany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TYP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00" y="1628800"/>
            <a:ext cx="1389888" cy="29992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11" y="4839864"/>
            <a:ext cx="3850744" cy="198955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785449"/>
            <a:ext cx="1193163" cy="271686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612" y="1573557"/>
            <a:ext cx="4722001" cy="299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Přehled ochran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79388" y="836712"/>
            <a:ext cx="8785225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3.	</a:t>
            </a:r>
            <a:r>
              <a:rPr lang="cs-CZ" altLang="cs-CZ" sz="22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Nové varistory s vf filtrem, výbojový proud 5 </a:t>
            </a:r>
            <a:r>
              <a:rPr lang="cs-CZ" altLang="cs-CZ" sz="2200" b="1" u="sng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kA</a:t>
            </a:r>
            <a:r>
              <a:rPr lang="cs-CZ" altLang="cs-CZ" sz="22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(varistor + bleskojistka)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–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ochrany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TYP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7" y="1844824"/>
            <a:ext cx="3384376" cy="40718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844824"/>
            <a:ext cx="4528535" cy="39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774700"/>
          </a:xfrm>
          <a:noFill/>
        </p:spPr>
        <p:txBody>
          <a:bodyPr/>
          <a:lstStyle/>
          <a:p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</a:t>
            </a:r>
            <a:r>
              <a:rPr lang="cs-CZ" altLang="cs-CZ" sz="4000" b="1" u="sng" dirty="0" smtClean="0">
                <a:solidFill>
                  <a:srgbClr val="000000"/>
                </a:solidFill>
                <a:effectLst/>
              </a:rPr>
              <a:t>í</a:t>
            </a:r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klady </a:t>
            </a:r>
            <a:r>
              <a:rPr lang="cs-CZ" altLang="cs-CZ" sz="4000" b="1" u="sng" dirty="0" smtClean="0">
                <a:solidFill>
                  <a:srgbClr val="000000"/>
                </a:solidFill>
                <a:effectLst/>
              </a:rPr>
              <a:t>–</a:t>
            </a:r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silov</a:t>
            </a:r>
            <a:r>
              <a:rPr lang="cs-CZ" altLang="cs-CZ" sz="4000" b="1" u="sng" dirty="0" smtClean="0">
                <a:solidFill>
                  <a:srgbClr val="000000"/>
                </a:solidFill>
                <a:effectLst/>
              </a:rPr>
              <a:t>é</a:t>
            </a:r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obvody (</a:t>
            </a:r>
            <a:r>
              <a:rPr lang="cs-CZ" altLang="cs-CZ" sz="4000" b="1" u="sng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Hakel</a:t>
            </a:r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48135" name="Picture 13" descr="ZS_1_2_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1268413"/>
            <a:ext cx="2065337" cy="26638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5" descr="MUNOS_8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28775"/>
            <a:ext cx="3168650" cy="16811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1628775"/>
            <a:ext cx="2706624" cy="163677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573016"/>
            <a:ext cx="2048256" cy="26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79388" y="116633"/>
            <a:ext cx="8785225" cy="1572468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u="sng" dirty="0" smtClean="0">
                <a:solidFill>
                  <a:srgbClr val="000000"/>
                </a:solidFill>
                <a:effectLst/>
                <a:latin typeface="Comic Sans MS" pitchFamily="66" charset="0"/>
                <a:cs typeface="Arial" charset="0"/>
              </a:rPr>
              <a:t>Příčiny škod způsobených bleskem v průběhu 60. a 70. let 20. století na území České a Slovenské republiky</a:t>
            </a:r>
            <a:endParaRPr lang="cs-CZ" sz="3200" dirty="0" smtClean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8" name="Group 1091"/>
          <p:cNvGraphicFramePr>
            <a:graphicFrameLocks noGrp="1"/>
          </p:cNvGraphicFramePr>
          <p:nvPr/>
        </p:nvGraphicFramePr>
        <p:xfrm>
          <a:off x="250825" y="1844675"/>
          <a:ext cx="8583613" cy="4824418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5209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Počet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Počet (%)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Objekt bez hromosvodu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1932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53,2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Zpětný přeskok z hromosvodu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169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4,6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Vedle hromosvodu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118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3,2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Atmosférické přepětí z vedení </a:t>
                      </a:r>
                      <a:r>
                        <a:rPr kumimoji="0" lang="cs-CZ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nn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854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23,5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Úder do venkovní antény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169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4,6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Úder do stromu vedle objektu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135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3,7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Úder do lidí nebo zvířat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0,6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Příčina smíšená nebo nejasná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203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5,6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Zvláštní případy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Celkem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3639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100,0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568" marR="72568" marT="36282" marB="36282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630238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Přehled ochran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8785225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200" b="1">
                <a:solidFill>
                  <a:srgbClr val="000000"/>
                </a:solidFill>
                <a:latin typeface="Comic Sans MS" panose="030F0702030302020204" pitchFamily="66" charset="0"/>
              </a:rPr>
              <a:t>4.	</a:t>
            </a:r>
            <a:r>
              <a:rPr lang="cs-CZ" altLang="cs-CZ" sz="2200" b="1" u="sng">
                <a:solidFill>
                  <a:srgbClr val="000000"/>
                </a:solidFill>
                <a:latin typeface="Comic Sans MS" panose="030F0702030302020204" pitchFamily="66" charset="0"/>
              </a:rPr>
              <a:t>Supresorové diody</a:t>
            </a:r>
            <a:r>
              <a:rPr lang="cs-CZ" altLang="cs-CZ" sz="2200" b="1">
                <a:solidFill>
                  <a:srgbClr val="000000"/>
                </a:solidFill>
                <a:latin typeface="Comic Sans MS" panose="030F0702030302020204" pitchFamily="66" charset="0"/>
              </a:rPr>
              <a:t> – používají se pro ochranu velmi citlivých datových a informačních kanálů. </a:t>
            </a:r>
          </a:p>
          <a:p>
            <a:pPr algn="l" eaLnBrk="1" hangingPunct="1"/>
            <a:r>
              <a:rPr lang="cs-CZ" altLang="cs-CZ" sz="2000" b="1">
                <a:solidFill>
                  <a:srgbClr val="000000"/>
                </a:solidFill>
              </a:rPr>
              <a:t>	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Je to v podstatě Zenerova dioda. Svádí velmi malé impulsy proudu 8/20 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s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 v extrémně krátké době odezvy (pikosekundy). Nedoporučují se v sítích nízkého napětí. </a:t>
            </a:r>
          </a:p>
          <a:p>
            <a:pPr algn="l" eaLnBrk="1" hangingPunct="1"/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V datových a informačních obvodech jsou zpravidla v sestavě s bleskojistkami a oddělovacími tlumivkami.</a:t>
            </a:r>
          </a:p>
        </p:txBody>
      </p:sp>
      <p:pic>
        <p:nvPicPr>
          <p:cNvPr id="389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692525"/>
            <a:ext cx="1719262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4" name="Picture 12" descr="cenik_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670300"/>
            <a:ext cx="4968875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6" name="Picture 14" descr="DTB 1/6 /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835525"/>
            <a:ext cx="3240088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630238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Přehled ochran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9" y="2924944"/>
            <a:ext cx="1316736" cy="3739896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389" y="1125538"/>
            <a:ext cx="8281044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61950" indent="-3619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Datová ochrana</a:t>
            </a:r>
          </a:p>
          <a:p>
            <a:pPr marL="268288" indent="-268288" algn="l" eaLnBrk="1" hangingPunct="1"/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	jednostupňová (hrubá) nebo dvoustupňová (jemná) </a:t>
            </a:r>
          </a:p>
          <a:p>
            <a:pPr marL="268288" indent="-268288" algn="l" eaLnBrk="1" hangingPunct="1"/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 při výměně modulu nedochází k přerušení obvodu 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493367"/>
            <a:ext cx="4974336" cy="26791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221088"/>
            <a:ext cx="3076848" cy="25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750" t="1300" r="10132" b="2531"/>
          <a:stretch/>
        </p:blipFill>
        <p:spPr>
          <a:xfrm>
            <a:off x="323527" y="834044"/>
            <a:ext cx="8496945" cy="5979332"/>
          </a:xfrm>
          <a:prstGeom prst="rect">
            <a:avLst/>
          </a:prstGeom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5111750" cy="6302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Působení varistoru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331640" y="950119"/>
            <a:ext cx="1944688" cy="307777"/>
          </a:xfrm>
          <a:prstGeom prst="rect">
            <a:avLst/>
          </a:prstGeom>
          <a:solidFill>
            <a:srgbClr val="FFFFFF"/>
          </a:solidFill>
          <a:ln w="25400">
            <a:solidFill>
              <a:srgbClr val="00FF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 err="1" smtClean="0">
                <a:solidFill>
                  <a:srgbClr val="00FF00"/>
                </a:solidFill>
              </a:rPr>
              <a:t>I</a:t>
            </a:r>
            <a:r>
              <a:rPr lang="cs-CZ" altLang="cs-CZ" sz="2000" b="1" baseline="-25000" dirty="0" err="1" smtClean="0">
                <a:solidFill>
                  <a:srgbClr val="00FF00"/>
                </a:solidFill>
              </a:rPr>
              <a:t>imp</a:t>
            </a:r>
            <a:r>
              <a:rPr lang="cs-CZ" altLang="cs-CZ" sz="2000" b="1" dirty="0" smtClean="0">
                <a:solidFill>
                  <a:srgbClr val="00FF00"/>
                </a:solidFill>
              </a:rPr>
              <a:t>=3 </a:t>
            </a:r>
            <a:r>
              <a:rPr lang="cs-CZ" altLang="cs-CZ" sz="2000" b="1" dirty="0">
                <a:solidFill>
                  <a:srgbClr val="00FF00"/>
                </a:solidFill>
              </a:rPr>
              <a:t>kA</a:t>
            </a: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1763688" y="1280319"/>
            <a:ext cx="432048" cy="56450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3849546" y="2103438"/>
            <a:ext cx="2663825" cy="6350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srgbClr val="FF3300"/>
                </a:solidFill>
              </a:rPr>
              <a:t>Ochranná úroveň </a:t>
            </a:r>
            <a:r>
              <a:rPr lang="cs-CZ" altLang="cs-CZ" sz="2000" b="1" dirty="0" smtClean="0">
                <a:solidFill>
                  <a:srgbClr val="FF3300"/>
                </a:solidFill>
              </a:rPr>
              <a:t>U</a:t>
            </a:r>
            <a:r>
              <a:rPr lang="cs-CZ" altLang="cs-CZ" sz="2000" b="1" baseline="-25000" dirty="0" smtClean="0">
                <a:solidFill>
                  <a:srgbClr val="FF3300"/>
                </a:solidFill>
              </a:rPr>
              <a:t>p</a:t>
            </a:r>
            <a:r>
              <a:rPr lang="cs-CZ" altLang="cs-CZ" sz="2000" b="1" dirty="0" smtClean="0">
                <a:solidFill>
                  <a:srgbClr val="FF3300"/>
                </a:solidFill>
              </a:rPr>
              <a:t>=200V</a:t>
            </a:r>
            <a:endParaRPr lang="cs-CZ" altLang="cs-CZ" sz="2000" b="1" dirty="0">
              <a:solidFill>
                <a:srgbClr val="FF3300"/>
              </a:solidFill>
            </a:endParaRPr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5219700" y="2738438"/>
            <a:ext cx="2592660" cy="22747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37907" name="Picture 10" descr="PIVM7_275_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16" y="2060848"/>
            <a:ext cx="8477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291138" y="188913"/>
            <a:ext cx="374491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34988" indent="-534988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800" b="1">
                <a:solidFill>
                  <a:srgbClr val="000000"/>
                </a:solidFill>
                <a:latin typeface="Comic Sans MS" panose="030F0702030302020204" pitchFamily="66" charset="0"/>
              </a:rPr>
              <a:t>Popište oba průběhy</a:t>
            </a:r>
            <a:endParaRPr lang="cs-CZ" altLang="cs-CZ" sz="2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900" grpId="0" animBg="1"/>
      <p:bldP spid="37902" grpId="0" animBg="1"/>
      <p:bldP spid="37903" grpId="0" animBg="1"/>
      <p:bldP spid="3790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0" y="980728"/>
            <a:ext cx="8921196" cy="5752305"/>
          </a:xfrm>
          <a:prstGeom prst="rect">
            <a:avLst/>
          </a:prstGeom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824412" cy="6302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Působení jiskřiště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259632" y="1154113"/>
            <a:ext cx="2160588" cy="307777"/>
          </a:xfrm>
          <a:prstGeom prst="rect">
            <a:avLst/>
          </a:prstGeom>
          <a:solidFill>
            <a:srgbClr val="FFFFFF"/>
          </a:solidFill>
          <a:ln w="25400">
            <a:solidFill>
              <a:srgbClr val="00FF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 err="1" smtClean="0">
                <a:solidFill>
                  <a:srgbClr val="00FF00"/>
                </a:solidFill>
              </a:rPr>
              <a:t>I</a:t>
            </a:r>
            <a:r>
              <a:rPr lang="cs-CZ" altLang="cs-CZ" sz="2000" b="1" baseline="-25000" dirty="0" err="1" smtClean="0">
                <a:solidFill>
                  <a:srgbClr val="00FF00"/>
                </a:solidFill>
              </a:rPr>
              <a:t>imp</a:t>
            </a:r>
            <a:r>
              <a:rPr lang="cs-CZ" altLang="cs-CZ" sz="2000" b="1" dirty="0" smtClean="0">
                <a:solidFill>
                  <a:srgbClr val="00FF00"/>
                </a:solidFill>
              </a:rPr>
              <a:t>=3,2kA</a:t>
            </a:r>
            <a:endParaRPr lang="cs-CZ" altLang="cs-CZ" sz="2000" b="1" dirty="0">
              <a:solidFill>
                <a:srgbClr val="00FF00"/>
              </a:solidFill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1403647" y="1461891"/>
            <a:ext cx="720080" cy="454942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5437261" y="1166813"/>
            <a:ext cx="2663825" cy="615553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FF3300"/>
                </a:solidFill>
              </a:rPr>
              <a:t>Zapalovací napětí U=700V</a:t>
            </a:r>
            <a:endParaRPr lang="cs-CZ" altLang="cs-CZ" sz="2000" b="1" dirty="0">
              <a:solidFill>
                <a:srgbClr val="FF3300"/>
              </a:solidFill>
            </a:endParaRP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7740351" y="1812067"/>
            <a:ext cx="364580" cy="183295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5219700" y="260350"/>
            <a:ext cx="374491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34988" indent="-534988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82775" algn="l"/>
                <a:tab pos="22431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Popište oba průběhy</a:t>
            </a:r>
            <a:endParaRPr lang="cs-CZ" altLang="cs-CZ" sz="2800" b="1" dirty="0">
              <a:solidFill>
                <a:srgbClr val="000000"/>
              </a:solidFill>
            </a:endParaRPr>
          </a:p>
        </p:txBody>
      </p:sp>
      <p:pic>
        <p:nvPicPr>
          <p:cNvPr id="24" name="Obrázek 23" descr="Obrázek1 kopi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64" y="3767360"/>
            <a:ext cx="1370012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66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78" grpId="0" animBg="1"/>
      <p:bldP spid="36880" grpId="0" animBg="1"/>
      <p:bldP spid="36881" grpId="0" animBg="1"/>
      <p:bldP spid="3688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6" descr="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57338"/>
            <a:ext cx="9037638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388" y="188913"/>
            <a:ext cx="8640762" cy="63023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cs-CZ" sz="36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Porovnání omezovacích charakteristik jiskřiště a varistoru</a:t>
            </a:r>
          </a:p>
        </p:txBody>
      </p:sp>
    </p:spTree>
    <p:extLst>
      <p:ext uri="{BB962C8B-B14F-4D97-AF65-F5344CB8AC3E}">
        <p14:creationId xmlns:p14="http://schemas.microsoft.com/office/powerpoint/2010/main" val="554631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774700"/>
          </a:xfrm>
          <a:noFill/>
        </p:spPr>
        <p:txBody>
          <a:bodyPr/>
          <a:lstStyle/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</a:t>
            </a:r>
            <a:r>
              <a:rPr lang="cs-CZ" altLang="cs-CZ" sz="3600" b="1" u="sng" dirty="0" smtClean="0">
                <a:solidFill>
                  <a:srgbClr val="000000"/>
                </a:solidFill>
                <a:effectLst/>
              </a:rPr>
              <a:t>í</a:t>
            </a:r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klady </a:t>
            </a:r>
            <a:r>
              <a:rPr lang="cs-CZ" altLang="cs-CZ" sz="3600" b="1" u="sng" dirty="0" smtClean="0">
                <a:solidFill>
                  <a:srgbClr val="000000"/>
                </a:solidFill>
                <a:effectLst/>
              </a:rPr>
              <a:t>–</a:t>
            </a:r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zásuvkové obvody</a:t>
            </a:r>
            <a:endParaRPr lang="cs-CZ" altLang="cs-CZ" sz="3600" b="1" u="sng" dirty="0" smtClean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8" y="948526"/>
            <a:ext cx="8668512" cy="26974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98" y="4869160"/>
            <a:ext cx="8522208" cy="1581912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6420" y="3933327"/>
            <a:ext cx="7771159" cy="64851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46800" rIns="18000" bIns="46800">
            <a:spAutoFit/>
          </a:bodyPr>
          <a:lstStyle>
            <a:lvl1pPr eaLnBrk="0" hangingPunct="0">
              <a:tabLst>
                <a:tab pos="152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152650" eaLnBrk="0" hangingPunct="0">
              <a:tabLst>
                <a:tab pos="152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2332038" eaLnBrk="0" hangingPunct="0">
              <a:tabLst>
                <a:tab pos="152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2511425" eaLnBrk="0" hangingPunct="0">
              <a:tabLst>
                <a:tab pos="152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690813" eaLnBrk="0" hangingPunct="0">
              <a:tabLst>
                <a:tab pos="152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3148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6052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40624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5196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tabLst/>
            </a:pP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Při menší vzdálenosti mezi zásuvkami stačí chránit krajní zásuvky. Podmínkou je předřazení SPD 2. stupně. </a:t>
            </a:r>
            <a:endParaRPr lang="en-US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843588" cy="630237"/>
          </a:xfrm>
        </p:spPr>
        <p:txBody>
          <a:bodyPr/>
          <a:lstStyle/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Možnosti </a:t>
            </a:r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použití různých typů SPD</a:t>
            </a:r>
            <a:endParaRPr lang="cs-CZ" altLang="cs-CZ" sz="40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80975" y="1532246"/>
            <a:ext cx="8855075" cy="50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354013" indent="-354013" algn="l"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Výběr SPD je dán </a:t>
            </a:r>
            <a:r>
              <a:rPr lang="cs-CZ" altLang="cs-CZ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několika faktory: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- průmyslový objekt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- administrativní objekt 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- domovní (bytový) rozvod 	- přízemní domy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	- činžovní dům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- plná ochrana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- ekonomická ochrana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- kabelové napájení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- venkovní napájení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- objekt v husté zástavbě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- osamocený objekt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sym typeface="Symbol" panose="05050102010706020507" pitchFamily="18" charset="2"/>
              </a:rPr>
              <a:t> </a:t>
            </a:r>
            <a:r>
              <a:rPr lang="cs-CZ" altLang="cs-CZ" sz="2200" b="1" u="sng" dirty="0">
                <a:solidFill>
                  <a:srgbClr val="000000"/>
                </a:solidFill>
                <a:sym typeface="Symbol" panose="05050102010706020507" pitchFamily="18" charset="2"/>
              </a:rPr>
              <a:t>uvedené varianty se liší jak způsobem zapojení a použitými svodiči, tak i cenou !!!</a:t>
            </a:r>
          </a:p>
        </p:txBody>
      </p:sp>
      <p:pic>
        <p:nvPicPr>
          <p:cNvPr id="39941" name="Picture 5" descr="MC90043441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188913"/>
            <a:ext cx="2112962" cy="237648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9024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77813"/>
            <a:ext cx="8711505" cy="630237"/>
          </a:xfrm>
        </p:spPr>
        <p:txBody>
          <a:bodyPr/>
          <a:lstStyle/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Možnosti </a:t>
            </a:r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zapojení - rodinné domy</a:t>
            </a:r>
            <a:endParaRPr lang="cs-CZ" altLang="cs-CZ" sz="40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88925" y="5733256"/>
            <a:ext cx="8855075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354013" indent="-354013" algn="l"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89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cs-CZ" altLang="cs-CZ" sz="22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Příklad v soustavě TN-C-S - rozdělení PE a N je za svodičem přepětí. Typ SPD je T1+T2 </a:t>
            </a:r>
            <a:endParaRPr lang="cs-CZ" altLang="cs-CZ" sz="2200" b="1" u="sng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340768"/>
            <a:ext cx="879306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64" name="Group 284"/>
          <p:cNvGrpSpPr>
            <a:grpSpLocks/>
          </p:cNvGrpSpPr>
          <p:nvPr/>
        </p:nvGrpSpPr>
        <p:grpSpPr bwMode="auto">
          <a:xfrm>
            <a:off x="0" y="1627188"/>
            <a:ext cx="4502150" cy="4987926"/>
            <a:chOff x="0" y="1025"/>
            <a:chExt cx="2836" cy="3142"/>
          </a:xfrm>
        </p:grpSpPr>
        <p:sp>
          <p:nvSpPr>
            <p:cNvPr id="92163" name="Line 10"/>
            <p:cNvSpPr>
              <a:spLocks noChangeShapeType="1"/>
            </p:cNvSpPr>
            <p:nvPr/>
          </p:nvSpPr>
          <p:spPr bwMode="auto">
            <a:xfrm>
              <a:off x="364" y="1687"/>
              <a:ext cx="247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164" name="Line 11"/>
            <p:cNvSpPr>
              <a:spLocks noChangeShapeType="1"/>
            </p:cNvSpPr>
            <p:nvPr/>
          </p:nvSpPr>
          <p:spPr bwMode="auto">
            <a:xfrm>
              <a:off x="341" y="1163"/>
              <a:ext cx="249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92165" name="Line 12"/>
            <p:cNvSpPr>
              <a:spLocks noChangeShapeType="1"/>
            </p:cNvSpPr>
            <p:nvPr/>
          </p:nvSpPr>
          <p:spPr bwMode="auto">
            <a:xfrm>
              <a:off x="363" y="1435"/>
              <a:ext cx="24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92166" name="Line 217"/>
            <p:cNvSpPr>
              <a:spLocks noChangeShapeType="1"/>
            </p:cNvSpPr>
            <p:nvPr/>
          </p:nvSpPr>
          <p:spPr bwMode="auto">
            <a:xfrm>
              <a:off x="387" y="3067"/>
              <a:ext cx="2131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167" name="Line 218"/>
            <p:cNvSpPr>
              <a:spLocks noChangeShapeType="1"/>
            </p:cNvSpPr>
            <p:nvPr/>
          </p:nvSpPr>
          <p:spPr bwMode="auto">
            <a:xfrm>
              <a:off x="385" y="4065"/>
              <a:ext cx="2200" cy="0"/>
            </a:xfrm>
            <a:prstGeom prst="line">
              <a:avLst/>
            </a:prstGeom>
            <a:noFill/>
            <a:ln w="38100">
              <a:pattFill prst="wdUpDiag">
                <a:fgClr>
                  <a:srgbClr val="00FF00"/>
                </a:fgClr>
                <a:bgClr>
                  <a:srgbClr val="FFFF00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168" name="Text Box 270"/>
            <p:cNvSpPr txBox="1">
              <a:spLocks noChangeArrowheads="1"/>
            </p:cNvSpPr>
            <p:nvPr/>
          </p:nvSpPr>
          <p:spPr bwMode="auto">
            <a:xfrm>
              <a:off x="72" y="1025"/>
              <a:ext cx="22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  <a:latin typeface="Verdana" panose="020B0604030504040204" pitchFamily="34" charset="0"/>
                </a:rPr>
                <a:t>L</a:t>
              </a:r>
              <a:r>
                <a:rPr lang="cs-CZ" altLang="cs-CZ" sz="2000" b="1" baseline="-25000">
                  <a:solidFill>
                    <a:srgbClr val="000000"/>
                  </a:solidFill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92169" name="Text Box 271"/>
            <p:cNvSpPr txBox="1">
              <a:spLocks noChangeArrowheads="1"/>
            </p:cNvSpPr>
            <p:nvPr/>
          </p:nvSpPr>
          <p:spPr bwMode="auto">
            <a:xfrm>
              <a:off x="67" y="1297"/>
              <a:ext cx="22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  <a:latin typeface="Verdana" panose="020B0604030504040204" pitchFamily="34" charset="0"/>
                </a:rPr>
                <a:t>L</a:t>
              </a:r>
              <a:r>
                <a:rPr lang="cs-CZ" altLang="cs-CZ" sz="2000" b="1" baseline="-25000">
                  <a:solidFill>
                    <a:srgbClr val="000000"/>
                  </a:solidFill>
                  <a:latin typeface="Verdana" panose="020B0604030504040204" pitchFamily="34" charset="0"/>
                </a:rPr>
                <a:t>2</a:t>
              </a:r>
            </a:p>
          </p:txBody>
        </p:sp>
        <p:sp>
          <p:nvSpPr>
            <p:cNvPr id="92170" name="Text Box 272"/>
            <p:cNvSpPr txBox="1">
              <a:spLocks noChangeArrowheads="1"/>
            </p:cNvSpPr>
            <p:nvPr/>
          </p:nvSpPr>
          <p:spPr bwMode="auto">
            <a:xfrm>
              <a:off x="67" y="1615"/>
              <a:ext cx="22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0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L</a:t>
              </a:r>
              <a:r>
                <a:rPr lang="cs-CZ" altLang="cs-CZ" sz="2000" b="1" baseline="-25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3</a:t>
              </a:r>
            </a:p>
          </p:txBody>
        </p:sp>
        <p:sp>
          <p:nvSpPr>
            <p:cNvPr id="92171" name="Text Box 273"/>
            <p:cNvSpPr txBox="1">
              <a:spLocks noChangeArrowheads="1"/>
            </p:cNvSpPr>
            <p:nvPr/>
          </p:nvSpPr>
          <p:spPr bwMode="auto">
            <a:xfrm>
              <a:off x="0" y="3929"/>
              <a:ext cx="27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  <a:latin typeface="Verdana" panose="020B0604030504040204" pitchFamily="34" charset="0"/>
                </a:rPr>
                <a:t>PE</a:t>
              </a:r>
              <a:endParaRPr lang="cs-CZ" altLang="cs-CZ" sz="2000" b="1" baseline="-250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2172" name="Text Box 274"/>
            <p:cNvSpPr txBox="1">
              <a:spLocks noChangeArrowheads="1"/>
            </p:cNvSpPr>
            <p:nvPr/>
          </p:nvSpPr>
          <p:spPr bwMode="auto">
            <a:xfrm>
              <a:off x="90" y="2931"/>
              <a:ext cx="18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0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N</a:t>
              </a:r>
              <a:endParaRPr lang="cs-CZ" altLang="cs-CZ" sz="2000" b="1" baseline="-250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260350"/>
            <a:ext cx="7705725" cy="504825"/>
          </a:xfrm>
        </p:spPr>
        <p:txBody>
          <a:bodyPr/>
          <a:lstStyle/>
          <a:p>
            <a:r>
              <a:rPr lang="cs-CZ" altLang="cs-CZ" sz="36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zapojení v soustavě TNS</a:t>
            </a:r>
          </a:p>
        </p:txBody>
      </p:sp>
      <p:sp>
        <p:nvSpPr>
          <p:cNvPr id="46185" name="Text Box 105"/>
          <p:cNvSpPr txBox="1">
            <a:spLocks noChangeArrowheads="1"/>
          </p:cNvSpPr>
          <p:nvPr/>
        </p:nvSpPr>
        <p:spPr bwMode="auto">
          <a:xfrm>
            <a:off x="4716463" y="5013325"/>
            <a:ext cx="42830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436688" indent="-14366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Výhody</a:t>
            </a:r>
            <a:r>
              <a:rPr lang="cs-CZ" altLang="cs-CZ" sz="2000">
                <a:solidFill>
                  <a:srgbClr val="000000"/>
                </a:solidFill>
              </a:rPr>
              <a:t>:	kratší cesta svedení výboje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Nevýhody</a:t>
            </a:r>
            <a:r>
              <a:rPr lang="cs-CZ" altLang="cs-CZ" sz="2000">
                <a:solidFill>
                  <a:srgbClr val="000000"/>
                </a:solidFill>
              </a:rPr>
              <a:t>:	u SPD varistor unikající proudy na PE </a:t>
            </a:r>
          </a:p>
        </p:txBody>
      </p:sp>
      <p:sp>
        <p:nvSpPr>
          <p:cNvPr id="46216" name="Text Box 136"/>
          <p:cNvSpPr txBox="1">
            <a:spLocks noChangeArrowheads="1"/>
          </p:cNvSpPr>
          <p:nvPr/>
        </p:nvSpPr>
        <p:spPr bwMode="auto">
          <a:xfrm>
            <a:off x="1187450" y="1341438"/>
            <a:ext cx="1008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</a:rPr>
              <a:t>var. A</a:t>
            </a:r>
          </a:p>
        </p:txBody>
      </p:sp>
      <p:sp>
        <p:nvSpPr>
          <p:cNvPr id="46218" name="Text Box 138"/>
          <p:cNvSpPr txBox="1">
            <a:spLocks noChangeArrowheads="1"/>
          </p:cNvSpPr>
          <p:nvPr/>
        </p:nvSpPr>
        <p:spPr bwMode="auto">
          <a:xfrm>
            <a:off x="3203575" y="1341438"/>
            <a:ext cx="1008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var. B</a:t>
            </a:r>
          </a:p>
        </p:txBody>
      </p:sp>
      <p:grpSp>
        <p:nvGrpSpPr>
          <p:cNvPr id="46360" name="Group 280"/>
          <p:cNvGrpSpPr>
            <a:grpSpLocks/>
          </p:cNvGrpSpPr>
          <p:nvPr/>
        </p:nvGrpSpPr>
        <p:grpSpPr bwMode="auto">
          <a:xfrm>
            <a:off x="827088" y="1773238"/>
            <a:ext cx="1552575" cy="4751387"/>
            <a:chOff x="543" y="1117"/>
            <a:chExt cx="978" cy="2993"/>
          </a:xfrm>
        </p:grpSpPr>
        <p:cxnSp>
          <p:nvCxnSpPr>
            <p:cNvPr id="92178" name="AutoShape 235"/>
            <p:cNvCxnSpPr>
              <a:cxnSpLocks noChangeShapeType="1"/>
              <a:stCxn id="92191" idx="4"/>
              <a:endCxn id="92192" idx="0"/>
            </p:cNvCxnSpPr>
            <p:nvPr/>
          </p:nvCxnSpPr>
          <p:spPr bwMode="auto">
            <a:xfrm>
              <a:off x="1033" y="2803"/>
              <a:ext cx="0" cy="21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179" name="Group 207"/>
            <p:cNvGrpSpPr>
              <a:grpSpLocks/>
            </p:cNvGrpSpPr>
            <p:nvPr/>
          </p:nvGrpSpPr>
          <p:grpSpPr bwMode="auto">
            <a:xfrm>
              <a:off x="952" y="2070"/>
              <a:ext cx="161" cy="408"/>
              <a:chOff x="1791" y="2342"/>
              <a:chExt cx="161" cy="408"/>
            </a:xfrm>
          </p:grpSpPr>
          <p:sp>
            <p:nvSpPr>
              <p:cNvPr id="92180" name="Rectangle 61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465"/>
                <a:ext cx="408" cy="161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0000" tIns="46800" rIns="90000" bIns="46800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cs-CZ" altLang="cs-CZ">
                  <a:latin typeface="Verdana" panose="020B0604030504040204" pitchFamily="34" charset="0"/>
                </a:endParaRPr>
              </a:p>
            </p:txBody>
          </p:sp>
          <p:sp>
            <p:nvSpPr>
              <p:cNvPr id="92181" name="Freeform 206"/>
              <p:cNvSpPr>
                <a:spLocks/>
              </p:cNvSpPr>
              <p:nvPr/>
            </p:nvSpPr>
            <p:spPr bwMode="auto">
              <a:xfrm>
                <a:off x="1848" y="2432"/>
                <a:ext cx="45" cy="226"/>
              </a:xfrm>
              <a:custGeom>
                <a:avLst/>
                <a:gdLst>
                  <a:gd name="T0" fmla="*/ 45 w 45"/>
                  <a:gd name="T1" fmla="*/ 0 h 226"/>
                  <a:gd name="T2" fmla="*/ 0 w 45"/>
                  <a:gd name="T3" fmla="*/ 90 h 226"/>
                  <a:gd name="T4" fmla="*/ 45 w 45"/>
                  <a:gd name="T5" fmla="*/ 90 h 226"/>
                  <a:gd name="T6" fmla="*/ 0 w 45"/>
                  <a:gd name="T7" fmla="*/ 226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226">
                    <a:moveTo>
                      <a:pt x="45" y="0"/>
                    </a:moveTo>
                    <a:lnTo>
                      <a:pt x="0" y="90"/>
                    </a:lnTo>
                    <a:lnTo>
                      <a:pt x="45" y="90"/>
                    </a:lnTo>
                    <a:lnTo>
                      <a:pt x="0" y="226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92182" name="Group 208"/>
            <p:cNvGrpSpPr>
              <a:grpSpLocks/>
            </p:cNvGrpSpPr>
            <p:nvPr/>
          </p:nvGrpSpPr>
          <p:grpSpPr bwMode="auto">
            <a:xfrm>
              <a:off x="1360" y="2070"/>
              <a:ext cx="161" cy="408"/>
              <a:chOff x="1791" y="2342"/>
              <a:chExt cx="161" cy="408"/>
            </a:xfrm>
          </p:grpSpPr>
          <p:sp>
            <p:nvSpPr>
              <p:cNvPr id="92183" name="Rectangle 209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465"/>
                <a:ext cx="408" cy="161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0000" tIns="46800" rIns="90000" bIns="46800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cs-CZ" altLang="cs-CZ">
                  <a:latin typeface="Verdana" panose="020B0604030504040204" pitchFamily="34" charset="0"/>
                </a:endParaRPr>
              </a:p>
            </p:txBody>
          </p:sp>
          <p:sp>
            <p:nvSpPr>
              <p:cNvPr id="92184" name="Freeform 210"/>
              <p:cNvSpPr>
                <a:spLocks/>
              </p:cNvSpPr>
              <p:nvPr/>
            </p:nvSpPr>
            <p:spPr bwMode="auto">
              <a:xfrm>
                <a:off x="1848" y="2432"/>
                <a:ext cx="45" cy="226"/>
              </a:xfrm>
              <a:custGeom>
                <a:avLst/>
                <a:gdLst>
                  <a:gd name="T0" fmla="*/ 45 w 45"/>
                  <a:gd name="T1" fmla="*/ 0 h 226"/>
                  <a:gd name="T2" fmla="*/ 0 w 45"/>
                  <a:gd name="T3" fmla="*/ 90 h 226"/>
                  <a:gd name="T4" fmla="*/ 45 w 45"/>
                  <a:gd name="T5" fmla="*/ 90 h 226"/>
                  <a:gd name="T6" fmla="*/ 0 w 45"/>
                  <a:gd name="T7" fmla="*/ 226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226">
                    <a:moveTo>
                      <a:pt x="45" y="0"/>
                    </a:moveTo>
                    <a:lnTo>
                      <a:pt x="0" y="90"/>
                    </a:lnTo>
                    <a:lnTo>
                      <a:pt x="45" y="90"/>
                    </a:lnTo>
                    <a:lnTo>
                      <a:pt x="0" y="226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92185" name="Group 211"/>
            <p:cNvGrpSpPr>
              <a:grpSpLocks/>
            </p:cNvGrpSpPr>
            <p:nvPr/>
          </p:nvGrpSpPr>
          <p:grpSpPr bwMode="auto">
            <a:xfrm>
              <a:off x="543" y="2070"/>
              <a:ext cx="161" cy="408"/>
              <a:chOff x="1791" y="2342"/>
              <a:chExt cx="161" cy="408"/>
            </a:xfrm>
          </p:grpSpPr>
          <p:sp>
            <p:nvSpPr>
              <p:cNvPr id="92186" name="Rectangle 212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465"/>
                <a:ext cx="408" cy="161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0000" tIns="46800" rIns="90000" bIns="46800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cs-CZ" altLang="cs-CZ">
                  <a:latin typeface="Verdana" panose="020B0604030504040204" pitchFamily="34" charset="0"/>
                </a:endParaRPr>
              </a:p>
            </p:txBody>
          </p:sp>
          <p:sp>
            <p:nvSpPr>
              <p:cNvPr id="92187" name="Freeform 213"/>
              <p:cNvSpPr>
                <a:spLocks/>
              </p:cNvSpPr>
              <p:nvPr/>
            </p:nvSpPr>
            <p:spPr bwMode="auto">
              <a:xfrm>
                <a:off x="1848" y="2432"/>
                <a:ext cx="45" cy="226"/>
              </a:xfrm>
              <a:custGeom>
                <a:avLst/>
                <a:gdLst>
                  <a:gd name="T0" fmla="*/ 45 w 45"/>
                  <a:gd name="T1" fmla="*/ 0 h 226"/>
                  <a:gd name="T2" fmla="*/ 0 w 45"/>
                  <a:gd name="T3" fmla="*/ 90 h 226"/>
                  <a:gd name="T4" fmla="*/ 45 w 45"/>
                  <a:gd name="T5" fmla="*/ 90 h 226"/>
                  <a:gd name="T6" fmla="*/ 0 w 45"/>
                  <a:gd name="T7" fmla="*/ 226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226">
                    <a:moveTo>
                      <a:pt x="45" y="0"/>
                    </a:moveTo>
                    <a:lnTo>
                      <a:pt x="0" y="90"/>
                    </a:lnTo>
                    <a:lnTo>
                      <a:pt x="45" y="90"/>
                    </a:lnTo>
                    <a:lnTo>
                      <a:pt x="0" y="226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92188" name="Oval 219"/>
            <p:cNvSpPr>
              <a:spLocks noChangeArrowheads="1"/>
            </p:cNvSpPr>
            <p:nvPr/>
          </p:nvSpPr>
          <p:spPr bwMode="auto">
            <a:xfrm>
              <a:off x="578" y="1117"/>
              <a:ext cx="91" cy="91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cs-CZ" altLang="cs-CZ">
                <a:latin typeface="Verdana" panose="020B0604030504040204" pitchFamily="34" charset="0"/>
              </a:endParaRPr>
            </a:p>
          </p:txBody>
        </p:sp>
        <p:sp>
          <p:nvSpPr>
            <p:cNvPr id="92189" name="Oval 220"/>
            <p:cNvSpPr>
              <a:spLocks noChangeArrowheads="1"/>
            </p:cNvSpPr>
            <p:nvPr/>
          </p:nvSpPr>
          <p:spPr bwMode="auto">
            <a:xfrm>
              <a:off x="1395" y="1639"/>
              <a:ext cx="91" cy="91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cs-CZ" altLang="cs-CZ">
                <a:latin typeface="Verdana" panose="020B0604030504040204" pitchFamily="34" charset="0"/>
              </a:endParaRPr>
            </a:p>
          </p:txBody>
        </p:sp>
        <p:sp>
          <p:nvSpPr>
            <p:cNvPr id="92190" name="Oval 221"/>
            <p:cNvSpPr>
              <a:spLocks noChangeArrowheads="1"/>
            </p:cNvSpPr>
            <p:nvPr/>
          </p:nvSpPr>
          <p:spPr bwMode="auto">
            <a:xfrm>
              <a:off x="987" y="1389"/>
              <a:ext cx="91" cy="91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cs-CZ" altLang="cs-CZ">
                <a:latin typeface="Verdana" panose="020B0604030504040204" pitchFamily="34" charset="0"/>
              </a:endParaRPr>
            </a:p>
          </p:txBody>
        </p:sp>
        <p:sp>
          <p:nvSpPr>
            <p:cNvPr id="92191" name="Oval 222"/>
            <p:cNvSpPr>
              <a:spLocks noChangeArrowheads="1"/>
            </p:cNvSpPr>
            <p:nvPr/>
          </p:nvSpPr>
          <p:spPr bwMode="auto">
            <a:xfrm>
              <a:off x="987" y="2704"/>
              <a:ext cx="91" cy="91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cs-CZ" altLang="cs-CZ">
                <a:latin typeface="Verdana" panose="020B0604030504040204" pitchFamily="34" charset="0"/>
              </a:endParaRPr>
            </a:p>
          </p:txBody>
        </p:sp>
        <p:sp>
          <p:nvSpPr>
            <p:cNvPr id="92192" name="Oval 223"/>
            <p:cNvSpPr>
              <a:spLocks noChangeArrowheads="1"/>
            </p:cNvSpPr>
            <p:nvPr/>
          </p:nvSpPr>
          <p:spPr bwMode="auto">
            <a:xfrm>
              <a:off x="987" y="3022"/>
              <a:ext cx="91" cy="91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cs-CZ" altLang="cs-CZ">
                <a:latin typeface="Verdana" panose="020B0604030504040204" pitchFamily="34" charset="0"/>
              </a:endParaRPr>
            </a:p>
          </p:txBody>
        </p:sp>
        <p:sp>
          <p:nvSpPr>
            <p:cNvPr id="92193" name="Oval 224" descr="Široký šikmo nahoru"/>
            <p:cNvSpPr>
              <a:spLocks noChangeArrowheads="1"/>
            </p:cNvSpPr>
            <p:nvPr/>
          </p:nvSpPr>
          <p:spPr bwMode="auto">
            <a:xfrm>
              <a:off x="980" y="4019"/>
              <a:ext cx="91" cy="91"/>
            </a:xfrm>
            <a:prstGeom prst="ellipse">
              <a:avLst/>
            </a:prstGeom>
            <a:pattFill prst="wdUpDiag">
              <a:fgClr>
                <a:srgbClr val="00FF00"/>
              </a:fgClr>
              <a:bgClr>
                <a:srgbClr val="FFFF00"/>
              </a:bgClr>
            </a:pattFill>
            <a:ln w="25400">
              <a:pattFill prst="wdUpDiag">
                <a:fgClr>
                  <a:srgbClr val="00FF00"/>
                </a:fgClr>
                <a:bgClr>
                  <a:srgbClr val="FFFF00"/>
                </a:bgClr>
              </a:patt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cs-CZ" altLang="cs-CZ">
                <a:latin typeface="Verdana" panose="020B0604030504040204" pitchFamily="34" charset="0"/>
              </a:endParaRPr>
            </a:p>
          </p:txBody>
        </p:sp>
        <p:cxnSp>
          <p:nvCxnSpPr>
            <p:cNvPr id="92194" name="AutoShape 229"/>
            <p:cNvCxnSpPr>
              <a:cxnSpLocks noChangeShapeType="1"/>
              <a:stCxn id="92190" idx="4"/>
              <a:endCxn id="92180" idx="1"/>
            </p:cNvCxnSpPr>
            <p:nvPr/>
          </p:nvCxnSpPr>
          <p:spPr bwMode="auto">
            <a:xfrm>
              <a:off x="1033" y="1488"/>
              <a:ext cx="0" cy="57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195" name="AutoShape 230"/>
            <p:cNvCxnSpPr>
              <a:cxnSpLocks noChangeShapeType="1"/>
              <a:stCxn id="92189" idx="4"/>
              <a:endCxn id="92183" idx="1"/>
            </p:cNvCxnSpPr>
            <p:nvPr/>
          </p:nvCxnSpPr>
          <p:spPr bwMode="auto">
            <a:xfrm>
              <a:off x="1441" y="1738"/>
              <a:ext cx="0" cy="32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196" name="AutoShape 231"/>
            <p:cNvCxnSpPr>
              <a:cxnSpLocks noChangeShapeType="1"/>
              <a:stCxn id="92188" idx="4"/>
              <a:endCxn id="92186" idx="1"/>
            </p:cNvCxnSpPr>
            <p:nvPr/>
          </p:nvCxnSpPr>
          <p:spPr bwMode="auto">
            <a:xfrm>
              <a:off x="624" y="1216"/>
              <a:ext cx="0" cy="84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197" name="AutoShape 232"/>
            <p:cNvCxnSpPr>
              <a:cxnSpLocks noChangeShapeType="1"/>
              <a:stCxn id="92186" idx="3"/>
              <a:endCxn id="92191" idx="2"/>
            </p:cNvCxnSpPr>
            <p:nvPr/>
          </p:nvCxnSpPr>
          <p:spPr bwMode="auto">
            <a:xfrm rot="16200000" flipH="1">
              <a:off x="670" y="2441"/>
              <a:ext cx="263" cy="355"/>
            </a:xfrm>
            <a:prstGeom prst="bentConnector2">
              <a:avLst/>
            </a:prstGeom>
            <a:noFill/>
            <a:ln w="38100">
              <a:solidFill>
                <a:srgbClr val="000000"/>
              </a:solidFill>
              <a:miter lim="800000"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198" name="AutoShape 233"/>
            <p:cNvCxnSpPr>
              <a:cxnSpLocks noChangeShapeType="1"/>
              <a:stCxn id="92180" idx="3"/>
              <a:endCxn id="92191" idx="0"/>
            </p:cNvCxnSpPr>
            <p:nvPr/>
          </p:nvCxnSpPr>
          <p:spPr bwMode="auto">
            <a:xfrm>
              <a:off x="1033" y="2487"/>
              <a:ext cx="0" cy="20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199" name="AutoShape 234"/>
            <p:cNvCxnSpPr>
              <a:cxnSpLocks noChangeShapeType="1"/>
              <a:stCxn id="92183" idx="3"/>
              <a:endCxn id="92191" idx="6"/>
            </p:cNvCxnSpPr>
            <p:nvPr/>
          </p:nvCxnSpPr>
          <p:spPr bwMode="auto">
            <a:xfrm rot="5400000">
              <a:off x="1132" y="2441"/>
              <a:ext cx="263" cy="355"/>
            </a:xfrm>
            <a:prstGeom prst="bentConnector2">
              <a:avLst/>
            </a:prstGeom>
            <a:noFill/>
            <a:ln w="38100">
              <a:solidFill>
                <a:srgbClr val="000000"/>
              </a:solidFill>
              <a:miter lim="800000"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200" name="Group 244"/>
            <p:cNvGrpSpPr>
              <a:grpSpLocks/>
            </p:cNvGrpSpPr>
            <p:nvPr/>
          </p:nvGrpSpPr>
          <p:grpSpPr bwMode="auto">
            <a:xfrm>
              <a:off x="871" y="3475"/>
              <a:ext cx="317" cy="318"/>
              <a:chOff x="1620" y="3475"/>
              <a:chExt cx="317" cy="318"/>
            </a:xfrm>
          </p:grpSpPr>
          <p:sp>
            <p:nvSpPr>
              <p:cNvPr id="92201" name="Oval 225"/>
              <p:cNvSpPr>
                <a:spLocks noChangeAspect="1" noChangeArrowheads="1"/>
              </p:cNvSpPr>
              <p:nvPr/>
            </p:nvSpPr>
            <p:spPr bwMode="auto">
              <a:xfrm>
                <a:off x="1791" y="3612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cs-CZ" altLang="cs-CZ">
                  <a:latin typeface="Verdana" panose="020B0604030504040204" pitchFamily="34" charset="0"/>
                </a:endParaRPr>
              </a:p>
            </p:txBody>
          </p:sp>
          <p:sp>
            <p:nvSpPr>
              <p:cNvPr id="92202" name="Oval 239"/>
              <p:cNvSpPr>
                <a:spLocks noChangeArrowheads="1"/>
              </p:cNvSpPr>
              <p:nvPr/>
            </p:nvSpPr>
            <p:spPr bwMode="auto">
              <a:xfrm>
                <a:off x="1620" y="3475"/>
                <a:ext cx="317" cy="317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36000" rIns="72000" bIns="36000" anchor="ctr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cs-CZ" altLang="cs-CZ">
                  <a:latin typeface="Verdana" panose="020B0604030504040204" pitchFamily="34" charset="0"/>
                </a:endParaRPr>
              </a:p>
            </p:txBody>
          </p:sp>
          <p:sp>
            <p:nvSpPr>
              <p:cNvPr id="92203" name="Line 241"/>
              <p:cNvSpPr>
                <a:spLocks noChangeShapeType="1"/>
              </p:cNvSpPr>
              <p:nvPr/>
            </p:nvSpPr>
            <p:spPr bwMode="auto">
              <a:xfrm>
                <a:off x="1772" y="3475"/>
                <a:ext cx="0" cy="13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lg" len="lg"/>
                <a:tailEnd type="arrow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2204" name="Line 242"/>
              <p:cNvSpPr>
                <a:spLocks noChangeShapeType="1"/>
              </p:cNvSpPr>
              <p:nvPr/>
            </p:nvSpPr>
            <p:spPr bwMode="auto">
              <a:xfrm rot="10800000">
                <a:off x="1772" y="3656"/>
                <a:ext cx="0" cy="13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lg" len="lg"/>
                <a:tailEnd type="arrow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>
                <a:spAutoFit/>
              </a:bodyPr>
              <a:lstStyle/>
              <a:p>
                <a:endParaRPr lang="cs-CZ"/>
              </a:p>
            </p:txBody>
          </p:sp>
        </p:grpSp>
        <p:cxnSp>
          <p:nvCxnSpPr>
            <p:cNvPr id="92205" name="AutoShape 243"/>
            <p:cNvCxnSpPr>
              <a:cxnSpLocks noChangeShapeType="1"/>
              <a:stCxn id="92192" idx="4"/>
              <a:endCxn id="92202" idx="0"/>
            </p:cNvCxnSpPr>
            <p:nvPr/>
          </p:nvCxnSpPr>
          <p:spPr bwMode="auto">
            <a:xfrm flipH="1">
              <a:off x="1030" y="3121"/>
              <a:ext cx="3" cy="34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206" name="AutoShape 245"/>
            <p:cNvCxnSpPr>
              <a:cxnSpLocks noChangeShapeType="1"/>
              <a:stCxn id="92202" idx="4"/>
              <a:endCxn id="92193" idx="0"/>
            </p:cNvCxnSpPr>
            <p:nvPr/>
          </p:nvCxnSpPr>
          <p:spPr bwMode="auto">
            <a:xfrm flipH="1">
              <a:off x="1026" y="3804"/>
              <a:ext cx="4" cy="20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359" name="Group 279"/>
          <p:cNvGrpSpPr>
            <a:grpSpLocks/>
          </p:cNvGrpSpPr>
          <p:nvPr/>
        </p:nvGrpSpPr>
        <p:grpSpPr bwMode="auto">
          <a:xfrm>
            <a:off x="2909888" y="1773238"/>
            <a:ext cx="1552575" cy="4751387"/>
            <a:chOff x="1833" y="1117"/>
            <a:chExt cx="978" cy="2993"/>
          </a:xfrm>
        </p:grpSpPr>
        <p:grpSp>
          <p:nvGrpSpPr>
            <p:cNvPr id="92208" name="Group 214"/>
            <p:cNvGrpSpPr>
              <a:grpSpLocks/>
            </p:cNvGrpSpPr>
            <p:nvPr/>
          </p:nvGrpSpPr>
          <p:grpSpPr bwMode="auto">
            <a:xfrm>
              <a:off x="1859" y="3430"/>
              <a:ext cx="161" cy="408"/>
              <a:chOff x="1791" y="2342"/>
              <a:chExt cx="161" cy="408"/>
            </a:xfrm>
          </p:grpSpPr>
          <p:sp>
            <p:nvSpPr>
              <p:cNvPr id="92209" name="Rectangle 215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465"/>
                <a:ext cx="408" cy="161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0000" tIns="46800" rIns="90000" bIns="46800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cs-CZ" altLang="cs-CZ">
                  <a:latin typeface="Verdana" panose="020B0604030504040204" pitchFamily="34" charset="0"/>
                </a:endParaRPr>
              </a:p>
            </p:txBody>
          </p:sp>
          <p:sp>
            <p:nvSpPr>
              <p:cNvPr id="92210" name="Freeform 216"/>
              <p:cNvSpPr>
                <a:spLocks/>
              </p:cNvSpPr>
              <p:nvPr/>
            </p:nvSpPr>
            <p:spPr bwMode="auto">
              <a:xfrm>
                <a:off x="1848" y="2432"/>
                <a:ext cx="45" cy="226"/>
              </a:xfrm>
              <a:custGeom>
                <a:avLst/>
                <a:gdLst>
                  <a:gd name="T0" fmla="*/ 45 w 45"/>
                  <a:gd name="T1" fmla="*/ 0 h 226"/>
                  <a:gd name="T2" fmla="*/ 0 w 45"/>
                  <a:gd name="T3" fmla="*/ 90 h 226"/>
                  <a:gd name="T4" fmla="*/ 45 w 45"/>
                  <a:gd name="T5" fmla="*/ 90 h 226"/>
                  <a:gd name="T6" fmla="*/ 0 w 45"/>
                  <a:gd name="T7" fmla="*/ 226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226">
                    <a:moveTo>
                      <a:pt x="45" y="0"/>
                    </a:moveTo>
                    <a:lnTo>
                      <a:pt x="0" y="90"/>
                    </a:lnTo>
                    <a:lnTo>
                      <a:pt x="45" y="90"/>
                    </a:lnTo>
                    <a:lnTo>
                      <a:pt x="0" y="226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92211" name="Oval 226" descr="Široký šikmo nahoru"/>
            <p:cNvSpPr>
              <a:spLocks noChangeArrowheads="1"/>
            </p:cNvSpPr>
            <p:nvPr/>
          </p:nvSpPr>
          <p:spPr bwMode="auto">
            <a:xfrm>
              <a:off x="1894" y="4019"/>
              <a:ext cx="91" cy="91"/>
            </a:xfrm>
            <a:prstGeom prst="ellipse">
              <a:avLst/>
            </a:prstGeom>
            <a:pattFill prst="wdUpDiag">
              <a:fgClr>
                <a:srgbClr val="00FF00"/>
              </a:fgClr>
              <a:bgClr>
                <a:srgbClr val="FFFF00"/>
              </a:bgClr>
            </a:pattFill>
            <a:ln w="25400">
              <a:pattFill prst="wdUpDiag">
                <a:fgClr>
                  <a:srgbClr val="00FF00"/>
                </a:fgClr>
                <a:bgClr>
                  <a:srgbClr val="FFFF00"/>
                </a:bgClr>
              </a:patt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cs-CZ" altLang="cs-CZ">
                <a:latin typeface="Verdana" panose="020B0604030504040204" pitchFamily="34" charset="0"/>
              </a:endParaRPr>
            </a:p>
          </p:txBody>
        </p:sp>
        <p:sp>
          <p:nvSpPr>
            <p:cNvPr id="92212" name="Oval 227" descr="Široký šikmo nahoru"/>
            <p:cNvSpPr>
              <a:spLocks noChangeArrowheads="1"/>
            </p:cNvSpPr>
            <p:nvPr/>
          </p:nvSpPr>
          <p:spPr bwMode="auto">
            <a:xfrm>
              <a:off x="2267" y="4019"/>
              <a:ext cx="91" cy="91"/>
            </a:xfrm>
            <a:prstGeom prst="ellipse">
              <a:avLst/>
            </a:prstGeom>
            <a:pattFill prst="wdUpDiag">
              <a:fgClr>
                <a:srgbClr val="00FF00"/>
              </a:fgClr>
              <a:bgClr>
                <a:srgbClr val="FFFF00"/>
              </a:bgClr>
            </a:pattFill>
            <a:ln w="25400">
              <a:pattFill prst="wdUpDiag">
                <a:fgClr>
                  <a:srgbClr val="00FF00"/>
                </a:fgClr>
                <a:bgClr>
                  <a:srgbClr val="FFFF00"/>
                </a:bgClr>
              </a:patt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cs-CZ" altLang="cs-CZ">
                <a:latin typeface="Verdana" panose="020B0604030504040204" pitchFamily="34" charset="0"/>
              </a:endParaRPr>
            </a:p>
          </p:txBody>
        </p:sp>
        <p:grpSp>
          <p:nvGrpSpPr>
            <p:cNvPr id="92213" name="Group 246"/>
            <p:cNvGrpSpPr>
              <a:grpSpLocks/>
            </p:cNvGrpSpPr>
            <p:nvPr/>
          </p:nvGrpSpPr>
          <p:grpSpPr bwMode="auto">
            <a:xfrm>
              <a:off x="2242" y="2070"/>
              <a:ext cx="161" cy="408"/>
              <a:chOff x="1791" y="2342"/>
              <a:chExt cx="161" cy="408"/>
            </a:xfrm>
          </p:grpSpPr>
          <p:sp>
            <p:nvSpPr>
              <p:cNvPr id="92214" name="Rectangle 247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465"/>
                <a:ext cx="408" cy="161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0000" tIns="46800" rIns="90000" bIns="46800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cs-CZ" altLang="cs-CZ">
                  <a:latin typeface="Verdana" panose="020B0604030504040204" pitchFamily="34" charset="0"/>
                </a:endParaRPr>
              </a:p>
            </p:txBody>
          </p:sp>
          <p:sp>
            <p:nvSpPr>
              <p:cNvPr id="92215" name="Freeform 248"/>
              <p:cNvSpPr>
                <a:spLocks/>
              </p:cNvSpPr>
              <p:nvPr/>
            </p:nvSpPr>
            <p:spPr bwMode="auto">
              <a:xfrm>
                <a:off x="1848" y="2432"/>
                <a:ext cx="45" cy="226"/>
              </a:xfrm>
              <a:custGeom>
                <a:avLst/>
                <a:gdLst>
                  <a:gd name="T0" fmla="*/ 45 w 45"/>
                  <a:gd name="T1" fmla="*/ 0 h 226"/>
                  <a:gd name="T2" fmla="*/ 0 w 45"/>
                  <a:gd name="T3" fmla="*/ 90 h 226"/>
                  <a:gd name="T4" fmla="*/ 45 w 45"/>
                  <a:gd name="T5" fmla="*/ 90 h 226"/>
                  <a:gd name="T6" fmla="*/ 0 w 45"/>
                  <a:gd name="T7" fmla="*/ 226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226">
                    <a:moveTo>
                      <a:pt x="45" y="0"/>
                    </a:moveTo>
                    <a:lnTo>
                      <a:pt x="0" y="90"/>
                    </a:lnTo>
                    <a:lnTo>
                      <a:pt x="45" y="90"/>
                    </a:lnTo>
                    <a:lnTo>
                      <a:pt x="0" y="226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92216" name="Group 249"/>
            <p:cNvGrpSpPr>
              <a:grpSpLocks/>
            </p:cNvGrpSpPr>
            <p:nvPr/>
          </p:nvGrpSpPr>
          <p:grpSpPr bwMode="auto">
            <a:xfrm>
              <a:off x="2650" y="2070"/>
              <a:ext cx="161" cy="408"/>
              <a:chOff x="1791" y="2342"/>
              <a:chExt cx="161" cy="408"/>
            </a:xfrm>
          </p:grpSpPr>
          <p:sp>
            <p:nvSpPr>
              <p:cNvPr id="92217" name="Rectangle 250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465"/>
                <a:ext cx="408" cy="161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0000" tIns="46800" rIns="90000" bIns="46800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cs-CZ" altLang="cs-CZ">
                  <a:latin typeface="Verdana" panose="020B0604030504040204" pitchFamily="34" charset="0"/>
                </a:endParaRPr>
              </a:p>
            </p:txBody>
          </p:sp>
          <p:sp>
            <p:nvSpPr>
              <p:cNvPr id="92218" name="Freeform 251"/>
              <p:cNvSpPr>
                <a:spLocks/>
              </p:cNvSpPr>
              <p:nvPr/>
            </p:nvSpPr>
            <p:spPr bwMode="auto">
              <a:xfrm>
                <a:off x="1848" y="2432"/>
                <a:ext cx="45" cy="226"/>
              </a:xfrm>
              <a:custGeom>
                <a:avLst/>
                <a:gdLst>
                  <a:gd name="T0" fmla="*/ 45 w 45"/>
                  <a:gd name="T1" fmla="*/ 0 h 226"/>
                  <a:gd name="T2" fmla="*/ 0 w 45"/>
                  <a:gd name="T3" fmla="*/ 90 h 226"/>
                  <a:gd name="T4" fmla="*/ 45 w 45"/>
                  <a:gd name="T5" fmla="*/ 90 h 226"/>
                  <a:gd name="T6" fmla="*/ 0 w 45"/>
                  <a:gd name="T7" fmla="*/ 226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226">
                    <a:moveTo>
                      <a:pt x="45" y="0"/>
                    </a:moveTo>
                    <a:lnTo>
                      <a:pt x="0" y="90"/>
                    </a:lnTo>
                    <a:lnTo>
                      <a:pt x="45" y="90"/>
                    </a:lnTo>
                    <a:lnTo>
                      <a:pt x="0" y="226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92219" name="Group 252"/>
            <p:cNvGrpSpPr>
              <a:grpSpLocks/>
            </p:cNvGrpSpPr>
            <p:nvPr/>
          </p:nvGrpSpPr>
          <p:grpSpPr bwMode="auto">
            <a:xfrm>
              <a:off x="1833" y="2070"/>
              <a:ext cx="161" cy="408"/>
              <a:chOff x="1791" y="2342"/>
              <a:chExt cx="161" cy="408"/>
            </a:xfrm>
          </p:grpSpPr>
          <p:sp>
            <p:nvSpPr>
              <p:cNvPr id="92220" name="Rectangle 253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465"/>
                <a:ext cx="408" cy="161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90000" tIns="46800" rIns="90000" bIns="46800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cs-CZ" altLang="cs-CZ">
                  <a:latin typeface="Verdana" panose="020B0604030504040204" pitchFamily="34" charset="0"/>
                </a:endParaRPr>
              </a:p>
            </p:txBody>
          </p:sp>
          <p:sp>
            <p:nvSpPr>
              <p:cNvPr id="92221" name="Freeform 254"/>
              <p:cNvSpPr>
                <a:spLocks/>
              </p:cNvSpPr>
              <p:nvPr/>
            </p:nvSpPr>
            <p:spPr bwMode="auto">
              <a:xfrm>
                <a:off x="1848" y="2432"/>
                <a:ext cx="45" cy="226"/>
              </a:xfrm>
              <a:custGeom>
                <a:avLst/>
                <a:gdLst>
                  <a:gd name="T0" fmla="*/ 45 w 45"/>
                  <a:gd name="T1" fmla="*/ 0 h 226"/>
                  <a:gd name="T2" fmla="*/ 0 w 45"/>
                  <a:gd name="T3" fmla="*/ 90 h 226"/>
                  <a:gd name="T4" fmla="*/ 45 w 45"/>
                  <a:gd name="T5" fmla="*/ 90 h 226"/>
                  <a:gd name="T6" fmla="*/ 0 w 45"/>
                  <a:gd name="T7" fmla="*/ 226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226">
                    <a:moveTo>
                      <a:pt x="45" y="0"/>
                    </a:moveTo>
                    <a:lnTo>
                      <a:pt x="0" y="90"/>
                    </a:lnTo>
                    <a:lnTo>
                      <a:pt x="45" y="90"/>
                    </a:lnTo>
                    <a:lnTo>
                      <a:pt x="0" y="226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92222" name="Oval 255"/>
            <p:cNvSpPr>
              <a:spLocks noChangeArrowheads="1"/>
            </p:cNvSpPr>
            <p:nvPr/>
          </p:nvSpPr>
          <p:spPr bwMode="auto">
            <a:xfrm>
              <a:off x="1868" y="1117"/>
              <a:ext cx="91" cy="91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cs-CZ" altLang="cs-CZ">
                <a:latin typeface="Verdana" panose="020B0604030504040204" pitchFamily="34" charset="0"/>
              </a:endParaRPr>
            </a:p>
          </p:txBody>
        </p:sp>
        <p:sp>
          <p:nvSpPr>
            <p:cNvPr id="92223" name="Oval 256"/>
            <p:cNvSpPr>
              <a:spLocks noChangeArrowheads="1"/>
            </p:cNvSpPr>
            <p:nvPr/>
          </p:nvSpPr>
          <p:spPr bwMode="auto">
            <a:xfrm>
              <a:off x="2685" y="1639"/>
              <a:ext cx="91" cy="91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cs-CZ" altLang="cs-CZ">
                <a:latin typeface="Verdana" panose="020B0604030504040204" pitchFamily="34" charset="0"/>
              </a:endParaRPr>
            </a:p>
          </p:txBody>
        </p:sp>
        <p:sp>
          <p:nvSpPr>
            <p:cNvPr id="92224" name="Oval 257"/>
            <p:cNvSpPr>
              <a:spLocks noChangeArrowheads="1"/>
            </p:cNvSpPr>
            <p:nvPr/>
          </p:nvSpPr>
          <p:spPr bwMode="auto">
            <a:xfrm>
              <a:off x="2277" y="1389"/>
              <a:ext cx="91" cy="91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cs-CZ" altLang="cs-CZ">
                <a:latin typeface="Verdana" panose="020B0604030504040204" pitchFamily="34" charset="0"/>
              </a:endParaRPr>
            </a:p>
          </p:txBody>
        </p:sp>
        <p:sp>
          <p:nvSpPr>
            <p:cNvPr id="92225" name="Oval 258"/>
            <p:cNvSpPr>
              <a:spLocks noChangeArrowheads="1"/>
            </p:cNvSpPr>
            <p:nvPr/>
          </p:nvSpPr>
          <p:spPr bwMode="auto">
            <a:xfrm>
              <a:off x="2277" y="2704"/>
              <a:ext cx="91" cy="91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cs-CZ" altLang="cs-CZ">
                <a:latin typeface="Verdana" panose="020B0604030504040204" pitchFamily="34" charset="0"/>
              </a:endParaRPr>
            </a:p>
          </p:txBody>
        </p:sp>
        <p:cxnSp>
          <p:nvCxnSpPr>
            <p:cNvPr id="92226" name="AutoShape 259"/>
            <p:cNvCxnSpPr>
              <a:cxnSpLocks noChangeShapeType="1"/>
              <a:stCxn id="92224" idx="4"/>
              <a:endCxn id="92214" idx="1"/>
            </p:cNvCxnSpPr>
            <p:nvPr/>
          </p:nvCxnSpPr>
          <p:spPr bwMode="auto">
            <a:xfrm>
              <a:off x="2323" y="1488"/>
              <a:ext cx="0" cy="57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227" name="AutoShape 260"/>
            <p:cNvCxnSpPr>
              <a:cxnSpLocks noChangeShapeType="1"/>
              <a:stCxn id="92223" idx="4"/>
              <a:endCxn id="92217" idx="1"/>
            </p:cNvCxnSpPr>
            <p:nvPr/>
          </p:nvCxnSpPr>
          <p:spPr bwMode="auto">
            <a:xfrm>
              <a:off x="2731" y="1738"/>
              <a:ext cx="0" cy="32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228" name="AutoShape 261"/>
            <p:cNvCxnSpPr>
              <a:cxnSpLocks noChangeShapeType="1"/>
              <a:stCxn id="92222" idx="4"/>
              <a:endCxn id="92220" idx="1"/>
            </p:cNvCxnSpPr>
            <p:nvPr/>
          </p:nvCxnSpPr>
          <p:spPr bwMode="auto">
            <a:xfrm>
              <a:off x="1914" y="1216"/>
              <a:ext cx="0" cy="84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229" name="AutoShape 262"/>
            <p:cNvCxnSpPr>
              <a:cxnSpLocks noChangeShapeType="1"/>
              <a:stCxn id="92220" idx="3"/>
              <a:endCxn id="92225" idx="2"/>
            </p:cNvCxnSpPr>
            <p:nvPr/>
          </p:nvCxnSpPr>
          <p:spPr bwMode="auto">
            <a:xfrm rot="16200000" flipH="1">
              <a:off x="1960" y="2441"/>
              <a:ext cx="263" cy="355"/>
            </a:xfrm>
            <a:prstGeom prst="bentConnector2">
              <a:avLst/>
            </a:prstGeom>
            <a:noFill/>
            <a:ln w="38100">
              <a:solidFill>
                <a:srgbClr val="000000"/>
              </a:solidFill>
              <a:miter lim="800000"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230" name="AutoShape 263"/>
            <p:cNvCxnSpPr>
              <a:cxnSpLocks noChangeShapeType="1"/>
              <a:stCxn id="92214" idx="3"/>
              <a:endCxn id="92225" idx="0"/>
            </p:cNvCxnSpPr>
            <p:nvPr/>
          </p:nvCxnSpPr>
          <p:spPr bwMode="auto">
            <a:xfrm>
              <a:off x="2323" y="2487"/>
              <a:ext cx="0" cy="20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231" name="AutoShape 264"/>
            <p:cNvCxnSpPr>
              <a:cxnSpLocks noChangeShapeType="1"/>
              <a:stCxn id="92217" idx="3"/>
              <a:endCxn id="92225" idx="6"/>
            </p:cNvCxnSpPr>
            <p:nvPr/>
          </p:nvCxnSpPr>
          <p:spPr bwMode="auto">
            <a:xfrm rot="5400000">
              <a:off x="2422" y="2441"/>
              <a:ext cx="263" cy="355"/>
            </a:xfrm>
            <a:prstGeom prst="bentConnector2">
              <a:avLst/>
            </a:prstGeom>
            <a:noFill/>
            <a:ln w="38100">
              <a:solidFill>
                <a:srgbClr val="000000"/>
              </a:solidFill>
              <a:miter lim="800000"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232" name="AutoShape 265"/>
            <p:cNvCxnSpPr>
              <a:cxnSpLocks noChangeShapeType="1"/>
              <a:stCxn id="92225" idx="4"/>
              <a:endCxn id="92212" idx="0"/>
            </p:cNvCxnSpPr>
            <p:nvPr/>
          </p:nvCxnSpPr>
          <p:spPr bwMode="auto">
            <a:xfrm flipH="1">
              <a:off x="2313" y="2803"/>
              <a:ext cx="10" cy="120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233" name="Oval 266"/>
            <p:cNvSpPr>
              <a:spLocks noChangeArrowheads="1"/>
            </p:cNvSpPr>
            <p:nvPr/>
          </p:nvSpPr>
          <p:spPr bwMode="auto">
            <a:xfrm>
              <a:off x="1894" y="3022"/>
              <a:ext cx="91" cy="91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 anchor="ctr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cs-CZ" altLang="cs-CZ">
                <a:latin typeface="Verdana" panose="020B0604030504040204" pitchFamily="34" charset="0"/>
              </a:endParaRPr>
            </a:p>
          </p:txBody>
        </p:sp>
        <p:cxnSp>
          <p:nvCxnSpPr>
            <p:cNvPr id="92234" name="AutoShape 267"/>
            <p:cNvCxnSpPr>
              <a:cxnSpLocks noChangeShapeType="1"/>
              <a:stCxn id="92233" idx="4"/>
              <a:endCxn id="92209" idx="1"/>
            </p:cNvCxnSpPr>
            <p:nvPr/>
          </p:nvCxnSpPr>
          <p:spPr bwMode="auto">
            <a:xfrm>
              <a:off x="1940" y="3121"/>
              <a:ext cx="0" cy="30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235" name="AutoShape 269"/>
            <p:cNvCxnSpPr>
              <a:cxnSpLocks noChangeShapeType="1"/>
              <a:stCxn id="92209" idx="3"/>
              <a:endCxn id="92211" idx="0"/>
            </p:cNvCxnSpPr>
            <p:nvPr/>
          </p:nvCxnSpPr>
          <p:spPr bwMode="auto">
            <a:xfrm>
              <a:off x="1940" y="3847"/>
              <a:ext cx="0" cy="16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6356" name="Text Box 276"/>
          <p:cNvSpPr txBox="1">
            <a:spLocks noChangeArrowheads="1"/>
          </p:cNvSpPr>
          <p:nvPr/>
        </p:nvSpPr>
        <p:spPr bwMode="auto">
          <a:xfrm>
            <a:off x="4716463" y="1196975"/>
            <a:ext cx="4283075" cy="238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436688" indent="-14366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A –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(3 + 1) </a:t>
            </a:r>
            <a:r>
              <a:rPr lang="cs-CZ" altLang="cs-CZ" sz="2000" b="1" dirty="0">
                <a:solidFill>
                  <a:srgbClr val="000000"/>
                </a:solidFill>
              </a:rPr>
              <a:t>pro SPD TYP 1, 2 a 3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vhodné pro příčná přepětí (L/N)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Výhody</a:t>
            </a:r>
            <a:r>
              <a:rPr lang="cs-CZ" altLang="cs-CZ" sz="2000" dirty="0">
                <a:solidFill>
                  <a:srgbClr val="000000"/>
                </a:solidFill>
              </a:rPr>
              <a:t>:	u SPD varistor nejsou unikající proudy na PE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Nevýhody</a:t>
            </a:r>
            <a:r>
              <a:rPr lang="cs-CZ" altLang="cs-CZ" sz="2000" dirty="0">
                <a:solidFill>
                  <a:srgbClr val="000000"/>
                </a:solidFill>
              </a:rPr>
              <a:t>:	delší cesta svedení výboje</a:t>
            </a:r>
          </a:p>
        </p:txBody>
      </p:sp>
      <p:pic>
        <p:nvPicPr>
          <p:cNvPr id="46363" name="Picture 283" descr="MC90029828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654050" cy="1152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65" name="Text Box 285"/>
          <p:cNvSpPr txBox="1">
            <a:spLocks noChangeArrowheads="1"/>
          </p:cNvSpPr>
          <p:nvPr/>
        </p:nvSpPr>
        <p:spPr bwMode="auto">
          <a:xfrm>
            <a:off x="4716463" y="3762375"/>
            <a:ext cx="4283075" cy="114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B –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(4 + 0) pro </a:t>
            </a:r>
            <a:r>
              <a:rPr lang="cs-CZ" altLang="cs-CZ" sz="2000" b="1" dirty="0">
                <a:solidFill>
                  <a:srgbClr val="000000"/>
                </a:solidFill>
              </a:rPr>
              <a:t>jiskřiště (TYP 1)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vhodné pro podélná přepětí (L/PE a N/PE)</a:t>
            </a:r>
          </a:p>
        </p:txBody>
      </p:sp>
    </p:spTree>
    <p:extLst>
      <p:ext uri="{BB962C8B-B14F-4D97-AF65-F5344CB8AC3E}">
        <p14:creationId xmlns:p14="http://schemas.microsoft.com/office/powerpoint/2010/main" val="35923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6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6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6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6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6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6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6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6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6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6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6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6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6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185" grpId="0"/>
      <p:bldP spid="46216" grpId="0"/>
      <p:bldP spid="46218" grpId="0"/>
      <p:bldP spid="46356" grpId="0"/>
      <p:bldP spid="4636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0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287338" y="260350"/>
            <a:ext cx="8856662" cy="504825"/>
          </a:xfrm>
        </p:spPr>
        <p:txBody>
          <a:bodyPr/>
          <a:lstStyle/>
          <a:p>
            <a:pPr>
              <a:defRPr/>
            </a:pPr>
            <a:r>
              <a:rPr lang="cs-CZ" sz="3600" b="1" u="sng" kern="0">
                <a:solidFill>
                  <a:srgbClr val="000000"/>
                </a:solidFill>
                <a:effectLst/>
                <a:latin typeface="Comic Sans MS" pitchFamily="66" charset="0"/>
              </a:rPr>
              <a:t>Příklad zapojení – TNC-S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611188" y="4508500"/>
            <a:ext cx="1368425" cy="90370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1. stupeň - </a:t>
            </a:r>
            <a:r>
              <a:rPr lang="cs-CZ" altLang="cs-CZ" dirty="0" smtClean="0">
                <a:solidFill>
                  <a:srgbClr val="000000"/>
                </a:solidFill>
                <a:latin typeface="Verdana" panose="020B0604030504040204" pitchFamily="34" charset="0"/>
              </a:rPr>
              <a:t>jiskřiště - 3+0</a:t>
            </a:r>
            <a:endParaRPr lang="cs-CZ" altLang="cs-CZ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1979613" y="4508500"/>
            <a:ext cx="576262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611188" y="3716338"/>
            <a:ext cx="1152525" cy="64770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jištění jiskřiště</a:t>
            </a:r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>
            <a:off x="1763713" y="3716338"/>
            <a:ext cx="792162" cy="4333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1835150" y="6092825"/>
            <a:ext cx="2449513" cy="64770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>
                <a:solidFill>
                  <a:srgbClr val="000000"/>
                </a:solidFill>
                <a:latin typeface="Verdana" panose="020B0604030504040204" pitchFamily="34" charset="0"/>
              </a:rPr>
              <a:t>oddělovací tlumivka (pro l</a:t>
            </a:r>
            <a:r>
              <a:rPr lang="en-US" altLang="cs-CZ" b="1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</a:t>
            </a:r>
            <a:r>
              <a:rPr lang="en-US" altLang="cs-CZ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10m</a:t>
            </a:r>
            <a:r>
              <a:rPr lang="cs-CZ" altLang="cs-CZ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)</a:t>
            </a:r>
            <a:endParaRPr lang="en-US" altLang="cs-CZ">
              <a:solidFill>
                <a:srgbClr val="000000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81946" name="Line 26"/>
          <p:cNvSpPr>
            <a:spLocks noChangeShapeType="1"/>
          </p:cNvSpPr>
          <p:nvPr/>
        </p:nvSpPr>
        <p:spPr bwMode="auto">
          <a:xfrm flipV="1">
            <a:off x="4284663" y="2636838"/>
            <a:ext cx="935037" cy="3455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4427538" y="6308725"/>
            <a:ext cx="2895600" cy="349702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2. stupeň - </a:t>
            </a:r>
            <a:r>
              <a:rPr lang="cs-CZ" altLang="cs-CZ" dirty="0" smtClean="0">
                <a:solidFill>
                  <a:srgbClr val="000000"/>
                </a:solidFill>
                <a:latin typeface="Verdana" panose="020B0604030504040204" pitchFamily="34" charset="0"/>
              </a:rPr>
              <a:t>varistor 3+1</a:t>
            </a:r>
            <a:endParaRPr lang="cs-CZ" altLang="cs-CZ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2411413" y="1196975"/>
            <a:ext cx="1873250" cy="4679950"/>
          </a:xfrm>
          <a:prstGeom prst="rect">
            <a:avLst/>
          </a:prstGeom>
          <a:noFill/>
          <a:ln w="25400">
            <a:solidFill>
              <a:srgbClr val="000000"/>
            </a:solidFill>
            <a:prstDash val="dash"/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2484438" y="908050"/>
            <a:ext cx="2089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Verdana" panose="020B0604030504040204" pitchFamily="34" charset="0"/>
              </a:rPr>
              <a:t>hlavní rozvaděč</a:t>
            </a:r>
          </a:p>
        </p:txBody>
      </p:sp>
      <p:sp>
        <p:nvSpPr>
          <p:cNvPr id="81950" name="Rectangle 30"/>
          <p:cNvSpPr>
            <a:spLocks noChangeArrowheads="1"/>
          </p:cNvSpPr>
          <p:nvPr/>
        </p:nvSpPr>
        <p:spPr bwMode="auto">
          <a:xfrm>
            <a:off x="4572000" y="1196975"/>
            <a:ext cx="3816350" cy="4679950"/>
          </a:xfrm>
          <a:prstGeom prst="rect">
            <a:avLst/>
          </a:prstGeom>
          <a:noFill/>
          <a:ln w="25400">
            <a:solidFill>
              <a:srgbClr val="000000"/>
            </a:solidFill>
            <a:prstDash val="dash"/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5219700" y="908050"/>
            <a:ext cx="2447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Verdana" panose="020B0604030504040204" pitchFamily="34" charset="0"/>
              </a:rPr>
              <a:t>podružný rozvaděč</a:t>
            </a:r>
          </a:p>
        </p:txBody>
      </p:sp>
      <p:sp>
        <p:nvSpPr>
          <p:cNvPr id="81952" name="Line 32"/>
          <p:cNvSpPr>
            <a:spLocks noChangeShapeType="1"/>
          </p:cNvSpPr>
          <p:nvPr/>
        </p:nvSpPr>
        <p:spPr bwMode="auto">
          <a:xfrm flipV="1">
            <a:off x="5076825" y="5516563"/>
            <a:ext cx="935038" cy="7921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82149" name="Group 229"/>
          <p:cNvGrpSpPr>
            <a:grpSpLocks/>
          </p:cNvGrpSpPr>
          <p:nvPr/>
        </p:nvGrpSpPr>
        <p:grpSpPr bwMode="auto">
          <a:xfrm>
            <a:off x="7740650" y="1484313"/>
            <a:ext cx="576263" cy="2003425"/>
            <a:chOff x="3016" y="935"/>
            <a:chExt cx="363" cy="1262"/>
          </a:xfrm>
        </p:grpSpPr>
        <p:sp>
          <p:nvSpPr>
            <p:cNvPr id="93200" name="Text Box 73"/>
            <p:cNvSpPr txBox="1">
              <a:spLocks noChangeArrowheads="1"/>
            </p:cNvSpPr>
            <p:nvPr/>
          </p:nvSpPr>
          <p:spPr bwMode="auto">
            <a:xfrm>
              <a:off x="3061" y="935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>
                  <a:solidFill>
                    <a:srgbClr val="000000"/>
                  </a:solidFill>
                  <a:latin typeface="Verdana" panose="020B0604030504040204" pitchFamily="34" charset="0"/>
                </a:rPr>
                <a:t>L</a:t>
              </a:r>
              <a:r>
                <a:rPr lang="cs-CZ" altLang="cs-CZ" baseline="-25000">
                  <a:solidFill>
                    <a:srgbClr val="000000"/>
                  </a:solidFill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93201" name="Text Box 74"/>
            <p:cNvSpPr txBox="1">
              <a:spLocks noChangeArrowheads="1"/>
            </p:cNvSpPr>
            <p:nvPr/>
          </p:nvSpPr>
          <p:spPr bwMode="auto">
            <a:xfrm>
              <a:off x="3016" y="1751"/>
              <a:ext cx="3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dirty="0">
                  <a:solidFill>
                    <a:srgbClr val="000000"/>
                  </a:solidFill>
                  <a:latin typeface="Verdana" panose="020B0604030504040204" pitchFamily="34" charset="0"/>
                </a:rPr>
                <a:t>N</a:t>
              </a:r>
            </a:p>
          </p:txBody>
        </p:sp>
        <p:sp>
          <p:nvSpPr>
            <p:cNvPr id="93202" name="Text Box 75"/>
            <p:cNvSpPr txBox="1">
              <a:spLocks noChangeArrowheads="1"/>
            </p:cNvSpPr>
            <p:nvPr/>
          </p:nvSpPr>
          <p:spPr bwMode="auto">
            <a:xfrm>
              <a:off x="3061" y="1488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dirty="0">
                  <a:solidFill>
                    <a:srgbClr val="000000"/>
                  </a:solidFill>
                  <a:latin typeface="Verdana" panose="020B0604030504040204" pitchFamily="34" charset="0"/>
                </a:rPr>
                <a:t>L</a:t>
              </a:r>
              <a:r>
                <a:rPr lang="cs-CZ" altLang="cs-CZ" baseline="-25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3</a:t>
              </a:r>
            </a:p>
          </p:txBody>
        </p:sp>
        <p:sp>
          <p:nvSpPr>
            <p:cNvPr id="93203" name="Text Box 76"/>
            <p:cNvSpPr txBox="1">
              <a:spLocks noChangeArrowheads="1"/>
            </p:cNvSpPr>
            <p:nvPr/>
          </p:nvSpPr>
          <p:spPr bwMode="auto">
            <a:xfrm>
              <a:off x="3061" y="1216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>
                  <a:solidFill>
                    <a:srgbClr val="000000"/>
                  </a:solidFill>
                  <a:latin typeface="Verdana" panose="020B0604030504040204" pitchFamily="34" charset="0"/>
                </a:rPr>
                <a:t>L</a:t>
              </a:r>
              <a:r>
                <a:rPr lang="cs-CZ" altLang="cs-CZ" baseline="-25000">
                  <a:solidFill>
                    <a:srgbClr val="000000"/>
                  </a:solidFill>
                  <a:latin typeface="Verdana" panose="020B0604030504040204" pitchFamily="34" charset="0"/>
                </a:rPr>
                <a:t>2</a:t>
              </a:r>
            </a:p>
          </p:txBody>
        </p:sp>
        <p:sp>
          <p:nvSpPr>
            <p:cNvPr id="93204" name="Text Box 77"/>
            <p:cNvSpPr txBox="1">
              <a:spLocks noChangeArrowheads="1"/>
            </p:cNvSpPr>
            <p:nvPr/>
          </p:nvSpPr>
          <p:spPr bwMode="auto">
            <a:xfrm>
              <a:off x="3016" y="2024"/>
              <a:ext cx="3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dirty="0">
                  <a:solidFill>
                    <a:srgbClr val="000000"/>
                  </a:solidFill>
                  <a:latin typeface="Verdana" panose="020B0604030504040204" pitchFamily="34" charset="0"/>
                </a:rPr>
                <a:t>PE</a:t>
              </a:r>
            </a:p>
          </p:txBody>
        </p:sp>
      </p:grpSp>
      <p:grpSp>
        <p:nvGrpSpPr>
          <p:cNvPr id="82128" name="Group 208"/>
          <p:cNvGrpSpPr>
            <a:grpSpLocks/>
          </p:cNvGrpSpPr>
          <p:nvPr/>
        </p:nvGrpSpPr>
        <p:grpSpPr bwMode="auto">
          <a:xfrm>
            <a:off x="5867400" y="1557338"/>
            <a:ext cx="1976438" cy="4176712"/>
            <a:chOff x="3696" y="981"/>
            <a:chExt cx="1245" cy="2631"/>
          </a:xfrm>
        </p:grpSpPr>
        <p:grpSp>
          <p:nvGrpSpPr>
            <p:cNvPr id="93206" name="Group 207"/>
            <p:cNvGrpSpPr>
              <a:grpSpLocks/>
            </p:cNvGrpSpPr>
            <p:nvPr/>
          </p:nvGrpSpPr>
          <p:grpSpPr bwMode="auto">
            <a:xfrm>
              <a:off x="3696" y="981"/>
              <a:ext cx="1245" cy="2631"/>
              <a:chOff x="3696" y="981"/>
              <a:chExt cx="1245" cy="2631"/>
            </a:xfrm>
          </p:grpSpPr>
          <p:grpSp>
            <p:nvGrpSpPr>
              <p:cNvPr id="93207" name="Group 206"/>
              <p:cNvGrpSpPr>
                <a:grpSpLocks/>
              </p:cNvGrpSpPr>
              <p:nvPr/>
            </p:nvGrpSpPr>
            <p:grpSpPr bwMode="auto">
              <a:xfrm>
                <a:off x="3696" y="981"/>
                <a:ext cx="1245" cy="2631"/>
                <a:chOff x="3696" y="981"/>
                <a:chExt cx="1245" cy="2631"/>
              </a:xfrm>
            </p:grpSpPr>
            <p:sp>
              <p:nvSpPr>
                <p:cNvPr id="93208" name="Rectangle 9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277" y="3144"/>
                  <a:ext cx="408" cy="161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lIns="90000" tIns="46800" rIns="90000" bIns="46800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cs-CZ" altLang="cs-CZ">
                    <a:latin typeface="Verdana" panose="020B0604030504040204" pitchFamily="34" charset="0"/>
                  </a:endParaRPr>
                </a:p>
              </p:txBody>
            </p:sp>
            <p:grpSp>
              <p:nvGrpSpPr>
                <p:cNvPr id="93209" name="Group 205"/>
                <p:cNvGrpSpPr>
                  <a:grpSpLocks/>
                </p:cNvGrpSpPr>
                <p:nvPr/>
              </p:nvGrpSpPr>
              <p:grpSpPr bwMode="auto">
                <a:xfrm>
                  <a:off x="3696" y="981"/>
                  <a:ext cx="1245" cy="2631"/>
                  <a:chOff x="3696" y="981"/>
                  <a:chExt cx="1245" cy="2631"/>
                </a:xfrm>
              </p:grpSpPr>
              <p:sp>
                <p:nvSpPr>
                  <p:cNvPr id="93210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912" y="2342"/>
                    <a:ext cx="0" cy="68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93211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4207" y="2342"/>
                    <a:ext cx="0" cy="68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93212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4479" y="2342"/>
                    <a:ext cx="0" cy="68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cs-CZ"/>
                  </a:p>
                </p:txBody>
              </p:sp>
              <p:grpSp>
                <p:nvGrpSpPr>
                  <p:cNvPr id="93213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3696" y="981"/>
                    <a:ext cx="1245" cy="2631"/>
                    <a:chOff x="3696" y="981"/>
                    <a:chExt cx="1245" cy="2631"/>
                  </a:xfrm>
                </p:grpSpPr>
                <p:sp>
                  <p:nvSpPr>
                    <p:cNvPr id="93214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3787" y="3020"/>
                      <a:ext cx="259" cy="409"/>
                    </a:xfrm>
                    <a:custGeom>
                      <a:avLst/>
                      <a:gdLst>
                        <a:gd name="T0" fmla="*/ 259 w 259"/>
                        <a:gd name="T1" fmla="*/ 0 h 409"/>
                        <a:gd name="T2" fmla="*/ 252 w 259"/>
                        <a:gd name="T3" fmla="*/ 86 h 409"/>
                        <a:gd name="T4" fmla="*/ 0 w 259"/>
                        <a:gd name="T5" fmla="*/ 319 h 409"/>
                        <a:gd name="T6" fmla="*/ 0 w 259"/>
                        <a:gd name="T7" fmla="*/ 409 h 40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59" h="409">
                          <a:moveTo>
                            <a:pt x="259" y="0"/>
                          </a:moveTo>
                          <a:lnTo>
                            <a:pt x="252" y="86"/>
                          </a:lnTo>
                          <a:lnTo>
                            <a:pt x="0" y="319"/>
                          </a:lnTo>
                          <a:lnTo>
                            <a:pt x="0" y="409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3215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4354" y="3021"/>
                      <a:ext cx="259" cy="409"/>
                    </a:xfrm>
                    <a:custGeom>
                      <a:avLst/>
                      <a:gdLst>
                        <a:gd name="T0" fmla="*/ 259 w 259"/>
                        <a:gd name="T1" fmla="*/ 0 h 409"/>
                        <a:gd name="T2" fmla="*/ 252 w 259"/>
                        <a:gd name="T3" fmla="*/ 86 h 409"/>
                        <a:gd name="T4" fmla="*/ 0 w 259"/>
                        <a:gd name="T5" fmla="*/ 319 h 409"/>
                        <a:gd name="T6" fmla="*/ 0 w 259"/>
                        <a:gd name="T7" fmla="*/ 409 h 40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59" h="409">
                          <a:moveTo>
                            <a:pt x="259" y="0"/>
                          </a:moveTo>
                          <a:lnTo>
                            <a:pt x="252" y="86"/>
                          </a:lnTo>
                          <a:lnTo>
                            <a:pt x="0" y="319"/>
                          </a:lnTo>
                          <a:lnTo>
                            <a:pt x="0" y="409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3216" name="Rectangle 8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3709" y="2556"/>
                      <a:ext cx="408" cy="161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lIns="90000" tIns="46800" rIns="90000" bIns="46800" anchor="ctr"/>
                    <a:lstStyle>
                      <a:lvl1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endParaRPr lang="cs-CZ" altLang="cs-CZ">
                        <a:latin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93217" name="Rectangle 8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276" y="2556"/>
                      <a:ext cx="408" cy="161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lIns="90000" tIns="46800" rIns="90000" bIns="46800" anchor="ctr"/>
                    <a:lstStyle>
                      <a:lvl1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endParaRPr lang="cs-CZ" altLang="cs-CZ">
                        <a:latin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93218" name="Rectangle 8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004" y="2556"/>
                      <a:ext cx="408" cy="161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lIns="90000" tIns="46800" rIns="90000" bIns="46800" anchor="ctr"/>
                    <a:lstStyle>
                      <a:lvl1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endParaRPr lang="cs-CZ" altLang="cs-CZ">
                        <a:latin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93219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11" y="981"/>
                      <a:ext cx="0" cy="136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oval" w="lg" len="lg"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3220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05" y="1253"/>
                      <a:ext cx="0" cy="10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oval" w="lg" len="lg"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3221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78" y="1503"/>
                      <a:ext cx="0" cy="8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oval" w="lg" len="lg"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3222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6" y="1797"/>
                      <a:ext cx="0" cy="181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FFFF"/>
                      </a:solidFill>
                      <a:round/>
                      <a:headEnd type="oval" w="lg" len="lg"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3223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6" y="3612"/>
                      <a:ext cx="771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FFFF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3224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05" y="3430"/>
                      <a:ext cx="0" cy="18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FFFF"/>
                      </a:solidFill>
                      <a:round/>
                      <a:headEnd type="none" w="lg" len="lg"/>
                      <a:tailEnd type="oval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3225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11" y="3430"/>
                      <a:ext cx="0" cy="18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FFFF"/>
                      </a:solidFill>
                      <a:round/>
                      <a:headEnd type="none" w="lg" len="lg"/>
                      <a:tailEnd type="oval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3226" name="Rectangle 9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005" y="3144"/>
                      <a:ext cx="408" cy="161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lIns="90000" tIns="46800" rIns="90000" bIns="46800" anchor="ctr"/>
                    <a:lstStyle>
                      <a:lvl1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endParaRPr lang="cs-CZ" altLang="cs-CZ">
                        <a:latin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93227" name="Rectangle 9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3713" y="3144"/>
                      <a:ext cx="408" cy="161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lIns="90000" tIns="46800" rIns="90000" bIns="46800" anchor="ctr"/>
                    <a:lstStyle>
                      <a:lvl1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endParaRPr lang="cs-CZ" altLang="cs-CZ">
                        <a:latin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93228" name="Line 1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85" y="2069"/>
                      <a:ext cx="0" cy="1044"/>
                    </a:xfrm>
                    <a:prstGeom prst="line">
                      <a:avLst/>
                    </a:prstGeom>
                    <a:noFill/>
                    <a:ln w="38100">
                      <a:pattFill prst="wdUpDiag">
                        <a:fgClr>
                          <a:srgbClr val="00FF00"/>
                        </a:fgClr>
                        <a:bgClr>
                          <a:srgbClr val="FFFF00"/>
                        </a:bgClr>
                      </a:pattFill>
                      <a:round/>
                      <a:headEnd/>
                      <a:tailEnd type="oval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3229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4468" y="3430"/>
                      <a:ext cx="317" cy="182"/>
                    </a:xfrm>
                    <a:custGeom>
                      <a:avLst/>
                      <a:gdLst>
                        <a:gd name="T0" fmla="*/ 317 w 272"/>
                        <a:gd name="T1" fmla="*/ 0 h 182"/>
                        <a:gd name="T2" fmla="*/ 317 w 272"/>
                        <a:gd name="T3" fmla="*/ 182 h 182"/>
                        <a:gd name="T4" fmla="*/ 0 w 272"/>
                        <a:gd name="T5" fmla="*/ 182 h 18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72" h="182">
                          <a:moveTo>
                            <a:pt x="272" y="0"/>
                          </a:moveTo>
                          <a:lnTo>
                            <a:pt x="272" y="182"/>
                          </a:lnTo>
                          <a:lnTo>
                            <a:pt x="0" y="182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oval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  <p:grpSp>
                  <p:nvGrpSpPr>
                    <p:cNvPr id="93230" name="Group 1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24" y="3112"/>
                      <a:ext cx="317" cy="318"/>
                      <a:chOff x="1620" y="3475"/>
                      <a:chExt cx="317" cy="318"/>
                    </a:xfrm>
                  </p:grpSpPr>
                  <p:sp>
                    <p:nvSpPr>
                      <p:cNvPr id="93231" name="Oval 1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791" y="3612"/>
                        <a:ext cx="45" cy="4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25400">
                        <a:solidFill>
                          <a:srgbClr val="000000"/>
                        </a:solidFill>
                        <a:round/>
                        <a:headEnd type="none" w="lg" len="lg"/>
                        <a:tailEnd type="none" w="lg" len="lg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72000" tIns="36000" rIns="72000" bIns="36000" anchor="ctr">
                        <a:spAutoFit/>
                      </a:bodyPr>
                      <a:lstStyle>
                        <a:lvl1pPr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/>
                        <a:endParaRPr lang="cs-CZ" altLang="cs-CZ">
                          <a:latin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3232" name="Oval 1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20" y="3475"/>
                        <a:ext cx="317" cy="317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lg" len="lg"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72000" tIns="36000" rIns="72000" bIns="36000" anchor="ctr">
                        <a:spAutoFit/>
                      </a:bodyPr>
                      <a:lstStyle>
                        <a:lvl1pPr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/>
                        <a:endParaRPr lang="cs-CZ" altLang="cs-CZ">
                          <a:latin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3233" name="Line 1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72" y="3475"/>
                        <a:ext cx="0" cy="1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lg" len="lg"/>
                        <a:tailEnd type="arrow" w="med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72000" tIns="36000" rIns="72000" bIns="360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93234" name="Line 189"/>
                      <p:cNvSpPr>
                        <a:spLocks noChangeShapeType="1"/>
                      </p:cNvSpPr>
                      <p:nvPr/>
                    </p:nvSpPr>
                    <p:spPr bwMode="auto">
                      <a:xfrm rot="10800000">
                        <a:off x="1772" y="3656"/>
                        <a:ext cx="0" cy="1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none" w="lg" len="lg"/>
                        <a:tailEnd type="arrow" w="med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72000" tIns="36000" rIns="72000" bIns="360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</p:grpSp>
              </p:grpSp>
            </p:grpSp>
          </p:grpSp>
          <p:sp>
            <p:nvSpPr>
              <p:cNvPr id="93235" name="Line 79"/>
              <p:cNvSpPr>
                <a:spLocks noChangeShapeType="1"/>
              </p:cNvSpPr>
              <p:nvPr/>
            </p:nvSpPr>
            <p:spPr bwMode="auto">
              <a:xfrm>
                <a:off x="4468" y="3430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93236" name="Freeform 80"/>
            <p:cNvSpPr>
              <a:spLocks/>
            </p:cNvSpPr>
            <p:nvPr/>
          </p:nvSpPr>
          <p:spPr bwMode="auto">
            <a:xfrm>
              <a:off x="4080" y="3021"/>
              <a:ext cx="259" cy="409"/>
            </a:xfrm>
            <a:custGeom>
              <a:avLst/>
              <a:gdLst>
                <a:gd name="T0" fmla="*/ 259 w 259"/>
                <a:gd name="T1" fmla="*/ 0 h 409"/>
                <a:gd name="T2" fmla="*/ 252 w 259"/>
                <a:gd name="T3" fmla="*/ 86 h 409"/>
                <a:gd name="T4" fmla="*/ 0 w 259"/>
                <a:gd name="T5" fmla="*/ 319 h 409"/>
                <a:gd name="T6" fmla="*/ 0 w 259"/>
                <a:gd name="T7" fmla="*/ 409 h 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9" h="409">
                  <a:moveTo>
                    <a:pt x="259" y="0"/>
                  </a:moveTo>
                  <a:lnTo>
                    <a:pt x="252" y="86"/>
                  </a:lnTo>
                  <a:lnTo>
                    <a:pt x="0" y="319"/>
                  </a:lnTo>
                  <a:lnTo>
                    <a:pt x="0" y="409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82148" name="Group 228"/>
          <p:cNvGrpSpPr>
            <a:grpSpLocks/>
          </p:cNvGrpSpPr>
          <p:nvPr/>
        </p:nvGrpSpPr>
        <p:grpSpPr bwMode="auto">
          <a:xfrm>
            <a:off x="323850" y="1412875"/>
            <a:ext cx="4392613" cy="4745038"/>
            <a:chOff x="204" y="890"/>
            <a:chExt cx="2767" cy="2989"/>
          </a:xfrm>
        </p:grpSpPr>
        <p:sp>
          <p:nvSpPr>
            <p:cNvPr id="93238" name="Line 146"/>
            <p:cNvSpPr>
              <a:spLocks noChangeShapeType="1"/>
            </p:cNvSpPr>
            <p:nvPr/>
          </p:nvSpPr>
          <p:spPr bwMode="auto">
            <a:xfrm>
              <a:off x="2005" y="3420"/>
              <a:ext cx="0" cy="181"/>
            </a:xfrm>
            <a:prstGeom prst="line">
              <a:avLst/>
            </a:prstGeom>
            <a:noFill/>
            <a:ln w="3810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 type="none" w="lg" len="lg"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93239" name="Line 147"/>
            <p:cNvSpPr>
              <a:spLocks noChangeShapeType="1"/>
            </p:cNvSpPr>
            <p:nvPr/>
          </p:nvSpPr>
          <p:spPr bwMode="auto">
            <a:xfrm>
              <a:off x="1745" y="3430"/>
              <a:ext cx="0" cy="182"/>
            </a:xfrm>
            <a:prstGeom prst="line">
              <a:avLst/>
            </a:prstGeom>
            <a:noFill/>
            <a:ln w="3810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 type="none" w="lg" len="lg"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93240" name="Line 156"/>
            <p:cNvSpPr>
              <a:spLocks noChangeShapeType="1"/>
            </p:cNvSpPr>
            <p:nvPr/>
          </p:nvSpPr>
          <p:spPr bwMode="auto">
            <a:xfrm>
              <a:off x="2277" y="3430"/>
              <a:ext cx="0" cy="181"/>
            </a:xfrm>
            <a:prstGeom prst="line">
              <a:avLst/>
            </a:prstGeom>
            <a:noFill/>
            <a:ln w="3810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 type="none" w="lg" len="lg"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93241" name="Group 225"/>
            <p:cNvGrpSpPr>
              <a:grpSpLocks/>
            </p:cNvGrpSpPr>
            <p:nvPr/>
          </p:nvGrpSpPr>
          <p:grpSpPr bwMode="auto">
            <a:xfrm>
              <a:off x="204" y="890"/>
              <a:ext cx="2767" cy="2989"/>
              <a:chOff x="204" y="890"/>
              <a:chExt cx="2767" cy="2989"/>
            </a:xfrm>
          </p:grpSpPr>
          <p:grpSp>
            <p:nvGrpSpPr>
              <p:cNvPr id="93242" name="Group 224"/>
              <p:cNvGrpSpPr>
                <a:grpSpLocks/>
              </p:cNvGrpSpPr>
              <p:nvPr/>
            </p:nvGrpSpPr>
            <p:grpSpPr bwMode="auto">
              <a:xfrm>
                <a:off x="204" y="890"/>
                <a:ext cx="2767" cy="2989"/>
                <a:chOff x="204" y="890"/>
                <a:chExt cx="2767" cy="2989"/>
              </a:xfrm>
            </p:grpSpPr>
            <p:sp>
              <p:nvSpPr>
                <p:cNvPr id="93243" name="Oval 38"/>
                <p:cNvSpPr>
                  <a:spLocks noChangeArrowheads="1"/>
                </p:cNvSpPr>
                <p:nvPr/>
              </p:nvSpPr>
              <p:spPr bwMode="auto">
                <a:xfrm>
                  <a:off x="272" y="1450"/>
                  <a:ext cx="91" cy="10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cs-CZ" altLang="cs-CZ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93244" name="Oval 54"/>
                <p:cNvSpPr>
                  <a:spLocks noChangeArrowheads="1"/>
                </p:cNvSpPr>
                <p:nvPr/>
              </p:nvSpPr>
              <p:spPr bwMode="auto">
                <a:xfrm>
                  <a:off x="272" y="2010"/>
                  <a:ext cx="91" cy="10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cs-CZ" altLang="cs-CZ">
                    <a:latin typeface="Verdana" panose="020B0604030504040204" pitchFamily="34" charset="0"/>
                  </a:endParaRPr>
                </a:p>
              </p:txBody>
            </p:sp>
            <p:grpSp>
              <p:nvGrpSpPr>
                <p:cNvPr id="93245" name="Group 223"/>
                <p:cNvGrpSpPr>
                  <a:grpSpLocks/>
                </p:cNvGrpSpPr>
                <p:nvPr/>
              </p:nvGrpSpPr>
              <p:grpSpPr bwMode="auto">
                <a:xfrm>
                  <a:off x="204" y="890"/>
                  <a:ext cx="2767" cy="2989"/>
                  <a:chOff x="204" y="890"/>
                  <a:chExt cx="2767" cy="2989"/>
                </a:xfrm>
              </p:grpSpPr>
              <p:sp>
                <p:nvSpPr>
                  <p:cNvPr id="9324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930" y="1525"/>
                    <a:ext cx="199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93247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204" y="890"/>
                    <a:ext cx="2767" cy="2989"/>
                    <a:chOff x="204" y="890"/>
                    <a:chExt cx="2767" cy="2989"/>
                  </a:xfrm>
                </p:grpSpPr>
                <p:grpSp>
                  <p:nvGrpSpPr>
                    <p:cNvPr id="93248" name="Group 2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890"/>
                      <a:ext cx="2767" cy="2989"/>
                      <a:chOff x="204" y="890"/>
                      <a:chExt cx="2767" cy="2989"/>
                    </a:xfrm>
                  </p:grpSpPr>
                  <p:sp>
                    <p:nvSpPr>
                      <p:cNvPr id="93249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8" y="981"/>
                        <a:ext cx="1" cy="57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93250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4" y="981"/>
                        <a:ext cx="2087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93251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4" y="1253"/>
                        <a:ext cx="2041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93252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2" y="2069"/>
                        <a:ext cx="2563" cy="0"/>
                      </a:xfrm>
                      <a:prstGeom prst="line">
                        <a:avLst/>
                      </a:prstGeom>
                      <a:noFill/>
                      <a:ln w="38100">
                        <a:pattFill prst="wdUpDiag">
                          <a:fgClr>
                            <a:srgbClr val="FFFF00"/>
                          </a:fgClr>
                          <a:bgClr>
                            <a:srgbClr val="00FF00"/>
                          </a:bgClr>
                        </a:patt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grpSp>
                    <p:nvGrpSpPr>
                      <p:cNvPr id="93253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0" y="1434"/>
                        <a:ext cx="589" cy="105"/>
                        <a:chOff x="431" y="1298"/>
                        <a:chExt cx="589" cy="91"/>
                      </a:xfrm>
                    </p:grpSpPr>
                    <p:sp>
                      <p:nvSpPr>
                        <p:cNvPr id="93254" name="Arc 4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82" y="1259"/>
                          <a:ext cx="79" cy="157"/>
                        </a:xfrm>
                        <a:custGeom>
                          <a:avLst/>
                          <a:gdLst>
                            <a:gd name="T0" fmla="*/ 0 w 21600"/>
                            <a:gd name="T1" fmla="*/ 0 h 43068"/>
                            <a:gd name="T2" fmla="*/ 9 w 21600"/>
                            <a:gd name="T3" fmla="*/ 157 h 43068"/>
                            <a:gd name="T4" fmla="*/ 0 w 21600"/>
                            <a:gd name="T5" fmla="*/ 79 h 43068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43068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</a:path>
                            <a:path w="21600" h="43068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93255" name="Arc 4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742" y="1259"/>
                          <a:ext cx="79" cy="157"/>
                        </a:xfrm>
                        <a:custGeom>
                          <a:avLst/>
                          <a:gdLst>
                            <a:gd name="T0" fmla="*/ 0 w 21600"/>
                            <a:gd name="T1" fmla="*/ 0 h 43068"/>
                            <a:gd name="T2" fmla="*/ 9 w 21600"/>
                            <a:gd name="T3" fmla="*/ 157 h 43068"/>
                            <a:gd name="T4" fmla="*/ 0 w 21600"/>
                            <a:gd name="T5" fmla="*/ 79 h 43068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43068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</a:path>
                            <a:path w="21600" h="43068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93256" name="Arc 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902" y="1271"/>
                          <a:ext cx="79" cy="157"/>
                        </a:xfrm>
                        <a:custGeom>
                          <a:avLst/>
                          <a:gdLst>
                            <a:gd name="T0" fmla="*/ 0 w 21600"/>
                            <a:gd name="T1" fmla="*/ 0 h 43068"/>
                            <a:gd name="T2" fmla="*/ 9 w 21600"/>
                            <a:gd name="T3" fmla="*/ 157 h 43068"/>
                            <a:gd name="T4" fmla="*/ 0 w 21600"/>
                            <a:gd name="T5" fmla="*/ 79 h 43068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43068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</a:path>
                            <a:path w="21600" h="43068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93257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1" y="1377"/>
                          <a:ext cx="112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  <p:sp>
                    <p:nvSpPr>
                      <p:cNvPr id="93258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8" y="1505"/>
                        <a:ext cx="1" cy="206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grpSp>
                    <p:nvGrpSpPr>
                      <p:cNvPr id="93259" name="Group 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4" y="3566"/>
                        <a:ext cx="228" cy="313"/>
                        <a:chOff x="174" y="3385"/>
                        <a:chExt cx="228" cy="271"/>
                      </a:xfrm>
                    </p:grpSpPr>
                    <p:sp>
                      <p:nvSpPr>
                        <p:cNvPr id="93260" name="Line 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8" y="3385"/>
                          <a:ext cx="0" cy="1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93261" name="Lin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8" y="3566"/>
                          <a:ext cx="114" cy="0"/>
                        </a:xfrm>
                        <a:prstGeom prst="line">
                          <a:avLst/>
                        </a:prstGeom>
                        <a:noFill/>
                        <a:ln w="508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93262" name="Line 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" y="3566"/>
                          <a:ext cx="114" cy="0"/>
                        </a:xfrm>
                        <a:prstGeom prst="line">
                          <a:avLst/>
                        </a:prstGeom>
                        <a:noFill/>
                        <a:ln w="508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grpSp>
                      <p:nvGrpSpPr>
                        <p:cNvPr id="93263" name="Group 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9" y="3611"/>
                          <a:ext cx="136" cy="0"/>
                          <a:chOff x="2109" y="3475"/>
                          <a:chExt cx="136" cy="0"/>
                        </a:xfrm>
                      </p:grpSpPr>
                      <p:sp>
                        <p:nvSpPr>
                          <p:cNvPr id="93264" name="Line 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109" y="3475"/>
                            <a:ext cx="68" cy="0"/>
                          </a:xfrm>
                          <a:prstGeom prst="line">
                            <a:avLst/>
                          </a:prstGeom>
                          <a:noFill/>
                          <a:ln w="508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93265" name="Line 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177" y="3475"/>
                            <a:ext cx="68" cy="0"/>
                          </a:xfrm>
                          <a:prstGeom prst="line">
                            <a:avLst/>
                          </a:prstGeom>
                          <a:noFill/>
                          <a:ln w="508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sp>
                      <p:nvSpPr>
                        <p:cNvPr id="93266" name="Lin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4" y="3656"/>
                          <a:ext cx="68" cy="0"/>
                        </a:xfrm>
                        <a:prstGeom prst="line">
                          <a:avLst/>
                        </a:prstGeom>
                        <a:noFill/>
                        <a:ln w="508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93267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8" y="1162"/>
                        <a:ext cx="589" cy="105"/>
                        <a:chOff x="431" y="1298"/>
                        <a:chExt cx="589" cy="91"/>
                      </a:xfrm>
                    </p:grpSpPr>
                    <p:sp>
                      <p:nvSpPr>
                        <p:cNvPr id="93268" name="Arc 5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82" y="1259"/>
                          <a:ext cx="79" cy="157"/>
                        </a:xfrm>
                        <a:custGeom>
                          <a:avLst/>
                          <a:gdLst>
                            <a:gd name="T0" fmla="*/ 0 w 21600"/>
                            <a:gd name="T1" fmla="*/ 0 h 43068"/>
                            <a:gd name="T2" fmla="*/ 9 w 21600"/>
                            <a:gd name="T3" fmla="*/ 157 h 43068"/>
                            <a:gd name="T4" fmla="*/ 0 w 21600"/>
                            <a:gd name="T5" fmla="*/ 79 h 43068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43068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</a:path>
                            <a:path w="21600" h="43068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93269" name="Arc 5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742" y="1259"/>
                          <a:ext cx="79" cy="157"/>
                        </a:xfrm>
                        <a:custGeom>
                          <a:avLst/>
                          <a:gdLst>
                            <a:gd name="T0" fmla="*/ 0 w 21600"/>
                            <a:gd name="T1" fmla="*/ 0 h 43068"/>
                            <a:gd name="T2" fmla="*/ 9 w 21600"/>
                            <a:gd name="T3" fmla="*/ 157 h 43068"/>
                            <a:gd name="T4" fmla="*/ 0 w 21600"/>
                            <a:gd name="T5" fmla="*/ 79 h 43068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43068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</a:path>
                            <a:path w="21600" h="43068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93270" name="Arc 5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902" y="1271"/>
                          <a:ext cx="79" cy="157"/>
                        </a:xfrm>
                        <a:custGeom>
                          <a:avLst/>
                          <a:gdLst>
                            <a:gd name="T0" fmla="*/ 0 w 21600"/>
                            <a:gd name="T1" fmla="*/ 0 h 43068"/>
                            <a:gd name="T2" fmla="*/ 9 w 21600"/>
                            <a:gd name="T3" fmla="*/ 157 h 43068"/>
                            <a:gd name="T4" fmla="*/ 0 w 21600"/>
                            <a:gd name="T5" fmla="*/ 79 h 43068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43068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</a:path>
                            <a:path w="21600" h="43068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93271" name="Line 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1" y="1377"/>
                          <a:ext cx="112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93272" name="Group 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8" y="890"/>
                        <a:ext cx="589" cy="105"/>
                        <a:chOff x="431" y="1298"/>
                        <a:chExt cx="589" cy="91"/>
                      </a:xfrm>
                    </p:grpSpPr>
                    <p:sp>
                      <p:nvSpPr>
                        <p:cNvPr id="93273" name="Arc 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82" y="1259"/>
                          <a:ext cx="79" cy="157"/>
                        </a:xfrm>
                        <a:custGeom>
                          <a:avLst/>
                          <a:gdLst>
                            <a:gd name="T0" fmla="*/ 0 w 21600"/>
                            <a:gd name="T1" fmla="*/ 0 h 43068"/>
                            <a:gd name="T2" fmla="*/ 9 w 21600"/>
                            <a:gd name="T3" fmla="*/ 157 h 43068"/>
                            <a:gd name="T4" fmla="*/ 0 w 21600"/>
                            <a:gd name="T5" fmla="*/ 79 h 43068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43068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</a:path>
                            <a:path w="21600" h="43068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93274" name="Arc 6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742" y="1259"/>
                          <a:ext cx="79" cy="157"/>
                        </a:xfrm>
                        <a:custGeom>
                          <a:avLst/>
                          <a:gdLst>
                            <a:gd name="T0" fmla="*/ 0 w 21600"/>
                            <a:gd name="T1" fmla="*/ 0 h 43068"/>
                            <a:gd name="T2" fmla="*/ 9 w 21600"/>
                            <a:gd name="T3" fmla="*/ 157 h 43068"/>
                            <a:gd name="T4" fmla="*/ 0 w 21600"/>
                            <a:gd name="T5" fmla="*/ 79 h 43068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43068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</a:path>
                            <a:path w="21600" h="43068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93275" name="Arc 6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902" y="1271"/>
                          <a:ext cx="79" cy="157"/>
                        </a:xfrm>
                        <a:custGeom>
                          <a:avLst/>
                          <a:gdLst>
                            <a:gd name="T0" fmla="*/ 0 w 21600"/>
                            <a:gd name="T1" fmla="*/ 0 h 43068"/>
                            <a:gd name="T2" fmla="*/ 9 w 21600"/>
                            <a:gd name="T3" fmla="*/ 157 h 43068"/>
                            <a:gd name="T4" fmla="*/ 0 w 21600"/>
                            <a:gd name="T5" fmla="*/ 79 h 43068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43068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</a:path>
                            <a:path w="21600" h="43068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2606"/>
                                <a:pt x="13324" y="41852"/>
                                <a:pt x="2384" y="43067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93276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1" y="1377"/>
                          <a:ext cx="112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  <p:sp>
                    <p:nvSpPr>
                      <p:cNvPr id="93277" name="Oval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2" y="1201"/>
                        <a:ext cx="91" cy="10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/>
                        <a:endParaRPr lang="cs-CZ" altLang="cs-CZ">
                          <a:latin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3278" name="Rectangl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66" y="911"/>
                        <a:ext cx="408" cy="157"/>
                      </a:xfrm>
                      <a:prstGeom prst="rect">
                        <a:avLst/>
                      </a:prstGeom>
                      <a:solidFill>
                        <a:srgbClr val="FFFF99">
                          <a:alpha val="0"/>
                        </a:srgbClr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 type="none" w="lg" len="lg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>
                        <a:lvl1pPr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/>
                        <a:endParaRPr lang="cs-CZ" altLang="cs-CZ">
                          <a:latin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3279" name="Rectangl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66" y="1185"/>
                        <a:ext cx="408" cy="157"/>
                      </a:xfrm>
                      <a:prstGeom prst="rect">
                        <a:avLst/>
                      </a:prstGeom>
                      <a:solidFill>
                        <a:srgbClr val="FFFF99">
                          <a:alpha val="0"/>
                        </a:srgbClr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 type="none" w="lg" len="lg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>
                        <a:lvl1pPr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/>
                        <a:endParaRPr lang="cs-CZ" altLang="cs-CZ">
                          <a:latin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3280" name="Rectangle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66" y="1450"/>
                        <a:ext cx="408" cy="157"/>
                      </a:xfrm>
                      <a:prstGeom prst="rect">
                        <a:avLst/>
                      </a:prstGeom>
                      <a:solidFill>
                        <a:srgbClr val="FFFF99">
                          <a:alpha val="0"/>
                        </a:srgbClr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 type="none" w="lg" len="lg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>
                        <a:spAutoFit/>
                      </a:bodyPr>
                      <a:lstStyle>
                        <a:lvl1pPr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/>
                        <a:endParaRPr lang="cs-CZ" altLang="cs-CZ">
                          <a:latin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3281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30" y="2115"/>
                        <a:ext cx="0" cy="90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93282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35" y="2115"/>
                        <a:ext cx="0" cy="90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93283" name="Line 1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2" y="2115"/>
                        <a:ext cx="0" cy="90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93284" name="Rectangle 1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532" y="2555"/>
                        <a:ext cx="408" cy="16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lIns="90000" tIns="46800" rIns="90000" bIns="46800" anchor="ctr"/>
                      <a:lstStyle>
                        <a:lvl1pPr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/>
                        <a:endParaRPr lang="cs-CZ" altLang="cs-CZ">
                          <a:latin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3285" name="Rectangle 1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2099" y="2555"/>
                        <a:ext cx="408" cy="16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lIns="90000" tIns="46800" rIns="90000" bIns="46800" anchor="ctr"/>
                      <a:lstStyle>
                        <a:lvl1pPr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/>
                        <a:endParaRPr lang="cs-CZ" altLang="cs-CZ">
                          <a:latin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3286" name="Rectangle 1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827" y="2555"/>
                        <a:ext cx="408" cy="16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lIns="90000" tIns="46800" rIns="90000" bIns="46800" anchor="ctr"/>
                      <a:lstStyle>
                        <a:lvl1pPr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/>
                        <a:endParaRPr lang="cs-CZ" altLang="cs-CZ">
                          <a:latin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3287" name="Rectangle 1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828" y="3145"/>
                        <a:ext cx="408" cy="16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lIns="90000" tIns="46800" rIns="90000" bIns="46800" anchor="ctr"/>
                      <a:lstStyle>
                        <a:lvl1pPr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/>
                        <a:endParaRPr lang="cs-CZ" altLang="cs-CZ">
                          <a:latin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3288" name="Rectangle 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532" y="3145"/>
                        <a:ext cx="408" cy="16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lIns="90000" tIns="46800" rIns="90000" bIns="46800" anchor="ctr"/>
                      <a:lstStyle>
                        <a:lvl1pPr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/>
                        <a:endParaRPr lang="cs-CZ" altLang="cs-CZ">
                          <a:latin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3289" name="Rectangle 13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2100" y="3145"/>
                        <a:ext cx="408" cy="16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lIns="90000" tIns="46800" rIns="90000" bIns="46800" anchor="ctr"/>
                      <a:lstStyle>
                        <a:lvl1pPr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algn="l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/>
                        <a:endParaRPr lang="cs-CZ" altLang="cs-CZ">
                          <a:latin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3290" name="Line 1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35" y="3022"/>
                        <a:ext cx="0" cy="273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 type="triangl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93291" name="Line 1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31" y="3021"/>
                        <a:ext cx="0" cy="273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 type="triangl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93292" name="Line 1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2" y="3021"/>
                        <a:ext cx="0" cy="273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 type="triangl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93293" name="Line 1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34" y="981"/>
                        <a:ext cx="0" cy="1179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oval" w="lg" len="lg"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93294" name="Line 1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33" y="1250"/>
                        <a:ext cx="0" cy="865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oval" w="lg" len="lg"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93295" name="Line 1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1" y="1525"/>
                        <a:ext cx="0" cy="59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 type="oval" w="lg" len="lg"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endParaRPr lang="cs-CZ"/>
                      </a:p>
                    </p:txBody>
                  </p:sp>
                </p:grpSp>
                <p:sp>
                  <p:nvSpPr>
                    <p:cNvPr id="93296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290" y="2069"/>
                      <a:ext cx="227" cy="1543"/>
                    </a:xfrm>
                    <a:custGeom>
                      <a:avLst/>
                      <a:gdLst>
                        <a:gd name="T0" fmla="*/ 227 w 227"/>
                        <a:gd name="T1" fmla="*/ 0 h 1543"/>
                        <a:gd name="T2" fmla="*/ 227 w 227"/>
                        <a:gd name="T3" fmla="*/ 1543 h 1543"/>
                        <a:gd name="T4" fmla="*/ 0 w 227"/>
                        <a:gd name="T5" fmla="*/ 1543 h 154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" h="1543">
                          <a:moveTo>
                            <a:pt x="227" y="0"/>
                          </a:moveTo>
                          <a:lnTo>
                            <a:pt x="227" y="1543"/>
                          </a:lnTo>
                          <a:lnTo>
                            <a:pt x="0" y="1543"/>
                          </a:lnTo>
                        </a:path>
                      </a:pathLst>
                    </a:custGeom>
                    <a:noFill/>
                    <a:ln w="38100" cap="flat" cmpd="sng">
                      <a:pattFill prst="wdUpDiag">
                        <a:fgClr>
                          <a:srgbClr val="00FF00"/>
                        </a:fgClr>
                        <a:bgClr>
                          <a:srgbClr val="FFFF00"/>
                        </a:bgClr>
                      </a:pattFill>
                      <a:prstDash val="solid"/>
                      <a:round/>
                      <a:headEnd type="oval" w="lg" len="lg"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72000" tIns="36000" rIns="72000" bIns="36000">
                      <a:spAutoFit/>
                    </a:bodyPr>
                    <a:lstStyle/>
                    <a:p>
                      <a:endParaRPr lang="cs-CZ"/>
                    </a:p>
                  </p:txBody>
                </p:sp>
              </p:grpSp>
            </p:grpSp>
          </p:grpSp>
          <p:sp>
            <p:nvSpPr>
              <p:cNvPr id="93297" name="Line 214"/>
              <p:cNvSpPr>
                <a:spLocks noChangeShapeType="1"/>
              </p:cNvSpPr>
              <p:nvPr/>
            </p:nvSpPr>
            <p:spPr bwMode="auto">
              <a:xfrm flipH="1">
                <a:off x="1746" y="3612"/>
                <a:ext cx="544" cy="0"/>
              </a:xfrm>
              <a:prstGeom prst="line">
                <a:avLst/>
              </a:prstGeom>
              <a:noFill/>
              <a:ln w="38100">
                <a:pattFill prst="wdUpDiag">
                  <a:fgClr>
                    <a:srgbClr val="00FF00"/>
                  </a:fgClr>
                  <a:bgClr>
                    <a:srgbClr val="FFFF00"/>
                  </a:bgClr>
                </a:patt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>
                <a:spAutoFit/>
              </a:bodyPr>
              <a:lstStyle/>
              <a:p>
                <a:endParaRPr lang="cs-CZ"/>
              </a:p>
            </p:txBody>
          </p:sp>
        </p:grpSp>
      </p:grpSp>
      <p:grpSp>
        <p:nvGrpSpPr>
          <p:cNvPr id="82147" name="Group 227"/>
          <p:cNvGrpSpPr>
            <a:grpSpLocks/>
          </p:cNvGrpSpPr>
          <p:nvPr/>
        </p:nvGrpSpPr>
        <p:grpSpPr bwMode="auto">
          <a:xfrm>
            <a:off x="4643438" y="1412875"/>
            <a:ext cx="3128962" cy="1871663"/>
            <a:chOff x="2925" y="890"/>
            <a:chExt cx="1971" cy="1179"/>
          </a:xfrm>
        </p:grpSpPr>
        <p:grpSp>
          <p:nvGrpSpPr>
            <p:cNvPr id="93299" name="Group 219"/>
            <p:cNvGrpSpPr>
              <a:grpSpLocks/>
            </p:cNvGrpSpPr>
            <p:nvPr/>
          </p:nvGrpSpPr>
          <p:grpSpPr bwMode="auto">
            <a:xfrm>
              <a:off x="2925" y="890"/>
              <a:ext cx="1971" cy="1179"/>
              <a:chOff x="2925" y="890"/>
              <a:chExt cx="1971" cy="1179"/>
            </a:xfrm>
          </p:grpSpPr>
          <p:grpSp>
            <p:nvGrpSpPr>
              <p:cNvPr id="93300" name="Group 104"/>
              <p:cNvGrpSpPr>
                <a:grpSpLocks/>
              </p:cNvGrpSpPr>
              <p:nvPr/>
            </p:nvGrpSpPr>
            <p:grpSpPr bwMode="auto">
              <a:xfrm>
                <a:off x="2925" y="890"/>
                <a:ext cx="701" cy="79"/>
                <a:chOff x="3334" y="631"/>
                <a:chExt cx="701" cy="79"/>
              </a:xfrm>
            </p:grpSpPr>
            <p:sp>
              <p:nvSpPr>
                <p:cNvPr id="93301" name="Arc 105"/>
                <p:cNvSpPr>
                  <a:spLocks noChangeAspect="1"/>
                </p:cNvSpPr>
                <p:nvPr/>
              </p:nvSpPr>
              <p:spPr bwMode="auto">
                <a:xfrm rot="16200000" flipV="1">
                  <a:off x="3485" y="592"/>
                  <a:ext cx="79" cy="157"/>
                </a:xfrm>
                <a:custGeom>
                  <a:avLst/>
                  <a:gdLst>
                    <a:gd name="T0" fmla="*/ 0 w 21600"/>
                    <a:gd name="T1" fmla="*/ 0 h 43068"/>
                    <a:gd name="T2" fmla="*/ 9 w 21600"/>
                    <a:gd name="T3" fmla="*/ 157 h 43068"/>
                    <a:gd name="T4" fmla="*/ 0 w 21600"/>
                    <a:gd name="T5" fmla="*/ 79 h 43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02" name="Arc 106"/>
                <p:cNvSpPr>
                  <a:spLocks noChangeAspect="1"/>
                </p:cNvSpPr>
                <p:nvPr/>
              </p:nvSpPr>
              <p:spPr bwMode="auto">
                <a:xfrm rot="16200000" flipV="1">
                  <a:off x="3645" y="592"/>
                  <a:ext cx="79" cy="157"/>
                </a:xfrm>
                <a:custGeom>
                  <a:avLst/>
                  <a:gdLst>
                    <a:gd name="T0" fmla="*/ 0 w 21600"/>
                    <a:gd name="T1" fmla="*/ 0 h 43068"/>
                    <a:gd name="T2" fmla="*/ 9 w 21600"/>
                    <a:gd name="T3" fmla="*/ 157 h 43068"/>
                    <a:gd name="T4" fmla="*/ 0 w 21600"/>
                    <a:gd name="T5" fmla="*/ 79 h 43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03" name="Arc 107"/>
                <p:cNvSpPr>
                  <a:spLocks noChangeAspect="1"/>
                </p:cNvSpPr>
                <p:nvPr/>
              </p:nvSpPr>
              <p:spPr bwMode="auto">
                <a:xfrm rot="16200000" flipV="1">
                  <a:off x="3805" y="592"/>
                  <a:ext cx="79" cy="157"/>
                </a:xfrm>
                <a:custGeom>
                  <a:avLst/>
                  <a:gdLst>
                    <a:gd name="T0" fmla="*/ 0 w 21600"/>
                    <a:gd name="T1" fmla="*/ 0 h 43068"/>
                    <a:gd name="T2" fmla="*/ 9 w 21600"/>
                    <a:gd name="T3" fmla="*/ 157 h 43068"/>
                    <a:gd name="T4" fmla="*/ 0 w 21600"/>
                    <a:gd name="T5" fmla="*/ 79 h 43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04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3334" y="709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05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3923" y="709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3306" name="Group 110"/>
              <p:cNvGrpSpPr>
                <a:grpSpLocks/>
              </p:cNvGrpSpPr>
              <p:nvPr/>
            </p:nvGrpSpPr>
            <p:grpSpPr bwMode="auto">
              <a:xfrm>
                <a:off x="2925" y="1162"/>
                <a:ext cx="701" cy="79"/>
                <a:chOff x="3334" y="631"/>
                <a:chExt cx="701" cy="79"/>
              </a:xfrm>
            </p:grpSpPr>
            <p:sp>
              <p:nvSpPr>
                <p:cNvPr id="93307" name="Arc 111"/>
                <p:cNvSpPr>
                  <a:spLocks noChangeAspect="1"/>
                </p:cNvSpPr>
                <p:nvPr/>
              </p:nvSpPr>
              <p:spPr bwMode="auto">
                <a:xfrm rot="16200000" flipV="1">
                  <a:off x="3485" y="592"/>
                  <a:ext cx="79" cy="157"/>
                </a:xfrm>
                <a:custGeom>
                  <a:avLst/>
                  <a:gdLst>
                    <a:gd name="T0" fmla="*/ 0 w 21600"/>
                    <a:gd name="T1" fmla="*/ 0 h 43068"/>
                    <a:gd name="T2" fmla="*/ 9 w 21600"/>
                    <a:gd name="T3" fmla="*/ 157 h 43068"/>
                    <a:gd name="T4" fmla="*/ 0 w 21600"/>
                    <a:gd name="T5" fmla="*/ 79 h 43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08" name="Arc 112"/>
                <p:cNvSpPr>
                  <a:spLocks noChangeAspect="1"/>
                </p:cNvSpPr>
                <p:nvPr/>
              </p:nvSpPr>
              <p:spPr bwMode="auto">
                <a:xfrm rot="16200000" flipV="1">
                  <a:off x="3645" y="592"/>
                  <a:ext cx="79" cy="157"/>
                </a:xfrm>
                <a:custGeom>
                  <a:avLst/>
                  <a:gdLst>
                    <a:gd name="T0" fmla="*/ 0 w 21600"/>
                    <a:gd name="T1" fmla="*/ 0 h 43068"/>
                    <a:gd name="T2" fmla="*/ 9 w 21600"/>
                    <a:gd name="T3" fmla="*/ 157 h 43068"/>
                    <a:gd name="T4" fmla="*/ 0 w 21600"/>
                    <a:gd name="T5" fmla="*/ 79 h 43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09" name="Arc 113"/>
                <p:cNvSpPr>
                  <a:spLocks noChangeAspect="1"/>
                </p:cNvSpPr>
                <p:nvPr/>
              </p:nvSpPr>
              <p:spPr bwMode="auto">
                <a:xfrm rot="16200000" flipV="1">
                  <a:off x="3805" y="592"/>
                  <a:ext cx="79" cy="157"/>
                </a:xfrm>
                <a:custGeom>
                  <a:avLst/>
                  <a:gdLst>
                    <a:gd name="T0" fmla="*/ 0 w 21600"/>
                    <a:gd name="T1" fmla="*/ 0 h 43068"/>
                    <a:gd name="T2" fmla="*/ 9 w 21600"/>
                    <a:gd name="T3" fmla="*/ 157 h 43068"/>
                    <a:gd name="T4" fmla="*/ 0 w 21600"/>
                    <a:gd name="T5" fmla="*/ 79 h 43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10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3334" y="709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11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3923" y="709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3312" name="Group 116"/>
              <p:cNvGrpSpPr>
                <a:grpSpLocks/>
              </p:cNvGrpSpPr>
              <p:nvPr/>
            </p:nvGrpSpPr>
            <p:grpSpPr bwMode="auto">
              <a:xfrm>
                <a:off x="2925" y="1446"/>
                <a:ext cx="701" cy="79"/>
                <a:chOff x="3334" y="631"/>
                <a:chExt cx="701" cy="79"/>
              </a:xfrm>
            </p:grpSpPr>
            <p:sp>
              <p:nvSpPr>
                <p:cNvPr id="93313" name="Arc 117"/>
                <p:cNvSpPr>
                  <a:spLocks noChangeAspect="1"/>
                </p:cNvSpPr>
                <p:nvPr/>
              </p:nvSpPr>
              <p:spPr bwMode="auto">
                <a:xfrm rot="16200000" flipV="1">
                  <a:off x="3485" y="592"/>
                  <a:ext cx="79" cy="157"/>
                </a:xfrm>
                <a:custGeom>
                  <a:avLst/>
                  <a:gdLst>
                    <a:gd name="T0" fmla="*/ 0 w 21600"/>
                    <a:gd name="T1" fmla="*/ 0 h 43068"/>
                    <a:gd name="T2" fmla="*/ 9 w 21600"/>
                    <a:gd name="T3" fmla="*/ 157 h 43068"/>
                    <a:gd name="T4" fmla="*/ 0 w 21600"/>
                    <a:gd name="T5" fmla="*/ 79 h 43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14" name="Arc 118"/>
                <p:cNvSpPr>
                  <a:spLocks noChangeAspect="1"/>
                </p:cNvSpPr>
                <p:nvPr/>
              </p:nvSpPr>
              <p:spPr bwMode="auto">
                <a:xfrm rot="16200000" flipV="1">
                  <a:off x="3645" y="592"/>
                  <a:ext cx="79" cy="157"/>
                </a:xfrm>
                <a:custGeom>
                  <a:avLst/>
                  <a:gdLst>
                    <a:gd name="T0" fmla="*/ 0 w 21600"/>
                    <a:gd name="T1" fmla="*/ 0 h 43068"/>
                    <a:gd name="T2" fmla="*/ 9 w 21600"/>
                    <a:gd name="T3" fmla="*/ 157 h 43068"/>
                    <a:gd name="T4" fmla="*/ 0 w 21600"/>
                    <a:gd name="T5" fmla="*/ 79 h 43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15" name="Arc 119"/>
                <p:cNvSpPr>
                  <a:spLocks noChangeAspect="1"/>
                </p:cNvSpPr>
                <p:nvPr/>
              </p:nvSpPr>
              <p:spPr bwMode="auto">
                <a:xfrm rot="16200000" flipV="1">
                  <a:off x="3805" y="592"/>
                  <a:ext cx="79" cy="157"/>
                </a:xfrm>
                <a:custGeom>
                  <a:avLst/>
                  <a:gdLst>
                    <a:gd name="T0" fmla="*/ 0 w 21600"/>
                    <a:gd name="T1" fmla="*/ 0 h 43068"/>
                    <a:gd name="T2" fmla="*/ 9 w 21600"/>
                    <a:gd name="T3" fmla="*/ 157 h 43068"/>
                    <a:gd name="T4" fmla="*/ 0 w 21600"/>
                    <a:gd name="T5" fmla="*/ 79 h 43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16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3334" y="709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17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3923" y="709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3318" name="Line 122"/>
              <p:cNvSpPr>
                <a:spLocks noChangeShapeType="1"/>
              </p:cNvSpPr>
              <p:nvPr/>
            </p:nvSpPr>
            <p:spPr bwMode="auto">
              <a:xfrm>
                <a:off x="3606" y="1525"/>
                <a:ext cx="127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3319" name="Line 123"/>
              <p:cNvSpPr>
                <a:spLocks noChangeShapeType="1"/>
              </p:cNvSpPr>
              <p:nvPr/>
            </p:nvSpPr>
            <p:spPr bwMode="auto">
              <a:xfrm>
                <a:off x="2925" y="2069"/>
                <a:ext cx="1951" cy="0"/>
              </a:xfrm>
              <a:prstGeom prst="line">
                <a:avLst/>
              </a:prstGeom>
              <a:noFill/>
              <a:ln w="38100">
                <a:pattFill prst="wdUpDiag">
                  <a:fgClr>
                    <a:srgbClr val="FFFF00"/>
                  </a:fgClr>
                  <a:bgClr>
                    <a:srgbClr val="00FF00"/>
                  </a:bgClr>
                </a:patt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3320" name="Line 124"/>
              <p:cNvSpPr>
                <a:spLocks noChangeShapeType="1"/>
              </p:cNvSpPr>
              <p:nvPr/>
            </p:nvSpPr>
            <p:spPr bwMode="auto">
              <a:xfrm>
                <a:off x="3626" y="969"/>
                <a:ext cx="127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3321" name="Line 125"/>
              <p:cNvSpPr>
                <a:spLocks noChangeShapeType="1"/>
              </p:cNvSpPr>
              <p:nvPr/>
            </p:nvSpPr>
            <p:spPr bwMode="auto">
              <a:xfrm>
                <a:off x="3626" y="1241"/>
                <a:ext cx="127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3322" name="Freeform 226"/>
            <p:cNvSpPr>
              <a:spLocks/>
            </p:cNvSpPr>
            <p:nvPr/>
          </p:nvSpPr>
          <p:spPr bwMode="auto">
            <a:xfrm>
              <a:off x="3037" y="1797"/>
              <a:ext cx="1835" cy="252"/>
            </a:xfrm>
            <a:custGeom>
              <a:avLst/>
              <a:gdLst>
                <a:gd name="T0" fmla="*/ 0 w 1860"/>
                <a:gd name="T1" fmla="*/ 272 h 272"/>
                <a:gd name="T2" fmla="*/ 0 w 1860"/>
                <a:gd name="T3" fmla="*/ 0 h 272"/>
                <a:gd name="T4" fmla="*/ 1860 w 1860"/>
                <a:gd name="T5" fmla="*/ 0 h 2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60" h="272">
                  <a:moveTo>
                    <a:pt x="0" y="272"/>
                  </a:moveTo>
                  <a:lnTo>
                    <a:pt x="0" y="0"/>
                  </a:lnTo>
                  <a:lnTo>
                    <a:pt x="1860" y="0"/>
                  </a:lnTo>
                </a:path>
              </a:pathLst>
            </a:custGeom>
            <a:noFill/>
            <a:ln w="38100" cap="flat" cmpd="sng">
              <a:solidFill>
                <a:srgbClr val="00FFFF"/>
              </a:solidFill>
              <a:prstDash val="solid"/>
              <a:round/>
              <a:headEnd type="oval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36000" rIns="72000" bIns="36000">
              <a:spAutoFit/>
            </a:bodyPr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82156" name="Group 236"/>
          <p:cNvGrpSpPr>
            <a:grpSpLocks/>
          </p:cNvGrpSpPr>
          <p:nvPr/>
        </p:nvGrpSpPr>
        <p:grpSpPr bwMode="auto">
          <a:xfrm>
            <a:off x="4643438" y="1412875"/>
            <a:ext cx="576262" cy="1971675"/>
            <a:chOff x="2835" y="910"/>
            <a:chExt cx="363" cy="1242"/>
          </a:xfrm>
        </p:grpSpPr>
        <p:sp>
          <p:nvSpPr>
            <p:cNvPr id="93324" name="Text Box 231"/>
            <p:cNvSpPr txBox="1">
              <a:spLocks noChangeArrowheads="1"/>
            </p:cNvSpPr>
            <p:nvPr/>
          </p:nvSpPr>
          <p:spPr bwMode="auto">
            <a:xfrm>
              <a:off x="2880" y="910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dirty="0">
                  <a:solidFill>
                    <a:srgbClr val="000000"/>
                  </a:solidFill>
                  <a:latin typeface="Verdana" panose="020B0604030504040204" pitchFamily="34" charset="0"/>
                </a:rPr>
                <a:t>L</a:t>
              </a:r>
              <a:r>
                <a:rPr lang="cs-CZ" altLang="cs-CZ" baseline="-25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93325" name="Text Box 233"/>
            <p:cNvSpPr txBox="1">
              <a:spLocks noChangeArrowheads="1"/>
            </p:cNvSpPr>
            <p:nvPr/>
          </p:nvSpPr>
          <p:spPr bwMode="auto">
            <a:xfrm>
              <a:off x="2880" y="1471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>
                  <a:solidFill>
                    <a:srgbClr val="000000"/>
                  </a:solidFill>
                  <a:latin typeface="Verdana" panose="020B0604030504040204" pitchFamily="34" charset="0"/>
                </a:rPr>
                <a:t>L</a:t>
              </a:r>
              <a:r>
                <a:rPr lang="cs-CZ" altLang="cs-CZ" baseline="-25000">
                  <a:solidFill>
                    <a:srgbClr val="000000"/>
                  </a:solidFill>
                  <a:latin typeface="Verdana" panose="020B0604030504040204" pitchFamily="34" charset="0"/>
                </a:rPr>
                <a:t>3</a:t>
              </a:r>
            </a:p>
          </p:txBody>
        </p:sp>
        <p:sp>
          <p:nvSpPr>
            <p:cNvPr id="93326" name="Text Box 234"/>
            <p:cNvSpPr txBox="1">
              <a:spLocks noChangeArrowheads="1"/>
            </p:cNvSpPr>
            <p:nvPr/>
          </p:nvSpPr>
          <p:spPr bwMode="auto">
            <a:xfrm>
              <a:off x="2880" y="1199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>
                  <a:solidFill>
                    <a:srgbClr val="000000"/>
                  </a:solidFill>
                  <a:latin typeface="Verdana" panose="020B0604030504040204" pitchFamily="34" charset="0"/>
                </a:rPr>
                <a:t>L</a:t>
              </a:r>
              <a:r>
                <a:rPr lang="cs-CZ" altLang="cs-CZ" baseline="-25000">
                  <a:solidFill>
                    <a:srgbClr val="000000"/>
                  </a:solidFill>
                  <a:latin typeface="Verdana" panose="020B0604030504040204" pitchFamily="34" charset="0"/>
                </a:rPr>
                <a:t>2</a:t>
              </a:r>
            </a:p>
          </p:txBody>
        </p:sp>
        <p:sp>
          <p:nvSpPr>
            <p:cNvPr id="93327" name="Text Box 235"/>
            <p:cNvSpPr txBox="1">
              <a:spLocks noChangeArrowheads="1"/>
            </p:cNvSpPr>
            <p:nvPr/>
          </p:nvSpPr>
          <p:spPr bwMode="auto">
            <a:xfrm>
              <a:off x="2835" y="1979"/>
              <a:ext cx="3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dirty="0">
                  <a:solidFill>
                    <a:srgbClr val="000000"/>
                  </a:solidFill>
                  <a:latin typeface="Verdana" panose="020B0604030504040204" pitchFamily="34" charset="0"/>
                </a:rPr>
                <a:t>PEN</a:t>
              </a:r>
            </a:p>
          </p:txBody>
        </p:sp>
      </p:grpSp>
      <p:sp>
        <p:nvSpPr>
          <p:cNvPr id="82157" name="Text Box 237"/>
          <p:cNvSpPr txBox="1">
            <a:spLocks noChangeArrowheads="1"/>
          </p:cNvSpPr>
          <p:nvPr/>
        </p:nvSpPr>
        <p:spPr bwMode="auto">
          <a:xfrm>
            <a:off x="7380288" y="6308725"/>
            <a:ext cx="1584325" cy="373063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>
                <a:solidFill>
                  <a:srgbClr val="000000"/>
                </a:solidFill>
                <a:latin typeface="Verdana" panose="020B0604030504040204" pitchFamily="34" charset="0"/>
              </a:rPr>
              <a:t>bleskojistka</a:t>
            </a:r>
          </a:p>
        </p:txBody>
      </p:sp>
      <p:sp>
        <p:nvSpPr>
          <p:cNvPr id="82158" name="Line 238"/>
          <p:cNvSpPr>
            <a:spLocks noChangeShapeType="1"/>
          </p:cNvSpPr>
          <p:nvPr/>
        </p:nvSpPr>
        <p:spPr bwMode="auto">
          <a:xfrm flipH="1" flipV="1">
            <a:off x="7812088" y="5516563"/>
            <a:ext cx="288925" cy="7921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27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2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2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82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82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82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8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2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2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8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8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xit" presetSubtype="1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1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1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6" dur="500"/>
                                        <p:tgtEl>
                                          <p:spTgt spid="82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0" grpId="0"/>
      <p:bldP spid="81941" grpId="0" animBg="1"/>
      <p:bldP spid="81942" grpId="0" animBg="1"/>
      <p:bldP spid="81942" grpId="1" animBg="1"/>
      <p:bldP spid="81943" grpId="0" animBg="1"/>
      <p:bldP spid="81944" grpId="0" animBg="1"/>
      <p:bldP spid="81944" grpId="1" animBg="1"/>
      <p:bldP spid="81945" grpId="0" animBg="1"/>
      <p:bldP spid="81946" grpId="0" animBg="1"/>
      <p:bldP spid="81946" grpId="1" animBg="1"/>
      <p:bldP spid="81947" grpId="0" animBg="1"/>
      <p:bldP spid="81948" grpId="0" animBg="1"/>
      <p:bldP spid="81949" grpId="0"/>
      <p:bldP spid="81950" grpId="0" animBg="1"/>
      <p:bldP spid="81951" grpId="0"/>
      <p:bldP spid="81952" grpId="0" animBg="1"/>
      <p:bldP spid="81952" grpId="1" animBg="1"/>
      <p:bldP spid="82157" grpId="0" animBg="1"/>
      <p:bldP spid="82158" grpId="0" animBg="1"/>
      <p:bldP spid="8215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7218" y="276512"/>
            <a:ext cx="5122863" cy="701675"/>
          </a:xfrm>
        </p:spPr>
        <p:txBody>
          <a:bodyPr/>
          <a:lstStyle/>
          <a:p>
            <a:pPr eaLnBrk="1" hangingPunct="1">
              <a:defRPr/>
            </a:pPr>
            <a:r>
              <a:rPr lang="cs-CZ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Rozdělení přepětí</a:t>
            </a:r>
          </a:p>
        </p:txBody>
      </p:sp>
      <p:pic>
        <p:nvPicPr>
          <p:cNvPr id="90118" name="Picture 6" descr="MC90033978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75" y="333375"/>
            <a:ext cx="2324838" cy="187148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251520" y="2060848"/>
            <a:ext cx="8785225" cy="372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41338" indent="-54133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Rozdělení podle působení </a:t>
            </a:r>
          </a:p>
          <a:p>
            <a:pPr algn="l" eaLnBrk="1" hangingPunct="1"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</a:rPr>
              <a:t>1. 	</a:t>
            </a:r>
            <a:r>
              <a:rPr lang="cs-CZ" altLang="cs-CZ" sz="2200" b="1" u="sng" dirty="0">
                <a:solidFill>
                  <a:srgbClr val="000000"/>
                </a:solidFill>
                <a:latin typeface="Arial" panose="020B0604020202020204" pitchFamily="34" charset="0"/>
              </a:rPr>
              <a:t>Příčná přepětí</a:t>
            </a:r>
          </a:p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</a:rPr>
              <a:t>	napětí mezi dvěma vodiči elektrické instalace v okamžiku jeho zatížení (v soustavě nn mezi L – N)</a:t>
            </a:r>
          </a:p>
          <a:p>
            <a:pPr algn="l" eaLnBrk="1" hangingPunct="1"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</a:rPr>
              <a:t>2. 	</a:t>
            </a:r>
            <a:r>
              <a:rPr lang="cs-CZ" altLang="cs-CZ" sz="2200" b="1" u="sng" dirty="0">
                <a:solidFill>
                  <a:srgbClr val="000000"/>
                </a:solidFill>
                <a:latin typeface="Arial" panose="020B0604020202020204" pitchFamily="34" charset="0"/>
              </a:rPr>
              <a:t>Podélná přepětí</a:t>
            </a:r>
          </a:p>
          <a:p>
            <a:pPr algn="l" eaLnBrk="1" hangingPunct="1"/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</a:rPr>
              <a:t>	napětí mezi jednotlivými vodiči elektrické instalace vůči uzemnění (v soustavě nn mezi L – PE a N – PE</a:t>
            </a:r>
            <a:r>
              <a:rPr lang="cs-CZ" altLang="cs-CZ" sz="2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0" indent="0" algn="l" eaLnBrk="1" hangingPunct="1">
              <a:spcBef>
                <a:spcPts val="1200"/>
              </a:spcBef>
            </a:pPr>
            <a:r>
              <a:rPr lang="cs-CZ" altLang="cs-CZ" sz="22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Vyšší stupeň nebezpečí vykazují příčná přepětí. Tomu odpovídají i preferovaná zapojení</a:t>
            </a:r>
            <a:r>
              <a:rPr lang="cs-CZ" altLang="cs-CZ" sz="2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cs-CZ" altLang="cs-CZ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0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0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0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497068" cy="791815"/>
          </a:xfrm>
        </p:spPr>
        <p:txBody>
          <a:bodyPr/>
          <a:lstStyle/>
          <a:p>
            <a:r>
              <a:rPr lang="cs-CZ" altLang="cs-CZ" sz="36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Zapojení </a:t>
            </a:r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 chráničem</a:t>
            </a:r>
            <a:endParaRPr lang="cs-CZ" altLang="cs-CZ" sz="36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6696744" cy="23765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40" y="3611579"/>
            <a:ext cx="6721116" cy="3121736"/>
          </a:xfrm>
          <a:prstGeom prst="rect">
            <a:avLst/>
          </a:prstGeom>
        </p:spPr>
      </p:pic>
      <p:pic>
        <p:nvPicPr>
          <p:cNvPr id="6" name="Obrázek 5" descr="Smajlík Zlo Úsměv - Obrázek zdarma na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22" y="4653136"/>
            <a:ext cx="2115605" cy="1761902"/>
          </a:xfrm>
          <a:prstGeom prst="rect">
            <a:avLst/>
          </a:prstGeom>
        </p:spPr>
      </p:pic>
      <p:pic>
        <p:nvPicPr>
          <p:cNvPr id="7" name="Obrázek 6" descr="Smajlík Smutný Výraz - Vektorová grafika zdarma na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66" y="1484784"/>
            <a:ext cx="1425782" cy="1431748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 bwMode="auto">
          <a:xfrm flipV="1">
            <a:off x="179388" y="908720"/>
            <a:ext cx="7560964" cy="2007812"/>
          </a:xfrm>
          <a:prstGeom prst="line">
            <a:avLst/>
          </a:prstGeom>
          <a:ln w="104775">
            <a:solidFill>
              <a:srgbClr val="FF0000">
                <a:alpha val="36000"/>
              </a:srgbClr>
            </a:solidFill>
            <a:headEnd type="none" w="lg" len="lg"/>
            <a:tailEnd type="none" w="lg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1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0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2916237" cy="1223962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Zapojení v rozváděči</a:t>
            </a:r>
          </a:p>
        </p:txBody>
      </p:sp>
      <p:pic>
        <p:nvPicPr>
          <p:cNvPr id="108690" name="Picture 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0" t="22884" r="10820" b="12273"/>
          <a:stretch>
            <a:fillRect/>
          </a:stretch>
        </p:blipFill>
        <p:spPr bwMode="auto">
          <a:xfrm>
            <a:off x="107950" y="2565400"/>
            <a:ext cx="3233738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92" name="Picture 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21420" r="43295" b="12273"/>
          <a:stretch>
            <a:fillRect/>
          </a:stretch>
        </p:blipFill>
        <p:spPr bwMode="auto">
          <a:xfrm>
            <a:off x="5629275" y="2146300"/>
            <a:ext cx="34798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91" name="Picture 1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3" t="24365" r="10820" b="10661"/>
          <a:stretch>
            <a:fillRect/>
          </a:stretch>
        </p:blipFill>
        <p:spPr bwMode="auto">
          <a:xfrm>
            <a:off x="3419475" y="188913"/>
            <a:ext cx="339248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7" name="TextovéPole 25"/>
          <p:cNvSpPr txBox="1">
            <a:spLocks noChangeArrowheads="1"/>
          </p:cNvSpPr>
          <p:nvPr/>
        </p:nvSpPr>
        <p:spPr bwMode="auto">
          <a:xfrm>
            <a:off x="4140200" y="5661025"/>
            <a:ext cx="13684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47913" indent="-28575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559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63888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75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29075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86275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43475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00675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Správné zapojení</a:t>
            </a:r>
          </a:p>
        </p:txBody>
      </p:sp>
      <p:sp>
        <p:nvSpPr>
          <p:cNvPr id="2" name="TextovéPole 25"/>
          <p:cNvSpPr txBox="1">
            <a:spLocks noChangeArrowheads="1"/>
          </p:cNvSpPr>
          <p:nvPr/>
        </p:nvSpPr>
        <p:spPr bwMode="auto">
          <a:xfrm>
            <a:off x="323850" y="1858963"/>
            <a:ext cx="28082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47913" indent="-28575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559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63888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75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29075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86275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43475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00675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Vytvoření smyčky, nebezpečí indukce</a:t>
            </a:r>
          </a:p>
        </p:txBody>
      </p:sp>
      <p:sp>
        <p:nvSpPr>
          <p:cNvPr id="3" name="TextovéPole 25"/>
          <p:cNvSpPr txBox="1">
            <a:spLocks noChangeArrowheads="1"/>
          </p:cNvSpPr>
          <p:nvPr/>
        </p:nvSpPr>
        <p:spPr bwMode="auto">
          <a:xfrm>
            <a:off x="6877050" y="333375"/>
            <a:ext cx="20161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47913" indent="-28575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559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63888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75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29075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86275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43475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00675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cs-CZ" altLang="cs-CZ" sz="2000" b="1">
                <a:solidFill>
                  <a:srgbClr val="000000"/>
                </a:solidFill>
                <a:cs typeface="Arial" panose="020B0604020202020204" pitchFamily="34" charset="0"/>
              </a:rPr>
              <a:t>Křížení vodičů, nebezpečí indukce</a:t>
            </a:r>
          </a:p>
        </p:txBody>
      </p:sp>
    </p:spTree>
    <p:extLst>
      <p:ext uri="{BB962C8B-B14F-4D97-AF65-F5344CB8AC3E}">
        <p14:creationId xmlns:p14="http://schemas.microsoft.com/office/powerpoint/2010/main" val="6811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0" grpId="0"/>
      <p:bldP spid="93187" grpId="0"/>
      <p:bldP spid="2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Obrázek 7" descr="I a II stupen TNS PIV a PII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25538"/>
            <a:ext cx="445928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Nadpis 1"/>
          <p:cNvSpPr>
            <a:spLocks noGrp="1"/>
          </p:cNvSpPr>
          <p:nvPr>
            <p:ph type="title" idx="4294967295"/>
          </p:nvPr>
        </p:nvSpPr>
        <p:spPr>
          <a:xfrm>
            <a:off x="287338" y="188640"/>
            <a:ext cx="8532812" cy="647700"/>
          </a:xfrm>
        </p:spPr>
        <p:txBody>
          <a:bodyPr lIns="72562" tIns="36281" rIns="72562" bIns="36281" anchorCtr="0"/>
          <a:lstStyle/>
          <a:p>
            <a:pPr>
              <a:defRPr/>
            </a:pPr>
            <a:r>
              <a:rPr lang="cs-CZ" sz="3600" b="1" u="sng" kern="0">
                <a:solidFill>
                  <a:srgbClr val="000000"/>
                </a:solidFill>
                <a:effectLst/>
                <a:latin typeface="Comic Sans MS" pitchFamily="66" charset="0"/>
              </a:rPr>
              <a:t>Dimenzování v zapojení „3+1“</a:t>
            </a:r>
          </a:p>
        </p:txBody>
      </p:sp>
      <p:sp>
        <p:nvSpPr>
          <p:cNvPr id="91140" name="TextovéPole 4"/>
          <p:cNvSpPr txBox="1">
            <a:spLocks noChangeArrowheads="1"/>
          </p:cNvSpPr>
          <p:nvPr/>
        </p:nvSpPr>
        <p:spPr bwMode="auto">
          <a:xfrm>
            <a:off x="1116013" y="5516563"/>
            <a:ext cx="49641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Součtová bleskojistka (jiskřiště)</a:t>
            </a:r>
          </a:p>
        </p:txBody>
      </p:sp>
      <p:sp>
        <p:nvSpPr>
          <p:cNvPr id="91141" name="TextovéPole 6"/>
          <p:cNvSpPr txBox="1">
            <a:spLocks noChangeArrowheads="1"/>
          </p:cNvSpPr>
          <p:nvPr/>
        </p:nvSpPr>
        <p:spPr bwMode="auto">
          <a:xfrm>
            <a:off x="7380288" y="4149725"/>
            <a:ext cx="576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cs-CZ" altLang="cs-CZ" sz="1900" b="1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cs-CZ" altLang="cs-CZ" sz="1900" b="1" baseline="-25000" dirty="0">
                <a:solidFill>
                  <a:srgbClr val="000000"/>
                </a:solidFill>
                <a:cs typeface="Arial" panose="020B0604020202020204" pitchFamily="34" charset="0"/>
              </a:rPr>
              <a:t>imp</a:t>
            </a:r>
          </a:p>
        </p:txBody>
      </p:sp>
      <p:sp>
        <p:nvSpPr>
          <p:cNvPr id="91142" name="TextovéPole 9"/>
          <p:cNvSpPr txBox="1">
            <a:spLocks noChangeArrowheads="1"/>
          </p:cNvSpPr>
          <p:nvPr/>
        </p:nvSpPr>
        <p:spPr bwMode="auto">
          <a:xfrm>
            <a:off x="6948488" y="5445125"/>
            <a:ext cx="1141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cs-CZ" altLang="cs-CZ" sz="1900" b="1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cs-CZ" altLang="cs-CZ" sz="1900" b="1" baseline="-25000">
                <a:solidFill>
                  <a:srgbClr val="000000"/>
                </a:solidFill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323850" y="3933825"/>
            <a:ext cx="4249738" cy="7080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Verdana" panose="020B0604030504040204" pitchFamily="34" charset="0"/>
              </a:rPr>
              <a:t>… na zhruba trojnásobný svodový proud 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23850" y="2997200"/>
            <a:ext cx="4249738" cy="7080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Verdana" panose="020B0604030504040204" pitchFamily="34" charset="0"/>
              </a:rPr>
              <a:t>Jak musí být dimenzována součtová bleskojistka … </a:t>
            </a:r>
          </a:p>
        </p:txBody>
      </p:sp>
      <p:pic>
        <p:nvPicPr>
          <p:cNvPr id="91147" name="Picture 11" descr="MC900434403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13747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4572000" y="3573463"/>
            <a:ext cx="1655763" cy="1943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42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40" grpId="0"/>
      <p:bldP spid="91141" grpId="0"/>
      <p:bldP spid="91142" grpId="0"/>
      <p:bldP spid="91144" grpId="0" animBg="1"/>
      <p:bldP spid="91146" grpId="0" animBg="1"/>
      <p:bldP spid="9114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258" name="AutoShape 10"/>
          <p:cNvCxnSpPr>
            <a:cxnSpLocks noChangeShapeType="1"/>
          </p:cNvCxnSpPr>
          <p:nvPr/>
        </p:nvCxnSpPr>
        <p:spPr bwMode="auto">
          <a:xfrm flipH="1">
            <a:off x="12182475" y="4808538"/>
            <a:ext cx="1588" cy="9286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187" name="TextovéPole 25"/>
          <p:cNvSpPr txBox="1">
            <a:spLocks noChangeArrowheads="1"/>
          </p:cNvSpPr>
          <p:nvPr/>
        </p:nvSpPr>
        <p:spPr bwMode="auto">
          <a:xfrm>
            <a:off x="250825" y="4631061"/>
            <a:ext cx="8642350" cy="216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marL="1882775" indent="-1882775" algn="l" defTabSz="725488">
              <a:tabLst>
                <a:tab pos="169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47913" indent="-285750" algn="l" defTabSz="725488">
              <a:tabLst>
                <a:tab pos="169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55900" indent="-228600" algn="l" defTabSz="725488">
              <a:tabLst>
                <a:tab pos="169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63888" indent="-228600" algn="l" defTabSz="725488">
              <a:tabLst>
                <a:tab pos="169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571875" indent="-228600" algn="l" defTabSz="725488">
              <a:tabLst>
                <a:tab pos="169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29075" indent="-228600" defTabSz="725488" fontAlgn="base">
              <a:spcBef>
                <a:spcPct val="0"/>
              </a:spcBef>
              <a:spcAft>
                <a:spcPct val="0"/>
              </a:spcAft>
              <a:tabLst>
                <a:tab pos="169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86275" indent="-228600" defTabSz="725488" fontAlgn="base">
              <a:spcBef>
                <a:spcPct val="0"/>
              </a:spcBef>
              <a:spcAft>
                <a:spcPct val="0"/>
              </a:spcAft>
              <a:tabLst>
                <a:tab pos="169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943475" indent="-228600" defTabSz="725488" fontAlgn="base">
              <a:spcBef>
                <a:spcPct val="0"/>
              </a:spcBef>
              <a:spcAft>
                <a:spcPct val="0"/>
              </a:spcAft>
              <a:tabLst>
                <a:tab pos="169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00675" indent="-228600" defTabSz="725488" fontAlgn="base">
              <a:spcBef>
                <a:spcPct val="0"/>
              </a:spcBef>
              <a:spcAft>
                <a:spcPct val="0"/>
              </a:spcAft>
              <a:tabLst>
                <a:tab pos="169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cs-CZ" altLang="cs-CZ" sz="20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Délka připojovacího vodiče musí být do 1 metru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Zapojení 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"T"	-	např. rozváděče, které mají nahoře fázové přípojnice (odtud je přívod na ochranu) a dole nulovou sběrnu. Problém s úbytky napětí na přívodech a dovolenými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vzdálenostmi. </a:t>
            </a:r>
            <a:r>
              <a:rPr lang="cs-CZ" altLang="cs-CZ" sz="20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Do 1 metru se počítá přívod i vývod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Zapojení 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"V"	-	 je výhodnější, přívod nemá žádný úbytek napětí, úbytek napětí pouze na vývodu k nulové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sběrně. </a:t>
            </a:r>
            <a:r>
              <a:rPr lang="cs-CZ" altLang="cs-CZ" sz="20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Do 1 metru se počítá pouze vývod</a:t>
            </a:r>
            <a:endParaRPr lang="cs-CZ" altLang="cs-CZ" sz="2000" b="1" u="sng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3188" name="Rectangle 22"/>
          <p:cNvSpPr>
            <a:spLocks noChangeArrowheads="1"/>
          </p:cNvSpPr>
          <p:nvPr/>
        </p:nvSpPr>
        <p:spPr bwMode="auto">
          <a:xfrm>
            <a:off x="250825" y="174625"/>
            <a:ext cx="8712200" cy="59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/>
          <a:p>
            <a:pPr defTabSz="725488">
              <a:defRPr/>
            </a:pPr>
            <a:r>
              <a:rPr lang="cs-CZ" sz="3400" b="1" u="sng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Úbytek napětí na připojovacích vodičích</a:t>
            </a:r>
          </a:p>
        </p:txBody>
      </p:sp>
      <p:sp>
        <p:nvSpPr>
          <p:cNvPr id="93189" name="TextovéPole 9"/>
          <p:cNvSpPr txBox="1">
            <a:spLocks noChangeArrowheads="1"/>
          </p:cNvSpPr>
          <p:nvPr/>
        </p:nvSpPr>
        <p:spPr bwMode="auto">
          <a:xfrm>
            <a:off x="1979613" y="908050"/>
            <a:ext cx="19192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„T“ zapojení</a:t>
            </a:r>
          </a:p>
        </p:txBody>
      </p:sp>
      <p:sp>
        <p:nvSpPr>
          <p:cNvPr id="93190" name="TextovéPole 10"/>
          <p:cNvSpPr txBox="1">
            <a:spLocks noChangeArrowheads="1"/>
          </p:cNvSpPr>
          <p:nvPr/>
        </p:nvSpPr>
        <p:spPr bwMode="auto">
          <a:xfrm>
            <a:off x="5651500" y="908050"/>
            <a:ext cx="22320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>
            <a:lvl1pPr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725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cs-CZ" altLang="cs-CZ" sz="2000" b="1">
                <a:solidFill>
                  <a:srgbClr val="000000"/>
                </a:solidFill>
                <a:cs typeface="Arial" panose="020B0604020202020204" pitchFamily="34" charset="0"/>
              </a:rPr>
              <a:t>„V“ zapojení</a:t>
            </a:r>
          </a:p>
        </p:txBody>
      </p:sp>
      <p:graphicFrame>
        <p:nvGraphicFramePr>
          <p:cNvPr id="9319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102479"/>
              </p:ext>
            </p:extLst>
          </p:nvPr>
        </p:nvGraphicFramePr>
        <p:xfrm>
          <a:off x="4427984" y="1268760"/>
          <a:ext cx="4119281" cy="3193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Rastrový obrázek" r:id="rId4" imgW="4153480" imgH="3219899" progId="Paint.Picture">
                  <p:embed/>
                </p:oleObj>
              </mc:Choice>
              <mc:Fallback>
                <p:oleObj name="Rastrový obrázek" r:id="rId4" imgW="4153480" imgH="321989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268760"/>
                        <a:ext cx="4119281" cy="3193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208753"/>
              </p:ext>
            </p:extLst>
          </p:nvPr>
        </p:nvGraphicFramePr>
        <p:xfrm>
          <a:off x="324298" y="1268759"/>
          <a:ext cx="3848334" cy="3232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Rastrový obrázek" r:id="rId6" imgW="3761905" imgH="3048426" progId="Paint.Picture">
                  <p:embed/>
                </p:oleObj>
              </mc:Choice>
              <mc:Fallback>
                <p:oleObj name="Rastrový obrázek" r:id="rId6" imgW="3761905" imgH="304842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298" y="1268759"/>
                        <a:ext cx="3848334" cy="3232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471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  <p:bldP spid="93188" grpId="0"/>
      <p:bldP spid="93189" grpId="0"/>
      <p:bldP spid="9319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7561263" cy="703262"/>
          </a:xfrm>
        </p:spPr>
        <p:txBody>
          <a:bodyPr/>
          <a:lstStyle/>
          <a:p>
            <a:pPr>
              <a:defRPr/>
            </a:pPr>
            <a:r>
              <a:rPr lang="cs-CZ" sz="4000" b="1" u="sng" kern="0">
                <a:solidFill>
                  <a:srgbClr val="000000"/>
                </a:solidFill>
                <a:effectLst/>
                <a:latin typeface="Comic Sans MS" pitchFamily="66" charset="0"/>
              </a:rPr>
              <a:t>Jištění jiskřiště (varistoru)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7921625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Při zapůsobení přepěťové ochrany protéká svodičem následný proud (</a:t>
            </a:r>
            <a:r>
              <a:rPr lang="cs-CZ" altLang="cs-CZ" sz="2000" b="1" dirty="0" err="1">
                <a:solidFill>
                  <a:srgbClr val="000000"/>
                </a:solidFill>
              </a:rPr>
              <a:t>I</a:t>
            </a:r>
            <a:r>
              <a:rPr lang="cs-CZ" altLang="cs-CZ" sz="2000" b="1" baseline="-25000" dirty="0" err="1">
                <a:solidFill>
                  <a:srgbClr val="000000"/>
                </a:solidFill>
              </a:rPr>
              <a:t>f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</a:rPr>
              <a:t>-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</a:rPr>
              <a:t>maximální proud, který je po průchodu impulsního proudu schopen udržet oblouk), který pro daný rozvod znamená zkrat).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07950" y="2708275"/>
            <a:ext cx="8713788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28650" indent="-628650" algn="l" defTabSz="628650">
              <a:tabLst>
                <a:tab pos="354013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628650">
              <a:tabLst>
                <a:tab pos="354013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628650">
              <a:tabLst>
                <a:tab pos="354013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628650">
              <a:tabLst>
                <a:tab pos="354013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628650">
              <a:tabLst>
                <a:tab pos="354013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865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865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865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865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1.	Svodič je schopen přerušit následný proud samostatně 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Není zapotřebí předjištění přepěťové ochrany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07950" y="3644900"/>
            <a:ext cx="8856663" cy="271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811213" indent="-811213" algn="l">
              <a:tabLst>
                <a:tab pos="354013" algn="l"/>
                <a:tab pos="811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tabLst>
                <a:tab pos="354013" algn="l"/>
                <a:tab pos="811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tabLst>
                <a:tab pos="354013" algn="l"/>
                <a:tab pos="811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tabLst>
                <a:tab pos="354013" algn="l"/>
                <a:tab pos="811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tabLst>
                <a:tab pos="354013" algn="l"/>
                <a:tab pos="811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11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11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11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11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</a:rPr>
              <a:t>2.	Svodič není schopen přerušit následný proud samostatně 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a)	Hrozí poškození přepěťové ochrany (zejména u varistoru) 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b)	Je nebezpečí zapůsobení hlavního jištění do objektu a následný výpadek elektrické energie.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	To je nepřípustné při použití přepěťové ochrany před elektroměrem a v případech průmyslových a důležitých rozvodů.</a:t>
            </a:r>
          </a:p>
          <a:p>
            <a:r>
              <a:rPr lang="cs-CZ" altLang="cs-CZ" sz="1000" b="1" dirty="0">
                <a:solidFill>
                  <a:srgbClr val="000000"/>
                </a:solidFill>
              </a:rPr>
              <a:t>		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	</a:t>
            </a:r>
            <a:r>
              <a:rPr lang="cs-CZ" altLang="cs-CZ" sz="2000" b="1" u="sng" dirty="0">
                <a:solidFill>
                  <a:srgbClr val="000000"/>
                </a:solidFill>
              </a:rPr>
              <a:t>Výrobce udává povinnost předjištění přepěťové ochrany podle předřazeného jištění.</a:t>
            </a:r>
          </a:p>
        </p:txBody>
      </p:sp>
      <p:pic>
        <p:nvPicPr>
          <p:cNvPr id="95238" name="Picture 6" descr="MC90043252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3" r="22173"/>
          <a:stretch>
            <a:fillRect/>
          </a:stretch>
        </p:blipFill>
        <p:spPr bwMode="auto">
          <a:xfrm>
            <a:off x="8243888" y="188913"/>
            <a:ext cx="720725" cy="2016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3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5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703263"/>
          </a:xfrm>
        </p:spPr>
        <p:txBody>
          <a:bodyPr/>
          <a:lstStyle/>
          <a:p>
            <a:pPr>
              <a:defRPr/>
            </a:pPr>
            <a:r>
              <a:rPr lang="cs-CZ" sz="4000" b="1" u="sng" kern="0">
                <a:solidFill>
                  <a:srgbClr val="000000"/>
                </a:solidFill>
                <a:effectLst/>
                <a:latin typeface="Comic Sans MS" pitchFamily="66" charset="0"/>
              </a:rPr>
              <a:t>Vložená impedance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024188" y="3609975"/>
            <a:ext cx="5940425" cy="24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i="1" dirty="0">
                <a:solidFill>
                  <a:srgbClr val="000000"/>
                </a:solidFill>
              </a:rPr>
              <a:t>Rázové oddělovací tlumivky s indukčností do 15 </a:t>
            </a:r>
            <a:r>
              <a:rPr lang="en-US" altLang="cs-CZ" sz="2200" b="1" i="1" dirty="0">
                <a:solidFill>
                  <a:srgbClr val="000000"/>
                </a:solidFill>
              </a:rPr>
              <a:t>µ</a:t>
            </a:r>
            <a:r>
              <a:rPr lang="cs-CZ" altLang="cs-CZ" sz="2200" b="1" i="1" dirty="0">
                <a:solidFill>
                  <a:srgbClr val="000000"/>
                </a:solidFill>
              </a:rPr>
              <a:t>H se vkládají mezi jednotlivé stupně přepěťové ochrany v případě, že vzdálenost mezi jednotlivými moduly je menší, než předepisuje výrobce. Je-li větší vzdálenost, pak plní stejný význam impedance vodiče. 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8748712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V případě krátkých vzdáleností mezi ochranami hrozí </a:t>
            </a:r>
            <a:r>
              <a:rPr lang="cs-CZ" altLang="cs-CZ" sz="2200" b="1" dirty="0" err="1">
                <a:solidFill>
                  <a:srgbClr val="000000"/>
                </a:solidFill>
              </a:rPr>
              <a:t>nezapůsobení</a:t>
            </a:r>
            <a:r>
              <a:rPr lang="cs-CZ" altLang="cs-CZ" sz="2200" b="1" dirty="0">
                <a:solidFill>
                  <a:srgbClr val="000000"/>
                </a:solidFill>
              </a:rPr>
              <a:t> předřazeného stupně ochrany (například nezapálení jiskřiště) a následné zničení následného stupně ochrany značnými hodnotami prošlého výboje. 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69" y="3068960"/>
            <a:ext cx="2816352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4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/>
      <p:bldP spid="9626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Nadpis 1"/>
          <p:cNvSpPr>
            <a:spLocks/>
          </p:cNvSpPr>
          <p:nvPr/>
        </p:nvSpPr>
        <p:spPr bwMode="auto">
          <a:xfrm>
            <a:off x="941388" y="5202238"/>
            <a:ext cx="30241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2" tIns="36281" rIns="72562" bIns="36281" anchor="ctr"/>
          <a:lstStyle/>
          <a:p>
            <a:pPr>
              <a:defRPr/>
            </a:pPr>
            <a:r>
              <a:rPr lang="cs-CZ" sz="2000" b="1" dirty="0">
                <a:latin typeface="+mj-lt"/>
                <a:hlinkClick r:id="rId3" action="ppaction://hlinkfile"/>
              </a:rPr>
              <a:t>TEST KOORDINACE</a:t>
            </a:r>
            <a:endParaRPr lang="cs-CZ" sz="2000" b="1" dirty="0">
              <a:latin typeface="+mj-lt"/>
            </a:endParaRPr>
          </a:p>
        </p:txBody>
      </p:sp>
      <p:pic>
        <p:nvPicPr>
          <p:cNvPr id="31749" name="Picture 1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3300"/>
            <a:ext cx="5053012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059113"/>
            <a:ext cx="431006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8313" y="188913"/>
            <a:ext cx="8229600" cy="70326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cs-CZ" sz="40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Příklad koordinované ochrany</a:t>
            </a:r>
          </a:p>
        </p:txBody>
      </p:sp>
    </p:spTree>
    <p:extLst>
      <p:ext uri="{BB962C8B-B14F-4D97-AF65-F5344CB8AC3E}">
        <p14:creationId xmlns:p14="http://schemas.microsoft.com/office/powerpoint/2010/main" val="954405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18487" cy="136842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Zapojení svodiče v neměřené části obvodu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79388" y="1739900"/>
            <a:ext cx="8785225" cy="47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1. Vychází z podmínek provozovatele distribuční sítě a k instalaci je zapotřebí jeho souhlas.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2.	Jako svodič lze použít pouze jiskřiště (zapouzdřená i otevřená), pro impulsní proud musí platit I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imp</a:t>
            </a:r>
            <a:r>
              <a:rPr lang="en-US" altLang="cs-CZ" sz="2000" b="1" baseline="-25000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</a:t>
            </a:r>
            <a:r>
              <a:rPr lang="en-US" altLang="cs-CZ" sz="2000" b="1" baseline="-25000" dirty="0">
                <a:solidFill>
                  <a:srgbClr val="000000"/>
                </a:solidFill>
              </a:rPr>
              <a:t> </a:t>
            </a:r>
            <a:r>
              <a:rPr lang="en-US" altLang="cs-CZ" sz="2000" b="1" dirty="0">
                <a:solidFill>
                  <a:srgbClr val="000000"/>
                </a:solidFill>
              </a:rPr>
              <a:t>100 kA </a:t>
            </a:r>
            <a:r>
              <a:rPr lang="cs-CZ" altLang="cs-CZ" sz="2000" b="1" dirty="0">
                <a:solidFill>
                  <a:srgbClr val="000000"/>
                </a:solidFill>
              </a:rPr>
              <a:t>(vlna 10/350</a:t>
            </a:r>
            <a:r>
              <a:rPr lang="en-US" altLang="cs-CZ" sz="2000" b="1" dirty="0">
                <a:solidFill>
                  <a:srgbClr val="000000"/>
                </a:solidFill>
              </a:rPr>
              <a:t>µ</a:t>
            </a:r>
            <a:r>
              <a:rPr lang="cs-CZ" altLang="cs-CZ" sz="2000" b="1" dirty="0">
                <a:solidFill>
                  <a:srgbClr val="000000"/>
                </a:solidFill>
              </a:rPr>
              <a:t>s)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3.	Musí být dosaženo samočinné zhášení oblouku (vyfouknutí nebo pojistka). Optimální je </a:t>
            </a:r>
            <a:r>
              <a:rPr lang="cs-CZ" altLang="cs-CZ" sz="2000" b="1" dirty="0" err="1">
                <a:solidFill>
                  <a:srgbClr val="000000"/>
                </a:solidFill>
              </a:rPr>
              <a:t>I</a:t>
            </a:r>
            <a:r>
              <a:rPr lang="cs-CZ" altLang="cs-CZ" sz="2000" b="1" baseline="-25000" dirty="0" err="1">
                <a:solidFill>
                  <a:srgbClr val="000000"/>
                </a:solidFill>
              </a:rPr>
              <a:t>f</a:t>
            </a:r>
            <a:r>
              <a:rPr lang="cs-CZ" altLang="cs-CZ" sz="2000" b="1" dirty="0">
                <a:solidFill>
                  <a:srgbClr val="000000"/>
                </a:solidFill>
              </a:rPr>
              <a:t>=50 kA. Mělo by být vyloučeno přerušení hlavních pojistek v objektu.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4.	Skříň musí odolávat nežádoucím vlivům při působení svodiče a musí mít plombu.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5.	V elektroměrovém rozváděči lze přepěťové ochrany SPD typů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T1 nebo </a:t>
            </a:r>
            <a:r>
              <a:rPr lang="cs-CZ" altLang="cs-CZ" sz="2000" b="1" dirty="0">
                <a:solidFill>
                  <a:srgbClr val="000000"/>
                </a:solidFill>
              </a:rPr>
              <a:t>T2 umístit pouze v měřené části (mimo </a:t>
            </a:r>
            <a:r>
              <a:rPr lang="cs-CZ" altLang="cs-CZ" sz="2000" b="1" dirty="0" err="1">
                <a:solidFill>
                  <a:srgbClr val="000000"/>
                </a:solidFill>
              </a:rPr>
              <a:t>plombovatelné</a:t>
            </a:r>
            <a:r>
              <a:rPr lang="cs-CZ" altLang="cs-CZ" sz="2000" b="1" dirty="0">
                <a:solidFill>
                  <a:srgbClr val="000000"/>
                </a:solidFill>
              </a:rPr>
              <a:t> části a mimo části určené pro měřicí zařízení). Tato část </a:t>
            </a:r>
            <a:r>
              <a:rPr lang="cs-CZ" altLang="cs-CZ" sz="2000" b="1">
                <a:solidFill>
                  <a:srgbClr val="000000"/>
                </a:solidFill>
              </a:rPr>
              <a:t>musí </a:t>
            </a:r>
            <a:r>
              <a:rPr lang="cs-CZ" altLang="cs-CZ" sz="2000" b="1" smtClean="0">
                <a:solidFill>
                  <a:srgbClr val="000000"/>
                </a:solidFill>
              </a:rPr>
              <a:t>být konstrukčně </a:t>
            </a:r>
            <a:r>
              <a:rPr lang="cs-CZ" altLang="cs-CZ" sz="2000" b="1" dirty="0">
                <a:solidFill>
                  <a:srgbClr val="000000"/>
                </a:solidFill>
              </a:rPr>
              <a:t>oddělena přepážkami a kryty. </a:t>
            </a:r>
          </a:p>
        </p:txBody>
      </p:sp>
    </p:spTree>
    <p:extLst>
      <p:ext uri="{BB962C8B-B14F-4D97-AF65-F5344CB8AC3E}">
        <p14:creationId xmlns:p14="http://schemas.microsoft.com/office/powerpoint/2010/main" val="5246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91512" cy="1441450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Příklady zapojení – 1. stupeň SPD v přípojkové skříni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3317875" cy="490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1989138"/>
            <a:ext cx="5486400" cy="3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150" name="Group 14"/>
          <p:cNvGrpSpPr>
            <a:grpSpLocks/>
          </p:cNvGrpSpPr>
          <p:nvPr/>
        </p:nvGrpSpPr>
        <p:grpSpPr bwMode="auto">
          <a:xfrm>
            <a:off x="5364163" y="3716338"/>
            <a:ext cx="2317750" cy="2670175"/>
            <a:chOff x="3370" y="2341"/>
            <a:chExt cx="1460" cy="1682"/>
          </a:xfrm>
        </p:grpSpPr>
        <p:sp>
          <p:nvSpPr>
            <p:cNvPr id="91142" name="Line 6"/>
            <p:cNvSpPr>
              <a:spLocks noChangeShapeType="1"/>
            </p:cNvSpPr>
            <p:nvPr/>
          </p:nvSpPr>
          <p:spPr bwMode="auto">
            <a:xfrm>
              <a:off x="3370" y="3298"/>
              <a:ext cx="0" cy="7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>
              <a:spAutoFit/>
            </a:bodyPr>
            <a:lstStyle/>
            <a:p>
              <a:endParaRPr lang="cs-CZ"/>
            </a:p>
          </p:txBody>
        </p:sp>
        <p:sp>
          <p:nvSpPr>
            <p:cNvPr id="91143" name="Line 7"/>
            <p:cNvSpPr>
              <a:spLocks noChangeShapeType="1"/>
            </p:cNvSpPr>
            <p:nvPr/>
          </p:nvSpPr>
          <p:spPr bwMode="auto">
            <a:xfrm>
              <a:off x="3824" y="3295"/>
              <a:ext cx="0" cy="7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>
              <a:spAutoFit/>
            </a:bodyPr>
            <a:lstStyle/>
            <a:p>
              <a:endParaRPr lang="cs-CZ"/>
            </a:p>
          </p:txBody>
        </p:sp>
        <p:sp>
          <p:nvSpPr>
            <p:cNvPr id="91144" name="Line 8"/>
            <p:cNvSpPr>
              <a:spLocks noChangeShapeType="1"/>
            </p:cNvSpPr>
            <p:nvPr/>
          </p:nvSpPr>
          <p:spPr bwMode="auto">
            <a:xfrm>
              <a:off x="4241" y="3295"/>
              <a:ext cx="0" cy="7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>
              <a:spAutoFit/>
            </a:bodyPr>
            <a:lstStyle/>
            <a:p>
              <a:endParaRPr lang="cs-CZ"/>
            </a:p>
          </p:txBody>
        </p:sp>
        <p:sp>
          <p:nvSpPr>
            <p:cNvPr id="91148" name="Freeform 12"/>
            <p:cNvSpPr>
              <a:spLocks/>
            </p:cNvSpPr>
            <p:nvPr/>
          </p:nvSpPr>
          <p:spPr bwMode="auto">
            <a:xfrm>
              <a:off x="4513" y="2341"/>
              <a:ext cx="317" cy="1679"/>
            </a:xfrm>
            <a:custGeom>
              <a:avLst/>
              <a:gdLst>
                <a:gd name="T0" fmla="*/ 317 w 317"/>
                <a:gd name="T1" fmla="*/ 0 h 1679"/>
                <a:gd name="T2" fmla="*/ 0 w 317"/>
                <a:gd name="T3" fmla="*/ 0 h 1679"/>
                <a:gd name="T4" fmla="*/ 0 w 317"/>
                <a:gd name="T5" fmla="*/ 1679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7" h="1679">
                  <a:moveTo>
                    <a:pt x="317" y="0"/>
                  </a:moveTo>
                  <a:lnTo>
                    <a:pt x="0" y="0"/>
                  </a:lnTo>
                  <a:lnTo>
                    <a:pt x="0" y="1679"/>
                  </a:lnTo>
                </a:path>
              </a:pathLst>
            </a:custGeom>
            <a:noFill/>
            <a:ln w="38100" cap="flat" cmpd="sng">
              <a:pattFill prst="wdUpDiag">
                <a:fgClr>
                  <a:srgbClr val="00FF00"/>
                </a:fgClr>
                <a:bgClr>
                  <a:srgbClr val="FFFF00"/>
                </a:bgClr>
              </a:patt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91153" name="Group 17"/>
          <p:cNvGrpSpPr>
            <a:grpSpLocks/>
          </p:cNvGrpSpPr>
          <p:nvPr/>
        </p:nvGrpSpPr>
        <p:grpSpPr bwMode="auto">
          <a:xfrm>
            <a:off x="5292725" y="2565400"/>
            <a:ext cx="2357438" cy="1371600"/>
            <a:chOff x="3334" y="1616"/>
            <a:chExt cx="1485" cy="864"/>
          </a:xfrm>
        </p:grpSpPr>
        <p:grpSp>
          <p:nvGrpSpPr>
            <p:cNvPr id="91152" name="Group 16"/>
            <p:cNvGrpSpPr>
              <a:grpSpLocks/>
            </p:cNvGrpSpPr>
            <p:nvPr/>
          </p:nvGrpSpPr>
          <p:grpSpPr bwMode="auto">
            <a:xfrm>
              <a:off x="3334" y="1616"/>
              <a:ext cx="861" cy="864"/>
              <a:chOff x="3334" y="1614"/>
              <a:chExt cx="861" cy="864"/>
            </a:xfrm>
          </p:grpSpPr>
          <p:sp>
            <p:nvSpPr>
              <p:cNvPr id="91145" name="Line 9"/>
              <p:cNvSpPr>
                <a:spLocks noChangeShapeType="1"/>
              </p:cNvSpPr>
              <p:nvPr/>
            </p:nvSpPr>
            <p:spPr bwMode="auto">
              <a:xfrm>
                <a:off x="4195" y="1616"/>
                <a:ext cx="0" cy="86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1146" name="Line 10"/>
              <p:cNvSpPr>
                <a:spLocks noChangeShapeType="1"/>
              </p:cNvSpPr>
              <p:nvPr/>
            </p:nvSpPr>
            <p:spPr bwMode="auto">
              <a:xfrm>
                <a:off x="3787" y="1617"/>
                <a:ext cx="0" cy="86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1147" name="Line 11"/>
              <p:cNvSpPr>
                <a:spLocks noChangeShapeType="1"/>
              </p:cNvSpPr>
              <p:nvPr/>
            </p:nvSpPr>
            <p:spPr bwMode="auto">
              <a:xfrm>
                <a:off x="3334" y="1614"/>
                <a:ext cx="0" cy="81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91149" name="Freeform 13"/>
            <p:cNvSpPr>
              <a:spLocks/>
            </p:cNvSpPr>
            <p:nvPr/>
          </p:nvSpPr>
          <p:spPr bwMode="auto">
            <a:xfrm>
              <a:off x="4480" y="1616"/>
              <a:ext cx="339" cy="453"/>
            </a:xfrm>
            <a:custGeom>
              <a:avLst/>
              <a:gdLst>
                <a:gd name="T0" fmla="*/ 272 w 272"/>
                <a:gd name="T1" fmla="*/ 363 h 363"/>
                <a:gd name="T2" fmla="*/ 0 w 272"/>
                <a:gd name="T3" fmla="*/ 363 h 363"/>
                <a:gd name="T4" fmla="*/ 0 w 272"/>
                <a:gd name="T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363">
                  <a:moveTo>
                    <a:pt x="272" y="363"/>
                  </a:moveTo>
                  <a:lnTo>
                    <a:pt x="0" y="363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pattFill prst="wdUpDiag">
                <a:fgClr>
                  <a:srgbClr val="00FF00"/>
                </a:fgClr>
                <a:bgClr>
                  <a:srgbClr val="FFFF00"/>
                </a:bgClr>
              </a:patt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>
              <a:sp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9761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5687863" cy="6302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Fotovoltaické systémy</a:t>
            </a:r>
            <a:endParaRPr lang="cs-CZ" sz="4000" b="1" u="sng" dirty="0" smtClean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08267" y="6093296"/>
            <a:ext cx="8208912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61950" indent="-3619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Schéma fotovoltaické elektrárny + ochrany proti přepětí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26049"/>
            <a:ext cx="8578391" cy="4032448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71600" y="5065397"/>
            <a:ext cx="2119517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61950" indent="-3619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Střídavá část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866248" y="5065397"/>
            <a:ext cx="3024336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61950" indent="-3619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Stejnosměrná část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Přímá spojnice 10"/>
          <p:cNvCxnSpPr/>
          <p:nvPr/>
        </p:nvCxnSpPr>
        <p:spPr bwMode="auto">
          <a:xfrm>
            <a:off x="4499992" y="4541562"/>
            <a:ext cx="0" cy="1152128"/>
          </a:xfrm>
          <a:prstGeom prst="line">
            <a:avLst/>
          </a:prstGeom>
          <a:ln>
            <a:headEnd type="none" w="lg" len="lg"/>
            <a:tailEnd type="none" w="lg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4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275388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Základní pojmy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07950" y="3879850"/>
            <a:ext cx="6696075" cy="178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Zdroje 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impulsního přepětí (podle ČSN)</a:t>
            </a:r>
          </a:p>
          <a:p>
            <a:pPr algn="l"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*	atmosférická	LEMP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*	spínací	SEMP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*	nukleární výbuch	NEMP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*	výboje statické elektřiny	ESD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07950" y="1196975"/>
            <a:ext cx="6911975" cy="24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Jaká zařízení chrání proti přepětí ?</a:t>
            </a:r>
          </a:p>
          <a:p>
            <a:pPr algn="l" eaLnBrk="1" hangingPunct="1"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Svodiče přepětí (SPD)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– zařízení pro omezení přechodných přepětí nebo svedení impulsních proudových rázů, obsahuje alespoň jednu nelineární součástku (varistor, jiskřiště).  </a:t>
            </a:r>
            <a:r>
              <a:rPr lang="cs-CZ" altLang="cs-CZ" sz="20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Můžou být </a:t>
            </a:r>
            <a:r>
              <a:rPr lang="cs-CZ" altLang="cs-CZ" sz="2000" b="1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jednobranové</a:t>
            </a:r>
            <a:r>
              <a:rPr lang="cs-CZ" altLang="cs-CZ" sz="20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(paralelní zapojení) nebo </a:t>
            </a:r>
            <a:r>
              <a:rPr lang="cs-CZ" altLang="cs-CZ" sz="2000" b="1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dvoubranové</a:t>
            </a:r>
            <a:r>
              <a:rPr lang="cs-CZ" altLang="cs-CZ" sz="20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(sériové zapojení)</a:t>
            </a:r>
            <a:endParaRPr lang="cs-CZ" altLang="cs-CZ" sz="20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1449" name="Picture 6" descr="SPC12_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733550" cy="31686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14" descr="MC90023101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149725"/>
            <a:ext cx="1997075" cy="1997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5687863" cy="6302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Fotovoltaické systémy</a:t>
            </a:r>
            <a:endParaRPr lang="cs-CZ" sz="4000" b="1" u="sng" dirty="0" smtClean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43830" y="2104124"/>
            <a:ext cx="298801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61950" indent="-3619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Strana DC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TYP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1+2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053246"/>
            <a:ext cx="3035808" cy="296265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943518"/>
            <a:ext cx="2084832" cy="307238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328" y="4356804"/>
            <a:ext cx="3913632" cy="2414016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2950" y="5563812"/>
            <a:ext cx="3781306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61950" indent="-3619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Strana AC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TYP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1+2+3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91512" cy="936848"/>
          </a:xfrm>
        </p:spPr>
        <p:txBody>
          <a:bodyPr/>
          <a:lstStyle/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Příklady zapojení </a:t>
            </a:r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 RD</a:t>
            </a:r>
            <a:endParaRPr lang="cs-CZ" altLang="cs-CZ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73" y="1268760"/>
            <a:ext cx="6530163" cy="544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91512" cy="936848"/>
          </a:xfrm>
        </p:spPr>
        <p:txBody>
          <a:bodyPr/>
          <a:lstStyle/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Příklady zapojení </a:t>
            </a:r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 RD</a:t>
            </a:r>
            <a:endParaRPr lang="cs-CZ" altLang="cs-CZ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96" y="1196752"/>
            <a:ext cx="8064896" cy="55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388" y="188913"/>
            <a:ext cx="8640762" cy="6302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sz="32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Měření přepěťových ochran - varistory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713788" cy="264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179513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5875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995488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403475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Popis úvodní kontroly:</a:t>
            </a:r>
          </a:p>
          <a:p>
            <a:pPr algn="l" eaLnBrk="1" hangingPunct="1">
              <a:spcBef>
                <a:spcPct val="3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*	odpojení svodiče od jmenovité napětí (jednoduché v případě předjištění svodiče nebo výměnných modulů)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*	vizuální prohlídka svodiče (opálení, hnědá plat, mechanické poškození)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*	kontrola vnitřní ochrany svodiče (mechanická nebo optická signalizace)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*	kontrola utažení připojovacích šroubů 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0825" y="3748088"/>
            <a:ext cx="8713788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179513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5875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995488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403475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200" b="1" u="sng">
                <a:solidFill>
                  <a:srgbClr val="000000"/>
                </a:solidFill>
                <a:latin typeface="Arial" panose="020B0604020202020204" pitchFamily="34" charset="0"/>
              </a:rPr>
              <a:t>Princip měření – měření miliampérového bodu</a:t>
            </a:r>
          </a:p>
          <a:p>
            <a:pPr algn="l" eaLnBrk="1" hangingPunct="1">
              <a:spcBef>
                <a:spcPct val="3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*	měření se provádí stejnosměrným napětí</a:t>
            </a:r>
          </a:p>
          <a:p>
            <a:pPr algn="l" eaLnBrk="1" hangingPunct="1"/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*	měřící přístroj postupně zvyšuje napětí a měří proud, který prochází svodičem. </a:t>
            </a:r>
          </a:p>
          <a:p>
            <a:pPr algn="l" eaLnBrk="1" hangingPunct="1"/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*	měřící přístroj vyhodnotí napětí, při kterém svodičem prochází proud 1mA (předpokládá se, že od tohoto okamžiku se varistor otvírá)</a:t>
            </a:r>
          </a:p>
          <a:p>
            <a:pPr algn="l" eaLnBrk="1" hangingPunct="1"/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*	tento bod musí ležet v toleranci, který je udávána výrobcem přepěťové ochrany </a:t>
            </a:r>
          </a:p>
        </p:txBody>
      </p:sp>
    </p:spTree>
    <p:extLst>
      <p:ext uri="{BB962C8B-B14F-4D97-AF65-F5344CB8AC3E}">
        <p14:creationId xmlns:p14="http://schemas.microsoft.com/office/powerpoint/2010/main" val="1144869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5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-107504" y="116632"/>
            <a:ext cx="9144000" cy="6858000"/>
            <a:chOff x="25914" y="-27384"/>
            <a:chExt cx="9144000" cy="6858000"/>
          </a:xfrm>
        </p:grpSpPr>
        <p:grpSp>
          <p:nvGrpSpPr>
            <p:cNvPr id="2" name="Skupina 1"/>
            <p:cNvGrpSpPr/>
            <p:nvPr/>
          </p:nvGrpSpPr>
          <p:grpSpPr>
            <a:xfrm>
              <a:off x="25914" y="-27384"/>
              <a:ext cx="9144000" cy="6858000"/>
              <a:chOff x="25914" y="-27384"/>
              <a:chExt cx="9144000" cy="6858000"/>
            </a:xfrm>
          </p:grpSpPr>
          <p:pic>
            <p:nvPicPr>
              <p:cNvPr id="6" name="Picture 1028" descr="C:\Documents and Settings\Owner\Dokumenty\Obrázky\varistor MA bod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>
                <a:off x="25914" y="-27384"/>
                <a:ext cx="9144000" cy="6858000"/>
              </a:xfrm>
              <a:prstGeom prst="rect">
                <a:avLst/>
              </a:prstGeom>
            </p:spPr>
          </p:pic>
          <p:sp>
            <p:nvSpPr>
              <p:cNvPr id="5" name="Rectangle 2"/>
              <p:cNvSpPr txBox="1">
                <a:spLocks noChangeArrowheads="1"/>
              </p:cNvSpPr>
              <p:nvPr/>
            </p:nvSpPr>
            <p:spPr>
              <a:xfrm>
                <a:off x="1763688" y="908720"/>
                <a:ext cx="4896668" cy="431775"/>
              </a:xfrm>
              <a:prstGeom prst="rect">
                <a:avLst/>
              </a:prstGeom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cs-CZ" altLang="cs-CZ" sz="2000" b="1" u="sng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Měření </a:t>
                </a:r>
                <a:r>
                  <a:rPr lang="cs-CZ" altLang="cs-CZ" sz="2000" b="1" u="sng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miliampérového bodu varistoru</a:t>
                </a:r>
                <a:endParaRPr lang="cs-CZ" altLang="cs-CZ" sz="2000" b="1" u="sng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" name="Obdélník 3"/>
            <p:cNvSpPr/>
            <p:nvPr/>
          </p:nvSpPr>
          <p:spPr bwMode="auto">
            <a:xfrm>
              <a:off x="2123728" y="2877762"/>
              <a:ext cx="1793515" cy="429992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8" name="Šipka doprava 7"/>
          <p:cNvSpPr/>
          <p:nvPr/>
        </p:nvSpPr>
        <p:spPr>
          <a:xfrm rot="18875194">
            <a:off x="4170917" y="2353028"/>
            <a:ext cx="978408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9" name="Šipka doprava 8"/>
          <p:cNvSpPr/>
          <p:nvPr/>
        </p:nvSpPr>
        <p:spPr>
          <a:xfrm flipV="1">
            <a:off x="4313384" y="2786720"/>
            <a:ext cx="917743" cy="244930"/>
          </a:xfrm>
          <a:prstGeom prst="rightArrow">
            <a:avLst>
              <a:gd name="adj1" fmla="val 50000"/>
              <a:gd name="adj2" fmla="val 50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10" name="TextovéPole 9"/>
          <p:cNvSpPr txBox="1"/>
          <p:nvPr/>
        </p:nvSpPr>
        <p:spPr>
          <a:xfrm>
            <a:off x="4413779" y="1640618"/>
            <a:ext cx="1461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3300"/>
                </a:solidFill>
              </a:rPr>
              <a:t>473V</a:t>
            </a:r>
            <a:endParaRPr lang="cs-CZ" sz="2000" b="1" dirty="0">
              <a:solidFill>
                <a:srgbClr val="FF33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88583" y="2677707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387V</a:t>
            </a:r>
            <a:endParaRPr lang="cs-CZ" sz="2000" b="1" dirty="0">
              <a:solidFill>
                <a:srgbClr val="FF0000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1740607" y="2523819"/>
            <a:ext cx="2543921" cy="707886"/>
            <a:chOff x="2267629" y="1740878"/>
            <a:chExt cx="2424062" cy="707886"/>
          </a:xfrm>
          <a:solidFill>
            <a:schemeClr val="tx1"/>
          </a:solidFill>
        </p:grpSpPr>
        <p:sp>
          <p:nvSpPr>
            <p:cNvPr id="7" name="TextovéPole 6"/>
            <p:cNvSpPr txBox="1"/>
            <p:nvPr/>
          </p:nvSpPr>
          <p:spPr>
            <a:xfrm>
              <a:off x="2355818" y="1740878"/>
              <a:ext cx="224768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sz="2000" b="1" u="sng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rPr>
                <a:t>430 V ± 10%</a:t>
              </a:r>
            </a:p>
            <a:p>
              <a:endParaRPr lang="cs-CZ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267629" y="2048654"/>
              <a:ext cx="2424062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cs-CZ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rPr>
                <a:t>(varistor 275V)</a:t>
              </a:r>
              <a:endParaRPr lang="cs-CZ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55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388" y="188913"/>
            <a:ext cx="8640762" cy="6302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sz="36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Měření přepěťových ochran - varistory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50825" y="1625476"/>
            <a:ext cx="8713788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179513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5875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995488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403475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Příklad:</a:t>
            </a:r>
          </a:p>
          <a:p>
            <a:pPr algn="l" eaLnBrk="1" hangingPunct="1">
              <a:spcBef>
                <a:spcPct val="3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*	varistorový svodič přepětí s jmenovitým napětím U</a:t>
            </a:r>
            <a:r>
              <a:rPr lang="cs-CZ" altLang="cs-CZ" sz="20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= 275 V AC</a:t>
            </a:r>
          </a:p>
          <a:p>
            <a:pPr algn="l" eaLnBrk="1" hangingPunct="1">
              <a:spcBef>
                <a:spcPct val="3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*	hodnota mA bodu je 430V </a:t>
            </a:r>
            <a:r>
              <a:rPr lang="en-US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10%</a:t>
            </a:r>
          </a:p>
          <a:p>
            <a:pPr algn="l" eaLnBrk="1" hangingPunct="1">
              <a:spcBef>
                <a:spcPct val="3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*	dovolený rozsah napětí je U</a:t>
            </a:r>
            <a:r>
              <a:rPr lang="cs-CZ" altLang="cs-CZ" sz="20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MIN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= 387V, U</a:t>
            </a:r>
            <a:r>
              <a:rPr lang="cs-CZ" altLang="cs-CZ" sz="20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= 473V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8856663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57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1" descr="PIVM7_V_series_tns_3+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57290" y="500042"/>
            <a:ext cx="32688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Síť TN-S; TT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716463" y="500042"/>
            <a:ext cx="41040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(zapojení 3+1)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44008" y="2071678"/>
            <a:ext cx="1928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Měříme</a:t>
            </a:r>
            <a:r>
              <a:rPr lang="cs-CZ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308304" y="2071678"/>
            <a:ext cx="168026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L</a:t>
            </a:r>
            <a:r>
              <a:rPr lang="cs-CZ" sz="3200" b="1" baseline="-25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1</a:t>
            </a: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</a:t>
            </a:r>
            <a:r>
              <a:rPr lang="cs-CZ" sz="32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→</a:t>
            </a: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308304" y="2786058"/>
            <a:ext cx="168026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L</a:t>
            </a:r>
            <a:r>
              <a:rPr lang="cs-CZ" sz="3200" b="1" baseline="-25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2</a:t>
            </a: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</a:t>
            </a:r>
            <a:r>
              <a:rPr lang="cs-CZ" sz="32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→</a:t>
            </a: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308304" y="3500438"/>
            <a:ext cx="168026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L</a:t>
            </a:r>
            <a:r>
              <a:rPr lang="cs-CZ" sz="3200" b="1" baseline="-25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3</a:t>
            </a: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</a:t>
            </a:r>
            <a:r>
              <a:rPr lang="cs-CZ" sz="32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→</a:t>
            </a: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2" name="Přímá spojovací šipka 11"/>
          <p:cNvCxnSpPr>
            <a:endCxn id="6" idx="1"/>
          </p:cNvCxnSpPr>
          <p:nvPr/>
        </p:nvCxnSpPr>
        <p:spPr>
          <a:xfrm>
            <a:off x="6522472" y="2357438"/>
            <a:ext cx="785832" cy="662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6572250" y="2357438"/>
            <a:ext cx="857250" cy="71437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H="1">
            <a:off x="6286501" y="2643187"/>
            <a:ext cx="1357312" cy="7858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93153" y="5701733"/>
            <a:ext cx="27286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Neměříme: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30768" y="6136157"/>
            <a:ext cx="197201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N </a:t>
            </a:r>
            <a:r>
              <a:rPr lang="cs-CZ" sz="32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→</a:t>
            </a: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PE;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240772" y="6136156"/>
            <a:ext cx="20313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L</a:t>
            </a:r>
            <a:r>
              <a:rPr lang="cs-CZ" sz="3200" b="1" baseline="-25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1 </a:t>
            </a:r>
            <a:r>
              <a:rPr lang="cs-CZ" sz="32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→</a:t>
            </a: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PE;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484891" y="6136156"/>
            <a:ext cx="20313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L</a:t>
            </a:r>
            <a:r>
              <a:rPr lang="cs-CZ" sz="3200" b="1" baseline="-25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2 </a:t>
            </a:r>
            <a:r>
              <a:rPr lang="cs-CZ" sz="32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→</a:t>
            </a: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PE;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666223" y="6084585"/>
            <a:ext cx="186621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L</a:t>
            </a:r>
            <a:r>
              <a:rPr lang="cs-CZ" sz="3200" b="1" baseline="-25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3 </a:t>
            </a:r>
            <a:r>
              <a:rPr lang="cs-CZ" sz="32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→</a:t>
            </a: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PE</a:t>
            </a:r>
          </a:p>
        </p:txBody>
      </p:sp>
    </p:spTree>
    <p:extLst>
      <p:ext uri="{BB962C8B-B14F-4D97-AF65-F5344CB8AC3E}">
        <p14:creationId xmlns:p14="http://schemas.microsoft.com/office/powerpoint/2010/main" val="123919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1" descr="PIVM7_V_series_tns_4+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626504" y="142852"/>
            <a:ext cx="22974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Síť TN-S</a:t>
            </a:r>
            <a:endParaRPr lang="cs-CZ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29124" y="142852"/>
            <a:ext cx="43577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(zapojení 4+0)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76056" y="1857364"/>
            <a:ext cx="185336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Měříme: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6929438" y="2143125"/>
            <a:ext cx="285750" cy="158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7429520" y="1928803"/>
            <a:ext cx="153496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L</a:t>
            </a:r>
            <a:r>
              <a:rPr lang="cs-CZ" sz="2400" b="1" baseline="-25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1</a:t>
            </a:r>
            <a:r>
              <a:rPr lang="cs-CZ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</a:t>
            </a:r>
            <a:r>
              <a:rPr lang="cs-CZ" sz="24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→</a:t>
            </a:r>
            <a:r>
              <a:rPr lang="cs-CZ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PE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rot="16200000" flipH="1">
            <a:off x="6929437" y="2143126"/>
            <a:ext cx="500063" cy="50006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7429520" y="2428868"/>
            <a:ext cx="148149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L</a:t>
            </a:r>
            <a:r>
              <a:rPr lang="cs-CZ" sz="2400" b="1" baseline="-25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2</a:t>
            </a:r>
            <a:r>
              <a:rPr lang="cs-CZ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</a:t>
            </a:r>
            <a:r>
              <a:rPr lang="cs-CZ" sz="24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→</a:t>
            </a:r>
            <a:r>
              <a:rPr lang="cs-CZ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PE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rot="16200000" flipH="1">
            <a:off x="6715125" y="2357438"/>
            <a:ext cx="928688" cy="50006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429520" y="2857496"/>
            <a:ext cx="148149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L</a:t>
            </a:r>
            <a:r>
              <a:rPr lang="cs-CZ" sz="2400" b="1" baseline="-25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3</a:t>
            </a:r>
            <a:r>
              <a:rPr lang="cs-CZ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</a:t>
            </a:r>
            <a:r>
              <a:rPr lang="cs-CZ" sz="24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→</a:t>
            </a:r>
            <a:r>
              <a:rPr lang="cs-CZ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PE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28" name="Přímá spojovací šipka 27"/>
          <p:cNvCxnSpPr/>
          <p:nvPr/>
        </p:nvCxnSpPr>
        <p:spPr>
          <a:xfrm rot="16200000" flipH="1">
            <a:off x="6465094" y="2607469"/>
            <a:ext cx="1428750" cy="50006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7429520" y="3357562"/>
            <a:ext cx="1481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N </a:t>
            </a:r>
            <a:r>
              <a:rPr lang="cs-CZ" sz="24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→</a:t>
            </a:r>
            <a:r>
              <a:rPr lang="cs-CZ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PE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49004" y="4924680"/>
            <a:ext cx="28803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Neměříme: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28612" y="5879594"/>
            <a:ext cx="1857388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L</a:t>
            </a:r>
            <a:r>
              <a:rPr lang="cs-CZ" sz="3200" b="1" baseline="-25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1 </a:t>
            </a:r>
            <a:r>
              <a:rPr lang="cs-CZ" sz="32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→</a:t>
            </a: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N;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497762" y="5841579"/>
            <a:ext cx="19313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L</a:t>
            </a:r>
            <a:r>
              <a:rPr lang="cs-CZ" sz="3200" b="1" baseline="-25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2 </a:t>
            </a:r>
            <a:r>
              <a:rPr lang="cs-CZ" sz="32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→</a:t>
            </a: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N;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4575572" y="5896704"/>
            <a:ext cx="20162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L</a:t>
            </a:r>
            <a:r>
              <a:rPr lang="cs-CZ" sz="3200" b="1" baseline="-25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3 </a:t>
            </a:r>
            <a:r>
              <a:rPr lang="cs-CZ" sz="32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→</a:t>
            </a:r>
            <a:r>
              <a:rPr lang="cs-CZ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+mn-lt"/>
              </a:rPr>
              <a:t> N;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77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>
            <a:miter lim="800000"/>
            <a:headEnd/>
            <a:tailEnd/>
          </a:ln>
        </p:spPr>
        <p:txBody>
          <a:bodyPr rtlCol="0" anchorCtr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7200" b="1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NELZE MĚŘIT</a:t>
            </a:r>
            <a:endParaRPr lang="cs-CZ" sz="7200" b="1" kern="1200" dirty="0">
              <a:ln w="12700">
                <a:solidFill>
                  <a:schemeClr val="tx1"/>
                </a:solidFill>
                <a:prstDash val="solid"/>
              </a:ln>
              <a:solidFill>
                <a:srgbClr val="0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Obrázek 2" descr="PROTEC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571625"/>
            <a:ext cx="1778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 descr="P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286375"/>
            <a:ext cx="4826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img_264_128152424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857750"/>
            <a:ext cx="2476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85720" y="1571612"/>
            <a:ext cx="779412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PROTECTORY </a:t>
            </a:r>
            <a:r>
              <a:rPr lang="cs-CZ" sz="36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(adaptéry s SPD)</a:t>
            </a:r>
            <a:endParaRPr lang="cs-CZ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6064" y="4222829"/>
            <a:ext cx="8618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PRODLUŽOVACÍ  ŠŇŮRY  S  SPD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285750" y="2420888"/>
            <a:ext cx="606424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876425" indent="-1876425" algn="l" eaLnBrk="1" hangingPunct="1"/>
            <a:r>
              <a:rPr lang="cs-CZ" altLang="cs-CZ" sz="2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ODŮVODNĚNÍ:</a:t>
            </a:r>
            <a:r>
              <a:rPr lang="cs-CZ" alt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cs-CZ" altLang="cs-CZ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76425" indent="-1876425" algn="l" eaLnBrk="1" hangingPunct="1"/>
            <a:r>
              <a:rPr lang="cs-CZ" altLang="cs-CZ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Signalizace funkčnosti – doutnavka, která při měření zapálí  měřícím napětím.   </a:t>
            </a:r>
          </a:p>
          <a:p>
            <a:pPr marL="1876425" indent="-1876425" algn="l" eaLnBrk="1" hangingPunct="1"/>
            <a:r>
              <a:rPr lang="cs-CZ" altLang="cs-CZ" sz="20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VYHODNOCENÍ:</a:t>
            </a:r>
            <a:r>
              <a:rPr lang="cs-CZ" altLang="cs-CZ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	</a:t>
            </a:r>
            <a:r>
              <a:rPr lang="cs-CZ" altLang="cs-CZ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Mimo rozsah měření</a:t>
            </a:r>
            <a:endParaRPr lang="cs-CZ" altLang="cs-CZ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 rot="5400000" flipH="1" flipV="1">
            <a:off x="5965032" y="1893093"/>
            <a:ext cx="2857500" cy="1928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rot="16200000" flipH="1">
            <a:off x="5965032" y="1893093"/>
            <a:ext cx="2857500" cy="1928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flipV="1">
            <a:off x="285750" y="4857750"/>
            <a:ext cx="2643188" cy="18573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357188" y="4786313"/>
            <a:ext cx="2500312" cy="1928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flipV="1">
            <a:off x="3429000" y="5214938"/>
            <a:ext cx="5143500" cy="1500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>
            <a:off x="3500438" y="5214938"/>
            <a:ext cx="5000625" cy="1500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8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368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endParaRPr lang="cs-CZ" altLang="cs-CZ">
              <a:latin typeface="Calibri" panose="020F0502020204030204" pitchFamily="34" charset="0"/>
            </a:endParaRPr>
          </a:p>
        </p:txBody>
      </p:sp>
      <p:graphicFrame>
        <p:nvGraphicFramePr>
          <p:cNvPr id="48131" name="AutoShape 3"/>
          <p:cNvGraphicFramePr>
            <a:graphicFrameLocks noChangeAspect="1"/>
          </p:cNvGraphicFramePr>
          <p:nvPr/>
        </p:nvGraphicFramePr>
        <p:xfrm>
          <a:off x="6072188" y="3519488"/>
          <a:ext cx="35718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3519488"/>
                        <a:ext cx="357187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8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8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3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53" presetID="40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Pronikání přepětí do zařízení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55650" y="1196975"/>
            <a:ext cx="7920038" cy="191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Jakým způsobem se může dostat </a:t>
            </a:r>
            <a:r>
              <a:rPr lang="cs-CZ" altLang="cs-CZ" sz="2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přepětí (přepěťový impuls) </a:t>
            </a: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do zařízení ?</a:t>
            </a:r>
          </a:p>
          <a:p>
            <a:pPr algn="l"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*	galvanická vazba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*	indukční vazba</a:t>
            </a:r>
          </a:p>
          <a:p>
            <a:pPr algn="l" eaLnBrk="1" hangingPunct="1"/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*	kapacitní vazba</a:t>
            </a:r>
            <a:endParaRPr lang="en-US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2177" name="Picture 17" descr="MC90031123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18025"/>
            <a:ext cx="2881313" cy="21510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0" name="Picture 20" descr="MC90030862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25963"/>
            <a:ext cx="2232025" cy="2143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250825" y="3716338"/>
            <a:ext cx="8785225" cy="44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300" b="1" u="sng">
                <a:solidFill>
                  <a:srgbClr val="000000"/>
                </a:solidFill>
                <a:latin typeface="Arial" panose="020B0604020202020204" pitchFamily="34" charset="0"/>
              </a:rPr>
              <a:t>Jaká vazba může způsobit přepětí podle obrázků ?</a:t>
            </a:r>
          </a:p>
        </p:txBody>
      </p:sp>
      <p:pic>
        <p:nvPicPr>
          <p:cNvPr id="92184" name="Picture 24" descr="MC90023274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2095500" cy="21605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Galvanická vazba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07950" y="1052513"/>
            <a:ext cx="8856663" cy="18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Galvanická vazba</a:t>
            </a:r>
            <a:r>
              <a:rPr lang="cs-CZ" alt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 algn="l"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vzniká při přímém nebo blízkém úderu blesku do bleskosvodů a v blízkosti stavebních objektů. Zemní potenciály mají různou velikost. Potenciál v zemi se snižuje se vzdáleností. Rozdílem potenciálů vzniká přepětí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1187450" y="2703338"/>
            <a:ext cx="7848600" cy="4110038"/>
            <a:chOff x="1187450" y="2703338"/>
            <a:chExt cx="7848600" cy="4110038"/>
          </a:xfrm>
        </p:grpSpPr>
        <p:pic>
          <p:nvPicPr>
            <p:cNvPr id="6451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2792238"/>
              <a:ext cx="7848600" cy="4021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Skupina 11"/>
            <p:cNvGrpSpPr/>
            <p:nvPr/>
          </p:nvGrpSpPr>
          <p:grpSpPr>
            <a:xfrm>
              <a:off x="3995936" y="2703338"/>
              <a:ext cx="4104296" cy="2309838"/>
              <a:chOff x="3995936" y="2703338"/>
              <a:chExt cx="4104296" cy="2309838"/>
            </a:xfrm>
          </p:grpSpPr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6300033" y="2722493"/>
                <a:ext cx="1800199" cy="309958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marL="541338" indent="-541338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cs-CZ" altLang="cs-CZ" sz="1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Nadzemní vedení</a:t>
                </a:r>
                <a:endParaRPr lang="cs-CZ" altLang="cs-CZ" sz="1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3" name="Přímá spojnice se šipkou 2"/>
              <p:cNvCxnSpPr/>
              <p:nvPr/>
            </p:nvCxnSpPr>
            <p:spPr bwMode="auto">
              <a:xfrm flipH="1">
                <a:off x="5508104" y="3063228"/>
                <a:ext cx="791929" cy="94183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lg" len="lg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3995936" y="2703338"/>
                <a:ext cx="1645742" cy="309958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marL="541338" indent="-541338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cs-CZ" altLang="cs-CZ" sz="1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Uzemnění PEN</a:t>
                </a:r>
                <a:endParaRPr lang="cs-CZ" altLang="cs-CZ" sz="1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11" name="Přímá spojnice se šipkou 10"/>
              <p:cNvCxnSpPr/>
              <p:nvPr/>
            </p:nvCxnSpPr>
            <p:spPr bwMode="auto">
              <a:xfrm flipH="1">
                <a:off x="4211960" y="3044073"/>
                <a:ext cx="720526" cy="1969103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lg" len="lg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b="1" u="sng" smtClean="0">
                <a:solidFill>
                  <a:srgbClr val="000000"/>
                </a:solidFill>
                <a:effectLst/>
                <a:latin typeface="Comic Sans MS" pitchFamily="66" charset="0"/>
              </a:rPr>
              <a:t>Kapacitní vazba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07950" y="1196975"/>
            <a:ext cx="8856663" cy="15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243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Kapacitní vazba ?</a:t>
            </a:r>
          </a:p>
          <a:p>
            <a:pPr algn="l"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vzniká vlivem parazitní kapacity mezi zdrojem rušení a spotřebičem. Rušení je dáno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strmostí napěťového impulsu (časovou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změnou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napětí)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du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dt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82" y="2420888"/>
            <a:ext cx="8070792" cy="432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theme/theme1.xml><?xml version="1.0" encoding="utf-8"?>
<a:theme xmlns:a="http://schemas.openxmlformats.org/drawingml/2006/main" name="Zeměkoule">
  <a:themeElements>
    <a:clrScheme name="Vlastní 7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004C99"/>
      </a:hlink>
      <a:folHlink>
        <a:srgbClr val="7030A0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lg" len="lg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lg" len="lg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3811</TotalTime>
  <Words>3580</Words>
  <Application>Microsoft Office PowerPoint</Application>
  <PresentationFormat>Předvádění na obrazovce (4:3)</PresentationFormat>
  <Paragraphs>488</Paragraphs>
  <Slides>68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9" baseType="lpstr">
      <vt:lpstr>Arial</vt:lpstr>
      <vt:lpstr>Arial Black</vt:lpstr>
      <vt:lpstr>Arial CE</vt:lpstr>
      <vt:lpstr>Calibri</vt:lpstr>
      <vt:lpstr>Comic Sans MS</vt:lpstr>
      <vt:lpstr>Symbol</vt:lpstr>
      <vt:lpstr>Times New Roman</vt:lpstr>
      <vt:lpstr>Verdana</vt:lpstr>
      <vt:lpstr>Wingdings</vt:lpstr>
      <vt:lpstr>Zeměkoule</vt:lpstr>
      <vt:lpstr>Rastrový obrázek</vt:lpstr>
      <vt:lpstr>Přepětí   v domovních a průmyslových rozvodech</vt:lpstr>
      <vt:lpstr>Ochrana proti přepětí </vt:lpstr>
      <vt:lpstr>Důsledky přepětí</vt:lpstr>
      <vt:lpstr>Příčiny škod způsobených bleskem v průběhu 60. a 70. let 20. století na území České a Slovenské republiky</vt:lpstr>
      <vt:lpstr>Rozdělení přepětí</vt:lpstr>
      <vt:lpstr>Základní pojmy</vt:lpstr>
      <vt:lpstr>Pronikání přepětí do zařízení </vt:lpstr>
      <vt:lpstr>Galvanická vazba</vt:lpstr>
      <vt:lpstr>Kapacitní vazba</vt:lpstr>
      <vt:lpstr>Induktivní vazba</vt:lpstr>
      <vt:lpstr>Jaké jsou hlavní zásady ochrany proti přepětí v budovách  ?</vt:lpstr>
      <vt:lpstr>Základní pojmy (výběr)</vt:lpstr>
      <vt:lpstr>Základní pojmy (výběr)</vt:lpstr>
      <vt:lpstr>Prezentace aplikace PowerPoint</vt:lpstr>
      <vt:lpstr>Základní pojmy (výběr)</vt:lpstr>
      <vt:lpstr>Hladiny ochrany před bleskem</vt:lpstr>
      <vt:lpstr>Parametry přepětí pro jednotlivé LPL</vt:lpstr>
      <vt:lpstr>Rozdělení bleskového proudu při zásahu objektu a kabelovém přívodu (odhad).</vt:lpstr>
      <vt:lpstr>Praktické možné  řešení</vt:lpstr>
      <vt:lpstr>Příčiny vzniku atmosférického přepětí</vt:lpstr>
      <vt:lpstr>Popište možnosti vzniku přepětí ?</vt:lpstr>
      <vt:lpstr>Nebezpečí při svodu blesku</vt:lpstr>
      <vt:lpstr>Nebezpečí při svodu blesku</vt:lpstr>
      <vt:lpstr>Jaké je nebezpečí při svodu blesku v tomto případě ?</vt:lpstr>
      <vt:lpstr>Rozdělení svodičů přepětí</vt:lpstr>
      <vt:lpstr>Kategorie přepětí – ČSN EN 61643-11 ed.2</vt:lpstr>
      <vt:lpstr>Kategorie přepětí – ČSN EN 61643-11 ed.2</vt:lpstr>
      <vt:lpstr>Příklad třístupňové koordinované ochrany (Hakel)</vt:lpstr>
      <vt:lpstr>Přehled přepěťových ochran (SPD)</vt:lpstr>
      <vt:lpstr>Základní vlastnosti přepěťových ochran</vt:lpstr>
      <vt:lpstr>Přehled ochran</vt:lpstr>
      <vt:lpstr>Přehled ochran</vt:lpstr>
      <vt:lpstr>Přehled ochran</vt:lpstr>
      <vt:lpstr>Přehled ochran</vt:lpstr>
      <vt:lpstr>Přehled ochran</vt:lpstr>
      <vt:lpstr>Přehled ochran</vt:lpstr>
      <vt:lpstr>Přehled ochran</vt:lpstr>
      <vt:lpstr>Přehled ochran</vt:lpstr>
      <vt:lpstr>Příklady – silové obvody (Hakel)</vt:lpstr>
      <vt:lpstr>Přehled ochran</vt:lpstr>
      <vt:lpstr>Přehled ochran</vt:lpstr>
      <vt:lpstr>Působení varistoru</vt:lpstr>
      <vt:lpstr>Působení jiskřiště</vt:lpstr>
      <vt:lpstr>Prezentace aplikace PowerPoint</vt:lpstr>
      <vt:lpstr>Příklady – zásuvkové obvody</vt:lpstr>
      <vt:lpstr>Možnosti použití různých typů SPD</vt:lpstr>
      <vt:lpstr>Možnosti zapojení - rodinné domy</vt:lpstr>
      <vt:lpstr>Základní zapojení v soustavě TNS</vt:lpstr>
      <vt:lpstr>Příklad zapojení – TNC-S</vt:lpstr>
      <vt:lpstr>Zapojení s chráničem</vt:lpstr>
      <vt:lpstr>Zapojení v rozváděči</vt:lpstr>
      <vt:lpstr>Dimenzování v zapojení „3+1“</vt:lpstr>
      <vt:lpstr>Prezentace aplikace PowerPoint</vt:lpstr>
      <vt:lpstr>Jištění jiskřiště (varistoru)</vt:lpstr>
      <vt:lpstr>Vložená impedance</vt:lpstr>
      <vt:lpstr>Prezentace aplikace PowerPoint</vt:lpstr>
      <vt:lpstr>Zapojení svodiče v neměřené části obvodu</vt:lpstr>
      <vt:lpstr>Příklady zapojení – 1. stupeň SPD v přípojkové skříni</vt:lpstr>
      <vt:lpstr>Fotovoltaické systémy</vt:lpstr>
      <vt:lpstr>Fotovoltaické systémy</vt:lpstr>
      <vt:lpstr>Příklady zapojení v RD</vt:lpstr>
      <vt:lpstr>Příklady zapojení v RD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NELZE MĚŘIT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Přepětí   domovní rozvody</dc:title>
  <dc:creator>pe</dc:creator>
  <cp:lastModifiedBy>Ivo Petricek</cp:lastModifiedBy>
  <cp:revision>303</cp:revision>
  <dcterms:created xsi:type="dcterms:W3CDTF">2007-07-23T05:59:03Z</dcterms:created>
  <dcterms:modified xsi:type="dcterms:W3CDTF">2023-08-09T13:31:58Z</dcterms:modified>
</cp:coreProperties>
</file>