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8" r:id="rId21"/>
    <p:sldId id="279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00F"/>
    <a:srgbClr val="1A000D"/>
    <a:srgbClr val="2E0017"/>
    <a:srgbClr val="500028"/>
    <a:srgbClr val="660033"/>
    <a:srgbClr val="996633"/>
    <a:srgbClr val="FF0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229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F1419C-6B51-46DB-9DD8-4CD8F8D6B67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4BD90-C38E-4C87-9977-860EFA9C24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277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DA6AA-DAD8-44AA-A2C7-A9E7FB8C9F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607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32CA721-D8A4-44E1-90EF-6D82D86BA9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226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2560B97-55EA-4C39-BB00-27DA2E9145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585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28A48-5A18-41DB-9834-FBC85011FA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056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EEEF6-A7DC-4761-9E55-ADB714624F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711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2C688-EDA4-4599-A712-71B70A40B1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942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20046-0E81-4A55-B174-E566A95F88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713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F6203-C0CB-4A85-AE72-631D93EA4FB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338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0EB9D-6B1F-4B03-AF70-68ED495E38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204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0D2E3-DCD5-42C9-8975-2627C821C9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613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102D8-9903-4750-BB14-3DA4EC0832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88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E236CC8-3FFC-40BE-BB22-9985CE12A93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12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12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1268413"/>
            <a:ext cx="8374062" cy="2968625"/>
          </a:xfrm>
        </p:spPr>
        <p:txBody>
          <a:bodyPr/>
          <a:lstStyle/>
          <a:p>
            <a:pPr algn="ctr"/>
            <a:r>
              <a:rPr lang="cs-CZ" altLang="cs-CZ" sz="5400" u="sng">
                <a:latin typeface="Comic Sans MS" panose="030F0702030302020204" pitchFamily="66" charset="0"/>
              </a:rPr>
              <a:t>Přepětí v elektroenergetických soustavách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r>
              <a:rPr lang="cs-CZ" altLang="cs-CZ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Šíření vlny na rozhraní vedení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713787" cy="494624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Impedanční </a:t>
            </a:r>
            <a:r>
              <a:rPr lang="cs-CZ" altLang="cs-CZ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rozhraní vedení (předpoklad Z</a:t>
            </a:r>
            <a:r>
              <a:rPr lang="cs-CZ" altLang="cs-CZ" sz="26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01</a:t>
            </a:r>
            <a:r>
              <a:rPr lang="en-US" altLang="cs-CZ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&lt;Z</a:t>
            </a:r>
            <a:r>
              <a:rPr lang="en-US" altLang="cs-CZ" sz="2600" baseline="-25000" dirty="0">
                <a:solidFill>
                  <a:srgbClr val="000000"/>
                </a:solidFill>
                <a:latin typeface="Comic Sans MS" panose="030F0702030302020204" pitchFamily="66" charset="0"/>
              </a:rPr>
              <a:t>02</a:t>
            </a:r>
            <a:r>
              <a:rPr lang="en-US" altLang="cs-CZ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  <a:endParaRPr lang="cs-CZ" altLang="cs-CZ" sz="2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68313" y="3789363"/>
            <a:ext cx="7920037" cy="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284663" y="3213100"/>
            <a:ext cx="0" cy="1728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95288" y="4868863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/>
            <a:endParaRPr lang="cs-CZ" altLang="cs-CZ" b="0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07950" y="2852738"/>
            <a:ext cx="3598863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>
                <a:solidFill>
                  <a:srgbClr val="000000"/>
                </a:solidFill>
              </a:rPr>
              <a:t>Napěťový impuls U</a:t>
            </a:r>
            <a:r>
              <a:rPr lang="cs-CZ" altLang="cs-CZ" sz="2000" baseline="-25000">
                <a:solidFill>
                  <a:srgbClr val="000000"/>
                </a:solidFill>
              </a:rPr>
              <a:t>i</a:t>
            </a:r>
            <a:r>
              <a:rPr lang="cs-CZ" altLang="cs-CZ" sz="2000">
                <a:solidFill>
                  <a:srgbClr val="000000"/>
                </a:solidFill>
              </a:rPr>
              <a:t> = 100 V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915467" y="2003424"/>
            <a:ext cx="1655763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>
                <a:solidFill>
                  <a:srgbClr val="000000"/>
                </a:solidFill>
              </a:rPr>
              <a:t>Prošlá vlna napětí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79388" y="5676900"/>
            <a:ext cx="1655762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>
                <a:solidFill>
                  <a:srgbClr val="000000"/>
                </a:solidFill>
              </a:rPr>
              <a:t>Odražená vlna napětí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2466217" y="5832474"/>
            <a:ext cx="2089150" cy="4826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400">
                <a:solidFill>
                  <a:srgbClr val="000000"/>
                </a:solidFill>
              </a:rPr>
              <a:t>Ur = 71,4 V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V="1">
            <a:off x="1835151" y="6040437"/>
            <a:ext cx="577056" cy="952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6948488" y="2125662"/>
            <a:ext cx="2089150" cy="4826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400">
                <a:solidFill>
                  <a:srgbClr val="000000"/>
                </a:solidFill>
              </a:rPr>
              <a:t>U</a:t>
            </a:r>
            <a:r>
              <a:rPr lang="cs-CZ" altLang="cs-CZ" sz="2400" baseline="-25000">
                <a:solidFill>
                  <a:srgbClr val="000000"/>
                </a:solidFill>
              </a:rPr>
              <a:t>t</a:t>
            </a:r>
            <a:r>
              <a:rPr lang="cs-CZ" altLang="cs-CZ" sz="2400">
                <a:solidFill>
                  <a:srgbClr val="000000"/>
                </a:solidFill>
              </a:rPr>
              <a:t> = 171,4 V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6588125" y="23669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1768" name="Rectangle 24"/>
          <p:cNvSpPr>
            <a:spLocks noChangeAspect="1" noChangeArrowheads="1"/>
          </p:cNvSpPr>
          <p:nvPr/>
        </p:nvSpPr>
        <p:spPr bwMode="auto">
          <a:xfrm>
            <a:off x="468313" y="3357563"/>
            <a:ext cx="1439862" cy="360362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4356100" y="3092450"/>
            <a:ext cx="1439863" cy="625475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2771775" y="3860800"/>
            <a:ext cx="1439863" cy="266700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572000" y="4492625"/>
            <a:ext cx="1584325" cy="66675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3600">
                <a:solidFill>
                  <a:srgbClr val="000000"/>
                </a:solidFill>
                <a:latin typeface="Comic Sans MS" panose="030F0702030302020204" pitchFamily="66" charset="0"/>
              </a:rPr>
              <a:t>U</a:t>
            </a:r>
            <a:r>
              <a:rPr lang="cs-CZ" altLang="cs-CZ" sz="36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cs-CZ" sz="3600">
                <a:solidFill>
                  <a:srgbClr val="000000"/>
                </a:solidFill>
                <a:latin typeface="Comic Sans MS" panose="030F0702030302020204" pitchFamily="66" charset="0"/>
              </a:rPr>
              <a:t>&gt;U</a:t>
            </a:r>
            <a:r>
              <a:rPr lang="en-US" altLang="cs-CZ" sz="3600" baseline="-25000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endParaRPr lang="cs-CZ" altLang="cs-CZ" sz="3600" baseline="-25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6732588" y="4005263"/>
            <a:ext cx="2232025" cy="1579562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3200">
                <a:solidFill>
                  <a:srgbClr val="000000"/>
                </a:solidFill>
                <a:latin typeface="Comic Sans MS" panose="030F0702030302020204" pitchFamily="66" charset="0"/>
              </a:rPr>
              <a:t>nebezpečí poškození izolace</a:t>
            </a:r>
          </a:p>
        </p:txBody>
      </p:sp>
      <p:sp>
        <p:nvSpPr>
          <p:cNvPr id="31773" name="AutoShape 29"/>
          <p:cNvSpPr>
            <a:spLocks noChangeArrowheads="1"/>
          </p:cNvSpPr>
          <p:nvPr/>
        </p:nvSpPr>
        <p:spPr bwMode="auto">
          <a:xfrm>
            <a:off x="6227763" y="46863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179388" y="4508500"/>
            <a:ext cx="1657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400"/>
              <a:t>Z</a:t>
            </a:r>
            <a:r>
              <a:rPr lang="cs-CZ" altLang="cs-CZ" sz="2400" baseline="-25000"/>
              <a:t>01</a:t>
            </a:r>
            <a:r>
              <a:rPr lang="cs-CZ" altLang="cs-CZ" sz="2400"/>
              <a:t>=50 </a:t>
            </a:r>
            <a:r>
              <a:rPr lang="el-GR" altLang="cs-CZ" sz="2400">
                <a:cs typeface="Arial" panose="020B0604020202020204" pitchFamily="34" charset="0"/>
              </a:rPr>
              <a:t>Ω</a:t>
            </a:r>
            <a:endParaRPr lang="cs-CZ" altLang="cs-CZ" sz="24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400">
                <a:cs typeface="Arial" panose="020B0604020202020204" pitchFamily="34" charset="0"/>
              </a:rPr>
              <a:t>Z</a:t>
            </a:r>
            <a:r>
              <a:rPr lang="cs-CZ" altLang="cs-CZ" sz="2400" baseline="-25000">
                <a:cs typeface="Arial" panose="020B0604020202020204" pitchFamily="34" charset="0"/>
              </a:rPr>
              <a:t>02</a:t>
            </a:r>
            <a:r>
              <a:rPr lang="cs-CZ" altLang="cs-CZ" sz="2400">
                <a:cs typeface="Arial" panose="020B0604020202020204" pitchFamily="34" charset="0"/>
              </a:rPr>
              <a:t>=300 </a:t>
            </a:r>
            <a:r>
              <a:rPr lang="el-GR" altLang="cs-CZ" sz="2400">
                <a:cs typeface="Arial" panose="020B0604020202020204" pitchFamily="34" charset="0"/>
              </a:rPr>
              <a:t>Ω</a:t>
            </a:r>
            <a:r>
              <a:rPr lang="cs-CZ" altLang="cs-CZ" sz="2400">
                <a:cs typeface="Arial" panose="020B0604020202020204" pitchFamily="34" charset="0"/>
              </a:rPr>
              <a:t> </a:t>
            </a:r>
            <a:endParaRPr lang="el-GR" altLang="cs-CZ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fixed" ptsTypes="">
                                      <p:cBhvr>
                                        <p:cTn id="47" dur="5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54487E-6 L 0.2599 1.54487E-6 " pathEditMode="fixed" rAng="0" ptsTypes="AA">
                                      <p:cBhvr>
                                        <p:cTn id="60" dur="5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62" dur="5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53" presetClass="entr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 animBg="1"/>
      <p:bldP spid="31749" grpId="0" animBg="1"/>
      <p:bldP spid="31750" grpId="0" animBg="1"/>
      <p:bldP spid="31759" grpId="0" animBg="1"/>
      <p:bldP spid="31760" grpId="0" animBg="1"/>
      <p:bldP spid="31762" grpId="0" animBg="1"/>
      <p:bldP spid="31764" grpId="0" animBg="1"/>
      <p:bldP spid="31765" grpId="0" animBg="1"/>
      <p:bldP spid="31766" grpId="0" animBg="1"/>
      <p:bldP spid="31767" grpId="0" animBg="1"/>
      <p:bldP spid="31768" grpId="0" animBg="1"/>
      <p:bldP spid="31768" grpId="1" animBg="1"/>
      <p:bldP spid="31768" grpId="2" animBg="1"/>
      <p:bldP spid="31768" grpId="3" animBg="1"/>
      <p:bldP spid="31769" grpId="0" animBg="1"/>
      <p:bldP spid="31769" grpId="1" animBg="1"/>
      <p:bldP spid="31769" grpId="2" animBg="1"/>
      <p:bldP spid="31769" grpId="3" animBg="1"/>
      <p:bldP spid="31770" grpId="0" animBg="1"/>
      <p:bldP spid="31770" grpId="1" animBg="1"/>
      <p:bldP spid="31770" grpId="2" animBg="1"/>
      <p:bldP spid="31770" grpId="3" animBg="1"/>
      <p:bldP spid="31771" grpId="0" animBg="1"/>
      <p:bldP spid="31772" grpId="0" animBg="1"/>
      <p:bldP spid="317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952500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Bleskový výboj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140200" y="1557338"/>
            <a:ext cx="4824413" cy="467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300" u="sng">
                <a:solidFill>
                  <a:srgbClr val="000000"/>
                </a:solidFill>
                <a:latin typeface="Comic Sans MS" panose="030F0702030302020204" pitchFamily="66" charset="0"/>
              </a:rPr>
              <a:t>Blesk je jednou z nejčastějších poruch  v sítích vn a vvn.</a:t>
            </a:r>
          </a:p>
          <a:p>
            <a:pPr algn="ctr"/>
            <a:r>
              <a:rPr lang="cs-CZ" altLang="cs-CZ" sz="2600" u="sng">
                <a:solidFill>
                  <a:srgbClr val="000000"/>
                </a:solidFill>
                <a:latin typeface="Comic Sans MS" panose="030F0702030302020204" pitchFamily="66" charset="0"/>
              </a:rPr>
              <a:t>Základní parametry blesku: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* amplituda proudu (kA)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* náboj blesku (C)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* doba trvání čela (</a:t>
            </a:r>
            <a:r>
              <a:rPr lang="cs-CZ" altLang="cs-CZ" sz="2400">
                <a:solidFill>
                  <a:srgbClr val="000000"/>
                </a:solidFill>
                <a:sym typeface="Symbol" panose="05050102010706020507" pitchFamily="18" charset="2"/>
              </a:rPr>
              <a:t>s)</a:t>
            </a:r>
          </a:p>
          <a:p>
            <a:r>
              <a:rPr lang="cs-CZ" altLang="cs-CZ" sz="2400">
                <a:solidFill>
                  <a:srgbClr val="000000"/>
                </a:solidFill>
                <a:sym typeface="Symbol" panose="05050102010706020507" pitchFamily="18" charset="2"/>
              </a:rPr>
              <a:t>* </a:t>
            </a:r>
            <a:r>
              <a:rPr lang="cs-CZ" altLang="cs-CZ" sz="2300">
                <a:solidFill>
                  <a:srgbClr val="000000"/>
                </a:solidFill>
                <a:sym typeface="Symbol" panose="05050102010706020507" pitchFamily="18" charset="2"/>
              </a:rPr>
              <a:t>strmost nárůstu proudu (kA/s)</a:t>
            </a:r>
            <a:r>
              <a:rPr lang="cs-CZ" altLang="cs-CZ" sz="2400">
                <a:solidFill>
                  <a:srgbClr val="000000"/>
                </a:solidFill>
              </a:rPr>
              <a:t> 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* doba trvání týlu (</a:t>
            </a:r>
            <a:r>
              <a:rPr lang="cs-CZ" altLang="cs-CZ" sz="2400">
                <a:solidFill>
                  <a:srgbClr val="000000"/>
                </a:solidFill>
                <a:sym typeface="Symbol" panose="05050102010706020507" pitchFamily="18" charset="2"/>
              </a:rPr>
              <a:t>s)</a:t>
            </a:r>
          </a:p>
          <a:p>
            <a:r>
              <a:rPr lang="cs-CZ" altLang="cs-CZ" sz="2400">
                <a:solidFill>
                  <a:srgbClr val="000000"/>
                </a:solidFill>
                <a:sym typeface="Symbol" panose="05050102010706020507" pitchFamily="18" charset="2"/>
              </a:rPr>
              <a:t>* energie blesku (A</a:t>
            </a:r>
            <a:r>
              <a:rPr lang="cs-CZ" altLang="cs-CZ" sz="2400" baseline="3000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cs-CZ" altLang="cs-CZ" sz="2400">
                <a:solidFill>
                  <a:srgbClr val="000000"/>
                </a:solidFill>
                <a:sym typeface="Symbol" panose="05050102010706020507" pitchFamily="18" charset="2"/>
              </a:rPr>
              <a:t>s)</a:t>
            </a:r>
            <a:r>
              <a:rPr lang="cs-CZ" altLang="cs-CZ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28775"/>
            <a:ext cx="4030662" cy="45370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Teorie blesku</a:t>
            </a:r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565150" y="1963738"/>
            <a:ext cx="2281238" cy="3055937"/>
          </a:xfrm>
          <a:custGeom>
            <a:avLst/>
            <a:gdLst>
              <a:gd name="T0" fmla="*/ 248 w 1437"/>
              <a:gd name="T1" fmla="*/ 271 h 1925"/>
              <a:gd name="T2" fmla="*/ 277 w 1437"/>
              <a:gd name="T3" fmla="*/ 171 h 1925"/>
              <a:gd name="T4" fmla="*/ 298 w 1437"/>
              <a:gd name="T5" fmla="*/ 135 h 1925"/>
              <a:gd name="T6" fmla="*/ 576 w 1437"/>
              <a:gd name="T7" fmla="*/ 0 h 1925"/>
              <a:gd name="T8" fmla="*/ 903 w 1437"/>
              <a:gd name="T9" fmla="*/ 22 h 1925"/>
              <a:gd name="T10" fmla="*/ 1123 w 1437"/>
              <a:gd name="T11" fmla="*/ 79 h 1925"/>
              <a:gd name="T12" fmla="*/ 1272 w 1437"/>
              <a:gd name="T13" fmla="*/ 157 h 1925"/>
              <a:gd name="T14" fmla="*/ 1315 w 1437"/>
              <a:gd name="T15" fmla="*/ 235 h 1925"/>
              <a:gd name="T16" fmla="*/ 1301 w 1437"/>
              <a:gd name="T17" fmla="*/ 271 h 1925"/>
              <a:gd name="T18" fmla="*/ 1344 w 1437"/>
              <a:gd name="T19" fmla="*/ 335 h 1925"/>
              <a:gd name="T20" fmla="*/ 1372 w 1437"/>
              <a:gd name="T21" fmla="*/ 377 h 1925"/>
              <a:gd name="T22" fmla="*/ 1365 w 1437"/>
              <a:gd name="T23" fmla="*/ 406 h 1925"/>
              <a:gd name="T24" fmla="*/ 1393 w 1437"/>
              <a:gd name="T25" fmla="*/ 463 h 1925"/>
              <a:gd name="T26" fmla="*/ 1393 w 1437"/>
              <a:gd name="T27" fmla="*/ 591 h 1925"/>
              <a:gd name="T28" fmla="*/ 1400 w 1437"/>
              <a:gd name="T29" fmla="*/ 768 h 1925"/>
              <a:gd name="T30" fmla="*/ 1408 w 1437"/>
              <a:gd name="T31" fmla="*/ 932 h 1925"/>
              <a:gd name="T32" fmla="*/ 1422 w 1437"/>
              <a:gd name="T33" fmla="*/ 989 h 1925"/>
              <a:gd name="T34" fmla="*/ 1415 w 1437"/>
              <a:gd name="T35" fmla="*/ 1145 h 1925"/>
              <a:gd name="T36" fmla="*/ 1336 w 1437"/>
              <a:gd name="T37" fmla="*/ 1344 h 1925"/>
              <a:gd name="T38" fmla="*/ 1308 w 1437"/>
              <a:gd name="T39" fmla="*/ 1714 h 1925"/>
              <a:gd name="T40" fmla="*/ 1073 w 1437"/>
              <a:gd name="T41" fmla="*/ 1714 h 1925"/>
              <a:gd name="T42" fmla="*/ 1031 w 1437"/>
              <a:gd name="T43" fmla="*/ 1785 h 1925"/>
              <a:gd name="T44" fmla="*/ 981 w 1437"/>
              <a:gd name="T45" fmla="*/ 1807 h 1925"/>
              <a:gd name="T46" fmla="*/ 903 w 1437"/>
              <a:gd name="T47" fmla="*/ 1856 h 1925"/>
              <a:gd name="T48" fmla="*/ 796 w 1437"/>
              <a:gd name="T49" fmla="*/ 1892 h 1925"/>
              <a:gd name="T50" fmla="*/ 739 w 1437"/>
              <a:gd name="T51" fmla="*/ 1920 h 1925"/>
              <a:gd name="T52" fmla="*/ 583 w 1437"/>
              <a:gd name="T53" fmla="*/ 1913 h 1925"/>
              <a:gd name="T54" fmla="*/ 540 w 1437"/>
              <a:gd name="T55" fmla="*/ 1885 h 1925"/>
              <a:gd name="T56" fmla="*/ 419 w 1437"/>
              <a:gd name="T57" fmla="*/ 1871 h 1925"/>
              <a:gd name="T58" fmla="*/ 341 w 1437"/>
              <a:gd name="T59" fmla="*/ 1835 h 1925"/>
              <a:gd name="T60" fmla="*/ 298 w 1437"/>
              <a:gd name="T61" fmla="*/ 1792 h 1925"/>
              <a:gd name="T62" fmla="*/ 206 w 1437"/>
              <a:gd name="T63" fmla="*/ 1679 h 1925"/>
              <a:gd name="T64" fmla="*/ 113 w 1437"/>
              <a:gd name="T65" fmla="*/ 1558 h 1925"/>
              <a:gd name="T66" fmla="*/ 85 w 1437"/>
              <a:gd name="T67" fmla="*/ 1515 h 1925"/>
              <a:gd name="T68" fmla="*/ 14 w 1437"/>
              <a:gd name="T69" fmla="*/ 1415 h 1925"/>
              <a:gd name="T70" fmla="*/ 14 w 1437"/>
              <a:gd name="T71" fmla="*/ 1330 h 1925"/>
              <a:gd name="T72" fmla="*/ 56 w 1437"/>
              <a:gd name="T73" fmla="*/ 1287 h 1925"/>
              <a:gd name="T74" fmla="*/ 135 w 1437"/>
              <a:gd name="T75" fmla="*/ 1188 h 1925"/>
              <a:gd name="T76" fmla="*/ 192 w 1437"/>
              <a:gd name="T77" fmla="*/ 1095 h 1925"/>
              <a:gd name="T78" fmla="*/ 220 w 1437"/>
              <a:gd name="T79" fmla="*/ 1031 h 1925"/>
              <a:gd name="T80" fmla="*/ 220 w 1437"/>
              <a:gd name="T81" fmla="*/ 740 h 1925"/>
              <a:gd name="T82" fmla="*/ 248 w 1437"/>
              <a:gd name="T83" fmla="*/ 271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37" h="1925">
                <a:moveTo>
                  <a:pt x="248" y="271"/>
                </a:moveTo>
                <a:cubicBezTo>
                  <a:pt x="263" y="120"/>
                  <a:pt x="235" y="234"/>
                  <a:pt x="277" y="171"/>
                </a:cubicBezTo>
                <a:cubicBezTo>
                  <a:pt x="318" y="109"/>
                  <a:pt x="249" y="187"/>
                  <a:pt x="298" y="135"/>
                </a:cubicBezTo>
                <a:cubicBezTo>
                  <a:pt x="327" y="48"/>
                  <a:pt x="492" y="12"/>
                  <a:pt x="576" y="0"/>
                </a:cubicBezTo>
                <a:cubicBezTo>
                  <a:pt x="684" y="15"/>
                  <a:pt x="794" y="17"/>
                  <a:pt x="903" y="22"/>
                </a:cubicBezTo>
                <a:cubicBezTo>
                  <a:pt x="977" y="33"/>
                  <a:pt x="1054" y="49"/>
                  <a:pt x="1123" y="79"/>
                </a:cubicBezTo>
                <a:cubicBezTo>
                  <a:pt x="1160" y="116"/>
                  <a:pt x="1222" y="140"/>
                  <a:pt x="1272" y="157"/>
                </a:cubicBezTo>
                <a:cubicBezTo>
                  <a:pt x="1299" y="182"/>
                  <a:pt x="1308" y="198"/>
                  <a:pt x="1315" y="235"/>
                </a:cubicBezTo>
                <a:cubicBezTo>
                  <a:pt x="1310" y="247"/>
                  <a:pt x="1301" y="258"/>
                  <a:pt x="1301" y="271"/>
                </a:cubicBezTo>
                <a:cubicBezTo>
                  <a:pt x="1301" y="284"/>
                  <a:pt x="1337" y="326"/>
                  <a:pt x="1344" y="335"/>
                </a:cubicBezTo>
                <a:cubicBezTo>
                  <a:pt x="1354" y="348"/>
                  <a:pt x="1372" y="377"/>
                  <a:pt x="1372" y="377"/>
                </a:cubicBezTo>
                <a:cubicBezTo>
                  <a:pt x="1383" y="411"/>
                  <a:pt x="1437" y="464"/>
                  <a:pt x="1365" y="406"/>
                </a:cubicBezTo>
                <a:cubicBezTo>
                  <a:pt x="1381" y="454"/>
                  <a:pt x="1369" y="437"/>
                  <a:pt x="1393" y="463"/>
                </a:cubicBezTo>
                <a:cubicBezTo>
                  <a:pt x="1386" y="515"/>
                  <a:pt x="1377" y="541"/>
                  <a:pt x="1393" y="591"/>
                </a:cubicBezTo>
                <a:cubicBezTo>
                  <a:pt x="1395" y="650"/>
                  <a:pt x="1397" y="709"/>
                  <a:pt x="1400" y="768"/>
                </a:cubicBezTo>
                <a:cubicBezTo>
                  <a:pt x="1402" y="823"/>
                  <a:pt x="1403" y="878"/>
                  <a:pt x="1408" y="932"/>
                </a:cubicBezTo>
                <a:cubicBezTo>
                  <a:pt x="1410" y="951"/>
                  <a:pt x="1422" y="989"/>
                  <a:pt x="1422" y="989"/>
                </a:cubicBezTo>
                <a:cubicBezTo>
                  <a:pt x="1420" y="1041"/>
                  <a:pt x="1421" y="1093"/>
                  <a:pt x="1415" y="1145"/>
                </a:cubicBezTo>
                <a:cubicBezTo>
                  <a:pt x="1409" y="1199"/>
                  <a:pt x="1353" y="1284"/>
                  <a:pt x="1336" y="1344"/>
                </a:cubicBezTo>
                <a:cubicBezTo>
                  <a:pt x="1347" y="1467"/>
                  <a:pt x="1381" y="1604"/>
                  <a:pt x="1308" y="1714"/>
                </a:cubicBezTo>
                <a:cubicBezTo>
                  <a:pt x="1255" y="1711"/>
                  <a:pt x="1132" y="1699"/>
                  <a:pt x="1073" y="1714"/>
                </a:cubicBezTo>
                <a:cubicBezTo>
                  <a:pt x="1053" y="1719"/>
                  <a:pt x="1047" y="1772"/>
                  <a:pt x="1031" y="1785"/>
                </a:cubicBezTo>
                <a:cubicBezTo>
                  <a:pt x="1017" y="1796"/>
                  <a:pt x="997" y="1798"/>
                  <a:pt x="981" y="1807"/>
                </a:cubicBezTo>
                <a:cubicBezTo>
                  <a:pt x="954" y="1823"/>
                  <a:pt x="932" y="1844"/>
                  <a:pt x="903" y="1856"/>
                </a:cubicBezTo>
                <a:cubicBezTo>
                  <a:pt x="869" y="1870"/>
                  <a:pt x="829" y="1876"/>
                  <a:pt x="796" y="1892"/>
                </a:cubicBezTo>
                <a:cubicBezTo>
                  <a:pt x="729" y="1925"/>
                  <a:pt x="786" y="1904"/>
                  <a:pt x="739" y="1920"/>
                </a:cubicBezTo>
                <a:cubicBezTo>
                  <a:pt x="687" y="1918"/>
                  <a:pt x="635" y="1919"/>
                  <a:pt x="583" y="1913"/>
                </a:cubicBezTo>
                <a:cubicBezTo>
                  <a:pt x="566" y="1911"/>
                  <a:pt x="556" y="1891"/>
                  <a:pt x="540" y="1885"/>
                </a:cubicBezTo>
                <a:cubicBezTo>
                  <a:pt x="506" y="1872"/>
                  <a:pt x="443" y="1873"/>
                  <a:pt x="419" y="1871"/>
                </a:cubicBezTo>
                <a:cubicBezTo>
                  <a:pt x="393" y="1864"/>
                  <a:pt x="361" y="1855"/>
                  <a:pt x="341" y="1835"/>
                </a:cubicBezTo>
                <a:cubicBezTo>
                  <a:pt x="287" y="1781"/>
                  <a:pt x="351" y="1828"/>
                  <a:pt x="298" y="1792"/>
                </a:cubicBezTo>
                <a:cubicBezTo>
                  <a:pt x="272" y="1753"/>
                  <a:pt x="239" y="1712"/>
                  <a:pt x="206" y="1679"/>
                </a:cubicBezTo>
                <a:cubicBezTo>
                  <a:pt x="191" y="1631"/>
                  <a:pt x="142" y="1599"/>
                  <a:pt x="113" y="1558"/>
                </a:cubicBezTo>
                <a:cubicBezTo>
                  <a:pt x="100" y="1517"/>
                  <a:pt x="115" y="1554"/>
                  <a:pt x="85" y="1515"/>
                </a:cubicBezTo>
                <a:cubicBezTo>
                  <a:pt x="60" y="1482"/>
                  <a:pt x="42" y="1445"/>
                  <a:pt x="14" y="1415"/>
                </a:cubicBezTo>
                <a:cubicBezTo>
                  <a:pt x="5" y="1380"/>
                  <a:pt x="0" y="1373"/>
                  <a:pt x="14" y="1330"/>
                </a:cubicBezTo>
                <a:cubicBezTo>
                  <a:pt x="26" y="1294"/>
                  <a:pt x="36" y="1310"/>
                  <a:pt x="56" y="1287"/>
                </a:cubicBezTo>
                <a:cubicBezTo>
                  <a:pt x="82" y="1257"/>
                  <a:pt x="111" y="1220"/>
                  <a:pt x="135" y="1188"/>
                </a:cubicBezTo>
                <a:cubicBezTo>
                  <a:pt x="159" y="1156"/>
                  <a:pt x="168" y="1126"/>
                  <a:pt x="192" y="1095"/>
                </a:cubicBezTo>
                <a:cubicBezTo>
                  <a:pt x="209" y="1045"/>
                  <a:pt x="198" y="1065"/>
                  <a:pt x="220" y="1031"/>
                </a:cubicBezTo>
                <a:cubicBezTo>
                  <a:pt x="245" y="907"/>
                  <a:pt x="220" y="1045"/>
                  <a:pt x="220" y="740"/>
                </a:cubicBezTo>
                <a:cubicBezTo>
                  <a:pt x="220" y="478"/>
                  <a:pt x="223" y="500"/>
                  <a:pt x="248" y="271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5847" name="Freeform 7"/>
          <p:cNvSpPr>
            <a:spLocks/>
          </p:cNvSpPr>
          <p:nvPr/>
        </p:nvSpPr>
        <p:spPr bwMode="auto">
          <a:xfrm>
            <a:off x="242888" y="1352550"/>
            <a:ext cx="2989262" cy="3557588"/>
          </a:xfrm>
          <a:custGeom>
            <a:avLst/>
            <a:gdLst>
              <a:gd name="T0" fmla="*/ 89 w 1883"/>
              <a:gd name="T1" fmla="*/ 200 h 2241"/>
              <a:gd name="T2" fmla="*/ 96 w 1883"/>
              <a:gd name="T3" fmla="*/ 136 h 2241"/>
              <a:gd name="T4" fmla="*/ 195 w 1883"/>
              <a:gd name="T5" fmla="*/ 37 h 2241"/>
              <a:gd name="T6" fmla="*/ 736 w 1883"/>
              <a:gd name="T7" fmla="*/ 23 h 2241"/>
              <a:gd name="T8" fmla="*/ 1198 w 1883"/>
              <a:gd name="T9" fmla="*/ 44 h 2241"/>
              <a:gd name="T10" fmla="*/ 1355 w 1883"/>
              <a:gd name="T11" fmla="*/ 122 h 2241"/>
              <a:gd name="T12" fmla="*/ 1376 w 1883"/>
              <a:gd name="T13" fmla="*/ 136 h 2241"/>
              <a:gd name="T14" fmla="*/ 1383 w 1883"/>
              <a:gd name="T15" fmla="*/ 158 h 2241"/>
              <a:gd name="T16" fmla="*/ 1475 w 1883"/>
              <a:gd name="T17" fmla="*/ 200 h 2241"/>
              <a:gd name="T18" fmla="*/ 1618 w 1883"/>
              <a:gd name="T19" fmla="*/ 264 h 2241"/>
              <a:gd name="T20" fmla="*/ 1739 w 1883"/>
              <a:gd name="T21" fmla="*/ 307 h 2241"/>
              <a:gd name="T22" fmla="*/ 1803 w 1883"/>
              <a:gd name="T23" fmla="*/ 343 h 2241"/>
              <a:gd name="T24" fmla="*/ 1874 w 1883"/>
              <a:gd name="T25" fmla="*/ 449 h 2241"/>
              <a:gd name="T26" fmla="*/ 1817 w 1883"/>
              <a:gd name="T27" fmla="*/ 648 h 2241"/>
              <a:gd name="T28" fmla="*/ 1767 w 1883"/>
              <a:gd name="T29" fmla="*/ 727 h 2241"/>
              <a:gd name="T30" fmla="*/ 1724 w 1883"/>
              <a:gd name="T31" fmla="*/ 805 h 2241"/>
              <a:gd name="T32" fmla="*/ 1667 w 1883"/>
              <a:gd name="T33" fmla="*/ 883 h 2241"/>
              <a:gd name="T34" fmla="*/ 1603 w 1883"/>
              <a:gd name="T35" fmla="*/ 961 h 2241"/>
              <a:gd name="T36" fmla="*/ 1582 w 1883"/>
              <a:gd name="T37" fmla="*/ 1082 h 2241"/>
              <a:gd name="T38" fmla="*/ 1539 w 1883"/>
              <a:gd name="T39" fmla="*/ 1324 h 2241"/>
              <a:gd name="T40" fmla="*/ 1511 w 1883"/>
              <a:gd name="T41" fmla="*/ 1388 h 2241"/>
              <a:gd name="T42" fmla="*/ 1547 w 1883"/>
              <a:gd name="T43" fmla="*/ 1786 h 2241"/>
              <a:gd name="T44" fmla="*/ 1518 w 1883"/>
              <a:gd name="T45" fmla="*/ 2135 h 2241"/>
              <a:gd name="T46" fmla="*/ 1511 w 1883"/>
              <a:gd name="T47" fmla="*/ 2163 h 2241"/>
              <a:gd name="T48" fmla="*/ 1490 w 1883"/>
              <a:gd name="T49" fmla="*/ 2177 h 2241"/>
              <a:gd name="T50" fmla="*/ 1440 w 1883"/>
              <a:gd name="T51" fmla="*/ 2227 h 2241"/>
              <a:gd name="T52" fmla="*/ 1397 w 1883"/>
              <a:gd name="T53" fmla="*/ 2241 h 2241"/>
              <a:gd name="T54" fmla="*/ 757 w 1883"/>
              <a:gd name="T55" fmla="*/ 2220 h 2241"/>
              <a:gd name="T56" fmla="*/ 523 w 1883"/>
              <a:gd name="T57" fmla="*/ 2163 h 2241"/>
              <a:gd name="T58" fmla="*/ 359 w 1883"/>
              <a:gd name="T59" fmla="*/ 2184 h 2241"/>
              <a:gd name="T60" fmla="*/ 302 w 1883"/>
              <a:gd name="T61" fmla="*/ 2177 h 2241"/>
              <a:gd name="T62" fmla="*/ 267 w 1883"/>
              <a:gd name="T63" fmla="*/ 2106 h 2241"/>
              <a:gd name="T64" fmla="*/ 302 w 1883"/>
              <a:gd name="T65" fmla="*/ 1943 h 2241"/>
              <a:gd name="T66" fmla="*/ 267 w 1883"/>
              <a:gd name="T67" fmla="*/ 1672 h 2241"/>
              <a:gd name="T68" fmla="*/ 224 w 1883"/>
              <a:gd name="T69" fmla="*/ 1573 h 2241"/>
              <a:gd name="T70" fmla="*/ 210 w 1883"/>
              <a:gd name="T71" fmla="*/ 1530 h 2241"/>
              <a:gd name="T72" fmla="*/ 274 w 1883"/>
              <a:gd name="T73" fmla="*/ 1232 h 2241"/>
              <a:gd name="T74" fmla="*/ 231 w 1883"/>
              <a:gd name="T75" fmla="*/ 691 h 2241"/>
              <a:gd name="T76" fmla="*/ 96 w 1883"/>
              <a:gd name="T77" fmla="*/ 528 h 2241"/>
              <a:gd name="T78" fmla="*/ 60 w 1883"/>
              <a:gd name="T79" fmla="*/ 492 h 2241"/>
              <a:gd name="T80" fmla="*/ 25 w 1883"/>
              <a:gd name="T81" fmla="*/ 456 h 2241"/>
              <a:gd name="T82" fmla="*/ 18 w 1883"/>
              <a:gd name="T83" fmla="*/ 435 h 2241"/>
              <a:gd name="T84" fmla="*/ 3 w 1883"/>
              <a:gd name="T85" fmla="*/ 421 h 2241"/>
              <a:gd name="T86" fmla="*/ 25 w 1883"/>
              <a:gd name="T87" fmla="*/ 286 h 2241"/>
              <a:gd name="T88" fmla="*/ 60 w 1883"/>
              <a:gd name="T89" fmla="*/ 222 h 2241"/>
              <a:gd name="T90" fmla="*/ 96 w 1883"/>
              <a:gd name="T91" fmla="*/ 151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83" h="2241">
                <a:moveTo>
                  <a:pt x="89" y="200"/>
                </a:moveTo>
                <a:cubicBezTo>
                  <a:pt x="91" y="179"/>
                  <a:pt x="93" y="157"/>
                  <a:pt x="96" y="136"/>
                </a:cubicBezTo>
                <a:cubicBezTo>
                  <a:pt x="105" y="75"/>
                  <a:pt x="151" y="66"/>
                  <a:pt x="195" y="37"/>
                </a:cubicBezTo>
                <a:cubicBezTo>
                  <a:pt x="379" y="42"/>
                  <a:pt x="554" y="37"/>
                  <a:pt x="736" y="23"/>
                </a:cubicBezTo>
                <a:cubicBezTo>
                  <a:pt x="878" y="0"/>
                  <a:pt x="1054" y="38"/>
                  <a:pt x="1198" y="44"/>
                </a:cubicBezTo>
                <a:cubicBezTo>
                  <a:pt x="1241" y="73"/>
                  <a:pt x="1306" y="106"/>
                  <a:pt x="1355" y="122"/>
                </a:cubicBezTo>
                <a:cubicBezTo>
                  <a:pt x="1362" y="127"/>
                  <a:pt x="1371" y="129"/>
                  <a:pt x="1376" y="136"/>
                </a:cubicBezTo>
                <a:cubicBezTo>
                  <a:pt x="1381" y="142"/>
                  <a:pt x="1378" y="153"/>
                  <a:pt x="1383" y="158"/>
                </a:cubicBezTo>
                <a:cubicBezTo>
                  <a:pt x="1405" y="180"/>
                  <a:pt x="1446" y="190"/>
                  <a:pt x="1475" y="200"/>
                </a:cubicBezTo>
                <a:cubicBezTo>
                  <a:pt x="1507" y="232"/>
                  <a:pt x="1574" y="250"/>
                  <a:pt x="1618" y="264"/>
                </a:cubicBezTo>
                <a:cubicBezTo>
                  <a:pt x="1653" y="289"/>
                  <a:pt x="1698" y="297"/>
                  <a:pt x="1739" y="307"/>
                </a:cubicBezTo>
                <a:cubicBezTo>
                  <a:pt x="1764" y="319"/>
                  <a:pt x="1777" y="335"/>
                  <a:pt x="1803" y="343"/>
                </a:cubicBezTo>
                <a:cubicBezTo>
                  <a:pt x="1845" y="371"/>
                  <a:pt x="1862" y="401"/>
                  <a:pt x="1874" y="449"/>
                </a:cubicBezTo>
                <a:cubicBezTo>
                  <a:pt x="1872" y="491"/>
                  <a:pt x="1883" y="626"/>
                  <a:pt x="1817" y="648"/>
                </a:cubicBezTo>
                <a:cubicBezTo>
                  <a:pt x="1807" y="680"/>
                  <a:pt x="1783" y="700"/>
                  <a:pt x="1767" y="727"/>
                </a:cubicBezTo>
                <a:cubicBezTo>
                  <a:pt x="1703" y="837"/>
                  <a:pt x="1765" y="748"/>
                  <a:pt x="1724" y="805"/>
                </a:cubicBezTo>
                <a:cubicBezTo>
                  <a:pt x="1713" y="837"/>
                  <a:pt x="1700" y="873"/>
                  <a:pt x="1667" y="883"/>
                </a:cubicBezTo>
                <a:cubicBezTo>
                  <a:pt x="1648" y="911"/>
                  <a:pt x="1627" y="938"/>
                  <a:pt x="1603" y="961"/>
                </a:cubicBezTo>
                <a:cubicBezTo>
                  <a:pt x="1595" y="1004"/>
                  <a:pt x="1585" y="1037"/>
                  <a:pt x="1582" y="1082"/>
                </a:cubicBezTo>
                <a:cubicBezTo>
                  <a:pt x="1576" y="1160"/>
                  <a:pt x="1587" y="1256"/>
                  <a:pt x="1539" y="1324"/>
                </a:cubicBezTo>
                <a:cubicBezTo>
                  <a:pt x="1531" y="1347"/>
                  <a:pt x="1519" y="1365"/>
                  <a:pt x="1511" y="1388"/>
                </a:cubicBezTo>
                <a:cubicBezTo>
                  <a:pt x="1514" y="1521"/>
                  <a:pt x="1450" y="1695"/>
                  <a:pt x="1547" y="1786"/>
                </a:cubicBezTo>
                <a:cubicBezTo>
                  <a:pt x="1591" y="1877"/>
                  <a:pt x="1578" y="2041"/>
                  <a:pt x="1518" y="2135"/>
                </a:cubicBezTo>
                <a:cubicBezTo>
                  <a:pt x="1516" y="2144"/>
                  <a:pt x="1516" y="2155"/>
                  <a:pt x="1511" y="2163"/>
                </a:cubicBezTo>
                <a:cubicBezTo>
                  <a:pt x="1506" y="2170"/>
                  <a:pt x="1497" y="2172"/>
                  <a:pt x="1490" y="2177"/>
                </a:cubicBezTo>
                <a:cubicBezTo>
                  <a:pt x="1470" y="2193"/>
                  <a:pt x="1465" y="2216"/>
                  <a:pt x="1440" y="2227"/>
                </a:cubicBezTo>
                <a:cubicBezTo>
                  <a:pt x="1426" y="2233"/>
                  <a:pt x="1397" y="2241"/>
                  <a:pt x="1397" y="2241"/>
                </a:cubicBezTo>
                <a:cubicBezTo>
                  <a:pt x="1140" y="2225"/>
                  <a:pt x="1152" y="2225"/>
                  <a:pt x="757" y="2220"/>
                </a:cubicBezTo>
                <a:cubicBezTo>
                  <a:pt x="678" y="2207"/>
                  <a:pt x="603" y="2176"/>
                  <a:pt x="523" y="2163"/>
                </a:cubicBezTo>
                <a:cubicBezTo>
                  <a:pt x="460" y="2168"/>
                  <a:pt x="419" y="2176"/>
                  <a:pt x="359" y="2184"/>
                </a:cubicBezTo>
                <a:cubicBezTo>
                  <a:pt x="340" y="2182"/>
                  <a:pt x="320" y="2184"/>
                  <a:pt x="302" y="2177"/>
                </a:cubicBezTo>
                <a:cubicBezTo>
                  <a:pt x="284" y="2170"/>
                  <a:pt x="272" y="2122"/>
                  <a:pt x="267" y="2106"/>
                </a:cubicBezTo>
                <a:cubicBezTo>
                  <a:pt x="274" y="2050"/>
                  <a:pt x="293" y="1999"/>
                  <a:pt x="302" y="1943"/>
                </a:cubicBezTo>
                <a:cubicBezTo>
                  <a:pt x="297" y="1797"/>
                  <a:pt x="307" y="1774"/>
                  <a:pt x="267" y="1672"/>
                </a:cubicBezTo>
                <a:cubicBezTo>
                  <a:pt x="254" y="1638"/>
                  <a:pt x="239" y="1606"/>
                  <a:pt x="224" y="1573"/>
                </a:cubicBezTo>
                <a:cubicBezTo>
                  <a:pt x="218" y="1559"/>
                  <a:pt x="210" y="1530"/>
                  <a:pt x="210" y="1530"/>
                </a:cubicBezTo>
                <a:cubicBezTo>
                  <a:pt x="218" y="1304"/>
                  <a:pt x="186" y="1355"/>
                  <a:pt x="274" y="1232"/>
                </a:cubicBezTo>
                <a:cubicBezTo>
                  <a:pt x="308" y="1092"/>
                  <a:pt x="358" y="814"/>
                  <a:pt x="231" y="691"/>
                </a:cubicBezTo>
                <a:cubicBezTo>
                  <a:pt x="181" y="642"/>
                  <a:pt x="140" y="582"/>
                  <a:pt x="96" y="528"/>
                </a:cubicBezTo>
                <a:cubicBezTo>
                  <a:pt x="39" y="458"/>
                  <a:pt x="128" y="551"/>
                  <a:pt x="60" y="492"/>
                </a:cubicBezTo>
                <a:cubicBezTo>
                  <a:pt x="47" y="481"/>
                  <a:pt x="25" y="456"/>
                  <a:pt x="25" y="456"/>
                </a:cubicBezTo>
                <a:cubicBezTo>
                  <a:pt x="23" y="449"/>
                  <a:pt x="22" y="441"/>
                  <a:pt x="18" y="435"/>
                </a:cubicBezTo>
                <a:cubicBezTo>
                  <a:pt x="14" y="429"/>
                  <a:pt x="4" y="428"/>
                  <a:pt x="3" y="421"/>
                </a:cubicBezTo>
                <a:cubicBezTo>
                  <a:pt x="0" y="378"/>
                  <a:pt x="15" y="328"/>
                  <a:pt x="25" y="286"/>
                </a:cubicBezTo>
                <a:cubicBezTo>
                  <a:pt x="31" y="262"/>
                  <a:pt x="60" y="222"/>
                  <a:pt x="60" y="222"/>
                </a:cubicBezTo>
                <a:cubicBezTo>
                  <a:pt x="66" y="203"/>
                  <a:pt x="82" y="165"/>
                  <a:pt x="96" y="151"/>
                </a:cubicBezTo>
              </a:path>
            </a:pathLst>
          </a:custGeom>
          <a:solidFill>
            <a:srgbClr val="C0C0C0"/>
          </a:solidFill>
          <a:ln w="9525" cap="flat" cmpd="sng">
            <a:solidFill>
              <a:srgbClr val="C0C0C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273425" y="1482725"/>
            <a:ext cx="2447925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792788" y="1412875"/>
            <a:ext cx="2447925" cy="482600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400">
                <a:solidFill>
                  <a:srgbClr val="000000"/>
                </a:solidFill>
              </a:rPr>
              <a:t>bouřkový mrak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716463" y="2867025"/>
            <a:ext cx="4248150" cy="16414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000">
                <a:solidFill>
                  <a:srgbClr val="000000"/>
                </a:solidFill>
              </a:rPr>
              <a:t>Vzniká v důsledku vertikálního proudění vzduchu a vznikem ledových krystalů. Má vzhled vysoké věže, ve vrchní části je rozšířený (tvar kovadliny).</a:t>
            </a: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236538" y="6153150"/>
            <a:ext cx="3759200" cy="439738"/>
          </a:xfrm>
          <a:custGeom>
            <a:avLst/>
            <a:gdLst>
              <a:gd name="T0" fmla="*/ 0 w 2368"/>
              <a:gd name="T1" fmla="*/ 248 h 277"/>
              <a:gd name="T2" fmla="*/ 50 w 2368"/>
              <a:gd name="T3" fmla="*/ 177 h 277"/>
              <a:gd name="T4" fmla="*/ 79 w 2368"/>
              <a:gd name="T5" fmla="*/ 135 h 277"/>
              <a:gd name="T6" fmla="*/ 128 w 2368"/>
              <a:gd name="T7" fmla="*/ 106 h 277"/>
              <a:gd name="T8" fmla="*/ 263 w 2368"/>
              <a:gd name="T9" fmla="*/ 56 h 277"/>
              <a:gd name="T10" fmla="*/ 903 w 2368"/>
              <a:gd name="T11" fmla="*/ 64 h 277"/>
              <a:gd name="T12" fmla="*/ 1152 w 2368"/>
              <a:gd name="T13" fmla="*/ 0 h 277"/>
              <a:gd name="T14" fmla="*/ 1216 w 2368"/>
              <a:gd name="T15" fmla="*/ 7 h 277"/>
              <a:gd name="T16" fmla="*/ 1266 w 2368"/>
              <a:gd name="T17" fmla="*/ 35 h 277"/>
              <a:gd name="T18" fmla="*/ 1558 w 2368"/>
              <a:gd name="T19" fmla="*/ 42 h 277"/>
              <a:gd name="T20" fmla="*/ 2105 w 2368"/>
              <a:gd name="T21" fmla="*/ 92 h 277"/>
              <a:gd name="T22" fmla="*/ 2262 w 2368"/>
              <a:gd name="T23" fmla="*/ 184 h 277"/>
              <a:gd name="T24" fmla="*/ 2340 w 2368"/>
              <a:gd name="T25" fmla="*/ 227 h 277"/>
              <a:gd name="T26" fmla="*/ 2368 w 2368"/>
              <a:gd name="T27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68" h="277">
                <a:moveTo>
                  <a:pt x="0" y="248"/>
                </a:moveTo>
                <a:cubicBezTo>
                  <a:pt x="10" y="217"/>
                  <a:pt x="32" y="203"/>
                  <a:pt x="50" y="177"/>
                </a:cubicBezTo>
                <a:cubicBezTo>
                  <a:pt x="68" y="151"/>
                  <a:pt x="56" y="151"/>
                  <a:pt x="79" y="135"/>
                </a:cubicBezTo>
                <a:cubicBezTo>
                  <a:pt x="95" y="124"/>
                  <a:pt x="112" y="117"/>
                  <a:pt x="128" y="106"/>
                </a:cubicBezTo>
                <a:cubicBezTo>
                  <a:pt x="159" y="62"/>
                  <a:pt x="213" y="62"/>
                  <a:pt x="263" y="56"/>
                </a:cubicBezTo>
                <a:cubicBezTo>
                  <a:pt x="486" y="70"/>
                  <a:pt x="665" y="68"/>
                  <a:pt x="903" y="64"/>
                </a:cubicBezTo>
                <a:cubicBezTo>
                  <a:pt x="984" y="36"/>
                  <a:pt x="1070" y="27"/>
                  <a:pt x="1152" y="0"/>
                </a:cubicBezTo>
                <a:cubicBezTo>
                  <a:pt x="1173" y="2"/>
                  <a:pt x="1195" y="2"/>
                  <a:pt x="1216" y="7"/>
                </a:cubicBezTo>
                <a:cubicBezTo>
                  <a:pt x="1235" y="11"/>
                  <a:pt x="1247" y="34"/>
                  <a:pt x="1266" y="35"/>
                </a:cubicBezTo>
                <a:cubicBezTo>
                  <a:pt x="1363" y="42"/>
                  <a:pt x="1461" y="40"/>
                  <a:pt x="1558" y="42"/>
                </a:cubicBezTo>
                <a:cubicBezTo>
                  <a:pt x="1734" y="77"/>
                  <a:pt x="1928" y="81"/>
                  <a:pt x="2105" y="92"/>
                </a:cubicBezTo>
                <a:cubicBezTo>
                  <a:pt x="2157" y="125"/>
                  <a:pt x="2208" y="155"/>
                  <a:pt x="2262" y="184"/>
                </a:cubicBezTo>
                <a:cubicBezTo>
                  <a:pt x="2351" y="233"/>
                  <a:pt x="2289" y="210"/>
                  <a:pt x="2340" y="227"/>
                </a:cubicBezTo>
                <a:cubicBezTo>
                  <a:pt x="2351" y="243"/>
                  <a:pt x="2355" y="264"/>
                  <a:pt x="2368" y="277"/>
                </a:cubicBezTo>
              </a:path>
            </a:pathLst>
          </a:custGeom>
          <a:solidFill>
            <a:srgbClr val="996633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2987675" y="5373688"/>
            <a:ext cx="6477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cs-CZ" altLang="cs-CZ">
                <a:solidFill>
                  <a:srgbClr val="000000"/>
                </a:solidFill>
              </a:rPr>
              <a:t>2 km</a:t>
            </a:r>
          </a:p>
        </p:txBody>
      </p:sp>
      <p:grpSp>
        <p:nvGrpSpPr>
          <p:cNvPr id="35891" name="Group 51"/>
          <p:cNvGrpSpPr>
            <a:grpSpLocks/>
          </p:cNvGrpSpPr>
          <p:nvPr/>
        </p:nvGrpSpPr>
        <p:grpSpPr bwMode="auto">
          <a:xfrm>
            <a:off x="2124075" y="4941888"/>
            <a:ext cx="1439863" cy="1223962"/>
            <a:chOff x="1338" y="3113"/>
            <a:chExt cx="907" cy="771"/>
          </a:xfrm>
        </p:grpSpPr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1338" y="3113"/>
              <a:ext cx="9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>
              <a:off x="2245" y="3113"/>
              <a:ext cx="0" cy="7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35890" name="Group 50"/>
          <p:cNvGrpSpPr>
            <a:grpSpLocks/>
          </p:cNvGrpSpPr>
          <p:nvPr/>
        </p:nvGrpSpPr>
        <p:grpSpPr bwMode="auto">
          <a:xfrm>
            <a:off x="1619250" y="1341438"/>
            <a:ext cx="2952750" cy="4824412"/>
            <a:chOff x="1020" y="845"/>
            <a:chExt cx="1860" cy="3039"/>
          </a:xfrm>
        </p:grpSpPr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1020" y="845"/>
              <a:ext cx="18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1338" y="3884"/>
              <a:ext cx="15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>
              <a:off x="2880" y="845"/>
              <a:ext cx="0" cy="30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3851275" y="2636838"/>
            <a:ext cx="7207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cs-CZ" altLang="cs-CZ">
                <a:solidFill>
                  <a:srgbClr val="000000"/>
                </a:solidFill>
              </a:rPr>
              <a:t>12 km</a:t>
            </a:r>
          </a:p>
        </p:txBody>
      </p:sp>
      <p:grpSp>
        <p:nvGrpSpPr>
          <p:cNvPr id="35866" name="Group 26"/>
          <p:cNvGrpSpPr>
            <a:grpSpLocks/>
          </p:cNvGrpSpPr>
          <p:nvPr/>
        </p:nvGrpSpPr>
        <p:grpSpPr bwMode="auto">
          <a:xfrm>
            <a:off x="971550" y="1484313"/>
            <a:ext cx="1008063" cy="1008062"/>
            <a:chOff x="2835" y="3430"/>
            <a:chExt cx="635" cy="635"/>
          </a:xfrm>
        </p:grpSpPr>
        <p:sp>
          <p:nvSpPr>
            <p:cNvPr id="35864" name="Oval 24"/>
            <p:cNvSpPr>
              <a:spLocks noChangeArrowheads="1"/>
            </p:cNvSpPr>
            <p:nvPr/>
          </p:nvSpPr>
          <p:spPr bwMode="auto">
            <a:xfrm>
              <a:off x="2835" y="3430"/>
              <a:ext cx="635" cy="635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865" name="Text Box 25"/>
            <p:cNvSpPr txBox="1">
              <a:spLocks noChangeArrowheads="1"/>
            </p:cNvSpPr>
            <p:nvPr/>
          </p:nvSpPr>
          <p:spPr bwMode="auto">
            <a:xfrm>
              <a:off x="2880" y="3642"/>
              <a:ext cx="54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cs-CZ" altLang="cs-CZ" sz="2200">
                  <a:solidFill>
                    <a:srgbClr val="000000"/>
                  </a:solidFill>
                </a:rPr>
                <a:t>+ 24 C</a:t>
              </a:r>
            </a:p>
          </p:txBody>
        </p:sp>
      </p:grpSp>
      <p:grpSp>
        <p:nvGrpSpPr>
          <p:cNvPr id="35867" name="Group 27"/>
          <p:cNvGrpSpPr>
            <a:grpSpLocks/>
          </p:cNvGrpSpPr>
          <p:nvPr/>
        </p:nvGrpSpPr>
        <p:grpSpPr bwMode="auto">
          <a:xfrm>
            <a:off x="755650" y="4183063"/>
            <a:ext cx="614363" cy="614362"/>
            <a:chOff x="2835" y="3430"/>
            <a:chExt cx="635" cy="635"/>
          </a:xfrm>
        </p:grpSpPr>
        <p:sp>
          <p:nvSpPr>
            <p:cNvPr id="35868" name="Oval 28"/>
            <p:cNvSpPr>
              <a:spLocks noChangeArrowheads="1"/>
            </p:cNvSpPr>
            <p:nvPr/>
          </p:nvSpPr>
          <p:spPr bwMode="auto">
            <a:xfrm>
              <a:off x="2835" y="3430"/>
              <a:ext cx="635" cy="635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869" name="Text Box 29"/>
            <p:cNvSpPr txBox="1">
              <a:spLocks noChangeArrowheads="1"/>
            </p:cNvSpPr>
            <p:nvPr/>
          </p:nvSpPr>
          <p:spPr bwMode="auto">
            <a:xfrm>
              <a:off x="2879" y="3606"/>
              <a:ext cx="54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cs-CZ" altLang="cs-CZ">
                  <a:solidFill>
                    <a:srgbClr val="000000"/>
                  </a:solidFill>
                </a:rPr>
                <a:t>+4 C</a:t>
              </a:r>
            </a:p>
          </p:txBody>
        </p:sp>
      </p:grpSp>
      <p:grpSp>
        <p:nvGrpSpPr>
          <p:cNvPr id="35870" name="Group 30"/>
          <p:cNvGrpSpPr>
            <a:grpSpLocks/>
          </p:cNvGrpSpPr>
          <p:nvPr/>
        </p:nvGrpSpPr>
        <p:grpSpPr bwMode="auto">
          <a:xfrm>
            <a:off x="1476375" y="2998788"/>
            <a:ext cx="865188" cy="935037"/>
            <a:chOff x="2835" y="3430"/>
            <a:chExt cx="635" cy="635"/>
          </a:xfrm>
        </p:grpSpPr>
        <p:sp>
          <p:nvSpPr>
            <p:cNvPr id="35871" name="Oval 31"/>
            <p:cNvSpPr>
              <a:spLocks noChangeArrowheads="1"/>
            </p:cNvSpPr>
            <p:nvPr/>
          </p:nvSpPr>
          <p:spPr bwMode="auto">
            <a:xfrm>
              <a:off x="2835" y="3430"/>
              <a:ext cx="635" cy="635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35872" name="Text Box 32"/>
            <p:cNvSpPr txBox="1">
              <a:spLocks noChangeArrowheads="1"/>
            </p:cNvSpPr>
            <p:nvPr/>
          </p:nvSpPr>
          <p:spPr bwMode="auto">
            <a:xfrm>
              <a:off x="2880" y="3643"/>
              <a:ext cx="54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cs-CZ" altLang="cs-CZ" sz="2000">
                  <a:solidFill>
                    <a:srgbClr val="000000"/>
                  </a:solidFill>
                </a:rPr>
                <a:t>- 20 C</a:t>
              </a:r>
            </a:p>
          </p:txBody>
        </p:sp>
      </p:grpSp>
      <p:grpSp>
        <p:nvGrpSpPr>
          <p:cNvPr id="35892" name="Group 52"/>
          <p:cNvGrpSpPr>
            <a:grpSpLocks/>
          </p:cNvGrpSpPr>
          <p:nvPr/>
        </p:nvGrpSpPr>
        <p:grpSpPr bwMode="auto">
          <a:xfrm>
            <a:off x="2627313" y="3500438"/>
            <a:ext cx="1439862" cy="2665412"/>
            <a:chOff x="1655" y="2205"/>
            <a:chExt cx="907" cy="1679"/>
          </a:xfrm>
        </p:grpSpPr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>
              <a:off x="1655" y="2205"/>
              <a:ext cx="9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>
              <a:off x="2562" y="2205"/>
              <a:ext cx="0" cy="16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3419475" y="4005263"/>
            <a:ext cx="6477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cs-CZ" altLang="cs-CZ">
                <a:solidFill>
                  <a:srgbClr val="000000"/>
                </a:solidFill>
              </a:rPr>
              <a:t>5 km</a:t>
            </a: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468313" y="6308725"/>
            <a:ext cx="3167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altLang="cs-CZ" b="0">
                <a:solidFill>
                  <a:srgbClr val="000000"/>
                </a:solidFill>
              </a:rPr>
              <a:t>-  -  +  +  +  +  +  +  +  +  +  -  -</a:t>
            </a:r>
            <a:r>
              <a:rPr lang="cs-CZ" altLang="cs-CZ" b="0"/>
              <a:t> </a:t>
            </a:r>
          </a:p>
        </p:txBody>
      </p:sp>
      <p:sp>
        <p:nvSpPr>
          <p:cNvPr id="35878" name="AutoShape 38"/>
          <p:cNvSpPr>
            <a:spLocks noChangeArrowheads="1"/>
          </p:cNvSpPr>
          <p:nvPr/>
        </p:nvSpPr>
        <p:spPr bwMode="auto">
          <a:xfrm>
            <a:off x="6805613" y="1989138"/>
            <a:ext cx="287337" cy="792162"/>
          </a:xfrm>
          <a:prstGeom prst="downArrow">
            <a:avLst>
              <a:gd name="adj1" fmla="val 50000"/>
              <a:gd name="adj2" fmla="val 68923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grpSp>
        <p:nvGrpSpPr>
          <p:cNvPr id="35893" name="Group 53"/>
          <p:cNvGrpSpPr>
            <a:grpSpLocks/>
          </p:cNvGrpSpPr>
          <p:nvPr/>
        </p:nvGrpSpPr>
        <p:grpSpPr bwMode="auto">
          <a:xfrm>
            <a:off x="827088" y="4868863"/>
            <a:ext cx="1584325" cy="1296987"/>
            <a:chOff x="476" y="3067"/>
            <a:chExt cx="998" cy="817"/>
          </a:xfrm>
        </p:grpSpPr>
        <p:sp>
          <p:nvSpPr>
            <p:cNvPr id="35879" name="Freeform 39"/>
            <p:cNvSpPr>
              <a:spLocks/>
            </p:cNvSpPr>
            <p:nvPr/>
          </p:nvSpPr>
          <p:spPr bwMode="auto">
            <a:xfrm>
              <a:off x="476" y="3067"/>
              <a:ext cx="45" cy="817"/>
            </a:xfrm>
            <a:custGeom>
              <a:avLst/>
              <a:gdLst>
                <a:gd name="T0" fmla="*/ 136 w 136"/>
                <a:gd name="T1" fmla="*/ 817 h 817"/>
                <a:gd name="T2" fmla="*/ 0 w 136"/>
                <a:gd name="T3" fmla="*/ 454 h 817"/>
                <a:gd name="T4" fmla="*/ 136 w 136"/>
                <a:gd name="T5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817">
                  <a:moveTo>
                    <a:pt x="136" y="817"/>
                  </a:moveTo>
                  <a:cubicBezTo>
                    <a:pt x="68" y="703"/>
                    <a:pt x="0" y="590"/>
                    <a:pt x="0" y="454"/>
                  </a:cubicBezTo>
                  <a:cubicBezTo>
                    <a:pt x="0" y="318"/>
                    <a:pt x="113" y="76"/>
                    <a:pt x="136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80" name="Freeform 40"/>
            <p:cNvSpPr>
              <a:spLocks/>
            </p:cNvSpPr>
            <p:nvPr/>
          </p:nvSpPr>
          <p:spPr bwMode="auto">
            <a:xfrm>
              <a:off x="703" y="3113"/>
              <a:ext cx="45" cy="771"/>
            </a:xfrm>
            <a:custGeom>
              <a:avLst/>
              <a:gdLst>
                <a:gd name="T0" fmla="*/ 45 w 45"/>
                <a:gd name="T1" fmla="*/ 771 h 771"/>
                <a:gd name="T2" fmla="*/ 0 w 45"/>
                <a:gd name="T3" fmla="*/ 408 h 771"/>
                <a:gd name="T4" fmla="*/ 45 w 45"/>
                <a:gd name="T5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771">
                  <a:moveTo>
                    <a:pt x="45" y="771"/>
                  </a:moveTo>
                  <a:cubicBezTo>
                    <a:pt x="22" y="653"/>
                    <a:pt x="0" y="536"/>
                    <a:pt x="0" y="408"/>
                  </a:cubicBezTo>
                  <a:cubicBezTo>
                    <a:pt x="0" y="280"/>
                    <a:pt x="22" y="140"/>
                    <a:pt x="45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81" name="Freeform 41"/>
            <p:cNvSpPr>
              <a:spLocks/>
            </p:cNvSpPr>
            <p:nvPr/>
          </p:nvSpPr>
          <p:spPr bwMode="auto">
            <a:xfrm>
              <a:off x="975" y="3158"/>
              <a:ext cx="1" cy="680"/>
            </a:xfrm>
            <a:custGeom>
              <a:avLst/>
              <a:gdLst>
                <a:gd name="T0" fmla="*/ 0 w 1"/>
                <a:gd name="T1" fmla="*/ 680 h 680"/>
                <a:gd name="T2" fmla="*/ 0 w 1"/>
                <a:gd name="T3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80">
                  <a:moveTo>
                    <a:pt x="0" y="680"/>
                  </a:moveTo>
                  <a:cubicBezTo>
                    <a:pt x="0" y="680"/>
                    <a:pt x="0" y="34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82" name="Freeform 42"/>
            <p:cNvSpPr>
              <a:spLocks/>
            </p:cNvSpPr>
            <p:nvPr/>
          </p:nvSpPr>
          <p:spPr bwMode="auto">
            <a:xfrm>
              <a:off x="1202" y="3203"/>
              <a:ext cx="45" cy="635"/>
            </a:xfrm>
            <a:custGeom>
              <a:avLst/>
              <a:gdLst>
                <a:gd name="T0" fmla="*/ 0 w 45"/>
                <a:gd name="T1" fmla="*/ 635 h 635"/>
                <a:gd name="T2" fmla="*/ 45 w 45"/>
                <a:gd name="T3" fmla="*/ 318 h 635"/>
                <a:gd name="T4" fmla="*/ 0 w 45"/>
                <a:gd name="T5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35">
                  <a:moveTo>
                    <a:pt x="0" y="635"/>
                  </a:moveTo>
                  <a:cubicBezTo>
                    <a:pt x="22" y="529"/>
                    <a:pt x="45" y="424"/>
                    <a:pt x="45" y="318"/>
                  </a:cubicBezTo>
                  <a:cubicBezTo>
                    <a:pt x="45" y="212"/>
                    <a:pt x="22" y="106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83" name="Freeform 43"/>
            <p:cNvSpPr>
              <a:spLocks/>
            </p:cNvSpPr>
            <p:nvPr/>
          </p:nvSpPr>
          <p:spPr bwMode="auto">
            <a:xfrm>
              <a:off x="1429" y="3158"/>
              <a:ext cx="45" cy="726"/>
            </a:xfrm>
            <a:custGeom>
              <a:avLst/>
              <a:gdLst>
                <a:gd name="T0" fmla="*/ 0 w 45"/>
                <a:gd name="T1" fmla="*/ 726 h 726"/>
                <a:gd name="T2" fmla="*/ 45 w 45"/>
                <a:gd name="T3" fmla="*/ 363 h 726"/>
                <a:gd name="T4" fmla="*/ 0 w 45"/>
                <a:gd name="T5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726">
                  <a:moveTo>
                    <a:pt x="0" y="726"/>
                  </a:moveTo>
                  <a:cubicBezTo>
                    <a:pt x="22" y="605"/>
                    <a:pt x="45" y="484"/>
                    <a:pt x="45" y="363"/>
                  </a:cubicBezTo>
                  <a:cubicBezTo>
                    <a:pt x="45" y="242"/>
                    <a:pt x="22" y="121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35894" name="Group 54"/>
          <p:cNvGrpSpPr>
            <a:grpSpLocks/>
          </p:cNvGrpSpPr>
          <p:nvPr/>
        </p:nvGrpSpPr>
        <p:grpSpPr bwMode="auto">
          <a:xfrm>
            <a:off x="179388" y="2276475"/>
            <a:ext cx="3205162" cy="3889375"/>
            <a:chOff x="113" y="1434"/>
            <a:chExt cx="2019" cy="2450"/>
          </a:xfrm>
        </p:grpSpPr>
        <p:sp>
          <p:nvSpPr>
            <p:cNvPr id="35884" name="Freeform 44"/>
            <p:cNvSpPr>
              <a:spLocks/>
            </p:cNvSpPr>
            <p:nvPr/>
          </p:nvSpPr>
          <p:spPr bwMode="auto">
            <a:xfrm>
              <a:off x="113" y="1525"/>
              <a:ext cx="182" cy="2359"/>
            </a:xfrm>
            <a:custGeom>
              <a:avLst/>
              <a:gdLst>
                <a:gd name="T0" fmla="*/ 182 w 182"/>
                <a:gd name="T1" fmla="*/ 0 h 2359"/>
                <a:gd name="T2" fmla="*/ 0 w 182"/>
                <a:gd name="T3" fmla="*/ 1225 h 2359"/>
                <a:gd name="T4" fmla="*/ 182 w 182"/>
                <a:gd name="T5" fmla="*/ 2359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2359">
                  <a:moveTo>
                    <a:pt x="182" y="0"/>
                  </a:moveTo>
                  <a:cubicBezTo>
                    <a:pt x="91" y="416"/>
                    <a:pt x="0" y="832"/>
                    <a:pt x="0" y="1225"/>
                  </a:cubicBezTo>
                  <a:cubicBezTo>
                    <a:pt x="0" y="1618"/>
                    <a:pt x="91" y="1988"/>
                    <a:pt x="182" y="2359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85" name="Freeform 45"/>
            <p:cNvSpPr>
              <a:spLocks/>
            </p:cNvSpPr>
            <p:nvPr/>
          </p:nvSpPr>
          <p:spPr bwMode="auto">
            <a:xfrm>
              <a:off x="1655" y="1706"/>
              <a:ext cx="310" cy="2087"/>
            </a:xfrm>
            <a:custGeom>
              <a:avLst/>
              <a:gdLst>
                <a:gd name="T0" fmla="*/ 227 w 310"/>
                <a:gd name="T1" fmla="*/ 0 h 2087"/>
                <a:gd name="T2" fmla="*/ 272 w 310"/>
                <a:gd name="T3" fmla="*/ 998 h 2087"/>
                <a:gd name="T4" fmla="*/ 0 w 310"/>
                <a:gd name="T5" fmla="*/ 2087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0" h="2087">
                  <a:moveTo>
                    <a:pt x="227" y="0"/>
                  </a:moveTo>
                  <a:cubicBezTo>
                    <a:pt x="268" y="325"/>
                    <a:pt x="310" y="650"/>
                    <a:pt x="272" y="998"/>
                  </a:cubicBezTo>
                  <a:cubicBezTo>
                    <a:pt x="234" y="1346"/>
                    <a:pt x="117" y="1716"/>
                    <a:pt x="0" y="2087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35886" name="Freeform 46"/>
            <p:cNvSpPr>
              <a:spLocks/>
            </p:cNvSpPr>
            <p:nvPr/>
          </p:nvSpPr>
          <p:spPr bwMode="auto">
            <a:xfrm>
              <a:off x="1927" y="1434"/>
              <a:ext cx="205" cy="2404"/>
            </a:xfrm>
            <a:custGeom>
              <a:avLst/>
              <a:gdLst>
                <a:gd name="T0" fmla="*/ 137 w 205"/>
                <a:gd name="T1" fmla="*/ 0 h 2404"/>
                <a:gd name="T2" fmla="*/ 182 w 205"/>
                <a:gd name="T3" fmla="*/ 1270 h 2404"/>
                <a:gd name="T4" fmla="*/ 0 w 205"/>
                <a:gd name="T5" fmla="*/ 2404 h 2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2404">
                  <a:moveTo>
                    <a:pt x="137" y="0"/>
                  </a:moveTo>
                  <a:cubicBezTo>
                    <a:pt x="171" y="434"/>
                    <a:pt x="205" y="869"/>
                    <a:pt x="182" y="1270"/>
                  </a:cubicBezTo>
                  <a:cubicBezTo>
                    <a:pt x="159" y="1671"/>
                    <a:pt x="79" y="2037"/>
                    <a:pt x="0" y="2404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4716463" y="4724400"/>
            <a:ext cx="4248150" cy="757238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/>
          <a:p>
            <a:r>
              <a:rPr lang="cs-CZ" altLang="cs-CZ" sz="2200" u="sng">
                <a:solidFill>
                  <a:srgbClr val="000000"/>
                </a:solidFill>
              </a:rPr>
              <a:t>Normální stav</a:t>
            </a:r>
            <a:r>
              <a:rPr lang="cs-CZ" altLang="cs-CZ" sz="2000">
                <a:solidFill>
                  <a:srgbClr val="000000"/>
                </a:solidFill>
              </a:rPr>
              <a:t> - zem má záporný náboj, intenzita je zhruba 130 V/m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4716463" y="5805488"/>
            <a:ext cx="4248150" cy="757237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/>
          <a:p>
            <a:r>
              <a:rPr lang="cs-CZ" altLang="cs-CZ" sz="2200" u="sng">
                <a:solidFill>
                  <a:srgbClr val="000000"/>
                </a:solidFill>
              </a:rPr>
              <a:t>Při bouřce</a:t>
            </a:r>
            <a:r>
              <a:rPr lang="cs-CZ" altLang="cs-CZ" sz="2000">
                <a:solidFill>
                  <a:srgbClr val="000000"/>
                </a:solidFill>
              </a:rPr>
              <a:t> - zem má kladný náboj, intenzita je až 100 kV/m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7" grpId="0" animBg="1"/>
      <p:bldP spid="35848" grpId="0" animBg="1"/>
      <p:bldP spid="35849" grpId="0" animBg="1"/>
      <p:bldP spid="35850" grpId="0" animBg="1"/>
      <p:bldP spid="35853" grpId="0" animBg="1"/>
      <p:bldP spid="35860" grpId="0"/>
      <p:bldP spid="35863" grpId="0"/>
      <p:bldP spid="35875" grpId="0"/>
      <p:bldP spid="35877" grpId="0"/>
      <p:bldP spid="35878" grpId="0" animBg="1"/>
      <p:bldP spid="35887" grpId="0" animBg="1"/>
      <p:bldP spid="358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Druhy blesků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6408738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 flipH="1" flipV="1">
            <a:off x="1476375" y="2205038"/>
            <a:ext cx="5616575" cy="18716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092950" y="4052888"/>
            <a:ext cx="1943100" cy="1031875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000">
                <a:solidFill>
                  <a:srgbClr val="000000"/>
                </a:solidFill>
              </a:rPr>
              <a:t>kladný blesk na zem </a:t>
            </a:r>
          </a:p>
          <a:p>
            <a:pPr algn="ctr">
              <a:spcBef>
                <a:spcPct val="0"/>
              </a:spcBef>
            </a:pPr>
            <a:r>
              <a:rPr lang="cs-CZ" altLang="cs-CZ" sz="2000">
                <a:solidFill>
                  <a:srgbClr val="000000"/>
                </a:solidFill>
              </a:rPr>
              <a:t>- 10% četnost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588125" y="981075"/>
            <a:ext cx="2376488" cy="1031875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000">
                <a:solidFill>
                  <a:srgbClr val="000000"/>
                </a:solidFill>
              </a:rPr>
              <a:t>blesk mezi mraky  - má nejvyšší četnost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091363" y="5300663"/>
            <a:ext cx="1944687" cy="1031875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000">
                <a:solidFill>
                  <a:srgbClr val="000000"/>
                </a:solidFill>
              </a:rPr>
              <a:t>záporný blesk na zem </a:t>
            </a:r>
          </a:p>
          <a:p>
            <a:pPr algn="ctr">
              <a:spcBef>
                <a:spcPct val="0"/>
              </a:spcBef>
            </a:pPr>
            <a:r>
              <a:rPr lang="cs-CZ" altLang="cs-CZ" sz="2000">
                <a:solidFill>
                  <a:srgbClr val="000000"/>
                </a:solidFill>
              </a:rPr>
              <a:t>- 90% četnost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5364163" y="1989138"/>
            <a:ext cx="1223962" cy="20875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 flipV="1">
            <a:off x="4572000" y="5157788"/>
            <a:ext cx="2520950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588125" y="2565400"/>
            <a:ext cx="2232025" cy="727075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000">
                <a:solidFill>
                  <a:srgbClr val="000000"/>
                </a:solidFill>
              </a:rPr>
              <a:t>blesky mezi mrakem a  zemí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6588125" y="3284538"/>
            <a:ext cx="504825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6588125" y="3284538"/>
            <a:ext cx="504825" cy="20161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xit" presetSubtype="8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9" grpId="0" animBg="1"/>
      <p:bldP spid="36869" grpId="1" animBg="1"/>
      <p:bldP spid="36870" grpId="0" animBg="1"/>
      <p:bldP spid="36871" grpId="0" animBg="1"/>
      <p:bldP spid="36872" grpId="0" animBg="1"/>
      <p:bldP spid="36873" grpId="0" animBg="1"/>
      <p:bldP spid="36873" grpId="1" animBg="1"/>
      <p:bldP spid="36874" grpId="0" animBg="1"/>
      <p:bldP spid="36874" grpId="1" animBg="1"/>
      <p:bldP spid="36876" grpId="0" animBg="1"/>
      <p:bldP spid="36877" grpId="0" animBg="1"/>
      <p:bldP spid="368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Vznik záporného blesku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62325"/>
            <a:ext cx="626427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7950" y="2708275"/>
            <a:ext cx="2808288" cy="422275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/>
          <a:p>
            <a:pPr algn="ctr"/>
            <a:r>
              <a:rPr lang="cs-CZ" altLang="cs-CZ" sz="2000" u="sng">
                <a:solidFill>
                  <a:srgbClr val="000000"/>
                </a:solidFill>
                <a:latin typeface="Comic Sans MS" panose="030F0702030302020204" pitchFamily="66" charset="0"/>
              </a:rPr>
              <a:t>vůdčí stupňovitý výboj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107950" y="3141663"/>
            <a:ext cx="576263" cy="16557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09538" y="1268413"/>
            <a:ext cx="3022600" cy="1031875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000" u="sng">
                <a:solidFill>
                  <a:srgbClr val="000000"/>
                </a:solidFill>
                <a:latin typeface="Comic Sans MS" panose="030F0702030302020204" pitchFamily="66" charset="0"/>
              </a:rPr>
              <a:t>vstřícný výboj</a:t>
            </a:r>
            <a:r>
              <a:rPr lang="cs-CZ" altLang="cs-CZ" sz="2000">
                <a:solidFill>
                  <a:srgbClr val="000000"/>
                </a:solidFill>
              </a:rPr>
              <a:t>, spolu s vůdčím výbojem vytvoří vodivou cestu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2627313" y="2276475"/>
            <a:ext cx="504825" cy="36004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276600" y="1268413"/>
            <a:ext cx="2159000" cy="422275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000" u="sng">
                <a:solidFill>
                  <a:srgbClr val="000000"/>
                </a:solidFill>
                <a:latin typeface="Comic Sans MS" panose="030F0702030302020204" pitchFamily="66" charset="0"/>
              </a:rPr>
              <a:t>zpětný výboj</a:t>
            </a:r>
            <a:endParaRPr lang="cs-CZ" altLang="cs-CZ" sz="2000">
              <a:solidFill>
                <a:srgbClr val="000000"/>
              </a:solidFill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995738" y="1916113"/>
            <a:ext cx="5040312" cy="1031875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000" u="sng">
                <a:solidFill>
                  <a:srgbClr val="000000"/>
                </a:solidFill>
                <a:latin typeface="Comic Sans MS" panose="030F0702030302020204" pitchFamily="66" charset="0"/>
              </a:rPr>
              <a:t>zpětný výboj se může opakovat </a:t>
            </a:r>
          </a:p>
          <a:p>
            <a:pPr algn="ctr">
              <a:spcBef>
                <a:spcPct val="0"/>
              </a:spcBef>
            </a:pPr>
            <a:r>
              <a:rPr lang="cs-CZ" altLang="cs-CZ" sz="2000" u="sng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</a:t>
            </a:r>
            <a:r>
              <a:rPr lang="cs-CZ" altLang="cs-CZ" sz="2000" u="sng">
                <a:solidFill>
                  <a:srgbClr val="000000"/>
                </a:solidFill>
                <a:latin typeface="Comic Sans MS" panose="030F0702030302020204" pitchFamily="66" charset="0"/>
              </a:rPr>
              <a:t> dílčí bleskový výboj</a:t>
            </a:r>
          </a:p>
          <a:p>
            <a:pPr algn="ctr">
              <a:spcBef>
                <a:spcPct val="0"/>
              </a:spcBef>
            </a:pPr>
            <a:r>
              <a:rPr lang="cs-CZ" altLang="cs-CZ" sz="2000">
                <a:solidFill>
                  <a:srgbClr val="000000"/>
                </a:solidFill>
              </a:rPr>
              <a:t>(dráha zůstává částečně vodivá)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276600" y="1700213"/>
            <a:ext cx="1655763" cy="40338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6551613" y="3289300"/>
            <a:ext cx="2484437" cy="787400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200" u="sng">
                <a:solidFill>
                  <a:srgbClr val="000000"/>
                </a:solidFill>
                <a:latin typeface="Comic Sans MS" panose="030F0702030302020204" pitchFamily="66" charset="0"/>
              </a:rPr>
              <a:t>Blesk </a:t>
            </a:r>
            <a:r>
              <a:rPr lang="cs-CZ" altLang="cs-CZ" sz="2200">
                <a:solidFill>
                  <a:srgbClr val="000000"/>
                </a:solidFill>
              </a:rPr>
              <a:t>je tvořen 2-3 dílčími výboji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516688" y="5214938"/>
            <a:ext cx="2592387" cy="1309687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46800">
            <a:spAutoFit/>
          </a:bodyPr>
          <a:lstStyle/>
          <a:p>
            <a:pPr algn="ctr"/>
            <a:r>
              <a:rPr lang="cs-CZ" altLang="cs-CZ" sz="2200" u="sng">
                <a:solidFill>
                  <a:srgbClr val="000000"/>
                </a:solidFill>
                <a:latin typeface="Comic Sans MS" panose="030F0702030302020204" pitchFamily="66" charset="0"/>
              </a:rPr>
              <a:t>Parametry:</a:t>
            </a:r>
          </a:p>
          <a:p>
            <a:pPr algn="ctr">
              <a:spcBef>
                <a:spcPct val="0"/>
              </a:spcBef>
            </a:pPr>
            <a:r>
              <a:rPr lang="cs-CZ" altLang="cs-CZ" sz="1900">
                <a:solidFill>
                  <a:srgbClr val="000000"/>
                </a:solidFill>
              </a:rPr>
              <a:t>t </a:t>
            </a:r>
            <a:r>
              <a:rPr lang="en-US" altLang="cs-CZ" sz="1900">
                <a:solidFill>
                  <a:srgbClr val="000000"/>
                </a:solidFill>
              </a:rPr>
              <a:t>&lt; 1 sek.</a:t>
            </a:r>
          </a:p>
          <a:p>
            <a:pPr algn="ctr">
              <a:spcBef>
                <a:spcPct val="0"/>
              </a:spcBef>
            </a:pPr>
            <a:r>
              <a:rPr lang="en-US" altLang="cs-CZ" sz="1900">
                <a:solidFill>
                  <a:srgbClr val="000000"/>
                </a:solidFill>
              </a:rPr>
              <a:t>T – 25 000 K</a:t>
            </a:r>
          </a:p>
          <a:p>
            <a:pPr algn="ctr">
              <a:spcBef>
                <a:spcPct val="0"/>
              </a:spcBef>
            </a:pPr>
            <a:r>
              <a:rPr lang="cs-CZ" altLang="cs-CZ" sz="1900">
                <a:solidFill>
                  <a:srgbClr val="000000"/>
                </a:solidFill>
              </a:rPr>
              <a:t>průměr</a:t>
            </a:r>
            <a:r>
              <a:rPr lang="en-US" altLang="cs-CZ" sz="1900">
                <a:solidFill>
                  <a:srgbClr val="000000"/>
                </a:solidFill>
              </a:rPr>
              <a:t> </a:t>
            </a:r>
            <a:r>
              <a:rPr lang="cs-CZ" altLang="cs-CZ" sz="1900">
                <a:solidFill>
                  <a:srgbClr val="000000"/>
                </a:solidFill>
              </a:rPr>
              <a:t>je</a:t>
            </a:r>
            <a:r>
              <a:rPr lang="en-US" altLang="cs-CZ" sz="1900">
                <a:solidFill>
                  <a:srgbClr val="000000"/>
                </a:solidFill>
              </a:rPr>
              <a:t> </a:t>
            </a:r>
            <a:r>
              <a:rPr lang="cs-CZ" altLang="cs-CZ" sz="1900">
                <a:solidFill>
                  <a:srgbClr val="000000"/>
                </a:solidFill>
              </a:rPr>
              <a:t>řádově cm</a:t>
            </a:r>
            <a:r>
              <a:rPr lang="en-US" altLang="cs-CZ" sz="1900">
                <a:solidFill>
                  <a:srgbClr val="000000"/>
                </a:solidFill>
              </a:rPr>
              <a:t> </a:t>
            </a:r>
            <a:endParaRPr lang="cs-CZ" altLang="cs-CZ" sz="1900">
              <a:solidFill>
                <a:srgbClr val="000000"/>
              </a:solidFill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1116013" y="5445125"/>
            <a:ext cx="935037" cy="431800"/>
          </a:xfrm>
          <a:prstGeom prst="ellipse">
            <a:avLst/>
          </a:prstGeom>
          <a:solidFill>
            <a:srgbClr val="FFFF99">
              <a:alpha val="30000"/>
            </a:srgbClr>
          </a:solidFill>
          <a:ln w="12700" algn="ctr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5364163" y="5445125"/>
            <a:ext cx="1006475" cy="431800"/>
          </a:xfrm>
          <a:prstGeom prst="ellipse">
            <a:avLst/>
          </a:prstGeom>
          <a:solidFill>
            <a:srgbClr val="FFFF99">
              <a:alpha val="30000"/>
            </a:srgbClr>
          </a:solidFill>
          <a:ln w="12700" algn="ctr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7524750" y="4292600"/>
            <a:ext cx="504825" cy="720725"/>
          </a:xfrm>
          <a:prstGeom prst="downArrow">
            <a:avLst>
              <a:gd name="adj1" fmla="val 50000"/>
              <a:gd name="adj2" fmla="val 35692"/>
            </a:avLst>
          </a:prstGeom>
          <a:noFill/>
          <a:ln w="25400" algn="ctr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 animBg="1"/>
      <p:bldP spid="37894" grpId="0" animBg="1"/>
      <p:bldP spid="37894" grpId="1" animBg="1"/>
      <p:bldP spid="37895" grpId="0" animBg="1"/>
      <p:bldP spid="37896" grpId="0" animBg="1"/>
      <p:bldP spid="37896" grpId="1" animBg="1"/>
      <p:bldP spid="37897" grpId="0" animBg="1"/>
      <p:bldP spid="37899" grpId="0" animBg="1"/>
      <p:bldP spid="37901" grpId="0" animBg="1"/>
      <p:bldP spid="37901" grpId="1" animBg="1"/>
      <p:bldP spid="37903" grpId="0" animBg="1"/>
      <p:bldP spid="37904" grpId="0" animBg="1"/>
      <p:bldP spid="37905" grpId="0" animBg="1"/>
      <p:bldP spid="37906" grpId="0" animBg="1"/>
      <p:bldP spid="379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Výběr parametrů blesku</a:t>
            </a:r>
          </a:p>
        </p:txBody>
      </p:sp>
      <p:graphicFrame>
        <p:nvGraphicFramePr>
          <p:cNvPr id="39374" name="Group 4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4617"/>
              </p:ext>
            </p:extLst>
          </p:nvPr>
        </p:nvGraphicFramePr>
        <p:xfrm>
          <a:off x="179388" y="1341438"/>
          <a:ext cx="8712200" cy="5363873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Parametr</a:t>
                      </a: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Jednotka</a:t>
                      </a: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Četnost</a:t>
                      </a: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36000" marR="36000" marT="36000" marB="360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vrcholový proud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záporný blesk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kladný blesk</a:t>
                      </a:r>
                    </a:p>
                  </a:txBody>
                  <a:tcPr marL="36000" marR="36000" marT="36000" marB="36000" anchor="b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</a:t>
                      </a: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36000" marR="36000" marT="36000" marB="36000" anchor="b" horzOverflow="overflow">
                    <a:lnL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6000" marR="36000" marT="36000" marB="3600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36000" marR="36000" marT="36000" marB="3600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náboj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záporný blesk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kladný blesk</a:t>
                      </a: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000" marR="36000" marT="36000" marB="36000" anchor="b" horzOverflow="overflow">
                    <a:lnL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36000" marR="36000" marT="36000" marB="3600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36000" marR="36000" marT="36000" marB="3600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strmost proudu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záporný blesk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kladný blesk</a:t>
                      </a: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kA/</a:t>
                      </a:r>
                      <a:r>
                        <a:rPr kumimoji="0" lang="en-US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</a:t>
                      </a: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kumimoji="0" lang="en-US" alt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36000" marR="36000" marT="36000" marB="36000" anchor="b" horzOverflow="overflow">
                    <a:lnL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36000" marR="36000" marT="36000" marB="3600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6000" marR="36000" marT="36000" marB="3600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energie blesku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záporný blesk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kladný blesk</a:t>
                      </a:r>
                      <a:endParaRPr kumimoji="0" lang="cs-CZ" altLang="cs-CZ" sz="22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kumimoji="0" lang="cs-CZ" altLang="cs-CZ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*s</a:t>
                      </a:r>
                    </a:p>
                  </a:txBody>
                  <a:tcPr marL="36000" marR="36000" marT="36000" marB="36000" anchor="ctr" horzOverflow="overflow">
                    <a:lnL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6*10</a:t>
                      </a:r>
                      <a:r>
                        <a:rPr kumimoji="0" lang="cs-CZ" altLang="cs-CZ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2,5*10</a:t>
                      </a:r>
                      <a:r>
                        <a:rPr kumimoji="0" lang="cs-CZ" altLang="cs-CZ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36000" marB="36000" anchor="b" horzOverflow="overflow">
                    <a:lnL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5,5*10</a:t>
                      </a:r>
                      <a:r>
                        <a:rPr kumimoji="0" lang="cs-CZ" altLang="cs-CZ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6,5*10</a:t>
                      </a:r>
                      <a:r>
                        <a:rPr kumimoji="0" lang="cs-CZ" altLang="cs-CZ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5,5*10</a:t>
                      </a:r>
                      <a:r>
                        <a:rPr kumimoji="0" lang="cs-CZ" altLang="cs-CZ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1,5*10</a:t>
                      </a:r>
                      <a:r>
                        <a:rPr kumimoji="0" lang="cs-CZ" altLang="cs-CZ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kumimoji="0" lang="cs-CZ" altLang="cs-CZ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57150" cap="flat" cmpd="sng" algn="ctr">
                      <a:solidFill>
                        <a:srgbClr val="000000"/>
                      </a:solidFill>
                      <a:prstDash val="sysDashDot"/>
                      <a:round/>
                      <a:headEnd type="none" w="med" len="med"/>
                      <a:tailEnd type="none" w="lg" len="lg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4546600" cy="592138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chemeClr val="bg2"/>
                </a:solidFill>
                <a:latin typeface="Comic Sans MS" panose="030F0702030302020204" pitchFamily="66" charset="0"/>
              </a:rPr>
              <a:t>Ukázky </a:t>
            </a:r>
            <a:r>
              <a:rPr lang="cs-CZ" altLang="cs-CZ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blesků</a:t>
            </a:r>
            <a:endParaRPr lang="cs-CZ" altLang="cs-CZ" u="sng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70038"/>
            <a:ext cx="8916988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70000"/>
            <a:ext cx="3608388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128713"/>
            <a:ext cx="8459787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69" name="Group 9"/>
          <p:cNvGrpSpPr>
            <a:grpSpLocks/>
          </p:cNvGrpSpPr>
          <p:nvPr/>
        </p:nvGrpSpPr>
        <p:grpSpPr bwMode="auto">
          <a:xfrm>
            <a:off x="827088" y="1125538"/>
            <a:ext cx="7499350" cy="5624512"/>
            <a:chOff x="521" y="709"/>
            <a:chExt cx="4724" cy="3543"/>
          </a:xfrm>
        </p:grpSpPr>
        <p:pic>
          <p:nvPicPr>
            <p:cNvPr id="4096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709"/>
              <a:ext cx="4724" cy="3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612" y="3702"/>
              <a:ext cx="1179" cy="227"/>
            </a:xfrm>
            <a:prstGeom prst="rect">
              <a:avLst/>
            </a:prstGeom>
            <a:solidFill>
              <a:srgbClr val="1A000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70511" y="353569"/>
            <a:ext cx="295830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cs-CZ" altLang="cs-CZ" sz="2400" dirty="0" smtClean="0">
                <a:solidFill>
                  <a:srgbClr val="000000"/>
                </a:solidFill>
                <a:sym typeface="Symbol" panose="05050102010706020507" pitchFamily="18" charset="2"/>
              </a:rPr>
              <a:t>Film - vznik blesku</a:t>
            </a:r>
            <a:endParaRPr lang="cs-CZ" alt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Přímý úder blesku do vedení</a:t>
            </a:r>
          </a:p>
        </p:txBody>
      </p:sp>
      <p:grpSp>
        <p:nvGrpSpPr>
          <p:cNvPr id="8268" name="Group 76"/>
          <p:cNvGrpSpPr>
            <a:grpSpLocks/>
          </p:cNvGrpSpPr>
          <p:nvPr/>
        </p:nvGrpSpPr>
        <p:grpSpPr bwMode="auto">
          <a:xfrm>
            <a:off x="179388" y="1557338"/>
            <a:ext cx="6048375" cy="4967287"/>
            <a:chOff x="113" y="981"/>
            <a:chExt cx="3810" cy="3129"/>
          </a:xfrm>
        </p:grpSpPr>
        <p:sp>
          <p:nvSpPr>
            <p:cNvPr id="8245" name="Freeform 53"/>
            <p:cNvSpPr>
              <a:spLocks/>
            </p:cNvSpPr>
            <p:nvPr/>
          </p:nvSpPr>
          <p:spPr bwMode="auto">
            <a:xfrm>
              <a:off x="113" y="1842"/>
              <a:ext cx="953" cy="160"/>
            </a:xfrm>
            <a:custGeom>
              <a:avLst/>
              <a:gdLst>
                <a:gd name="T0" fmla="*/ 953 w 953"/>
                <a:gd name="T1" fmla="*/ 0 h 160"/>
                <a:gd name="T2" fmla="*/ 363 w 953"/>
                <a:gd name="T3" fmla="*/ 137 h 160"/>
                <a:gd name="T4" fmla="*/ 0 w 953"/>
                <a:gd name="T5" fmla="*/ 13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3" h="160">
                  <a:moveTo>
                    <a:pt x="953" y="0"/>
                  </a:moveTo>
                  <a:cubicBezTo>
                    <a:pt x="737" y="57"/>
                    <a:pt x="522" y="114"/>
                    <a:pt x="363" y="137"/>
                  </a:cubicBezTo>
                  <a:cubicBezTo>
                    <a:pt x="204" y="160"/>
                    <a:pt x="102" y="148"/>
                    <a:pt x="0" y="137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1066" y="1842"/>
              <a:ext cx="2268" cy="636"/>
            </a:xfrm>
            <a:custGeom>
              <a:avLst/>
              <a:gdLst>
                <a:gd name="T0" fmla="*/ 0 w 2268"/>
                <a:gd name="T1" fmla="*/ 0 h 636"/>
                <a:gd name="T2" fmla="*/ 771 w 2268"/>
                <a:gd name="T3" fmla="*/ 499 h 636"/>
                <a:gd name="T4" fmla="*/ 2268 w 2268"/>
                <a:gd name="T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8" h="636">
                  <a:moveTo>
                    <a:pt x="0" y="0"/>
                  </a:moveTo>
                  <a:cubicBezTo>
                    <a:pt x="196" y="196"/>
                    <a:pt x="393" y="393"/>
                    <a:pt x="771" y="499"/>
                  </a:cubicBezTo>
                  <a:cubicBezTo>
                    <a:pt x="1149" y="605"/>
                    <a:pt x="2019" y="613"/>
                    <a:pt x="2268" y="636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8225" name="Group 33"/>
            <p:cNvGrpSpPr>
              <a:grpSpLocks/>
            </p:cNvGrpSpPr>
            <p:nvPr/>
          </p:nvGrpSpPr>
          <p:grpSpPr bwMode="auto">
            <a:xfrm>
              <a:off x="295" y="981"/>
              <a:ext cx="839" cy="2518"/>
              <a:chOff x="306" y="1003"/>
              <a:chExt cx="839" cy="2518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684" y="1253"/>
                <a:ext cx="91" cy="2268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8203" name="Group 11"/>
              <p:cNvGrpSpPr>
                <a:grpSpLocks/>
              </p:cNvGrpSpPr>
              <p:nvPr/>
            </p:nvGrpSpPr>
            <p:grpSpPr bwMode="auto">
              <a:xfrm>
                <a:off x="1054" y="1548"/>
                <a:ext cx="91" cy="317"/>
                <a:chOff x="2381" y="2750"/>
                <a:chExt cx="91" cy="317"/>
              </a:xfrm>
            </p:grpSpPr>
            <p:sp>
              <p:nvSpPr>
                <p:cNvPr id="8201" name="Rectangle 9"/>
                <p:cNvSpPr>
                  <a:spLocks noChangeArrowheads="1"/>
                </p:cNvSpPr>
                <p:nvPr/>
              </p:nvSpPr>
              <p:spPr bwMode="auto">
                <a:xfrm>
                  <a:off x="2381" y="2818"/>
                  <a:ext cx="91" cy="18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202" name="Line 10"/>
                <p:cNvSpPr>
                  <a:spLocks noChangeShapeType="1"/>
                </p:cNvSpPr>
                <p:nvPr/>
              </p:nvSpPr>
              <p:spPr bwMode="auto">
                <a:xfrm>
                  <a:off x="2426" y="2750"/>
                  <a:ext cx="0" cy="317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04" name="Group 12"/>
              <p:cNvGrpSpPr>
                <a:grpSpLocks/>
              </p:cNvGrpSpPr>
              <p:nvPr/>
            </p:nvGrpSpPr>
            <p:grpSpPr bwMode="auto">
              <a:xfrm>
                <a:off x="306" y="1979"/>
                <a:ext cx="91" cy="317"/>
                <a:chOff x="2381" y="2750"/>
                <a:chExt cx="91" cy="317"/>
              </a:xfrm>
            </p:grpSpPr>
            <p:sp>
              <p:nvSpPr>
                <p:cNvPr id="8205" name="Rectangle 13"/>
                <p:cNvSpPr>
                  <a:spLocks noChangeArrowheads="1"/>
                </p:cNvSpPr>
                <p:nvPr/>
              </p:nvSpPr>
              <p:spPr bwMode="auto">
                <a:xfrm>
                  <a:off x="2381" y="2818"/>
                  <a:ext cx="91" cy="18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206" name="Line 14"/>
                <p:cNvSpPr>
                  <a:spLocks noChangeShapeType="1"/>
                </p:cNvSpPr>
                <p:nvPr/>
              </p:nvSpPr>
              <p:spPr bwMode="auto">
                <a:xfrm>
                  <a:off x="2426" y="2750"/>
                  <a:ext cx="0" cy="317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16" name="Group 24"/>
              <p:cNvGrpSpPr>
                <a:grpSpLocks/>
              </p:cNvGrpSpPr>
              <p:nvPr/>
            </p:nvGrpSpPr>
            <p:grpSpPr bwMode="auto">
              <a:xfrm>
                <a:off x="684" y="1003"/>
                <a:ext cx="91" cy="250"/>
                <a:chOff x="2200" y="3113"/>
                <a:chExt cx="91" cy="250"/>
              </a:xfrm>
            </p:grpSpPr>
            <p:sp>
              <p:nvSpPr>
                <p:cNvPr id="8214" name="Rectangle 22"/>
                <p:cNvSpPr>
                  <a:spLocks noChangeArrowheads="1"/>
                </p:cNvSpPr>
                <p:nvPr/>
              </p:nvSpPr>
              <p:spPr bwMode="auto">
                <a:xfrm>
                  <a:off x="2200" y="3181"/>
                  <a:ext cx="91" cy="18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215" name="Line 23"/>
                <p:cNvSpPr>
                  <a:spLocks noChangeShapeType="1"/>
                </p:cNvSpPr>
                <p:nvPr/>
              </p:nvSpPr>
              <p:spPr bwMode="auto">
                <a:xfrm>
                  <a:off x="2245" y="3113"/>
                  <a:ext cx="0" cy="226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8224" name="AutoShape 32"/>
              <p:cNvSpPr>
                <a:spLocks noChangeAspect="1" noChangeArrowheads="1"/>
              </p:cNvSpPr>
              <p:nvPr/>
            </p:nvSpPr>
            <p:spPr bwMode="auto">
              <a:xfrm rot="16267108" flipV="1">
                <a:off x="434" y="1346"/>
                <a:ext cx="585" cy="762"/>
              </a:xfrm>
              <a:prstGeom prst="parallelogram">
                <a:avLst>
                  <a:gd name="adj" fmla="val 80569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2540" y="1592"/>
              <a:ext cx="839" cy="2518"/>
              <a:chOff x="306" y="1003"/>
              <a:chExt cx="839" cy="2518"/>
            </a:xfrm>
          </p:grpSpPr>
          <p:sp>
            <p:nvSpPr>
              <p:cNvPr id="8227" name="Rectangle 35"/>
              <p:cNvSpPr>
                <a:spLocks noChangeArrowheads="1"/>
              </p:cNvSpPr>
              <p:nvPr/>
            </p:nvSpPr>
            <p:spPr bwMode="auto">
              <a:xfrm>
                <a:off x="684" y="1253"/>
                <a:ext cx="91" cy="2268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8228" name="Group 36"/>
              <p:cNvGrpSpPr>
                <a:grpSpLocks/>
              </p:cNvGrpSpPr>
              <p:nvPr/>
            </p:nvGrpSpPr>
            <p:grpSpPr bwMode="auto">
              <a:xfrm>
                <a:off x="1054" y="1548"/>
                <a:ext cx="91" cy="317"/>
                <a:chOff x="2381" y="2750"/>
                <a:chExt cx="91" cy="317"/>
              </a:xfrm>
            </p:grpSpPr>
            <p:sp>
              <p:nvSpPr>
                <p:cNvPr id="8229" name="Rectangle 37"/>
                <p:cNvSpPr>
                  <a:spLocks noChangeArrowheads="1"/>
                </p:cNvSpPr>
                <p:nvPr/>
              </p:nvSpPr>
              <p:spPr bwMode="auto">
                <a:xfrm>
                  <a:off x="2381" y="2818"/>
                  <a:ext cx="91" cy="18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230" name="Line 38"/>
                <p:cNvSpPr>
                  <a:spLocks noChangeShapeType="1"/>
                </p:cNvSpPr>
                <p:nvPr/>
              </p:nvSpPr>
              <p:spPr bwMode="auto">
                <a:xfrm>
                  <a:off x="2426" y="2750"/>
                  <a:ext cx="0" cy="317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1" name="Group 39"/>
              <p:cNvGrpSpPr>
                <a:grpSpLocks/>
              </p:cNvGrpSpPr>
              <p:nvPr/>
            </p:nvGrpSpPr>
            <p:grpSpPr bwMode="auto">
              <a:xfrm>
                <a:off x="306" y="1979"/>
                <a:ext cx="91" cy="317"/>
                <a:chOff x="2381" y="2750"/>
                <a:chExt cx="91" cy="317"/>
              </a:xfrm>
            </p:grpSpPr>
            <p:sp>
              <p:nvSpPr>
                <p:cNvPr id="8232" name="Rectangle 40"/>
                <p:cNvSpPr>
                  <a:spLocks noChangeArrowheads="1"/>
                </p:cNvSpPr>
                <p:nvPr/>
              </p:nvSpPr>
              <p:spPr bwMode="auto">
                <a:xfrm>
                  <a:off x="2381" y="2818"/>
                  <a:ext cx="91" cy="18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233" name="Line 41"/>
                <p:cNvSpPr>
                  <a:spLocks noChangeShapeType="1"/>
                </p:cNvSpPr>
                <p:nvPr/>
              </p:nvSpPr>
              <p:spPr bwMode="auto">
                <a:xfrm>
                  <a:off x="2426" y="2750"/>
                  <a:ext cx="0" cy="317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8234" name="Group 42"/>
              <p:cNvGrpSpPr>
                <a:grpSpLocks/>
              </p:cNvGrpSpPr>
              <p:nvPr/>
            </p:nvGrpSpPr>
            <p:grpSpPr bwMode="auto">
              <a:xfrm>
                <a:off x="684" y="1003"/>
                <a:ext cx="91" cy="250"/>
                <a:chOff x="2200" y="3113"/>
                <a:chExt cx="91" cy="250"/>
              </a:xfrm>
            </p:grpSpPr>
            <p:sp>
              <p:nvSpPr>
                <p:cNvPr id="8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2200" y="3181"/>
                  <a:ext cx="91" cy="18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236" name="Line 44"/>
                <p:cNvSpPr>
                  <a:spLocks noChangeShapeType="1"/>
                </p:cNvSpPr>
                <p:nvPr/>
              </p:nvSpPr>
              <p:spPr bwMode="auto">
                <a:xfrm>
                  <a:off x="2245" y="3113"/>
                  <a:ext cx="0" cy="226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8237" name="AutoShape 45"/>
              <p:cNvSpPr>
                <a:spLocks noChangeAspect="1" noChangeArrowheads="1"/>
              </p:cNvSpPr>
              <p:nvPr/>
            </p:nvSpPr>
            <p:spPr bwMode="auto">
              <a:xfrm rot="16267108" flipV="1">
                <a:off x="434" y="1346"/>
                <a:ext cx="585" cy="762"/>
              </a:xfrm>
              <a:prstGeom prst="parallelogram">
                <a:avLst>
                  <a:gd name="adj" fmla="val 80569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340" y="2251"/>
              <a:ext cx="2268" cy="799"/>
            </a:xfrm>
            <a:custGeom>
              <a:avLst/>
              <a:gdLst>
                <a:gd name="T0" fmla="*/ 0 w 2268"/>
                <a:gd name="T1" fmla="*/ 0 h 799"/>
                <a:gd name="T2" fmla="*/ 1011 w 2268"/>
                <a:gd name="T3" fmla="*/ 693 h 799"/>
                <a:gd name="T4" fmla="*/ 2268 w 2268"/>
                <a:gd name="T5" fmla="*/ 635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8" h="799">
                  <a:moveTo>
                    <a:pt x="0" y="0"/>
                  </a:moveTo>
                  <a:cubicBezTo>
                    <a:pt x="168" y="115"/>
                    <a:pt x="633" y="587"/>
                    <a:pt x="1011" y="693"/>
                  </a:cubicBezTo>
                  <a:cubicBezTo>
                    <a:pt x="1389" y="799"/>
                    <a:pt x="2006" y="647"/>
                    <a:pt x="2268" y="635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703" y="981"/>
              <a:ext cx="2255" cy="745"/>
            </a:xfrm>
            <a:custGeom>
              <a:avLst/>
              <a:gdLst>
                <a:gd name="T0" fmla="*/ 0 w 2255"/>
                <a:gd name="T1" fmla="*/ 0 h 745"/>
                <a:gd name="T2" fmla="*/ 1018 w 2255"/>
                <a:gd name="T3" fmla="*/ 640 h 745"/>
                <a:gd name="T4" fmla="*/ 2255 w 2255"/>
                <a:gd name="T5" fmla="*/ 633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5" h="745">
                  <a:moveTo>
                    <a:pt x="0" y="0"/>
                  </a:moveTo>
                  <a:cubicBezTo>
                    <a:pt x="170" y="107"/>
                    <a:pt x="642" y="535"/>
                    <a:pt x="1018" y="640"/>
                  </a:cubicBezTo>
                  <a:cubicBezTo>
                    <a:pt x="1394" y="745"/>
                    <a:pt x="1997" y="635"/>
                    <a:pt x="2255" y="633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41" name="Freeform 49"/>
            <p:cNvSpPr>
              <a:spLocks/>
            </p:cNvSpPr>
            <p:nvPr/>
          </p:nvSpPr>
          <p:spPr bwMode="auto">
            <a:xfrm>
              <a:off x="2608" y="2886"/>
              <a:ext cx="1315" cy="499"/>
            </a:xfrm>
            <a:custGeom>
              <a:avLst/>
              <a:gdLst>
                <a:gd name="T0" fmla="*/ 0 w 1315"/>
                <a:gd name="T1" fmla="*/ 0 h 499"/>
                <a:gd name="T2" fmla="*/ 544 w 1315"/>
                <a:gd name="T3" fmla="*/ 363 h 499"/>
                <a:gd name="T4" fmla="*/ 1315 w 1315"/>
                <a:gd name="T5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5" h="499">
                  <a:moveTo>
                    <a:pt x="0" y="0"/>
                  </a:moveTo>
                  <a:cubicBezTo>
                    <a:pt x="162" y="140"/>
                    <a:pt x="325" y="280"/>
                    <a:pt x="544" y="363"/>
                  </a:cubicBezTo>
                  <a:cubicBezTo>
                    <a:pt x="763" y="446"/>
                    <a:pt x="1039" y="472"/>
                    <a:pt x="1315" y="499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204" y="981"/>
              <a:ext cx="499" cy="105"/>
            </a:xfrm>
            <a:custGeom>
              <a:avLst/>
              <a:gdLst>
                <a:gd name="T0" fmla="*/ 499 w 499"/>
                <a:gd name="T1" fmla="*/ 0 h 105"/>
                <a:gd name="T2" fmla="*/ 181 w 499"/>
                <a:gd name="T3" fmla="*/ 90 h 105"/>
                <a:gd name="T4" fmla="*/ 0 w 499"/>
                <a:gd name="T5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105">
                  <a:moveTo>
                    <a:pt x="499" y="0"/>
                  </a:moveTo>
                  <a:cubicBezTo>
                    <a:pt x="381" y="37"/>
                    <a:pt x="264" y="75"/>
                    <a:pt x="181" y="90"/>
                  </a:cubicBezTo>
                  <a:cubicBezTo>
                    <a:pt x="98" y="105"/>
                    <a:pt x="49" y="97"/>
                    <a:pt x="0" y="90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46" name="Freeform 54"/>
            <p:cNvSpPr>
              <a:spLocks/>
            </p:cNvSpPr>
            <p:nvPr/>
          </p:nvSpPr>
          <p:spPr bwMode="auto">
            <a:xfrm>
              <a:off x="113" y="2251"/>
              <a:ext cx="227" cy="52"/>
            </a:xfrm>
            <a:custGeom>
              <a:avLst/>
              <a:gdLst>
                <a:gd name="T0" fmla="*/ 227 w 227"/>
                <a:gd name="T1" fmla="*/ 0 h 52"/>
                <a:gd name="T2" fmla="*/ 91 w 227"/>
                <a:gd name="T3" fmla="*/ 45 h 52"/>
                <a:gd name="T4" fmla="*/ 0 w 227"/>
                <a:gd name="T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52">
                  <a:moveTo>
                    <a:pt x="227" y="0"/>
                  </a:moveTo>
                  <a:cubicBezTo>
                    <a:pt x="178" y="19"/>
                    <a:pt x="129" y="38"/>
                    <a:pt x="91" y="45"/>
                  </a:cubicBezTo>
                  <a:cubicBezTo>
                    <a:pt x="53" y="52"/>
                    <a:pt x="26" y="48"/>
                    <a:pt x="0" y="45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3334" y="2478"/>
              <a:ext cx="544" cy="181"/>
            </a:xfrm>
            <a:custGeom>
              <a:avLst/>
              <a:gdLst>
                <a:gd name="T0" fmla="*/ 0 w 544"/>
                <a:gd name="T1" fmla="*/ 0 h 181"/>
                <a:gd name="T2" fmla="*/ 272 w 544"/>
                <a:gd name="T3" fmla="*/ 136 h 181"/>
                <a:gd name="T4" fmla="*/ 544 w 544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4" h="181">
                  <a:moveTo>
                    <a:pt x="0" y="0"/>
                  </a:moveTo>
                  <a:cubicBezTo>
                    <a:pt x="90" y="53"/>
                    <a:pt x="181" y="106"/>
                    <a:pt x="272" y="136"/>
                  </a:cubicBezTo>
                  <a:cubicBezTo>
                    <a:pt x="363" y="166"/>
                    <a:pt x="453" y="173"/>
                    <a:pt x="544" y="181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2971" y="1616"/>
              <a:ext cx="817" cy="317"/>
            </a:xfrm>
            <a:custGeom>
              <a:avLst/>
              <a:gdLst>
                <a:gd name="T0" fmla="*/ 0 w 817"/>
                <a:gd name="T1" fmla="*/ 0 h 226"/>
                <a:gd name="T2" fmla="*/ 454 w 817"/>
                <a:gd name="T3" fmla="*/ 181 h 226"/>
                <a:gd name="T4" fmla="*/ 817 w 817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7" h="226">
                  <a:moveTo>
                    <a:pt x="0" y="0"/>
                  </a:moveTo>
                  <a:cubicBezTo>
                    <a:pt x="159" y="71"/>
                    <a:pt x="318" y="143"/>
                    <a:pt x="454" y="181"/>
                  </a:cubicBezTo>
                  <a:cubicBezTo>
                    <a:pt x="590" y="219"/>
                    <a:pt x="703" y="222"/>
                    <a:pt x="817" y="226"/>
                  </a:cubicBez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249" name="Freeform 57"/>
          <p:cNvSpPr>
            <a:spLocks/>
          </p:cNvSpPr>
          <p:nvPr/>
        </p:nvSpPr>
        <p:spPr bwMode="auto">
          <a:xfrm>
            <a:off x="3203575" y="1341438"/>
            <a:ext cx="349250" cy="1287462"/>
          </a:xfrm>
          <a:custGeom>
            <a:avLst/>
            <a:gdLst>
              <a:gd name="T0" fmla="*/ 128 w 220"/>
              <a:gd name="T1" fmla="*/ 0 h 811"/>
              <a:gd name="T2" fmla="*/ 0 w 220"/>
              <a:gd name="T3" fmla="*/ 427 h 811"/>
              <a:gd name="T4" fmla="*/ 220 w 220"/>
              <a:gd name="T5" fmla="*/ 369 h 811"/>
              <a:gd name="T6" fmla="*/ 64 w 220"/>
              <a:gd name="T7" fmla="*/ 811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811">
                <a:moveTo>
                  <a:pt x="128" y="0"/>
                </a:moveTo>
                <a:lnTo>
                  <a:pt x="0" y="427"/>
                </a:lnTo>
                <a:lnTo>
                  <a:pt x="220" y="369"/>
                </a:lnTo>
                <a:lnTo>
                  <a:pt x="64" y="811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51" name="Freeform 59"/>
          <p:cNvSpPr>
            <a:spLocks/>
          </p:cNvSpPr>
          <p:nvPr/>
        </p:nvSpPr>
        <p:spPr bwMode="auto">
          <a:xfrm>
            <a:off x="1547813" y="3176588"/>
            <a:ext cx="349250" cy="1287462"/>
          </a:xfrm>
          <a:custGeom>
            <a:avLst/>
            <a:gdLst>
              <a:gd name="T0" fmla="*/ 128 w 220"/>
              <a:gd name="T1" fmla="*/ 0 h 811"/>
              <a:gd name="T2" fmla="*/ 0 w 220"/>
              <a:gd name="T3" fmla="*/ 427 h 811"/>
              <a:gd name="T4" fmla="*/ 220 w 220"/>
              <a:gd name="T5" fmla="*/ 369 h 811"/>
              <a:gd name="T6" fmla="*/ 64 w 220"/>
              <a:gd name="T7" fmla="*/ 811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811">
                <a:moveTo>
                  <a:pt x="128" y="0"/>
                </a:moveTo>
                <a:lnTo>
                  <a:pt x="0" y="427"/>
                </a:lnTo>
                <a:lnTo>
                  <a:pt x="220" y="369"/>
                </a:lnTo>
                <a:lnTo>
                  <a:pt x="64" y="811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52" name="Freeform 60"/>
          <p:cNvSpPr>
            <a:spLocks/>
          </p:cNvSpPr>
          <p:nvPr/>
        </p:nvSpPr>
        <p:spPr bwMode="auto">
          <a:xfrm>
            <a:off x="4643438" y="1270000"/>
            <a:ext cx="349250" cy="1287463"/>
          </a:xfrm>
          <a:custGeom>
            <a:avLst/>
            <a:gdLst>
              <a:gd name="T0" fmla="*/ 128 w 220"/>
              <a:gd name="T1" fmla="*/ 0 h 811"/>
              <a:gd name="T2" fmla="*/ 0 w 220"/>
              <a:gd name="T3" fmla="*/ 427 h 811"/>
              <a:gd name="T4" fmla="*/ 220 w 220"/>
              <a:gd name="T5" fmla="*/ 369 h 811"/>
              <a:gd name="T6" fmla="*/ 64 w 220"/>
              <a:gd name="T7" fmla="*/ 811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811">
                <a:moveTo>
                  <a:pt x="128" y="0"/>
                </a:moveTo>
                <a:lnTo>
                  <a:pt x="0" y="427"/>
                </a:lnTo>
                <a:lnTo>
                  <a:pt x="220" y="369"/>
                </a:lnTo>
                <a:lnTo>
                  <a:pt x="64" y="811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5292725" y="1196975"/>
            <a:ext cx="1584325" cy="4222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zemní lano</a:t>
            </a: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5868988" y="1765300"/>
            <a:ext cx="3095625" cy="7270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fázové vodiče </a:t>
            </a:r>
          </a:p>
          <a:p>
            <a:pPr algn="ctr"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(kresleno jednopólově)</a:t>
            </a: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6588125" y="4581525"/>
            <a:ext cx="1944688" cy="4222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kovový stožár</a:t>
            </a:r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107950" y="5734050"/>
            <a:ext cx="4103688" cy="4222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úder blesku do fázového vodiče</a:t>
            </a:r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H="1">
            <a:off x="5218113" y="1628775"/>
            <a:ext cx="74612" cy="12207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5867400" y="2492375"/>
            <a:ext cx="144463" cy="16573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 flipH="1">
            <a:off x="5148263" y="2492375"/>
            <a:ext cx="719137" cy="26654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 flipH="1">
            <a:off x="4859338" y="5013325"/>
            <a:ext cx="1728787" cy="7921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 flipH="1" flipV="1">
            <a:off x="1692275" y="4652963"/>
            <a:ext cx="142875" cy="10810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64" name="Text Box 72"/>
          <p:cNvSpPr txBox="1">
            <a:spLocks noChangeArrowheads="1"/>
          </p:cNvSpPr>
          <p:nvPr/>
        </p:nvSpPr>
        <p:spPr bwMode="auto">
          <a:xfrm>
            <a:off x="755650" y="6319838"/>
            <a:ext cx="3744913" cy="4222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úder blesku do zemního lana</a:t>
            </a:r>
          </a:p>
        </p:txBody>
      </p:sp>
      <p:sp>
        <p:nvSpPr>
          <p:cNvPr id="8265" name="Text Box 73"/>
          <p:cNvSpPr txBox="1">
            <a:spLocks noChangeArrowheads="1"/>
          </p:cNvSpPr>
          <p:nvPr/>
        </p:nvSpPr>
        <p:spPr bwMode="auto">
          <a:xfrm>
            <a:off x="5435600" y="6165850"/>
            <a:ext cx="3095625" cy="4222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úder blesku do stožáru</a:t>
            </a:r>
          </a:p>
        </p:txBody>
      </p:sp>
      <p:sp>
        <p:nvSpPr>
          <p:cNvPr id="8266" name="Line 74"/>
          <p:cNvSpPr>
            <a:spLocks noChangeShapeType="1"/>
          </p:cNvSpPr>
          <p:nvPr/>
        </p:nvSpPr>
        <p:spPr bwMode="auto">
          <a:xfrm flipH="1" flipV="1">
            <a:off x="3348038" y="2781300"/>
            <a:ext cx="1152525" cy="35274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67" name="Line 75"/>
          <p:cNvSpPr>
            <a:spLocks noChangeShapeType="1"/>
          </p:cNvSpPr>
          <p:nvPr/>
        </p:nvSpPr>
        <p:spPr bwMode="auto">
          <a:xfrm flipH="1" flipV="1">
            <a:off x="4930775" y="2852738"/>
            <a:ext cx="504825" cy="331311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5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49" grpId="0" animBg="1"/>
      <p:bldP spid="8251" grpId="0" animBg="1"/>
      <p:bldP spid="8252" grpId="0" animBg="1"/>
      <p:bldP spid="8253" grpId="0" animBg="1"/>
      <p:bldP spid="8254" grpId="0" animBg="1"/>
      <p:bldP spid="8255" grpId="0" animBg="1"/>
      <p:bldP spid="8256" grpId="0" animBg="1"/>
      <p:bldP spid="8257" grpId="0" animBg="1"/>
      <p:bldP spid="8258" grpId="0" animBg="1"/>
      <p:bldP spid="8259" grpId="0" animBg="1"/>
      <p:bldP spid="8260" grpId="0" animBg="1"/>
      <p:bldP spid="8263" grpId="0" animBg="1"/>
      <p:bldP spid="8264" grpId="0" animBg="1"/>
      <p:bldP spid="8265" grpId="0" animBg="1"/>
      <p:bldP spid="8266" grpId="0" animBg="1"/>
      <p:bldP spid="82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792163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Přímý úder blesku do vedení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7950" y="1196975"/>
            <a:ext cx="8856663" cy="16097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450850" indent="-450850"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1.	Úder blesku do fázového vodiče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* je nejnebezpečnější a může způsobit značné škody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* při předpokladu, že vlna se šíří oběma směry, je pro  Z</a:t>
            </a:r>
            <a:r>
              <a:rPr lang="cs-CZ" altLang="cs-CZ" sz="2000" baseline="-25000" dirty="0">
                <a:solidFill>
                  <a:srgbClr val="000000"/>
                </a:solidFill>
              </a:rPr>
              <a:t>0</a:t>
            </a:r>
            <a:r>
              <a:rPr lang="cs-CZ" altLang="cs-CZ" sz="2000" dirty="0">
                <a:solidFill>
                  <a:srgbClr val="000000"/>
                </a:solidFill>
              </a:rPr>
              <a:t>=300 </a:t>
            </a:r>
            <a:r>
              <a:rPr lang="el-GR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Ω</a:t>
            </a: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 a I</a:t>
            </a:r>
            <a:r>
              <a:rPr lang="cs-CZ" altLang="cs-CZ" sz="20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max</a:t>
            </a: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=30 kA  </a:t>
            </a: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U</a:t>
            </a:r>
            <a:r>
              <a:rPr lang="cs-CZ" altLang="cs-CZ" sz="2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max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=(Z</a:t>
            </a:r>
            <a:r>
              <a:rPr lang="cs-CZ" altLang="cs-CZ" sz="2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/2)*I</a:t>
            </a:r>
            <a:r>
              <a:rPr lang="cs-CZ" altLang="cs-CZ" sz="2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max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=150*3*10</a:t>
            </a:r>
            <a:r>
              <a:rPr lang="cs-CZ" altLang="cs-CZ" sz="2400" baseline="30000" dirty="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=4,5 MV.</a:t>
            </a:r>
            <a:r>
              <a:rPr lang="cs-CZ" altLang="cs-CZ" sz="24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7950" y="2924175"/>
            <a:ext cx="8856663" cy="15494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450850" indent="-450850"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2.	Úder blesku do zemního lana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dirty="0">
                <a:solidFill>
                  <a:srgbClr val="000000"/>
                </a:solidFill>
              </a:rPr>
              <a:t>* zemní lano je uzemněno na stožárech a v těchto místech se část vlny svede do země (stožáry se chovají jako vodič s impedancí desítky ohmů), část vlny se odrazí a část projde.	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7950" y="4581525"/>
            <a:ext cx="8856663" cy="1854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450850" indent="-450850"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3.	Úder blesku do stožáru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000" dirty="0">
                <a:solidFill>
                  <a:srgbClr val="000000"/>
                </a:solidFill>
              </a:rPr>
              <a:t>* na stožáru se objeví napětí proti zemi a napětí vůči fázovému vodiči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* na některé fázi je celkové napěťové namáhání izolátoru dáno součtem okamžitých hodnot obou napětí a hrozí zapálení oblouku mezi stožárem a vodičem  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000" dirty="0">
                <a:solidFill>
                  <a:srgbClr val="000000"/>
                </a:solidFill>
              </a:rPr>
              <a:t>zkrat na vedení. </a:t>
            </a:r>
          </a:p>
        </p:txBody>
      </p:sp>
    </p:spTree>
    <p:extLst>
      <p:ext uri="{BB962C8B-B14F-4D97-AF65-F5344CB8AC3E}">
        <p14:creationId xmlns:p14="http://schemas.microsoft.com/office/powerpoint/2010/main" val="23780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Ochrany proti přepětí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1268760"/>
            <a:ext cx="8856662" cy="517064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541338" indent="-541338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1.	Zemní lana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* jsou natažena souběžně s fázovými vodiči a uzemněna na jednotlivých stožárech.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* používají se vždy na venkovních vedení vvn, v některých případech i na vedení vn.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* na vedení vn je v mnoha případech použito ve vzdálenosti několika kilometrů před rozvodnou výběhové zemní lano.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* zemní lano zabrání přímému úderu blesku do fázového vodiče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* přepětí na fázovém vodiči vznikne i při použití zemního lana, a to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	v důsledku elektromagnetické indukce</a:t>
            </a:r>
            <a:endParaRPr lang="cs-CZ" altLang="cs-CZ" sz="2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algn="ctr"/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	 </a:t>
            </a:r>
            <a:r>
              <a:rPr lang="cs-CZ" altLang="cs-CZ" sz="2400" dirty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400" u="sng" dirty="0">
                <a:solidFill>
                  <a:srgbClr val="000000"/>
                </a:solidFill>
                <a:sym typeface="Symbol" panose="05050102010706020507" pitchFamily="18" charset="2"/>
              </a:rPr>
              <a:t>tato ochrana je sama nedostatečná </a:t>
            </a:r>
            <a:endParaRPr lang="cs-CZ" altLang="cs-CZ" sz="2400" u="sng" dirty="0" smtClean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	a musí být doplněna dalšími ochranami.</a:t>
            </a:r>
          </a:p>
        </p:txBody>
      </p:sp>
    </p:spTree>
    <p:extLst>
      <p:ext uri="{BB962C8B-B14F-4D97-AF65-F5344CB8AC3E}">
        <p14:creationId xmlns:p14="http://schemas.microsoft.com/office/powerpoint/2010/main" val="15141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Definice přepětí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2875" y="1557338"/>
            <a:ext cx="8893175" cy="480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4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Přepětí je jakékoliv napětí, které svou vrcholovou hodnotou  překračuje odpovídající vrcholovou hodnotu nejvyššího ustáleného napětí při normálních podmínkách.</a:t>
            </a:r>
          </a:p>
          <a:p>
            <a:pPr>
              <a:spcBef>
                <a:spcPct val="50000"/>
              </a:spcBef>
            </a:pPr>
            <a:r>
              <a:rPr lang="cs-CZ" altLang="cs-CZ" sz="2000" i="1" dirty="0">
                <a:solidFill>
                  <a:srgbClr val="000000"/>
                </a:solidFill>
              </a:rPr>
              <a:t>Ochrana proti přepětí patří mezi základní ochrany v elektroenergetice a je nedílnou součástí energetických rozvodů (venkovní vedení a rozvodny).</a:t>
            </a:r>
          </a:p>
          <a:p>
            <a:pPr>
              <a:spcBef>
                <a:spcPct val="50000"/>
              </a:spcBef>
            </a:pPr>
            <a:r>
              <a:rPr lang="cs-CZ" altLang="cs-CZ" sz="2000" i="1" dirty="0">
                <a:solidFill>
                  <a:srgbClr val="000000"/>
                </a:solidFill>
              </a:rPr>
              <a:t>V posledních letech se klade stále větší důraz na ochranu proti přepětí v distribučních soustavách nízkého napětí. Tyto ochrany jsou rozděleny pro silové a datové rozvody.</a:t>
            </a:r>
            <a:r>
              <a:rPr lang="cs-CZ" altLang="cs-CZ" sz="2000" dirty="0">
                <a:solidFill>
                  <a:srgbClr val="000000"/>
                </a:solidFill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cs-CZ" altLang="cs-CZ" sz="2200" u="sng" dirty="0">
                <a:solidFill>
                  <a:srgbClr val="000000"/>
                </a:solidFill>
              </a:rPr>
              <a:t>Přepětí se mohou lišit:</a:t>
            </a:r>
            <a:r>
              <a:rPr lang="cs-CZ" altLang="cs-CZ" sz="2200" b="0" dirty="0">
                <a:solidFill>
                  <a:srgbClr val="000000"/>
                </a:solidFill>
              </a:rPr>
              <a:t>	- velikostí</a:t>
            </a:r>
          </a:p>
          <a:p>
            <a:r>
              <a:rPr lang="cs-CZ" altLang="cs-CZ" sz="2200" b="0" dirty="0">
                <a:solidFill>
                  <a:srgbClr val="000000"/>
                </a:solidFill>
              </a:rPr>
              <a:t>	- časovým průběhem</a:t>
            </a:r>
          </a:p>
          <a:p>
            <a:r>
              <a:rPr lang="cs-CZ" altLang="cs-CZ" sz="2200" b="0" dirty="0">
                <a:solidFill>
                  <a:srgbClr val="000000"/>
                </a:solidFill>
              </a:rPr>
              <a:t>	- příčinou vzniku</a:t>
            </a:r>
          </a:p>
          <a:p>
            <a:r>
              <a:rPr lang="cs-CZ" altLang="cs-CZ" sz="2200" b="0" dirty="0">
                <a:solidFill>
                  <a:srgbClr val="000000"/>
                </a:solidFill>
              </a:rPr>
              <a:t>	- množstvím </a:t>
            </a:r>
            <a:r>
              <a:rPr lang="cs-CZ" altLang="cs-CZ" sz="2200" b="0" dirty="0" smtClean="0">
                <a:solidFill>
                  <a:srgbClr val="000000"/>
                </a:solidFill>
              </a:rPr>
              <a:t>(pravděpodobností) výskytu</a:t>
            </a:r>
            <a:endParaRPr lang="cs-CZ" altLang="cs-CZ" sz="22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Svodiče přepětí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8713788" cy="183127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dirty="0">
                <a:solidFill>
                  <a:srgbClr val="000000"/>
                </a:solidFill>
              </a:rPr>
              <a:t>Svodiče přepětí jsou paralelně připojeny ke chráněnému zařízení a omezí velikost napětí.</a:t>
            </a:r>
          </a:p>
          <a:p>
            <a:pPr>
              <a:spcBef>
                <a:spcPts val="60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Základní požadavek: </a:t>
            </a:r>
          </a:p>
          <a:p>
            <a:pPr algn="ctr">
              <a:spcBef>
                <a:spcPts val="0"/>
              </a:spcBef>
            </a:pPr>
            <a:r>
              <a:rPr lang="cs-CZ" altLang="cs-CZ" sz="32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pokles impedance s rostoucím napětím</a:t>
            </a:r>
            <a:r>
              <a:rPr lang="cs-CZ" altLang="cs-CZ" sz="3200" dirty="0">
                <a:solidFill>
                  <a:srgbClr val="000000"/>
                </a:solidFill>
              </a:rPr>
              <a:t>.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endParaRPr lang="cs-CZ" altLang="cs-CZ" b="0" dirty="0">
              <a:solidFill>
                <a:srgbClr val="0000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987675" y="3357563"/>
            <a:ext cx="5976938" cy="5445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u="sng">
                <a:solidFill>
                  <a:srgbClr val="000000"/>
                </a:solidFill>
                <a:latin typeface="Comic Sans MS" panose="030F0702030302020204" pitchFamily="66" charset="0"/>
              </a:rPr>
              <a:t>Základní princip svodiče přepětí:</a:t>
            </a:r>
          </a:p>
        </p:txBody>
      </p:sp>
      <p:grpSp>
        <p:nvGrpSpPr>
          <p:cNvPr id="14378" name="Group 42"/>
          <p:cNvGrpSpPr>
            <a:grpSpLocks/>
          </p:cNvGrpSpPr>
          <p:nvPr/>
        </p:nvGrpSpPr>
        <p:grpSpPr bwMode="auto">
          <a:xfrm>
            <a:off x="409575" y="3716338"/>
            <a:ext cx="3873500" cy="2813050"/>
            <a:chOff x="258" y="2341"/>
            <a:chExt cx="2440" cy="1772"/>
          </a:xfrm>
        </p:grpSpPr>
        <p:cxnSp>
          <p:nvCxnSpPr>
            <p:cNvPr id="14360" name="AutoShape 24"/>
            <p:cNvCxnSpPr>
              <a:cxnSpLocks noChangeShapeType="1"/>
              <a:stCxn id="14347" idx="3"/>
              <a:endCxn id="14356" idx="0"/>
            </p:cNvCxnSpPr>
            <p:nvPr/>
          </p:nvCxnSpPr>
          <p:spPr bwMode="auto">
            <a:xfrm>
              <a:off x="1725" y="3938"/>
              <a:ext cx="0" cy="11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884" y="2614"/>
              <a:ext cx="408" cy="18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 rot="5400000">
              <a:off x="2404" y="3316"/>
              <a:ext cx="408" cy="18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rot="5400000">
              <a:off x="1521" y="3634"/>
              <a:ext cx="408" cy="18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4352" name="Group 16"/>
            <p:cNvGrpSpPr>
              <a:grpSpLocks/>
            </p:cNvGrpSpPr>
            <p:nvPr/>
          </p:nvGrpSpPr>
          <p:grpSpPr bwMode="auto">
            <a:xfrm>
              <a:off x="1610" y="2840"/>
              <a:ext cx="136" cy="499"/>
              <a:chOff x="3923" y="3158"/>
              <a:chExt cx="136" cy="499"/>
            </a:xfrm>
          </p:grpSpPr>
          <p:sp>
            <p:nvSpPr>
              <p:cNvPr id="14348" name="Line 12"/>
              <p:cNvSpPr>
                <a:spLocks noChangeShapeType="1"/>
              </p:cNvSpPr>
              <p:nvPr/>
            </p:nvSpPr>
            <p:spPr bwMode="auto">
              <a:xfrm>
                <a:off x="4037" y="3521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9" name="Oval 13"/>
              <p:cNvSpPr>
                <a:spLocks noChangeArrowheads="1"/>
              </p:cNvSpPr>
              <p:nvPr/>
            </p:nvSpPr>
            <p:spPr bwMode="auto">
              <a:xfrm>
                <a:off x="4014" y="3476"/>
                <a:ext cx="45" cy="45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50" name="Line 14"/>
              <p:cNvSpPr>
                <a:spLocks noChangeShapeType="1"/>
              </p:cNvSpPr>
              <p:nvPr/>
            </p:nvSpPr>
            <p:spPr bwMode="auto">
              <a:xfrm>
                <a:off x="3923" y="3339"/>
                <a:ext cx="91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>
                <a:off x="4037" y="3158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cxnSp>
          <p:nvCxnSpPr>
            <p:cNvPr id="14353" name="AutoShape 17"/>
            <p:cNvCxnSpPr>
              <a:cxnSpLocks noChangeShapeType="1"/>
              <a:stCxn id="14343" idx="0"/>
              <a:endCxn id="14344" idx="1"/>
            </p:cNvCxnSpPr>
            <p:nvPr/>
          </p:nvCxnSpPr>
          <p:spPr bwMode="auto">
            <a:xfrm rot="16200000">
              <a:off x="419" y="2744"/>
              <a:ext cx="495" cy="418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54" name="Oval 18"/>
            <p:cNvSpPr>
              <a:spLocks noChangeAspect="1" noChangeArrowheads="1"/>
            </p:cNvSpPr>
            <p:nvPr/>
          </p:nvSpPr>
          <p:spPr bwMode="auto">
            <a:xfrm>
              <a:off x="1701" y="2680"/>
              <a:ext cx="48" cy="4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4355" name="AutoShape 19"/>
            <p:cNvCxnSpPr>
              <a:cxnSpLocks noChangeShapeType="1"/>
              <a:stCxn id="14344" idx="3"/>
              <a:endCxn id="14354" idx="2"/>
            </p:cNvCxnSpPr>
            <p:nvPr/>
          </p:nvCxnSpPr>
          <p:spPr bwMode="auto">
            <a:xfrm flipV="1">
              <a:off x="1300" y="2704"/>
              <a:ext cx="393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56" name="Oval 20"/>
            <p:cNvSpPr>
              <a:spLocks noChangeAspect="1" noChangeArrowheads="1"/>
            </p:cNvSpPr>
            <p:nvPr/>
          </p:nvSpPr>
          <p:spPr bwMode="auto">
            <a:xfrm>
              <a:off x="1701" y="4065"/>
              <a:ext cx="48" cy="4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4357" name="AutoShape 21"/>
            <p:cNvCxnSpPr>
              <a:cxnSpLocks noChangeShapeType="1"/>
              <a:stCxn id="14343" idx="4"/>
              <a:endCxn id="14356" idx="2"/>
            </p:cNvCxnSpPr>
            <p:nvPr/>
          </p:nvCxnSpPr>
          <p:spPr bwMode="auto">
            <a:xfrm rot="16200000" flipH="1">
              <a:off x="839" y="3234"/>
              <a:ext cx="474" cy="1235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8" name="AutoShape 22"/>
            <p:cNvCxnSpPr>
              <a:cxnSpLocks noChangeShapeType="1"/>
              <a:stCxn id="14354" idx="4"/>
              <a:endCxn id="14351" idx="0"/>
            </p:cNvCxnSpPr>
            <p:nvPr/>
          </p:nvCxnSpPr>
          <p:spPr bwMode="auto">
            <a:xfrm flipH="1">
              <a:off x="1724" y="2736"/>
              <a:ext cx="1" cy="9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9" name="AutoShape 23"/>
            <p:cNvCxnSpPr>
              <a:cxnSpLocks noChangeShapeType="1"/>
              <a:stCxn id="14348" idx="1"/>
              <a:endCxn id="14347" idx="1"/>
            </p:cNvCxnSpPr>
            <p:nvPr/>
          </p:nvCxnSpPr>
          <p:spPr bwMode="auto">
            <a:xfrm>
              <a:off x="1724" y="3347"/>
              <a:ext cx="1" cy="16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61" name="AutoShape 25"/>
            <p:cNvCxnSpPr>
              <a:cxnSpLocks noChangeShapeType="1"/>
              <a:stCxn id="14354" idx="6"/>
              <a:endCxn id="14345" idx="1"/>
            </p:cNvCxnSpPr>
            <p:nvPr/>
          </p:nvCxnSpPr>
          <p:spPr bwMode="auto">
            <a:xfrm>
              <a:off x="1757" y="2704"/>
              <a:ext cx="851" cy="492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62" name="AutoShape 26"/>
            <p:cNvCxnSpPr>
              <a:cxnSpLocks noChangeShapeType="1"/>
              <a:stCxn id="14356" idx="6"/>
              <a:endCxn id="14345" idx="3"/>
            </p:cNvCxnSpPr>
            <p:nvPr/>
          </p:nvCxnSpPr>
          <p:spPr bwMode="auto">
            <a:xfrm flipV="1">
              <a:off x="1757" y="3620"/>
              <a:ext cx="851" cy="469"/>
            </a:xfrm>
            <a:prstGeom prst="bentConnector2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364" name="Group 28"/>
            <p:cNvGrpSpPr>
              <a:grpSpLocks/>
            </p:cNvGrpSpPr>
            <p:nvPr/>
          </p:nvGrpSpPr>
          <p:grpSpPr bwMode="auto">
            <a:xfrm>
              <a:off x="258" y="3208"/>
              <a:ext cx="399" cy="399"/>
              <a:chOff x="258" y="3208"/>
              <a:chExt cx="399" cy="399"/>
            </a:xfrm>
          </p:grpSpPr>
          <p:sp>
            <p:nvSpPr>
              <p:cNvPr id="14343" name="Oval 7"/>
              <p:cNvSpPr>
                <a:spLocks noChangeAspect="1" noChangeArrowheads="1"/>
              </p:cNvSpPr>
              <p:nvPr/>
            </p:nvSpPr>
            <p:spPr bwMode="auto">
              <a:xfrm>
                <a:off x="258" y="3208"/>
                <a:ext cx="399" cy="399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63" name="Text Box 27"/>
              <p:cNvSpPr txBox="1">
                <a:spLocks noChangeArrowheads="1"/>
              </p:cNvSpPr>
              <p:nvPr/>
            </p:nvSpPr>
            <p:spPr bwMode="auto">
              <a:xfrm>
                <a:off x="344" y="3249"/>
                <a:ext cx="227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cs-CZ" altLang="cs-CZ" sz="3200">
                    <a:solidFill>
                      <a:srgbClr val="000000"/>
                    </a:solidFill>
                    <a:sym typeface="Symbol" panose="05050102010706020507" pitchFamily="18" charset="2"/>
                  </a:rPr>
                  <a:t></a:t>
                </a:r>
              </a:p>
            </p:txBody>
          </p:sp>
        </p:grpSp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1429" y="3067"/>
              <a:ext cx="22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>
                  <a:solidFill>
                    <a:srgbClr val="000000"/>
                  </a:solidFill>
                </a:rPr>
                <a:t>V</a:t>
              </a:r>
              <a:endParaRPr lang="cs-CZ" altLang="cs-CZ" sz="2400" baseline="-25000">
                <a:solidFill>
                  <a:srgbClr val="000000"/>
                </a:solidFill>
              </a:endParaRPr>
            </a:p>
          </p:txBody>
        </p:sp>
        <p:sp>
          <p:nvSpPr>
            <p:cNvPr id="14366" name="Text Box 30"/>
            <p:cNvSpPr txBox="1">
              <a:spLocks noChangeArrowheads="1"/>
            </p:cNvSpPr>
            <p:nvPr/>
          </p:nvSpPr>
          <p:spPr bwMode="auto">
            <a:xfrm>
              <a:off x="2290" y="3294"/>
              <a:ext cx="22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>
                  <a:solidFill>
                    <a:srgbClr val="000000"/>
                  </a:solidFill>
                </a:rPr>
                <a:t>Z</a:t>
              </a:r>
              <a:r>
                <a:rPr lang="cs-CZ" altLang="cs-CZ" sz="2400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975" y="2341"/>
              <a:ext cx="22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>
                  <a:solidFill>
                    <a:srgbClr val="000000"/>
                  </a:solidFill>
                </a:rPr>
                <a:t>Z</a:t>
              </a:r>
              <a:r>
                <a:rPr lang="cs-CZ" altLang="cs-CZ" sz="2400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68" name="Text Box 32"/>
            <p:cNvSpPr txBox="1">
              <a:spLocks noChangeArrowheads="1"/>
            </p:cNvSpPr>
            <p:nvPr/>
          </p:nvSpPr>
          <p:spPr bwMode="auto">
            <a:xfrm>
              <a:off x="1429" y="3612"/>
              <a:ext cx="22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>
                  <a:solidFill>
                    <a:srgbClr val="000000"/>
                  </a:solidFill>
                </a:rPr>
                <a:t>Z</a:t>
              </a:r>
              <a:r>
                <a:rPr lang="cs-CZ" altLang="cs-CZ" sz="2400" baseline="-25000">
                  <a:solidFill>
                    <a:srgbClr val="000000"/>
                  </a:solidFill>
                </a:rPr>
                <a:t>p</a:t>
              </a:r>
            </a:p>
          </p:txBody>
        </p:sp>
      </p:grp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5148263" y="4098925"/>
            <a:ext cx="3816350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</a:rPr>
              <a:t>Z</a:t>
            </a:r>
            <a:r>
              <a:rPr lang="cs-CZ" altLang="cs-CZ" sz="2400" baseline="-25000">
                <a:solidFill>
                  <a:srgbClr val="000000"/>
                </a:solidFill>
              </a:rPr>
              <a:t>1</a:t>
            </a:r>
            <a:r>
              <a:rPr lang="cs-CZ" altLang="cs-CZ" sz="2400">
                <a:solidFill>
                  <a:srgbClr val="000000"/>
                </a:solidFill>
              </a:rPr>
              <a:t> –	impedance zdroje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5148263" y="5280366"/>
            <a:ext cx="38163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625475" indent="-625475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</a:rPr>
              <a:t>Z</a:t>
            </a:r>
            <a:r>
              <a:rPr lang="cs-CZ" altLang="cs-CZ" sz="2400" baseline="-25000">
                <a:solidFill>
                  <a:srgbClr val="000000"/>
                </a:solidFill>
              </a:rPr>
              <a:t>2</a:t>
            </a:r>
            <a:r>
              <a:rPr lang="cs-CZ" altLang="cs-CZ" sz="2400">
                <a:solidFill>
                  <a:srgbClr val="000000"/>
                </a:solidFill>
              </a:rPr>
              <a:t> –	impedance chráněného zařízení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5148263" y="6259513"/>
            <a:ext cx="3816350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</a:rPr>
              <a:t>Z</a:t>
            </a:r>
            <a:r>
              <a:rPr lang="cs-CZ" altLang="cs-CZ" sz="2400" baseline="-25000">
                <a:solidFill>
                  <a:srgbClr val="000000"/>
                </a:solidFill>
              </a:rPr>
              <a:t>p</a:t>
            </a:r>
            <a:r>
              <a:rPr lang="cs-CZ" altLang="cs-CZ" sz="2400">
                <a:solidFill>
                  <a:srgbClr val="000000"/>
                </a:solidFill>
              </a:rPr>
              <a:t> –	impedance svodiče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5148262" y="4712947"/>
            <a:ext cx="3816350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</a:rPr>
              <a:t>V –	vypínač</a:t>
            </a:r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 flipH="1" flipV="1">
            <a:off x="1979613" y="3968750"/>
            <a:ext cx="3168650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 flipH="1" flipV="1">
            <a:off x="4389435" y="5734050"/>
            <a:ext cx="758826" cy="36319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H="1" flipV="1">
            <a:off x="2987675" y="5949949"/>
            <a:ext cx="2160588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 flipH="1">
            <a:off x="2843213" y="4733924"/>
            <a:ext cx="2305048" cy="27939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2" grpId="0" animBg="1"/>
      <p:bldP spid="14370" grpId="0" animBg="1"/>
      <p:bldP spid="14371" grpId="0" animBg="1"/>
      <p:bldP spid="14372" grpId="0" animBg="1"/>
      <p:bldP spid="14373" grpId="0" animBg="1"/>
      <p:bldP spid="14374" grpId="0" animBg="1"/>
      <p:bldP spid="14375" grpId="0" animBg="1"/>
      <p:bldP spid="14376" grpId="0" animBg="1"/>
      <p:bldP spid="143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44475"/>
            <a:ext cx="8785225" cy="808038"/>
          </a:xfrm>
        </p:spPr>
        <p:txBody>
          <a:bodyPr/>
          <a:lstStyle/>
          <a:p>
            <a:pPr algn="ctr"/>
            <a:r>
              <a:rPr lang="cs-CZ" altLang="cs-CZ" sz="39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cs-CZ" altLang="cs-CZ" sz="39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Ochranné (koordinační) jiskřiště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1450"/>
            <a:ext cx="4330700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6659563" y="3068638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4716463" y="1341438"/>
            <a:ext cx="1223962" cy="1439862"/>
            <a:chOff x="2971" y="845"/>
            <a:chExt cx="771" cy="907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2971" y="890"/>
              <a:ext cx="77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67" name="Oval 7"/>
            <p:cNvSpPr>
              <a:spLocks noChangeArrowheads="1"/>
            </p:cNvSpPr>
            <p:nvPr/>
          </p:nvSpPr>
          <p:spPr bwMode="auto">
            <a:xfrm>
              <a:off x="3288" y="845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3334" y="935"/>
              <a:ext cx="0" cy="2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3334" y="1298"/>
              <a:ext cx="0" cy="2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5377" name="Group 17"/>
            <p:cNvGrpSpPr>
              <a:grpSpLocks/>
            </p:cNvGrpSpPr>
            <p:nvPr/>
          </p:nvGrpSpPr>
          <p:grpSpPr bwMode="auto">
            <a:xfrm>
              <a:off x="3198" y="1525"/>
              <a:ext cx="272" cy="227"/>
              <a:chOff x="4649" y="1933"/>
              <a:chExt cx="272" cy="227"/>
            </a:xfrm>
          </p:grpSpPr>
          <p:sp>
            <p:nvSpPr>
              <p:cNvPr id="15370" name="Line 10"/>
              <p:cNvSpPr>
                <a:spLocks noChangeShapeType="1"/>
              </p:cNvSpPr>
              <p:nvPr/>
            </p:nvSpPr>
            <p:spPr bwMode="auto">
              <a:xfrm>
                <a:off x="4785" y="1933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1" name="Line 11"/>
              <p:cNvSpPr>
                <a:spLocks noChangeShapeType="1"/>
              </p:cNvSpPr>
              <p:nvPr/>
            </p:nvSpPr>
            <p:spPr bwMode="auto">
              <a:xfrm>
                <a:off x="4649" y="2069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2" name="Line 12"/>
              <p:cNvSpPr>
                <a:spLocks noChangeShapeType="1"/>
              </p:cNvSpPr>
              <p:nvPr/>
            </p:nvSpPr>
            <p:spPr bwMode="auto">
              <a:xfrm>
                <a:off x="4717" y="211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5" name="Line 15"/>
              <p:cNvSpPr>
                <a:spLocks noChangeShapeType="1"/>
              </p:cNvSpPr>
              <p:nvPr/>
            </p:nvSpPr>
            <p:spPr bwMode="auto">
              <a:xfrm flipV="1">
                <a:off x="4762" y="2160"/>
                <a:ext cx="45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7740650" y="4797425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372225" y="1268413"/>
            <a:ext cx="2592388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715963" indent="-715963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</a:rPr>
              <a:t>U</a:t>
            </a:r>
            <a:r>
              <a:rPr lang="cs-CZ" altLang="cs-CZ" sz="2400" baseline="-25000">
                <a:solidFill>
                  <a:srgbClr val="000000"/>
                </a:solidFill>
              </a:rPr>
              <a:t>z</a:t>
            </a:r>
            <a:r>
              <a:rPr lang="cs-CZ" altLang="cs-CZ" sz="2400">
                <a:solidFill>
                  <a:srgbClr val="000000"/>
                </a:solidFill>
              </a:rPr>
              <a:t> –	zapalovací napětí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5724525" y="1628775"/>
            <a:ext cx="0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5795963" y="1700213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U</a:t>
            </a:r>
            <a:r>
              <a:rPr lang="cs-CZ" altLang="cs-CZ" sz="2000" baseline="-250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>
            <a:off x="6084888" y="1268413"/>
            <a:ext cx="287337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1476375" y="1268413"/>
            <a:ext cx="4967288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971550" y="2060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1042988" y="1700213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>
                <a:solidFill>
                  <a:srgbClr val="000000"/>
                </a:solidFill>
              </a:rPr>
              <a:t>U</a:t>
            </a:r>
            <a:r>
              <a:rPr lang="cs-CZ" altLang="cs-CZ" sz="2000" baseline="-250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4643438" y="2852936"/>
            <a:ext cx="4392612" cy="9096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cs-CZ" altLang="cs-CZ" sz="2400" dirty="0">
                <a:solidFill>
                  <a:srgbClr val="000000"/>
                </a:solidFill>
              </a:rPr>
              <a:t>Normální stav: </a:t>
            </a:r>
            <a:r>
              <a:rPr lang="cs-CZ" altLang="cs-CZ" sz="2800" dirty="0">
                <a:solidFill>
                  <a:srgbClr val="000000"/>
                </a:solidFill>
              </a:rPr>
              <a:t>U</a:t>
            </a:r>
            <a:r>
              <a:rPr lang="en-US" altLang="cs-CZ" sz="2800" dirty="0">
                <a:solidFill>
                  <a:srgbClr val="000000"/>
                </a:solidFill>
              </a:rPr>
              <a:t> &lt; </a:t>
            </a:r>
            <a:r>
              <a:rPr lang="en-US" altLang="cs-CZ" sz="2800" dirty="0" err="1">
                <a:solidFill>
                  <a:srgbClr val="000000"/>
                </a:solidFill>
              </a:rPr>
              <a:t>U</a:t>
            </a:r>
            <a:r>
              <a:rPr lang="en-US" altLang="cs-CZ" sz="2800" baseline="-25000" dirty="0" err="1">
                <a:solidFill>
                  <a:srgbClr val="000000"/>
                </a:solidFill>
              </a:rPr>
              <a:t>z</a:t>
            </a:r>
            <a:r>
              <a:rPr lang="en-US" altLang="cs-CZ" sz="2400" dirty="0">
                <a:solidFill>
                  <a:srgbClr val="000000"/>
                </a:solidFill>
              </a:rPr>
              <a:t> 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=&gt;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u="sng" dirty="0">
                <a:solidFill>
                  <a:srgbClr val="000000"/>
                </a:solidFill>
                <a:cs typeface="Arial" panose="020B0604020202020204" pitchFamily="34" charset="0"/>
              </a:rPr>
              <a:t>svod je zanedbatelný</a:t>
            </a:r>
            <a:endParaRPr lang="en-US" altLang="cs-CZ" sz="2400" u="sng" baseline="-25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643438" y="3861048"/>
            <a:ext cx="4392612" cy="1261884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cs-CZ" altLang="cs-CZ" sz="2400" dirty="0">
                <a:solidFill>
                  <a:srgbClr val="000000"/>
                </a:solidFill>
              </a:rPr>
              <a:t>Při přepětí: </a:t>
            </a:r>
            <a:r>
              <a:rPr lang="cs-CZ" altLang="cs-CZ" sz="2800" dirty="0">
                <a:solidFill>
                  <a:srgbClr val="000000"/>
                </a:solidFill>
              </a:rPr>
              <a:t>U</a:t>
            </a:r>
            <a:r>
              <a:rPr lang="en-US" altLang="cs-CZ" sz="2800" dirty="0">
                <a:solidFill>
                  <a:srgbClr val="000000"/>
                </a:solidFill>
              </a:rPr>
              <a:t> &gt; </a:t>
            </a:r>
            <a:r>
              <a:rPr lang="en-US" altLang="cs-CZ" sz="2800" dirty="0" err="1">
                <a:solidFill>
                  <a:srgbClr val="000000"/>
                </a:solidFill>
              </a:rPr>
              <a:t>U</a:t>
            </a:r>
            <a:r>
              <a:rPr lang="en-US" altLang="cs-CZ" sz="2800" baseline="-25000" dirty="0" err="1">
                <a:solidFill>
                  <a:srgbClr val="000000"/>
                </a:solidFill>
              </a:rPr>
              <a:t>z</a:t>
            </a:r>
            <a:r>
              <a:rPr lang="en-US" altLang="cs-CZ" sz="2400" dirty="0">
                <a:solidFill>
                  <a:srgbClr val="000000"/>
                </a:solidFill>
              </a:rPr>
              <a:t> 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=&gt;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u="sng" dirty="0">
                <a:solidFill>
                  <a:srgbClr val="000000"/>
                </a:solidFill>
                <a:cs typeface="Arial" panose="020B0604020202020204" pitchFamily="34" charset="0"/>
              </a:rPr>
              <a:t>zapálí se oblouk </a:t>
            </a:r>
          </a:p>
          <a:p>
            <a:pPr algn="ctr">
              <a:spcBef>
                <a:spcPts val="0"/>
              </a:spcBef>
            </a:pPr>
            <a:r>
              <a:rPr lang="en-US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=&gt;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u="sng" dirty="0">
                <a:solidFill>
                  <a:srgbClr val="000000"/>
                </a:solidFill>
                <a:cs typeface="Arial" panose="020B0604020202020204" pitchFamily="34" charset="0"/>
              </a:rPr>
              <a:t>výboj je sveden do země</a:t>
            </a:r>
            <a:endParaRPr lang="en-US" altLang="cs-CZ" sz="2400" u="sng" baseline="-25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4283075" y="5157192"/>
            <a:ext cx="4752975" cy="13366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182563" indent="-182563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4513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u="sng" dirty="0">
                <a:solidFill>
                  <a:srgbClr val="000000"/>
                </a:solidFill>
              </a:rPr>
              <a:t>Nevýhody: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-	následuje zkrat (oblouk trvale hoří), vypnutí - OZ nebo zkratová ochrana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- velmi malá přesnost </a:t>
            </a:r>
            <a:endParaRPr lang="en-US" altLang="cs-CZ" sz="2000" u="sng" baseline="-25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81" grpId="0" animBg="1"/>
      <p:bldP spid="15382" grpId="0" animBg="1"/>
      <p:bldP spid="15383" grpId="0"/>
      <p:bldP spid="15384" grpId="0" animBg="1"/>
      <p:bldP spid="15384" grpId="1" animBg="1"/>
      <p:bldP spid="15385" grpId="0" animBg="1"/>
      <p:bldP spid="15385" grpId="1" animBg="1"/>
      <p:bldP spid="15386" grpId="0" animBg="1"/>
      <p:bldP spid="153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sz="42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cs-CZ" altLang="cs-CZ" sz="42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Ventilová bleskojistka</a:t>
            </a:r>
          </a:p>
        </p:txBody>
      </p:sp>
      <p:grpSp>
        <p:nvGrpSpPr>
          <p:cNvPr id="17429" name="Group 21"/>
          <p:cNvGrpSpPr>
            <a:grpSpLocks/>
          </p:cNvGrpSpPr>
          <p:nvPr/>
        </p:nvGrpSpPr>
        <p:grpSpPr bwMode="auto">
          <a:xfrm>
            <a:off x="395288" y="1412875"/>
            <a:ext cx="1258887" cy="2449513"/>
            <a:chOff x="476" y="1071"/>
            <a:chExt cx="793" cy="1543"/>
          </a:xfrm>
        </p:grpSpPr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476" y="1116"/>
              <a:ext cx="77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838" y="1071"/>
              <a:ext cx="91" cy="91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884" y="1161"/>
              <a:ext cx="0" cy="2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884" y="1524"/>
              <a:ext cx="0" cy="2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arrow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17" name="Group 9"/>
            <p:cNvGrpSpPr>
              <a:grpSpLocks/>
            </p:cNvGrpSpPr>
            <p:nvPr/>
          </p:nvGrpSpPr>
          <p:grpSpPr bwMode="auto">
            <a:xfrm>
              <a:off x="748" y="2387"/>
              <a:ext cx="272" cy="227"/>
              <a:chOff x="4649" y="1933"/>
              <a:chExt cx="272" cy="227"/>
            </a:xfrm>
          </p:grpSpPr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4785" y="1933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4649" y="2069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4717" y="2115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 flipV="1">
                <a:off x="4762" y="2160"/>
                <a:ext cx="45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7428" name="Group 20"/>
            <p:cNvGrpSpPr>
              <a:grpSpLocks/>
            </p:cNvGrpSpPr>
            <p:nvPr/>
          </p:nvGrpSpPr>
          <p:grpSpPr bwMode="auto">
            <a:xfrm>
              <a:off x="725" y="1706"/>
              <a:ext cx="544" cy="680"/>
              <a:chOff x="2517" y="2296"/>
              <a:chExt cx="544" cy="680"/>
            </a:xfrm>
          </p:grpSpPr>
          <p:sp>
            <p:nvSpPr>
              <p:cNvPr id="17422" name="Rectangle 14"/>
              <p:cNvSpPr>
                <a:spLocks noChangeArrowheads="1"/>
              </p:cNvSpPr>
              <p:nvPr/>
            </p:nvSpPr>
            <p:spPr bwMode="auto">
              <a:xfrm>
                <a:off x="2608" y="2478"/>
                <a:ext cx="136" cy="362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 flipV="1">
                <a:off x="2517" y="2478"/>
                <a:ext cx="318" cy="36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2835" y="2478"/>
                <a:ext cx="9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2676" y="2341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2676" y="2840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7" name="Text Box 19"/>
              <p:cNvSpPr txBox="1">
                <a:spLocks noChangeArrowheads="1"/>
              </p:cNvSpPr>
              <p:nvPr/>
            </p:nvSpPr>
            <p:spPr bwMode="auto">
              <a:xfrm>
                <a:off x="2880" y="2296"/>
                <a:ext cx="18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cs-CZ" altLang="cs-CZ" sz="2000">
                    <a:solidFill>
                      <a:srgbClr val="000000"/>
                    </a:solidFill>
                  </a:rPr>
                  <a:t>U</a:t>
                </a:r>
              </a:p>
            </p:txBody>
          </p:sp>
        </p:grpSp>
      </p:grp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203575" y="1484313"/>
            <a:ext cx="5616575" cy="4524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00"/>
                </a:solidFill>
              </a:rPr>
              <a:t>jiskřiště (zpravidla více jiskřišť do série)</a:t>
            </a: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H="1">
            <a:off x="1187450" y="1916113"/>
            <a:ext cx="2016125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2122488" y="2133600"/>
            <a:ext cx="6697662" cy="4524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00"/>
                </a:solidFill>
              </a:rPr>
              <a:t>napěťově závislý rezistor (varistor) – SiC, ZnO</a:t>
            </a: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H="1">
            <a:off x="1331913" y="2565400"/>
            <a:ext cx="792162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2124075" y="2852738"/>
            <a:ext cx="6624638" cy="112236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00"/>
                </a:solidFill>
              </a:rPr>
              <a:t>Při jmenovitém napětí by varistorem procházel svodový proud, který způsobí ztráty a zahřívání varistoru. Proto musí být v obvodu jiskřiště. 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250825" y="4292600"/>
            <a:ext cx="8713788" cy="2463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182563" indent="-182563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Základní princip</a:t>
            </a:r>
            <a:r>
              <a:rPr lang="cs-CZ" altLang="cs-CZ" sz="2000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-	při vzniku přepětí se zapálí na jiskřišti výboj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-	napětí na varistoru je velké </a:t>
            </a:r>
            <a:r>
              <a:rPr lang="en-US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=&gt;</a:t>
            </a: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 jeho odpor je malý a náboj je sveden do země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- přepětí postupně klesá </a:t>
            </a:r>
            <a:r>
              <a:rPr lang="en-US" altLang="cs-CZ" sz="2000" dirty="0">
                <a:solidFill>
                  <a:srgbClr val="000000"/>
                </a:solidFill>
              </a:rPr>
              <a:t>=&gt;</a:t>
            </a:r>
            <a:r>
              <a:rPr lang="cs-CZ" altLang="cs-CZ" sz="2000" dirty="0">
                <a:solidFill>
                  <a:srgbClr val="000000"/>
                </a:solidFill>
              </a:rPr>
              <a:t> odpor varistoru se zvyšuje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- proud obvodem klesá a snižuje se napětí na oblouku, po určité době se oblouk přeruší </a:t>
            </a: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altLang="cs-CZ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7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7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7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30" grpId="0" animBg="1"/>
      <p:bldP spid="17431" grpId="0" animBg="1"/>
      <p:bldP spid="17432" grpId="0" animBg="1"/>
      <p:bldP spid="17433" grpId="0" animBg="1"/>
      <p:bldP spid="174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385175" cy="808037"/>
          </a:xfrm>
        </p:spPr>
        <p:txBody>
          <a:bodyPr/>
          <a:lstStyle/>
          <a:p>
            <a:pPr algn="ctr"/>
            <a:r>
              <a:rPr lang="cs-CZ" altLang="cs-CZ" sz="42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parametry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856662" cy="363696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4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1.	</a:t>
            </a:r>
            <a:r>
              <a:rPr lang="cs-CZ" altLang="cs-CZ" sz="2200" u="sng" dirty="0">
                <a:solidFill>
                  <a:srgbClr val="000000"/>
                </a:solidFill>
              </a:rPr>
              <a:t>Jmenovité zapalovací napětí</a:t>
            </a:r>
            <a:r>
              <a:rPr lang="cs-CZ" altLang="cs-CZ" sz="2200" dirty="0">
                <a:solidFill>
                  <a:srgbClr val="000000"/>
                </a:solidFill>
              </a:rPr>
              <a:t> – je dáno jiskřištěm a určuje se podle napěťové vlny 1,2/50 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s</a:t>
            </a:r>
            <a:r>
              <a:rPr lang="cs-CZ" altLang="cs-CZ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2.	</a:t>
            </a:r>
            <a:r>
              <a:rPr lang="cs-CZ" altLang="cs-CZ" sz="2200" u="sng" dirty="0">
                <a:solidFill>
                  <a:srgbClr val="000000"/>
                </a:solidFill>
              </a:rPr>
              <a:t>Zbytkové napětí</a:t>
            </a:r>
            <a:r>
              <a:rPr lang="cs-CZ" altLang="cs-CZ" sz="2200" dirty="0">
                <a:solidFill>
                  <a:srgbClr val="000000"/>
                </a:solidFill>
              </a:rPr>
              <a:t> – úbytek napětí vytvořený jmenovitým výbojovým proudem (impuls 8/20 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s)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3.	</a:t>
            </a:r>
            <a:r>
              <a:rPr lang="cs-CZ" altLang="cs-CZ" sz="2200" u="sng" dirty="0">
                <a:solidFill>
                  <a:srgbClr val="000000"/>
                </a:solidFill>
                <a:sym typeface="Symbol" panose="05050102010706020507" pitchFamily="18" charset="2"/>
              </a:rPr>
              <a:t>Jmenovitý výbojový proud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 – jak velký proud je bleskojistka schopna svést. Normalizovaná řada od 1,5 do 40 kA.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4.	</a:t>
            </a:r>
            <a:r>
              <a:rPr lang="cs-CZ" altLang="cs-CZ" sz="2200" u="sng" dirty="0">
                <a:solidFill>
                  <a:srgbClr val="000000"/>
                </a:solidFill>
                <a:sym typeface="Symbol" panose="05050102010706020507" pitchFamily="18" charset="2"/>
              </a:rPr>
              <a:t>Jmenovité napětí bleskojistky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 – napětí, na které může být bleskojistka trvale připojena a je to zároveň nejvyšší napětí, při kterém bleskojistka nesmí zapůsobit.</a:t>
            </a:r>
            <a:endParaRPr lang="cs-CZ" altLang="cs-CZ" sz="2200" dirty="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4941888"/>
            <a:ext cx="8856662" cy="161582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274638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u="sng" dirty="0" smtClean="0">
                <a:solidFill>
                  <a:srgbClr val="000000"/>
                </a:solidFill>
              </a:rPr>
              <a:t>Průběhy </a:t>
            </a:r>
            <a:r>
              <a:rPr lang="cs-CZ" altLang="cs-CZ" sz="2200" u="sng" smtClean="0">
                <a:solidFill>
                  <a:srgbClr val="000000"/>
                </a:solidFill>
              </a:rPr>
              <a:t>na bleskojistce </a:t>
            </a:r>
            <a:r>
              <a:rPr lang="cs-CZ" altLang="cs-CZ" sz="2200" u="sng" dirty="0">
                <a:solidFill>
                  <a:srgbClr val="000000"/>
                </a:solidFill>
              </a:rPr>
              <a:t>jsou dány: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* 	rázovou napěťovou charakteristikou (impuls 1,2/50 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s</a:t>
            </a:r>
            <a:r>
              <a:rPr lang="cs-CZ" altLang="cs-CZ" sz="22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* 	závislostí zbytkového napětí na velikosti výbojového proudu (impuls 8/20 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s)</a:t>
            </a:r>
            <a:r>
              <a:rPr lang="cs-CZ" altLang="cs-CZ" sz="2200" dirty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266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/>
            <a:r>
              <a:rPr lang="cs-CZ" altLang="cs-CZ" sz="42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Působení bleskojistky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7950" y="1176338"/>
            <a:ext cx="4535488" cy="1122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r>
              <a:rPr lang="cs-CZ" altLang="cs-CZ" sz="2200" dirty="0">
                <a:solidFill>
                  <a:srgbClr val="000000"/>
                </a:solidFill>
              </a:rPr>
              <a:t>Rázový impuls 1,2/50 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s, </a:t>
            </a:r>
          </a:p>
          <a:p>
            <a:pPr>
              <a:spcBef>
                <a:spcPts val="0"/>
              </a:spcBef>
            </a:pPr>
            <a:r>
              <a:rPr lang="cs-CZ" altLang="cs-CZ" sz="2200" dirty="0" err="1">
                <a:solidFill>
                  <a:srgbClr val="000000"/>
                </a:solidFill>
                <a:sym typeface="Symbol" panose="05050102010706020507" pitchFamily="18" charset="2"/>
              </a:rPr>
              <a:t>U</a:t>
            </a:r>
            <a:r>
              <a:rPr lang="cs-CZ" altLang="cs-CZ" sz="2200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max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 = 17 </a:t>
            </a:r>
            <a:r>
              <a:rPr lang="cs-CZ" altLang="cs-CZ" sz="2200" dirty="0" err="1">
                <a:solidFill>
                  <a:srgbClr val="000000"/>
                </a:solidFill>
                <a:sym typeface="Symbol" panose="05050102010706020507" pitchFamily="18" charset="2"/>
              </a:rPr>
              <a:t>kV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  <a:p>
            <a:pPr>
              <a:spcBef>
                <a:spcPts val="0"/>
              </a:spcBef>
            </a:pP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(průběh napětí bez bleskojistky)</a:t>
            </a:r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107950" y="2420938"/>
            <a:ext cx="7343775" cy="4321175"/>
            <a:chOff x="1066" y="1571"/>
            <a:chExt cx="4626" cy="2676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571"/>
              <a:ext cx="4626" cy="2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1247" y="3566"/>
              <a:ext cx="435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79388" y="2295525"/>
            <a:ext cx="1008062" cy="846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930775" y="1057424"/>
            <a:ext cx="4032250" cy="78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Zbytkové napětí bleskojistky - 5kV</a:t>
            </a:r>
            <a:endParaRPr lang="cs-CZ" altLang="cs-CZ" sz="22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803963" y="3107531"/>
            <a:ext cx="2089150" cy="7874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00"/>
                </a:solidFill>
              </a:rPr>
              <a:t>Zapalovací napětí - 10 kV</a:t>
            </a:r>
            <a:endParaRPr lang="cs-CZ" altLang="cs-CZ" sz="22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724400" y="1968451"/>
            <a:ext cx="3240088" cy="4524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00"/>
                </a:solidFill>
              </a:rPr>
              <a:t>Působení bleskojistky</a:t>
            </a:r>
            <a:endParaRPr lang="cs-CZ" altLang="cs-CZ" sz="22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3635374" y="1989138"/>
            <a:ext cx="2089025" cy="30241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684213" y="3107531"/>
            <a:ext cx="6119750" cy="111363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50825" y="4149725"/>
            <a:ext cx="93662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250825" y="3141663"/>
            <a:ext cx="1081088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68313" y="4797152"/>
            <a:ext cx="583247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1619249" y="1844674"/>
            <a:ext cx="3311525" cy="2952751"/>
          </a:xfrm>
          <a:custGeom>
            <a:avLst/>
            <a:gdLst>
              <a:gd name="connsiteX0" fmla="*/ 0 w 3311525"/>
              <a:gd name="connsiteY0" fmla="*/ 0 h 2952751"/>
              <a:gd name="connsiteX1" fmla="*/ 3311525 w 3311525"/>
              <a:gd name="connsiteY1" fmla="*/ 2952751 h 2952751"/>
              <a:gd name="connsiteX0" fmla="*/ 0 w 3311525"/>
              <a:gd name="connsiteY0" fmla="*/ 0 h 2952751"/>
              <a:gd name="connsiteX1" fmla="*/ 1289503 w 3311525"/>
              <a:gd name="connsiteY1" fmla="*/ 1159783 h 2952751"/>
              <a:gd name="connsiteX2" fmla="*/ 3311525 w 3311525"/>
              <a:gd name="connsiteY2" fmla="*/ 2952751 h 2952751"/>
              <a:gd name="connsiteX0" fmla="*/ 0 w 3311525"/>
              <a:gd name="connsiteY0" fmla="*/ 0 h 2952751"/>
              <a:gd name="connsiteX1" fmla="*/ 1044574 w 3311525"/>
              <a:gd name="connsiteY1" fmla="*/ 1257754 h 2952751"/>
              <a:gd name="connsiteX2" fmla="*/ 3311525 w 3311525"/>
              <a:gd name="connsiteY2" fmla="*/ 2952751 h 2952751"/>
              <a:gd name="connsiteX0" fmla="*/ 0 w 3311525"/>
              <a:gd name="connsiteY0" fmla="*/ 0 h 2952751"/>
              <a:gd name="connsiteX1" fmla="*/ 571046 w 3311525"/>
              <a:gd name="connsiteY1" fmla="*/ 1208768 h 2952751"/>
              <a:gd name="connsiteX2" fmla="*/ 3311525 w 3311525"/>
              <a:gd name="connsiteY2" fmla="*/ 2952751 h 29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1525" h="2952751">
                <a:moveTo>
                  <a:pt x="0" y="0"/>
                </a:moveTo>
                <a:lnTo>
                  <a:pt x="571046" y="1208768"/>
                </a:lnTo>
                <a:cubicBezTo>
                  <a:pt x="385385" y="1033235"/>
                  <a:pt x="2207683" y="1968501"/>
                  <a:pt x="3311525" y="295275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8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 animBg="1"/>
      <p:bldP spid="20486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/>
            <a:r>
              <a:rPr lang="cs-CZ" altLang="cs-CZ" sz="42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3. </a:t>
            </a:r>
            <a:r>
              <a:rPr lang="cs-CZ" altLang="cs-CZ" sz="42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Omezovač přepětí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1174" y="1138377"/>
            <a:ext cx="8642350" cy="70788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Omezovač přepětí představuje nejmodernější technologii, která je založena na varistoru z </a:t>
            </a:r>
            <a:r>
              <a:rPr lang="cs-CZ" altLang="cs-CZ" sz="2000" dirty="0" err="1">
                <a:solidFill>
                  <a:srgbClr val="000000"/>
                </a:solidFill>
              </a:rPr>
              <a:t>ZnO</a:t>
            </a:r>
            <a:r>
              <a:rPr lang="cs-CZ" altLang="cs-CZ" sz="2000" dirty="0">
                <a:solidFill>
                  <a:srgbClr val="000000"/>
                </a:solidFill>
              </a:rPr>
              <a:t> (oxid zinečnatý).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50825" y="2133600"/>
            <a:ext cx="8642350" cy="20351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Voltampérová charakteristika varistoru je dána vztahem: </a:t>
            </a:r>
          </a:p>
          <a:p>
            <a:pPr>
              <a:spcBef>
                <a:spcPct val="50000"/>
              </a:spcBef>
            </a:pP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cs-CZ" altLang="cs-CZ" sz="24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kde pro lineární rezistor je 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=1,pro </a:t>
            </a:r>
            <a:r>
              <a:rPr lang="cs-CZ" altLang="cs-CZ" sz="2000" dirty="0" err="1">
                <a:solidFill>
                  <a:srgbClr val="000000"/>
                </a:solidFill>
                <a:sym typeface="Symbol" panose="05050102010706020507" pitchFamily="18" charset="2"/>
              </a:rPr>
              <a:t>SiC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 je =2–6 a pro </a:t>
            </a:r>
            <a:r>
              <a:rPr lang="cs-CZ" altLang="cs-CZ" sz="2000" dirty="0" err="1">
                <a:solidFill>
                  <a:srgbClr val="000000"/>
                </a:solidFill>
                <a:sym typeface="Symbol" panose="05050102010706020507" pitchFamily="18" charset="2"/>
              </a:rPr>
              <a:t>ZnO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 je =20-50</a:t>
            </a:r>
          </a:p>
        </p:txBody>
      </p:sp>
      <p:graphicFrame>
        <p:nvGraphicFramePr>
          <p:cNvPr id="2150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03575" y="2708275"/>
          <a:ext cx="22733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Rovnice" r:id="rId3" imgW="457200" imgH="203040" progId="Equation.3">
                  <p:embed/>
                </p:oleObj>
              </mc:Choice>
              <mc:Fallback>
                <p:oleObj name="Rovnice" r:id="rId3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708275"/>
                        <a:ext cx="2273300" cy="1011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50825" y="4797152"/>
            <a:ext cx="8675688" cy="10318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>
              <a:tabLst>
                <a:tab pos="4754563" algn="l"/>
                <a:tab pos="72691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40513">
              <a:tabLst>
                <a:tab pos="4754563" algn="l"/>
                <a:tab pos="72691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19900">
              <a:tabLst>
                <a:tab pos="4754563" algn="l"/>
                <a:tab pos="72691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999288">
              <a:tabLst>
                <a:tab pos="4754563" algn="l"/>
                <a:tab pos="72691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78675">
              <a:tabLst>
                <a:tab pos="4754563" algn="l"/>
                <a:tab pos="72691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635875" fontAlgn="base">
              <a:spcBef>
                <a:spcPct val="0"/>
              </a:spcBef>
              <a:spcAft>
                <a:spcPct val="0"/>
              </a:spcAft>
              <a:tabLst>
                <a:tab pos="4754563" algn="l"/>
                <a:tab pos="72691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093075" fontAlgn="base">
              <a:spcBef>
                <a:spcPct val="0"/>
              </a:spcBef>
              <a:spcAft>
                <a:spcPct val="0"/>
              </a:spcAft>
              <a:tabLst>
                <a:tab pos="4754563" algn="l"/>
                <a:tab pos="72691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8550275" fontAlgn="base">
              <a:spcBef>
                <a:spcPct val="0"/>
              </a:spcBef>
              <a:spcAft>
                <a:spcPct val="0"/>
              </a:spcAft>
              <a:tabLst>
                <a:tab pos="4754563" algn="l"/>
                <a:tab pos="72691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007475" fontAlgn="base">
              <a:spcBef>
                <a:spcPct val="0"/>
              </a:spcBef>
              <a:spcAft>
                <a:spcPct val="0"/>
              </a:spcAft>
              <a:tabLst>
                <a:tab pos="4754563" algn="l"/>
                <a:tab pos="72691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Napěťová závislost varistoru je tak výrazná, že při jmenovitém napětí v soustavě je proud varistorem zanedbatelný a omezovač nemusí mít jiskřiště. Tím dojde k výraznému konstrukčnímu zjednodušení.</a:t>
            </a:r>
          </a:p>
        </p:txBody>
      </p:sp>
    </p:spTree>
    <p:extLst>
      <p:ext uri="{BB962C8B-B14F-4D97-AF65-F5344CB8AC3E}">
        <p14:creationId xmlns:p14="http://schemas.microsoft.com/office/powerpoint/2010/main" val="23856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  <p:bldP spid="215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385175" cy="736600"/>
          </a:xfrm>
        </p:spPr>
        <p:txBody>
          <a:bodyPr/>
          <a:lstStyle/>
          <a:p>
            <a:pPr algn="ctr"/>
            <a:r>
              <a:rPr lang="cs-CZ" altLang="cs-CZ" sz="42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parametry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388" y="1052513"/>
            <a:ext cx="8856662" cy="28606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4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1.	</a:t>
            </a:r>
            <a:r>
              <a:rPr lang="cs-CZ" altLang="cs-CZ" sz="2000" u="sng" dirty="0">
                <a:solidFill>
                  <a:srgbClr val="000000"/>
                </a:solidFill>
              </a:rPr>
              <a:t>Jmenovité napětí </a:t>
            </a:r>
            <a:r>
              <a:rPr lang="cs-CZ" altLang="cs-CZ" sz="2000" dirty="0">
                <a:solidFill>
                  <a:srgbClr val="000000"/>
                </a:solidFill>
              </a:rPr>
              <a:t> - U</a:t>
            </a:r>
            <a:r>
              <a:rPr lang="cs-CZ" altLang="cs-CZ" sz="2000" baseline="-25000" dirty="0">
                <a:solidFill>
                  <a:srgbClr val="000000"/>
                </a:solidFill>
              </a:rPr>
              <a:t>r</a:t>
            </a:r>
            <a:r>
              <a:rPr lang="cs-CZ" altLang="cs-CZ" sz="2000" dirty="0">
                <a:solidFill>
                  <a:srgbClr val="000000"/>
                </a:solidFill>
              </a:rPr>
              <a:t> (kV) – je nejvyšší napětí, aby omezovač správně působil i v podmínkách dočasných přepětí. 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2.	</a:t>
            </a:r>
            <a:r>
              <a:rPr lang="cs-CZ" altLang="cs-CZ" sz="2000" u="sng" dirty="0">
                <a:solidFill>
                  <a:srgbClr val="000000"/>
                </a:solidFill>
              </a:rPr>
              <a:t>Trvalé provozní napětí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dirty="0" err="1">
                <a:solidFill>
                  <a:srgbClr val="000000"/>
                </a:solidFill>
              </a:rPr>
              <a:t>U</a:t>
            </a:r>
            <a:r>
              <a:rPr lang="cs-CZ" altLang="cs-CZ" sz="2000" baseline="-25000" dirty="0" err="1">
                <a:solidFill>
                  <a:srgbClr val="000000"/>
                </a:solidFill>
              </a:rPr>
              <a:t>c</a:t>
            </a:r>
            <a:r>
              <a:rPr lang="cs-CZ" altLang="cs-CZ" sz="2000" dirty="0">
                <a:solidFill>
                  <a:srgbClr val="000000"/>
                </a:solidFill>
              </a:rPr>
              <a:t> (kV) – nejvyšší napětí, které může být trvale připojeno na omezovač (s ohledem na tepelné namáhání). Je to asi 80 % jmenovitého napětí.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3.	</a:t>
            </a:r>
            <a:r>
              <a:rPr lang="cs-CZ" altLang="cs-CZ" sz="2000" u="sng" dirty="0">
                <a:solidFill>
                  <a:srgbClr val="000000"/>
                </a:solidFill>
              </a:rPr>
              <a:t>Jmenovitý výbojový proud</a:t>
            </a:r>
            <a:r>
              <a:rPr lang="cs-CZ" altLang="cs-CZ" sz="2000" dirty="0">
                <a:solidFill>
                  <a:srgbClr val="000000"/>
                </a:solidFill>
              </a:rPr>
              <a:t> (kA) - 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jak velký proud je omezovač schopen svést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4.	</a:t>
            </a:r>
            <a:r>
              <a:rPr lang="cs-CZ" altLang="cs-CZ" sz="2000" u="sng" dirty="0">
                <a:solidFill>
                  <a:srgbClr val="000000"/>
                </a:solidFill>
                <a:sym typeface="Symbol" panose="05050102010706020507" pitchFamily="18" charset="2"/>
              </a:rPr>
              <a:t>Zbytkové napětí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 - </a:t>
            </a:r>
            <a:r>
              <a:rPr lang="cs-CZ" altLang="cs-CZ" sz="2000" dirty="0">
                <a:solidFill>
                  <a:srgbClr val="000000"/>
                </a:solidFill>
              </a:rPr>
              <a:t>úbytek napětí vytvořený jmenovitým výbojovým proudem (impuls 8/20 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s)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4076700"/>
            <a:ext cx="8856662" cy="255454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 marL="365125" indent="-365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4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u="sng" dirty="0">
                <a:solidFill>
                  <a:srgbClr val="000000"/>
                </a:solidFill>
              </a:rPr>
              <a:t>Porovnání bleskojistky a omezovače přepětí: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1.	Trvalé provozní napětí u omezovačů je nižší než zapalovací napětí bleskojistek </a:t>
            </a:r>
            <a:r>
              <a:rPr lang="en-US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=&gt;</a:t>
            </a: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 umožňuje snížení ochranné hladiny.</a:t>
            </a:r>
            <a:endParaRPr lang="en-US" altLang="cs-CZ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2.	Omezovač může svádět i dočasná přepětí, která trvají řádově sekundy, což se využívá v soustavě vvn. V případě zapůsobení ventilové bleskojistky by došlo k tepelnému zničení.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3.	Působení omezovače téměř nezávisí na strmosti napětí.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4.	Omezovače jsou konstrukčně jednodušší a tím i spolehlivější.</a:t>
            </a:r>
            <a:endParaRPr lang="cs-CZ" altLang="cs-CZ" sz="20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45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107950" y="2262188"/>
            <a:ext cx="7488238" cy="4481512"/>
            <a:chOff x="68" y="1425"/>
            <a:chExt cx="4717" cy="2823"/>
          </a:xfrm>
        </p:grpSpPr>
        <p:pic>
          <p:nvPicPr>
            <p:cNvPr id="26641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425"/>
              <a:ext cx="4717" cy="2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295" y="3554"/>
              <a:ext cx="44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3575"/>
          </a:xfrm>
        </p:spPr>
        <p:txBody>
          <a:bodyPr/>
          <a:lstStyle/>
          <a:p>
            <a:pPr algn="ctr"/>
            <a:r>
              <a:rPr lang="cs-CZ" altLang="cs-CZ" sz="38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Působení omezovače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4535488" cy="1122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Rázový impuls 1,2/50 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s, </a:t>
            </a:r>
          </a:p>
          <a:p>
            <a:pPr>
              <a:spcBef>
                <a:spcPts val="0"/>
              </a:spcBef>
            </a:pPr>
            <a:r>
              <a:rPr lang="cs-CZ" altLang="cs-CZ" sz="2200" dirty="0" err="1">
                <a:solidFill>
                  <a:srgbClr val="000000"/>
                </a:solidFill>
                <a:sym typeface="Symbol" panose="05050102010706020507" pitchFamily="18" charset="2"/>
              </a:rPr>
              <a:t>U</a:t>
            </a:r>
            <a:r>
              <a:rPr lang="cs-CZ" altLang="cs-CZ" sz="2200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max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 = 17 </a:t>
            </a:r>
            <a:r>
              <a:rPr lang="cs-CZ" altLang="cs-CZ" sz="2200" dirty="0" err="1">
                <a:solidFill>
                  <a:srgbClr val="000000"/>
                </a:solidFill>
                <a:sym typeface="Symbol" panose="05050102010706020507" pitchFamily="18" charset="2"/>
              </a:rPr>
              <a:t>kV</a:t>
            </a: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  <a:p>
            <a:pPr>
              <a:spcBef>
                <a:spcPts val="0"/>
              </a:spcBef>
            </a:pPr>
            <a:r>
              <a:rPr lang="cs-CZ" altLang="cs-CZ" sz="2200" dirty="0">
                <a:solidFill>
                  <a:srgbClr val="000000"/>
                </a:solidFill>
                <a:sym typeface="Symbol" panose="05050102010706020507" pitchFamily="18" charset="2"/>
              </a:rPr>
              <a:t>(průběh napětí bez omezovače)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07950" y="2170113"/>
            <a:ext cx="503238" cy="827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964113" y="935830"/>
            <a:ext cx="4032250" cy="78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00"/>
                </a:solidFill>
              </a:rPr>
              <a:t>Zbytkové napětí omezovače - 5kV</a:t>
            </a:r>
            <a:endParaRPr lang="cs-CZ" altLang="cs-CZ" sz="22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896554" y="5445224"/>
            <a:ext cx="2089150" cy="78740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00"/>
                </a:solidFill>
              </a:rPr>
              <a:t>Zapůsobení omezovače</a:t>
            </a:r>
            <a:endParaRPr lang="cs-CZ" altLang="cs-CZ" sz="22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745616" y="1826650"/>
            <a:ext cx="3240088" cy="4524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00"/>
                </a:solidFill>
              </a:rPr>
              <a:t>Působení omezovače</a:t>
            </a:r>
            <a:endParaRPr lang="cs-CZ" altLang="cs-CZ" sz="22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3779838" y="1700213"/>
            <a:ext cx="1223962" cy="3168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 flipV="1">
            <a:off x="1331912" y="4797424"/>
            <a:ext cx="5564640" cy="64779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50825" y="4760913"/>
            <a:ext cx="93662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50825" y="3068638"/>
            <a:ext cx="1081088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68313" y="4868863"/>
            <a:ext cx="583247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745615" y="2285205"/>
            <a:ext cx="915536" cy="27661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07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44475"/>
            <a:ext cx="8785225" cy="808038"/>
          </a:xfrm>
        </p:spPr>
        <p:txBody>
          <a:bodyPr/>
          <a:lstStyle/>
          <a:p>
            <a:pPr algn="ctr"/>
            <a:r>
              <a:rPr lang="cs-CZ" altLang="cs-CZ" sz="42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omezovače pro síť 22 kV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49350"/>
            <a:ext cx="7669485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795963" y="1169988"/>
            <a:ext cx="3097212" cy="1938992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>
              <a:tabLst>
                <a:tab pos="365125" algn="l"/>
                <a:tab pos="1431925" algn="l"/>
                <a:tab pos="2606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65125" algn="l"/>
                <a:tab pos="1431925" algn="l"/>
                <a:tab pos="2606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5125" algn="l"/>
                <a:tab pos="1431925" algn="l"/>
                <a:tab pos="2606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5125" algn="l"/>
                <a:tab pos="1431925" algn="l"/>
                <a:tab pos="2606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5125" algn="l"/>
                <a:tab pos="1431925" algn="l"/>
                <a:tab pos="2606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1431925" algn="l"/>
                <a:tab pos="2606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1431925" algn="l"/>
                <a:tab pos="2606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1431925" algn="l"/>
                <a:tab pos="2606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1431925" algn="l"/>
                <a:tab pos="2606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U</a:t>
            </a:r>
            <a:r>
              <a:rPr lang="cs-CZ" altLang="cs-CZ" sz="2000" baseline="-25000" dirty="0">
                <a:solidFill>
                  <a:srgbClr val="000000"/>
                </a:solidFill>
              </a:rPr>
              <a:t>r	</a:t>
            </a:r>
            <a:r>
              <a:rPr lang="cs-CZ" altLang="cs-CZ" sz="2000" dirty="0">
                <a:solidFill>
                  <a:srgbClr val="000000"/>
                </a:solidFill>
              </a:rPr>
              <a:t>= 30 kV</a:t>
            </a:r>
          </a:p>
          <a:p>
            <a:pPr>
              <a:spcBef>
                <a:spcPts val="0"/>
              </a:spcBef>
            </a:pPr>
            <a:r>
              <a:rPr lang="cs-CZ" altLang="cs-CZ" sz="2000" dirty="0" err="1">
                <a:solidFill>
                  <a:srgbClr val="000000"/>
                </a:solidFill>
              </a:rPr>
              <a:t>U</a:t>
            </a:r>
            <a:r>
              <a:rPr lang="cs-CZ" altLang="cs-CZ" sz="2000" baseline="-25000" dirty="0" err="1">
                <a:solidFill>
                  <a:srgbClr val="000000"/>
                </a:solidFill>
              </a:rPr>
              <a:t>c</a:t>
            </a:r>
            <a:r>
              <a:rPr lang="cs-CZ" altLang="cs-CZ" sz="2000" baseline="-25000" dirty="0">
                <a:solidFill>
                  <a:srgbClr val="000000"/>
                </a:solidFill>
              </a:rPr>
              <a:t>	</a:t>
            </a:r>
            <a:r>
              <a:rPr lang="cs-CZ" altLang="cs-CZ" sz="2000" dirty="0">
                <a:solidFill>
                  <a:srgbClr val="000000"/>
                </a:solidFill>
              </a:rPr>
              <a:t>= 24 kV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I 	= 10 kA </a:t>
            </a:r>
          </a:p>
          <a:p>
            <a:pPr>
              <a:spcBef>
                <a:spcPts val="0"/>
              </a:spcBef>
            </a:pPr>
            <a:r>
              <a:rPr lang="cs-CZ" altLang="cs-CZ" sz="2000" u="sng" dirty="0">
                <a:solidFill>
                  <a:srgbClr val="000000"/>
                </a:solidFill>
              </a:rPr>
              <a:t>Zbytkové napětí: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I=5 kA </a:t>
            </a:r>
            <a:r>
              <a:rPr lang="en-US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=&gt;</a:t>
            </a: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 	U=73,8 kV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I=10 kA </a:t>
            </a:r>
            <a:r>
              <a:rPr lang="en-US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=&gt;</a:t>
            </a:r>
            <a:r>
              <a:rPr lang="cs-CZ" altLang="cs-CZ" sz="2000" dirty="0">
                <a:solidFill>
                  <a:srgbClr val="000000"/>
                </a:solidFill>
                <a:cs typeface="Arial" panose="020B0604020202020204" pitchFamily="34" charset="0"/>
              </a:rPr>
              <a:t> 	U=80 kV</a:t>
            </a:r>
            <a:endParaRPr lang="en-US" altLang="cs-CZ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 flipV="1">
            <a:off x="2843213" y="3141663"/>
            <a:ext cx="1657350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 flipV="1">
            <a:off x="2555875" y="2205038"/>
            <a:ext cx="1944688" cy="2592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2627313" y="4797425"/>
            <a:ext cx="1873250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3203575" y="5373688"/>
            <a:ext cx="1368425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0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4" grpId="0" animBg="1"/>
      <p:bldP spid="27655" grpId="0" animBg="1"/>
      <p:bldP spid="27656" grpId="0" animBg="1"/>
      <p:bldP spid="276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08625" y="244475"/>
            <a:ext cx="3455988" cy="1528763"/>
          </a:xfrm>
        </p:spPr>
        <p:txBody>
          <a:bodyPr/>
          <a:lstStyle/>
          <a:p>
            <a:pPr algn="ctr"/>
            <a:r>
              <a:rPr lang="cs-CZ" altLang="cs-CZ" sz="36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omezovače vn </a:t>
            </a:r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5" t="19189" r="12006" b="6250"/>
          <a:stretch>
            <a:fillRect/>
          </a:stretch>
        </p:blipFill>
        <p:spPr bwMode="auto">
          <a:xfrm>
            <a:off x="107950" y="115888"/>
            <a:ext cx="521017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7" t="19206" r="7864" b="6364"/>
          <a:stretch>
            <a:fillRect/>
          </a:stretch>
        </p:blipFill>
        <p:spPr bwMode="auto">
          <a:xfrm>
            <a:off x="5946775" y="1773238"/>
            <a:ext cx="2297113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3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Časový průběh přepětí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7950" y="1484313"/>
            <a:ext cx="8928100" cy="458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98850" indent="-3498850">
              <a:spcBef>
                <a:spcPct val="0"/>
              </a:spcBef>
              <a:tabLst>
                <a:tab pos="271463" algn="l"/>
                <a:tab pos="1885950" algn="l"/>
                <a:tab pos="349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spcBef>
                <a:spcPct val="0"/>
              </a:spcBef>
              <a:tabLst>
                <a:tab pos="271463" algn="l"/>
                <a:tab pos="1885950" algn="l"/>
                <a:tab pos="349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spcBef>
                <a:spcPct val="0"/>
              </a:spcBef>
              <a:tabLst>
                <a:tab pos="271463" algn="l"/>
                <a:tab pos="1885950" algn="l"/>
                <a:tab pos="349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spcBef>
                <a:spcPct val="0"/>
              </a:spcBef>
              <a:tabLst>
                <a:tab pos="271463" algn="l"/>
                <a:tab pos="1885950" algn="l"/>
                <a:tab pos="349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spcBef>
                <a:spcPct val="0"/>
              </a:spcBef>
              <a:tabLst>
                <a:tab pos="271463" algn="l"/>
                <a:tab pos="1885950" algn="l"/>
                <a:tab pos="349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71463" algn="l"/>
                <a:tab pos="1885950" algn="l"/>
                <a:tab pos="349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71463" algn="l"/>
                <a:tab pos="1885950" algn="l"/>
                <a:tab pos="349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71463" algn="l"/>
                <a:tab pos="1885950" algn="l"/>
                <a:tab pos="349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71463" algn="l"/>
                <a:tab pos="1885950" algn="l"/>
                <a:tab pos="3498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Podle mezinárodních norem se dělí časový průběh přepětí: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* </a:t>
            </a:r>
            <a:r>
              <a:rPr lang="cs-CZ" altLang="cs-CZ" sz="2400" u="sng" dirty="0">
                <a:solidFill>
                  <a:srgbClr val="000000"/>
                </a:solidFill>
              </a:rPr>
              <a:t>trvalá přepětí</a:t>
            </a:r>
            <a:r>
              <a:rPr lang="cs-CZ" altLang="cs-CZ" sz="2400" dirty="0">
                <a:solidFill>
                  <a:srgbClr val="000000"/>
                </a:solidFill>
              </a:rPr>
              <a:t>	</a:t>
            </a:r>
            <a:r>
              <a:rPr lang="cs-CZ" altLang="cs-CZ" sz="2000" dirty="0">
                <a:solidFill>
                  <a:srgbClr val="000000"/>
                </a:solidFill>
              </a:rPr>
              <a:t>síťová frekvence a konstantní efektivní hodnota.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* </a:t>
            </a:r>
            <a:r>
              <a:rPr lang="cs-CZ" altLang="cs-CZ" sz="2400" u="sng" dirty="0">
                <a:solidFill>
                  <a:srgbClr val="000000"/>
                </a:solidFill>
              </a:rPr>
              <a:t>dočasná přepětí</a:t>
            </a:r>
            <a:r>
              <a:rPr lang="cs-CZ" altLang="cs-CZ" sz="2400" dirty="0">
                <a:solidFill>
                  <a:srgbClr val="000000"/>
                </a:solidFill>
              </a:rPr>
              <a:t>	</a:t>
            </a:r>
            <a:r>
              <a:rPr lang="cs-CZ" altLang="cs-CZ" sz="2000" dirty="0">
                <a:solidFill>
                  <a:srgbClr val="000000"/>
                </a:solidFill>
              </a:rPr>
              <a:t>síťová frekvence a doba trvání je v rozsahu 0,03 </a:t>
            </a:r>
            <a:r>
              <a:rPr lang="pl-PL" altLang="cs-CZ" sz="2000" dirty="0">
                <a:solidFill>
                  <a:srgbClr val="000000"/>
                </a:solidFill>
              </a:rPr>
              <a:t>&lt; t &lt; 3600 sekund.</a:t>
            </a:r>
            <a:r>
              <a:rPr lang="cs-CZ" altLang="cs-CZ" sz="2400" dirty="0">
                <a:solidFill>
                  <a:srgbClr val="000000"/>
                </a:solidFill>
              </a:rPr>
              <a:t>		   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* </a:t>
            </a:r>
            <a:r>
              <a:rPr lang="cs-CZ" altLang="cs-CZ" sz="2400" u="sng" dirty="0">
                <a:solidFill>
                  <a:srgbClr val="000000"/>
                </a:solidFill>
              </a:rPr>
              <a:t>přechodná přepětí</a:t>
            </a:r>
            <a:r>
              <a:rPr lang="cs-CZ" altLang="cs-CZ" sz="2400" dirty="0">
                <a:solidFill>
                  <a:srgbClr val="000000"/>
                </a:solidFill>
              </a:rPr>
              <a:t>	</a:t>
            </a:r>
            <a:r>
              <a:rPr lang="cs-CZ" altLang="cs-CZ" sz="2000" dirty="0">
                <a:solidFill>
                  <a:srgbClr val="000000"/>
                </a:solidFill>
              </a:rPr>
              <a:t>má tlumený oscilační nebo impulsní průběh a trvá řádově milisekundy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		</a:t>
            </a:r>
            <a:r>
              <a:rPr lang="cs-CZ" altLang="cs-CZ" sz="2000" i="1" dirty="0">
                <a:solidFill>
                  <a:srgbClr val="000000"/>
                </a:solidFill>
              </a:rPr>
              <a:t>* s dlouhým čelem (pomalá přepětí)</a:t>
            </a:r>
          </a:p>
          <a:p>
            <a:r>
              <a:rPr lang="cs-CZ" altLang="cs-CZ" sz="2000" i="1" dirty="0">
                <a:solidFill>
                  <a:srgbClr val="000000"/>
                </a:solidFill>
              </a:rPr>
              <a:t>		* s krátkým čelem (rychlá přepětí)</a:t>
            </a:r>
          </a:p>
          <a:p>
            <a:r>
              <a:rPr lang="cs-CZ" altLang="cs-CZ" sz="2000" i="1" dirty="0">
                <a:solidFill>
                  <a:srgbClr val="000000"/>
                </a:solidFill>
              </a:rPr>
              <a:t>		* s velmi krátkým čelem (velmi rychlá přepětí)</a:t>
            </a:r>
          </a:p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000000"/>
                </a:solidFill>
              </a:rPr>
              <a:t>* </a:t>
            </a:r>
            <a:r>
              <a:rPr lang="cs-CZ" altLang="cs-CZ" sz="2400" u="sng" dirty="0">
                <a:solidFill>
                  <a:srgbClr val="000000"/>
                </a:solidFill>
              </a:rPr>
              <a:t>kombinovaná přepětí</a:t>
            </a:r>
            <a:r>
              <a:rPr lang="cs-CZ" altLang="cs-CZ" sz="2400" dirty="0">
                <a:solidFill>
                  <a:srgbClr val="000000"/>
                </a:solidFill>
              </a:rPr>
              <a:t>	</a:t>
            </a:r>
            <a:r>
              <a:rPr lang="cs-CZ" altLang="cs-CZ" sz="2000" dirty="0">
                <a:solidFill>
                  <a:srgbClr val="000000"/>
                </a:solidFill>
              </a:rPr>
              <a:t>současný výskyt dvou druhů přepětí</a:t>
            </a:r>
            <a:r>
              <a:rPr lang="cs-CZ" altLang="cs-CZ" sz="2400" dirty="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940425" y="244475"/>
            <a:ext cx="3095625" cy="2032000"/>
          </a:xfrm>
        </p:spPr>
        <p:txBody>
          <a:bodyPr/>
          <a:lstStyle/>
          <a:p>
            <a:pPr algn="ctr"/>
            <a:r>
              <a:rPr lang="cs-CZ" altLang="cs-CZ" sz="28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omezovače vn -pro venkovní vedení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1" t="18457" r="11420" b="7715"/>
          <a:stretch>
            <a:fillRect/>
          </a:stretch>
        </p:blipFill>
        <p:spPr bwMode="auto">
          <a:xfrm>
            <a:off x="107950" y="115888"/>
            <a:ext cx="570071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5" t="28044" r="9636" b="26921"/>
          <a:stretch>
            <a:fillRect/>
          </a:stretch>
        </p:blipFill>
        <p:spPr bwMode="auto">
          <a:xfrm>
            <a:off x="5003800" y="3933825"/>
            <a:ext cx="3960813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0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5100"/>
            <a:ext cx="8785225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6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44475"/>
            <a:ext cx="8785225" cy="736600"/>
          </a:xfrm>
        </p:spPr>
        <p:txBody>
          <a:bodyPr/>
          <a:lstStyle/>
          <a:p>
            <a:pPr algn="ctr"/>
            <a:r>
              <a:rPr lang="cs-CZ" altLang="cs-CZ" sz="42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Koordinace izolace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8785225" cy="15351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Koordinaci izolace</a:t>
            </a:r>
            <a:r>
              <a:rPr lang="cs-CZ" altLang="cs-CZ" sz="2300" dirty="0">
                <a:solidFill>
                  <a:srgbClr val="000000"/>
                </a:solidFill>
              </a:rPr>
              <a:t> - tvoří technická opatření, zajišťující dostatečnou spolehlivost izolačního systému s ekonomicky únosnými náklady </a:t>
            </a:r>
            <a:r>
              <a:rPr lang="en-US" altLang="cs-CZ" sz="2300" dirty="0">
                <a:solidFill>
                  <a:srgbClr val="000000"/>
                </a:solidFill>
                <a:cs typeface="Arial" panose="020B0604020202020204" pitchFamily="34" charset="0"/>
              </a:rPr>
              <a:t>=&gt;</a:t>
            </a:r>
            <a:r>
              <a:rPr lang="cs-CZ" altLang="cs-CZ" sz="2300" dirty="0">
                <a:solidFill>
                  <a:srgbClr val="000000"/>
                </a:solidFill>
              </a:rPr>
              <a:t> hledání kompromisu mezi požadavkem na spolehlivost izolace a cenou.</a:t>
            </a:r>
            <a:endParaRPr lang="cs-CZ" altLang="cs-CZ" sz="2400" dirty="0">
              <a:solidFill>
                <a:srgbClr val="000000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79388" y="2781300"/>
            <a:ext cx="8785225" cy="11842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u="sng">
                <a:solidFill>
                  <a:srgbClr val="000000"/>
                </a:solidFill>
              </a:rPr>
              <a:t>Účelem koordinaci izolace</a:t>
            </a:r>
            <a:r>
              <a:rPr lang="cs-CZ" altLang="cs-CZ" sz="2300">
                <a:solidFill>
                  <a:srgbClr val="000000"/>
                </a:solidFill>
              </a:rPr>
              <a:t> je odstupňování izolačních hladin v soustavě tak, aby nejdražší zařízení (transformátory) byla v nejvyšší izolační hladině. 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79388" y="4076700"/>
            <a:ext cx="8785225" cy="11842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u="sng">
                <a:solidFill>
                  <a:srgbClr val="000000"/>
                </a:solidFill>
              </a:rPr>
              <a:t>Koordinaci izolace</a:t>
            </a:r>
            <a:r>
              <a:rPr lang="cs-CZ" altLang="cs-CZ" sz="2300">
                <a:solidFill>
                  <a:srgbClr val="000000"/>
                </a:solidFill>
              </a:rPr>
              <a:t> je vytvořena prostřednictvím rázových charakteristik pro jednotlivé izolační systémy (svodiče přepětí, izolátory …).</a:t>
            </a: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79388" y="5389563"/>
            <a:ext cx="8785225" cy="8477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u="sng">
                <a:solidFill>
                  <a:srgbClr val="000000"/>
                </a:solidFill>
              </a:rPr>
              <a:t>Rázová charakteristika</a:t>
            </a:r>
            <a:r>
              <a:rPr lang="cs-CZ" altLang="cs-CZ" sz="2400">
                <a:solidFill>
                  <a:srgbClr val="000000"/>
                </a:solidFill>
              </a:rPr>
              <a:t> je závislost doby do průrazu na nejvyšší hodnotě napětí rázové vlny do okamžiku průrazu.</a:t>
            </a:r>
          </a:p>
        </p:txBody>
      </p:sp>
    </p:spTree>
    <p:extLst>
      <p:ext uri="{BB962C8B-B14F-4D97-AF65-F5344CB8AC3E}">
        <p14:creationId xmlns:p14="http://schemas.microsoft.com/office/powerpoint/2010/main" val="137868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/>
      <p:bldP spid="28679" grpId="0"/>
      <p:bldP spid="28680" grpId="0"/>
      <p:bldP spid="2868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792163"/>
          </a:xfrm>
          <a:noFill/>
        </p:spPr>
        <p:txBody>
          <a:bodyPr lIns="0" rIns="0"/>
          <a:lstStyle/>
          <a:p>
            <a:pPr algn="ctr"/>
            <a:r>
              <a:rPr lang="cs-CZ" altLang="cs-CZ" sz="36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Rázová charakteristika daného izolantu</a:t>
            </a:r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539750" y="4429125"/>
            <a:ext cx="6173788" cy="1709738"/>
          </a:xfrm>
          <a:custGeom>
            <a:avLst/>
            <a:gdLst>
              <a:gd name="T0" fmla="*/ 0 w 3889"/>
              <a:gd name="T1" fmla="*/ 1795 h 1795"/>
              <a:gd name="T2" fmla="*/ 181 w 3889"/>
              <a:gd name="T3" fmla="*/ 435 h 1795"/>
              <a:gd name="T4" fmla="*/ 462 w 3889"/>
              <a:gd name="T5" fmla="*/ 40 h 1795"/>
              <a:gd name="T6" fmla="*/ 894 w 3889"/>
              <a:gd name="T7" fmla="*/ 194 h 1795"/>
              <a:gd name="T8" fmla="*/ 1182 w 3889"/>
              <a:gd name="T9" fmla="*/ 338 h 1795"/>
              <a:gd name="T10" fmla="*/ 2430 w 3889"/>
              <a:gd name="T11" fmla="*/ 856 h 1795"/>
              <a:gd name="T12" fmla="*/ 3889 w 3889"/>
              <a:gd name="T13" fmla="*/ 1211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9" h="1795">
                <a:moveTo>
                  <a:pt x="0" y="1795"/>
                </a:moveTo>
                <a:cubicBezTo>
                  <a:pt x="34" y="1258"/>
                  <a:pt x="104" y="727"/>
                  <a:pt x="181" y="435"/>
                </a:cubicBezTo>
                <a:cubicBezTo>
                  <a:pt x="258" y="143"/>
                  <a:pt x="343" y="80"/>
                  <a:pt x="462" y="40"/>
                </a:cubicBezTo>
                <a:cubicBezTo>
                  <a:pt x="581" y="0"/>
                  <a:pt x="774" y="144"/>
                  <a:pt x="894" y="194"/>
                </a:cubicBezTo>
                <a:cubicBezTo>
                  <a:pt x="1014" y="244"/>
                  <a:pt x="926" y="228"/>
                  <a:pt x="1182" y="338"/>
                </a:cubicBezTo>
                <a:cubicBezTo>
                  <a:pt x="1438" y="448"/>
                  <a:pt x="1979" y="710"/>
                  <a:pt x="2430" y="856"/>
                </a:cubicBezTo>
                <a:cubicBezTo>
                  <a:pt x="2881" y="1002"/>
                  <a:pt x="3585" y="1137"/>
                  <a:pt x="3889" y="1211"/>
                </a:cubicBezTo>
              </a:path>
            </a:pathLst>
          </a:custGeom>
          <a:noFill/>
          <a:ln w="38100" cap="flat" cmpd="sng">
            <a:solidFill>
              <a:srgbClr val="9933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539750" y="2727325"/>
            <a:ext cx="6173788" cy="3419475"/>
          </a:xfrm>
          <a:custGeom>
            <a:avLst/>
            <a:gdLst>
              <a:gd name="T0" fmla="*/ 0 w 3889"/>
              <a:gd name="T1" fmla="*/ 1795 h 1795"/>
              <a:gd name="T2" fmla="*/ 181 w 3889"/>
              <a:gd name="T3" fmla="*/ 435 h 1795"/>
              <a:gd name="T4" fmla="*/ 462 w 3889"/>
              <a:gd name="T5" fmla="*/ 40 h 1795"/>
              <a:gd name="T6" fmla="*/ 894 w 3889"/>
              <a:gd name="T7" fmla="*/ 194 h 1795"/>
              <a:gd name="T8" fmla="*/ 1182 w 3889"/>
              <a:gd name="T9" fmla="*/ 338 h 1795"/>
              <a:gd name="T10" fmla="*/ 2430 w 3889"/>
              <a:gd name="T11" fmla="*/ 856 h 1795"/>
              <a:gd name="T12" fmla="*/ 3889 w 3889"/>
              <a:gd name="T13" fmla="*/ 1211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9" h="1795">
                <a:moveTo>
                  <a:pt x="0" y="1795"/>
                </a:moveTo>
                <a:cubicBezTo>
                  <a:pt x="34" y="1258"/>
                  <a:pt x="104" y="727"/>
                  <a:pt x="181" y="435"/>
                </a:cubicBezTo>
                <a:cubicBezTo>
                  <a:pt x="258" y="143"/>
                  <a:pt x="343" y="80"/>
                  <a:pt x="462" y="40"/>
                </a:cubicBezTo>
                <a:cubicBezTo>
                  <a:pt x="581" y="0"/>
                  <a:pt x="774" y="144"/>
                  <a:pt x="894" y="194"/>
                </a:cubicBezTo>
                <a:cubicBezTo>
                  <a:pt x="1014" y="244"/>
                  <a:pt x="926" y="228"/>
                  <a:pt x="1182" y="338"/>
                </a:cubicBezTo>
                <a:cubicBezTo>
                  <a:pt x="1438" y="448"/>
                  <a:pt x="1979" y="710"/>
                  <a:pt x="2430" y="856"/>
                </a:cubicBezTo>
                <a:cubicBezTo>
                  <a:pt x="2881" y="1002"/>
                  <a:pt x="3585" y="1137"/>
                  <a:pt x="3889" y="1211"/>
                </a:cubicBezTo>
              </a:path>
            </a:pathLst>
          </a:custGeom>
          <a:noFill/>
          <a:ln w="381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>
            <a:off x="539750" y="2155825"/>
            <a:ext cx="6173788" cy="3990975"/>
          </a:xfrm>
          <a:custGeom>
            <a:avLst/>
            <a:gdLst>
              <a:gd name="T0" fmla="*/ 0 w 3889"/>
              <a:gd name="T1" fmla="*/ 1795 h 1795"/>
              <a:gd name="T2" fmla="*/ 181 w 3889"/>
              <a:gd name="T3" fmla="*/ 435 h 1795"/>
              <a:gd name="T4" fmla="*/ 462 w 3889"/>
              <a:gd name="T5" fmla="*/ 40 h 1795"/>
              <a:gd name="T6" fmla="*/ 894 w 3889"/>
              <a:gd name="T7" fmla="*/ 194 h 1795"/>
              <a:gd name="T8" fmla="*/ 1182 w 3889"/>
              <a:gd name="T9" fmla="*/ 338 h 1795"/>
              <a:gd name="T10" fmla="*/ 2430 w 3889"/>
              <a:gd name="T11" fmla="*/ 856 h 1795"/>
              <a:gd name="T12" fmla="*/ 3889 w 3889"/>
              <a:gd name="T13" fmla="*/ 1211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9" h="1795">
                <a:moveTo>
                  <a:pt x="0" y="1795"/>
                </a:moveTo>
                <a:cubicBezTo>
                  <a:pt x="34" y="1258"/>
                  <a:pt x="104" y="727"/>
                  <a:pt x="181" y="435"/>
                </a:cubicBezTo>
                <a:cubicBezTo>
                  <a:pt x="258" y="143"/>
                  <a:pt x="343" y="80"/>
                  <a:pt x="462" y="40"/>
                </a:cubicBezTo>
                <a:cubicBezTo>
                  <a:pt x="581" y="0"/>
                  <a:pt x="774" y="144"/>
                  <a:pt x="894" y="194"/>
                </a:cubicBezTo>
                <a:cubicBezTo>
                  <a:pt x="1014" y="244"/>
                  <a:pt x="926" y="228"/>
                  <a:pt x="1182" y="338"/>
                </a:cubicBezTo>
                <a:cubicBezTo>
                  <a:pt x="1438" y="448"/>
                  <a:pt x="1979" y="710"/>
                  <a:pt x="2430" y="856"/>
                </a:cubicBezTo>
                <a:cubicBezTo>
                  <a:pt x="2881" y="1002"/>
                  <a:pt x="3585" y="1137"/>
                  <a:pt x="3889" y="121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993300"/>
              </a:solidFill>
            </a:endParaRPr>
          </a:p>
        </p:txBody>
      </p:sp>
      <p:sp>
        <p:nvSpPr>
          <p:cNvPr id="29708" name="Freeform 12"/>
          <p:cNvSpPr>
            <a:spLocks/>
          </p:cNvSpPr>
          <p:nvPr/>
        </p:nvSpPr>
        <p:spPr bwMode="auto">
          <a:xfrm>
            <a:off x="539750" y="3297238"/>
            <a:ext cx="6173788" cy="2849562"/>
          </a:xfrm>
          <a:custGeom>
            <a:avLst/>
            <a:gdLst>
              <a:gd name="T0" fmla="*/ 0 w 3889"/>
              <a:gd name="T1" fmla="*/ 1795 h 1795"/>
              <a:gd name="T2" fmla="*/ 181 w 3889"/>
              <a:gd name="T3" fmla="*/ 435 h 1795"/>
              <a:gd name="T4" fmla="*/ 462 w 3889"/>
              <a:gd name="T5" fmla="*/ 40 h 1795"/>
              <a:gd name="T6" fmla="*/ 894 w 3889"/>
              <a:gd name="T7" fmla="*/ 194 h 1795"/>
              <a:gd name="T8" fmla="*/ 1182 w 3889"/>
              <a:gd name="T9" fmla="*/ 338 h 1795"/>
              <a:gd name="T10" fmla="*/ 2430 w 3889"/>
              <a:gd name="T11" fmla="*/ 856 h 1795"/>
              <a:gd name="T12" fmla="*/ 3889 w 3889"/>
              <a:gd name="T13" fmla="*/ 1211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9" h="1795">
                <a:moveTo>
                  <a:pt x="0" y="1795"/>
                </a:moveTo>
                <a:cubicBezTo>
                  <a:pt x="34" y="1258"/>
                  <a:pt x="104" y="727"/>
                  <a:pt x="181" y="435"/>
                </a:cubicBezTo>
                <a:cubicBezTo>
                  <a:pt x="258" y="143"/>
                  <a:pt x="343" y="80"/>
                  <a:pt x="462" y="40"/>
                </a:cubicBezTo>
                <a:cubicBezTo>
                  <a:pt x="581" y="0"/>
                  <a:pt x="774" y="144"/>
                  <a:pt x="894" y="194"/>
                </a:cubicBezTo>
                <a:cubicBezTo>
                  <a:pt x="1014" y="244"/>
                  <a:pt x="926" y="228"/>
                  <a:pt x="1182" y="338"/>
                </a:cubicBezTo>
                <a:cubicBezTo>
                  <a:pt x="1438" y="448"/>
                  <a:pt x="1979" y="710"/>
                  <a:pt x="2430" y="856"/>
                </a:cubicBezTo>
                <a:cubicBezTo>
                  <a:pt x="2881" y="1002"/>
                  <a:pt x="3585" y="1137"/>
                  <a:pt x="3889" y="1211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539750" y="3860800"/>
            <a:ext cx="6173788" cy="2278063"/>
          </a:xfrm>
          <a:custGeom>
            <a:avLst/>
            <a:gdLst>
              <a:gd name="T0" fmla="*/ 0 w 3889"/>
              <a:gd name="T1" fmla="*/ 1795 h 1795"/>
              <a:gd name="T2" fmla="*/ 181 w 3889"/>
              <a:gd name="T3" fmla="*/ 435 h 1795"/>
              <a:gd name="T4" fmla="*/ 462 w 3889"/>
              <a:gd name="T5" fmla="*/ 40 h 1795"/>
              <a:gd name="T6" fmla="*/ 894 w 3889"/>
              <a:gd name="T7" fmla="*/ 194 h 1795"/>
              <a:gd name="T8" fmla="*/ 1182 w 3889"/>
              <a:gd name="T9" fmla="*/ 338 h 1795"/>
              <a:gd name="T10" fmla="*/ 2430 w 3889"/>
              <a:gd name="T11" fmla="*/ 856 h 1795"/>
              <a:gd name="T12" fmla="*/ 3889 w 3889"/>
              <a:gd name="T13" fmla="*/ 1211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89" h="1795">
                <a:moveTo>
                  <a:pt x="0" y="1795"/>
                </a:moveTo>
                <a:cubicBezTo>
                  <a:pt x="34" y="1258"/>
                  <a:pt x="104" y="727"/>
                  <a:pt x="181" y="435"/>
                </a:cubicBezTo>
                <a:cubicBezTo>
                  <a:pt x="258" y="143"/>
                  <a:pt x="343" y="80"/>
                  <a:pt x="462" y="40"/>
                </a:cubicBezTo>
                <a:cubicBezTo>
                  <a:pt x="581" y="0"/>
                  <a:pt x="774" y="144"/>
                  <a:pt x="894" y="194"/>
                </a:cubicBezTo>
                <a:cubicBezTo>
                  <a:pt x="1014" y="244"/>
                  <a:pt x="926" y="228"/>
                  <a:pt x="1182" y="338"/>
                </a:cubicBezTo>
                <a:cubicBezTo>
                  <a:pt x="1438" y="448"/>
                  <a:pt x="1979" y="710"/>
                  <a:pt x="2430" y="856"/>
                </a:cubicBezTo>
                <a:cubicBezTo>
                  <a:pt x="2881" y="1002"/>
                  <a:pt x="3585" y="1137"/>
                  <a:pt x="3889" y="121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189038" y="3357563"/>
            <a:ext cx="862012" cy="0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187450" y="3897313"/>
            <a:ext cx="2376488" cy="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2195513" y="3429000"/>
            <a:ext cx="0" cy="360363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898525" y="2349500"/>
            <a:ext cx="288925" cy="287338"/>
            <a:chOff x="4785" y="1979"/>
            <a:chExt cx="182" cy="181"/>
          </a:xfrm>
        </p:grpSpPr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>
              <a:off x="4785" y="2069"/>
              <a:ext cx="18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>
              <a:off x="4876" y="1979"/>
              <a:ext cx="0" cy="18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9724" name="Group 28"/>
          <p:cNvGrpSpPr>
            <a:grpSpLocks/>
          </p:cNvGrpSpPr>
          <p:nvPr/>
        </p:nvGrpSpPr>
        <p:grpSpPr bwMode="auto">
          <a:xfrm>
            <a:off x="1187450" y="2636838"/>
            <a:ext cx="288925" cy="287337"/>
            <a:chOff x="4785" y="1979"/>
            <a:chExt cx="182" cy="181"/>
          </a:xfrm>
        </p:grpSpPr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4785" y="2069"/>
              <a:ext cx="182" cy="0"/>
            </a:xfrm>
            <a:prstGeom prst="line">
              <a:avLst/>
            </a:prstGeom>
            <a:noFill/>
            <a:ln w="12700">
              <a:solidFill>
                <a:schemeClr val="tx2">
                  <a:lumMod val="25000"/>
                </a:schemeClr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4876" y="1979"/>
              <a:ext cx="0" cy="181"/>
            </a:xfrm>
            <a:prstGeom prst="line">
              <a:avLst/>
            </a:prstGeom>
            <a:noFill/>
            <a:ln w="12700">
              <a:solidFill>
                <a:schemeClr val="tx2">
                  <a:lumMod val="25000"/>
                </a:schemeClr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9730" name="Group 34"/>
          <p:cNvGrpSpPr>
            <a:grpSpLocks/>
          </p:cNvGrpSpPr>
          <p:nvPr/>
        </p:nvGrpSpPr>
        <p:grpSpPr bwMode="auto">
          <a:xfrm>
            <a:off x="3562350" y="3752850"/>
            <a:ext cx="288925" cy="287338"/>
            <a:chOff x="4785" y="1979"/>
            <a:chExt cx="182" cy="181"/>
          </a:xfrm>
        </p:grpSpPr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>
              <a:off x="4785" y="2069"/>
              <a:ext cx="18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876" y="1979"/>
              <a:ext cx="0" cy="18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2051050" y="3213100"/>
            <a:ext cx="288925" cy="287338"/>
            <a:chOff x="4785" y="1979"/>
            <a:chExt cx="182" cy="181"/>
          </a:xfrm>
        </p:grpSpPr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4785" y="2069"/>
              <a:ext cx="182" cy="0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4876" y="1979"/>
              <a:ext cx="0" cy="18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3708400" y="4076700"/>
            <a:ext cx="0" cy="719138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9745" name="Group 49"/>
          <p:cNvGrpSpPr>
            <a:grpSpLocks/>
          </p:cNvGrpSpPr>
          <p:nvPr/>
        </p:nvGrpSpPr>
        <p:grpSpPr bwMode="auto">
          <a:xfrm>
            <a:off x="161925" y="1125538"/>
            <a:ext cx="8353425" cy="5405437"/>
            <a:chOff x="113" y="709"/>
            <a:chExt cx="5262" cy="3405"/>
          </a:xfrm>
        </p:grpSpPr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>
              <a:off x="340" y="709"/>
              <a:ext cx="0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8" name="Line 42"/>
            <p:cNvSpPr>
              <a:spLocks noChangeShapeType="1"/>
            </p:cNvSpPr>
            <p:nvPr/>
          </p:nvSpPr>
          <p:spPr bwMode="auto">
            <a:xfrm>
              <a:off x="340" y="3884"/>
              <a:ext cx="50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9" name="Text Box 43"/>
            <p:cNvSpPr txBox="1">
              <a:spLocks noChangeArrowheads="1"/>
            </p:cNvSpPr>
            <p:nvPr/>
          </p:nvSpPr>
          <p:spPr bwMode="auto">
            <a:xfrm>
              <a:off x="5103" y="3884"/>
              <a:ext cx="22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9740" name="Text Box 44"/>
            <p:cNvSpPr txBox="1">
              <a:spLocks noChangeArrowheads="1"/>
            </p:cNvSpPr>
            <p:nvPr/>
          </p:nvSpPr>
          <p:spPr bwMode="auto">
            <a:xfrm>
              <a:off x="113" y="709"/>
              <a:ext cx="22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>
                  <a:solidFill>
                    <a:srgbClr val="000000"/>
                  </a:solidFill>
                </a:rPr>
                <a:t>U</a:t>
              </a:r>
            </a:p>
          </p:txBody>
        </p:sp>
      </p:grp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660057" y="1195905"/>
            <a:ext cx="8280400" cy="78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FF0000"/>
                </a:solidFill>
              </a:rPr>
              <a:t>1. rázová vlna - U</a:t>
            </a:r>
            <a:r>
              <a:rPr lang="cs-CZ" altLang="cs-CZ" sz="2200" baseline="-25000">
                <a:solidFill>
                  <a:srgbClr val="FF0000"/>
                </a:solidFill>
              </a:rPr>
              <a:t>m1</a:t>
            </a:r>
            <a:r>
              <a:rPr lang="cs-CZ" altLang="cs-CZ" sz="2200">
                <a:solidFill>
                  <a:srgbClr val="FF0000"/>
                </a:solidFill>
              </a:rPr>
              <a:t>, průraz před vrcholem, okamžik průrazu je bod rázové charakteristiky</a:t>
            </a:r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827088" y="1989138"/>
            <a:ext cx="215900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43" name="Freeform 47"/>
          <p:cNvSpPr>
            <a:spLocks/>
          </p:cNvSpPr>
          <p:nvPr/>
        </p:nvSpPr>
        <p:spPr bwMode="auto">
          <a:xfrm>
            <a:off x="822325" y="2316163"/>
            <a:ext cx="4902200" cy="1976437"/>
          </a:xfrm>
          <a:custGeom>
            <a:avLst/>
            <a:gdLst>
              <a:gd name="T0" fmla="*/ 0 w 3088"/>
              <a:gd name="T1" fmla="*/ 0 h 1245"/>
              <a:gd name="T2" fmla="*/ 317 w 3088"/>
              <a:gd name="T3" fmla="*/ 269 h 1245"/>
              <a:gd name="T4" fmla="*/ 989 w 3088"/>
              <a:gd name="T5" fmla="*/ 701 h 1245"/>
              <a:gd name="T6" fmla="*/ 1882 w 3088"/>
              <a:gd name="T7" fmla="*/ 1018 h 1245"/>
              <a:gd name="T8" fmla="*/ 3088 w 3088"/>
              <a:gd name="T9" fmla="*/ 124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8" h="1245">
                <a:moveTo>
                  <a:pt x="0" y="0"/>
                </a:moveTo>
                <a:cubicBezTo>
                  <a:pt x="53" y="45"/>
                  <a:pt x="152" y="152"/>
                  <a:pt x="317" y="269"/>
                </a:cubicBezTo>
                <a:cubicBezTo>
                  <a:pt x="482" y="386"/>
                  <a:pt x="728" y="576"/>
                  <a:pt x="989" y="701"/>
                </a:cubicBezTo>
                <a:cubicBezTo>
                  <a:pt x="1250" y="826"/>
                  <a:pt x="1532" y="927"/>
                  <a:pt x="1882" y="1018"/>
                </a:cubicBezTo>
                <a:cubicBezTo>
                  <a:pt x="2232" y="1109"/>
                  <a:pt x="2837" y="1198"/>
                  <a:pt x="3088" y="1245"/>
                </a:cubicBezTo>
              </a:path>
            </a:pathLst>
          </a:custGeom>
          <a:noFill/>
          <a:ln w="50800" cap="flat" cmpd="sng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>
            <a:off x="1042988" y="2636838"/>
            <a:ext cx="0" cy="3529012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46" name="Text Box 50"/>
          <p:cNvSpPr txBox="1">
            <a:spLocks noChangeArrowheads="1"/>
          </p:cNvSpPr>
          <p:nvPr/>
        </p:nvSpPr>
        <p:spPr bwMode="auto">
          <a:xfrm>
            <a:off x="564464" y="1209675"/>
            <a:ext cx="8280400" cy="787400"/>
          </a:xfrm>
          <a:prstGeom prst="rect">
            <a:avLst/>
          </a:prstGeom>
          <a:noFill/>
          <a:ln w="25400">
            <a:solidFill>
              <a:schemeClr val="tx2">
                <a:lumMod val="25000"/>
              </a:schemeClr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chemeClr val="tx2">
                    <a:lumMod val="25000"/>
                  </a:schemeClr>
                </a:solidFill>
              </a:rPr>
              <a:t>2. rázová vlna – U</a:t>
            </a:r>
            <a:r>
              <a:rPr lang="cs-CZ" altLang="cs-CZ" sz="2200" baseline="-25000" dirty="0">
                <a:solidFill>
                  <a:schemeClr val="tx2">
                    <a:lumMod val="25000"/>
                  </a:schemeClr>
                </a:solidFill>
              </a:rPr>
              <a:t>m2</a:t>
            </a:r>
            <a:r>
              <a:rPr lang="cs-CZ" altLang="cs-CZ" sz="2200" dirty="0">
                <a:solidFill>
                  <a:schemeClr val="tx2">
                    <a:lumMod val="25000"/>
                  </a:schemeClr>
                </a:solidFill>
              </a:rPr>
              <a:t>, průraz ve vrcholu, okamžik průrazu je bod rázové charakteristiky</a:t>
            </a:r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>
            <a:off x="1331913" y="1989138"/>
            <a:ext cx="0" cy="647700"/>
          </a:xfrm>
          <a:prstGeom prst="line">
            <a:avLst/>
          </a:prstGeom>
          <a:noFill/>
          <a:ln w="25400">
            <a:solidFill>
              <a:schemeClr val="tx2">
                <a:lumMod val="2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>
            <a:off x="1331913" y="2924175"/>
            <a:ext cx="0" cy="3240088"/>
          </a:xfrm>
          <a:prstGeom prst="line">
            <a:avLst/>
          </a:prstGeom>
          <a:noFill/>
          <a:ln w="12700">
            <a:solidFill>
              <a:schemeClr val="tx2">
                <a:lumMod val="25000"/>
              </a:schemeClr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49" name="Text Box 53"/>
          <p:cNvSpPr txBox="1">
            <a:spLocks noChangeArrowheads="1"/>
          </p:cNvSpPr>
          <p:nvPr/>
        </p:nvSpPr>
        <p:spPr bwMode="auto">
          <a:xfrm>
            <a:off x="755650" y="1196975"/>
            <a:ext cx="8280400" cy="7874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66"/>
                </a:solidFill>
              </a:rPr>
              <a:t>3. rázová vlna – U</a:t>
            </a:r>
            <a:r>
              <a:rPr lang="cs-CZ" altLang="cs-CZ" sz="2200" baseline="-25000">
                <a:solidFill>
                  <a:srgbClr val="000066"/>
                </a:solidFill>
              </a:rPr>
              <a:t>m3</a:t>
            </a:r>
            <a:r>
              <a:rPr lang="cs-CZ" altLang="cs-CZ" sz="2200">
                <a:solidFill>
                  <a:srgbClr val="000066"/>
                </a:solidFill>
              </a:rPr>
              <a:t>, průraz za vrcholem, bod rázové charakteristiky je průsečík vrcholu a okamžiku průrazu</a:t>
            </a:r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 flipH="1">
            <a:off x="1547813" y="1989138"/>
            <a:ext cx="647700" cy="129540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2195513" y="3789363"/>
            <a:ext cx="0" cy="2376487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53" name="Oval 57"/>
          <p:cNvSpPr>
            <a:spLocks noChangeArrowheads="1"/>
          </p:cNvSpPr>
          <p:nvPr/>
        </p:nvSpPr>
        <p:spPr bwMode="auto">
          <a:xfrm>
            <a:off x="2124075" y="3644900"/>
            <a:ext cx="144463" cy="144463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 type="none" w="lg" len="lg"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4859338" y="2205038"/>
            <a:ext cx="4176712" cy="452437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66"/>
                </a:solidFill>
              </a:rPr>
              <a:t>Okamžik průrazu – vlna U</a:t>
            </a:r>
            <a:r>
              <a:rPr lang="cs-CZ" altLang="cs-CZ" sz="2200" baseline="-25000">
                <a:solidFill>
                  <a:srgbClr val="000066"/>
                </a:solidFill>
              </a:rPr>
              <a:t>m3</a:t>
            </a:r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 flipH="1">
            <a:off x="2339975" y="2636838"/>
            <a:ext cx="2519363" cy="1008062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755650" y="1196975"/>
            <a:ext cx="8280400" cy="787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FF"/>
                </a:solidFill>
              </a:rPr>
              <a:t>4. rázová vlna – U</a:t>
            </a:r>
            <a:r>
              <a:rPr lang="cs-CZ" altLang="cs-CZ" sz="2200" baseline="-25000" dirty="0">
                <a:solidFill>
                  <a:srgbClr val="0000FF"/>
                </a:solidFill>
              </a:rPr>
              <a:t>m4</a:t>
            </a:r>
            <a:r>
              <a:rPr lang="cs-CZ" altLang="cs-CZ" sz="2200" dirty="0">
                <a:solidFill>
                  <a:srgbClr val="0000FF"/>
                </a:solidFill>
              </a:rPr>
              <a:t>, průraz za vrcholem, bod rázové charakteristiky je průsečík vrcholu a okamžiku průrazu</a:t>
            </a: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4859338" y="2205038"/>
            <a:ext cx="4176712" cy="430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FF"/>
                </a:solidFill>
              </a:rPr>
              <a:t>Okamžik průrazu – vlna U</a:t>
            </a:r>
            <a:r>
              <a:rPr lang="cs-CZ" altLang="cs-CZ" sz="2200" baseline="-25000" dirty="0">
                <a:solidFill>
                  <a:srgbClr val="0000FF"/>
                </a:solidFill>
              </a:rPr>
              <a:t>m4</a:t>
            </a:r>
          </a:p>
        </p:txBody>
      </p:sp>
      <p:sp>
        <p:nvSpPr>
          <p:cNvPr id="29758" name="Line 62"/>
          <p:cNvSpPr>
            <a:spLocks noChangeShapeType="1"/>
          </p:cNvSpPr>
          <p:nvPr/>
        </p:nvSpPr>
        <p:spPr bwMode="auto">
          <a:xfrm flipH="1">
            <a:off x="2484438" y="1989138"/>
            <a:ext cx="431800" cy="22320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59" name="Line 63"/>
          <p:cNvSpPr>
            <a:spLocks noChangeShapeType="1"/>
          </p:cNvSpPr>
          <p:nvPr/>
        </p:nvSpPr>
        <p:spPr bwMode="auto">
          <a:xfrm flipH="1">
            <a:off x="3779838" y="2636838"/>
            <a:ext cx="1079500" cy="20161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60" name="Oval 64"/>
          <p:cNvSpPr>
            <a:spLocks noChangeArrowheads="1"/>
          </p:cNvSpPr>
          <p:nvPr/>
        </p:nvSpPr>
        <p:spPr bwMode="auto">
          <a:xfrm>
            <a:off x="3635375" y="4652963"/>
            <a:ext cx="144463" cy="144462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FF"/>
            </a:solidFill>
            <a:round/>
            <a:headEnd/>
            <a:tailEnd type="none" w="lg" len="lg"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761" name="Line 65"/>
          <p:cNvSpPr>
            <a:spLocks noChangeShapeType="1"/>
          </p:cNvSpPr>
          <p:nvPr/>
        </p:nvSpPr>
        <p:spPr bwMode="auto">
          <a:xfrm>
            <a:off x="3708400" y="4797425"/>
            <a:ext cx="0" cy="1368425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755650" y="1196975"/>
            <a:ext cx="8280400" cy="430887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993300"/>
                </a:solidFill>
              </a:rPr>
              <a:t>5. rázová vlna – U</a:t>
            </a:r>
            <a:r>
              <a:rPr lang="cs-CZ" altLang="cs-CZ" sz="2200" baseline="-25000" dirty="0">
                <a:solidFill>
                  <a:srgbClr val="993300"/>
                </a:solidFill>
              </a:rPr>
              <a:t>m5</a:t>
            </a:r>
            <a:r>
              <a:rPr lang="cs-CZ" altLang="cs-CZ" sz="2200" dirty="0">
                <a:solidFill>
                  <a:srgbClr val="993300"/>
                </a:solidFill>
              </a:rPr>
              <a:t>, k průrazu nedojde</a:t>
            </a:r>
          </a:p>
        </p:txBody>
      </p:sp>
      <p:sp>
        <p:nvSpPr>
          <p:cNvPr id="29763" name="Line 67"/>
          <p:cNvSpPr>
            <a:spLocks noChangeShapeType="1"/>
          </p:cNvSpPr>
          <p:nvPr/>
        </p:nvSpPr>
        <p:spPr bwMode="auto">
          <a:xfrm flipH="1">
            <a:off x="3851275" y="1628775"/>
            <a:ext cx="144463" cy="338455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6011863" y="2924175"/>
            <a:ext cx="2952750" cy="9715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>
                <a:solidFill>
                  <a:srgbClr val="000000"/>
                </a:solidFill>
                <a:latin typeface="Comic Sans MS" panose="030F0702030302020204" pitchFamily="66" charset="0"/>
              </a:rPr>
              <a:t>Rázová charakteristika</a:t>
            </a:r>
          </a:p>
        </p:txBody>
      </p:sp>
      <p:sp>
        <p:nvSpPr>
          <p:cNvPr id="29765" name="Line 69"/>
          <p:cNvSpPr>
            <a:spLocks noChangeShapeType="1"/>
          </p:cNvSpPr>
          <p:nvPr/>
        </p:nvSpPr>
        <p:spPr bwMode="auto">
          <a:xfrm flipH="1">
            <a:off x="5508625" y="3860800"/>
            <a:ext cx="503238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32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7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20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animBg="1"/>
      <p:bldP spid="29706" grpId="0" animBg="1"/>
      <p:bldP spid="29707" grpId="0" animBg="1"/>
      <p:bldP spid="29708" grpId="0" animBg="1"/>
      <p:bldP spid="29709" grpId="0" animBg="1"/>
      <p:bldP spid="29717" grpId="0" animBg="1"/>
      <p:bldP spid="29718" grpId="0" animBg="1"/>
      <p:bldP spid="29720" grpId="0" animBg="1"/>
      <p:bldP spid="29736" grpId="0" animBg="1"/>
      <p:bldP spid="29741" grpId="0" animBg="1"/>
      <p:bldP spid="29741" grpId="1" animBg="1"/>
      <p:bldP spid="29742" grpId="0" animBg="1"/>
      <p:bldP spid="29742" grpId="1" animBg="1"/>
      <p:bldP spid="29743" grpId="0" animBg="1"/>
      <p:bldP spid="29744" grpId="0" animBg="1"/>
      <p:bldP spid="29746" grpId="0" animBg="1"/>
      <p:bldP spid="29746" grpId="1" animBg="1"/>
      <p:bldP spid="29747" grpId="0" animBg="1"/>
      <p:bldP spid="29747" grpId="1" animBg="1"/>
      <p:bldP spid="29748" grpId="0" animBg="1"/>
      <p:bldP spid="29749" grpId="0" animBg="1"/>
      <p:bldP spid="29749" grpId="1" animBg="1"/>
      <p:bldP spid="29750" grpId="0" animBg="1"/>
      <p:bldP spid="29750" grpId="1" animBg="1"/>
      <p:bldP spid="29751" grpId="0" animBg="1"/>
      <p:bldP spid="29753" grpId="0" animBg="1"/>
      <p:bldP spid="29754" grpId="0" animBg="1"/>
      <p:bldP spid="29754" grpId="1" animBg="1"/>
      <p:bldP spid="29755" grpId="0" animBg="1"/>
      <p:bldP spid="29755" grpId="1" animBg="1"/>
      <p:bldP spid="29756" grpId="0" animBg="1"/>
      <p:bldP spid="29756" grpId="1" animBg="1"/>
      <p:bldP spid="29757" grpId="0" animBg="1"/>
      <p:bldP spid="29757" grpId="1" animBg="1"/>
      <p:bldP spid="29758" grpId="0" animBg="1"/>
      <p:bldP spid="29758" grpId="1" animBg="1"/>
      <p:bldP spid="29759" grpId="0" animBg="1"/>
      <p:bldP spid="29759" grpId="1" animBg="1"/>
      <p:bldP spid="29760" grpId="0" animBg="1"/>
      <p:bldP spid="29761" grpId="0" animBg="1"/>
      <p:bldP spid="29762" grpId="0" animBg="1"/>
      <p:bldP spid="29763" grpId="0" animBg="1"/>
      <p:bldP spid="29763" grpId="1" animBg="1"/>
      <p:bldP spid="29764" grpId="0" animBg="1"/>
      <p:bldP spid="297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/>
            <a:r>
              <a:rPr lang="cs-CZ" altLang="cs-CZ" sz="42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Využití rázové charakteristiky</a:t>
            </a:r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1295400" y="2011363"/>
            <a:ext cx="4708525" cy="3001962"/>
          </a:xfrm>
          <a:custGeom>
            <a:avLst/>
            <a:gdLst>
              <a:gd name="T0" fmla="*/ 0 w 2966"/>
              <a:gd name="T1" fmla="*/ 0 h 1891"/>
              <a:gd name="T2" fmla="*/ 240 w 2966"/>
              <a:gd name="T3" fmla="*/ 451 h 1891"/>
              <a:gd name="T4" fmla="*/ 975 w 2966"/>
              <a:gd name="T5" fmla="*/ 1082 h 1891"/>
              <a:gd name="T6" fmla="*/ 1853 w 2966"/>
              <a:gd name="T7" fmla="*/ 1584 h 1891"/>
              <a:gd name="T8" fmla="*/ 2966 w 2966"/>
              <a:gd name="T9" fmla="*/ 1891 h 1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6" h="1891">
                <a:moveTo>
                  <a:pt x="0" y="0"/>
                </a:moveTo>
                <a:cubicBezTo>
                  <a:pt x="40" y="75"/>
                  <a:pt x="78" y="271"/>
                  <a:pt x="240" y="451"/>
                </a:cubicBezTo>
                <a:cubicBezTo>
                  <a:pt x="402" y="631"/>
                  <a:pt x="706" y="893"/>
                  <a:pt x="975" y="1082"/>
                </a:cubicBezTo>
                <a:cubicBezTo>
                  <a:pt x="1244" y="1271"/>
                  <a:pt x="1521" y="1449"/>
                  <a:pt x="1853" y="1584"/>
                </a:cubicBezTo>
                <a:cubicBezTo>
                  <a:pt x="2185" y="1719"/>
                  <a:pt x="2734" y="1827"/>
                  <a:pt x="2966" y="1891"/>
                </a:cubicBezTo>
              </a:path>
            </a:pathLst>
          </a:custGeom>
          <a:noFill/>
          <a:ln w="50800" cap="flat" cmpd="sng">
            <a:solidFill>
              <a:srgbClr val="9933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3132138" y="2133600"/>
            <a:ext cx="2808287" cy="2520950"/>
          </a:xfrm>
          <a:custGeom>
            <a:avLst/>
            <a:gdLst>
              <a:gd name="T0" fmla="*/ 0 w 1769"/>
              <a:gd name="T1" fmla="*/ 0 h 1407"/>
              <a:gd name="T2" fmla="*/ 454 w 1769"/>
              <a:gd name="T3" fmla="*/ 726 h 1407"/>
              <a:gd name="T4" fmla="*/ 1769 w 1769"/>
              <a:gd name="T5" fmla="*/ 1407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9" h="1407">
                <a:moveTo>
                  <a:pt x="0" y="0"/>
                </a:moveTo>
                <a:cubicBezTo>
                  <a:pt x="79" y="246"/>
                  <a:pt x="159" y="492"/>
                  <a:pt x="454" y="726"/>
                </a:cubicBezTo>
                <a:cubicBezTo>
                  <a:pt x="749" y="960"/>
                  <a:pt x="1259" y="1183"/>
                  <a:pt x="1769" y="1407"/>
                </a:cubicBezTo>
              </a:path>
            </a:pathLst>
          </a:custGeom>
          <a:noFill/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2484438" y="2492375"/>
            <a:ext cx="3581400" cy="1758950"/>
          </a:xfrm>
          <a:custGeom>
            <a:avLst/>
            <a:gdLst>
              <a:gd name="T0" fmla="*/ 0 w 2256"/>
              <a:gd name="T1" fmla="*/ 0 h 1108"/>
              <a:gd name="T2" fmla="*/ 729 w 2256"/>
              <a:gd name="T3" fmla="*/ 576 h 1108"/>
              <a:gd name="T4" fmla="*/ 1411 w 2256"/>
              <a:gd name="T5" fmla="*/ 916 h 1108"/>
              <a:gd name="T6" fmla="*/ 2256 w 2256"/>
              <a:gd name="T7" fmla="*/ 1108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6" h="1108">
                <a:moveTo>
                  <a:pt x="0" y="0"/>
                </a:moveTo>
                <a:cubicBezTo>
                  <a:pt x="121" y="94"/>
                  <a:pt x="494" y="423"/>
                  <a:pt x="729" y="576"/>
                </a:cubicBezTo>
                <a:cubicBezTo>
                  <a:pt x="964" y="729"/>
                  <a:pt x="1157" y="827"/>
                  <a:pt x="1411" y="916"/>
                </a:cubicBezTo>
                <a:cubicBezTo>
                  <a:pt x="1665" y="1005"/>
                  <a:pt x="2080" y="1068"/>
                  <a:pt x="2256" y="1108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0738" name="Group 18"/>
          <p:cNvGrpSpPr>
            <a:grpSpLocks/>
          </p:cNvGrpSpPr>
          <p:nvPr/>
        </p:nvGrpSpPr>
        <p:grpSpPr bwMode="auto">
          <a:xfrm>
            <a:off x="179388" y="1125538"/>
            <a:ext cx="7777162" cy="4829175"/>
            <a:chOff x="113" y="1026"/>
            <a:chExt cx="4899" cy="3042"/>
          </a:xfrm>
        </p:grpSpPr>
        <p:sp>
          <p:nvSpPr>
            <p:cNvPr id="30724" name="Line 4"/>
            <p:cNvSpPr>
              <a:spLocks noChangeShapeType="1"/>
            </p:cNvSpPr>
            <p:nvPr/>
          </p:nvSpPr>
          <p:spPr bwMode="auto">
            <a:xfrm>
              <a:off x="340" y="1026"/>
              <a:ext cx="0" cy="28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340" y="3838"/>
              <a:ext cx="46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4785" y="3838"/>
              <a:ext cx="22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113" y="1026"/>
              <a:ext cx="22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>
                  <a:solidFill>
                    <a:srgbClr val="000000"/>
                  </a:solidFill>
                </a:rPr>
                <a:t>U</a:t>
              </a:r>
            </a:p>
          </p:txBody>
        </p:sp>
      </p:grp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885950" y="1268413"/>
            <a:ext cx="4213013" cy="40011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 type="none" w="lg" len="lg"/>
          </a:ln>
          <a:effectLst/>
          <a:extLst/>
        </p:spPr>
        <p:txBody>
          <a:bodyPr wrap="none">
            <a:spAutoFit/>
          </a:bodyPr>
          <a:lstStyle/>
          <a:p>
            <a:r>
              <a:rPr lang="cs-CZ" altLang="cs-CZ" sz="2000" dirty="0">
                <a:solidFill>
                  <a:srgbClr val="993300"/>
                </a:solidFill>
              </a:rPr>
              <a:t>Rázová charakteristika jiskřiště 1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500563" y="1844675"/>
            <a:ext cx="4198937" cy="4222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  <a:extLst/>
        </p:spPr>
        <p:txBody>
          <a:bodyPr wrap="none">
            <a:spAutoFit/>
          </a:bodyPr>
          <a:lstStyle/>
          <a:p>
            <a:r>
              <a:rPr lang="cs-CZ" altLang="cs-CZ" sz="2000">
                <a:solidFill>
                  <a:srgbClr val="000099"/>
                </a:solidFill>
              </a:rPr>
              <a:t>Rázová charakteristika jiskřiště 2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572000" y="2420938"/>
            <a:ext cx="4087813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none">
            <a:spAutoFit/>
          </a:bodyPr>
          <a:lstStyle/>
          <a:p>
            <a:r>
              <a:rPr lang="cs-CZ" altLang="cs-CZ" sz="2000">
                <a:solidFill>
                  <a:srgbClr val="FF0000"/>
                </a:solidFill>
              </a:rPr>
              <a:t>Rázová charakteristika izolátoru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1403350" y="1700213"/>
            <a:ext cx="431800" cy="28892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3348038" y="2276475"/>
            <a:ext cx="1152525" cy="2889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572000" y="2852738"/>
            <a:ext cx="936625" cy="12239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79388" y="6000750"/>
            <a:ext cx="8713787" cy="4524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r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FF0000"/>
                </a:solidFill>
              </a:rPr>
              <a:t>Jiskřiště 1 a izolátor nemají průsečík </a:t>
            </a:r>
            <a:r>
              <a:rPr lang="en-US" altLang="cs-CZ" sz="2200">
                <a:solidFill>
                  <a:srgbClr val="FF0000"/>
                </a:solidFill>
                <a:cs typeface="Arial" panose="020B0604020202020204" pitchFamily="34" charset="0"/>
              </a:rPr>
              <a:t>=&gt;</a:t>
            </a:r>
            <a:r>
              <a:rPr lang="cs-CZ" altLang="cs-CZ" sz="2200">
                <a:solidFill>
                  <a:srgbClr val="FF0000"/>
                </a:solidFill>
                <a:cs typeface="Arial" panose="020B0604020202020204" pitchFamily="34" charset="0"/>
              </a:rPr>
              <a:t> nemůže dojít k průrazu</a:t>
            </a:r>
            <a:r>
              <a:rPr lang="cs-CZ" altLang="cs-CZ" sz="2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79388" y="5998756"/>
            <a:ext cx="8713787" cy="78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r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FF0000"/>
                </a:solidFill>
              </a:rPr>
              <a:t>Jiskřiště 2 a izolátor mají průsečík </a:t>
            </a:r>
            <a:r>
              <a:rPr lang="en-US" altLang="cs-CZ" sz="2200">
                <a:solidFill>
                  <a:srgbClr val="FF0000"/>
                </a:solidFill>
                <a:cs typeface="Arial" panose="020B0604020202020204" pitchFamily="34" charset="0"/>
              </a:rPr>
              <a:t>=&gt;</a:t>
            </a:r>
            <a:r>
              <a:rPr lang="cs-CZ" altLang="cs-CZ" sz="2200">
                <a:solidFill>
                  <a:srgbClr val="FF0000"/>
                </a:solidFill>
                <a:cs typeface="Arial" panose="020B0604020202020204" pitchFamily="34" charset="0"/>
              </a:rPr>
              <a:t> pro napěťový impuls s vrchlovou vrcholovou napětí U</a:t>
            </a:r>
            <a:r>
              <a:rPr lang="cs-CZ" altLang="cs-CZ" sz="2200" baseline="-2500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cs-CZ" altLang="cs-CZ" sz="2200">
                <a:solidFill>
                  <a:srgbClr val="FF0000"/>
                </a:solidFill>
                <a:cs typeface="Arial" panose="020B0604020202020204" pitchFamily="34" charset="0"/>
              </a:rPr>
              <a:t> dojde k průrazu v čase t</a:t>
            </a:r>
            <a:r>
              <a:rPr lang="cs-CZ" altLang="cs-CZ" sz="2200" baseline="-2500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cs-CZ" altLang="cs-CZ" sz="2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539750" y="3716338"/>
            <a:ext cx="36718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4211638" y="3716338"/>
            <a:ext cx="0" cy="187325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995738" y="5589588"/>
            <a:ext cx="431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</a:rPr>
              <a:t>t</a:t>
            </a:r>
            <a:r>
              <a:rPr lang="cs-CZ" altLang="cs-CZ" sz="24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07950" y="3573463"/>
            <a:ext cx="431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</a:rPr>
              <a:t>U</a:t>
            </a:r>
            <a:r>
              <a:rPr lang="cs-CZ" altLang="cs-CZ" sz="24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2268538" y="3860800"/>
            <a:ext cx="1727200" cy="2160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0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7" grpId="0" animBg="1"/>
      <p:bldP spid="30728" grpId="0" animBg="1"/>
      <p:bldP spid="30729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9" grpId="0" animBg="1"/>
      <p:bldP spid="30739" grpId="1" animBg="1"/>
      <p:bldP spid="30740" grpId="0" animBg="1"/>
      <p:bldP spid="30741" grpId="0" animBg="1"/>
      <p:bldP spid="30742" grpId="0" animBg="1"/>
      <p:bldP spid="30743" grpId="0"/>
      <p:bldP spid="30744" grpId="0"/>
      <p:bldP spid="307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Napěťová (proudová) vlna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52563"/>
            <a:ext cx="8785225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107950" y="4076700"/>
            <a:ext cx="935038" cy="2232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1438" y="6275388"/>
            <a:ext cx="2484437" cy="322262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18000" tIns="10800" rIns="18000" bIns="10800">
            <a:spAutoFit/>
          </a:bodyPr>
          <a:lstStyle/>
          <a:p>
            <a:pPr algn="ctr"/>
            <a:r>
              <a:rPr lang="cs-CZ" altLang="cs-CZ" dirty="0">
                <a:solidFill>
                  <a:srgbClr val="000000"/>
                </a:solidFill>
              </a:rPr>
              <a:t>virtuální počátek vlny</a:t>
            </a: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1042988" y="3500438"/>
            <a:ext cx="949325" cy="2089150"/>
            <a:chOff x="680" y="2545"/>
            <a:chExt cx="567" cy="1248"/>
          </a:xfrm>
        </p:grpSpPr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1247" y="2545"/>
              <a:ext cx="0" cy="1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680" y="2545"/>
              <a:ext cx="0" cy="1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680" y="3793"/>
              <a:ext cx="5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725" y="3433"/>
              <a:ext cx="45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cs-CZ" altLang="cs-CZ">
                  <a:solidFill>
                    <a:srgbClr val="000000"/>
                  </a:solidFill>
                </a:rPr>
                <a:t>čelo vlny</a:t>
              </a:r>
            </a:p>
          </p:txBody>
        </p:sp>
      </p:grpSp>
      <p:grpSp>
        <p:nvGrpSpPr>
          <p:cNvPr id="18453" name="Group 21"/>
          <p:cNvGrpSpPr>
            <a:grpSpLocks/>
          </p:cNvGrpSpPr>
          <p:nvPr/>
        </p:nvGrpSpPr>
        <p:grpSpPr bwMode="auto">
          <a:xfrm>
            <a:off x="2051050" y="5229225"/>
            <a:ext cx="6551613" cy="360363"/>
            <a:chOff x="1247" y="3606"/>
            <a:chExt cx="4218" cy="187"/>
          </a:xfrm>
        </p:grpSpPr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1247" y="3793"/>
              <a:ext cx="42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1292" y="3606"/>
              <a:ext cx="77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cs-CZ" altLang="cs-CZ">
                  <a:solidFill>
                    <a:srgbClr val="000000"/>
                  </a:solidFill>
                </a:rPr>
                <a:t>týl vlny</a:t>
              </a:r>
            </a:p>
          </p:txBody>
        </p:sp>
      </p:grp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1079500" y="4437063"/>
            <a:ext cx="900113" cy="296862"/>
            <a:chOff x="680" y="3158"/>
            <a:chExt cx="567" cy="187"/>
          </a:xfrm>
        </p:grpSpPr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680" y="3339"/>
              <a:ext cx="5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839" y="3158"/>
              <a:ext cx="27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cs-CZ" altLang="cs-CZ">
                  <a:solidFill>
                    <a:srgbClr val="000000"/>
                  </a:solidFill>
                </a:rPr>
                <a:t>T</a:t>
              </a:r>
              <a:r>
                <a:rPr lang="cs-CZ" altLang="cs-CZ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1077913" y="3790950"/>
            <a:ext cx="3854450" cy="1150938"/>
            <a:chOff x="1247" y="2614"/>
            <a:chExt cx="1860" cy="725"/>
          </a:xfrm>
        </p:grpSpPr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3107" y="2614"/>
              <a:ext cx="0" cy="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1247" y="3339"/>
              <a:ext cx="18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1927" y="3152"/>
              <a:ext cx="27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cs-CZ" altLang="cs-CZ">
                  <a:solidFill>
                    <a:srgbClr val="000000"/>
                  </a:solidFill>
                </a:rPr>
                <a:t>T</a:t>
              </a:r>
              <a:r>
                <a:rPr lang="cs-CZ" altLang="cs-CZ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003800" y="4365625"/>
            <a:ext cx="4032250" cy="145732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1166813" indent="-1166813"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46200"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5588"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4975"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84363">
              <a:spcBef>
                <a:spcPct val="0"/>
              </a:spcBef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41563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98763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55963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3163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>
                <a:solidFill>
                  <a:srgbClr val="000000"/>
                </a:solidFill>
              </a:rPr>
              <a:t>U</a:t>
            </a:r>
            <a:r>
              <a:rPr lang="cs-CZ" altLang="cs-CZ" sz="2200" baseline="-25000">
                <a:solidFill>
                  <a:srgbClr val="000000"/>
                </a:solidFill>
              </a:rPr>
              <a:t>max</a:t>
            </a:r>
            <a:r>
              <a:rPr lang="cs-CZ" altLang="cs-CZ" sz="2200">
                <a:solidFill>
                  <a:srgbClr val="000000"/>
                </a:solidFill>
              </a:rPr>
              <a:t> 	– vrcholová hodnota napětí</a:t>
            </a:r>
          </a:p>
          <a:p>
            <a:r>
              <a:rPr lang="cs-CZ" altLang="cs-CZ" sz="2200">
                <a:solidFill>
                  <a:srgbClr val="000000"/>
                </a:solidFill>
              </a:rPr>
              <a:t>T</a:t>
            </a:r>
            <a:r>
              <a:rPr lang="cs-CZ" altLang="cs-CZ" sz="2200" baseline="-25000">
                <a:solidFill>
                  <a:srgbClr val="000000"/>
                </a:solidFill>
              </a:rPr>
              <a:t>1</a:t>
            </a:r>
            <a:r>
              <a:rPr lang="cs-CZ" altLang="cs-CZ" sz="2200">
                <a:solidFill>
                  <a:srgbClr val="000000"/>
                </a:solidFill>
              </a:rPr>
              <a:t> – doba trvání čela (</a:t>
            </a:r>
            <a:r>
              <a:rPr lang="en-US" altLang="cs-CZ" sz="2200">
                <a:solidFill>
                  <a:srgbClr val="000000"/>
                </a:solidFill>
                <a:cs typeface="Arial" panose="020B0604020202020204" pitchFamily="34" charset="0"/>
              </a:rPr>
              <a:t>µ</a:t>
            </a:r>
            <a:r>
              <a:rPr lang="cs-CZ" altLang="cs-CZ" sz="2200">
                <a:solidFill>
                  <a:srgbClr val="000000"/>
                </a:solidFill>
                <a:cs typeface="Arial" panose="020B0604020202020204" pitchFamily="34" charset="0"/>
              </a:rPr>
              <a:t>s)</a:t>
            </a:r>
            <a:endParaRPr lang="en-US" altLang="cs-CZ" sz="220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cs-CZ" altLang="cs-CZ" sz="2200">
                <a:solidFill>
                  <a:srgbClr val="000000"/>
                </a:solidFill>
              </a:rPr>
              <a:t>T</a:t>
            </a:r>
            <a:r>
              <a:rPr lang="cs-CZ" altLang="cs-CZ" sz="2200" baseline="-25000">
                <a:solidFill>
                  <a:srgbClr val="000000"/>
                </a:solidFill>
              </a:rPr>
              <a:t>2</a:t>
            </a:r>
            <a:r>
              <a:rPr lang="cs-CZ" altLang="cs-CZ" sz="2200">
                <a:solidFill>
                  <a:srgbClr val="000000"/>
                </a:solidFill>
              </a:rPr>
              <a:t> – doba trvání týlu (</a:t>
            </a:r>
            <a:r>
              <a:rPr lang="en-US" altLang="cs-CZ" sz="2200">
                <a:solidFill>
                  <a:srgbClr val="000000"/>
                </a:solidFill>
                <a:cs typeface="Arial" panose="020B0604020202020204" pitchFamily="34" charset="0"/>
              </a:rPr>
              <a:t>µ</a:t>
            </a:r>
            <a:r>
              <a:rPr lang="cs-CZ" altLang="cs-CZ" sz="2200">
                <a:solidFill>
                  <a:srgbClr val="000000"/>
                </a:solidFill>
                <a:cs typeface="Arial" panose="020B0604020202020204" pitchFamily="34" charset="0"/>
              </a:rPr>
              <a:t>s)</a:t>
            </a:r>
            <a:endParaRPr lang="en-US" altLang="cs-CZ" sz="2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0" grpId="0" animBg="1"/>
      <p:bldP spid="18441" grpId="0" animBg="1"/>
      <p:bldP spid="18451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Napěťová (proudová) vlna</a:t>
            </a:r>
          </a:p>
        </p:txBody>
      </p:sp>
      <p:grpSp>
        <p:nvGrpSpPr>
          <p:cNvPr id="42008" name="Group 24"/>
          <p:cNvGrpSpPr>
            <a:grpSpLocks/>
          </p:cNvGrpSpPr>
          <p:nvPr/>
        </p:nvGrpSpPr>
        <p:grpSpPr bwMode="auto">
          <a:xfrm>
            <a:off x="179388" y="1522413"/>
            <a:ext cx="8713787" cy="3736975"/>
            <a:chOff x="113" y="959"/>
            <a:chExt cx="5489" cy="2354"/>
          </a:xfrm>
        </p:grpSpPr>
        <p:pic>
          <p:nvPicPr>
            <p:cNvPr id="42006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4"/>
            <a:stretch>
              <a:fillRect/>
            </a:stretch>
          </p:blipFill>
          <p:spPr bwMode="auto">
            <a:xfrm>
              <a:off x="113" y="999"/>
              <a:ext cx="2767" cy="2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007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959"/>
              <a:ext cx="2767" cy="2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600349"/>
          </a:xfrm>
        </p:spPr>
        <p:txBody>
          <a:bodyPr/>
          <a:lstStyle/>
          <a:p>
            <a:pPr algn="ctr"/>
            <a:r>
              <a:rPr lang="cs-CZ" altLang="cs-CZ" u="sng" dirty="0" smtClean="0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Základní normalizované </a:t>
            </a:r>
            <a:r>
              <a:rPr lang="cs-CZ" altLang="cs-CZ" u="sng" dirty="0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rázové vlny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44463" y="2020441"/>
            <a:ext cx="8820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0"/>
              </a:spcBef>
              <a:tabLst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tabLst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tabLst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tabLst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tabLst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</a:rPr>
              <a:t>Napěťový impuls (plná vlna)</a:t>
            </a:r>
            <a:r>
              <a:rPr lang="cs-CZ" altLang="cs-CZ" sz="2400" dirty="0">
                <a:solidFill>
                  <a:srgbClr val="000000"/>
                </a:solidFill>
              </a:rPr>
              <a:t> 	- 1,2/50 (T</a:t>
            </a:r>
            <a:r>
              <a:rPr lang="cs-CZ" altLang="cs-CZ" sz="2400" baseline="-25000" dirty="0">
                <a:solidFill>
                  <a:srgbClr val="000000"/>
                </a:solidFill>
              </a:rPr>
              <a:t>1</a:t>
            </a:r>
            <a:r>
              <a:rPr lang="cs-CZ" altLang="cs-CZ" sz="2400" dirty="0">
                <a:solidFill>
                  <a:srgbClr val="000000"/>
                </a:solidFill>
              </a:rPr>
              <a:t>=1,2 </a:t>
            </a:r>
            <a:r>
              <a:rPr lang="en-US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s, T</a:t>
            </a:r>
            <a:r>
              <a:rPr lang="cs-CZ" altLang="cs-CZ" sz="2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=50</a:t>
            </a:r>
            <a:r>
              <a:rPr lang="en-US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s)</a:t>
            </a:r>
          </a:p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  <a:cs typeface="Arial" panose="020B0604020202020204" pitchFamily="34" charset="0"/>
              </a:rPr>
              <a:t>Proudový impuls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	- 8/20</a:t>
            </a:r>
          </a:p>
          <a:p>
            <a:pPr>
              <a:spcBef>
                <a:spcPct val="50000"/>
              </a:spcBef>
            </a:pPr>
            <a:r>
              <a:rPr lang="cs-CZ" altLang="cs-CZ" sz="2400" u="sng" dirty="0">
                <a:solidFill>
                  <a:srgbClr val="000000"/>
                </a:solidFill>
                <a:cs typeface="Arial" panose="020B0604020202020204" pitchFamily="34" charset="0"/>
              </a:rPr>
              <a:t>Impuls bleskového proudu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	- 10/350</a:t>
            </a:r>
            <a:endParaRPr lang="en-US" altLang="cs-CZ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385175" cy="576262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Příčiny vzniku přepětí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9388" y="965200"/>
            <a:ext cx="8785225" cy="57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41338" indent="-541338">
              <a:spcBef>
                <a:spcPct val="0"/>
              </a:spcBef>
              <a:tabLst>
                <a:tab pos="361950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44725">
              <a:spcBef>
                <a:spcPct val="0"/>
              </a:spcBef>
              <a:tabLst>
                <a:tab pos="361950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24113">
              <a:spcBef>
                <a:spcPct val="0"/>
              </a:spcBef>
              <a:tabLst>
                <a:tab pos="361950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03500">
              <a:spcBef>
                <a:spcPct val="0"/>
              </a:spcBef>
              <a:tabLst>
                <a:tab pos="361950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82888">
              <a:spcBef>
                <a:spcPct val="0"/>
              </a:spcBef>
              <a:tabLst>
                <a:tab pos="361950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40088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97288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54488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11688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541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1. </a:t>
            </a:r>
            <a:r>
              <a:rPr lang="cs-CZ" altLang="cs-CZ" sz="2400" u="sng">
                <a:solidFill>
                  <a:srgbClr val="000000"/>
                </a:solidFill>
                <a:latin typeface="Comic Sans MS" panose="030F0702030302020204" pitchFamily="66" charset="0"/>
              </a:rPr>
              <a:t>Vnitřní (provozní) přepětí</a:t>
            </a:r>
          </a:p>
          <a:p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400" u="sng">
                <a:solidFill>
                  <a:srgbClr val="000000"/>
                </a:solidFill>
              </a:rPr>
              <a:t>* spínací přepětí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		- vypínání zkratů (oscilační průběh zotaveného napětí)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		- vypínání malých induktivních proudů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		- spínání kapacitních proudů (kondenzátorové baterie) 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		- vypínání nezatíženého vedení (kapacitní charakter)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		- spínací operace ve stejnosměrných obvodech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	</a:t>
            </a:r>
            <a:r>
              <a:rPr lang="cs-CZ" altLang="cs-CZ" sz="2400" u="sng">
                <a:solidFill>
                  <a:srgbClr val="000000"/>
                </a:solidFill>
              </a:rPr>
              <a:t>* přepětí při poruchových stavech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		- zkraty a zemní spojení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	</a:t>
            </a:r>
            <a:r>
              <a:rPr lang="cs-CZ" altLang="cs-CZ" sz="2400" u="sng">
                <a:solidFill>
                  <a:srgbClr val="000000"/>
                </a:solidFill>
              </a:rPr>
              <a:t>* rezonanční přepětí</a:t>
            </a:r>
            <a:r>
              <a:rPr lang="cs-CZ" altLang="cs-CZ" sz="2400">
                <a:solidFill>
                  <a:srgbClr val="000000"/>
                </a:solidFill>
              </a:rPr>
              <a:t> (kombinace parametrů vedení, transformátorů a tlumivek, kondenzátorových baterií)</a:t>
            </a:r>
          </a:p>
          <a:p>
            <a:pPr>
              <a:spcBef>
                <a:spcPct val="50000"/>
              </a:spcBef>
            </a:pPr>
            <a:r>
              <a:rPr lang="cs-CZ" altLang="cs-CZ" sz="2400">
                <a:solidFill>
                  <a:srgbClr val="000000"/>
                </a:solidFill>
                <a:latin typeface="Comic Sans MS" panose="030F0702030302020204" pitchFamily="66" charset="0"/>
              </a:rPr>
              <a:t>2. </a:t>
            </a:r>
            <a:r>
              <a:rPr lang="cs-CZ" altLang="cs-CZ" sz="2400" u="sng">
                <a:solidFill>
                  <a:srgbClr val="000000"/>
                </a:solidFill>
                <a:latin typeface="Comic Sans MS" panose="030F0702030302020204" pitchFamily="66" charset="0"/>
              </a:rPr>
              <a:t>Vnější (atmosférická) přepětí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	*	přímý úder blesku do vedení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	* přepětí indukovaná bleskem ve vedení</a:t>
            </a:r>
          </a:p>
          <a:p>
            <a:r>
              <a:rPr lang="cs-CZ" altLang="cs-CZ" sz="2400">
                <a:solidFill>
                  <a:srgbClr val="000000"/>
                </a:solidFill>
              </a:rPr>
              <a:t>	* přepětí způsobená bleskem v budovách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4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Šíření vlny na vedení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735352"/>
              </p:ext>
            </p:extLst>
          </p:nvPr>
        </p:nvGraphicFramePr>
        <p:xfrm>
          <a:off x="6086475" y="1484313"/>
          <a:ext cx="14382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Rovnice" r:id="rId3" imgW="609480" imgH="444240" progId="Equation.3">
                  <p:embed/>
                </p:oleObj>
              </mc:Choice>
              <mc:Fallback>
                <p:oleObj name="Rovnice" r:id="rId3" imgW="6094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484313"/>
                        <a:ext cx="1438275" cy="1047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5288" y="1700213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cs-CZ" altLang="cs-CZ" sz="2400">
                <a:solidFill>
                  <a:srgbClr val="000000"/>
                </a:solidFill>
              </a:rPr>
              <a:t>Vlnová impedance vedení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716463" y="1809750"/>
            <a:ext cx="1150937" cy="288925"/>
          </a:xfrm>
          <a:prstGeom prst="rightArrow">
            <a:avLst>
              <a:gd name="adj1" fmla="val 50000"/>
              <a:gd name="adj2" fmla="val 99588"/>
            </a:avLst>
          </a:prstGeom>
          <a:noFill/>
          <a:ln w="381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8"/>
              <p:cNvSpPr txBox="1">
                <a:spLocks noChangeArrowheads="1"/>
              </p:cNvSpPr>
              <p:nvPr/>
            </p:nvSpPr>
            <p:spPr bwMode="auto">
              <a:xfrm>
                <a:off x="179388" y="3141663"/>
                <a:ext cx="8785225" cy="3134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FF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cs-CZ" altLang="cs-CZ" sz="2000" dirty="0" smtClean="0">
                    <a:solidFill>
                      <a:srgbClr val="000000"/>
                    </a:solidFill>
                  </a:rPr>
                  <a:t>Při řešení uvažujeme bezeztrátové vedení (R=0, G=0). </a:t>
                </a:r>
              </a:p>
              <a:p>
                <a:r>
                  <a:rPr lang="cs-CZ" altLang="cs-CZ" sz="2000" dirty="0">
                    <a:solidFill>
                      <a:srgbClr val="000000"/>
                    </a:solidFill>
                  </a:rPr>
                  <a:t>Na vedení se šíří vlny proudu a vlny napětí stejnou rychlostí. </a:t>
                </a:r>
              </a:p>
              <a:p>
                <a:r>
                  <a:rPr lang="cs-CZ" altLang="cs-CZ" sz="2000" dirty="0">
                    <a:solidFill>
                      <a:srgbClr val="000000"/>
                    </a:solidFill>
                  </a:rPr>
                  <a:t>Tvar vlny napětí a vlny proudu na vedení s konstantní vlnovou impedancí je stále stejný. Obě vlny se liší pouze amplitudou</a:t>
                </a:r>
                <a:r>
                  <a:rPr lang="cs-CZ" altLang="cs-CZ" sz="20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r>
                  <a:rPr lang="cs-CZ" altLang="cs-CZ" sz="2000" dirty="0" smtClean="0">
                    <a:solidFill>
                      <a:srgbClr val="000000"/>
                    </a:solidFill>
                  </a:rPr>
                  <a:t>Rychlost šíření vlny na vedení: </a:t>
                </a:r>
                <a14:m>
                  <m:oMath xmlns:m="http://schemas.openxmlformats.org/officeDocument/2006/math">
                    <m:r>
                      <a:rPr lang="cs-CZ" alt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cs-CZ" alt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alt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alt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cs-CZ" alt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cs-CZ" alt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altLang="cs-CZ" sz="20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r>
                  <a:rPr lang="cs-CZ" altLang="cs-CZ" sz="2000" dirty="0" smtClean="0">
                    <a:solidFill>
                      <a:srgbClr val="000000"/>
                    </a:solidFill>
                  </a:rPr>
                  <a:t>Převrácená hodnota je časová konstanta, která udává, za jakou dobu urazí vlna 1km, </a:t>
                </a:r>
                <a14:m>
                  <m:oMath xmlns:m="http://schemas.openxmlformats.org/officeDocument/2006/math">
                    <m:r>
                      <a:rPr lang="cs-CZ" altLang="cs-CZ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cs-CZ" alt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alt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alt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cs-CZ" alt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cs-CZ" alt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rad>
                  </m:oMath>
                </a14:m>
                <a:endParaRPr lang="cs-CZ" altLang="cs-CZ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51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3141663"/>
                <a:ext cx="8785225" cy="3134129"/>
              </a:xfrm>
              <a:prstGeom prst="rect">
                <a:avLst/>
              </a:prstGeom>
              <a:blipFill>
                <a:blip r:embed="rId5"/>
                <a:stretch>
                  <a:fillRect l="-693" t="-778" b="-23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/>
      <p:bldP spid="215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23850" y="244475"/>
            <a:ext cx="8385175" cy="1168400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1E000F"/>
                </a:solidFill>
                <a:effectLst/>
                <a:latin typeface="Comic Sans MS" panose="030F0702030302020204" pitchFamily="66" charset="0"/>
              </a:rPr>
              <a:t>Šíření vlny na rozhraní vedení</a:t>
            </a:r>
          </a:p>
        </p:txBody>
      </p:sp>
      <p:graphicFrame>
        <p:nvGraphicFramePr>
          <p:cNvPr id="23567" name="Object 1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06450" y="1666875"/>
          <a:ext cx="13890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" name="Rovnice" r:id="rId3" imgW="558720" imgH="431640" progId="Equation.3">
                  <p:embed/>
                </p:oleObj>
              </mc:Choice>
              <mc:Fallback>
                <p:oleObj name="Rovnice" r:id="rId3" imgW="55872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666875"/>
                        <a:ext cx="13890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1658938"/>
          <a:ext cx="14398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" name="Rovnice" r:id="rId5" imgW="571320" imgH="431640" progId="Equation.3">
                  <p:embed/>
                </p:oleObj>
              </mc:Choice>
              <mc:Fallback>
                <p:oleObj name="Rovnice" r:id="rId5" imgW="57132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58938"/>
                        <a:ext cx="143986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4213" y="5070475"/>
          <a:ext cx="172720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" name="Rovnice" r:id="rId7" imgW="685800" imgH="431640" progId="Equation.3">
                  <p:embed/>
                </p:oleObj>
              </mc:Choice>
              <mc:Fallback>
                <p:oleObj name="Rovnice" r:id="rId7" imgW="685800" imgH="431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070475"/>
                        <a:ext cx="1727200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755650" y="3860800"/>
            <a:ext cx="74882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572000" y="2205038"/>
            <a:ext cx="0" cy="2232025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43438" y="2349500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cs-CZ" altLang="cs-CZ" sz="2800"/>
              <a:t>Z</a:t>
            </a:r>
            <a:r>
              <a:rPr lang="cs-CZ" altLang="cs-CZ" sz="2800" baseline="-25000"/>
              <a:t>02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708400" y="23495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cs-CZ" altLang="cs-CZ" sz="2800"/>
              <a:t>Z</a:t>
            </a:r>
            <a:r>
              <a:rPr lang="cs-CZ" altLang="cs-CZ" sz="2800" baseline="-25000"/>
              <a:t>01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755650" y="3644900"/>
            <a:ext cx="36718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07950" y="3033713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>
                <a:solidFill>
                  <a:srgbClr val="000000"/>
                </a:solidFill>
              </a:rPr>
              <a:t>vlna dopadající U</a:t>
            </a:r>
            <a:r>
              <a:rPr lang="cs-CZ" altLang="cs-CZ" sz="2000" baseline="-25000">
                <a:solidFill>
                  <a:srgbClr val="000000"/>
                </a:solidFill>
              </a:rPr>
              <a:t>i</a:t>
            </a:r>
            <a:r>
              <a:rPr lang="cs-CZ" altLang="cs-CZ" sz="2000">
                <a:solidFill>
                  <a:srgbClr val="000000"/>
                </a:solidFill>
              </a:rPr>
              <a:t>, I</a:t>
            </a:r>
            <a:r>
              <a:rPr lang="cs-CZ" altLang="cs-CZ" sz="2000" baseline="-25000">
                <a:solidFill>
                  <a:srgbClr val="000000"/>
                </a:solidFill>
              </a:rPr>
              <a:t>i</a:t>
            </a:r>
            <a:r>
              <a:rPr lang="cs-CZ" altLang="cs-CZ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547813" y="4230688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>
                <a:solidFill>
                  <a:srgbClr val="000000"/>
                </a:solidFill>
              </a:rPr>
              <a:t>vlna odražená U</a:t>
            </a:r>
            <a:r>
              <a:rPr lang="cs-CZ" altLang="cs-CZ" sz="2000" baseline="-25000">
                <a:solidFill>
                  <a:srgbClr val="000000"/>
                </a:solidFill>
              </a:rPr>
              <a:t>r</a:t>
            </a:r>
            <a:r>
              <a:rPr lang="cs-CZ" altLang="cs-CZ" sz="2000">
                <a:solidFill>
                  <a:srgbClr val="000000"/>
                </a:solidFill>
              </a:rPr>
              <a:t>, I</a:t>
            </a:r>
            <a:r>
              <a:rPr lang="cs-CZ" altLang="cs-CZ" sz="2000" baseline="-25000">
                <a:solidFill>
                  <a:srgbClr val="000000"/>
                </a:solidFill>
              </a:rPr>
              <a:t>r</a:t>
            </a:r>
            <a:r>
              <a:rPr lang="cs-CZ" altLang="cs-CZ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716463" y="3032125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>
                <a:solidFill>
                  <a:srgbClr val="000000"/>
                </a:solidFill>
              </a:rPr>
              <a:t>vlna prošlá U</a:t>
            </a:r>
            <a:r>
              <a:rPr lang="cs-CZ" altLang="cs-CZ" sz="2000" baseline="-25000">
                <a:solidFill>
                  <a:srgbClr val="000000"/>
                </a:solidFill>
              </a:rPr>
              <a:t>t</a:t>
            </a:r>
            <a:r>
              <a:rPr lang="cs-CZ" altLang="cs-CZ" sz="2000">
                <a:solidFill>
                  <a:srgbClr val="000000"/>
                </a:solidFill>
              </a:rPr>
              <a:t>, I</a:t>
            </a:r>
            <a:r>
              <a:rPr lang="cs-CZ" altLang="cs-CZ" sz="2000" baseline="-25000">
                <a:solidFill>
                  <a:srgbClr val="000000"/>
                </a:solidFill>
              </a:rPr>
              <a:t>t</a:t>
            </a:r>
            <a:r>
              <a:rPr lang="cs-CZ" altLang="cs-CZ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4716463" y="3644900"/>
            <a:ext cx="2663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1187450" y="4076700"/>
            <a:ext cx="3240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987675" y="4829175"/>
            <a:ext cx="2447925" cy="1519238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800" i="1" u="sng">
                <a:solidFill>
                  <a:srgbClr val="000000"/>
                </a:solidFill>
              </a:rPr>
              <a:t>Platí</a:t>
            </a:r>
            <a:r>
              <a:rPr lang="cs-CZ" altLang="cs-CZ" sz="2800" i="1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0"/>
              </a:spcBef>
            </a:pPr>
            <a:r>
              <a:rPr lang="cs-CZ" altLang="cs-CZ" sz="3200" i="1">
                <a:solidFill>
                  <a:srgbClr val="000000"/>
                </a:solidFill>
              </a:rPr>
              <a:t>U</a:t>
            </a:r>
            <a:r>
              <a:rPr lang="cs-CZ" altLang="cs-CZ" sz="3200" i="1" baseline="-25000">
                <a:solidFill>
                  <a:srgbClr val="000000"/>
                </a:solidFill>
              </a:rPr>
              <a:t>i </a:t>
            </a:r>
            <a:r>
              <a:rPr lang="cs-CZ" altLang="cs-CZ" sz="3200" i="1">
                <a:solidFill>
                  <a:srgbClr val="000000"/>
                </a:solidFill>
              </a:rPr>
              <a:t>+ U</a:t>
            </a:r>
            <a:r>
              <a:rPr lang="cs-CZ" altLang="cs-CZ" sz="3200" i="1" baseline="-25000">
                <a:solidFill>
                  <a:srgbClr val="000000"/>
                </a:solidFill>
              </a:rPr>
              <a:t>r </a:t>
            </a:r>
            <a:r>
              <a:rPr lang="cs-CZ" altLang="cs-CZ" sz="3200" i="1">
                <a:solidFill>
                  <a:srgbClr val="000000"/>
                </a:solidFill>
              </a:rPr>
              <a:t>= U</a:t>
            </a:r>
            <a:r>
              <a:rPr lang="cs-CZ" altLang="cs-CZ" sz="3200" i="1" baseline="-25000">
                <a:solidFill>
                  <a:srgbClr val="000000"/>
                </a:solidFill>
              </a:rPr>
              <a:t>t</a:t>
            </a:r>
          </a:p>
          <a:p>
            <a:pPr>
              <a:spcBef>
                <a:spcPct val="0"/>
              </a:spcBef>
            </a:pPr>
            <a:r>
              <a:rPr lang="cs-CZ" altLang="cs-CZ" sz="3200" i="1">
                <a:solidFill>
                  <a:srgbClr val="000000"/>
                </a:solidFill>
              </a:rPr>
              <a:t>I</a:t>
            </a:r>
            <a:r>
              <a:rPr lang="cs-CZ" altLang="cs-CZ" sz="3200" i="1" baseline="-25000">
                <a:solidFill>
                  <a:srgbClr val="000000"/>
                </a:solidFill>
              </a:rPr>
              <a:t>i </a:t>
            </a:r>
            <a:r>
              <a:rPr lang="cs-CZ" altLang="cs-CZ" sz="3200" i="1">
                <a:solidFill>
                  <a:srgbClr val="000000"/>
                </a:solidFill>
              </a:rPr>
              <a:t>+ I</a:t>
            </a:r>
            <a:r>
              <a:rPr lang="cs-CZ" altLang="cs-CZ" sz="3200" i="1" baseline="-25000">
                <a:solidFill>
                  <a:srgbClr val="000000"/>
                </a:solidFill>
              </a:rPr>
              <a:t>r </a:t>
            </a:r>
            <a:r>
              <a:rPr lang="cs-CZ" altLang="cs-CZ" sz="3200" i="1">
                <a:solidFill>
                  <a:srgbClr val="000000"/>
                </a:solidFill>
              </a:rPr>
              <a:t>= I</a:t>
            </a:r>
            <a:r>
              <a:rPr lang="cs-CZ" altLang="cs-CZ" sz="3200" i="1" baseline="-25000">
                <a:solidFill>
                  <a:srgbClr val="000000"/>
                </a:solidFill>
              </a:rPr>
              <a:t>t</a:t>
            </a:r>
            <a:endParaRPr lang="cs-CZ" altLang="cs-CZ" sz="3200" i="1">
              <a:solidFill>
                <a:srgbClr val="000000"/>
              </a:solidFill>
            </a:endParaRPr>
          </a:p>
        </p:txBody>
      </p:sp>
      <p:graphicFrame>
        <p:nvGraphicFramePr>
          <p:cNvPr id="23575" name="Object 2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62984560"/>
              </p:ext>
            </p:extLst>
          </p:nvPr>
        </p:nvGraphicFramePr>
        <p:xfrm>
          <a:off x="5940425" y="5049838"/>
          <a:ext cx="3095625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Rovnice" r:id="rId9" imgW="1002960" imgH="431640" progId="Equation.3">
                  <p:embed/>
                </p:oleObj>
              </mc:Choice>
              <mc:Fallback>
                <p:oleObj name="Rovnice" r:id="rId9" imgW="100296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049838"/>
                        <a:ext cx="3095625" cy="13319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7885113" y="2852738"/>
            <a:ext cx="1081087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>
                <a:solidFill>
                  <a:srgbClr val="000000"/>
                </a:solidFill>
              </a:rPr>
              <a:t>ideální vedení </a:t>
            </a: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>
            <a:off x="7812088" y="3573463"/>
            <a:ext cx="73025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6084888" y="4014788"/>
            <a:ext cx="2808287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>
                <a:solidFill>
                  <a:srgbClr val="000000"/>
                </a:solidFill>
              </a:rPr>
              <a:t>rozhraní impedance </a:t>
            </a: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4572000" y="4040188"/>
            <a:ext cx="1512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V="1">
            <a:off x="5435600" y="5805488"/>
            <a:ext cx="43180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35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5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5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3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3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nimBg="1"/>
      <p:bldP spid="23557" grpId="0" animBg="1"/>
      <p:bldP spid="23558" grpId="0"/>
      <p:bldP spid="23559" grpId="0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74" grpId="0" uiExpand="1" build="allAtOnce" animBg="1"/>
      <p:bldP spid="23577" grpId="0" animBg="1"/>
      <p:bldP spid="23578" grpId="0" animBg="1"/>
      <p:bldP spid="23579" grpId="0" animBg="1"/>
      <p:bldP spid="23580" grpId="0" animBg="1"/>
      <p:bldP spid="23581" grpId="0" animBg="1"/>
    </p:bld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2103</Words>
  <Application>Microsoft Office PowerPoint</Application>
  <PresentationFormat>Předvádění na obrazovce (4:3)</PresentationFormat>
  <Paragraphs>302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Cambria Math</vt:lpstr>
      <vt:lpstr>Comic Sans MS</vt:lpstr>
      <vt:lpstr>Symbol</vt:lpstr>
      <vt:lpstr>Wingdings</vt:lpstr>
      <vt:lpstr>Vrstvy skla</vt:lpstr>
      <vt:lpstr>Rovnice</vt:lpstr>
      <vt:lpstr>Přepětí v elektroenergetických soustavách</vt:lpstr>
      <vt:lpstr>Definice přepětí</vt:lpstr>
      <vt:lpstr>Časový průběh přepětí</vt:lpstr>
      <vt:lpstr>Napěťová (proudová) vlna</vt:lpstr>
      <vt:lpstr>Napěťová (proudová) vlna</vt:lpstr>
      <vt:lpstr>Základní normalizované rázové vlny</vt:lpstr>
      <vt:lpstr>Příčiny vzniku přepětí</vt:lpstr>
      <vt:lpstr>Šíření vlny na vedení</vt:lpstr>
      <vt:lpstr>Šíření vlny na rozhraní vedení</vt:lpstr>
      <vt:lpstr>Šíření vlny na rozhraní vedení</vt:lpstr>
      <vt:lpstr>Bleskový výboj</vt:lpstr>
      <vt:lpstr>Teorie blesku</vt:lpstr>
      <vt:lpstr>Druhy blesků</vt:lpstr>
      <vt:lpstr>Vznik záporného blesku</vt:lpstr>
      <vt:lpstr>Výběr parametrů blesku</vt:lpstr>
      <vt:lpstr>Ukázky blesků</vt:lpstr>
      <vt:lpstr>Přímý úder blesku do vedení</vt:lpstr>
      <vt:lpstr>Přímý úder blesku do vedení</vt:lpstr>
      <vt:lpstr>Ochrany proti přepětí</vt:lpstr>
      <vt:lpstr>Svodiče přepětí</vt:lpstr>
      <vt:lpstr>1. Ochranné (koordinační) jiskřiště</vt:lpstr>
      <vt:lpstr>2. Ventilová bleskojistka</vt:lpstr>
      <vt:lpstr>Základní parametry</vt:lpstr>
      <vt:lpstr>Působení bleskojistky</vt:lpstr>
      <vt:lpstr>3. Omezovač přepětí</vt:lpstr>
      <vt:lpstr>Základní parametry</vt:lpstr>
      <vt:lpstr>Působení omezovače</vt:lpstr>
      <vt:lpstr>Příklad omezovače pro síť 22 kV </vt:lpstr>
      <vt:lpstr>Příklady omezovače vn </vt:lpstr>
      <vt:lpstr>Příklad omezovače vn -pro venkovní vedení </vt:lpstr>
      <vt:lpstr>Prezentace aplikace PowerPoint</vt:lpstr>
      <vt:lpstr>Koordinace izolace</vt:lpstr>
      <vt:lpstr>Rázová charakteristika daného izolantu</vt:lpstr>
      <vt:lpstr>Využití rázové charakteristiky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Přepětí v elektroenergetických soustavách</dc:title>
  <dc:creator>pe</dc:creator>
  <cp:lastModifiedBy>Ivo Petricek</cp:lastModifiedBy>
  <cp:revision>115</cp:revision>
  <dcterms:created xsi:type="dcterms:W3CDTF">2007-07-18T10:29:04Z</dcterms:created>
  <dcterms:modified xsi:type="dcterms:W3CDTF">2023-09-12T08:03:20Z</dcterms:modified>
</cp:coreProperties>
</file>