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6" r:id="rId16"/>
    <p:sldId id="305" r:id="rId17"/>
    <p:sldId id="259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" initials="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FF00"/>
    <a:srgbClr val="993300"/>
    <a:srgbClr val="000000"/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5" autoAdjust="0"/>
    <p:restoredTop sz="94660"/>
  </p:normalViewPr>
  <p:slideViewPr>
    <p:cSldViewPr>
      <p:cViewPr varScale="1">
        <p:scale>
          <a:sx n="121" d="100"/>
          <a:sy n="121" d="100"/>
        </p:scale>
        <p:origin x="4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5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5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A5F6C9-83BC-43E6-8022-22BACE61324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774F6-47A6-49FA-A292-59C9F2E67E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511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7D67F-64F4-4701-977C-4353F51DCB2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449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21C94-78E9-438D-BD58-8EB6DF9393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601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9EA2F-DA8E-4B0B-9D7F-4FA7D4D3A9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80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387FD-D00E-4DDB-91DE-6AB1A9D3BD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060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D3BBB-4F9D-4FAC-A4FB-BC2C91F46B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349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D449F-51C1-490F-98C5-11D537735A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929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A152D-C7C6-47AF-B988-4C3F421311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200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96E7A-4C58-422E-911B-FA7BCE5FB6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801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BA79C-3B3A-48B7-9740-37E39E7C1D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669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2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12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3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989232F6-49FF-47E7-B1BA-8031C57EAC3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pb2709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075" cy="677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12875"/>
            <a:ext cx="8496300" cy="1223963"/>
          </a:xfrm>
          <a:solidFill>
            <a:srgbClr val="C0C0C0">
              <a:alpha val="39999"/>
            </a:srgbClr>
          </a:solidFill>
        </p:spPr>
        <p:txBody>
          <a:bodyPr/>
          <a:lstStyle/>
          <a:p>
            <a:r>
              <a:rPr lang="cs-CZ" altLang="cs-CZ" sz="7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Zemní spojení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444208" y="6237312"/>
            <a:ext cx="2519958" cy="359867"/>
          </a:xfrm>
          <a:prstGeom prst="rect">
            <a:avLst/>
          </a:prstGeom>
          <a:solidFill>
            <a:srgbClr val="C0C0C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cs-CZ" altLang="cs-CZ" sz="1800" b="1" u="sng" dirty="0" smtClean="0">
                <a:solidFill>
                  <a:srgbClr val="FF0000"/>
                </a:solidFill>
                <a:effectLst/>
              </a:rPr>
              <a:t>aktualizace - 08/2021</a:t>
            </a:r>
            <a:endParaRPr lang="cs-CZ" altLang="cs-CZ" sz="1800" b="1" u="sng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4624"/>
            <a:ext cx="8928545" cy="720725"/>
          </a:xfrm>
        </p:spPr>
        <p:txBody>
          <a:bodyPr/>
          <a:lstStyle/>
          <a:p>
            <a:r>
              <a:rPr lang="cs-CZ" altLang="cs-CZ" sz="3000" b="1" u="sng" dirty="0">
                <a:solidFill>
                  <a:schemeClr val="bg2"/>
                </a:solidFill>
                <a:effectLst/>
              </a:rPr>
              <a:t>Kompenzace zemního </a:t>
            </a:r>
            <a:r>
              <a:rPr lang="cs-CZ" altLang="cs-CZ" sz="3000" b="1" u="sng" dirty="0" smtClean="0">
                <a:solidFill>
                  <a:schemeClr val="bg2"/>
                </a:solidFill>
                <a:effectLst/>
              </a:rPr>
              <a:t>spojení - venkovní vedení   </a:t>
            </a:r>
            <a:endParaRPr lang="cs-CZ" altLang="cs-CZ" sz="30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323850" y="4557713"/>
            <a:ext cx="8459788" cy="19764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chemeClr val="bg2"/>
                </a:solidFill>
                <a:sym typeface="Symbol" panose="05050102010706020507" pitchFamily="18" charset="2"/>
              </a:rPr>
              <a:t>Pro ideální kompenzaci neteče místem poruchy žádný proud</a:t>
            </a:r>
            <a:r>
              <a:rPr lang="cs-CZ" altLang="cs-CZ" sz="2200" b="1">
                <a:solidFill>
                  <a:schemeClr val="bg2"/>
                </a:solidFill>
                <a:sym typeface="Symbol" panose="05050102010706020507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Při skutečných poměrech prochází poruchou zbytkový proud (přesnost nastavení indukčnosti, vliv činného odporu tlumivky).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Tento proud musí být menší než 5A (hodnota proudu, při které se oblouk samovolně uhasí a opětovně nezapálí).</a:t>
            </a:r>
            <a:endParaRPr lang="cs-CZ" altLang="cs-CZ" sz="2000" b="1" baseline="-2500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grpSp>
        <p:nvGrpSpPr>
          <p:cNvPr id="207876" name="Group 4"/>
          <p:cNvGrpSpPr>
            <a:grpSpLocks/>
          </p:cNvGrpSpPr>
          <p:nvPr/>
        </p:nvGrpSpPr>
        <p:grpSpPr bwMode="auto">
          <a:xfrm>
            <a:off x="107950" y="603250"/>
            <a:ext cx="8842375" cy="3338513"/>
            <a:chOff x="68" y="380"/>
            <a:chExt cx="5570" cy="2103"/>
          </a:xfrm>
        </p:grpSpPr>
        <p:grpSp>
          <p:nvGrpSpPr>
            <p:cNvPr id="207877" name="Group 5"/>
            <p:cNvGrpSpPr>
              <a:grpSpLocks/>
            </p:cNvGrpSpPr>
            <p:nvPr/>
          </p:nvGrpSpPr>
          <p:grpSpPr bwMode="auto">
            <a:xfrm>
              <a:off x="328" y="1326"/>
              <a:ext cx="919" cy="1152"/>
              <a:chOff x="328" y="1326"/>
              <a:chExt cx="919" cy="1152"/>
            </a:xfrm>
          </p:grpSpPr>
          <p:grpSp>
            <p:nvGrpSpPr>
              <p:cNvPr id="207878" name="Group 6"/>
              <p:cNvGrpSpPr>
                <a:grpSpLocks/>
              </p:cNvGrpSpPr>
              <p:nvPr/>
            </p:nvGrpSpPr>
            <p:grpSpPr bwMode="auto">
              <a:xfrm>
                <a:off x="328" y="1326"/>
                <a:ext cx="228" cy="1105"/>
                <a:chOff x="328" y="1326"/>
                <a:chExt cx="228" cy="1105"/>
              </a:xfrm>
            </p:grpSpPr>
            <p:grpSp>
              <p:nvGrpSpPr>
                <p:cNvPr id="207879" name="Group 7"/>
                <p:cNvGrpSpPr>
                  <a:grpSpLocks/>
                </p:cNvGrpSpPr>
                <p:nvPr/>
              </p:nvGrpSpPr>
              <p:grpSpPr bwMode="auto">
                <a:xfrm>
                  <a:off x="328" y="1570"/>
                  <a:ext cx="228" cy="861"/>
                  <a:chOff x="328" y="1570"/>
                  <a:chExt cx="228" cy="861"/>
                </a:xfrm>
              </p:grpSpPr>
              <p:grpSp>
                <p:nvGrpSpPr>
                  <p:cNvPr id="207880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328" y="2160"/>
                    <a:ext cx="228" cy="271"/>
                    <a:chOff x="174" y="3385"/>
                    <a:chExt cx="228" cy="271"/>
                  </a:xfrm>
                </p:grpSpPr>
                <p:sp>
                  <p:nvSpPr>
                    <p:cNvPr id="207881" name="Line 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" y="3385"/>
                      <a:ext cx="0" cy="18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7882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" y="3566"/>
                      <a:ext cx="114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7883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4" y="3566"/>
                      <a:ext cx="114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207884" name="Group 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9" y="3611"/>
                      <a:ext cx="136" cy="0"/>
                      <a:chOff x="2109" y="3475"/>
                      <a:chExt cx="136" cy="0"/>
                    </a:xfrm>
                  </p:grpSpPr>
                  <p:sp>
                    <p:nvSpPr>
                      <p:cNvPr id="207885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09" y="3475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886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77" y="3475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07887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" y="3656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07888" name="Group 16"/>
                  <p:cNvGrpSpPr>
                    <a:grpSpLocks/>
                  </p:cNvGrpSpPr>
                  <p:nvPr/>
                </p:nvGrpSpPr>
                <p:grpSpPr bwMode="auto">
                  <a:xfrm rot="5400000">
                    <a:off x="182" y="1819"/>
                    <a:ext cx="589" cy="91"/>
                    <a:chOff x="431" y="1298"/>
                    <a:chExt cx="589" cy="91"/>
                  </a:xfrm>
                </p:grpSpPr>
                <p:sp>
                  <p:nvSpPr>
                    <p:cNvPr id="207889" name="Arc 17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582" y="1259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7890" name="Arc 18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742" y="1259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7891" name="Arc 19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902" y="1271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7892" name="Line 2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31" y="1377"/>
                      <a:ext cx="11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</p:grpSp>
            <p:sp>
              <p:nvSpPr>
                <p:cNvPr id="207893" name="Line 21"/>
                <p:cNvSpPr>
                  <a:spLocks noChangeShapeType="1"/>
                </p:cNvSpPr>
                <p:nvPr/>
              </p:nvSpPr>
              <p:spPr bwMode="auto">
                <a:xfrm>
                  <a:off x="442" y="1326"/>
                  <a:ext cx="0" cy="27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07894" name="Text Box 22"/>
              <p:cNvSpPr txBox="1">
                <a:spLocks noChangeArrowheads="1"/>
              </p:cNvSpPr>
              <p:nvPr/>
            </p:nvSpPr>
            <p:spPr bwMode="auto">
              <a:xfrm>
                <a:off x="567" y="1752"/>
                <a:ext cx="14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L</a:t>
                </a:r>
              </a:p>
            </p:txBody>
          </p:sp>
          <p:sp>
            <p:nvSpPr>
              <p:cNvPr id="207895" name="Line 23"/>
              <p:cNvSpPr>
                <a:spLocks noChangeShapeType="1"/>
              </p:cNvSpPr>
              <p:nvPr/>
            </p:nvSpPr>
            <p:spPr bwMode="auto">
              <a:xfrm>
                <a:off x="612" y="2478"/>
                <a:ext cx="635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7896" name="Text Box 24"/>
              <p:cNvSpPr txBox="1">
                <a:spLocks noChangeArrowheads="1"/>
              </p:cNvSpPr>
              <p:nvPr/>
            </p:nvSpPr>
            <p:spPr bwMode="auto">
              <a:xfrm>
                <a:off x="975" y="2194"/>
                <a:ext cx="15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L</a:t>
                </a:r>
              </a:p>
            </p:txBody>
          </p:sp>
        </p:grpSp>
        <p:grpSp>
          <p:nvGrpSpPr>
            <p:cNvPr id="207897" name="Group 25"/>
            <p:cNvGrpSpPr>
              <a:grpSpLocks/>
            </p:cNvGrpSpPr>
            <p:nvPr/>
          </p:nvGrpSpPr>
          <p:grpSpPr bwMode="auto">
            <a:xfrm>
              <a:off x="68" y="380"/>
              <a:ext cx="5570" cy="2103"/>
              <a:chOff x="68" y="380"/>
              <a:chExt cx="5570" cy="2103"/>
            </a:xfrm>
          </p:grpSpPr>
          <p:grpSp>
            <p:nvGrpSpPr>
              <p:cNvPr id="207898" name="Group 26"/>
              <p:cNvGrpSpPr>
                <a:grpSpLocks/>
              </p:cNvGrpSpPr>
              <p:nvPr/>
            </p:nvGrpSpPr>
            <p:grpSpPr bwMode="auto">
              <a:xfrm>
                <a:off x="68" y="380"/>
                <a:ext cx="5570" cy="2103"/>
                <a:chOff x="68" y="380"/>
                <a:chExt cx="5570" cy="2103"/>
              </a:xfrm>
            </p:grpSpPr>
            <p:sp>
              <p:nvSpPr>
                <p:cNvPr id="20789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8" y="1752"/>
                  <a:ext cx="220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>
                      <a:solidFill>
                        <a:srgbClr val="0033CC"/>
                      </a:solidFill>
                    </a:rPr>
                    <a:t>0</a:t>
                  </a:r>
                </a:p>
              </p:txBody>
            </p:sp>
            <p:sp>
              <p:nvSpPr>
                <p:cNvPr id="207900" name="Line 28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-159" y="1843"/>
                  <a:ext cx="907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7901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467" y="618"/>
                  <a:ext cx="5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790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649" y="380"/>
                  <a:ext cx="255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>
                      <a:solidFill>
                        <a:srgbClr val="0033CC"/>
                      </a:solidFill>
                    </a:rPr>
                    <a:t>f1</a:t>
                  </a:r>
                </a:p>
              </p:txBody>
            </p:sp>
            <p:sp>
              <p:nvSpPr>
                <p:cNvPr id="207903" name="Line 3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848" y="1775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790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503" y="1604"/>
                  <a:ext cx="284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>
                      <a:solidFill>
                        <a:srgbClr val="0033CC"/>
                      </a:solidFill>
                    </a:rPr>
                    <a:t>1p</a:t>
                  </a:r>
                </a:p>
              </p:txBody>
            </p:sp>
            <p:sp>
              <p:nvSpPr>
                <p:cNvPr id="207905" name="Line 3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1850" y="2092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7906" name="Line 3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304" y="2092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790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782" y="1933"/>
                  <a:ext cx="21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1p</a:t>
                  </a:r>
                </a:p>
              </p:txBody>
            </p:sp>
            <p:sp>
              <p:nvSpPr>
                <p:cNvPr id="207908" name="Line 36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1102" y="1026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7909" name="Line 37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1102" y="1276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791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5" y="788"/>
                  <a:ext cx="21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1p</a:t>
                  </a:r>
                </a:p>
              </p:txBody>
            </p:sp>
            <p:grpSp>
              <p:nvGrpSpPr>
                <p:cNvPr id="207911" name="Group 39"/>
                <p:cNvGrpSpPr>
                  <a:grpSpLocks/>
                </p:cNvGrpSpPr>
                <p:nvPr/>
              </p:nvGrpSpPr>
              <p:grpSpPr bwMode="auto">
                <a:xfrm>
                  <a:off x="399" y="663"/>
                  <a:ext cx="5239" cy="1820"/>
                  <a:chOff x="399" y="663"/>
                  <a:chExt cx="5239" cy="1820"/>
                </a:xfrm>
              </p:grpSpPr>
              <p:sp>
                <p:nvSpPr>
                  <p:cNvPr id="207912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90" y="1695"/>
                    <a:ext cx="162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000000"/>
                        </a:solidFill>
                      </a:rPr>
                      <a:t>C</a:t>
                    </a:r>
                    <a:endParaRPr lang="cs-CZ" altLang="cs-CZ" sz="2000" b="1" baseline="-250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207913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399" y="663"/>
                    <a:ext cx="5239" cy="1820"/>
                    <a:chOff x="399" y="663"/>
                    <a:chExt cx="5239" cy="1820"/>
                  </a:xfrm>
                </p:grpSpPr>
                <p:grpSp>
                  <p:nvGrpSpPr>
                    <p:cNvPr id="207914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9" y="663"/>
                      <a:ext cx="5239" cy="1820"/>
                      <a:chOff x="399" y="663"/>
                      <a:chExt cx="5239" cy="1820"/>
                    </a:xfrm>
                  </p:grpSpPr>
                  <p:sp>
                    <p:nvSpPr>
                      <p:cNvPr id="207915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45" y="809"/>
                        <a:ext cx="0" cy="499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16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34" y="1333"/>
                        <a:ext cx="43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17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33" y="809"/>
                        <a:ext cx="4309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18" name="Line 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33" y="1081"/>
                        <a:ext cx="4309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07919" name="Group 4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45" y="1254"/>
                        <a:ext cx="589" cy="91"/>
                        <a:chOff x="431" y="1298"/>
                        <a:chExt cx="589" cy="91"/>
                      </a:xfrm>
                    </p:grpSpPr>
                    <p:sp>
                      <p:nvSpPr>
                        <p:cNvPr id="207920" name="Arc 48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58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21" name="Arc 49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74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22" name="Arc 50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902" y="1271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23" name="Line 5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1" y="1377"/>
                          <a:ext cx="11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7924" name="Text Box 5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411" y="663"/>
                        <a:ext cx="227" cy="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 anchor="ctr" anchorCtr="1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cs-CZ" altLang="cs-CZ" sz="2000" b="1">
                            <a:solidFill>
                              <a:srgbClr val="000000"/>
                            </a:solidFill>
                          </a:rPr>
                          <a:t>L</a:t>
                        </a:r>
                        <a:r>
                          <a:rPr lang="cs-CZ" altLang="cs-CZ" sz="2000" b="1" baseline="-25000">
                            <a:solidFill>
                              <a:srgbClr val="000000"/>
                            </a:solidFill>
                          </a:rPr>
                          <a:t>1</a:t>
                        </a:r>
                      </a:p>
                    </p:txBody>
                  </p:sp>
                  <p:grpSp>
                    <p:nvGrpSpPr>
                      <p:cNvPr id="207925" name="Group 5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45" y="990"/>
                        <a:ext cx="589" cy="91"/>
                        <a:chOff x="431" y="1298"/>
                        <a:chExt cx="589" cy="91"/>
                      </a:xfrm>
                    </p:grpSpPr>
                    <p:sp>
                      <p:nvSpPr>
                        <p:cNvPr id="207926" name="Arc 54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58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27" name="Arc 55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74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28" name="Arc 56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902" y="1271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29" name="Line 5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1" y="1377"/>
                          <a:ext cx="11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07930" name="Group 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45" y="718"/>
                        <a:ext cx="589" cy="91"/>
                        <a:chOff x="431" y="1298"/>
                        <a:chExt cx="589" cy="91"/>
                      </a:xfrm>
                    </p:grpSpPr>
                    <p:sp>
                      <p:nvSpPr>
                        <p:cNvPr id="207931" name="Arc 59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58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32" name="Arc 60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74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33" name="Arc 61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902" y="1271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34" name="Line 6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1" y="1377"/>
                          <a:ext cx="11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7935" name="Oval 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9" y="1029"/>
                        <a:ext cx="91" cy="91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36" name="Text Box 6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411" y="1207"/>
                        <a:ext cx="227" cy="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 anchor="ctr" anchorCtr="1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cs-CZ" altLang="cs-CZ" sz="2000" b="1">
                            <a:solidFill>
                              <a:srgbClr val="000000"/>
                            </a:solidFill>
                          </a:rPr>
                          <a:t>L</a:t>
                        </a:r>
                        <a:r>
                          <a:rPr lang="cs-CZ" altLang="cs-CZ" sz="2000" b="1" baseline="-25000">
                            <a:solidFill>
                              <a:srgbClr val="000000"/>
                            </a:solidFill>
                          </a:rPr>
                          <a:t>3</a:t>
                        </a:r>
                      </a:p>
                    </p:txBody>
                  </p:sp>
                  <p:sp>
                    <p:nvSpPr>
                      <p:cNvPr id="207937" name="Text Box 6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411" y="935"/>
                        <a:ext cx="227" cy="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 anchor="ctr" anchorCtr="1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cs-CZ" altLang="cs-CZ" sz="2000" b="1">
                            <a:solidFill>
                              <a:srgbClr val="000000"/>
                            </a:solidFill>
                          </a:rPr>
                          <a:t>L</a:t>
                        </a:r>
                        <a:r>
                          <a:rPr lang="cs-CZ" altLang="cs-CZ" sz="2000" b="1" baseline="-25000">
                            <a:solidFill>
                              <a:srgbClr val="000000"/>
                            </a:solidFill>
                          </a:rPr>
                          <a:t>2</a:t>
                        </a:r>
                      </a:p>
                    </p:txBody>
                  </p:sp>
                  <p:grpSp>
                    <p:nvGrpSpPr>
                      <p:cNvPr id="207938" name="Group 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19" y="1623"/>
                        <a:ext cx="272" cy="364"/>
                        <a:chOff x="2381" y="2296"/>
                        <a:chExt cx="272" cy="364"/>
                      </a:xfrm>
                    </p:grpSpPr>
                    <p:sp>
                      <p:nvSpPr>
                        <p:cNvPr id="207939" name="Line 6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455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40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455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41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523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42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523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43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296"/>
                          <a:ext cx="0" cy="1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44" name="Line 7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523"/>
                          <a:ext cx="0" cy="1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07945" name="Group 7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17" y="1623"/>
                        <a:ext cx="272" cy="364"/>
                        <a:chOff x="2381" y="2296"/>
                        <a:chExt cx="272" cy="364"/>
                      </a:xfrm>
                    </p:grpSpPr>
                    <p:sp>
                      <p:nvSpPr>
                        <p:cNvPr id="207946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455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47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455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48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523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49" name="Line 7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523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50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296"/>
                          <a:ext cx="0" cy="1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51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523"/>
                          <a:ext cx="0" cy="1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7952" name="Oval 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10" y="761"/>
                        <a:ext cx="91" cy="91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254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53" name="Oval 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09" y="1033"/>
                        <a:ext cx="91" cy="91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254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54" name="Oval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08" y="1283"/>
                        <a:ext cx="91" cy="91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254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07955" name="Group 8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41" y="2212"/>
                        <a:ext cx="228" cy="271"/>
                        <a:chOff x="174" y="3385"/>
                        <a:chExt cx="228" cy="271"/>
                      </a:xfrm>
                    </p:grpSpPr>
                    <p:sp>
                      <p:nvSpPr>
                        <p:cNvPr id="207956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385"/>
                          <a:ext cx="0" cy="181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57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58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4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207959" name="Group 8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19" y="3611"/>
                          <a:ext cx="136" cy="0"/>
                          <a:chOff x="2109" y="3475"/>
                          <a:chExt cx="136" cy="0"/>
                        </a:xfrm>
                      </p:grpSpPr>
                      <p:sp>
                        <p:nvSpPr>
                          <p:cNvPr id="207960" name="Line 8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9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7961" name="Line 8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77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7962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4" y="3656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07963" name="Group 9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40" y="2212"/>
                        <a:ext cx="228" cy="271"/>
                        <a:chOff x="174" y="3385"/>
                        <a:chExt cx="228" cy="271"/>
                      </a:xfrm>
                    </p:grpSpPr>
                    <p:sp>
                      <p:nvSpPr>
                        <p:cNvPr id="207964" name="Line 9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385"/>
                          <a:ext cx="0" cy="181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65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66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4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207967" name="Group 9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19" y="3611"/>
                          <a:ext cx="136" cy="0"/>
                          <a:chOff x="2109" y="3475"/>
                          <a:chExt cx="136" cy="0"/>
                        </a:xfrm>
                      </p:grpSpPr>
                      <p:sp>
                        <p:nvSpPr>
                          <p:cNvPr id="207968" name="Line 9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9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7969" name="Line 9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77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7970" name="Line 9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4" y="3656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07971" name="Group 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39" y="2212"/>
                        <a:ext cx="228" cy="271"/>
                        <a:chOff x="174" y="3385"/>
                        <a:chExt cx="228" cy="271"/>
                      </a:xfrm>
                    </p:grpSpPr>
                    <p:sp>
                      <p:nvSpPr>
                        <p:cNvPr id="207972" name="Line 10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385"/>
                          <a:ext cx="0" cy="181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73" name="Line 10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7974" name="Line 10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4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207975" name="Group 10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19" y="3611"/>
                          <a:ext cx="136" cy="0"/>
                          <a:chOff x="2109" y="3475"/>
                          <a:chExt cx="136" cy="0"/>
                        </a:xfrm>
                      </p:grpSpPr>
                      <p:sp>
                        <p:nvSpPr>
                          <p:cNvPr id="207976" name="Line 10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9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7977" name="Line 10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77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7978" name="Line 10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4" y="3656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7979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55" y="1124"/>
                        <a:ext cx="0" cy="499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prstDash val="lg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80" name="Line 10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53" y="1396"/>
                        <a:ext cx="0" cy="22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prstDash val="lg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81" name="Line 10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55" y="1986"/>
                        <a:ext cx="0" cy="226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prstDash val="lg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7982" name="Line 1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53" y="1986"/>
                        <a:ext cx="0" cy="226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07983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56" y="852"/>
                      <a:ext cx="0" cy="136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  <p:sp>
              <p:nvSpPr>
                <p:cNvPr id="207984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2236" y="1933"/>
                  <a:ext cx="21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1p</a:t>
                  </a:r>
                </a:p>
              </p:txBody>
            </p:sp>
            <p:sp>
              <p:nvSpPr>
                <p:cNvPr id="207985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1103" y="1038"/>
                  <a:ext cx="21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1p</a:t>
                  </a:r>
                </a:p>
              </p:txBody>
            </p:sp>
          </p:grpSp>
          <p:sp>
            <p:nvSpPr>
              <p:cNvPr id="207986" name="Line 114"/>
              <p:cNvSpPr>
                <a:spLocks noChangeShapeType="1"/>
              </p:cNvSpPr>
              <p:nvPr/>
            </p:nvSpPr>
            <p:spPr bwMode="auto">
              <a:xfrm flipH="1">
                <a:off x="1655" y="2478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7987" name="Text Box 115"/>
              <p:cNvSpPr txBox="1">
                <a:spLocks noChangeArrowheads="1"/>
              </p:cNvSpPr>
              <p:nvPr/>
            </p:nvSpPr>
            <p:spPr bwMode="auto">
              <a:xfrm>
                <a:off x="1773" y="2205"/>
                <a:ext cx="15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p</a:t>
                </a:r>
              </a:p>
            </p:txBody>
          </p:sp>
        </p:grpSp>
        <p:graphicFrame>
          <p:nvGraphicFramePr>
            <p:cNvPr id="207988" name="Object 116"/>
            <p:cNvGraphicFramePr>
              <a:graphicFrameLocks noChangeAspect="1"/>
            </p:cNvGraphicFramePr>
            <p:nvPr/>
          </p:nvGraphicFramePr>
          <p:xfrm>
            <a:off x="2844" y="2092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061" name="Rovnice" r:id="rId3" imgW="114120" imgH="215640" progId="Equation.3">
                    <p:embed/>
                  </p:oleObj>
                </mc:Choice>
                <mc:Fallback>
                  <p:oleObj name="Rovnice" r:id="rId3" imgW="114120" imgH="215640" progId="Equation.3">
                    <p:embed/>
                    <p:pic>
                      <p:nvPicPr>
                        <p:cNvPr id="0" name="Object 1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7990" name="Object 118"/>
          <p:cNvGraphicFramePr>
            <a:graphicFrameLocks noChangeAspect="1"/>
          </p:cNvGraphicFramePr>
          <p:nvPr/>
        </p:nvGraphicFramePr>
        <p:xfrm>
          <a:off x="6588125" y="2565400"/>
          <a:ext cx="21605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62" name="Rovnice" r:id="rId5" imgW="876240" imgH="393480" progId="Equation.3">
                  <p:embed/>
                </p:oleObj>
              </mc:Choice>
              <mc:Fallback>
                <p:oleObj name="Rovnice" r:id="rId5" imgW="876240" imgH="393480" progId="Equation.3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2565400"/>
                        <a:ext cx="2160588" cy="9715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991" name="Object 119"/>
          <p:cNvGraphicFramePr>
            <a:graphicFrameLocks noChangeAspect="1"/>
          </p:cNvGraphicFramePr>
          <p:nvPr/>
        </p:nvGraphicFramePr>
        <p:xfrm>
          <a:off x="6372225" y="3716338"/>
          <a:ext cx="237648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63" name="Rovnice" r:id="rId7" imgW="901440" imgH="228600" progId="Equation.3">
                  <p:embed/>
                </p:oleObj>
              </mc:Choice>
              <mc:Fallback>
                <p:oleObj name="Rovnice" r:id="rId7" imgW="90144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3716338"/>
                        <a:ext cx="2376488" cy="6032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7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7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7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7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913"/>
            <a:ext cx="8865746" cy="720725"/>
          </a:xfrm>
        </p:spPr>
        <p:txBody>
          <a:bodyPr/>
          <a:lstStyle/>
          <a:p>
            <a:r>
              <a:rPr lang="cs-CZ" altLang="cs-CZ" sz="2800" b="1" u="sng" dirty="0">
                <a:solidFill>
                  <a:schemeClr val="bg2"/>
                </a:solidFill>
                <a:effectLst/>
              </a:rPr>
              <a:t>Kompenzace zemního </a:t>
            </a:r>
            <a:r>
              <a:rPr lang="cs-CZ" altLang="cs-CZ" sz="2800" b="1" u="sng" dirty="0" smtClean="0">
                <a:solidFill>
                  <a:schemeClr val="bg2"/>
                </a:solidFill>
                <a:effectLst/>
              </a:rPr>
              <a:t>spojení - venkovní vedení   </a:t>
            </a:r>
            <a:endParaRPr lang="cs-CZ" altLang="cs-CZ" sz="28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900113" y="1341438"/>
            <a:ext cx="4607991" cy="43306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 dirty="0">
                <a:solidFill>
                  <a:schemeClr val="bg2"/>
                </a:solidFill>
                <a:sym typeface="Symbol" panose="05050102010706020507" pitchFamily="18" charset="2"/>
              </a:rPr>
              <a:t>Zhášecí </a:t>
            </a:r>
            <a:r>
              <a:rPr lang="cs-CZ" altLang="cs-CZ" sz="2200" b="1" u="sng" dirty="0" smtClean="0">
                <a:solidFill>
                  <a:schemeClr val="bg2"/>
                </a:solidFill>
                <a:sym typeface="Symbol" panose="05050102010706020507" pitchFamily="18" charset="2"/>
              </a:rPr>
              <a:t>(</a:t>
            </a:r>
            <a:r>
              <a:rPr lang="cs-CZ" altLang="cs-CZ" sz="2200" b="1" u="sng" dirty="0" err="1" smtClean="0">
                <a:solidFill>
                  <a:schemeClr val="bg2"/>
                </a:solidFill>
                <a:sym typeface="Symbol" panose="05050102010706020507" pitchFamily="18" charset="2"/>
              </a:rPr>
              <a:t>Petersenova</a:t>
            </a:r>
            <a:r>
              <a:rPr lang="cs-CZ" altLang="cs-CZ" sz="2200" b="1" u="sng" dirty="0" smtClean="0">
                <a:solidFill>
                  <a:schemeClr val="bg2"/>
                </a:solidFill>
                <a:sym typeface="Symbol" panose="05050102010706020507" pitchFamily="18" charset="2"/>
              </a:rPr>
              <a:t>) tlumivka</a:t>
            </a:r>
            <a:endParaRPr lang="cs-CZ" altLang="cs-CZ" sz="2000" b="1" baseline="-25000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pic>
        <p:nvPicPr>
          <p:cNvPr id="209014" name="Picture 118" descr="ELA_ZT_produkt_m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420938"/>
            <a:ext cx="3868738" cy="396081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9015" name="Group 119"/>
          <p:cNvGrpSpPr>
            <a:grpSpLocks/>
          </p:cNvGrpSpPr>
          <p:nvPr/>
        </p:nvGrpSpPr>
        <p:grpSpPr bwMode="auto">
          <a:xfrm>
            <a:off x="4427538" y="1916113"/>
            <a:ext cx="4465637" cy="3600450"/>
            <a:chOff x="2789" y="845"/>
            <a:chExt cx="2813" cy="2268"/>
          </a:xfrm>
        </p:grpSpPr>
        <p:grpSp>
          <p:nvGrpSpPr>
            <p:cNvPr id="209016" name="Group 120"/>
            <p:cNvGrpSpPr>
              <a:grpSpLocks/>
            </p:cNvGrpSpPr>
            <p:nvPr/>
          </p:nvGrpSpPr>
          <p:grpSpPr bwMode="auto">
            <a:xfrm>
              <a:off x="3151" y="1389"/>
              <a:ext cx="2178" cy="1451"/>
              <a:chOff x="3425" y="1389"/>
              <a:chExt cx="2178" cy="1451"/>
            </a:xfrm>
          </p:grpSpPr>
          <p:sp>
            <p:nvSpPr>
              <p:cNvPr id="209017" name="Line 121"/>
              <p:cNvSpPr>
                <a:spLocks noChangeShapeType="1"/>
              </p:cNvSpPr>
              <p:nvPr/>
            </p:nvSpPr>
            <p:spPr bwMode="auto">
              <a:xfrm>
                <a:off x="4523" y="1389"/>
                <a:ext cx="0" cy="11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9018" name="Line 122"/>
              <p:cNvSpPr>
                <a:spLocks noChangeShapeType="1"/>
              </p:cNvSpPr>
              <p:nvPr/>
            </p:nvSpPr>
            <p:spPr bwMode="auto">
              <a:xfrm rot="7200000">
                <a:off x="5013" y="2250"/>
                <a:ext cx="0" cy="11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9019" name="Line 123"/>
              <p:cNvSpPr>
                <a:spLocks noChangeShapeType="1"/>
              </p:cNvSpPr>
              <p:nvPr/>
            </p:nvSpPr>
            <p:spPr bwMode="auto">
              <a:xfrm rot="14400000">
                <a:off x="4015" y="2250"/>
                <a:ext cx="0" cy="118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</p:grpSp>
        <p:sp>
          <p:nvSpPr>
            <p:cNvPr id="209020" name="Line 124"/>
            <p:cNvSpPr>
              <a:spLocks noChangeShapeType="1"/>
            </p:cNvSpPr>
            <p:nvPr/>
          </p:nvSpPr>
          <p:spPr bwMode="auto">
            <a:xfrm rot="10800000">
              <a:off x="4215" y="1388"/>
              <a:ext cx="0" cy="118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9021" name="Text Box 125"/>
            <p:cNvSpPr txBox="1">
              <a:spLocks noChangeArrowheads="1"/>
            </p:cNvSpPr>
            <p:nvPr/>
          </p:nvSpPr>
          <p:spPr bwMode="auto">
            <a:xfrm>
              <a:off x="3974" y="1979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09022" name="Line 126"/>
            <p:cNvSpPr>
              <a:spLocks noChangeShapeType="1"/>
            </p:cNvSpPr>
            <p:nvPr/>
          </p:nvSpPr>
          <p:spPr bwMode="auto">
            <a:xfrm flipV="1">
              <a:off x="3241" y="1389"/>
              <a:ext cx="998" cy="17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9023" name="Line 127"/>
            <p:cNvSpPr>
              <a:spLocks noChangeShapeType="1"/>
            </p:cNvSpPr>
            <p:nvPr/>
          </p:nvSpPr>
          <p:spPr bwMode="auto">
            <a:xfrm rot="18000000" flipV="1">
              <a:off x="4239" y="1389"/>
              <a:ext cx="998" cy="17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9024" name="Text Box 128"/>
            <p:cNvSpPr txBox="1">
              <a:spLocks noChangeArrowheads="1"/>
            </p:cNvSpPr>
            <p:nvPr/>
          </p:nvSpPr>
          <p:spPr bwMode="auto">
            <a:xfrm>
              <a:off x="4817" y="2245"/>
              <a:ext cx="28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1p</a:t>
              </a:r>
            </a:p>
          </p:txBody>
        </p:sp>
        <p:sp>
          <p:nvSpPr>
            <p:cNvPr id="209025" name="Text Box 129"/>
            <p:cNvSpPr txBox="1">
              <a:spLocks noChangeArrowheads="1"/>
            </p:cNvSpPr>
            <p:nvPr/>
          </p:nvSpPr>
          <p:spPr bwMode="auto">
            <a:xfrm>
              <a:off x="3332" y="2246"/>
              <a:ext cx="28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0000"/>
                  </a:solidFill>
                </a:rPr>
                <a:t>1p</a:t>
              </a:r>
            </a:p>
          </p:txBody>
        </p:sp>
        <p:sp>
          <p:nvSpPr>
            <p:cNvPr id="209026" name="Line 130"/>
            <p:cNvSpPr>
              <a:spLocks noChangeShapeType="1"/>
            </p:cNvSpPr>
            <p:nvPr/>
          </p:nvSpPr>
          <p:spPr bwMode="auto">
            <a:xfrm rot="16200000" flipV="1">
              <a:off x="3659" y="814"/>
              <a:ext cx="419" cy="7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9027" name="Line 131"/>
            <p:cNvSpPr>
              <a:spLocks noChangeShapeType="1"/>
            </p:cNvSpPr>
            <p:nvPr/>
          </p:nvSpPr>
          <p:spPr bwMode="auto">
            <a:xfrm rot="12600000" flipV="1">
              <a:off x="3659" y="1235"/>
              <a:ext cx="419" cy="7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9028" name="Line 132"/>
            <p:cNvSpPr>
              <a:spLocks noChangeShapeType="1"/>
            </p:cNvSpPr>
            <p:nvPr/>
          </p:nvSpPr>
          <p:spPr bwMode="auto">
            <a:xfrm rot="16200000" flipV="1">
              <a:off x="2942" y="1225"/>
              <a:ext cx="419" cy="7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9029" name="Line 133"/>
            <p:cNvSpPr>
              <a:spLocks noChangeShapeType="1"/>
            </p:cNvSpPr>
            <p:nvPr/>
          </p:nvSpPr>
          <p:spPr bwMode="auto">
            <a:xfrm rot="14400000" flipV="1">
              <a:off x="3172" y="770"/>
              <a:ext cx="708" cy="12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9030" name="Text Box 134"/>
            <p:cNvSpPr txBox="1">
              <a:spLocks noChangeArrowheads="1"/>
            </p:cNvSpPr>
            <p:nvPr/>
          </p:nvSpPr>
          <p:spPr bwMode="auto">
            <a:xfrm>
              <a:off x="3650" y="845"/>
              <a:ext cx="21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1p</a:t>
              </a:r>
            </a:p>
          </p:txBody>
        </p:sp>
        <p:sp>
          <p:nvSpPr>
            <p:cNvPr id="209031" name="Text Box 135"/>
            <p:cNvSpPr txBox="1">
              <a:spLocks noChangeArrowheads="1"/>
            </p:cNvSpPr>
            <p:nvPr/>
          </p:nvSpPr>
          <p:spPr bwMode="auto">
            <a:xfrm>
              <a:off x="3664" y="1661"/>
              <a:ext cx="21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1p</a:t>
              </a:r>
            </a:p>
          </p:txBody>
        </p:sp>
        <p:sp>
          <p:nvSpPr>
            <p:cNvPr id="209032" name="Text Box 136"/>
            <p:cNvSpPr txBox="1">
              <a:spLocks noChangeArrowheads="1"/>
            </p:cNvSpPr>
            <p:nvPr/>
          </p:nvSpPr>
          <p:spPr bwMode="auto">
            <a:xfrm>
              <a:off x="2878" y="1106"/>
              <a:ext cx="15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p</a:t>
              </a:r>
            </a:p>
          </p:txBody>
        </p:sp>
        <p:grpSp>
          <p:nvGrpSpPr>
            <p:cNvPr id="209033" name="Group 137"/>
            <p:cNvGrpSpPr>
              <a:grpSpLocks/>
            </p:cNvGrpSpPr>
            <p:nvPr/>
          </p:nvGrpSpPr>
          <p:grpSpPr bwMode="auto">
            <a:xfrm>
              <a:off x="3695" y="2160"/>
              <a:ext cx="1179" cy="907"/>
              <a:chOff x="3969" y="2160"/>
              <a:chExt cx="1179" cy="907"/>
            </a:xfrm>
          </p:grpSpPr>
          <p:sp>
            <p:nvSpPr>
              <p:cNvPr id="209034" name="Text Box 138"/>
              <p:cNvSpPr txBox="1">
                <a:spLocks noChangeArrowheads="1"/>
              </p:cNvSpPr>
              <p:nvPr/>
            </p:nvSpPr>
            <p:spPr bwMode="auto">
              <a:xfrm>
                <a:off x="4513" y="2160"/>
                <a:ext cx="22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33CC"/>
                    </a:solidFill>
                  </a:rPr>
                  <a:t>1</a:t>
                </a:r>
              </a:p>
            </p:txBody>
          </p:sp>
          <p:sp>
            <p:nvSpPr>
              <p:cNvPr id="209035" name="Text Box 139"/>
              <p:cNvSpPr txBox="1">
                <a:spLocks noChangeArrowheads="1"/>
              </p:cNvSpPr>
              <p:nvPr/>
            </p:nvSpPr>
            <p:spPr bwMode="auto">
              <a:xfrm>
                <a:off x="4928" y="2829"/>
                <a:ext cx="22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 dirty="0">
                    <a:solidFill>
                      <a:srgbClr val="0033CC"/>
                    </a:solidFill>
                  </a:rPr>
                  <a:t>1</a:t>
                </a:r>
              </a:p>
            </p:txBody>
          </p:sp>
          <p:sp>
            <p:nvSpPr>
              <p:cNvPr id="209036" name="Text Box 140"/>
              <p:cNvSpPr txBox="1">
                <a:spLocks noChangeArrowheads="1"/>
              </p:cNvSpPr>
              <p:nvPr/>
            </p:nvSpPr>
            <p:spPr bwMode="auto">
              <a:xfrm>
                <a:off x="3969" y="2829"/>
                <a:ext cx="22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33CC"/>
                    </a:solidFill>
                  </a:rPr>
                  <a:t>1</a:t>
                </a:r>
              </a:p>
            </p:txBody>
          </p:sp>
        </p:grpSp>
        <p:sp>
          <p:nvSpPr>
            <p:cNvPr id="209037" name="Line 141"/>
            <p:cNvSpPr>
              <a:spLocks noChangeShapeType="1"/>
            </p:cNvSpPr>
            <p:nvPr/>
          </p:nvSpPr>
          <p:spPr bwMode="auto">
            <a:xfrm rot="3600000" flipV="1">
              <a:off x="4591" y="767"/>
              <a:ext cx="708" cy="1225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9038" name="Text Box 142"/>
            <p:cNvSpPr txBox="1">
              <a:spLocks noChangeArrowheads="1"/>
            </p:cNvSpPr>
            <p:nvPr/>
          </p:nvSpPr>
          <p:spPr bwMode="auto">
            <a:xfrm>
              <a:off x="5448" y="1117"/>
              <a:ext cx="15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FF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00FF00"/>
                  </a:solidFill>
                </a:rPr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8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9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9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9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9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200" b="1" u="sng" dirty="0">
                <a:solidFill>
                  <a:schemeClr val="bg2"/>
                </a:solidFill>
                <a:effectLst/>
              </a:rPr>
              <a:t>Ladění zhášecí </a:t>
            </a:r>
            <a:r>
              <a:rPr lang="cs-CZ" altLang="cs-CZ" sz="3200" b="1" u="sng" dirty="0" smtClean="0">
                <a:solidFill>
                  <a:schemeClr val="bg2"/>
                </a:solidFill>
                <a:effectLst/>
              </a:rPr>
              <a:t>tlumivky - venkovní vedení  </a:t>
            </a:r>
            <a:endParaRPr lang="cs-CZ" altLang="cs-CZ" sz="32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10947" name="Text Box 3"/>
          <p:cNvSpPr txBox="1">
            <a:spLocks noChangeArrowheads="1"/>
          </p:cNvSpPr>
          <p:nvPr/>
        </p:nvSpPr>
        <p:spPr bwMode="auto">
          <a:xfrm>
            <a:off x="208395" y="1116569"/>
            <a:ext cx="8826277" cy="20950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265113" indent="-26511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chemeClr val="bg2"/>
                </a:solidFill>
              </a:rPr>
              <a:t>1.	Velikost a 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nastavení </a:t>
            </a:r>
            <a:r>
              <a:rPr lang="cs-CZ" altLang="cs-CZ" sz="2000" b="1" dirty="0">
                <a:solidFill>
                  <a:schemeClr val="bg2"/>
                </a:solidFill>
              </a:rPr>
              <a:t>tlumivky se určuje výpočtem.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chemeClr val="bg2"/>
                </a:solidFill>
              </a:rPr>
              <a:t>2.	Přesné nastavení se provádí po připojení do dané sítě (v bezporuchovém stavu). 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Naladění </a:t>
            </a:r>
            <a:r>
              <a:rPr lang="cs-CZ" altLang="cs-CZ" sz="2000" b="1" dirty="0">
                <a:solidFill>
                  <a:schemeClr val="bg2"/>
                </a:solidFill>
              </a:rPr>
              <a:t>využívá určité kapacitní nesymetrie venkovního 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vedení, které má za následek, že napětí U</a:t>
            </a:r>
            <a:r>
              <a:rPr lang="cs-CZ" altLang="cs-CZ" sz="2000" b="1" baseline="-25000" dirty="0" smtClean="0">
                <a:solidFill>
                  <a:schemeClr val="bg2"/>
                </a:solidFill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není ve skutečnosti nulové (u ideálního symetrického vedení je napětí 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U</a:t>
            </a:r>
            <a:r>
              <a:rPr lang="cs-CZ" altLang="cs-CZ" sz="2000" b="1" baseline="-25000" dirty="0" smtClean="0">
                <a:solidFill>
                  <a:schemeClr val="bg2"/>
                </a:solidFill>
              </a:rPr>
              <a:t>L 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=</a:t>
            </a:r>
            <a:r>
              <a:rPr lang="cs-CZ" altLang="cs-CZ" sz="2000" b="1" baseline="-25000" dirty="0" smtClean="0">
                <a:solidFill>
                  <a:schemeClr val="bg2"/>
                </a:solidFill>
              </a:rPr>
              <a:t> 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U</a:t>
            </a:r>
            <a:r>
              <a:rPr lang="cs-CZ" altLang="cs-CZ" sz="2000" b="1" baseline="-25000" dirty="0" smtClean="0">
                <a:solidFill>
                  <a:schemeClr val="bg2"/>
                </a:solidFill>
              </a:rPr>
              <a:t>0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zanedbatelné a nelze tlumivku nastavit):</a:t>
            </a:r>
            <a:endParaRPr lang="cs-CZ" altLang="cs-CZ" sz="2000" b="1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220400" y="5827897"/>
            <a:ext cx="8785225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Pro </a:t>
            </a:r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kabelové vedení 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vn se zhášecí tlumivka nepoužívá.</a:t>
            </a:r>
            <a:endParaRPr lang="cs-CZ" altLang="cs-CZ" sz="2000" b="1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2109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58694"/>
              </p:ext>
            </p:extLst>
          </p:nvPr>
        </p:nvGraphicFramePr>
        <p:xfrm>
          <a:off x="468313" y="3212976"/>
          <a:ext cx="2058987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02" name="Rovnice" r:id="rId3" imgW="787320" imgH="507960" progId="Equation.3">
                  <p:embed/>
                </p:oleObj>
              </mc:Choice>
              <mc:Fallback>
                <p:oleObj name="Rovnice" r:id="rId3" imgW="78732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212976"/>
                        <a:ext cx="2058987" cy="13303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225925"/>
              </p:ext>
            </p:extLst>
          </p:nvPr>
        </p:nvGraphicFramePr>
        <p:xfrm>
          <a:off x="3708400" y="3501008"/>
          <a:ext cx="22907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03" name="Rovnice" r:id="rId5" imgW="876240" imgH="215640" progId="Equation.3">
                  <p:embed/>
                </p:oleObj>
              </mc:Choice>
              <mc:Fallback>
                <p:oleObj name="Rovnice" r:id="rId5" imgW="87624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501008"/>
                        <a:ext cx="2290763" cy="5651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9447" y="4776898"/>
            <a:ext cx="878522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65113" indent="-26511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Ladění se provádí automaticky při zapnutí a při každé změně v zapojení soustavy 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změnou 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vzduchové mezery.</a:t>
            </a:r>
            <a:endParaRPr lang="cs-CZ" altLang="cs-CZ" sz="2000" b="1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2413" y="2420938"/>
            <a:ext cx="2951162" cy="1154112"/>
          </a:xfrm>
        </p:spPr>
        <p:txBody>
          <a:bodyPr/>
          <a:lstStyle/>
          <a:p>
            <a:r>
              <a:rPr lang="cs-CZ" altLang="cs-CZ" sz="2800" b="1" u="sng">
                <a:solidFill>
                  <a:schemeClr val="bg2"/>
                </a:solidFill>
                <a:effectLst/>
              </a:rPr>
              <a:t>Ladění zhášecí tlumivky  </a:t>
            </a:r>
          </a:p>
        </p:txBody>
      </p:sp>
      <p:pic>
        <p:nvPicPr>
          <p:cNvPr id="2119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49225"/>
            <a:ext cx="5400675" cy="46132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505" y="5301208"/>
            <a:ext cx="9036496" cy="13256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Pro velké kapacitní nesymetrie venkovního vedení je uzel transformátoru namáhám velkým napětím. Proto se provádí úmyslné malé rozladění tlumivky, poruchový proud ale musí být dostatečně malý, aby se nezapálil oblouk.   </a:t>
            </a:r>
            <a:endParaRPr lang="cs-CZ" altLang="cs-CZ" sz="2000" b="1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9"/>
            <a:ext cx="8785225" cy="438198"/>
          </a:xfrm>
        </p:spPr>
        <p:txBody>
          <a:bodyPr/>
          <a:lstStyle/>
          <a:p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Nepřímo uzemněné 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soustavy - kabelové a smíšené rozvody vn  </a:t>
            </a:r>
            <a:endParaRPr lang="cs-CZ" altLang="cs-CZ" sz="22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12995" name="Text Box 3"/>
          <p:cNvSpPr txBox="1">
            <a:spLocks noChangeArrowheads="1"/>
          </p:cNvSpPr>
          <p:nvPr/>
        </p:nvSpPr>
        <p:spPr bwMode="auto">
          <a:xfrm>
            <a:off x="179388" y="673672"/>
            <a:ext cx="8785225" cy="27106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U kabelových vedení se zhášecí tlumivka nepoužívá - jedná se většinou o trvalé poruchy, sítě jsou kapacitně symetrické, poruchové proudy jsou velké </a:t>
            </a:r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→ 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vlivem </a:t>
            </a:r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oteplení v místě poruchy dochází k trvalému poškození 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izolace → </a:t>
            </a:r>
            <a:r>
              <a:rPr lang="cs-CZ" altLang="cs-CZ" sz="2000" b="1" u="sng" dirty="0" smtClean="0">
                <a:solidFill>
                  <a:schemeClr val="bg2"/>
                </a:solidFill>
                <a:sym typeface="Symbol" panose="05050102010706020507" pitchFamily="18" charset="2"/>
              </a:rPr>
              <a:t>požadavek rychlého vypnutí 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Při bezporuchovém stavu je napětí U</a:t>
            </a:r>
            <a:r>
              <a:rPr lang="cs-CZ" altLang="cs-CZ" sz="2000" b="1" baseline="-25000" dirty="0" smtClean="0">
                <a:solidFill>
                  <a:schemeClr val="bg2"/>
                </a:solidFill>
                <a:sym typeface="Symbol" panose="05050102010706020507" pitchFamily="18" charset="2"/>
              </a:rPr>
              <a:t>R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 nulové → rozbor je podobný jako u venkovního vedení,  kapacitní svodové proudy jsou ale větší. </a:t>
            </a:r>
          </a:p>
          <a:p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Při </a:t>
            </a:r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poruše (spojení fáze se zemí) poklesne napětí na postižené fázi, napětí uzlu proti zemi bude téměř 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fázové</a:t>
            </a:r>
            <a:endParaRPr lang="cs-CZ" altLang="cs-CZ" sz="2000" b="1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grpSp>
        <p:nvGrpSpPr>
          <p:cNvPr id="213116" name="Group 124"/>
          <p:cNvGrpSpPr>
            <a:grpSpLocks/>
          </p:cNvGrpSpPr>
          <p:nvPr/>
        </p:nvGrpSpPr>
        <p:grpSpPr bwMode="auto">
          <a:xfrm>
            <a:off x="109538" y="3330847"/>
            <a:ext cx="8855075" cy="3338513"/>
            <a:chOff x="69" y="1298"/>
            <a:chExt cx="5578" cy="2103"/>
          </a:xfrm>
        </p:grpSpPr>
        <p:grpSp>
          <p:nvGrpSpPr>
            <p:cNvPr id="213001" name="Group 9"/>
            <p:cNvGrpSpPr>
              <a:grpSpLocks/>
            </p:cNvGrpSpPr>
            <p:nvPr/>
          </p:nvGrpSpPr>
          <p:grpSpPr bwMode="auto">
            <a:xfrm>
              <a:off x="337" y="2976"/>
              <a:ext cx="228" cy="271"/>
              <a:chOff x="174" y="3385"/>
              <a:chExt cx="228" cy="271"/>
            </a:xfrm>
          </p:grpSpPr>
          <p:sp>
            <p:nvSpPr>
              <p:cNvPr id="213002" name="Line 10"/>
              <p:cNvSpPr>
                <a:spLocks noChangeShapeType="1"/>
              </p:cNvSpPr>
              <p:nvPr/>
            </p:nvSpPr>
            <p:spPr bwMode="auto">
              <a:xfrm>
                <a:off x="288" y="3385"/>
                <a:ext cx="0" cy="18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3003" name="Line 11"/>
              <p:cNvSpPr>
                <a:spLocks noChangeShapeType="1"/>
              </p:cNvSpPr>
              <p:nvPr/>
            </p:nvSpPr>
            <p:spPr bwMode="auto">
              <a:xfrm>
                <a:off x="288" y="3566"/>
                <a:ext cx="11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3004" name="Line 12"/>
              <p:cNvSpPr>
                <a:spLocks noChangeShapeType="1"/>
              </p:cNvSpPr>
              <p:nvPr/>
            </p:nvSpPr>
            <p:spPr bwMode="auto">
              <a:xfrm>
                <a:off x="174" y="3566"/>
                <a:ext cx="11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13005" name="Group 13"/>
              <p:cNvGrpSpPr>
                <a:grpSpLocks/>
              </p:cNvGrpSpPr>
              <p:nvPr/>
            </p:nvGrpSpPr>
            <p:grpSpPr bwMode="auto">
              <a:xfrm>
                <a:off x="219" y="3611"/>
                <a:ext cx="136" cy="0"/>
                <a:chOff x="2109" y="3475"/>
                <a:chExt cx="136" cy="0"/>
              </a:xfrm>
            </p:grpSpPr>
            <p:sp>
              <p:nvSpPr>
                <p:cNvPr id="213006" name="Line 14"/>
                <p:cNvSpPr>
                  <a:spLocks noChangeShapeType="1"/>
                </p:cNvSpPr>
                <p:nvPr/>
              </p:nvSpPr>
              <p:spPr bwMode="auto">
                <a:xfrm>
                  <a:off x="2109" y="3475"/>
                  <a:ext cx="6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3007" name="Line 15"/>
                <p:cNvSpPr>
                  <a:spLocks noChangeShapeType="1"/>
                </p:cNvSpPr>
                <p:nvPr/>
              </p:nvSpPr>
              <p:spPr bwMode="auto">
                <a:xfrm>
                  <a:off x="2177" y="3475"/>
                  <a:ext cx="6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13008" name="Line 16"/>
              <p:cNvSpPr>
                <a:spLocks noChangeShapeType="1"/>
              </p:cNvSpPr>
              <p:nvPr/>
            </p:nvSpPr>
            <p:spPr bwMode="auto">
              <a:xfrm>
                <a:off x="264" y="3656"/>
                <a:ext cx="68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3015" name="Text Box 23"/>
            <p:cNvSpPr txBox="1">
              <a:spLocks noChangeArrowheads="1"/>
            </p:cNvSpPr>
            <p:nvPr/>
          </p:nvSpPr>
          <p:spPr bwMode="auto">
            <a:xfrm>
              <a:off x="576" y="267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213016" name="Line 24"/>
            <p:cNvSpPr>
              <a:spLocks noChangeShapeType="1"/>
            </p:cNvSpPr>
            <p:nvPr/>
          </p:nvSpPr>
          <p:spPr bwMode="auto">
            <a:xfrm rot="16200000">
              <a:off x="1347" y="3022"/>
              <a:ext cx="2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grpSp>
          <p:nvGrpSpPr>
            <p:cNvPr id="213019" name="Group 27"/>
            <p:cNvGrpSpPr>
              <a:grpSpLocks/>
            </p:cNvGrpSpPr>
            <p:nvPr/>
          </p:nvGrpSpPr>
          <p:grpSpPr bwMode="auto">
            <a:xfrm>
              <a:off x="69" y="1298"/>
              <a:ext cx="5578" cy="2103"/>
              <a:chOff x="60" y="380"/>
              <a:chExt cx="5578" cy="2103"/>
            </a:xfrm>
          </p:grpSpPr>
          <p:sp>
            <p:nvSpPr>
              <p:cNvPr id="213020" name="Text Box 28"/>
              <p:cNvSpPr txBox="1">
                <a:spLocks noChangeArrowheads="1"/>
              </p:cNvSpPr>
              <p:nvPr/>
            </p:nvSpPr>
            <p:spPr bwMode="auto">
              <a:xfrm>
                <a:off x="60" y="1752"/>
                <a:ext cx="23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33CC"/>
                    </a:solidFill>
                  </a:rPr>
                  <a:t>R</a:t>
                </a:r>
              </a:p>
            </p:txBody>
          </p:sp>
          <p:sp>
            <p:nvSpPr>
              <p:cNvPr id="213021" name="Line 29"/>
              <p:cNvSpPr>
                <a:spLocks noChangeShapeType="1"/>
              </p:cNvSpPr>
              <p:nvPr/>
            </p:nvSpPr>
            <p:spPr bwMode="auto">
              <a:xfrm rot="16200000" flipH="1">
                <a:off x="-159" y="1843"/>
                <a:ext cx="907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2" name="Line 30"/>
              <p:cNvSpPr>
                <a:spLocks noChangeShapeType="1"/>
              </p:cNvSpPr>
              <p:nvPr/>
            </p:nvSpPr>
            <p:spPr bwMode="auto">
              <a:xfrm flipH="1">
                <a:off x="467" y="618"/>
                <a:ext cx="544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3" name="Text Box 31"/>
              <p:cNvSpPr txBox="1">
                <a:spLocks noChangeArrowheads="1"/>
              </p:cNvSpPr>
              <p:nvPr/>
            </p:nvSpPr>
            <p:spPr bwMode="auto">
              <a:xfrm>
                <a:off x="649" y="380"/>
                <a:ext cx="255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 dirty="0">
                    <a:solidFill>
                      <a:srgbClr val="0033CC"/>
                    </a:solidFill>
                  </a:rPr>
                  <a:t>f1</a:t>
                </a:r>
              </a:p>
            </p:txBody>
          </p:sp>
          <p:sp>
            <p:nvSpPr>
              <p:cNvPr id="213024" name="Line 32"/>
              <p:cNvSpPr>
                <a:spLocks noChangeShapeType="1"/>
              </p:cNvSpPr>
              <p:nvPr/>
            </p:nvSpPr>
            <p:spPr bwMode="auto">
              <a:xfrm rot="16200000" flipH="1">
                <a:off x="2848" y="1775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5" name="Text Box 33"/>
              <p:cNvSpPr txBox="1">
                <a:spLocks noChangeArrowheads="1"/>
              </p:cNvSpPr>
              <p:nvPr/>
            </p:nvSpPr>
            <p:spPr bwMode="auto">
              <a:xfrm>
                <a:off x="3503" y="1604"/>
                <a:ext cx="28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33CC"/>
                    </a:solidFill>
                  </a:rPr>
                  <a:t>1p</a:t>
                </a:r>
              </a:p>
            </p:txBody>
          </p:sp>
          <p:sp>
            <p:nvSpPr>
              <p:cNvPr id="213026" name="Line 34"/>
              <p:cNvSpPr>
                <a:spLocks noChangeShapeType="1"/>
              </p:cNvSpPr>
              <p:nvPr/>
            </p:nvSpPr>
            <p:spPr bwMode="auto">
              <a:xfrm rot="16200000" flipH="1">
                <a:off x="1850" y="2092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7" name="Line 35"/>
              <p:cNvSpPr>
                <a:spLocks noChangeShapeType="1"/>
              </p:cNvSpPr>
              <p:nvPr/>
            </p:nvSpPr>
            <p:spPr bwMode="auto">
              <a:xfrm rot="16200000" flipH="1">
                <a:off x="2304" y="2092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8" name="Text Box 36"/>
              <p:cNvSpPr txBox="1">
                <a:spLocks noChangeArrowheads="1"/>
              </p:cNvSpPr>
              <p:nvPr/>
            </p:nvSpPr>
            <p:spPr bwMode="auto">
              <a:xfrm>
                <a:off x="1782" y="1933"/>
                <a:ext cx="2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1p</a:t>
                </a:r>
              </a:p>
            </p:txBody>
          </p:sp>
          <p:sp>
            <p:nvSpPr>
              <p:cNvPr id="213029" name="Line 37"/>
              <p:cNvSpPr>
                <a:spLocks noChangeShapeType="1"/>
              </p:cNvSpPr>
              <p:nvPr/>
            </p:nvSpPr>
            <p:spPr bwMode="auto">
              <a:xfrm rot="10800000" flipH="1">
                <a:off x="1102" y="1026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30" name="Line 38"/>
              <p:cNvSpPr>
                <a:spLocks noChangeShapeType="1"/>
              </p:cNvSpPr>
              <p:nvPr/>
            </p:nvSpPr>
            <p:spPr bwMode="auto">
              <a:xfrm rot="10800000" flipH="1">
                <a:off x="1102" y="1276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31" name="Text Box 39"/>
              <p:cNvSpPr txBox="1">
                <a:spLocks noChangeArrowheads="1"/>
              </p:cNvSpPr>
              <p:nvPr/>
            </p:nvSpPr>
            <p:spPr bwMode="auto">
              <a:xfrm>
                <a:off x="1115" y="788"/>
                <a:ext cx="2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1p</a:t>
                </a:r>
              </a:p>
            </p:txBody>
          </p:sp>
          <p:grpSp>
            <p:nvGrpSpPr>
              <p:cNvPr id="213032" name="Group 40"/>
              <p:cNvGrpSpPr>
                <a:grpSpLocks/>
              </p:cNvGrpSpPr>
              <p:nvPr/>
            </p:nvGrpSpPr>
            <p:grpSpPr bwMode="auto">
              <a:xfrm>
                <a:off x="399" y="663"/>
                <a:ext cx="5239" cy="1820"/>
                <a:chOff x="399" y="663"/>
                <a:chExt cx="5239" cy="1820"/>
              </a:xfrm>
            </p:grpSpPr>
            <p:sp>
              <p:nvSpPr>
                <p:cNvPr id="213033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690" y="1695"/>
                  <a:ext cx="16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0000"/>
                      </a:solidFill>
                    </a:rPr>
                    <a:t>C</a:t>
                  </a:r>
                  <a:endParaRPr lang="cs-CZ" altLang="cs-CZ" sz="2000" b="1" baseline="-250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13034" name="Group 42"/>
                <p:cNvGrpSpPr>
                  <a:grpSpLocks/>
                </p:cNvGrpSpPr>
                <p:nvPr/>
              </p:nvGrpSpPr>
              <p:grpSpPr bwMode="auto">
                <a:xfrm>
                  <a:off x="399" y="663"/>
                  <a:ext cx="5239" cy="1820"/>
                  <a:chOff x="399" y="663"/>
                  <a:chExt cx="5239" cy="1820"/>
                </a:xfrm>
              </p:grpSpPr>
              <p:grpSp>
                <p:nvGrpSpPr>
                  <p:cNvPr id="213035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399" y="663"/>
                    <a:ext cx="5239" cy="1820"/>
                    <a:chOff x="399" y="663"/>
                    <a:chExt cx="5239" cy="1820"/>
                  </a:xfrm>
                </p:grpSpPr>
                <p:sp>
                  <p:nvSpPr>
                    <p:cNvPr id="213036" name="Line 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5" y="809"/>
                      <a:ext cx="0" cy="49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37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34" y="1333"/>
                      <a:ext cx="43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38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33" y="809"/>
                      <a:ext cx="4309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39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33" y="1081"/>
                      <a:ext cx="4309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213040" name="Group 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5" y="1254"/>
                      <a:ext cx="589" cy="91"/>
                      <a:chOff x="431" y="1298"/>
                      <a:chExt cx="589" cy="91"/>
                    </a:xfrm>
                  </p:grpSpPr>
                  <p:sp>
                    <p:nvSpPr>
                      <p:cNvPr id="213041" name="Arc 49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58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2" name="Arc 50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74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3" name="Arc 51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902" y="1271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4" name="Line 52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31" y="1377"/>
                        <a:ext cx="11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13045" name="Text Box 5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11" y="663"/>
                      <a:ext cx="227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381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 anchor="ctr" anchorCtr="1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cs-CZ" altLang="cs-CZ" sz="2000" b="1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cs-CZ" altLang="cs-CZ" sz="2000" b="1" baseline="-2500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p:txBody>
                </p:sp>
                <p:grpSp>
                  <p:nvGrpSpPr>
                    <p:cNvPr id="213046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5" y="990"/>
                      <a:ext cx="589" cy="91"/>
                      <a:chOff x="431" y="1298"/>
                      <a:chExt cx="589" cy="91"/>
                    </a:xfrm>
                  </p:grpSpPr>
                  <p:sp>
                    <p:nvSpPr>
                      <p:cNvPr id="213047" name="Arc 55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58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8" name="Arc 56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74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9" name="Arc 57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902" y="1271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50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31" y="1377"/>
                        <a:ext cx="11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13051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5" y="718"/>
                      <a:ext cx="589" cy="91"/>
                      <a:chOff x="431" y="1298"/>
                      <a:chExt cx="589" cy="91"/>
                    </a:xfrm>
                  </p:grpSpPr>
                  <p:sp>
                    <p:nvSpPr>
                      <p:cNvPr id="213052" name="Arc 60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58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53" name="Arc 61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74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54" name="Arc 62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902" y="1271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55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31" y="1377"/>
                        <a:ext cx="11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13056" name="Oval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9" y="1029"/>
                      <a:ext cx="91" cy="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57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11" y="1207"/>
                      <a:ext cx="227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381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 anchor="ctr" anchorCtr="1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cs-CZ" altLang="cs-CZ" sz="2000" b="1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cs-CZ" altLang="cs-CZ" sz="2000" b="1" baseline="-2500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p:txBody>
                </p:sp>
                <p:sp>
                  <p:nvSpPr>
                    <p:cNvPr id="213058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11" y="935"/>
                      <a:ext cx="227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381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 anchor="ctr" anchorCtr="1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cs-CZ" altLang="cs-CZ" sz="2000" b="1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cs-CZ" altLang="cs-CZ" sz="2000" b="1" baseline="-2500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p:txBody>
                </p:sp>
                <p:grpSp>
                  <p:nvGrpSpPr>
                    <p:cNvPr id="213059" name="Group 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19" y="1623"/>
                      <a:ext cx="272" cy="364"/>
                      <a:chOff x="2381" y="2296"/>
                      <a:chExt cx="272" cy="364"/>
                    </a:xfrm>
                  </p:grpSpPr>
                  <p:sp>
                    <p:nvSpPr>
                      <p:cNvPr id="213060" name="Line 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455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1" name="Line 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455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2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523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3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523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4" name="Line 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296"/>
                        <a:ext cx="0" cy="13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5" name="Line 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523"/>
                        <a:ext cx="0" cy="13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13066" name="Group 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17" y="1623"/>
                      <a:ext cx="272" cy="364"/>
                      <a:chOff x="2381" y="2296"/>
                      <a:chExt cx="272" cy="364"/>
                    </a:xfrm>
                  </p:grpSpPr>
                  <p:sp>
                    <p:nvSpPr>
                      <p:cNvPr id="213067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455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8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455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9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523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0" name="Line 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523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1" name="Line 7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296"/>
                        <a:ext cx="0" cy="13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2" name="Line 8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523"/>
                        <a:ext cx="0" cy="13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13073" name="Oval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0" y="761"/>
                      <a:ext cx="91" cy="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74" name="Oval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9" y="1033"/>
                      <a:ext cx="91" cy="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75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1283"/>
                      <a:ext cx="91" cy="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213076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41" y="2212"/>
                      <a:ext cx="228" cy="271"/>
                      <a:chOff x="174" y="3385"/>
                      <a:chExt cx="228" cy="271"/>
                    </a:xfrm>
                  </p:grpSpPr>
                  <p:sp>
                    <p:nvSpPr>
                      <p:cNvPr id="213077" name="Line 8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385"/>
                        <a:ext cx="0" cy="18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8" name="Line 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9" name="Line 8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13080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9" y="3611"/>
                        <a:ext cx="136" cy="0"/>
                        <a:chOff x="2109" y="3475"/>
                        <a:chExt cx="136" cy="0"/>
                      </a:xfrm>
                    </p:grpSpPr>
                    <p:sp>
                      <p:nvSpPr>
                        <p:cNvPr id="213081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13082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77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13083" name="Line 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4" y="3656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13084" name="Group 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40" y="2212"/>
                      <a:ext cx="228" cy="271"/>
                      <a:chOff x="174" y="3385"/>
                      <a:chExt cx="228" cy="271"/>
                    </a:xfrm>
                  </p:grpSpPr>
                  <p:sp>
                    <p:nvSpPr>
                      <p:cNvPr id="213085" name="Line 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385"/>
                        <a:ext cx="0" cy="18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86" name="Line 9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87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13088" name="Group 9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9" y="3611"/>
                        <a:ext cx="136" cy="0"/>
                        <a:chOff x="2109" y="3475"/>
                        <a:chExt cx="136" cy="0"/>
                      </a:xfrm>
                    </p:grpSpPr>
                    <p:sp>
                      <p:nvSpPr>
                        <p:cNvPr id="213089" name="Line 9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13090" name="Line 9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77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13091" name="Line 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4" y="3656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13092" name="Group 1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39" y="2212"/>
                      <a:ext cx="228" cy="271"/>
                      <a:chOff x="174" y="3385"/>
                      <a:chExt cx="228" cy="271"/>
                    </a:xfrm>
                  </p:grpSpPr>
                  <p:sp>
                    <p:nvSpPr>
                      <p:cNvPr id="213093" name="Line 10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385"/>
                        <a:ext cx="0" cy="18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94" name="Line 10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95" name="Line 1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13096" name="Group 10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9" y="3611"/>
                        <a:ext cx="136" cy="0"/>
                        <a:chOff x="2109" y="3475"/>
                        <a:chExt cx="136" cy="0"/>
                      </a:xfrm>
                    </p:grpSpPr>
                    <p:sp>
                      <p:nvSpPr>
                        <p:cNvPr id="213097" name="Line 10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13098" name="Line 10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77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13099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4" y="3656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13100" name="Line 10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55" y="1124"/>
                      <a:ext cx="0" cy="49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101" name="Line 10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53" y="1396"/>
                      <a:ext cx="0" cy="22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102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55" y="1986"/>
                      <a:ext cx="0" cy="22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103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53" y="1986"/>
                      <a:ext cx="0" cy="22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13104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1556" y="852"/>
                    <a:ext cx="0" cy="136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213105" name="Text Box 113"/>
              <p:cNvSpPr txBox="1">
                <a:spLocks noChangeArrowheads="1"/>
              </p:cNvSpPr>
              <p:nvPr/>
            </p:nvSpPr>
            <p:spPr bwMode="auto">
              <a:xfrm>
                <a:off x="2236" y="1933"/>
                <a:ext cx="2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1p</a:t>
                </a:r>
              </a:p>
            </p:txBody>
          </p:sp>
          <p:sp>
            <p:nvSpPr>
              <p:cNvPr id="213106" name="Text Box 114"/>
              <p:cNvSpPr txBox="1">
                <a:spLocks noChangeArrowheads="1"/>
              </p:cNvSpPr>
              <p:nvPr/>
            </p:nvSpPr>
            <p:spPr bwMode="auto">
              <a:xfrm>
                <a:off x="1103" y="1038"/>
                <a:ext cx="2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1p</a:t>
                </a:r>
              </a:p>
            </p:txBody>
          </p:sp>
        </p:grpSp>
        <p:graphicFrame>
          <p:nvGraphicFramePr>
            <p:cNvPr id="213109" name="Object 117"/>
            <p:cNvGraphicFramePr>
              <a:graphicFrameLocks noChangeAspect="1"/>
            </p:cNvGraphicFramePr>
            <p:nvPr/>
          </p:nvGraphicFramePr>
          <p:xfrm>
            <a:off x="2853" y="3010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145" name="Rovnice" r:id="rId3" imgW="114120" imgH="215640" progId="Equation.3">
                    <p:embed/>
                  </p:oleObj>
                </mc:Choice>
                <mc:Fallback>
                  <p:oleObj name="Rovnice" r:id="rId3" imgW="114120" imgH="215640" progId="Equation.3">
                    <p:embed/>
                    <p:pic>
                      <p:nvPicPr>
                        <p:cNvPr id="0" name="Object 1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3" y="3010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3110" name="Rectangle 118"/>
            <p:cNvSpPr>
              <a:spLocks noChangeArrowheads="1"/>
            </p:cNvSpPr>
            <p:nvPr/>
          </p:nvSpPr>
          <p:spPr bwMode="auto">
            <a:xfrm>
              <a:off x="371" y="2659"/>
              <a:ext cx="136" cy="317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213111" name="Line 119"/>
            <p:cNvSpPr>
              <a:spLocks noChangeShapeType="1"/>
            </p:cNvSpPr>
            <p:nvPr/>
          </p:nvSpPr>
          <p:spPr bwMode="auto">
            <a:xfrm>
              <a:off x="440" y="2251"/>
              <a:ext cx="0" cy="40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13112" name="Line 120"/>
            <p:cNvSpPr>
              <a:spLocks noChangeShapeType="1"/>
            </p:cNvSpPr>
            <p:nvPr/>
          </p:nvSpPr>
          <p:spPr bwMode="auto">
            <a:xfrm rot="5400000">
              <a:off x="411" y="2460"/>
              <a:ext cx="23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13113" name="Text Box 121"/>
            <p:cNvSpPr txBox="1">
              <a:spLocks noChangeArrowheads="1"/>
            </p:cNvSpPr>
            <p:nvPr/>
          </p:nvSpPr>
          <p:spPr bwMode="auto">
            <a:xfrm>
              <a:off x="576" y="2296"/>
              <a:ext cx="16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213114" name="Text Box 122"/>
            <p:cNvSpPr txBox="1">
              <a:spLocks noChangeArrowheads="1"/>
            </p:cNvSpPr>
            <p:nvPr/>
          </p:nvSpPr>
          <p:spPr bwMode="auto">
            <a:xfrm>
              <a:off x="1301" y="2795"/>
              <a:ext cx="15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2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3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3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9"/>
            <a:ext cx="8785225" cy="438198"/>
          </a:xfrm>
        </p:spPr>
        <p:txBody>
          <a:bodyPr/>
          <a:lstStyle/>
          <a:p>
            <a:r>
              <a:rPr lang="cs-CZ" altLang="cs-CZ" sz="2200" b="1" u="sng" dirty="0">
                <a:solidFill>
                  <a:schemeClr val="bg2"/>
                </a:solidFill>
                <a:effectLst/>
              </a:rPr>
              <a:t>Nepřímo uzemněné 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</a:rPr>
              <a:t>soustavy - kabelové a smíšené rozvody vn  </a:t>
            </a:r>
            <a:endParaRPr lang="cs-CZ" altLang="cs-CZ" sz="22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27182" y="4400047"/>
            <a:ext cx="5112512" cy="194117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265113" indent="-26511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Poruchový proud I</a:t>
            </a:r>
            <a:r>
              <a:rPr lang="cs-CZ" altLang="cs-CZ" sz="2000" b="1" baseline="-25000" dirty="0" smtClean="0">
                <a:solidFill>
                  <a:schemeClr val="bg2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 je dán fázorovým součtem proudů I</a:t>
            </a:r>
            <a:r>
              <a:rPr lang="cs-CZ" altLang="cs-CZ" sz="2000" b="1" baseline="-25000" dirty="0" smtClean="0">
                <a:solidFill>
                  <a:schemeClr val="bg2"/>
                </a:solidFill>
                <a:sym typeface="Symbol" panose="05050102010706020507" pitchFamily="18" charset="2"/>
              </a:rPr>
              <a:t>1P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, I</a:t>
            </a:r>
            <a:r>
              <a:rPr lang="cs-CZ" altLang="cs-CZ" sz="2000" b="1" baseline="-25000" dirty="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  <a:r>
              <a:rPr lang="cs-CZ" altLang="cs-CZ" sz="2000" b="1" baseline="-25000" dirty="0" smtClean="0">
                <a:solidFill>
                  <a:schemeClr val="bg2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 a I</a:t>
            </a:r>
            <a:r>
              <a:rPr lang="cs-CZ" altLang="cs-CZ" sz="2000" b="1" baseline="-25000" dirty="0" smtClean="0">
                <a:solidFill>
                  <a:schemeClr val="bg2"/>
                </a:solidFill>
                <a:sym typeface="Symbol" panose="05050102010706020507" pitchFamily="18" charset="2"/>
              </a:rPr>
              <a:t>R.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</a:p>
          <a:p>
            <a:pPr marL="0" indent="0"/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Rezistor R (řádově jednotky až desítky ohmů) omezuje přepětí a velikost poruchového proudu (řádově desítky až stovky A) → rychlé vypnutí poruchy.</a:t>
            </a:r>
          </a:p>
        </p:txBody>
      </p:sp>
      <p:grpSp>
        <p:nvGrpSpPr>
          <p:cNvPr id="213116" name="Group 124"/>
          <p:cNvGrpSpPr>
            <a:grpSpLocks/>
          </p:cNvGrpSpPr>
          <p:nvPr/>
        </p:nvGrpSpPr>
        <p:grpSpPr bwMode="auto">
          <a:xfrm>
            <a:off x="109538" y="692696"/>
            <a:ext cx="8855075" cy="3338513"/>
            <a:chOff x="69" y="1298"/>
            <a:chExt cx="5578" cy="2103"/>
          </a:xfrm>
        </p:grpSpPr>
        <p:grpSp>
          <p:nvGrpSpPr>
            <p:cNvPr id="213001" name="Group 9"/>
            <p:cNvGrpSpPr>
              <a:grpSpLocks/>
            </p:cNvGrpSpPr>
            <p:nvPr/>
          </p:nvGrpSpPr>
          <p:grpSpPr bwMode="auto">
            <a:xfrm>
              <a:off x="337" y="2976"/>
              <a:ext cx="228" cy="271"/>
              <a:chOff x="174" y="3385"/>
              <a:chExt cx="228" cy="271"/>
            </a:xfrm>
          </p:grpSpPr>
          <p:sp>
            <p:nvSpPr>
              <p:cNvPr id="213002" name="Line 10"/>
              <p:cNvSpPr>
                <a:spLocks noChangeShapeType="1"/>
              </p:cNvSpPr>
              <p:nvPr/>
            </p:nvSpPr>
            <p:spPr bwMode="auto">
              <a:xfrm>
                <a:off x="288" y="3385"/>
                <a:ext cx="0" cy="18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3003" name="Line 11"/>
              <p:cNvSpPr>
                <a:spLocks noChangeShapeType="1"/>
              </p:cNvSpPr>
              <p:nvPr/>
            </p:nvSpPr>
            <p:spPr bwMode="auto">
              <a:xfrm>
                <a:off x="288" y="3566"/>
                <a:ext cx="11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3004" name="Line 12"/>
              <p:cNvSpPr>
                <a:spLocks noChangeShapeType="1"/>
              </p:cNvSpPr>
              <p:nvPr/>
            </p:nvSpPr>
            <p:spPr bwMode="auto">
              <a:xfrm>
                <a:off x="174" y="3566"/>
                <a:ext cx="114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13005" name="Group 13"/>
              <p:cNvGrpSpPr>
                <a:grpSpLocks/>
              </p:cNvGrpSpPr>
              <p:nvPr/>
            </p:nvGrpSpPr>
            <p:grpSpPr bwMode="auto">
              <a:xfrm>
                <a:off x="219" y="3611"/>
                <a:ext cx="136" cy="0"/>
                <a:chOff x="2109" y="3475"/>
                <a:chExt cx="136" cy="0"/>
              </a:xfrm>
            </p:grpSpPr>
            <p:sp>
              <p:nvSpPr>
                <p:cNvPr id="213006" name="Line 14"/>
                <p:cNvSpPr>
                  <a:spLocks noChangeShapeType="1"/>
                </p:cNvSpPr>
                <p:nvPr/>
              </p:nvSpPr>
              <p:spPr bwMode="auto">
                <a:xfrm>
                  <a:off x="2109" y="3475"/>
                  <a:ext cx="6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3007" name="Line 15"/>
                <p:cNvSpPr>
                  <a:spLocks noChangeShapeType="1"/>
                </p:cNvSpPr>
                <p:nvPr/>
              </p:nvSpPr>
              <p:spPr bwMode="auto">
                <a:xfrm>
                  <a:off x="2177" y="3475"/>
                  <a:ext cx="6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13008" name="Line 16"/>
              <p:cNvSpPr>
                <a:spLocks noChangeShapeType="1"/>
              </p:cNvSpPr>
              <p:nvPr/>
            </p:nvSpPr>
            <p:spPr bwMode="auto">
              <a:xfrm>
                <a:off x="264" y="3656"/>
                <a:ext cx="68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3015" name="Text Box 23"/>
            <p:cNvSpPr txBox="1">
              <a:spLocks noChangeArrowheads="1"/>
            </p:cNvSpPr>
            <p:nvPr/>
          </p:nvSpPr>
          <p:spPr bwMode="auto">
            <a:xfrm>
              <a:off x="576" y="267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213016" name="Line 24"/>
            <p:cNvSpPr>
              <a:spLocks noChangeShapeType="1"/>
            </p:cNvSpPr>
            <p:nvPr/>
          </p:nvSpPr>
          <p:spPr bwMode="auto">
            <a:xfrm rot="16200000">
              <a:off x="1347" y="3022"/>
              <a:ext cx="2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grpSp>
          <p:nvGrpSpPr>
            <p:cNvPr id="213019" name="Group 27"/>
            <p:cNvGrpSpPr>
              <a:grpSpLocks/>
            </p:cNvGrpSpPr>
            <p:nvPr/>
          </p:nvGrpSpPr>
          <p:grpSpPr bwMode="auto">
            <a:xfrm>
              <a:off x="69" y="1298"/>
              <a:ext cx="5578" cy="2103"/>
              <a:chOff x="60" y="380"/>
              <a:chExt cx="5578" cy="2103"/>
            </a:xfrm>
          </p:grpSpPr>
          <p:sp>
            <p:nvSpPr>
              <p:cNvPr id="213020" name="Text Box 28"/>
              <p:cNvSpPr txBox="1">
                <a:spLocks noChangeArrowheads="1"/>
              </p:cNvSpPr>
              <p:nvPr/>
            </p:nvSpPr>
            <p:spPr bwMode="auto">
              <a:xfrm>
                <a:off x="60" y="1752"/>
                <a:ext cx="237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>
                    <a:solidFill>
                      <a:srgbClr val="0033CC"/>
                    </a:solidFill>
                  </a:rPr>
                  <a:t>R</a:t>
                </a:r>
              </a:p>
            </p:txBody>
          </p:sp>
          <p:sp>
            <p:nvSpPr>
              <p:cNvPr id="213021" name="Line 29"/>
              <p:cNvSpPr>
                <a:spLocks noChangeShapeType="1"/>
              </p:cNvSpPr>
              <p:nvPr/>
            </p:nvSpPr>
            <p:spPr bwMode="auto">
              <a:xfrm rot="16200000" flipH="1">
                <a:off x="-159" y="1843"/>
                <a:ext cx="907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2" name="Line 30"/>
              <p:cNvSpPr>
                <a:spLocks noChangeShapeType="1"/>
              </p:cNvSpPr>
              <p:nvPr/>
            </p:nvSpPr>
            <p:spPr bwMode="auto">
              <a:xfrm flipH="1">
                <a:off x="467" y="618"/>
                <a:ext cx="544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3" name="Text Box 31"/>
              <p:cNvSpPr txBox="1">
                <a:spLocks noChangeArrowheads="1"/>
              </p:cNvSpPr>
              <p:nvPr/>
            </p:nvSpPr>
            <p:spPr bwMode="auto">
              <a:xfrm>
                <a:off x="649" y="380"/>
                <a:ext cx="255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 dirty="0">
                    <a:solidFill>
                      <a:srgbClr val="0033CC"/>
                    </a:solidFill>
                  </a:rPr>
                  <a:t>f1</a:t>
                </a:r>
              </a:p>
            </p:txBody>
          </p:sp>
          <p:sp>
            <p:nvSpPr>
              <p:cNvPr id="213024" name="Line 32"/>
              <p:cNvSpPr>
                <a:spLocks noChangeShapeType="1"/>
              </p:cNvSpPr>
              <p:nvPr/>
            </p:nvSpPr>
            <p:spPr bwMode="auto">
              <a:xfrm rot="16200000" flipH="1">
                <a:off x="2368" y="1752"/>
                <a:ext cx="1315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5" name="Text Box 33"/>
              <p:cNvSpPr txBox="1">
                <a:spLocks noChangeArrowheads="1"/>
              </p:cNvSpPr>
              <p:nvPr/>
            </p:nvSpPr>
            <p:spPr bwMode="auto">
              <a:xfrm>
                <a:off x="3044" y="1939"/>
                <a:ext cx="28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33CC"/>
                    </a:solidFill>
                  </a:rPr>
                  <a:t>U</a:t>
                </a:r>
                <a:r>
                  <a:rPr lang="cs-CZ" altLang="cs-CZ" sz="2000" b="1" baseline="-25000" dirty="0">
                    <a:solidFill>
                      <a:srgbClr val="0033CC"/>
                    </a:solidFill>
                  </a:rPr>
                  <a:t>1p</a:t>
                </a:r>
              </a:p>
            </p:txBody>
          </p:sp>
          <p:sp>
            <p:nvSpPr>
              <p:cNvPr id="213026" name="Line 34"/>
              <p:cNvSpPr>
                <a:spLocks noChangeShapeType="1"/>
              </p:cNvSpPr>
              <p:nvPr/>
            </p:nvSpPr>
            <p:spPr bwMode="auto">
              <a:xfrm rot="16200000" flipH="1">
                <a:off x="1850" y="2092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7" name="Line 35"/>
              <p:cNvSpPr>
                <a:spLocks noChangeShapeType="1"/>
              </p:cNvSpPr>
              <p:nvPr/>
            </p:nvSpPr>
            <p:spPr bwMode="auto">
              <a:xfrm rot="16200000" flipH="1">
                <a:off x="2304" y="2092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28" name="Text Box 36"/>
              <p:cNvSpPr txBox="1">
                <a:spLocks noChangeArrowheads="1"/>
              </p:cNvSpPr>
              <p:nvPr/>
            </p:nvSpPr>
            <p:spPr bwMode="auto">
              <a:xfrm>
                <a:off x="1782" y="1933"/>
                <a:ext cx="2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1p</a:t>
                </a:r>
              </a:p>
            </p:txBody>
          </p:sp>
          <p:sp>
            <p:nvSpPr>
              <p:cNvPr id="213029" name="Line 37"/>
              <p:cNvSpPr>
                <a:spLocks noChangeShapeType="1"/>
              </p:cNvSpPr>
              <p:nvPr/>
            </p:nvSpPr>
            <p:spPr bwMode="auto">
              <a:xfrm rot="10800000" flipH="1">
                <a:off x="1102" y="1026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30" name="Line 38"/>
              <p:cNvSpPr>
                <a:spLocks noChangeShapeType="1"/>
              </p:cNvSpPr>
              <p:nvPr/>
            </p:nvSpPr>
            <p:spPr bwMode="auto">
              <a:xfrm rot="10800000" flipH="1">
                <a:off x="1102" y="1276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3031" name="Text Box 39"/>
              <p:cNvSpPr txBox="1">
                <a:spLocks noChangeArrowheads="1"/>
              </p:cNvSpPr>
              <p:nvPr/>
            </p:nvSpPr>
            <p:spPr bwMode="auto">
              <a:xfrm>
                <a:off x="1115" y="788"/>
                <a:ext cx="2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1p</a:t>
                </a:r>
              </a:p>
            </p:txBody>
          </p:sp>
          <p:grpSp>
            <p:nvGrpSpPr>
              <p:cNvPr id="213032" name="Group 40"/>
              <p:cNvGrpSpPr>
                <a:grpSpLocks/>
              </p:cNvGrpSpPr>
              <p:nvPr/>
            </p:nvGrpSpPr>
            <p:grpSpPr bwMode="auto">
              <a:xfrm>
                <a:off x="399" y="663"/>
                <a:ext cx="5239" cy="1820"/>
                <a:chOff x="399" y="663"/>
                <a:chExt cx="5239" cy="1820"/>
              </a:xfrm>
            </p:grpSpPr>
            <p:sp>
              <p:nvSpPr>
                <p:cNvPr id="213033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690" y="1695"/>
                  <a:ext cx="16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0000"/>
                      </a:solidFill>
                    </a:rPr>
                    <a:t>C</a:t>
                  </a:r>
                  <a:endParaRPr lang="cs-CZ" altLang="cs-CZ" sz="2000" b="1" baseline="-250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13034" name="Group 42"/>
                <p:cNvGrpSpPr>
                  <a:grpSpLocks/>
                </p:cNvGrpSpPr>
                <p:nvPr/>
              </p:nvGrpSpPr>
              <p:grpSpPr bwMode="auto">
                <a:xfrm>
                  <a:off x="399" y="663"/>
                  <a:ext cx="5239" cy="1820"/>
                  <a:chOff x="399" y="663"/>
                  <a:chExt cx="5239" cy="1820"/>
                </a:xfrm>
              </p:grpSpPr>
              <p:grpSp>
                <p:nvGrpSpPr>
                  <p:cNvPr id="213035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399" y="663"/>
                    <a:ext cx="5239" cy="1820"/>
                    <a:chOff x="399" y="663"/>
                    <a:chExt cx="5239" cy="1820"/>
                  </a:xfrm>
                </p:grpSpPr>
                <p:sp>
                  <p:nvSpPr>
                    <p:cNvPr id="213036" name="Line 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5" y="809"/>
                      <a:ext cx="0" cy="49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37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34" y="1333"/>
                      <a:ext cx="43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38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33" y="809"/>
                      <a:ext cx="4309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39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33" y="1081"/>
                      <a:ext cx="4309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213040" name="Group 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5" y="1254"/>
                      <a:ext cx="589" cy="91"/>
                      <a:chOff x="431" y="1298"/>
                      <a:chExt cx="589" cy="91"/>
                    </a:xfrm>
                  </p:grpSpPr>
                  <p:sp>
                    <p:nvSpPr>
                      <p:cNvPr id="213041" name="Arc 49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58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2" name="Arc 50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74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3" name="Arc 51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902" y="1271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4" name="Line 52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31" y="1377"/>
                        <a:ext cx="11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13045" name="Text Box 5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11" y="663"/>
                      <a:ext cx="227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381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 anchor="ctr" anchorCtr="1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cs-CZ" altLang="cs-CZ" sz="2000" b="1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cs-CZ" altLang="cs-CZ" sz="2000" b="1" baseline="-2500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p:txBody>
                </p:sp>
                <p:grpSp>
                  <p:nvGrpSpPr>
                    <p:cNvPr id="213046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5" y="990"/>
                      <a:ext cx="589" cy="91"/>
                      <a:chOff x="431" y="1298"/>
                      <a:chExt cx="589" cy="91"/>
                    </a:xfrm>
                  </p:grpSpPr>
                  <p:sp>
                    <p:nvSpPr>
                      <p:cNvPr id="213047" name="Arc 55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58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8" name="Arc 56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74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49" name="Arc 57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902" y="1271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50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31" y="1377"/>
                        <a:ext cx="11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13051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5" y="718"/>
                      <a:ext cx="589" cy="91"/>
                      <a:chOff x="431" y="1298"/>
                      <a:chExt cx="589" cy="91"/>
                    </a:xfrm>
                  </p:grpSpPr>
                  <p:sp>
                    <p:nvSpPr>
                      <p:cNvPr id="213052" name="Arc 60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58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53" name="Arc 61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74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54" name="Arc 62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902" y="1271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55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31" y="1377"/>
                        <a:ext cx="11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13056" name="Oval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9" y="1029"/>
                      <a:ext cx="91" cy="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57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11" y="1207"/>
                      <a:ext cx="227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381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 anchor="ctr" anchorCtr="1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cs-CZ" altLang="cs-CZ" sz="2000" b="1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cs-CZ" altLang="cs-CZ" sz="2000" b="1" baseline="-2500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p:txBody>
                </p:sp>
                <p:sp>
                  <p:nvSpPr>
                    <p:cNvPr id="213058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11" y="935"/>
                      <a:ext cx="227" cy="19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381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 anchor="ctr" anchorCtr="1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cs-CZ" altLang="cs-CZ" sz="2000" b="1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cs-CZ" altLang="cs-CZ" sz="2000" b="1" baseline="-2500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p:txBody>
                </p:sp>
                <p:grpSp>
                  <p:nvGrpSpPr>
                    <p:cNvPr id="213059" name="Group 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19" y="1623"/>
                      <a:ext cx="272" cy="364"/>
                      <a:chOff x="2381" y="2296"/>
                      <a:chExt cx="272" cy="364"/>
                    </a:xfrm>
                  </p:grpSpPr>
                  <p:sp>
                    <p:nvSpPr>
                      <p:cNvPr id="213060" name="Line 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455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1" name="Line 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455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2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523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3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523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4" name="Line 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296"/>
                        <a:ext cx="0" cy="13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5" name="Line 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523"/>
                        <a:ext cx="0" cy="13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13066" name="Group 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17" y="1623"/>
                      <a:ext cx="272" cy="364"/>
                      <a:chOff x="2381" y="2296"/>
                      <a:chExt cx="272" cy="364"/>
                    </a:xfrm>
                  </p:grpSpPr>
                  <p:sp>
                    <p:nvSpPr>
                      <p:cNvPr id="213067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455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8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455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69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523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0" name="Line 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523"/>
                        <a:ext cx="136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1" name="Line 7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296"/>
                        <a:ext cx="0" cy="13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2" name="Line 8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17" y="2523"/>
                        <a:ext cx="0" cy="13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13073" name="Oval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0" y="761"/>
                      <a:ext cx="91" cy="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74" name="Oval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9" y="1033"/>
                      <a:ext cx="91" cy="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075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1283"/>
                      <a:ext cx="91" cy="9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254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213076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41" y="2212"/>
                      <a:ext cx="228" cy="271"/>
                      <a:chOff x="174" y="3385"/>
                      <a:chExt cx="228" cy="271"/>
                    </a:xfrm>
                  </p:grpSpPr>
                  <p:sp>
                    <p:nvSpPr>
                      <p:cNvPr id="213077" name="Line 8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385"/>
                        <a:ext cx="0" cy="18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8" name="Line 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79" name="Line 8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13080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9" y="3611"/>
                        <a:ext cx="136" cy="0"/>
                        <a:chOff x="2109" y="3475"/>
                        <a:chExt cx="136" cy="0"/>
                      </a:xfrm>
                    </p:grpSpPr>
                    <p:sp>
                      <p:nvSpPr>
                        <p:cNvPr id="213081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13082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77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13083" name="Line 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4" y="3656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13084" name="Group 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40" y="2212"/>
                      <a:ext cx="228" cy="271"/>
                      <a:chOff x="174" y="3385"/>
                      <a:chExt cx="228" cy="271"/>
                    </a:xfrm>
                  </p:grpSpPr>
                  <p:sp>
                    <p:nvSpPr>
                      <p:cNvPr id="213085" name="Line 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385"/>
                        <a:ext cx="0" cy="18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86" name="Line 9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87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13088" name="Group 9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9" y="3611"/>
                        <a:ext cx="136" cy="0"/>
                        <a:chOff x="2109" y="3475"/>
                        <a:chExt cx="136" cy="0"/>
                      </a:xfrm>
                    </p:grpSpPr>
                    <p:sp>
                      <p:nvSpPr>
                        <p:cNvPr id="213089" name="Line 9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13090" name="Line 9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77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13091" name="Line 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4" y="3656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13092" name="Group 1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39" y="2212"/>
                      <a:ext cx="228" cy="271"/>
                      <a:chOff x="174" y="3385"/>
                      <a:chExt cx="228" cy="271"/>
                    </a:xfrm>
                  </p:grpSpPr>
                  <p:sp>
                    <p:nvSpPr>
                      <p:cNvPr id="213093" name="Line 10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385"/>
                        <a:ext cx="0" cy="18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94" name="Line 10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13095" name="Line 1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13096" name="Group 10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9" y="3611"/>
                        <a:ext cx="136" cy="0"/>
                        <a:chOff x="2109" y="3475"/>
                        <a:chExt cx="136" cy="0"/>
                      </a:xfrm>
                    </p:grpSpPr>
                    <p:sp>
                      <p:nvSpPr>
                        <p:cNvPr id="213097" name="Line 10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13098" name="Line 10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77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13099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4" y="3656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13100" name="Line 10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55" y="1124"/>
                      <a:ext cx="0" cy="49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101" name="Line 10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53" y="1396"/>
                      <a:ext cx="0" cy="22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102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55" y="1986"/>
                      <a:ext cx="0" cy="22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3103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53" y="1986"/>
                      <a:ext cx="0" cy="22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13104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1556" y="852"/>
                    <a:ext cx="0" cy="136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213105" name="Text Box 113"/>
              <p:cNvSpPr txBox="1">
                <a:spLocks noChangeArrowheads="1"/>
              </p:cNvSpPr>
              <p:nvPr/>
            </p:nvSpPr>
            <p:spPr bwMode="auto">
              <a:xfrm>
                <a:off x="2236" y="1933"/>
                <a:ext cx="2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1p</a:t>
                </a:r>
              </a:p>
            </p:txBody>
          </p:sp>
          <p:sp>
            <p:nvSpPr>
              <p:cNvPr id="213106" name="Text Box 114"/>
              <p:cNvSpPr txBox="1">
                <a:spLocks noChangeArrowheads="1"/>
              </p:cNvSpPr>
              <p:nvPr/>
            </p:nvSpPr>
            <p:spPr bwMode="auto">
              <a:xfrm>
                <a:off x="1103" y="1038"/>
                <a:ext cx="2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1p</a:t>
                </a:r>
              </a:p>
            </p:txBody>
          </p:sp>
        </p:grpSp>
        <p:graphicFrame>
          <p:nvGraphicFramePr>
            <p:cNvPr id="213109" name="Object 117"/>
            <p:cNvGraphicFramePr>
              <a:graphicFrameLocks noChangeAspect="1"/>
            </p:cNvGraphicFramePr>
            <p:nvPr/>
          </p:nvGraphicFramePr>
          <p:xfrm>
            <a:off x="2853" y="3010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051" name="Rovnice" r:id="rId3" imgW="114120" imgH="215640" progId="Equation.3">
                    <p:embed/>
                  </p:oleObj>
                </mc:Choice>
                <mc:Fallback>
                  <p:oleObj name="Rovnice" r:id="rId3" imgW="114120" imgH="215640" progId="Equation.3">
                    <p:embed/>
                    <p:pic>
                      <p:nvPicPr>
                        <p:cNvPr id="213109" name="Object 1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3" y="3010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3110" name="Rectangle 118"/>
            <p:cNvSpPr>
              <a:spLocks noChangeArrowheads="1"/>
            </p:cNvSpPr>
            <p:nvPr/>
          </p:nvSpPr>
          <p:spPr bwMode="auto">
            <a:xfrm>
              <a:off x="371" y="2659"/>
              <a:ext cx="136" cy="317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213111" name="Line 119"/>
            <p:cNvSpPr>
              <a:spLocks noChangeShapeType="1"/>
            </p:cNvSpPr>
            <p:nvPr/>
          </p:nvSpPr>
          <p:spPr bwMode="auto">
            <a:xfrm>
              <a:off x="440" y="2251"/>
              <a:ext cx="0" cy="40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13112" name="Line 120"/>
            <p:cNvSpPr>
              <a:spLocks noChangeShapeType="1"/>
            </p:cNvSpPr>
            <p:nvPr/>
          </p:nvSpPr>
          <p:spPr bwMode="auto">
            <a:xfrm rot="5400000">
              <a:off x="411" y="2460"/>
              <a:ext cx="23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13113" name="Text Box 121"/>
            <p:cNvSpPr txBox="1">
              <a:spLocks noChangeArrowheads="1"/>
            </p:cNvSpPr>
            <p:nvPr/>
          </p:nvSpPr>
          <p:spPr bwMode="auto">
            <a:xfrm>
              <a:off x="576" y="2296"/>
              <a:ext cx="16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213114" name="Text Box 122"/>
            <p:cNvSpPr txBox="1">
              <a:spLocks noChangeArrowheads="1"/>
            </p:cNvSpPr>
            <p:nvPr/>
          </p:nvSpPr>
          <p:spPr bwMode="auto">
            <a:xfrm>
              <a:off x="1301" y="2795"/>
              <a:ext cx="15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p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5803256" y="2736711"/>
            <a:ext cx="3506877" cy="3750557"/>
            <a:chOff x="5803256" y="2736711"/>
            <a:chExt cx="3506877" cy="3750557"/>
          </a:xfrm>
        </p:grpSpPr>
        <p:sp>
          <p:nvSpPr>
            <p:cNvPr id="116" name="Line 127"/>
            <p:cNvSpPr>
              <a:spLocks noChangeShapeType="1"/>
            </p:cNvSpPr>
            <p:nvPr/>
          </p:nvSpPr>
          <p:spPr bwMode="auto">
            <a:xfrm rot="18000000" flipV="1">
              <a:off x="7636825" y="4379857"/>
              <a:ext cx="1193483" cy="215313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grpSp>
          <p:nvGrpSpPr>
            <p:cNvPr id="10" name="Skupina 9"/>
            <p:cNvGrpSpPr/>
            <p:nvPr/>
          </p:nvGrpSpPr>
          <p:grpSpPr>
            <a:xfrm>
              <a:off x="5803256" y="2736711"/>
              <a:ext cx="3143853" cy="3750557"/>
              <a:chOff x="5803256" y="2736711"/>
              <a:chExt cx="3143853" cy="3750557"/>
            </a:xfrm>
          </p:grpSpPr>
          <p:grpSp>
            <p:nvGrpSpPr>
              <p:cNvPr id="112" name="Group 120"/>
              <p:cNvGrpSpPr>
                <a:grpSpLocks/>
              </p:cNvGrpSpPr>
              <p:nvPr/>
            </p:nvGrpSpPr>
            <p:grpSpPr bwMode="auto">
              <a:xfrm>
                <a:off x="6226968" y="4425580"/>
                <a:ext cx="2720141" cy="1735214"/>
                <a:chOff x="3425" y="1389"/>
                <a:chExt cx="2178" cy="1451"/>
              </a:xfrm>
            </p:grpSpPr>
            <p:sp>
              <p:nvSpPr>
                <p:cNvPr id="132" name="Line 121"/>
                <p:cNvSpPr>
                  <a:spLocks noChangeShapeType="1"/>
                </p:cNvSpPr>
                <p:nvPr/>
              </p:nvSpPr>
              <p:spPr bwMode="auto">
                <a:xfrm>
                  <a:off x="4523" y="1389"/>
                  <a:ext cx="0" cy="1180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33" name="Line 122"/>
                <p:cNvSpPr>
                  <a:spLocks noChangeShapeType="1"/>
                </p:cNvSpPr>
                <p:nvPr/>
              </p:nvSpPr>
              <p:spPr bwMode="auto">
                <a:xfrm rot="7200000">
                  <a:off x="5013" y="2250"/>
                  <a:ext cx="0" cy="1180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34" name="Line 123"/>
                <p:cNvSpPr>
                  <a:spLocks noChangeShapeType="1"/>
                </p:cNvSpPr>
                <p:nvPr/>
              </p:nvSpPr>
              <p:spPr bwMode="auto">
                <a:xfrm rot="14400000">
                  <a:off x="4015" y="2250"/>
                  <a:ext cx="0" cy="1180"/>
                </a:xfrm>
                <a:prstGeom prst="line">
                  <a:avLst/>
                </a:prstGeom>
                <a:noFill/>
                <a:ln w="2540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113" name="Line 124"/>
              <p:cNvSpPr>
                <a:spLocks noChangeShapeType="1"/>
              </p:cNvSpPr>
              <p:nvPr/>
            </p:nvSpPr>
            <p:spPr bwMode="auto">
              <a:xfrm rot="10800000">
                <a:off x="7555815" y="4424384"/>
                <a:ext cx="0" cy="141113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14" name="Text Box 125"/>
              <p:cNvSpPr txBox="1">
                <a:spLocks noChangeArrowheads="1"/>
              </p:cNvSpPr>
              <p:nvPr/>
            </p:nvSpPr>
            <p:spPr bwMode="auto">
              <a:xfrm>
                <a:off x="7124184" y="5187990"/>
                <a:ext cx="382083" cy="380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 dirty="0" smtClean="0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 dirty="0">
                    <a:solidFill>
                      <a:srgbClr val="000000"/>
                    </a:solidFill>
                  </a:rPr>
                  <a:t>R</a:t>
                </a:r>
              </a:p>
            </p:txBody>
          </p:sp>
          <p:sp>
            <p:nvSpPr>
              <p:cNvPr id="115" name="Line 126"/>
              <p:cNvSpPr>
                <a:spLocks noChangeShapeType="1"/>
              </p:cNvSpPr>
              <p:nvPr/>
            </p:nvSpPr>
            <p:spPr bwMode="auto">
              <a:xfrm flipV="1">
                <a:off x="6339370" y="4425580"/>
                <a:ext cx="1246419" cy="20616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17" name="Text Box 128"/>
              <p:cNvSpPr txBox="1">
                <a:spLocks noChangeArrowheads="1"/>
              </p:cNvSpPr>
              <p:nvPr/>
            </p:nvSpPr>
            <p:spPr bwMode="auto">
              <a:xfrm>
                <a:off x="8373759" y="5385054"/>
                <a:ext cx="354692" cy="2846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 dirty="0">
                    <a:solidFill>
                      <a:srgbClr val="000000"/>
                    </a:solidFill>
                  </a:rPr>
                  <a:t>1p</a:t>
                </a:r>
              </a:p>
            </p:txBody>
          </p:sp>
          <p:sp>
            <p:nvSpPr>
              <p:cNvPr id="118" name="Text Box 129"/>
              <p:cNvSpPr txBox="1">
                <a:spLocks noChangeArrowheads="1"/>
              </p:cNvSpPr>
              <p:nvPr/>
            </p:nvSpPr>
            <p:spPr bwMode="auto">
              <a:xfrm>
                <a:off x="6353909" y="5379290"/>
                <a:ext cx="354692" cy="2846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000000"/>
                    </a:solidFill>
                  </a:rPr>
                  <a:t>U</a:t>
                </a:r>
                <a:r>
                  <a:rPr lang="cs-CZ" altLang="cs-CZ" sz="2000" b="1" baseline="-25000" dirty="0">
                    <a:solidFill>
                      <a:srgbClr val="000000"/>
                    </a:solidFill>
                  </a:rPr>
                  <a:t>1p</a:t>
                </a:r>
              </a:p>
            </p:txBody>
          </p:sp>
          <p:sp>
            <p:nvSpPr>
              <p:cNvPr id="119" name="Line 130"/>
              <p:cNvSpPr>
                <a:spLocks noChangeShapeType="1"/>
              </p:cNvSpPr>
              <p:nvPr/>
            </p:nvSpPr>
            <p:spPr bwMode="auto">
              <a:xfrm rot="16200000" flipV="1">
                <a:off x="6034274" y="4220236"/>
                <a:ext cx="501072" cy="90546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0" name="Line 131"/>
              <p:cNvSpPr>
                <a:spLocks noChangeShapeType="1"/>
              </p:cNvSpPr>
              <p:nvPr/>
            </p:nvSpPr>
            <p:spPr bwMode="auto">
              <a:xfrm rot="12600000" flipV="1">
                <a:off x="6861418" y="4241415"/>
                <a:ext cx="523296" cy="86700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3" name="Text Box 134"/>
              <p:cNvSpPr txBox="1">
                <a:spLocks noChangeArrowheads="1"/>
              </p:cNvSpPr>
              <p:nvPr/>
            </p:nvSpPr>
            <p:spPr bwMode="auto">
              <a:xfrm>
                <a:off x="5915173" y="4493919"/>
                <a:ext cx="483876" cy="380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 dirty="0">
                    <a:solidFill>
                      <a:srgbClr val="FF0000"/>
                    </a:solidFill>
                  </a:rPr>
                  <a:t>1p</a:t>
                </a:r>
              </a:p>
            </p:txBody>
          </p:sp>
          <p:sp>
            <p:nvSpPr>
              <p:cNvPr id="124" name="Text Box 135"/>
              <p:cNvSpPr txBox="1">
                <a:spLocks noChangeArrowheads="1"/>
              </p:cNvSpPr>
              <p:nvPr/>
            </p:nvSpPr>
            <p:spPr bwMode="auto">
              <a:xfrm>
                <a:off x="6704742" y="4347892"/>
                <a:ext cx="377174" cy="380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 dirty="0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 dirty="0">
                    <a:solidFill>
                      <a:srgbClr val="FF0000"/>
                    </a:solidFill>
                  </a:rPr>
                  <a:t>1p</a:t>
                </a:r>
              </a:p>
            </p:txBody>
          </p:sp>
          <p:sp>
            <p:nvSpPr>
              <p:cNvPr id="125" name="Text Box 136"/>
              <p:cNvSpPr txBox="1">
                <a:spLocks noChangeArrowheads="1"/>
              </p:cNvSpPr>
              <p:nvPr/>
            </p:nvSpPr>
            <p:spPr bwMode="auto">
              <a:xfrm>
                <a:off x="6430717" y="3220797"/>
                <a:ext cx="247431" cy="380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 dirty="0" err="1">
                    <a:solidFill>
                      <a:srgbClr val="00B050"/>
                    </a:solidFill>
                  </a:rPr>
                  <a:t>I</a:t>
                </a:r>
                <a:r>
                  <a:rPr lang="cs-CZ" altLang="cs-CZ" sz="2000" b="1" baseline="-25000" dirty="0" err="1">
                    <a:solidFill>
                      <a:srgbClr val="00B050"/>
                    </a:solidFill>
                  </a:rPr>
                  <a:t>p</a:t>
                </a:r>
                <a:endParaRPr lang="cs-CZ" altLang="cs-CZ" sz="2000" b="1" baseline="-25000" dirty="0">
                  <a:solidFill>
                    <a:srgbClr val="00B050"/>
                  </a:solidFill>
                </a:endParaRPr>
              </a:p>
            </p:txBody>
          </p:sp>
          <p:grpSp>
            <p:nvGrpSpPr>
              <p:cNvPr id="126" name="Group 137"/>
              <p:cNvGrpSpPr>
                <a:grpSpLocks/>
              </p:cNvGrpSpPr>
              <p:nvPr/>
            </p:nvGrpSpPr>
            <p:grpSpPr bwMode="auto">
              <a:xfrm>
                <a:off x="6906379" y="5347599"/>
                <a:ext cx="1472473" cy="1084658"/>
                <a:chOff x="3969" y="2160"/>
                <a:chExt cx="1179" cy="907"/>
              </a:xfrm>
            </p:grpSpPr>
            <p:sp>
              <p:nvSpPr>
                <p:cNvPr id="129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4513" y="2160"/>
                  <a:ext cx="220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>
                      <a:solidFill>
                        <a:srgbClr val="0033CC"/>
                      </a:solidFill>
                    </a:rPr>
                    <a:t>1</a:t>
                  </a:r>
                </a:p>
              </p:txBody>
            </p:sp>
            <p:sp>
              <p:nvSpPr>
                <p:cNvPr id="130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4928" y="2829"/>
                  <a:ext cx="220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2000" b="1" dirty="0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 dirty="0">
                      <a:solidFill>
                        <a:srgbClr val="0033CC"/>
                      </a:solidFill>
                    </a:rPr>
                    <a:t>1</a:t>
                  </a:r>
                </a:p>
              </p:txBody>
            </p:sp>
            <p:sp>
              <p:nvSpPr>
                <p:cNvPr id="131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3969" y="2829"/>
                  <a:ext cx="220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2000" b="1" dirty="0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 dirty="0">
                      <a:solidFill>
                        <a:srgbClr val="0033CC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127" name="Line 141"/>
              <p:cNvSpPr>
                <a:spLocks noChangeShapeType="1"/>
              </p:cNvSpPr>
              <p:nvPr/>
            </p:nvSpPr>
            <p:spPr bwMode="auto">
              <a:xfrm rot="3600000" flipH="1" flipV="1">
                <a:off x="6996835" y="3401925"/>
                <a:ext cx="1190149" cy="683738"/>
              </a:xfrm>
              <a:prstGeom prst="line">
                <a:avLst/>
              </a:prstGeom>
              <a:noFill/>
              <a:ln w="25400">
                <a:solidFill>
                  <a:srgbClr val="00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28" name="Text Box 142"/>
              <p:cNvSpPr txBox="1">
                <a:spLocks noChangeArrowheads="1"/>
              </p:cNvSpPr>
              <p:nvPr/>
            </p:nvSpPr>
            <p:spPr bwMode="auto">
              <a:xfrm>
                <a:off x="7635746" y="3339724"/>
                <a:ext cx="266667" cy="380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000" b="1" dirty="0" smtClean="0">
                    <a:solidFill>
                      <a:srgbClr val="00FF00"/>
                    </a:solidFill>
                  </a:rPr>
                  <a:t>I</a:t>
                </a:r>
                <a:r>
                  <a:rPr lang="cs-CZ" altLang="cs-CZ" sz="2000" b="1" baseline="-25000" dirty="0">
                    <a:solidFill>
                      <a:srgbClr val="00FF00"/>
                    </a:solidFill>
                  </a:rPr>
                  <a:t>R</a:t>
                </a:r>
              </a:p>
            </p:txBody>
          </p:sp>
          <p:sp>
            <p:nvSpPr>
              <p:cNvPr id="135" name="Line 141"/>
              <p:cNvSpPr>
                <a:spLocks noChangeShapeType="1"/>
              </p:cNvSpPr>
              <p:nvPr/>
            </p:nvSpPr>
            <p:spPr bwMode="auto">
              <a:xfrm rot="3600000" flipH="1">
                <a:off x="5657326" y="3365116"/>
                <a:ext cx="2064328" cy="807518"/>
              </a:xfrm>
              <a:prstGeom prst="line">
                <a:avLst/>
              </a:prstGeom>
              <a:noFill/>
              <a:ln w="25400">
                <a:solidFill>
                  <a:srgbClr val="00B05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3" name="Přímá spojnice 2"/>
              <p:cNvCxnSpPr>
                <a:stCxn id="127" idx="1"/>
              </p:cNvCxnSpPr>
              <p:nvPr/>
            </p:nvCxnSpPr>
            <p:spPr bwMode="auto">
              <a:xfrm flipH="1">
                <a:off x="5821165" y="3057510"/>
                <a:ext cx="1769274" cy="11674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9" name="Přímá spojnice 138"/>
              <p:cNvCxnSpPr/>
              <p:nvPr/>
            </p:nvCxnSpPr>
            <p:spPr bwMode="auto">
              <a:xfrm>
                <a:off x="5803256" y="3069184"/>
                <a:ext cx="17910" cy="136448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140333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2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3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3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2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b="1" u="sng" dirty="0">
                <a:solidFill>
                  <a:schemeClr val="bg2"/>
                </a:solidFill>
                <a:effectLst/>
              </a:rPr>
              <a:t>Nepřímo uzemněné </a:t>
            </a:r>
            <a:r>
              <a:rPr lang="cs-CZ" altLang="cs-CZ" sz="3600" b="1" u="sng" dirty="0" smtClean="0">
                <a:solidFill>
                  <a:schemeClr val="bg2"/>
                </a:solidFill>
                <a:effectLst/>
              </a:rPr>
              <a:t>soustavy kabelové a smíšené rozvody  </a:t>
            </a:r>
            <a:endParaRPr lang="cs-CZ" altLang="cs-CZ" sz="3600" b="1" u="sng" dirty="0">
              <a:solidFill>
                <a:schemeClr val="bg2"/>
              </a:solidFill>
              <a:effectLst/>
            </a:endParaRPr>
          </a:p>
        </p:txBody>
      </p:sp>
      <p:graphicFrame>
        <p:nvGraphicFramePr>
          <p:cNvPr id="2140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207788"/>
              </p:ext>
            </p:extLst>
          </p:nvPr>
        </p:nvGraphicFramePr>
        <p:xfrm>
          <a:off x="323528" y="1340768"/>
          <a:ext cx="3744913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4" name="Rovnice" r:id="rId3" imgW="1892160" imgH="419040" progId="Equation.3">
                  <p:embed/>
                </p:oleObj>
              </mc:Choice>
              <mc:Fallback>
                <p:oleObj name="Rovnice" r:id="rId3" imgW="189216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340768"/>
                        <a:ext cx="3744913" cy="8302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24" name="AutoShape 8"/>
          <p:cNvSpPr>
            <a:spLocks noChangeArrowheads="1"/>
          </p:cNvSpPr>
          <p:nvPr/>
        </p:nvSpPr>
        <p:spPr bwMode="auto">
          <a:xfrm>
            <a:off x="4355976" y="1514888"/>
            <a:ext cx="1008062" cy="504825"/>
          </a:xfrm>
          <a:prstGeom prst="rightArrow">
            <a:avLst>
              <a:gd name="adj1" fmla="val 50000"/>
              <a:gd name="adj2" fmla="val 49921"/>
            </a:avLst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cs-CZ"/>
          </a:p>
        </p:txBody>
      </p:sp>
      <p:graphicFrame>
        <p:nvGraphicFramePr>
          <p:cNvPr id="2140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849173"/>
              </p:ext>
            </p:extLst>
          </p:nvPr>
        </p:nvGraphicFramePr>
        <p:xfrm>
          <a:off x="5651573" y="1400299"/>
          <a:ext cx="14430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5" name="Rovnice" r:id="rId5" imgW="876240" imgH="431640" progId="Equation.3">
                  <p:embed/>
                </p:oleObj>
              </mc:Choice>
              <mc:Fallback>
                <p:oleObj name="Rovnice" r:id="rId5" imgW="87624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73" y="1400299"/>
                        <a:ext cx="1443038" cy="711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2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24" y="2276872"/>
            <a:ext cx="3312368" cy="4550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  <p:bldP spid="2140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115888"/>
            <a:ext cx="2808287" cy="814387"/>
          </a:xfrm>
          <a:noFill/>
        </p:spPr>
        <p:txBody>
          <a:bodyPr lIns="36000" tIns="36000" rIns="36000">
            <a:spAutoFit/>
          </a:bodyPr>
          <a:lstStyle/>
          <a:p>
            <a:r>
              <a:rPr lang="cs-CZ" altLang="cs-CZ" sz="4000" b="1" u="sng">
                <a:solidFill>
                  <a:schemeClr val="bg2"/>
                </a:solidFill>
                <a:latin typeface="Comic Sans MS" panose="030F0702030302020204" pitchFamily="66" charset="0"/>
              </a:rPr>
              <a:t>Zdroj:</a:t>
            </a:r>
            <a:r>
              <a:rPr lang="cs-CZ" altLang="cs-CZ" sz="4800" b="1" u="sng">
                <a:solidFill>
                  <a:schemeClr val="bg2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640763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321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</a:rPr>
              <a:t>Zdeněk Fejt a spol.	Elektroenergetika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0" y="6375400"/>
            <a:ext cx="446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Materiál je určen pouze pro studijní účely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b="1" u="sng">
                <a:solidFill>
                  <a:schemeClr val="bg2"/>
                </a:solidFill>
                <a:effectLst/>
              </a:rPr>
              <a:t>Vznik zemního spojení  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179388" y="1060450"/>
            <a:ext cx="8785225" cy="541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 defTabSz="1214438"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720725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chemeClr val="bg2"/>
                </a:solidFill>
              </a:rPr>
              <a:t>Co je to zemní spojení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Zemní spojení je propojení pracovního (fázového) vodiče se zemí</a:t>
            </a:r>
          </a:p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chemeClr val="bg2"/>
                </a:solidFill>
              </a:rPr>
              <a:t>V jakých soustavách může dojít k zemnímu spojení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K zemnímu spojení může dojít pouze v izolovaných soustavách</a:t>
            </a:r>
          </a:p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chemeClr val="bg2"/>
                </a:solidFill>
              </a:rPr>
              <a:t>Co znamená pojem izolovaná soustava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Uzel zdroje (transformátoru) není spojen se zemí </a:t>
            </a:r>
          </a:p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chemeClr val="bg2"/>
                </a:solidFill>
              </a:rPr>
              <a:t>Jaký je hlavní význam izolovaných soustav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Oddělení dané soustavy od ostatních soustav, zejména z důvodů: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provozní spolehlivosti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bezpečnosti (nedojde k vytvoření nebezpečného dotykového napětí)  </a:t>
            </a:r>
            <a:endParaRPr lang="cs-CZ" altLang="cs-CZ" sz="2400" b="1" u="sng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chemeClr val="bg2"/>
                </a:solidFill>
              </a:rPr>
              <a:t>Kde se můžeme setkat s izolovanými soustavami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rozvody malého bezpečného napětí - SELV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izolované soustavy nn – IT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venkovní rozvody vn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3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3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3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3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7325"/>
            <a:ext cx="8785225" cy="720725"/>
          </a:xfrm>
        </p:spPr>
        <p:txBody>
          <a:bodyPr/>
          <a:lstStyle/>
          <a:p>
            <a:r>
              <a:rPr lang="cs-CZ" altLang="cs-CZ" sz="3600" b="1" u="sng">
                <a:solidFill>
                  <a:schemeClr val="bg2"/>
                </a:solidFill>
                <a:effectLst/>
              </a:rPr>
              <a:t>Zemní spojení v soustavě vn  </a:t>
            </a:r>
          </a:p>
        </p:txBody>
      </p:sp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179388" y="1060450"/>
            <a:ext cx="8785225" cy="292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65113" indent="-26511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chemeClr val="bg2"/>
                </a:solidFill>
              </a:rPr>
              <a:t>Druhy zemního spojení</a:t>
            </a:r>
            <a:endParaRPr lang="cs-CZ" altLang="cs-CZ" sz="2200" b="1" u="sng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chemeClr val="bg2"/>
                </a:solidFill>
                <a:sym typeface="Symbol" panose="05050102010706020507" pitchFamily="18" charset="2"/>
              </a:rPr>
              <a:t>Podle velikost odporu v místě zemního spojení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: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kovová nebo oblouková zemní spojení – R  0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odporová zemní spojení - R  0</a:t>
            </a:r>
          </a:p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chemeClr val="bg2"/>
                </a:solidFill>
                <a:sym typeface="Symbol" panose="05050102010706020507" pitchFamily="18" charset="2"/>
              </a:rPr>
              <a:t>Podle průběhu zemního spojení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: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nepřerušovaná (trvalá) zemní spojení 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přerušovaná zemní spojení (např. oblouk se opakovaně zapaluje a zhasíná – </a:t>
            </a:r>
            <a:r>
              <a:rPr lang="cs-CZ" altLang="cs-CZ" sz="2000" b="1" u="sng">
                <a:solidFill>
                  <a:schemeClr val="bg2"/>
                </a:solidFill>
                <a:sym typeface="Symbol" panose="05050102010706020507" pitchFamily="18" charset="2"/>
              </a:rPr>
              <a:t>nejhorší případ, hrozí výrazný nárůst napětí (U=3,5*U</a:t>
            </a:r>
            <a:r>
              <a:rPr lang="cs-CZ" altLang="cs-CZ" sz="2000" b="1" u="sng" baseline="-25000">
                <a:solidFill>
                  <a:schemeClr val="bg2"/>
                </a:solidFill>
                <a:sym typeface="Symbol" panose="05050102010706020507" pitchFamily="18" charset="2"/>
              </a:rPr>
              <a:t>n</a:t>
            </a:r>
            <a:r>
              <a:rPr lang="cs-CZ" altLang="cs-CZ" sz="2000" b="1" u="sng">
                <a:solidFill>
                  <a:schemeClr val="bg2"/>
                </a:solidFill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179388" y="4149725"/>
            <a:ext cx="8785225" cy="2524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>
                <a:solidFill>
                  <a:schemeClr val="bg2"/>
                </a:solidFill>
              </a:rPr>
              <a:t>Zjednodušují předpoklady pro řešení zemního spojení </a:t>
            </a:r>
            <a:r>
              <a:rPr lang="cs-CZ" altLang="cs-CZ" sz="2200" b="1" u="sng">
                <a:solidFill>
                  <a:schemeClr val="bg2"/>
                </a:solidFill>
              </a:rPr>
              <a:t>(vycházejí zejména z předpokladu, že zemní spojení má příčný charakter):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soustava je ve stavu naprázdno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podélné parametry jsou zanedbány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z příčných parametrů uvažujeme pouze svodovou kapacitu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	jedná se o ideální, nepřerušované zemní spojení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9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9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99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9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9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15888"/>
            <a:ext cx="8555037" cy="720725"/>
          </a:xfrm>
        </p:spPr>
        <p:txBody>
          <a:bodyPr/>
          <a:lstStyle/>
          <a:p>
            <a:r>
              <a:rPr lang="cs-CZ" altLang="cs-CZ" sz="3600" b="1" u="sng" dirty="0">
                <a:solidFill>
                  <a:schemeClr val="bg2"/>
                </a:solidFill>
                <a:effectLst/>
              </a:rPr>
              <a:t>Bezporuchový </a:t>
            </a:r>
            <a:r>
              <a:rPr lang="cs-CZ" altLang="cs-CZ" sz="3600" b="1" u="sng" dirty="0" smtClean="0">
                <a:solidFill>
                  <a:schemeClr val="bg2"/>
                </a:solidFill>
                <a:effectLst/>
              </a:rPr>
              <a:t>stav - izolovaný uzel   </a:t>
            </a:r>
            <a:endParaRPr lang="cs-CZ" altLang="cs-CZ" sz="36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179388" y="4357688"/>
            <a:ext cx="2447925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Napětí na zdroji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fázové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f1</a:t>
            </a:r>
          </a:p>
        </p:txBody>
      </p:sp>
      <p:sp>
        <p:nvSpPr>
          <p:cNvPr id="200764" name="Text Box 60"/>
          <p:cNvSpPr txBox="1">
            <a:spLocks noChangeArrowheads="1"/>
          </p:cNvSpPr>
          <p:nvPr/>
        </p:nvSpPr>
        <p:spPr bwMode="auto">
          <a:xfrm>
            <a:off x="338138" y="2781300"/>
            <a:ext cx="3492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33CC"/>
                </a:solidFill>
              </a:rPr>
              <a:t>U</a:t>
            </a:r>
            <a:r>
              <a:rPr lang="cs-CZ" altLang="cs-CZ" sz="2000" b="1" baseline="-25000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200765" name="Line 61"/>
          <p:cNvSpPr>
            <a:spLocks noChangeShapeType="1"/>
          </p:cNvSpPr>
          <p:nvPr/>
        </p:nvSpPr>
        <p:spPr bwMode="auto">
          <a:xfrm rot="16200000" flipH="1">
            <a:off x="-36513" y="3068638"/>
            <a:ext cx="15843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30" name="Line 126"/>
          <p:cNvSpPr>
            <a:spLocks noChangeShapeType="1"/>
          </p:cNvSpPr>
          <p:nvPr/>
        </p:nvSpPr>
        <p:spPr bwMode="auto">
          <a:xfrm flipH="1">
            <a:off x="755650" y="981075"/>
            <a:ext cx="8636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31" name="Text Box 127"/>
          <p:cNvSpPr txBox="1">
            <a:spLocks noChangeArrowheads="1"/>
          </p:cNvSpPr>
          <p:nvPr/>
        </p:nvSpPr>
        <p:spPr bwMode="auto">
          <a:xfrm>
            <a:off x="1044575" y="603250"/>
            <a:ext cx="4048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33CC"/>
                </a:solidFill>
              </a:rPr>
              <a:t>U</a:t>
            </a:r>
            <a:r>
              <a:rPr lang="cs-CZ" altLang="cs-CZ" sz="2000" b="1" baseline="-25000">
                <a:solidFill>
                  <a:srgbClr val="0033CC"/>
                </a:solidFill>
              </a:rPr>
              <a:t>f1</a:t>
            </a:r>
          </a:p>
        </p:txBody>
      </p:sp>
      <p:sp>
        <p:nvSpPr>
          <p:cNvPr id="200832" name="Line 128"/>
          <p:cNvSpPr>
            <a:spLocks noChangeShapeType="1"/>
          </p:cNvSpPr>
          <p:nvPr/>
        </p:nvSpPr>
        <p:spPr bwMode="auto">
          <a:xfrm rot="16200000" flipH="1">
            <a:off x="4320382" y="2601119"/>
            <a:ext cx="2519362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33" name="Text Box 129"/>
          <p:cNvSpPr txBox="1">
            <a:spLocks noChangeArrowheads="1"/>
          </p:cNvSpPr>
          <p:nvPr/>
        </p:nvSpPr>
        <p:spPr bwMode="auto">
          <a:xfrm>
            <a:off x="5580063" y="2546350"/>
            <a:ext cx="3492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33CC"/>
                </a:solidFill>
              </a:rPr>
              <a:t>U</a:t>
            </a:r>
            <a:r>
              <a:rPr lang="cs-CZ" altLang="cs-CZ" sz="2000" b="1" baseline="-25000">
                <a:solidFill>
                  <a:srgbClr val="0033CC"/>
                </a:solidFill>
              </a:rPr>
              <a:t>1</a:t>
            </a:r>
          </a:p>
        </p:txBody>
      </p:sp>
      <p:grpSp>
        <p:nvGrpSpPr>
          <p:cNvPr id="200843" name="Group 139"/>
          <p:cNvGrpSpPr>
            <a:grpSpLocks/>
          </p:cNvGrpSpPr>
          <p:nvPr/>
        </p:nvGrpSpPr>
        <p:grpSpPr bwMode="auto">
          <a:xfrm>
            <a:off x="647700" y="1041400"/>
            <a:ext cx="8316913" cy="2889250"/>
            <a:chOff x="408" y="656"/>
            <a:chExt cx="5239" cy="1820"/>
          </a:xfrm>
        </p:grpSpPr>
        <p:grpSp>
          <p:nvGrpSpPr>
            <p:cNvPr id="200829" name="Group 125"/>
            <p:cNvGrpSpPr>
              <a:grpSpLocks/>
            </p:cNvGrpSpPr>
            <p:nvPr/>
          </p:nvGrpSpPr>
          <p:grpSpPr bwMode="auto">
            <a:xfrm>
              <a:off x="408" y="656"/>
              <a:ext cx="5239" cy="1820"/>
              <a:chOff x="408" y="656"/>
              <a:chExt cx="5239" cy="1820"/>
            </a:xfrm>
          </p:grpSpPr>
          <p:sp>
            <p:nvSpPr>
              <p:cNvPr id="200710" name="Line 6"/>
              <p:cNvSpPr>
                <a:spLocks noChangeShapeType="1"/>
              </p:cNvSpPr>
              <p:nvPr/>
            </p:nvSpPr>
            <p:spPr bwMode="auto">
              <a:xfrm flipV="1">
                <a:off x="454" y="802"/>
                <a:ext cx="0" cy="49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711" name="Line 7"/>
              <p:cNvSpPr>
                <a:spLocks noChangeShapeType="1"/>
              </p:cNvSpPr>
              <p:nvPr/>
            </p:nvSpPr>
            <p:spPr bwMode="auto">
              <a:xfrm>
                <a:off x="1043" y="1326"/>
                <a:ext cx="433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0712" name="Line 8"/>
              <p:cNvSpPr>
                <a:spLocks noChangeShapeType="1"/>
              </p:cNvSpPr>
              <p:nvPr/>
            </p:nvSpPr>
            <p:spPr bwMode="auto">
              <a:xfrm>
                <a:off x="1042" y="802"/>
                <a:ext cx="430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713" name="Line 9"/>
              <p:cNvSpPr>
                <a:spLocks noChangeShapeType="1"/>
              </p:cNvSpPr>
              <p:nvPr/>
            </p:nvSpPr>
            <p:spPr bwMode="auto">
              <a:xfrm>
                <a:off x="1042" y="1074"/>
                <a:ext cx="430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grpSp>
            <p:nvGrpSpPr>
              <p:cNvPr id="200714" name="Group 10"/>
              <p:cNvGrpSpPr>
                <a:grpSpLocks/>
              </p:cNvGrpSpPr>
              <p:nvPr/>
            </p:nvGrpSpPr>
            <p:grpSpPr bwMode="auto">
              <a:xfrm>
                <a:off x="454" y="1247"/>
                <a:ext cx="589" cy="91"/>
                <a:chOff x="431" y="1298"/>
                <a:chExt cx="589" cy="91"/>
              </a:xfrm>
            </p:grpSpPr>
            <p:sp>
              <p:nvSpPr>
                <p:cNvPr id="200715" name="Arc 11"/>
                <p:cNvSpPr>
                  <a:spLocks noChangeAspect="1"/>
                </p:cNvSpPr>
                <p:nvPr/>
              </p:nvSpPr>
              <p:spPr bwMode="auto">
                <a:xfrm rot="16200000" flipV="1">
                  <a:off x="582" y="1259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16" name="Arc 12"/>
                <p:cNvSpPr>
                  <a:spLocks noChangeAspect="1"/>
                </p:cNvSpPr>
                <p:nvPr/>
              </p:nvSpPr>
              <p:spPr bwMode="auto">
                <a:xfrm rot="16200000" flipV="1">
                  <a:off x="742" y="1259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17" name="Arc 13"/>
                <p:cNvSpPr>
                  <a:spLocks noChangeAspect="1"/>
                </p:cNvSpPr>
                <p:nvPr/>
              </p:nvSpPr>
              <p:spPr bwMode="auto">
                <a:xfrm rot="16200000" flipV="1">
                  <a:off x="902" y="1271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18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431" y="1377"/>
                  <a:ext cx="11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00719" name="Text Box 15"/>
              <p:cNvSpPr txBox="1">
                <a:spLocks noChangeArrowheads="1"/>
              </p:cNvSpPr>
              <p:nvPr/>
            </p:nvSpPr>
            <p:spPr bwMode="auto">
              <a:xfrm>
                <a:off x="5420" y="656"/>
                <a:ext cx="22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L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1</a:t>
                </a:r>
              </a:p>
            </p:txBody>
          </p:sp>
          <p:grpSp>
            <p:nvGrpSpPr>
              <p:cNvPr id="200720" name="Group 16"/>
              <p:cNvGrpSpPr>
                <a:grpSpLocks/>
              </p:cNvGrpSpPr>
              <p:nvPr/>
            </p:nvGrpSpPr>
            <p:grpSpPr bwMode="auto">
              <a:xfrm>
                <a:off x="454" y="983"/>
                <a:ext cx="589" cy="91"/>
                <a:chOff x="431" y="1298"/>
                <a:chExt cx="589" cy="91"/>
              </a:xfrm>
            </p:grpSpPr>
            <p:sp>
              <p:nvSpPr>
                <p:cNvPr id="200721" name="Arc 17"/>
                <p:cNvSpPr>
                  <a:spLocks noChangeAspect="1"/>
                </p:cNvSpPr>
                <p:nvPr/>
              </p:nvSpPr>
              <p:spPr bwMode="auto">
                <a:xfrm rot="16200000" flipV="1">
                  <a:off x="582" y="1259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22" name="Arc 18"/>
                <p:cNvSpPr>
                  <a:spLocks noChangeAspect="1"/>
                </p:cNvSpPr>
                <p:nvPr/>
              </p:nvSpPr>
              <p:spPr bwMode="auto">
                <a:xfrm rot="16200000" flipV="1">
                  <a:off x="742" y="1259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23" name="Arc 19"/>
                <p:cNvSpPr>
                  <a:spLocks noChangeAspect="1"/>
                </p:cNvSpPr>
                <p:nvPr/>
              </p:nvSpPr>
              <p:spPr bwMode="auto">
                <a:xfrm rot="16200000" flipV="1">
                  <a:off x="902" y="1271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24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431" y="1377"/>
                  <a:ext cx="11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00725" name="Group 21"/>
              <p:cNvGrpSpPr>
                <a:grpSpLocks/>
              </p:cNvGrpSpPr>
              <p:nvPr/>
            </p:nvGrpSpPr>
            <p:grpSpPr bwMode="auto">
              <a:xfrm>
                <a:off x="454" y="711"/>
                <a:ext cx="589" cy="91"/>
                <a:chOff x="431" y="1298"/>
                <a:chExt cx="589" cy="91"/>
              </a:xfrm>
            </p:grpSpPr>
            <p:sp>
              <p:nvSpPr>
                <p:cNvPr id="200726" name="Arc 22"/>
                <p:cNvSpPr>
                  <a:spLocks noChangeAspect="1"/>
                </p:cNvSpPr>
                <p:nvPr/>
              </p:nvSpPr>
              <p:spPr bwMode="auto">
                <a:xfrm rot="16200000" flipV="1">
                  <a:off x="582" y="1259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27" name="Arc 23"/>
                <p:cNvSpPr>
                  <a:spLocks noChangeAspect="1"/>
                </p:cNvSpPr>
                <p:nvPr/>
              </p:nvSpPr>
              <p:spPr bwMode="auto">
                <a:xfrm rot="16200000" flipV="1">
                  <a:off x="742" y="1259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28" name="Arc 24"/>
                <p:cNvSpPr>
                  <a:spLocks noChangeAspect="1"/>
                </p:cNvSpPr>
                <p:nvPr/>
              </p:nvSpPr>
              <p:spPr bwMode="auto">
                <a:xfrm rot="16200000" flipV="1">
                  <a:off x="902" y="1271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072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431" y="1377"/>
                  <a:ext cx="11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00730" name="Oval 26"/>
              <p:cNvSpPr>
                <a:spLocks noChangeArrowheads="1"/>
              </p:cNvSpPr>
              <p:nvPr/>
            </p:nvSpPr>
            <p:spPr bwMode="auto">
              <a:xfrm>
                <a:off x="408" y="1022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0731" name="Text Box 27"/>
              <p:cNvSpPr txBox="1">
                <a:spLocks noChangeArrowheads="1"/>
              </p:cNvSpPr>
              <p:nvPr/>
            </p:nvSpPr>
            <p:spPr bwMode="auto">
              <a:xfrm>
                <a:off x="5420" y="1200"/>
                <a:ext cx="22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L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00732" name="Text Box 28"/>
              <p:cNvSpPr txBox="1">
                <a:spLocks noChangeArrowheads="1"/>
              </p:cNvSpPr>
              <p:nvPr/>
            </p:nvSpPr>
            <p:spPr bwMode="auto">
              <a:xfrm>
                <a:off x="5420" y="928"/>
                <a:ext cx="22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L</a:t>
                </a:r>
                <a:r>
                  <a:rPr lang="cs-CZ" altLang="cs-CZ" sz="2000" b="1" baseline="-25000">
                    <a:solidFill>
                      <a:srgbClr val="000000"/>
                    </a:solidFill>
                  </a:rPr>
                  <a:t>2</a:t>
                </a:r>
              </a:p>
            </p:txBody>
          </p:sp>
          <p:grpSp>
            <p:nvGrpSpPr>
              <p:cNvPr id="200769" name="Group 65"/>
              <p:cNvGrpSpPr>
                <a:grpSpLocks/>
              </p:cNvGrpSpPr>
              <p:nvPr/>
            </p:nvGrpSpPr>
            <p:grpSpPr bwMode="auto">
              <a:xfrm>
                <a:off x="1429" y="1616"/>
                <a:ext cx="272" cy="364"/>
                <a:chOff x="2381" y="2296"/>
                <a:chExt cx="272" cy="364"/>
              </a:xfrm>
            </p:grpSpPr>
            <p:sp>
              <p:nvSpPr>
                <p:cNvPr id="200770" name="Line 66"/>
                <p:cNvSpPr>
                  <a:spLocks noChangeShapeType="1"/>
                </p:cNvSpPr>
                <p:nvPr/>
              </p:nvSpPr>
              <p:spPr bwMode="auto">
                <a:xfrm>
                  <a:off x="2381" y="2455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71" name="Line 67"/>
                <p:cNvSpPr>
                  <a:spLocks noChangeShapeType="1"/>
                </p:cNvSpPr>
                <p:nvPr/>
              </p:nvSpPr>
              <p:spPr bwMode="auto">
                <a:xfrm>
                  <a:off x="2517" y="2455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72" name="Line 68"/>
                <p:cNvSpPr>
                  <a:spLocks noChangeShapeType="1"/>
                </p:cNvSpPr>
                <p:nvPr/>
              </p:nvSpPr>
              <p:spPr bwMode="auto">
                <a:xfrm>
                  <a:off x="2381" y="2523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73" name="Line 69"/>
                <p:cNvSpPr>
                  <a:spLocks noChangeShapeType="1"/>
                </p:cNvSpPr>
                <p:nvPr/>
              </p:nvSpPr>
              <p:spPr bwMode="auto">
                <a:xfrm>
                  <a:off x="2517" y="2523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74" name="Line 70"/>
                <p:cNvSpPr>
                  <a:spLocks noChangeShapeType="1"/>
                </p:cNvSpPr>
                <p:nvPr/>
              </p:nvSpPr>
              <p:spPr bwMode="auto">
                <a:xfrm>
                  <a:off x="2517" y="2296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75" name="Line 71"/>
                <p:cNvSpPr>
                  <a:spLocks noChangeShapeType="1"/>
                </p:cNvSpPr>
                <p:nvPr/>
              </p:nvSpPr>
              <p:spPr bwMode="auto">
                <a:xfrm>
                  <a:off x="2517" y="2523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00776" name="Group 72"/>
              <p:cNvGrpSpPr>
                <a:grpSpLocks/>
              </p:cNvGrpSpPr>
              <p:nvPr/>
            </p:nvGrpSpPr>
            <p:grpSpPr bwMode="auto">
              <a:xfrm>
                <a:off x="1928" y="1616"/>
                <a:ext cx="272" cy="364"/>
                <a:chOff x="2381" y="2296"/>
                <a:chExt cx="272" cy="364"/>
              </a:xfrm>
            </p:grpSpPr>
            <p:sp>
              <p:nvSpPr>
                <p:cNvPr id="200777" name="Line 73"/>
                <p:cNvSpPr>
                  <a:spLocks noChangeShapeType="1"/>
                </p:cNvSpPr>
                <p:nvPr/>
              </p:nvSpPr>
              <p:spPr bwMode="auto">
                <a:xfrm>
                  <a:off x="2381" y="2455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78" name="Line 74"/>
                <p:cNvSpPr>
                  <a:spLocks noChangeShapeType="1"/>
                </p:cNvSpPr>
                <p:nvPr/>
              </p:nvSpPr>
              <p:spPr bwMode="auto">
                <a:xfrm>
                  <a:off x="2517" y="2455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79" name="Line 75"/>
                <p:cNvSpPr>
                  <a:spLocks noChangeShapeType="1"/>
                </p:cNvSpPr>
                <p:nvPr/>
              </p:nvSpPr>
              <p:spPr bwMode="auto">
                <a:xfrm>
                  <a:off x="2381" y="2523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80" name="Line 76"/>
                <p:cNvSpPr>
                  <a:spLocks noChangeShapeType="1"/>
                </p:cNvSpPr>
                <p:nvPr/>
              </p:nvSpPr>
              <p:spPr bwMode="auto">
                <a:xfrm>
                  <a:off x="2517" y="2523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81" name="Line 77"/>
                <p:cNvSpPr>
                  <a:spLocks noChangeShapeType="1"/>
                </p:cNvSpPr>
                <p:nvPr/>
              </p:nvSpPr>
              <p:spPr bwMode="auto">
                <a:xfrm>
                  <a:off x="2517" y="2296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82" name="Line 78"/>
                <p:cNvSpPr>
                  <a:spLocks noChangeShapeType="1"/>
                </p:cNvSpPr>
                <p:nvPr/>
              </p:nvSpPr>
              <p:spPr bwMode="auto">
                <a:xfrm>
                  <a:off x="2517" y="2523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grpSp>
            <p:nvGrpSpPr>
              <p:cNvPr id="200783" name="Group 79"/>
              <p:cNvGrpSpPr>
                <a:grpSpLocks/>
              </p:cNvGrpSpPr>
              <p:nvPr/>
            </p:nvGrpSpPr>
            <p:grpSpPr bwMode="auto">
              <a:xfrm>
                <a:off x="2426" y="1616"/>
                <a:ext cx="272" cy="364"/>
                <a:chOff x="2381" y="2296"/>
                <a:chExt cx="272" cy="364"/>
              </a:xfrm>
            </p:grpSpPr>
            <p:sp>
              <p:nvSpPr>
                <p:cNvPr id="200784" name="Line 80"/>
                <p:cNvSpPr>
                  <a:spLocks noChangeShapeType="1"/>
                </p:cNvSpPr>
                <p:nvPr/>
              </p:nvSpPr>
              <p:spPr bwMode="auto">
                <a:xfrm>
                  <a:off x="2381" y="2455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85" name="Line 81"/>
                <p:cNvSpPr>
                  <a:spLocks noChangeShapeType="1"/>
                </p:cNvSpPr>
                <p:nvPr/>
              </p:nvSpPr>
              <p:spPr bwMode="auto">
                <a:xfrm>
                  <a:off x="2517" y="2455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86" name="Line 82"/>
                <p:cNvSpPr>
                  <a:spLocks noChangeShapeType="1"/>
                </p:cNvSpPr>
                <p:nvPr/>
              </p:nvSpPr>
              <p:spPr bwMode="auto">
                <a:xfrm>
                  <a:off x="2381" y="2523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87" name="Line 83"/>
                <p:cNvSpPr>
                  <a:spLocks noChangeShapeType="1"/>
                </p:cNvSpPr>
                <p:nvPr/>
              </p:nvSpPr>
              <p:spPr bwMode="auto">
                <a:xfrm>
                  <a:off x="2517" y="2523"/>
                  <a:ext cx="136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88" name="Line 84"/>
                <p:cNvSpPr>
                  <a:spLocks noChangeShapeType="1"/>
                </p:cNvSpPr>
                <p:nvPr/>
              </p:nvSpPr>
              <p:spPr bwMode="auto">
                <a:xfrm>
                  <a:off x="2517" y="2296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0789" name="Line 85"/>
                <p:cNvSpPr>
                  <a:spLocks noChangeShapeType="1"/>
                </p:cNvSpPr>
                <p:nvPr/>
              </p:nvSpPr>
              <p:spPr bwMode="auto">
                <a:xfrm>
                  <a:off x="2517" y="2523"/>
                  <a:ext cx="0" cy="1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00793" name="Oval 89"/>
              <p:cNvSpPr>
                <a:spLocks noChangeArrowheads="1"/>
              </p:cNvSpPr>
              <p:nvPr/>
            </p:nvSpPr>
            <p:spPr bwMode="auto">
              <a:xfrm>
                <a:off x="1519" y="754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794" name="Oval 90"/>
              <p:cNvSpPr>
                <a:spLocks noChangeArrowheads="1"/>
              </p:cNvSpPr>
              <p:nvPr/>
            </p:nvSpPr>
            <p:spPr bwMode="auto">
              <a:xfrm>
                <a:off x="2018" y="1026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795" name="Oval 91"/>
              <p:cNvSpPr>
                <a:spLocks noChangeArrowheads="1"/>
              </p:cNvSpPr>
              <p:nvPr/>
            </p:nvSpPr>
            <p:spPr bwMode="auto">
              <a:xfrm>
                <a:off x="2517" y="1276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grpSp>
            <p:nvGrpSpPr>
              <p:cNvPr id="200796" name="Group 92"/>
              <p:cNvGrpSpPr>
                <a:grpSpLocks/>
              </p:cNvGrpSpPr>
              <p:nvPr/>
            </p:nvGrpSpPr>
            <p:grpSpPr bwMode="auto">
              <a:xfrm>
                <a:off x="1450" y="2205"/>
                <a:ext cx="228" cy="271"/>
                <a:chOff x="174" y="3385"/>
                <a:chExt cx="228" cy="271"/>
              </a:xfrm>
            </p:grpSpPr>
            <p:sp>
              <p:nvSpPr>
                <p:cNvPr id="200797" name="Line 93"/>
                <p:cNvSpPr>
                  <a:spLocks noChangeShapeType="1"/>
                </p:cNvSpPr>
                <p:nvPr/>
              </p:nvSpPr>
              <p:spPr bwMode="auto">
                <a:xfrm>
                  <a:off x="288" y="3385"/>
                  <a:ext cx="0" cy="18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0798" name="Line 94"/>
                <p:cNvSpPr>
                  <a:spLocks noChangeShapeType="1"/>
                </p:cNvSpPr>
                <p:nvPr/>
              </p:nvSpPr>
              <p:spPr bwMode="auto">
                <a:xfrm>
                  <a:off x="288" y="3566"/>
                  <a:ext cx="11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0799" name="Line 95"/>
                <p:cNvSpPr>
                  <a:spLocks noChangeShapeType="1"/>
                </p:cNvSpPr>
                <p:nvPr/>
              </p:nvSpPr>
              <p:spPr bwMode="auto">
                <a:xfrm>
                  <a:off x="174" y="3566"/>
                  <a:ext cx="11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00800" name="Group 96"/>
                <p:cNvGrpSpPr>
                  <a:grpSpLocks/>
                </p:cNvGrpSpPr>
                <p:nvPr/>
              </p:nvGrpSpPr>
              <p:grpSpPr bwMode="auto">
                <a:xfrm>
                  <a:off x="219" y="3611"/>
                  <a:ext cx="136" cy="0"/>
                  <a:chOff x="2109" y="3475"/>
                  <a:chExt cx="136" cy="0"/>
                </a:xfrm>
              </p:grpSpPr>
              <p:sp>
                <p:nvSpPr>
                  <p:cNvPr id="200801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475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0802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475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0803" name="Line 99"/>
                <p:cNvSpPr>
                  <a:spLocks noChangeShapeType="1"/>
                </p:cNvSpPr>
                <p:nvPr/>
              </p:nvSpPr>
              <p:spPr bwMode="auto">
                <a:xfrm>
                  <a:off x="264" y="3656"/>
                  <a:ext cx="6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00804" name="Group 100"/>
              <p:cNvGrpSpPr>
                <a:grpSpLocks/>
              </p:cNvGrpSpPr>
              <p:nvPr/>
            </p:nvGrpSpPr>
            <p:grpSpPr bwMode="auto">
              <a:xfrm>
                <a:off x="1949" y="2205"/>
                <a:ext cx="228" cy="271"/>
                <a:chOff x="174" y="3385"/>
                <a:chExt cx="228" cy="271"/>
              </a:xfrm>
            </p:grpSpPr>
            <p:sp>
              <p:nvSpPr>
                <p:cNvPr id="200805" name="Line 101"/>
                <p:cNvSpPr>
                  <a:spLocks noChangeShapeType="1"/>
                </p:cNvSpPr>
                <p:nvPr/>
              </p:nvSpPr>
              <p:spPr bwMode="auto">
                <a:xfrm>
                  <a:off x="288" y="3385"/>
                  <a:ext cx="0" cy="18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0806" name="Line 102"/>
                <p:cNvSpPr>
                  <a:spLocks noChangeShapeType="1"/>
                </p:cNvSpPr>
                <p:nvPr/>
              </p:nvSpPr>
              <p:spPr bwMode="auto">
                <a:xfrm>
                  <a:off x="288" y="3566"/>
                  <a:ext cx="11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0807" name="Line 103"/>
                <p:cNvSpPr>
                  <a:spLocks noChangeShapeType="1"/>
                </p:cNvSpPr>
                <p:nvPr/>
              </p:nvSpPr>
              <p:spPr bwMode="auto">
                <a:xfrm>
                  <a:off x="174" y="3566"/>
                  <a:ext cx="11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00808" name="Group 104"/>
                <p:cNvGrpSpPr>
                  <a:grpSpLocks/>
                </p:cNvGrpSpPr>
                <p:nvPr/>
              </p:nvGrpSpPr>
              <p:grpSpPr bwMode="auto">
                <a:xfrm>
                  <a:off x="219" y="3611"/>
                  <a:ext cx="136" cy="0"/>
                  <a:chOff x="2109" y="3475"/>
                  <a:chExt cx="136" cy="0"/>
                </a:xfrm>
              </p:grpSpPr>
              <p:sp>
                <p:nvSpPr>
                  <p:cNvPr id="200809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475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0810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475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0811" name="Line 107"/>
                <p:cNvSpPr>
                  <a:spLocks noChangeShapeType="1"/>
                </p:cNvSpPr>
                <p:nvPr/>
              </p:nvSpPr>
              <p:spPr bwMode="auto">
                <a:xfrm>
                  <a:off x="264" y="3656"/>
                  <a:ext cx="6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00812" name="Group 108"/>
              <p:cNvGrpSpPr>
                <a:grpSpLocks/>
              </p:cNvGrpSpPr>
              <p:nvPr/>
            </p:nvGrpSpPr>
            <p:grpSpPr bwMode="auto">
              <a:xfrm>
                <a:off x="2448" y="2205"/>
                <a:ext cx="228" cy="271"/>
                <a:chOff x="174" y="3385"/>
                <a:chExt cx="228" cy="271"/>
              </a:xfrm>
            </p:grpSpPr>
            <p:sp>
              <p:nvSpPr>
                <p:cNvPr id="200813" name="Line 109"/>
                <p:cNvSpPr>
                  <a:spLocks noChangeShapeType="1"/>
                </p:cNvSpPr>
                <p:nvPr/>
              </p:nvSpPr>
              <p:spPr bwMode="auto">
                <a:xfrm>
                  <a:off x="288" y="3385"/>
                  <a:ext cx="0" cy="18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0814" name="Line 110"/>
                <p:cNvSpPr>
                  <a:spLocks noChangeShapeType="1"/>
                </p:cNvSpPr>
                <p:nvPr/>
              </p:nvSpPr>
              <p:spPr bwMode="auto">
                <a:xfrm>
                  <a:off x="288" y="3566"/>
                  <a:ext cx="11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0815" name="Line 111"/>
                <p:cNvSpPr>
                  <a:spLocks noChangeShapeType="1"/>
                </p:cNvSpPr>
                <p:nvPr/>
              </p:nvSpPr>
              <p:spPr bwMode="auto">
                <a:xfrm>
                  <a:off x="174" y="3566"/>
                  <a:ext cx="11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00816" name="Group 112"/>
                <p:cNvGrpSpPr>
                  <a:grpSpLocks/>
                </p:cNvGrpSpPr>
                <p:nvPr/>
              </p:nvGrpSpPr>
              <p:grpSpPr bwMode="auto">
                <a:xfrm>
                  <a:off x="219" y="3611"/>
                  <a:ext cx="136" cy="0"/>
                  <a:chOff x="2109" y="3475"/>
                  <a:chExt cx="136" cy="0"/>
                </a:xfrm>
              </p:grpSpPr>
              <p:sp>
                <p:nvSpPr>
                  <p:cNvPr id="200817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475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0818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475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0819" name="Line 115"/>
                <p:cNvSpPr>
                  <a:spLocks noChangeShapeType="1"/>
                </p:cNvSpPr>
                <p:nvPr/>
              </p:nvSpPr>
              <p:spPr bwMode="auto">
                <a:xfrm>
                  <a:off x="264" y="3656"/>
                  <a:ext cx="6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00823" name="Line 119"/>
              <p:cNvSpPr>
                <a:spLocks noChangeShapeType="1"/>
              </p:cNvSpPr>
              <p:nvPr/>
            </p:nvSpPr>
            <p:spPr bwMode="auto">
              <a:xfrm>
                <a:off x="1564" y="845"/>
                <a:ext cx="0" cy="77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824" name="Line 120"/>
              <p:cNvSpPr>
                <a:spLocks noChangeShapeType="1"/>
              </p:cNvSpPr>
              <p:nvPr/>
            </p:nvSpPr>
            <p:spPr bwMode="auto">
              <a:xfrm>
                <a:off x="2064" y="1117"/>
                <a:ext cx="0" cy="49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825" name="Line 121"/>
              <p:cNvSpPr>
                <a:spLocks noChangeShapeType="1"/>
              </p:cNvSpPr>
              <p:nvPr/>
            </p:nvSpPr>
            <p:spPr bwMode="auto">
              <a:xfrm>
                <a:off x="2562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826" name="Line 122"/>
              <p:cNvSpPr>
                <a:spLocks noChangeShapeType="1"/>
              </p:cNvSpPr>
              <p:nvPr/>
            </p:nvSpPr>
            <p:spPr bwMode="auto">
              <a:xfrm>
                <a:off x="1565" y="1979"/>
                <a:ext cx="0" cy="22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827" name="Line 123"/>
              <p:cNvSpPr>
                <a:spLocks noChangeShapeType="1"/>
              </p:cNvSpPr>
              <p:nvPr/>
            </p:nvSpPr>
            <p:spPr bwMode="auto">
              <a:xfrm>
                <a:off x="2064" y="1979"/>
                <a:ext cx="0" cy="22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0828" name="Line 124"/>
              <p:cNvSpPr>
                <a:spLocks noChangeShapeType="1"/>
              </p:cNvSpPr>
              <p:nvPr/>
            </p:nvSpPr>
            <p:spPr bwMode="auto">
              <a:xfrm>
                <a:off x="2562" y="1979"/>
                <a:ext cx="0" cy="22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</p:grpSp>
        <p:sp>
          <p:nvSpPr>
            <p:cNvPr id="200834" name="Text Box 130"/>
            <p:cNvSpPr txBox="1">
              <a:spLocks noChangeArrowheads="1"/>
            </p:cNvSpPr>
            <p:nvPr/>
          </p:nvSpPr>
          <p:spPr bwMode="auto">
            <a:xfrm>
              <a:off x="1185" y="1695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C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</p:grpSp>
      <p:sp>
        <p:nvSpPr>
          <p:cNvPr id="200835" name="Line 131"/>
          <p:cNvSpPr>
            <a:spLocks noChangeShapeType="1"/>
          </p:cNvSpPr>
          <p:nvPr/>
        </p:nvSpPr>
        <p:spPr bwMode="auto">
          <a:xfrm rot="16200000" flipH="1">
            <a:off x="2087562" y="3321051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36" name="Line 132"/>
          <p:cNvSpPr>
            <a:spLocks noChangeShapeType="1"/>
          </p:cNvSpPr>
          <p:nvPr/>
        </p:nvSpPr>
        <p:spPr bwMode="auto">
          <a:xfrm rot="16200000" flipH="1">
            <a:off x="2951162" y="3321051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37" name="Line 133"/>
          <p:cNvSpPr>
            <a:spLocks noChangeShapeType="1"/>
          </p:cNvSpPr>
          <p:nvPr/>
        </p:nvSpPr>
        <p:spPr bwMode="auto">
          <a:xfrm rot="16200000" flipH="1">
            <a:off x="3671887" y="3321051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38" name="Text Box 134"/>
          <p:cNvSpPr txBox="1">
            <a:spLocks noChangeArrowheads="1"/>
          </p:cNvSpPr>
          <p:nvPr/>
        </p:nvSpPr>
        <p:spPr bwMode="auto">
          <a:xfrm>
            <a:off x="2036763" y="3068638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0839" name="Line 135"/>
          <p:cNvSpPr>
            <a:spLocks noChangeShapeType="1"/>
          </p:cNvSpPr>
          <p:nvPr/>
        </p:nvSpPr>
        <p:spPr bwMode="auto">
          <a:xfrm rot="10800000" flipH="1">
            <a:off x="1763713" y="1196975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40" name="Line 136"/>
          <p:cNvSpPr>
            <a:spLocks noChangeShapeType="1"/>
          </p:cNvSpPr>
          <p:nvPr/>
        </p:nvSpPr>
        <p:spPr bwMode="auto">
          <a:xfrm rot="10800000" flipH="1">
            <a:off x="1763713" y="1628775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41" name="Line 137"/>
          <p:cNvSpPr>
            <a:spLocks noChangeShapeType="1"/>
          </p:cNvSpPr>
          <p:nvPr/>
        </p:nvSpPr>
        <p:spPr bwMode="auto">
          <a:xfrm rot="10800000" flipH="1">
            <a:off x="1763713" y="2025650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0842" name="Text Box 138"/>
          <p:cNvSpPr txBox="1">
            <a:spLocks noChangeArrowheads="1"/>
          </p:cNvSpPr>
          <p:nvPr/>
        </p:nvSpPr>
        <p:spPr bwMode="auto">
          <a:xfrm>
            <a:off x="1835150" y="819150"/>
            <a:ext cx="234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0844" name="Text Box 140"/>
          <p:cNvSpPr txBox="1">
            <a:spLocks noChangeArrowheads="1"/>
          </p:cNvSpPr>
          <p:nvPr/>
        </p:nvSpPr>
        <p:spPr bwMode="auto">
          <a:xfrm>
            <a:off x="179388" y="5149850"/>
            <a:ext cx="3816350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Napětí mezi vodičem a zemí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fázové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</a:p>
        </p:txBody>
      </p:sp>
      <p:sp>
        <p:nvSpPr>
          <p:cNvPr id="200845" name="Text Box 141"/>
          <p:cNvSpPr txBox="1">
            <a:spLocks noChangeArrowheads="1"/>
          </p:cNvSpPr>
          <p:nvPr/>
        </p:nvSpPr>
        <p:spPr bwMode="auto">
          <a:xfrm>
            <a:off x="179388" y="5949950"/>
            <a:ext cx="3529012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Napětí mezi uzlem a zemí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nulové (U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 = 0)</a:t>
            </a:r>
            <a:endParaRPr lang="cs-CZ" altLang="cs-CZ" sz="2000" b="1" baseline="-2500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sp>
        <p:nvSpPr>
          <p:cNvPr id="200846" name="Text Box 142"/>
          <p:cNvSpPr txBox="1">
            <a:spLocks noChangeArrowheads="1"/>
          </p:cNvSpPr>
          <p:nvPr/>
        </p:nvSpPr>
        <p:spPr bwMode="auto">
          <a:xfrm>
            <a:off x="5076825" y="3870821"/>
            <a:ext cx="3887788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Proud na svodové kapacitě ?</a:t>
            </a:r>
          </a:p>
        </p:txBody>
      </p:sp>
      <p:graphicFrame>
        <p:nvGraphicFramePr>
          <p:cNvPr id="200847" name="Object 1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187236"/>
              </p:ext>
            </p:extLst>
          </p:nvPr>
        </p:nvGraphicFramePr>
        <p:xfrm>
          <a:off x="6129338" y="4265017"/>
          <a:ext cx="28352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73" name="Rovnice" r:id="rId3" imgW="1371600" imgH="431640" progId="Equation.3">
                  <p:embed/>
                </p:oleObj>
              </mc:Choice>
              <mc:Fallback>
                <p:oleObj name="Rovnice" r:id="rId3" imgW="1371600" imgH="431640" progId="Equation.3">
                  <p:embed/>
                  <p:pic>
                    <p:nvPicPr>
                      <p:cNvPr id="0" name="Object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4265017"/>
                        <a:ext cx="2835275" cy="8921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848" name="Text Box 144"/>
          <p:cNvSpPr txBox="1">
            <a:spLocks noChangeArrowheads="1"/>
          </p:cNvSpPr>
          <p:nvPr/>
        </p:nvSpPr>
        <p:spPr bwMode="auto">
          <a:xfrm>
            <a:off x="6084888" y="2636912"/>
            <a:ext cx="2808287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Proud z uzlu zdroje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je stejný jako I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</a:p>
        </p:txBody>
      </p:sp>
      <p:sp>
        <p:nvSpPr>
          <p:cNvPr id="200849" name="Text Box 145"/>
          <p:cNvSpPr txBox="1">
            <a:spLocks noChangeArrowheads="1"/>
          </p:cNvSpPr>
          <p:nvPr/>
        </p:nvSpPr>
        <p:spPr bwMode="auto">
          <a:xfrm>
            <a:off x="4067175" y="5373216"/>
            <a:ext cx="4897438" cy="13256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Na čem závisí a jak </a:t>
            </a:r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je velký proud I</a:t>
            </a:r>
            <a:r>
              <a:rPr lang="cs-CZ" altLang="cs-CZ" sz="2000" b="1" baseline="-25000" dirty="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 ?</a:t>
            </a:r>
          </a:p>
          <a:p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Svodový proud I</a:t>
            </a:r>
            <a:r>
              <a:rPr lang="cs-CZ" altLang="cs-CZ" sz="2000" b="1" baseline="-25000" dirty="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 je </a:t>
            </a:r>
            <a:r>
              <a:rPr lang="cs-CZ" altLang="cs-CZ" sz="2000" b="1" dirty="0" smtClean="0">
                <a:solidFill>
                  <a:schemeClr val="bg2"/>
                </a:solidFill>
                <a:sym typeface="Symbol" panose="05050102010706020507" pitchFamily="18" charset="2"/>
              </a:rPr>
              <a:t>venkovních rozvodech dán </a:t>
            </a:r>
            <a:r>
              <a:rPr lang="cs-CZ" altLang="cs-CZ" sz="2000" b="1" dirty="0">
                <a:solidFill>
                  <a:schemeClr val="bg2"/>
                </a:solidFill>
                <a:sym typeface="Symbol" panose="05050102010706020507" pitchFamily="18" charset="2"/>
              </a:rPr>
              <a:t>rozlehlostí sítě a pohybuje se ve stovkách mA</a:t>
            </a:r>
            <a:endParaRPr lang="cs-CZ" altLang="cs-CZ" sz="2000" b="1" baseline="-25000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0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0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0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0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0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0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0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0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0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0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0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0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0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0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0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0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0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0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0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0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0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0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0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0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0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0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00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0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0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0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00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0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0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00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008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/>
      <p:bldP spid="200764" grpId="0"/>
      <p:bldP spid="200765" grpId="0" animBg="1"/>
      <p:bldP spid="200830" grpId="0" animBg="1"/>
      <p:bldP spid="200831" grpId="0"/>
      <p:bldP spid="200832" grpId="0" animBg="1"/>
      <p:bldP spid="200833" grpId="0"/>
      <p:bldP spid="200835" grpId="0" animBg="1"/>
      <p:bldP spid="200836" grpId="0" animBg="1"/>
      <p:bldP spid="200837" grpId="0" animBg="1"/>
      <p:bldP spid="200838" grpId="0"/>
      <p:bldP spid="200839" grpId="0" animBg="1"/>
      <p:bldP spid="200840" grpId="0" animBg="1"/>
      <p:bldP spid="200841" grpId="0" animBg="1"/>
      <p:bldP spid="2008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9" y="42865"/>
            <a:ext cx="8785224" cy="581023"/>
          </a:xfrm>
        </p:spPr>
        <p:txBody>
          <a:bodyPr/>
          <a:lstStyle/>
          <a:p>
            <a:r>
              <a:rPr lang="cs-CZ" altLang="cs-CZ" sz="3200" b="1" u="sng" dirty="0">
                <a:solidFill>
                  <a:schemeClr val="bg2"/>
                </a:solidFill>
                <a:effectLst/>
              </a:rPr>
              <a:t>Zemní spojení fáze L</a:t>
            </a:r>
            <a:r>
              <a:rPr lang="cs-CZ" altLang="cs-CZ" sz="3200" b="1" u="sng" baseline="-25000" dirty="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3200" b="1" u="sng" dirty="0">
                <a:solidFill>
                  <a:schemeClr val="bg2"/>
                </a:solidFill>
                <a:effectLst/>
              </a:rPr>
              <a:t> </a:t>
            </a:r>
            <a:r>
              <a:rPr lang="cs-CZ" altLang="cs-CZ" sz="3200" b="1" u="sng" dirty="0" smtClean="0">
                <a:solidFill>
                  <a:schemeClr val="bg2"/>
                </a:solidFill>
                <a:effectLst/>
              </a:rPr>
              <a:t>- izolovaný uzel  </a:t>
            </a:r>
            <a:endParaRPr lang="cs-CZ" altLang="cs-CZ" sz="32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179388" y="4076700"/>
            <a:ext cx="2447925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Napětí na zdroji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fázové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f1</a:t>
            </a: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338138" y="2781300"/>
            <a:ext cx="3492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33CC"/>
                </a:solidFill>
              </a:rPr>
              <a:t>U</a:t>
            </a:r>
            <a:r>
              <a:rPr lang="cs-CZ" altLang="cs-CZ" sz="2000" b="1" baseline="-25000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201733" name="Line 5"/>
          <p:cNvSpPr>
            <a:spLocks noChangeShapeType="1"/>
          </p:cNvSpPr>
          <p:nvPr/>
        </p:nvSpPr>
        <p:spPr bwMode="auto">
          <a:xfrm rot="16200000" flipH="1">
            <a:off x="-36513" y="3068638"/>
            <a:ext cx="15843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1734" name="Line 6"/>
          <p:cNvSpPr>
            <a:spLocks noChangeShapeType="1"/>
          </p:cNvSpPr>
          <p:nvPr/>
        </p:nvSpPr>
        <p:spPr bwMode="auto">
          <a:xfrm flipH="1">
            <a:off x="755650" y="981075"/>
            <a:ext cx="8636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1044575" y="603250"/>
            <a:ext cx="4048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33CC"/>
                </a:solidFill>
              </a:rPr>
              <a:t>U</a:t>
            </a:r>
            <a:r>
              <a:rPr lang="cs-CZ" altLang="cs-CZ" sz="2000" b="1" baseline="-25000">
                <a:solidFill>
                  <a:srgbClr val="0033CC"/>
                </a:solidFill>
              </a:rPr>
              <a:t>f1</a:t>
            </a:r>
          </a:p>
        </p:txBody>
      </p:sp>
      <p:sp>
        <p:nvSpPr>
          <p:cNvPr id="201736" name="Line 8"/>
          <p:cNvSpPr>
            <a:spLocks noChangeShapeType="1"/>
          </p:cNvSpPr>
          <p:nvPr/>
        </p:nvSpPr>
        <p:spPr bwMode="auto">
          <a:xfrm rot="16200000" flipH="1">
            <a:off x="4572000" y="2852738"/>
            <a:ext cx="20161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1737" name="Text Box 9"/>
          <p:cNvSpPr txBox="1">
            <a:spLocks noChangeArrowheads="1"/>
          </p:cNvSpPr>
          <p:nvPr/>
        </p:nvSpPr>
        <p:spPr bwMode="auto">
          <a:xfrm>
            <a:off x="5561013" y="2546350"/>
            <a:ext cx="4508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33CC"/>
                </a:solidFill>
              </a:rPr>
              <a:t>U</a:t>
            </a:r>
            <a:r>
              <a:rPr lang="cs-CZ" altLang="cs-CZ" sz="2000" b="1" baseline="-25000">
                <a:solidFill>
                  <a:srgbClr val="0033CC"/>
                </a:solidFill>
              </a:rPr>
              <a:t>1p</a:t>
            </a:r>
          </a:p>
        </p:txBody>
      </p:sp>
      <p:sp>
        <p:nvSpPr>
          <p:cNvPr id="201819" name="Line 91"/>
          <p:cNvSpPr>
            <a:spLocks noChangeShapeType="1"/>
          </p:cNvSpPr>
          <p:nvPr/>
        </p:nvSpPr>
        <p:spPr bwMode="auto">
          <a:xfrm rot="16200000" flipH="1">
            <a:off x="2951162" y="3321051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1820" name="Line 92"/>
          <p:cNvSpPr>
            <a:spLocks noChangeShapeType="1"/>
          </p:cNvSpPr>
          <p:nvPr/>
        </p:nvSpPr>
        <p:spPr bwMode="auto">
          <a:xfrm rot="16200000" flipH="1">
            <a:off x="3671887" y="3321051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1821" name="Text Box 93"/>
          <p:cNvSpPr txBox="1">
            <a:spLocks noChangeArrowheads="1"/>
          </p:cNvSpPr>
          <p:nvPr/>
        </p:nvSpPr>
        <p:spPr bwMode="auto">
          <a:xfrm>
            <a:off x="2843213" y="3068638"/>
            <a:ext cx="3365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1p</a:t>
            </a:r>
          </a:p>
        </p:txBody>
      </p:sp>
      <p:sp>
        <p:nvSpPr>
          <p:cNvPr id="201823" name="Line 95"/>
          <p:cNvSpPr>
            <a:spLocks noChangeShapeType="1"/>
          </p:cNvSpPr>
          <p:nvPr/>
        </p:nvSpPr>
        <p:spPr bwMode="auto">
          <a:xfrm rot="10800000" flipH="1">
            <a:off x="1763713" y="1628775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1824" name="Line 96"/>
          <p:cNvSpPr>
            <a:spLocks noChangeShapeType="1"/>
          </p:cNvSpPr>
          <p:nvPr/>
        </p:nvSpPr>
        <p:spPr bwMode="auto">
          <a:xfrm rot="10800000" flipH="1">
            <a:off x="1763713" y="2025650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1825" name="Text Box 97"/>
          <p:cNvSpPr txBox="1">
            <a:spLocks noChangeArrowheads="1"/>
          </p:cNvSpPr>
          <p:nvPr/>
        </p:nvSpPr>
        <p:spPr bwMode="auto">
          <a:xfrm>
            <a:off x="1784350" y="1250950"/>
            <a:ext cx="3365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1p</a:t>
            </a:r>
          </a:p>
        </p:txBody>
      </p:sp>
      <p:sp>
        <p:nvSpPr>
          <p:cNvPr id="201826" name="Text Box 98"/>
          <p:cNvSpPr txBox="1">
            <a:spLocks noChangeArrowheads="1"/>
          </p:cNvSpPr>
          <p:nvPr/>
        </p:nvSpPr>
        <p:spPr bwMode="auto">
          <a:xfrm>
            <a:off x="179388" y="4903788"/>
            <a:ext cx="3887787" cy="1031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Napětí mezi vodičem a zemí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Fázorový součet napětí 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f1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 +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  sdružené napětí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1p</a:t>
            </a:r>
          </a:p>
        </p:txBody>
      </p:sp>
      <p:sp>
        <p:nvSpPr>
          <p:cNvPr id="201827" name="Text Box 99"/>
          <p:cNvSpPr txBox="1">
            <a:spLocks noChangeArrowheads="1"/>
          </p:cNvSpPr>
          <p:nvPr/>
        </p:nvSpPr>
        <p:spPr bwMode="auto">
          <a:xfrm>
            <a:off x="179388" y="6021388"/>
            <a:ext cx="3529012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Napětí mezi uzlem a zemí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fázové (U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 = -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f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)</a:t>
            </a:r>
            <a:endParaRPr lang="cs-CZ" altLang="cs-CZ" sz="2000" b="1" baseline="-2500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sp>
        <p:nvSpPr>
          <p:cNvPr id="201828" name="Text Box 100"/>
          <p:cNvSpPr txBox="1">
            <a:spLocks noChangeArrowheads="1"/>
          </p:cNvSpPr>
          <p:nvPr/>
        </p:nvSpPr>
        <p:spPr bwMode="auto">
          <a:xfrm>
            <a:off x="5076825" y="4375150"/>
            <a:ext cx="3887788" cy="422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Proud na svodové kapacitě ?</a:t>
            </a:r>
          </a:p>
        </p:txBody>
      </p:sp>
      <p:graphicFrame>
        <p:nvGraphicFramePr>
          <p:cNvPr id="201829" name="Object 101"/>
          <p:cNvGraphicFramePr>
            <a:graphicFrameLocks noChangeAspect="1"/>
          </p:cNvGraphicFramePr>
          <p:nvPr/>
        </p:nvGraphicFramePr>
        <p:xfrm>
          <a:off x="5722938" y="4876800"/>
          <a:ext cx="32416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61" name="Rovnice" r:id="rId3" imgW="1726920" imgH="457200" progId="Equation.3">
                  <p:embed/>
                </p:oleObj>
              </mc:Choice>
              <mc:Fallback>
                <p:oleObj name="Rovnice" r:id="rId3" imgW="1726920" imgH="457200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4876800"/>
                        <a:ext cx="3241675" cy="8572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831" name="Text Box 103"/>
          <p:cNvSpPr txBox="1">
            <a:spLocks noChangeArrowheads="1"/>
          </p:cNvSpPr>
          <p:nvPr/>
        </p:nvSpPr>
        <p:spPr bwMode="auto">
          <a:xfrm>
            <a:off x="4067175" y="6015038"/>
            <a:ext cx="4897438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Proud na svodové kapacitě je o </a:t>
            </a:r>
            <a:r>
              <a:rPr lang="cs-CZ" altLang="cs-CZ" sz="2000" b="1">
                <a:solidFill>
                  <a:schemeClr val="bg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√3 větší než prou v bezporuchovém stavu</a:t>
            </a:r>
            <a:endParaRPr lang="cs-CZ" altLang="cs-CZ" sz="2000" b="1" baseline="-25000">
              <a:solidFill>
                <a:schemeClr val="bg2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201835" name="Group 107"/>
          <p:cNvGrpSpPr>
            <a:grpSpLocks/>
          </p:cNvGrpSpPr>
          <p:nvPr/>
        </p:nvGrpSpPr>
        <p:grpSpPr bwMode="auto">
          <a:xfrm>
            <a:off x="647700" y="1052513"/>
            <a:ext cx="8316913" cy="2889250"/>
            <a:chOff x="408" y="663"/>
            <a:chExt cx="5239" cy="1820"/>
          </a:xfrm>
        </p:grpSpPr>
        <p:sp>
          <p:nvSpPr>
            <p:cNvPr id="201817" name="Text Box 89"/>
            <p:cNvSpPr txBox="1">
              <a:spLocks noChangeArrowheads="1"/>
            </p:cNvSpPr>
            <p:nvPr/>
          </p:nvSpPr>
          <p:spPr bwMode="auto">
            <a:xfrm>
              <a:off x="2699" y="1695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0000"/>
                  </a:solidFill>
                </a:rPr>
                <a:t>C</a:t>
              </a:r>
              <a:endParaRPr lang="cs-CZ" altLang="cs-CZ" sz="2000" b="1" baseline="-25000">
                <a:solidFill>
                  <a:srgbClr val="000000"/>
                </a:solidFill>
              </a:endParaRPr>
            </a:p>
          </p:txBody>
        </p:sp>
        <p:grpSp>
          <p:nvGrpSpPr>
            <p:cNvPr id="201834" name="Group 106"/>
            <p:cNvGrpSpPr>
              <a:grpSpLocks/>
            </p:cNvGrpSpPr>
            <p:nvPr/>
          </p:nvGrpSpPr>
          <p:grpSpPr bwMode="auto">
            <a:xfrm>
              <a:off x="408" y="663"/>
              <a:ext cx="5239" cy="1820"/>
              <a:chOff x="408" y="656"/>
              <a:chExt cx="5239" cy="1820"/>
            </a:xfrm>
          </p:grpSpPr>
          <p:grpSp>
            <p:nvGrpSpPr>
              <p:cNvPr id="201833" name="Group 105"/>
              <p:cNvGrpSpPr>
                <a:grpSpLocks/>
              </p:cNvGrpSpPr>
              <p:nvPr/>
            </p:nvGrpSpPr>
            <p:grpSpPr bwMode="auto">
              <a:xfrm>
                <a:off x="408" y="656"/>
                <a:ext cx="5239" cy="1820"/>
                <a:chOff x="408" y="656"/>
                <a:chExt cx="5239" cy="1820"/>
              </a:xfrm>
            </p:grpSpPr>
            <p:sp>
              <p:nvSpPr>
                <p:cNvPr id="20174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454" y="802"/>
                  <a:ext cx="0" cy="499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1741" name="Line 13"/>
                <p:cNvSpPr>
                  <a:spLocks noChangeShapeType="1"/>
                </p:cNvSpPr>
                <p:nvPr/>
              </p:nvSpPr>
              <p:spPr bwMode="auto">
                <a:xfrm>
                  <a:off x="1043" y="1326"/>
                  <a:ext cx="433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1742" name="Line 14"/>
                <p:cNvSpPr>
                  <a:spLocks noChangeShapeType="1"/>
                </p:cNvSpPr>
                <p:nvPr/>
              </p:nvSpPr>
              <p:spPr bwMode="auto">
                <a:xfrm>
                  <a:off x="1042" y="802"/>
                  <a:ext cx="4309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1743" name="Line 15"/>
                <p:cNvSpPr>
                  <a:spLocks noChangeShapeType="1"/>
                </p:cNvSpPr>
                <p:nvPr/>
              </p:nvSpPr>
              <p:spPr bwMode="auto">
                <a:xfrm>
                  <a:off x="1042" y="1074"/>
                  <a:ext cx="4309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01744" name="Group 16"/>
                <p:cNvGrpSpPr>
                  <a:grpSpLocks/>
                </p:cNvGrpSpPr>
                <p:nvPr/>
              </p:nvGrpSpPr>
              <p:grpSpPr bwMode="auto">
                <a:xfrm>
                  <a:off x="454" y="1247"/>
                  <a:ext cx="589" cy="91"/>
                  <a:chOff x="431" y="1298"/>
                  <a:chExt cx="589" cy="91"/>
                </a:xfrm>
              </p:grpSpPr>
              <p:sp>
                <p:nvSpPr>
                  <p:cNvPr id="201745" name="Arc 17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582" y="1259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46" name="Arc 18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742" y="1259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47" name="Arc 19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902" y="1271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48" name="Line 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1" y="1377"/>
                    <a:ext cx="11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174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420" y="656"/>
                  <a:ext cx="22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 anchorCtr="1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0000"/>
                      </a:solidFill>
                    </a:rPr>
                    <a:t>L</a:t>
                  </a:r>
                  <a:r>
                    <a:rPr lang="cs-CZ" altLang="cs-CZ" sz="2000" b="1" baseline="-25000">
                      <a:solidFill>
                        <a:srgbClr val="000000"/>
                      </a:solidFill>
                    </a:rPr>
                    <a:t>1</a:t>
                  </a:r>
                </a:p>
              </p:txBody>
            </p:sp>
            <p:grpSp>
              <p:nvGrpSpPr>
                <p:cNvPr id="201750" name="Group 22"/>
                <p:cNvGrpSpPr>
                  <a:grpSpLocks/>
                </p:cNvGrpSpPr>
                <p:nvPr/>
              </p:nvGrpSpPr>
              <p:grpSpPr bwMode="auto">
                <a:xfrm>
                  <a:off x="454" y="983"/>
                  <a:ext cx="589" cy="91"/>
                  <a:chOff x="431" y="1298"/>
                  <a:chExt cx="589" cy="91"/>
                </a:xfrm>
              </p:grpSpPr>
              <p:sp>
                <p:nvSpPr>
                  <p:cNvPr id="201751" name="Arc 23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582" y="1259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52" name="Arc 24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742" y="1259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53" name="Arc 25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902" y="1271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54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1" y="1377"/>
                    <a:ext cx="11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201755" name="Group 27"/>
                <p:cNvGrpSpPr>
                  <a:grpSpLocks/>
                </p:cNvGrpSpPr>
                <p:nvPr/>
              </p:nvGrpSpPr>
              <p:grpSpPr bwMode="auto">
                <a:xfrm>
                  <a:off x="454" y="711"/>
                  <a:ext cx="589" cy="91"/>
                  <a:chOff x="431" y="1298"/>
                  <a:chExt cx="589" cy="91"/>
                </a:xfrm>
              </p:grpSpPr>
              <p:sp>
                <p:nvSpPr>
                  <p:cNvPr id="201756" name="Arc 28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582" y="1259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57" name="Arc 29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742" y="1259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58" name="Arc 30"/>
                  <p:cNvSpPr>
                    <a:spLocks noChangeAspect="1"/>
                  </p:cNvSpPr>
                  <p:nvPr/>
                </p:nvSpPr>
                <p:spPr bwMode="auto">
                  <a:xfrm rot="16200000" flipV="1">
                    <a:off x="902" y="1271"/>
                    <a:ext cx="79" cy="157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43068"/>
                      <a:gd name="T2" fmla="*/ 2385 w 21600"/>
                      <a:gd name="T3" fmla="*/ 43068 h 43068"/>
                      <a:gd name="T4" fmla="*/ 0 w 21600"/>
                      <a:gd name="T5" fmla="*/ 21600 h 430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306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</a:path>
                      <a:path w="21600" h="4306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32606"/>
                          <a:pt x="13324" y="41852"/>
                          <a:pt x="2384" y="4306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1759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1" y="1377"/>
                    <a:ext cx="11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1760" name="Oval 32"/>
                <p:cNvSpPr>
                  <a:spLocks noChangeArrowheads="1"/>
                </p:cNvSpPr>
                <p:nvPr/>
              </p:nvSpPr>
              <p:spPr bwMode="auto">
                <a:xfrm>
                  <a:off x="408" y="1022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1761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5420" y="1200"/>
                  <a:ext cx="22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 anchorCtr="1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0000"/>
                      </a:solidFill>
                    </a:rPr>
                    <a:t>L</a:t>
                  </a:r>
                  <a:r>
                    <a:rPr lang="cs-CZ" altLang="cs-CZ" sz="2000" b="1" baseline="-2500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  <p:sp>
              <p:nvSpPr>
                <p:cNvPr id="201762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5420" y="928"/>
                  <a:ext cx="22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 anchorCtr="1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0000"/>
                      </a:solidFill>
                    </a:rPr>
                    <a:t>L</a:t>
                  </a:r>
                  <a:r>
                    <a:rPr lang="cs-CZ" altLang="cs-CZ" sz="2000" b="1" baseline="-2500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  <p:grpSp>
              <p:nvGrpSpPr>
                <p:cNvPr id="201770" name="Group 42"/>
                <p:cNvGrpSpPr>
                  <a:grpSpLocks/>
                </p:cNvGrpSpPr>
                <p:nvPr/>
              </p:nvGrpSpPr>
              <p:grpSpPr bwMode="auto">
                <a:xfrm>
                  <a:off x="1928" y="1616"/>
                  <a:ext cx="272" cy="364"/>
                  <a:chOff x="2381" y="2296"/>
                  <a:chExt cx="272" cy="364"/>
                </a:xfrm>
              </p:grpSpPr>
              <p:sp>
                <p:nvSpPr>
                  <p:cNvPr id="201771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381" y="2455"/>
                    <a:ext cx="136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72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2517" y="2455"/>
                    <a:ext cx="136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73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381" y="2523"/>
                    <a:ext cx="136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74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517" y="2523"/>
                    <a:ext cx="136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75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517" y="2296"/>
                    <a:ext cx="0" cy="13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76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517" y="2523"/>
                    <a:ext cx="0" cy="13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201777" name="Group 49"/>
                <p:cNvGrpSpPr>
                  <a:grpSpLocks/>
                </p:cNvGrpSpPr>
                <p:nvPr/>
              </p:nvGrpSpPr>
              <p:grpSpPr bwMode="auto">
                <a:xfrm>
                  <a:off x="2426" y="1616"/>
                  <a:ext cx="272" cy="364"/>
                  <a:chOff x="2381" y="2296"/>
                  <a:chExt cx="272" cy="364"/>
                </a:xfrm>
              </p:grpSpPr>
              <p:sp>
                <p:nvSpPr>
                  <p:cNvPr id="201778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381" y="2455"/>
                    <a:ext cx="136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79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517" y="2455"/>
                    <a:ext cx="136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80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2381" y="2523"/>
                    <a:ext cx="136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81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2517" y="2523"/>
                    <a:ext cx="136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82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2517" y="2296"/>
                    <a:ext cx="0" cy="13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1783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2517" y="2523"/>
                    <a:ext cx="0" cy="13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1784" name="Oval 56"/>
                <p:cNvSpPr>
                  <a:spLocks noChangeArrowheads="1"/>
                </p:cNvSpPr>
                <p:nvPr/>
              </p:nvSpPr>
              <p:spPr bwMode="auto">
                <a:xfrm>
                  <a:off x="1519" y="754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1785" name="Oval 57"/>
                <p:cNvSpPr>
                  <a:spLocks noChangeArrowheads="1"/>
                </p:cNvSpPr>
                <p:nvPr/>
              </p:nvSpPr>
              <p:spPr bwMode="auto">
                <a:xfrm>
                  <a:off x="2018" y="1026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1786" name="Oval 58"/>
                <p:cNvSpPr>
                  <a:spLocks noChangeArrowheads="1"/>
                </p:cNvSpPr>
                <p:nvPr/>
              </p:nvSpPr>
              <p:spPr bwMode="auto">
                <a:xfrm>
                  <a:off x="2517" y="1276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01787" name="Group 59"/>
                <p:cNvGrpSpPr>
                  <a:grpSpLocks/>
                </p:cNvGrpSpPr>
                <p:nvPr/>
              </p:nvGrpSpPr>
              <p:grpSpPr bwMode="auto">
                <a:xfrm>
                  <a:off x="1450" y="2205"/>
                  <a:ext cx="228" cy="271"/>
                  <a:chOff x="174" y="3385"/>
                  <a:chExt cx="228" cy="271"/>
                </a:xfrm>
              </p:grpSpPr>
              <p:sp>
                <p:nvSpPr>
                  <p:cNvPr id="201788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88" y="3385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1789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88" y="3566"/>
                    <a:ext cx="114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1790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174" y="3566"/>
                    <a:ext cx="114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201791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219" y="3611"/>
                    <a:ext cx="136" cy="0"/>
                    <a:chOff x="2109" y="3475"/>
                    <a:chExt cx="136" cy="0"/>
                  </a:xfrm>
                </p:grpSpPr>
                <p:sp>
                  <p:nvSpPr>
                    <p:cNvPr id="201792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09" y="3475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1793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7" y="3475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0179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64" y="3656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201795" name="Group 67"/>
                <p:cNvGrpSpPr>
                  <a:grpSpLocks/>
                </p:cNvGrpSpPr>
                <p:nvPr/>
              </p:nvGrpSpPr>
              <p:grpSpPr bwMode="auto">
                <a:xfrm>
                  <a:off x="1949" y="2205"/>
                  <a:ext cx="228" cy="271"/>
                  <a:chOff x="174" y="3385"/>
                  <a:chExt cx="228" cy="271"/>
                </a:xfrm>
              </p:grpSpPr>
              <p:sp>
                <p:nvSpPr>
                  <p:cNvPr id="20179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88" y="3385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1797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88" y="3566"/>
                    <a:ext cx="114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1798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74" y="3566"/>
                    <a:ext cx="114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201799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19" y="3611"/>
                    <a:ext cx="136" cy="0"/>
                    <a:chOff x="2109" y="3475"/>
                    <a:chExt cx="136" cy="0"/>
                  </a:xfrm>
                </p:grpSpPr>
                <p:sp>
                  <p:nvSpPr>
                    <p:cNvPr id="201800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09" y="3475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1801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7" y="3475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01802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64" y="3656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201803" name="Group 75"/>
                <p:cNvGrpSpPr>
                  <a:grpSpLocks/>
                </p:cNvGrpSpPr>
                <p:nvPr/>
              </p:nvGrpSpPr>
              <p:grpSpPr bwMode="auto">
                <a:xfrm>
                  <a:off x="2448" y="2205"/>
                  <a:ext cx="228" cy="271"/>
                  <a:chOff x="174" y="3385"/>
                  <a:chExt cx="228" cy="271"/>
                </a:xfrm>
              </p:grpSpPr>
              <p:sp>
                <p:nvSpPr>
                  <p:cNvPr id="201804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88" y="3385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1805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88" y="3566"/>
                    <a:ext cx="114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1806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74" y="3566"/>
                    <a:ext cx="114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201807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19" y="3611"/>
                    <a:ext cx="136" cy="0"/>
                    <a:chOff x="2109" y="3475"/>
                    <a:chExt cx="136" cy="0"/>
                  </a:xfrm>
                </p:grpSpPr>
                <p:sp>
                  <p:nvSpPr>
                    <p:cNvPr id="201808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09" y="3475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1809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77" y="3475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01810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64" y="3656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1812" name="Line 84"/>
                <p:cNvSpPr>
                  <a:spLocks noChangeShapeType="1"/>
                </p:cNvSpPr>
                <p:nvPr/>
              </p:nvSpPr>
              <p:spPr bwMode="auto">
                <a:xfrm>
                  <a:off x="2064" y="1117"/>
                  <a:ext cx="0" cy="499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1813" name="Line 85"/>
                <p:cNvSpPr>
                  <a:spLocks noChangeShapeType="1"/>
                </p:cNvSpPr>
                <p:nvPr/>
              </p:nvSpPr>
              <p:spPr bwMode="auto">
                <a:xfrm>
                  <a:off x="2562" y="1389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1815" name="Line 87"/>
                <p:cNvSpPr>
                  <a:spLocks noChangeShapeType="1"/>
                </p:cNvSpPr>
                <p:nvPr/>
              </p:nvSpPr>
              <p:spPr bwMode="auto">
                <a:xfrm>
                  <a:off x="2064" y="1979"/>
                  <a:ext cx="0" cy="22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1816" name="Line 88"/>
                <p:cNvSpPr>
                  <a:spLocks noChangeShapeType="1"/>
                </p:cNvSpPr>
                <p:nvPr/>
              </p:nvSpPr>
              <p:spPr bwMode="auto">
                <a:xfrm>
                  <a:off x="2562" y="1979"/>
                  <a:ext cx="0" cy="22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01832" name="Line 104"/>
              <p:cNvSpPr>
                <a:spLocks noChangeShapeType="1"/>
              </p:cNvSpPr>
              <p:nvPr/>
            </p:nvSpPr>
            <p:spPr bwMode="auto">
              <a:xfrm>
                <a:off x="1565" y="845"/>
                <a:ext cx="0" cy="136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</p:grpSp>
      </p:grpSp>
      <p:sp>
        <p:nvSpPr>
          <p:cNvPr id="201836" name="Text Box 108"/>
          <p:cNvSpPr txBox="1">
            <a:spLocks noChangeArrowheads="1"/>
          </p:cNvSpPr>
          <p:nvPr/>
        </p:nvSpPr>
        <p:spPr bwMode="auto">
          <a:xfrm>
            <a:off x="3563938" y="3068638"/>
            <a:ext cx="3365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1p</a:t>
            </a:r>
          </a:p>
        </p:txBody>
      </p:sp>
      <p:sp>
        <p:nvSpPr>
          <p:cNvPr id="201837" name="Text Box 109"/>
          <p:cNvSpPr txBox="1">
            <a:spLocks noChangeArrowheads="1"/>
          </p:cNvSpPr>
          <p:nvPr/>
        </p:nvSpPr>
        <p:spPr bwMode="auto">
          <a:xfrm>
            <a:off x="1765300" y="1647825"/>
            <a:ext cx="3365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1p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1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1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1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01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1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1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1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0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0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1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1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1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1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1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0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01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01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1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1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1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1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1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01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  <p:bldP spid="201732" grpId="0"/>
      <p:bldP spid="201733" grpId="0" animBg="1"/>
      <p:bldP spid="201734" grpId="0" animBg="1"/>
      <p:bldP spid="201735" grpId="0"/>
      <p:bldP spid="201736" grpId="0" animBg="1"/>
      <p:bldP spid="201737" grpId="0"/>
      <p:bldP spid="201819" grpId="0" animBg="1"/>
      <p:bldP spid="201820" grpId="0" animBg="1"/>
      <p:bldP spid="201821" grpId="0"/>
      <p:bldP spid="201823" grpId="0" animBg="1"/>
      <p:bldP spid="201824" grpId="0" animBg="1"/>
      <p:bldP spid="201825" grpId="0"/>
      <p:bldP spid="201836" grpId="0"/>
      <p:bldP spid="2018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9" y="58739"/>
            <a:ext cx="8785224" cy="706437"/>
          </a:xfrm>
        </p:spPr>
        <p:txBody>
          <a:bodyPr/>
          <a:lstStyle/>
          <a:p>
            <a:r>
              <a:rPr lang="cs-CZ" altLang="cs-CZ" sz="3200" b="1" u="sng" dirty="0">
                <a:solidFill>
                  <a:schemeClr val="bg2"/>
                </a:solidFill>
                <a:effectLst/>
              </a:rPr>
              <a:t>Zemní spojení fáze L</a:t>
            </a:r>
            <a:r>
              <a:rPr lang="cs-CZ" altLang="cs-CZ" sz="3200" b="1" u="sng" baseline="-25000" dirty="0">
                <a:solidFill>
                  <a:schemeClr val="bg2"/>
                </a:solidFill>
                <a:effectLst/>
              </a:rPr>
              <a:t>1</a:t>
            </a:r>
            <a:r>
              <a:rPr lang="cs-CZ" altLang="cs-CZ" sz="3200" b="1" u="sng" dirty="0">
                <a:solidFill>
                  <a:schemeClr val="bg2"/>
                </a:solidFill>
                <a:effectLst/>
              </a:rPr>
              <a:t> </a:t>
            </a:r>
            <a:r>
              <a:rPr lang="cs-CZ" altLang="cs-CZ" sz="3200" b="1" u="sng" dirty="0" smtClean="0">
                <a:solidFill>
                  <a:schemeClr val="bg2"/>
                </a:solidFill>
                <a:effectLst/>
              </a:rPr>
              <a:t>- izolovaný uzel </a:t>
            </a:r>
            <a:endParaRPr lang="cs-CZ" altLang="cs-CZ" sz="32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179388" y="4089400"/>
            <a:ext cx="4608512" cy="14271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Celkový poruchový proud ?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fázorový součet svodových proudů</a:t>
            </a:r>
          </a:p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  <a:r>
              <a:rPr lang="cs-CZ" altLang="cs-CZ" sz="2400" b="1" baseline="-25000">
                <a:solidFill>
                  <a:schemeClr val="bg2"/>
                </a:solidFill>
                <a:sym typeface="Symbol" panose="05050102010706020507" pitchFamily="18" charset="2"/>
              </a:rPr>
              <a:t>p</a:t>
            </a:r>
            <a:r>
              <a:rPr lang="cs-CZ" altLang="cs-CZ" sz="2400" b="1">
                <a:solidFill>
                  <a:schemeClr val="bg2"/>
                </a:solidFill>
                <a:sym typeface="Symbol" panose="05050102010706020507" pitchFamily="18" charset="2"/>
              </a:rPr>
              <a:t> = </a:t>
            </a:r>
            <a:r>
              <a:rPr lang="cs-CZ" altLang="cs-CZ" sz="2400" b="1">
                <a:solidFill>
                  <a:schemeClr val="bg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√3*I</a:t>
            </a:r>
            <a:r>
              <a:rPr lang="cs-CZ" altLang="cs-CZ" sz="2400" b="1" baseline="-25000">
                <a:solidFill>
                  <a:schemeClr val="bg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1p</a:t>
            </a:r>
          </a:p>
        </p:txBody>
      </p:sp>
      <p:sp>
        <p:nvSpPr>
          <p:cNvPr id="202762" name="Line 10"/>
          <p:cNvSpPr>
            <a:spLocks noChangeShapeType="1"/>
          </p:cNvSpPr>
          <p:nvPr/>
        </p:nvSpPr>
        <p:spPr bwMode="auto">
          <a:xfrm rot="5400000" flipH="1">
            <a:off x="2159000" y="3249613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2766" name="Line 14"/>
          <p:cNvSpPr>
            <a:spLocks noChangeShapeType="1"/>
          </p:cNvSpPr>
          <p:nvPr/>
        </p:nvSpPr>
        <p:spPr bwMode="auto">
          <a:xfrm flipH="1">
            <a:off x="1763713" y="1196975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2772" name="Text Box 20"/>
          <p:cNvSpPr txBox="1">
            <a:spLocks noChangeArrowheads="1"/>
          </p:cNvSpPr>
          <p:nvPr/>
        </p:nvSpPr>
        <p:spPr bwMode="auto">
          <a:xfrm>
            <a:off x="4932363" y="4076700"/>
            <a:ext cx="4032250" cy="1489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Jak se změní poruchový proud postižené fáze v porovnání s bezporuchovým stavem  ?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poruchový proud naroste 3 x</a:t>
            </a:r>
          </a:p>
        </p:txBody>
      </p:sp>
      <p:sp>
        <p:nvSpPr>
          <p:cNvPr id="202774" name="Text Box 22"/>
          <p:cNvSpPr txBox="1">
            <a:spLocks noChangeArrowheads="1"/>
          </p:cNvSpPr>
          <p:nvPr/>
        </p:nvSpPr>
        <p:spPr bwMode="auto">
          <a:xfrm>
            <a:off x="179388" y="5734050"/>
            <a:ext cx="8785225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>
                <a:solidFill>
                  <a:schemeClr val="bg2"/>
                </a:solidFill>
                <a:sym typeface="Symbol" panose="05050102010706020507" pitchFamily="18" charset="2"/>
              </a:rPr>
              <a:t>Poruchový proud může dosáhnout několika ampér  hrozí zapálení oblouku s následným přerušovaným hořením  výrazný nárůst napětí</a:t>
            </a:r>
            <a:endParaRPr lang="cs-CZ" altLang="cs-CZ" sz="2000" b="1" u="sng" baseline="-25000">
              <a:solidFill>
                <a:schemeClr val="bg2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202853" name="Group 101"/>
          <p:cNvGrpSpPr>
            <a:grpSpLocks/>
          </p:cNvGrpSpPr>
          <p:nvPr/>
        </p:nvGrpSpPr>
        <p:grpSpPr bwMode="auto">
          <a:xfrm>
            <a:off x="323850" y="603250"/>
            <a:ext cx="8626475" cy="3338513"/>
            <a:chOff x="204" y="380"/>
            <a:chExt cx="5434" cy="2103"/>
          </a:xfrm>
        </p:grpSpPr>
        <p:sp>
          <p:nvSpPr>
            <p:cNvPr id="202756" name="Text Box 4"/>
            <p:cNvSpPr txBox="1">
              <a:spLocks noChangeArrowheads="1"/>
            </p:cNvSpPr>
            <p:nvPr/>
          </p:nvSpPr>
          <p:spPr bwMode="auto">
            <a:xfrm>
              <a:off x="204" y="1752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33CC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33CC"/>
                  </a:solidFill>
                </a:rPr>
                <a:t>0</a:t>
              </a:r>
            </a:p>
          </p:txBody>
        </p:sp>
        <p:sp>
          <p:nvSpPr>
            <p:cNvPr id="202757" name="Line 5"/>
            <p:cNvSpPr>
              <a:spLocks noChangeShapeType="1"/>
            </p:cNvSpPr>
            <p:nvPr/>
          </p:nvSpPr>
          <p:spPr bwMode="auto">
            <a:xfrm rot="16200000" flipH="1">
              <a:off x="-32" y="1933"/>
              <a:ext cx="99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2758" name="Line 6"/>
            <p:cNvSpPr>
              <a:spLocks noChangeShapeType="1"/>
            </p:cNvSpPr>
            <p:nvPr/>
          </p:nvSpPr>
          <p:spPr bwMode="auto">
            <a:xfrm flipH="1">
              <a:off x="467" y="618"/>
              <a:ext cx="544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2759" name="Text Box 7"/>
            <p:cNvSpPr txBox="1">
              <a:spLocks noChangeArrowheads="1"/>
            </p:cNvSpPr>
            <p:nvPr/>
          </p:nvSpPr>
          <p:spPr bwMode="auto">
            <a:xfrm>
              <a:off x="649" y="380"/>
              <a:ext cx="2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33CC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33CC"/>
                  </a:solidFill>
                </a:rPr>
                <a:t>f1</a:t>
              </a:r>
            </a:p>
          </p:txBody>
        </p:sp>
        <p:sp>
          <p:nvSpPr>
            <p:cNvPr id="202760" name="Line 8"/>
            <p:cNvSpPr>
              <a:spLocks noChangeShapeType="1"/>
            </p:cNvSpPr>
            <p:nvPr/>
          </p:nvSpPr>
          <p:spPr bwMode="auto">
            <a:xfrm rot="16200000" flipH="1">
              <a:off x="2848" y="1775"/>
              <a:ext cx="1315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2761" name="Text Box 9"/>
            <p:cNvSpPr txBox="1">
              <a:spLocks noChangeArrowheads="1"/>
            </p:cNvSpPr>
            <p:nvPr/>
          </p:nvSpPr>
          <p:spPr bwMode="auto">
            <a:xfrm>
              <a:off x="3503" y="1604"/>
              <a:ext cx="28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33CC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33CC"/>
                  </a:solidFill>
                </a:rPr>
                <a:t>1p</a:t>
              </a:r>
            </a:p>
          </p:txBody>
        </p:sp>
        <p:sp>
          <p:nvSpPr>
            <p:cNvPr id="202763" name="Line 11"/>
            <p:cNvSpPr>
              <a:spLocks noChangeShapeType="1"/>
            </p:cNvSpPr>
            <p:nvPr/>
          </p:nvSpPr>
          <p:spPr bwMode="auto">
            <a:xfrm rot="16200000" flipH="1">
              <a:off x="1850" y="2092"/>
              <a:ext cx="31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2764" name="Line 12"/>
            <p:cNvSpPr>
              <a:spLocks noChangeShapeType="1"/>
            </p:cNvSpPr>
            <p:nvPr/>
          </p:nvSpPr>
          <p:spPr bwMode="auto">
            <a:xfrm rot="16200000" flipH="1">
              <a:off x="2304" y="2092"/>
              <a:ext cx="31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2765" name="Text Box 13"/>
            <p:cNvSpPr txBox="1">
              <a:spLocks noChangeArrowheads="1"/>
            </p:cNvSpPr>
            <p:nvPr/>
          </p:nvSpPr>
          <p:spPr bwMode="auto">
            <a:xfrm>
              <a:off x="1782" y="1933"/>
              <a:ext cx="21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1p</a:t>
              </a:r>
            </a:p>
          </p:txBody>
        </p:sp>
        <p:sp>
          <p:nvSpPr>
            <p:cNvPr id="202767" name="Line 15"/>
            <p:cNvSpPr>
              <a:spLocks noChangeShapeType="1"/>
            </p:cNvSpPr>
            <p:nvPr/>
          </p:nvSpPr>
          <p:spPr bwMode="auto">
            <a:xfrm rot="10800000" flipH="1">
              <a:off x="1102" y="1026"/>
              <a:ext cx="31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2768" name="Line 16"/>
            <p:cNvSpPr>
              <a:spLocks noChangeShapeType="1"/>
            </p:cNvSpPr>
            <p:nvPr/>
          </p:nvSpPr>
          <p:spPr bwMode="auto">
            <a:xfrm rot="10800000" flipH="1">
              <a:off x="1102" y="1276"/>
              <a:ext cx="31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2769" name="Text Box 17"/>
            <p:cNvSpPr txBox="1">
              <a:spLocks noChangeArrowheads="1"/>
            </p:cNvSpPr>
            <p:nvPr/>
          </p:nvSpPr>
          <p:spPr bwMode="auto">
            <a:xfrm>
              <a:off x="1115" y="788"/>
              <a:ext cx="21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1p</a:t>
              </a:r>
            </a:p>
          </p:txBody>
        </p:sp>
        <p:grpSp>
          <p:nvGrpSpPr>
            <p:cNvPr id="202775" name="Group 23"/>
            <p:cNvGrpSpPr>
              <a:grpSpLocks/>
            </p:cNvGrpSpPr>
            <p:nvPr/>
          </p:nvGrpSpPr>
          <p:grpSpPr bwMode="auto">
            <a:xfrm>
              <a:off x="399" y="663"/>
              <a:ext cx="5239" cy="1820"/>
              <a:chOff x="408" y="663"/>
              <a:chExt cx="5239" cy="1820"/>
            </a:xfrm>
          </p:grpSpPr>
          <p:sp>
            <p:nvSpPr>
              <p:cNvPr id="202776" name="Text Box 24"/>
              <p:cNvSpPr txBox="1">
                <a:spLocks noChangeArrowheads="1"/>
              </p:cNvSpPr>
              <p:nvPr/>
            </p:nvSpPr>
            <p:spPr bwMode="auto">
              <a:xfrm>
                <a:off x="2699" y="1695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000000"/>
                    </a:solidFill>
                  </a:rPr>
                  <a:t>C</a:t>
                </a:r>
                <a:endParaRPr lang="cs-CZ" altLang="cs-CZ" sz="2000" b="1" baseline="-250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02777" name="Group 25"/>
              <p:cNvGrpSpPr>
                <a:grpSpLocks/>
              </p:cNvGrpSpPr>
              <p:nvPr/>
            </p:nvGrpSpPr>
            <p:grpSpPr bwMode="auto">
              <a:xfrm>
                <a:off x="408" y="663"/>
                <a:ext cx="5239" cy="1820"/>
                <a:chOff x="408" y="656"/>
                <a:chExt cx="5239" cy="1820"/>
              </a:xfrm>
            </p:grpSpPr>
            <p:grpSp>
              <p:nvGrpSpPr>
                <p:cNvPr id="202778" name="Group 26"/>
                <p:cNvGrpSpPr>
                  <a:grpSpLocks/>
                </p:cNvGrpSpPr>
                <p:nvPr/>
              </p:nvGrpSpPr>
              <p:grpSpPr bwMode="auto">
                <a:xfrm>
                  <a:off x="408" y="656"/>
                  <a:ext cx="5239" cy="1820"/>
                  <a:chOff x="408" y="656"/>
                  <a:chExt cx="5239" cy="1820"/>
                </a:xfrm>
              </p:grpSpPr>
              <p:sp>
                <p:nvSpPr>
                  <p:cNvPr id="202779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4" y="802"/>
                    <a:ext cx="0" cy="499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2780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043" y="1326"/>
                    <a:ext cx="43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2781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042" y="802"/>
                    <a:ext cx="4309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2782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042" y="1074"/>
                    <a:ext cx="4309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02783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454" y="1247"/>
                    <a:ext cx="589" cy="91"/>
                    <a:chOff x="431" y="1298"/>
                    <a:chExt cx="589" cy="91"/>
                  </a:xfrm>
                </p:grpSpPr>
                <p:sp>
                  <p:nvSpPr>
                    <p:cNvPr id="202784" name="Arc 32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582" y="1259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85" name="Arc 33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742" y="1259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86" name="Arc 34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902" y="1271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87" name="Line 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31" y="1377"/>
                      <a:ext cx="11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02788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20" y="656"/>
                    <a:ext cx="22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 anchorCtr="1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000000"/>
                        </a:solidFill>
                      </a:rPr>
                      <a:t>L</a:t>
                    </a:r>
                    <a:r>
                      <a:rPr lang="cs-CZ" altLang="cs-CZ" sz="2000" b="1" baseline="-25000">
                        <a:solidFill>
                          <a:srgbClr val="000000"/>
                        </a:solidFill>
                      </a:rPr>
                      <a:t>1</a:t>
                    </a:r>
                  </a:p>
                </p:txBody>
              </p:sp>
              <p:grpSp>
                <p:nvGrpSpPr>
                  <p:cNvPr id="202789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454" y="983"/>
                    <a:ext cx="589" cy="91"/>
                    <a:chOff x="431" y="1298"/>
                    <a:chExt cx="589" cy="91"/>
                  </a:xfrm>
                </p:grpSpPr>
                <p:sp>
                  <p:nvSpPr>
                    <p:cNvPr id="202790" name="Arc 38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582" y="1259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91" name="Arc 39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742" y="1259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92" name="Arc 40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902" y="1271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93" name="Line 4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31" y="1377"/>
                      <a:ext cx="11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02794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454" y="711"/>
                    <a:ext cx="589" cy="91"/>
                    <a:chOff x="431" y="1298"/>
                    <a:chExt cx="589" cy="91"/>
                  </a:xfrm>
                </p:grpSpPr>
                <p:sp>
                  <p:nvSpPr>
                    <p:cNvPr id="202795" name="Arc 43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582" y="1259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96" name="Arc 44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742" y="1259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97" name="Arc 45"/>
                    <p:cNvSpPr>
                      <a:spLocks noChangeAspect="1"/>
                    </p:cNvSpPr>
                    <p:nvPr/>
                  </p:nvSpPr>
                  <p:spPr bwMode="auto">
                    <a:xfrm rot="16200000" flipV="1">
                      <a:off x="902" y="1271"/>
                      <a:ext cx="79" cy="157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43068"/>
                        <a:gd name="T2" fmla="*/ 2385 w 21600"/>
                        <a:gd name="T3" fmla="*/ 43068 h 43068"/>
                        <a:gd name="T4" fmla="*/ 0 w 21600"/>
                        <a:gd name="T5" fmla="*/ 21600 h 4306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3068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</a:path>
                        <a:path w="21600" h="43068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cubicBezTo>
                            <a:pt x="21600" y="32606"/>
                            <a:pt x="13324" y="41852"/>
                            <a:pt x="2384" y="4306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798" name="Line 4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31" y="1377"/>
                      <a:ext cx="11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0279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" y="1022"/>
                    <a:ext cx="91" cy="9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2800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20" y="1200"/>
                    <a:ext cx="22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 anchorCtr="1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000000"/>
                        </a:solidFill>
                      </a:rPr>
                      <a:t>L</a:t>
                    </a:r>
                    <a:r>
                      <a:rPr lang="cs-CZ" altLang="cs-CZ" sz="2000" b="1" baseline="-25000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02801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20" y="928"/>
                    <a:ext cx="227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 anchor="ctr" anchorCtr="1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000000"/>
                        </a:solidFill>
                      </a:rPr>
                      <a:t>L</a:t>
                    </a:r>
                    <a:r>
                      <a:rPr lang="cs-CZ" altLang="cs-CZ" sz="2000" b="1" baseline="-25000">
                        <a:solidFill>
                          <a:srgbClr val="000000"/>
                        </a:solidFill>
                      </a:rPr>
                      <a:t>2</a:t>
                    </a:r>
                  </a:p>
                </p:txBody>
              </p:sp>
              <p:grpSp>
                <p:nvGrpSpPr>
                  <p:cNvPr id="202802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928" y="1616"/>
                    <a:ext cx="272" cy="364"/>
                    <a:chOff x="2381" y="2296"/>
                    <a:chExt cx="272" cy="364"/>
                  </a:xfrm>
                </p:grpSpPr>
                <p:sp>
                  <p:nvSpPr>
                    <p:cNvPr id="202803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81" y="2455"/>
                      <a:ext cx="136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04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7" y="2455"/>
                      <a:ext cx="136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05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81" y="2523"/>
                      <a:ext cx="136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06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7" y="2523"/>
                      <a:ext cx="136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07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7" y="2296"/>
                      <a:ext cx="0" cy="13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08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7" y="2523"/>
                      <a:ext cx="0" cy="13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02809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426" y="1616"/>
                    <a:ext cx="272" cy="364"/>
                    <a:chOff x="2381" y="2296"/>
                    <a:chExt cx="272" cy="364"/>
                  </a:xfrm>
                </p:grpSpPr>
                <p:sp>
                  <p:nvSpPr>
                    <p:cNvPr id="202810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81" y="2455"/>
                      <a:ext cx="136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11" name="Line 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7" y="2455"/>
                      <a:ext cx="136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12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81" y="2523"/>
                      <a:ext cx="136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13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7" y="2523"/>
                      <a:ext cx="136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14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7" y="2296"/>
                      <a:ext cx="0" cy="13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15" name="Line 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7" y="2523"/>
                      <a:ext cx="0" cy="13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none" w="lg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0281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519" y="754"/>
                    <a:ext cx="91" cy="9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2817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2018" y="1026"/>
                    <a:ext cx="91" cy="9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2818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2517" y="1276"/>
                    <a:ext cx="91" cy="9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 type="none" w="lg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 anchor="ctr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02819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450" y="2205"/>
                    <a:ext cx="228" cy="271"/>
                    <a:chOff x="174" y="3385"/>
                    <a:chExt cx="228" cy="271"/>
                  </a:xfrm>
                </p:grpSpPr>
                <p:sp>
                  <p:nvSpPr>
                    <p:cNvPr id="202820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" y="3385"/>
                      <a:ext cx="0" cy="18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21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" y="3566"/>
                      <a:ext cx="114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22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4" y="3566"/>
                      <a:ext cx="114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202823" name="Group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9" y="3611"/>
                      <a:ext cx="136" cy="0"/>
                      <a:chOff x="2109" y="3475"/>
                      <a:chExt cx="136" cy="0"/>
                    </a:xfrm>
                  </p:grpSpPr>
                  <p:sp>
                    <p:nvSpPr>
                      <p:cNvPr id="202824" name="Line 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09" y="3475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2825" name="Line 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77" y="3475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02826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" y="3656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02827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1949" y="2205"/>
                    <a:ext cx="228" cy="271"/>
                    <a:chOff x="174" y="3385"/>
                    <a:chExt cx="228" cy="271"/>
                  </a:xfrm>
                </p:grpSpPr>
                <p:sp>
                  <p:nvSpPr>
                    <p:cNvPr id="202828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" y="3385"/>
                      <a:ext cx="0" cy="18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29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" y="3566"/>
                      <a:ext cx="114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30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4" y="3566"/>
                      <a:ext cx="114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202831" name="Group 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9" y="3611"/>
                      <a:ext cx="136" cy="0"/>
                      <a:chOff x="2109" y="3475"/>
                      <a:chExt cx="136" cy="0"/>
                    </a:xfrm>
                  </p:grpSpPr>
                  <p:sp>
                    <p:nvSpPr>
                      <p:cNvPr id="202832" name="Line 8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09" y="3475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2833" name="Line 8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77" y="3475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02834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" y="3656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02835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448" y="2205"/>
                    <a:ext cx="228" cy="271"/>
                    <a:chOff x="174" y="3385"/>
                    <a:chExt cx="228" cy="271"/>
                  </a:xfrm>
                </p:grpSpPr>
                <p:sp>
                  <p:nvSpPr>
                    <p:cNvPr id="202836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" y="3385"/>
                      <a:ext cx="0" cy="18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37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" y="3566"/>
                      <a:ext cx="114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2838" name="Line 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4" y="3566"/>
                      <a:ext cx="114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202839" name="Group 8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9" y="3611"/>
                      <a:ext cx="136" cy="0"/>
                      <a:chOff x="2109" y="3475"/>
                      <a:chExt cx="136" cy="0"/>
                    </a:xfrm>
                  </p:grpSpPr>
                  <p:sp>
                    <p:nvSpPr>
                      <p:cNvPr id="202840" name="Line 8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09" y="3475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2841" name="Line 8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77" y="3475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02842" name="Line 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" y="3656"/>
                      <a:ext cx="68" cy="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02843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1117"/>
                    <a:ext cx="0" cy="499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2844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2562" y="1389"/>
                    <a:ext cx="0" cy="22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2845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1979"/>
                    <a:ext cx="0" cy="22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2846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2562" y="1979"/>
                    <a:ext cx="0" cy="22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2847" name="Line 95"/>
                <p:cNvSpPr>
                  <a:spLocks noChangeShapeType="1"/>
                </p:cNvSpPr>
                <p:nvPr/>
              </p:nvSpPr>
              <p:spPr bwMode="auto">
                <a:xfrm>
                  <a:off x="1565" y="845"/>
                  <a:ext cx="0" cy="136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</p:grpSp>
        </p:grpSp>
        <p:sp>
          <p:nvSpPr>
            <p:cNvPr id="202848" name="Text Box 96"/>
            <p:cNvSpPr txBox="1">
              <a:spLocks noChangeArrowheads="1"/>
            </p:cNvSpPr>
            <p:nvPr/>
          </p:nvSpPr>
          <p:spPr bwMode="auto">
            <a:xfrm>
              <a:off x="2236" y="1933"/>
              <a:ext cx="21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1p</a:t>
              </a:r>
            </a:p>
          </p:txBody>
        </p:sp>
        <p:sp>
          <p:nvSpPr>
            <p:cNvPr id="202849" name="Text Box 97"/>
            <p:cNvSpPr txBox="1">
              <a:spLocks noChangeArrowheads="1"/>
            </p:cNvSpPr>
            <p:nvPr/>
          </p:nvSpPr>
          <p:spPr bwMode="auto">
            <a:xfrm>
              <a:off x="1103" y="1038"/>
              <a:ext cx="21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b="1">
                  <a:solidFill>
                    <a:srgbClr val="FF0000"/>
                  </a:solidFill>
                </a:rPr>
                <a:t>I</a:t>
              </a:r>
              <a:r>
                <a:rPr lang="cs-CZ" altLang="cs-CZ" sz="2000" b="1" baseline="-25000">
                  <a:solidFill>
                    <a:srgbClr val="FF0000"/>
                  </a:solidFill>
                </a:rPr>
                <a:t>1p</a:t>
              </a:r>
            </a:p>
          </p:txBody>
        </p:sp>
      </p:grpSp>
      <p:sp>
        <p:nvSpPr>
          <p:cNvPr id="202851" name="Text Box 99"/>
          <p:cNvSpPr txBox="1">
            <a:spLocks noChangeArrowheads="1"/>
          </p:cNvSpPr>
          <p:nvPr/>
        </p:nvSpPr>
        <p:spPr bwMode="auto">
          <a:xfrm>
            <a:off x="2166938" y="3122613"/>
            <a:ext cx="2444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02852" name="Text Box 100"/>
          <p:cNvSpPr txBox="1">
            <a:spLocks noChangeArrowheads="1"/>
          </p:cNvSpPr>
          <p:nvPr/>
        </p:nvSpPr>
        <p:spPr bwMode="auto">
          <a:xfrm>
            <a:off x="1879600" y="765175"/>
            <a:ext cx="2444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2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2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2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2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2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2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2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/>
      <p:bldP spid="202762" grpId="0" animBg="1"/>
      <p:bldP spid="202766" grpId="0" animBg="1"/>
      <p:bldP spid="202851" grpId="0"/>
      <p:bldP spid="2028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98975" y="116631"/>
            <a:ext cx="4176713" cy="1914247"/>
          </a:xfrm>
        </p:spPr>
        <p:txBody>
          <a:bodyPr/>
          <a:lstStyle/>
          <a:p>
            <a:r>
              <a:rPr lang="cs-CZ" altLang="cs-CZ" sz="3600" b="1" u="sng" dirty="0">
                <a:solidFill>
                  <a:schemeClr val="bg2"/>
                </a:solidFill>
                <a:effectLst/>
              </a:rPr>
              <a:t>Fázorový </a:t>
            </a:r>
            <a:r>
              <a:rPr lang="cs-CZ" altLang="cs-CZ" sz="3600" b="1" u="sng" dirty="0" smtClean="0">
                <a:solidFill>
                  <a:schemeClr val="bg2"/>
                </a:solidFill>
                <a:effectLst/>
              </a:rPr>
              <a:t>diagram při poruše - izolovaný uzel  </a:t>
            </a:r>
            <a:endParaRPr lang="cs-CZ" altLang="cs-CZ" sz="3600" b="1" u="sng" dirty="0">
              <a:solidFill>
                <a:schemeClr val="bg2"/>
              </a:solidFill>
              <a:effectLst/>
            </a:endParaRPr>
          </a:p>
        </p:txBody>
      </p:sp>
      <p:grpSp>
        <p:nvGrpSpPr>
          <p:cNvPr id="203900" name="Group 124"/>
          <p:cNvGrpSpPr>
            <a:grpSpLocks/>
          </p:cNvGrpSpPr>
          <p:nvPr/>
        </p:nvGrpSpPr>
        <p:grpSpPr bwMode="auto">
          <a:xfrm>
            <a:off x="5071434" y="3429174"/>
            <a:ext cx="3457575" cy="2303462"/>
            <a:chOff x="3425" y="1389"/>
            <a:chExt cx="2178" cy="1451"/>
          </a:xfrm>
        </p:grpSpPr>
        <p:sp>
          <p:nvSpPr>
            <p:cNvPr id="203875" name="Line 99"/>
            <p:cNvSpPr>
              <a:spLocks noChangeShapeType="1"/>
            </p:cNvSpPr>
            <p:nvPr/>
          </p:nvSpPr>
          <p:spPr bwMode="auto">
            <a:xfrm>
              <a:off x="4523" y="1389"/>
              <a:ext cx="0" cy="11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3876" name="Line 100"/>
            <p:cNvSpPr>
              <a:spLocks noChangeShapeType="1"/>
            </p:cNvSpPr>
            <p:nvPr/>
          </p:nvSpPr>
          <p:spPr bwMode="auto">
            <a:xfrm rot="7200000">
              <a:off x="5013" y="2250"/>
              <a:ext cx="0" cy="11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203877" name="Line 101"/>
            <p:cNvSpPr>
              <a:spLocks noChangeShapeType="1"/>
            </p:cNvSpPr>
            <p:nvPr/>
          </p:nvSpPr>
          <p:spPr bwMode="auto">
            <a:xfrm rot="14400000">
              <a:off x="4015" y="2250"/>
              <a:ext cx="0" cy="11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</p:grpSp>
      <p:sp>
        <p:nvSpPr>
          <p:cNvPr id="203880" name="Line 104"/>
          <p:cNvSpPr>
            <a:spLocks noChangeShapeType="1"/>
          </p:cNvSpPr>
          <p:nvPr/>
        </p:nvSpPr>
        <p:spPr bwMode="auto">
          <a:xfrm rot="10800000">
            <a:off x="6760534" y="3427586"/>
            <a:ext cx="0" cy="18732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3881" name="Text Box 105"/>
          <p:cNvSpPr txBox="1">
            <a:spLocks noChangeArrowheads="1"/>
          </p:cNvSpPr>
          <p:nvPr/>
        </p:nvSpPr>
        <p:spPr bwMode="auto">
          <a:xfrm>
            <a:off x="6377946" y="4365799"/>
            <a:ext cx="3492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U</a:t>
            </a:r>
            <a:r>
              <a:rPr lang="cs-CZ" altLang="cs-CZ" sz="2000" b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03882" name="Line 106"/>
          <p:cNvSpPr>
            <a:spLocks noChangeShapeType="1"/>
          </p:cNvSpPr>
          <p:nvPr/>
        </p:nvSpPr>
        <p:spPr bwMode="auto">
          <a:xfrm flipV="1">
            <a:off x="5214309" y="3429174"/>
            <a:ext cx="1584325" cy="27368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3883" name="Line 107"/>
          <p:cNvSpPr>
            <a:spLocks noChangeShapeType="1"/>
          </p:cNvSpPr>
          <p:nvPr/>
        </p:nvSpPr>
        <p:spPr bwMode="auto">
          <a:xfrm rot="18000000" flipV="1">
            <a:off x="6800221" y="3419649"/>
            <a:ext cx="1584325" cy="27368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3884" name="Text Box 108"/>
          <p:cNvSpPr txBox="1">
            <a:spLocks noChangeArrowheads="1"/>
          </p:cNvSpPr>
          <p:nvPr/>
        </p:nvSpPr>
        <p:spPr bwMode="auto">
          <a:xfrm>
            <a:off x="7716209" y="4788074"/>
            <a:ext cx="4508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U</a:t>
            </a:r>
            <a:r>
              <a:rPr lang="cs-CZ" altLang="cs-CZ" sz="2000" b="1" baseline="-25000">
                <a:solidFill>
                  <a:srgbClr val="000000"/>
                </a:solidFill>
              </a:rPr>
              <a:t>1p</a:t>
            </a:r>
          </a:p>
        </p:txBody>
      </p:sp>
      <p:sp>
        <p:nvSpPr>
          <p:cNvPr id="203885" name="Text Box 109"/>
          <p:cNvSpPr txBox="1">
            <a:spLocks noChangeArrowheads="1"/>
          </p:cNvSpPr>
          <p:nvPr/>
        </p:nvSpPr>
        <p:spPr bwMode="auto">
          <a:xfrm>
            <a:off x="5358771" y="4789661"/>
            <a:ext cx="4508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U</a:t>
            </a:r>
            <a:r>
              <a:rPr lang="cs-CZ" altLang="cs-CZ" sz="2000" b="1" baseline="-25000">
                <a:solidFill>
                  <a:srgbClr val="000000"/>
                </a:solidFill>
              </a:rPr>
              <a:t>1p</a:t>
            </a:r>
          </a:p>
        </p:txBody>
      </p:sp>
      <p:sp>
        <p:nvSpPr>
          <p:cNvPr id="203886" name="Line 110"/>
          <p:cNvSpPr>
            <a:spLocks noChangeShapeType="1"/>
          </p:cNvSpPr>
          <p:nvPr/>
        </p:nvSpPr>
        <p:spPr bwMode="auto">
          <a:xfrm rot="16200000" flipV="1">
            <a:off x="5877884" y="2516361"/>
            <a:ext cx="665162" cy="11509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3887" name="Line 111"/>
          <p:cNvSpPr>
            <a:spLocks noChangeShapeType="1"/>
          </p:cNvSpPr>
          <p:nvPr/>
        </p:nvSpPr>
        <p:spPr bwMode="auto">
          <a:xfrm rot="12600000" flipV="1">
            <a:off x="5877884" y="3184699"/>
            <a:ext cx="665162" cy="11509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3888" name="Line 112"/>
          <p:cNvSpPr>
            <a:spLocks noChangeShapeType="1"/>
          </p:cNvSpPr>
          <p:nvPr/>
        </p:nvSpPr>
        <p:spPr bwMode="auto">
          <a:xfrm rot="16200000" flipV="1">
            <a:off x="4739646" y="3168824"/>
            <a:ext cx="665163" cy="1150937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3889" name="Line 113"/>
          <p:cNvSpPr>
            <a:spLocks noChangeShapeType="1"/>
          </p:cNvSpPr>
          <p:nvPr/>
        </p:nvSpPr>
        <p:spPr bwMode="auto">
          <a:xfrm rot="14400000" flipV="1">
            <a:off x="5103978" y="2447305"/>
            <a:ext cx="1123950" cy="1944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3890" name="Text Box 114"/>
          <p:cNvSpPr txBox="1">
            <a:spLocks noChangeArrowheads="1"/>
          </p:cNvSpPr>
          <p:nvPr/>
        </p:nvSpPr>
        <p:spPr bwMode="auto">
          <a:xfrm>
            <a:off x="5863596" y="2565574"/>
            <a:ext cx="3365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1p</a:t>
            </a:r>
          </a:p>
        </p:txBody>
      </p:sp>
      <p:sp>
        <p:nvSpPr>
          <p:cNvPr id="203891" name="Text Box 115"/>
          <p:cNvSpPr txBox="1">
            <a:spLocks noChangeArrowheads="1"/>
          </p:cNvSpPr>
          <p:nvPr/>
        </p:nvSpPr>
        <p:spPr bwMode="auto">
          <a:xfrm>
            <a:off x="5885821" y="3860974"/>
            <a:ext cx="3365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1p</a:t>
            </a:r>
          </a:p>
        </p:txBody>
      </p:sp>
      <p:sp>
        <p:nvSpPr>
          <p:cNvPr id="203892" name="Text Box 116"/>
          <p:cNvSpPr txBox="1">
            <a:spLocks noChangeArrowheads="1"/>
          </p:cNvSpPr>
          <p:nvPr/>
        </p:nvSpPr>
        <p:spPr bwMode="auto">
          <a:xfrm>
            <a:off x="4638046" y="2979911"/>
            <a:ext cx="2444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p</a:t>
            </a:r>
          </a:p>
        </p:txBody>
      </p:sp>
      <p:grpSp>
        <p:nvGrpSpPr>
          <p:cNvPr id="203901" name="Group 125"/>
          <p:cNvGrpSpPr>
            <a:grpSpLocks/>
          </p:cNvGrpSpPr>
          <p:nvPr/>
        </p:nvGrpSpPr>
        <p:grpSpPr bwMode="auto">
          <a:xfrm>
            <a:off x="5935034" y="4653136"/>
            <a:ext cx="1871662" cy="1439863"/>
            <a:chOff x="3969" y="2160"/>
            <a:chExt cx="1179" cy="907"/>
          </a:xfrm>
        </p:grpSpPr>
        <p:sp>
          <p:nvSpPr>
            <p:cNvPr id="203879" name="Text Box 103"/>
            <p:cNvSpPr txBox="1">
              <a:spLocks noChangeArrowheads="1"/>
            </p:cNvSpPr>
            <p:nvPr/>
          </p:nvSpPr>
          <p:spPr bwMode="auto">
            <a:xfrm>
              <a:off x="4513" y="2160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33CC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33CC"/>
                  </a:solidFill>
                </a:rPr>
                <a:t>1</a:t>
              </a:r>
            </a:p>
          </p:txBody>
        </p:sp>
        <p:sp>
          <p:nvSpPr>
            <p:cNvPr id="203893" name="Text Box 117"/>
            <p:cNvSpPr txBox="1">
              <a:spLocks noChangeArrowheads="1"/>
            </p:cNvSpPr>
            <p:nvPr/>
          </p:nvSpPr>
          <p:spPr bwMode="auto">
            <a:xfrm>
              <a:off x="4928" y="2829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33CC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33CC"/>
                  </a:solidFill>
                </a:rPr>
                <a:t>1</a:t>
              </a:r>
            </a:p>
          </p:txBody>
        </p:sp>
        <p:sp>
          <p:nvSpPr>
            <p:cNvPr id="203894" name="Text Box 118"/>
            <p:cNvSpPr txBox="1">
              <a:spLocks noChangeArrowheads="1"/>
            </p:cNvSpPr>
            <p:nvPr/>
          </p:nvSpPr>
          <p:spPr bwMode="auto">
            <a:xfrm>
              <a:off x="3969" y="2829"/>
              <a:ext cx="2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solidFill>
                    <a:srgbClr val="0033CC"/>
                  </a:solidFill>
                </a:rPr>
                <a:t>U</a:t>
              </a:r>
              <a:r>
                <a:rPr lang="cs-CZ" altLang="cs-CZ" sz="2000" b="1" baseline="-25000">
                  <a:solidFill>
                    <a:srgbClr val="0033CC"/>
                  </a:solidFill>
                </a:rPr>
                <a:t>1</a:t>
              </a:r>
            </a:p>
          </p:txBody>
        </p:sp>
      </p:grpSp>
      <p:sp>
        <p:nvSpPr>
          <p:cNvPr id="203895" name="Text Box 119"/>
          <p:cNvSpPr txBox="1">
            <a:spLocks noChangeArrowheads="1"/>
          </p:cNvSpPr>
          <p:nvPr/>
        </p:nvSpPr>
        <p:spPr bwMode="auto">
          <a:xfrm>
            <a:off x="179388" y="325438"/>
            <a:ext cx="3816350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39750" indent="-539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	-	napětí fáze proti zemi v bezporuchovém stavu</a:t>
            </a:r>
          </a:p>
        </p:txBody>
      </p:sp>
      <p:sp>
        <p:nvSpPr>
          <p:cNvPr id="203896" name="Text Box 120"/>
          <p:cNvSpPr txBox="1">
            <a:spLocks noChangeArrowheads="1"/>
          </p:cNvSpPr>
          <p:nvPr/>
        </p:nvSpPr>
        <p:spPr bwMode="auto">
          <a:xfrm>
            <a:off x="179388" y="1477963"/>
            <a:ext cx="3816350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39750" indent="-539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	-	napětí uzlu proti zemi při zemním spojení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0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 = -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</a:p>
        </p:txBody>
      </p:sp>
      <p:sp>
        <p:nvSpPr>
          <p:cNvPr id="203897" name="Text Box 121"/>
          <p:cNvSpPr txBox="1">
            <a:spLocks noChangeArrowheads="1"/>
          </p:cNvSpPr>
          <p:nvPr/>
        </p:nvSpPr>
        <p:spPr bwMode="auto">
          <a:xfrm>
            <a:off x="179388" y="2630488"/>
            <a:ext cx="4032250" cy="727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39750" indent="-539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1p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-	napětí fáze proti zemi při zemním spojení 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1p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= </a:t>
            </a:r>
            <a:r>
              <a:rPr lang="cs-CZ" altLang="cs-CZ" sz="2000" b="1">
                <a:solidFill>
                  <a:schemeClr val="bg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√3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*U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</a:p>
        </p:txBody>
      </p:sp>
      <p:sp>
        <p:nvSpPr>
          <p:cNvPr id="203898" name="Text Box 122"/>
          <p:cNvSpPr txBox="1">
            <a:spLocks noChangeArrowheads="1"/>
          </p:cNvSpPr>
          <p:nvPr/>
        </p:nvSpPr>
        <p:spPr bwMode="auto">
          <a:xfrm>
            <a:off x="179388" y="3765550"/>
            <a:ext cx="4032250" cy="1031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39750" indent="-539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1p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-	svodový proud nepostižené fáze při zemním spojení I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1p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= </a:t>
            </a:r>
            <a:r>
              <a:rPr lang="cs-CZ" altLang="cs-CZ" sz="2000" b="1">
                <a:solidFill>
                  <a:schemeClr val="bg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√3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</a:p>
        </p:txBody>
      </p:sp>
      <p:sp>
        <p:nvSpPr>
          <p:cNvPr id="203899" name="Text Box 123"/>
          <p:cNvSpPr txBox="1">
            <a:spLocks noChangeArrowheads="1"/>
          </p:cNvSpPr>
          <p:nvPr/>
        </p:nvSpPr>
        <p:spPr bwMode="auto">
          <a:xfrm>
            <a:off x="179388" y="5145088"/>
            <a:ext cx="4032250" cy="1092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539750" indent="-539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3635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-	svodový proud postižené fáze při zemním spojení </a:t>
            </a:r>
            <a:r>
              <a:rPr lang="cs-CZ" altLang="cs-CZ" sz="2400" b="1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  <a:r>
              <a:rPr lang="cs-CZ" altLang="cs-CZ" sz="2400" b="1" baseline="-25000">
                <a:solidFill>
                  <a:schemeClr val="bg2"/>
                </a:solidFill>
                <a:sym typeface="Symbol" panose="05050102010706020507" pitchFamily="18" charset="2"/>
              </a:rPr>
              <a:t>p</a:t>
            </a:r>
            <a:r>
              <a:rPr lang="cs-CZ" altLang="cs-CZ" sz="2400" b="1">
                <a:solidFill>
                  <a:schemeClr val="bg2"/>
                </a:solidFill>
                <a:sym typeface="Symbol" panose="05050102010706020507" pitchFamily="18" charset="2"/>
              </a:rPr>
              <a:t>= </a:t>
            </a:r>
            <a:r>
              <a:rPr lang="cs-CZ" altLang="cs-CZ" sz="2400" b="1">
                <a:solidFill>
                  <a:schemeClr val="bg2"/>
                </a:solidFill>
                <a:cs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cs-CZ" altLang="cs-CZ" sz="2400" b="1">
                <a:solidFill>
                  <a:schemeClr val="bg2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400" b="1" baseline="-25000">
                <a:solidFill>
                  <a:schemeClr val="bg2"/>
                </a:solidFill>
                <a:sym typeface="Symbol" panose="05050102010706020507" pitchFamily="18" charset="2"/>
              </a:rPr>
              <a:t>1</a:t>
            </a:r>
          </a:p>
        </p:txBody>
      </p:sp>
      <p:sp>
        <p:nvSpPr>
          <p:cNvPr id="203902" name="Line 126"/>
          <p:cNvSpPr>
            <a:spLocks noChangeShapeType="1"/>
          </p:cNvSpPr>
          <p:nvPr/>
        </p:nvSpPr>
        <p:spPr bwMode="auto">
          <a:xfrm flipH="1">
            <a:off x="6870071" y="2997374"/>
            <a:ext cx="360363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3903" name="Text Box 127"/>
          <p:cNvSpPr txBox="1">
            <a:spLocks noChangeArrowheads="1"/>
          </p:cNvSpPr>
          <p:nvPr/>
        </p:nvSpPr>
        <p:spPr bwMode="auto">
          <a:xfrm>
            <a:off x="6798634" y="2349674"/>
            <a:ext cx="1871662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místo zemního spojení</a:t>
            </a:r>
            <a:endParaRPr lang="cs-CZ" altLang="cs-CZ" b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3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3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3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3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3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3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3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3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3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3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3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3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3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3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3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3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3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3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3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3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3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3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0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0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3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3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3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3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0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3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3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03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20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203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3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3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  <p:bldP spid="203880" grpId="0" animBg="1"/>
      <p:bldP spid="203881" grpId="0"/>
      <p:bldP spid="203882" grpId="0" animBg="1"/>
      <p:bldP spid="203883" grpId="0" animBg="1"/>
      <p:bldP spid="203884" grpId="0"/>
      <p:bldP spid="203885" grpId="0"/>
      <p:bldP spid="203886" grpId="0" animBg="1"/>
      <p:bldP spid="203887" grpId="0" animBg="1"/>
      <p:bldP spid="203888" grpId="0" animBg="1"/>
      <p:bldP spid="203889" grpId="0" animBg="1"/>
      <p:bldP spid="203890" grpId="0"/>
      <p:bldP spid="203891" grpId="0"/>
      <p:bldP spid="203892" grpId="0"/>
      <p:bldP spid="203895" grpId="0"/>
      <p:bldP spid="203896" grpId="0"/>
      <p:bldP spid="203897" grpId="0"/>
      <p:bldP spid="203898" grpId="0"/>
      <p:bldP spid="203899" grpId="0"/>
      <p:bldP spid="203902" grpId="0" animBg="1"/>
      <p:bldP spid="20390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9" y="74617"/>
            <a:ext cx="8785224" cy="642934"/>
          </a:xfrm>
        </p:spPr>
        <p:txBody>
          <a:bodyPr/>
          <a:lstStyle/>
          <a:p>
            <a:r>
              <a:rPr lang="cs-CZ" altLang="cs-CZ" sz="3000" b="1" u="sng" dirty="0">
                <a:solidFill>
                  <a:schemeClr val="bg2"/>
                </a:solidFill>
                <a:effectLst/>
              </a:rPr>
              <a:t>Kompenzace zemního </a:t>
            </a:r>
            <a:r>
              <a:rPr lang="cs-CZ" altLang="cs-CZ" sz="3000" b="1" u="sng" dirty="0" smtClean="0">
                <a:solidFill>
                  <a:schemeClr val="bg2"/>
                </a:solidFill>
                <a:effectLst/>
              </a:rPr>
              <a:t>spojení- venkovní sítě  </a:t>
            </a:r>
            <a:endParaRPr lang="cs-CZ" altLang="cs-CZ" sz="30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179388" y="4135438"/>
            <a:ext cx="8785225" cy="2678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2598738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200" b="1" u="sng">
                <a:solidFill>
                  <a:schemeClr val="bg2"/>
                </a:solidFill>
                <a:sym typeface="Symbol" panose="05050102010706020507" pitchFamily="18" charset="2"/>
              </a:rPr>
              <a:t>Jak lze vykompenzovat kapacitní proud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cívkou – indukční proud je v ideálním případě posunutý o 180</a:t>
            </a:r>
            <a:r>
              <a:rPr lang="cs-CZ" altLang="cs-CZ" sz="2000" b="1" baseline="30000">
                <a:solidFill>
                  <a:schemeClr val="bg2"/>
                </a:solidFill>
                <a:sym typeface="Symbol" panose="05050102010706020507" pitchFamily="18" charset="2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chemeClr val="bg2"/>
                </a:solidFill>
                <a:sym typeface="Symbol" panose="05050102010706020507" pitchFamily="18" charset="2"/>
              </a:rPr>
              <a:t>Kam zapojíme kompenzační cívku ?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mezi uzel zdroje a zem zapojíme zhášecí tlumivku</a:t>
            </a:r>
          </a:p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chemeClr val="bg2"/>
                </a:solidFill>
                <a:sym typeface="Symbol" panose="05050102010706020507" pitchFamily="18" charset="2"/>
              </a:rPr>
              <a:t>Jak velký proud by měl procházet cívkou ? 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V ideálním případě stejně velký jako je poruchový proud, výsledný proud by byl nulový </a:t>
            </a:r>
          </a:p>
        </p:txBody>
      </p:sp>
      <p:sp>
        <p:nvSpPr>
          <p:cNvPr id="204804" name="Line 4"/>
          <p:cNvSpPr>
            <a:spLocks noChangeShapeType="1"/>
          </p:cNvSpPr>
          <p:nvPr/>
        </p:nvSpPr>
        <p:spPr bwMode="auto">
          <a:xfrm rot="5400000" flipH="1">
            <a:off x="2159000" y="3249613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805" name="Line 5"/>
          <p:cNvSpPr>
            <a:spLocks noChangeShapeType="1"/>
          </p:cNvSpPr>
          <p:nvPr/>
        </p:nvSpPr>
        <p:spPr bwMode="auto">
          <a:xfrm flipH="1">
            <a:off x="1763713" y="1196975"/>
            <a:ext cx="5048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896" name="Text Box 96"/>
          <p:cNvSpPr txBox="1">
            <a:spLocks noChangeArrowheads="1"/>
          </p:cNvSpPr>
          <p:nvPr/>
        </p:nvSpPr>
        <p:spPr bwMode="auto">
          <a:xfrm>
            <a:off x="2166938" y="3122613"/>
            <a:ext cx="2444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04897" name="Text Box 97"/>
          <p:cNvSpPr txBox="1">
            <a:spLocks noChangeArrowheads="1"/>
          </p:cNvSpPr>
          <p:nvPr/>
        </p:nvSpPr>
        <p:spPr bwMode="auto">
          <a:xfrm>
            <a:off x="1879600" y="765175"/>
            <a:ext cx="2444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p</a:t>
            </a:r>
          </a:p>
        </p:txBody>
      </p:sp>
      <p:grpSp>
        <p:nvGrpSpPr>
          <p:cNvPr id="204920" name="Group 120"/>
          <p:cNvGrpSpPr>
            <a:grpSpLocks/>
          </p:cNvGrpSpPr>
          <p:nvPr/>
        </p:nvGrpSpPr>
        <p:grpSpPr bwMode="auto">
          <a:xfrm>
            <a:off x="520700" y="2105025"/>
            <a:ext cx="361950" cy="1754188"/>
            <a:chOff x="328" y="1326"/>
            <a:chExt cx="228" cy="1105"/>
          </a:xfrm>
        </p:grpSpPr>
        <p:grpSp>
          <p:nvGrpSpPr>
            <p:cNvPr id="204918" name="Group 118"/>
            <p:cNvGrpSpPr>
              <a:grpSpLocks/>
            </p:cNvGrpSpPr>
            <p:nvPr/>
          </p:nvGrpSpPr>
          <p:grpSpPr bwMode="auto">
            <a:xfrm>
              <a:off x="328" y="1570"/>
              <a:ext cx="228" cy="861"/>
              <a:chOff x="328" y="1570"/>
              <a:chExt cx="228" cy="861"/>
            </a:xfrm>
          </p:grpSpPr>
          <p:grpSp>
            <p:nvGrpSpPr>
              <p:cNvPr id="204898" name="Group 98"/>
              <p:cNvGrpSpPr>
                <a:grpSpLocks/>
              </p:cNvGrpSpPr>
              <p:nvPr/>
            </p:nvGrpSpPr>
            <p:grpSpPr bwMode="auto">
              <a:xfrm>
                <a:off x="328" y="2160"/>
                <a:ext cx="228" cy="271"/>
                <a:chOff x="174" y="3385"/>
                <a:chExt cx="228" cy="271"/>
              </a:xfrm>
            </p:grpSpPr>
            <p:sp>
              <p:nvSpPr>
                <p:cNvPr id="204899" name="Line 99"/>
                <p:cNvSpPr>
                  <a:spLocks noChangeShapeType="1"/>
                </p:cNvSpPr>
                <p:nvPr/>
              </p:nvSpPr>
              <p:spPr bwMode="auto">
                <a:xfrm>
                  <a:off x="288" y="3385"/>
                  <a:ext cx="0" cy="18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4900" name="Line 100"/>
                <p:cNvSpPr>
                  <a:spLocks noChangeShapeType="1"/>
                </p:cNvSpPr>
                <p:nvPr/>
              </p:nvSpPr>
              <p:spPr bwMode="auto">
                <a:xfrm>
                  <a:off x="288" y="3566"/>
                  <a:ext cx="11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4901" name="Line 101"/>
                <p:cNvSpPr>
                  <a:spLocks noChangeShapeType="1"/>
                </p:cNvSpPr>
                <p:nvPr/>
              </p:nvSpPr>
              <p:spPr bwMode="auto">
                <a:xfrm>
                  <a:off x="174" y="3566"/>
                  <a:ext cx="114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04902" name="Group 102"/>
                <p:cNvGrpSpPr>
                  <a:grpSpLocks/>
                </p:cNvGrpSpPr>
                <p:nvPr/>
              </p:nvGrpSpPr>
              <p:grpSpPr bwMode="auto">
                <a:xfrm>
                  <a:off x="219" y="3611"/>
                  <a:ext cx="136" cy="0"/>
                  <a:chOff x="2109" y="3475"/>
                  <a:chExt cx="136" cy="0"/>
                </a:xfrm>
              </p:grpSpPr>
              <p:sp>
                <p:nvSpPr>
                  <p:cNvPr id="204903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475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04904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475"/>
                    <a:ext cx="68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4905" name="Line 105"/>
                <p:cNvSpPr>
                  <a:spLocks noChangeShapeType="1"/>
                </p:cNvSpPr>
                <p:nvPr/>
              </p:nvSpPr>
              <p:spPr bwMode="auto">
                <a:xfrm>
                  <a:off x="264" y="3656"/>
                  <a:ext cx="68" cy="0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04906" name="Group 106"/>
              <p:cNvGrpSpPr>
                <a:grpSpLocks/>
              </p:cNvGrpSpPr>
              <p:nvPr/>
            </p:nvGrpSpPr>
            <p:grpSpPr bwMode="auto">
              <a:xfrm rot="5400000">
                <a:off x="182" y="1819"/>
                <a:ext cx="589" cy="91"/>
                <a:chOff x="431" y="1298"/>
                <a:chExt cx="589" cy="91"/>
              </a:xfrm>
            </p:grpSpPr>
            <p:sp>
              <p:nvSpPr>
                <p:cNvPr id="204907" name="Arc 107"/>
                <p:cNvSpPr>
                  <a:spLocks noChangeAspect="1"/>
                </p:cNvSpPr>
                <p:nvPr/>
              </p:nvSpPr>
              <p:spPr bwMode="auto">
                <a:xfrm rot="16200000" flipV="1">
                  <a:off x="582" y="1259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4908" name="Arc 108"/>
                <p:cNvSpPr>
                  <a:spLocks noChangeAspect="1"/>
                </p:cNvSpPr>
                <p:nvPr/>
              </p:nvSpPr>
              <p:spPr bwMode="auto">
                <a:xfrm rot="16200000" flipV="1">
                  <a:off x="742" y="1259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4909" name="Arc 109"/>
                <p:cNvSpPr>
                  <a:spLocks noChangeAspect="1"/>
                </p:cNvSpPr>
                <p:nvPr/>
              </p:nvSpPr>
              <p:spPr bwMode="auto">
                <a:xfrm rot="16200000" flipV="1">
                  <a:off x="902" y="1271"/>
                  <a:ext cx="79" cy="157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068"/>
                    <a:gd name="T2" fmla="*/ 2385 w 21600"/>
                    <a:gd name="T3" fmla="*/ 43068 h 43068"/>
                    <a:gd name="T4" fmla="*/ 0 w 21600"/>
                    <a:gd name="T5" fmla="*/ 21600 h 430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068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</a:path>
                    <a:path w="21600" h="43068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2606"/>
                        <a:pt x="13324" y="41852"/>
                        <a:pt x="2384" y="4306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04910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431" y="1377"/>
                  <a:ext cx="11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204911" name="Line 111"/>
            <p:cNvSpPr>
              <a:spLocks noChangeShapeType="1"/>
            </p:cNvSpPr>
            <p:nvPr/>
          </p:nvSpPr>
          <p:spPr bwMode="auto">
            <a:xfrm>
              <a:off x="442" y="1326"/>
              <a:ext cx="0" cy="27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</p:grpSp>
      <p:sp>
        <p:nvSpPr>
          <p:cNvPr id="204919" name="Text Box 119"/>
          <p:cNvSpPr txBox="1">
            <a:spLocks noChangeArrowheads="1"/>
          </p:cNvSpPr>
          <p:nvPr/>
        </p:nvSpPr>
        <p:spPr bwMode="auto">
          <a:xfrm>
            <a:off x="900113" y="2781300"/>
            <a:ext cx="2286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204923" name="Line 123"/>
          <p:cNvSpPr>
            <a:spLocks noChangeShapeType="1"/>
          </p:cNvSpPr>
          <p:nvPr/>
        </p:nvSpPr>
        <p:spPr bwMode="auto">
          <a:xfrm>
            <a:off x="971550" y="3933825"/>
            <a:ext cx="10080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24" name="Text Box 124"/>
          <p:cNvSpPr txBox="1">
            <a:spLocks noChangeArrowheads="1"/>
          </p:cNvSpPr>
          <p:nvPr/>
        </p:nvSpPr>
        <p:spPr bwMode="auto">
          <a:xfrm>
            <a:off x="1547813" y="3482975"/>
            <a:ext cx="2444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I</a:t>
            </a:r>
            <a:r>
              <a:rPr lang="cs-CZ" altLang="cs-CZ" sz="2000" b="1" baseline="-25000">
                <a:solidFill>
                  <a:srgbClr val="FF0000"/>
                </a:solidFill>
              </a:rPr>
              <a:t>L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107950" y="603250"/>
            <a:ext cx="8842375" cy="3338513"/>
            <a:chOff x="107950" y="603250"/>
            <a:chExt cx="8842375" cy="3338513"/>
          </a:xfrm>
        </p:grpSpPr>
        <p:grpSp>
          <p:nvGrpSpPr>
            <p:cNvPr id="204927" name="Group 127"/>
            <p:cNvGrpSpPr>
              <a:grpSpLocks/>
            </p:cNvGrpSpPr>
            <p:nvPr/>
          </p:nvGrpSpPr>
          <p:grpSpPr bwMode="auto">
            <a:xfrm>
              <a:off x="107950" y="603250"/>
              <a:ext cx="8842375" cy="3338513"/>
              <a:chOff x="68" y="380"/>
              <a:chExt cx="5570" cy="2103"/>
            </a:xfrm>
          </p:grpSpPr>
          <p:grpSp>
            <p:nvGrpSpPr>
              <p:cNvPr id="204916" name="Group 116"/>
              <p:cNvGrpSpPr>
                <a:grpSpLocks/>
              </p:cNvGrpSpPr>
              <p:nvPr/>
            </p:nvGrpSpPr>
            <p:grpSpPr bwMode="auto">
              <a:xfrm>
                <a:off x="68" y="380"/>
                <a:ext cx="5570" cy="2103"/>
                <a:chOff x="68" y="380"/>
                <a:chExt cx="5570" cy="2103"/>
              </a:xfrm>
            </p:grpSpPr>
            <p:sp>
              <p:nvSpPr>
                <p:cNvPr id="20480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68" y="1752"/>
                  <a:ext cx="220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>
                      <a:solidFill>
                        <a:srgbClr val="0033CC"/>
                      </a:solidFill>
                    </a:rPr>
                    <a:t>0</a:t>
                  </a:r>
                </a:p>
              </p:txBody>
            </p:sp>
            <p:sp>
              <p:nvSpPr>
                <p:cNvPr id="204810" name="Line 1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-159" y="1843"/>
                  <a:ext cx="907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4811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467" y="618"/>
                  <a:ext cx="5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481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49" y="380"/>
                  <a:ext cx="255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>
                      <a:solidFill>
                        <a:srgbClr val="0033CC"/>
                      </a:solidFill>
                    </a:rPr>
                    <a:t>f1</a:t>
                  </a:r>
                </a:p>
              </p:txBody>
            </p:sp>
            <p:sp>
              <p:nvSpPr>
                <p:cNvPr id="204813" name="Line 1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848" y="1775"/>
                  <a:ext cx="1315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arrow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481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503" y="1604"/>
                  <a:ext cx="284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33CC"/>
                      </a:solidFill>
                    </a:rPr>
                    <a:t>U</a:t>
                  </a:r>
                  <a:r>
                    <a:rPr lang="cs-CZ" altLang="cs-CZ" sz="2000" b="1" baseline="-25000">
                      <a:solidFill>
                        <a:srgbClr val="0033CC"/>
                      </a:solidFill>
                    </a:rPr>
                    <a:t>1p</a:t>
                  </a:r>
                </a:p>
              </p:txBody>
            </p:sp>
            <p:sp>
              <p:nvSpPr>
                <p:cNvPr id="204815" name="Line 1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1850" y="2092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4816" name="Line 1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304" y="2092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481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782" y="1933"/>
                  <a:ext cx="21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1p</a:t>
                  </a:r>
                </a:p>
              </p:txBody>
            </p:sp>
            <p:sp>
              <p:nvSpPr>
                <p:cNvPr id="204818" name="Line 18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1102" y="1026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4819" name="Line 19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1102" y="1276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482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15" y="788"/>
                  <a:ext cx="21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1p</a:t>
                  </a:r>
                </a:p>
              </p:txBody>
            </p:sp>
            <p:grpSp>
              <p:nvGrpSpPr>
                <p:cNvPr id="204915" name="Group 115"/>
                <p:cNvGrpSpPr>
                  <a:grpSpLocks/>
                </p:cNvGrpSpPr>
                <p:nvPr/>
              </p:nvGrpSpPr>
              <p:grpSpPr bwMode="auto">
                <a:xfrm>
                  <a:off x="399" y="663"/>
                  <a:ext cx="5239" cy="1820"/>
                  <a:chOff x="399" y="663"/>
                  <a:chExt cx="5239" cy="1820"/>
                </a:xfrm>
              </p:grpSpPr>
              <p:sp>
                <p:nvSpPr>
                  <p:cNvPr id="204822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90" y="1695"/>
                    <a:ext cx="162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000000"/>
                        </a:solidFill>
                      </a:rPr>
                      <a:t>C</a:t>
                    </a:r>
                    <a:endParaRPr lang="cs-CZ" altLang="cs-CZ" sz="2000" b="1" baseline="-250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204914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399" y="663"/>
                    <a:ext cx="5239" cy="1820"/>
                    <a:chOff x="399" y="663"/>
                    <a:chExt cx="5239" cy="1820"/>
                  </a:xfrm>
                </p:grpSpPr>
                <p:grpSp>
                  <p:nvGrpSpPr>
                    <p:cNvPr id="204913" name="Group 1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9" y="663"/>
                      <a:ext cx="5239" cy="1820"/>
                      <a:chOff x="399" y="663"/>
                      <a:chExt cx="5239" cy="1820"/>
                    </a:xfrm>
                  </p:grpSpPr>
                  <p:sp>
                    <p:nvSpPr>
                      <p:cNvPr id="204825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45" y="809"/>
                        <a:ext cx="0" cy="499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26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34" y="1333"/>
                        <a:ext cx="43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27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33" y="809"/>
                        <a:ext cx="4309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28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33" y="1081"/>
                        <a:ext cx="4309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04829" name="Group 2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45" y="1254"/>
                        <a:ext cx="589" cy="91"/>
                        <a:chOff x="431" y="1298"/>
                        <a:chExt cx="589" cy="91"/>
                      </a:xfrm>
                    </p:grpSpPr>
                    <p:sp>
                      <p:nvSpPr>
                        <p:cNvPr id="204830" name="Arc 30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58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31" name="Arc 31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74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32" name="Arc 32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902" y="1271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33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1" y="1377"/>
                          <a:ext cx="11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4834" name="Text Box 3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411" y="663"/>
                        <a:ext cx="227" cy="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 anchor="ctr" anchorCtr="1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cs-CZ" altLang="cs-CZ" sz="2000" b="1">
                            <a:solidFill>
                              <a:srgbClr val="000000"/>
                            </a:solidFill>
                          </a:rPr>
                          <a:t>L</a:t>
                        </a:r>
                        <a:r>
                          <a:rPr lang="cs-CZ" altLang="cs-CZ" sz="2000" b="1" baseline="-25000">
                            <a:solidFill>
                              <a:srgbClr val="000000"/>
                            </a:solidFill>
                          </a:rPr>
                          <a:t>1</a:t>
                        </a:r>
                      </a:p>
                    </p:txBody>
                  </p:sp>
                  <p:grpSp>
                    <p:nvGrpSpPr>
                      <p:cNvPr id="204835" name="Group 3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45" y="990"/>
                        <a:ext cx="589" cy="91"/>
                        <a:chOff x="431" y="1298"/>
                        <a:chExt cx="589" cy="91"/>
                      </a:xfrm>
                    </p:grpSpPr>
                    <p:sp>
                      <p:nvSpPr>
                        <p:cNvPr id="204836" name="Arc 36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58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37" name="Arc 37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74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38" name="Arc 38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902" y="1271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39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1" y="1377"/>
                          <a:ext cx="11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04840" name="Group 4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45" y="718"/>
                        <a:ext cx="589" cy="91"/>
                        <a:chOff x="431" y="1298"/>
                        <a:chExt cx="589" cy="91"/>
                      </a:xfrm>
                    </p:grpSpPr>
                    <p:sp>
                      <p:nvSpPr>
                        <p:cNvPr id="204841" name="Arc 41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58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42" name="Arc 42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742" y="1259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43" name="Arc 43"/>
                        <p:cNvSpPr>
                          <a:spLocks noChangeAspect="1"/>
                        </p:cNvSpPr>
                        <p:nvPr/>
                      </p:nvSpPr>
                      <p:spPr bwMode="auto">
                        <a:xfrm rot="16200000" flipV="1">
                          <a:off x="902" y="1271"/>
                          <a:ext cx="79" cy="157"/>
                        </a:xfrm>
                        <a:custGeom>
                          <a:avLst/>
                          <a:gdLst>
                            <a:gd name="G0" fmla="+- 0 0 0"/>
                            <a:gd name="G1" fmla="+- 21600 0 0"/>
                            <a:gd name="G2" fmla="+- 21600 0 0"/>
                            <a:gd name="T0" fmla="*/ 0 w 21600"/>
                            <a:gd name="T1" fmla="*/ 0 h 43068"/>
                            <a:gd name="T2" fmla="*/ 2385 w 21600"/>
                            <a:gd name="T3" fmla="*/ 43068 h 43068"/>
                            <a:gd name="T4" fmla="*/ 0 w 21600"/>
                            <a:gd name="T5" fmla="*/ 21600 h 430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43068" fill="none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</a:path>
                            <a:path w="21600" h="43068" stroke="0" extrusionOk="0">
                              <a:moveTo>
                                <a:pt x="-1" y="0"/>
                              </a:moveTo>
                              <a:cubicBezTo>
                                <a:pt x="11929" y="0"/>
                                <a:pt x="21600" y="9670"/>
                                <a:pt x="21600" y="21600"/>
                              </a:cubicBezTo>
                              <a:cubicBezTo>
                                <a:pt x="21600" y="32606"/>
                                <a:pt x="13324" y="41852"/>
                                <a:pt x="2384" y="43067"/>
                              </a:cubicBezTo>
                              <a:lnTo>
                                <a:pt x="0" y="21600"/>
                              </a:lnTo>
                              <a:close/>
                            </a:path>
                          </a:pathLst>
                        </a:cu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44" name="Line 4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431" y="1377"/>
                          <a:ext cx="11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4845" name="Oval 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9" y="1029"/>
                        <a:ext cx="91" cy="91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46" name="Text Box 4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411" y="1207"/>
                        <a:ext cx="227" cy="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 anchor="ctr" anchorCtr="1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cs-CZ" altLang="cs-CZ" sz="2000" b="1">
                            <a:solidFill>
                              <a:srgbClr val="000000"/>
                            </a:solidFill>
                          </a:rPr>
                          <a:t>L</a:t>
                        </a:r>
                        <a:r>
                          <a:rPr lang="cs-CZ" altLang="cs-CZ" sz="2000" b="1" baseline="-25000">
                            <a:solidFill>
                              <a:srgbClr val="000000"/>
                            </a:solidFill>
                          </a:rPr>
                          <a:t>3</a:t>
                        </a:r>
                      </a:p>
                    </p:txBody>
                  </p:sp>
                  <p:sp>
                    <p:nvSpPr>
                      <p:cNvPr id="204847" name="Text Box 4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411" y="935"/>
                        <a:ext cx="227" cy="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 anchor="ctr" anchorCtr="1"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cs-CZ" altLang="cs-CZ" sz="2000" b="1">
                            <a:solidFill>
                              <a:srgbClr val="000000"/>
                            </a:solidFill>
                          </a:rPr>
                          <a:t>L</a:t>
                        </a:r>
                        <a:r>
                          <a:rPr lang="cs-CZ" altLang="cs-CZ" sz="2000" b="1" baseline="-25000">
                            <a:solidFill>
                              <a:srgbClr val="000000"/>
                            </a:solidFill>
                          </a:rPr>
                          <a:t>2</a:t>
                        </a:r>
                      </a:p>
                    </p:txBody>
                  </p:sp>
                  <p:grpSp>
                    <p:nvGrpSpPr>
                      <p:cNvPr id="204848" name="Group 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19" y="1623"/>
                        <a:ext cx="272" cy="364"/>
                        <a:chOff x="2381" y="2296"/>
                        <a:chExt cx="272" cy="364"/>
                      </a:xfrm>
                    </p:grpSpPr>
                    <p:sp>
                      <p:nvSpPr>
                        <p:cNvPr id="204849" name="Line 4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455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50" name="Line 5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455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51" name="Line 5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523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52" name="Line 5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523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53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296"/>
                          <a:ext cx="0" cy="1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54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523"/>
                          <a:ext cx="0" cy="1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04855" name="Group 5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17" y="1623"/>
                        <a:ext cx="272" cy="364"/>
                        <a:chOff x="2381" y="2296"/>
                        <a:chExt cx="272" cy="364"/>
                      </a:xfrm>
                    </p:grpSpPr>
                    <p:sp>
                      <p:nvSpPr>
                        <p:cNvPr id="204856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455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57" name="Line 5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455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58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523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59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523"/>
                          <a:ext cx="136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60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296"/>
                          <a:ext cx="0" cy="1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61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17" y="2523"/>
                          <a:ext cx="0" cy="13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4862" name="Oval 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10" y="761"/>
                        <a:ext cx="91" cy="91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254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63" name="Oval 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09" y="1033"/>
                        <a:ext cx="91" cy="91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254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64" name="Oval 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08" y="1283"/>
                        <a:ext cx="91" cy="91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25400">
                        <a:solidFill>
                          <a:srgbClr val="000000"/>
                        </a:solidFill>
                        <a:round/>
                        <a:headEnd/>
                        <a:tailEnd type="none" w="lg" len="lg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04865" name="Group 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41" y="2212"/>
                        <a:ext cx="228" cy="271"/>
                        <a:chOff x="174" y="3385"/>
                        <a:chExt cx="228" cy="271"/>
                      </a:xfrm>
                    </p:grpSpPr>
                    <p:sp>
                      <p:nvSpPr>
                        <p:cNvPr id="204866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385"/>
                          <a:ext cx="0" cy="181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67" name="Line 6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68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4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204869" name="Group 6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19" y="3611"/>
                          <a:ext cx="136" cy="0"/>
                          <a:chOff x="2109" y="3475"/>
                          <a:chExt cx="136" cy="0"/>
                        </a:xfrm>
                      </p:grpSpPr>
                      <p:sp>
                        <p:nvSpPr>
                          <p:cNvPr id="204870" name="Line 7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9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4871" name="Line 7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77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4872" name="Line 7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4" y="3656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04873" name="Group 7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40" y="2212"/>
                        <a:ext cx="228" cy="271"/>
                        <a:chOff x="174" y="3385"/>
                        <a:chExt cx="228" cy="271"/>
                      </a:xfrm>
                    </p:grpSpPr>
                    <p:sp>
                      <p:nvSpPr>
                        <p:cNvPr id="204874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385"/>
                          <a:ext cx="0" cy="181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75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76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4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204877" name="Group 7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19" y="3611"/>
                          <a:ext cx="136" cy="0"/>
                          <a:chOff x="2109" y="3475"/>
                          <a:chExt cx="136" cy="0"/>
                        </a:xfrm>
                      </p:grpSpPr>
                      <p:sp>
                        <p:nvSpPr>
                          <p:cNvPr id="204878" name="Line 7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9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4879" name="Line 7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77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4880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4" y="3656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04881" name="Group 8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39" y="2212"/>
                        <a:ext cx="228" cy="271"/>
                        <a:chOff x="174" y="3385"/>
                        <a:chExt cx="228" cy="271"/>
                      </a:xfrm>
                    </p:grpSpPr>
                    <p:sp>
                      <p:nvSpPr>
                        <p:cNvPr id="204882" name="Line 8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385"/>
                          <a:ext cx="0" cy="181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83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8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4884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4" y="3566"/>
                          <a:ext cx="114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204885" name="Group 8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19" y="3611"/>
                          <a:ext cx="136" cy="0"/>
                          <a:chOff x="2109" y="3475"/>
                          <a:chExt cx="136" cy="0"/>
                        </a:xfrm>
                      </p:grpSpPr>
                      <p:sp>
                        <p:nvSpPr>
                          <p:cNvPr id="204886" name="Line 8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09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4887" name="Line 8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177" y="3475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4888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4" y="3656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4889" name="Line 8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55" y="1124"/>
                        <a:ext cx="0" cy="499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prstDash val="lg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90" name="Line 9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53" y="1396"/>
                        <a:ext cx="0" cy="227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prstDash val="lg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91" name="Line 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55" y="1986"/>
                        <a:ext cx="0" cy="226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prstDash val="lg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4892" name="Line 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53" y="1986"/>
                        <a:ext cx="0" cy="226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204893" name="Line 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56" y="852"/>
                      <a:ext cx="0" cy="136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  <p:sp>
              <p:nvSpPr>
                <p:cNvPr id="204894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2236" y="1933"/>
                  <a:ext cx="21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1p</a:t>
                  </a:r>
                </a:p>
              </p:txBody>
            </p:sp>
            <p:sp>
              <p:nvSpPr>
                <p:cNvPr id="204895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1103" y="1038"/>
                  <a:ext cx="212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1p</a:t>
                  </a:r>
                </a:p>
              </p:txBody>
            </p:sp>
          </p:grpSp>
          <p:sp>
            <p:nvSpPr>
              <p:cNvPr id="204925" name="Line 125"/>
              <p:cNvSpPr>
                <a:spLocks noChangeShapeType="1"/>
              </p:cNvSpPr>
              <p:nvPr/>
            </p:nvSpPr>
            <p:spPr bwMode="auto">
              <a:xfrm flipH="1">
                <a:off x="1655" y="2478"/>
                <a:ext cx="31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04926" name="Text Box 126"/>
              <p:cNvSpPr txBox="1">
                <a:spLocks noChangeArrowheads="1"/>
              </p:cNvSpPr>
              <p:nvPr/>
            </p:nvSpPr>
            <p:spPr bwMode="auto">
              <a:xfrm>
                <a:off x="1773" y="2205"/>
                <a:ext cx="15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 altLang="cs-CZ" sz="2000" b="1">
                    <a:solidFill>
                      <a:srgbClr val="FF0000"/>
                    </a:solidFill>
                  </a:rPr>
                  <a:t>I</a:t>
                </a:r>
                <a:r>
                  <a:rPr lang="cs-CZ" altLang="cs-CZ" sz="2000" b="1" baseline="-25000">
                    <a:solidFill>
                      <a:srgbClr val="FF0000"/>
                    </a:solidFill>
                  </a:rPr>
                  <a:t>p</a:t>
                </a:r>
              </a:p>
            </p:txBody>
          </p:sp>
        </p:grpSp>
        <p:sp>
          <p:nvSpPr>
            <p:cNvPr id="118" name="Oval 45"/>
            <p:cNvSpPr>
              <a:spLocks noChangeArrowheads="1"/>
            </p:cNvSpPr>
            <p:nvPr/>
          </p:nvSpPr>
          <p:spPr bwMode="auto">
            <a:xfrm>
              <a:off x="634206" y="2005805"/>
              <a:ext cx="144463" cy="144463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04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4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4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4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4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4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04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04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48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9" dur="500"/>
                                        <p:tgtEl>
                                          <p:spTgt spid="204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04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04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048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0"/>
      <p:bldP spid="204804" grpId="0" animBg="1"/>
      <p:bldP spid="204804" grpId="1" animBg="1"/>
      <p:bldP spid="204805" grpId="0" animBg="1"/>
      <p:bldP spid="204805" grpId="1" animBg="1"/>
      <p:bldP spid="204896" grpId="0"/>
      <p:bldP spid="204896" grpId="1"/>
      <p:bldP spid="204897" grpId="0"/>
      <p:bldP spid="204897" grpId="1"/>
      <p:bldP spid="204919" grpId="0"/>
      <p:bldP spid="204923" grpId="0" animBg="1"/>
      <p:bldP spid="20492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988"/>
            <a:ext cx="8928545" cy="560290"/>
          </a:xfrm>
        </p:spPr>
        <p:txBody>
          <a:bodyPr/>
          <a:lstStyle/>
          <a:p>
            <a:r>
              <a:rPr lang="cs-CZ" altLang="cs-CZ" sz="3000" b="1" u="sng" dirty="0">
                <a:solidFill>
                  <a:schemeClr val="bg2"/>
                </a:solidFill>
                <a:effectLst/>
              </a:rPr>
              <a:t>Kompenzace zemního </a:t>
            </a:r>
            <a:r>
              <a:rPr lang="cs-CZ" altLang="cs-CZ" sz="3000" b="1" u="sng" dirty="0" smtClean="0">
                <a:solidFill>
                  <a:schemeClr val="bg2"/>
                </a:solidFill>
                <a:effectLst/>
              </a:rPr>
              <a:t>spojení - venkovní vedení   </a:t>
            </a:r>
            <a:endParaRPr lang="cs-CZ" altLang="cs-CZ" sz="3000" b="1" u="sng" dirty="0">
              <a:solidFill>
                <a:schemeClr val="bg2"/>
              </a:solidFill>
              <a:effectLst/>
            </a:endParaRP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179388" y="4135438"/>
            <a:ext cx="5472112" cy="13985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049588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228975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408363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587750" defTabSz="1214438"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449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21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593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16550" defTabSz="1214438" fontAlgn="base">
              <a:spcBef>
                <a:spcPct val="0"/>
              </a:spcBef>
              <a:spcAft>
                <a:spcPct val="0"/>
              </a:spcAft>
              <a:tabLst>
                <a:tab pos="265113" algn="l"/>
                <a:tab pos="3140075" algn="l"/>
                <a:tab pos="6275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200" b="1" u="sng">
                <a:solidFill>
                  <a:schemeClr val="bg2"/>
                </a:solidFill>
                <a:sym typeface="Symbol" panose="05050102010706020507" pitchFamily="18" charset="2"/>
              </a:rPr>
              <a:t>Výpočet indukčnosti zhášecí tlumivky</a:t>
            </a:r>
          </a:p>
          <a:p>
            <a:r>
              <a:rPr lang="cs-CZ" altLang="cs-CZ" sz="2000" b="1">
                <a:solidFill>
                  <a:schemeClr val="bg2"/>
                </a:solidFill>
                <a:sym typeface="Symbol" panose="05050102010706020507" pitchFamily="18" charset="2"/>
              </a:rPr>
              <a:t>Podmínka pro výpočet: 	</a:t>
            </a:r>
          </a:p>
          <a:p>
            <a:pPr algn="ctr">
              <a:spcBef>
                <a:spcPct val="50000"/>
              </a:spcBef>
            </a:pPr>
            <a:r>
              <a:rPr lang="cs-CZ" altLang="cs-CZ" sz="2800" b="1">
                <a:solidFill>
                  <a:schemeClr val="bg2"/>
                </a:solidFill>
                <a:sym typeface="Symbol" panose="05050102010706020507" pitchFamily="18" charset="2"/>
              </a:rPr>
              <a:t>I</a:t>
            </a:r>
            <a:r>
              <a:rPr lang="cs-CZ" altLang="cs-CZ" sz="2800" b="1" baseline="-25000">
                <a:solidFill>
                  <a:schemeClr val="bg2"/>
                </a:solidFill>
                <a:sym typeface="Symbol" panose="05050102010706020507" pitchFamily="18" charset="2"/>
              </a:rPr>
              <a:t>L</a:t>
            </a:r>
            <a:r>
              <a:rPr lang="cs-CZ" altLang="cs-CZ" sz="2800" b="1">
                <a:solidFill>
                  <a:schemeClr val="bg2"/>
                </a:solidFill>
                <a:sym typeface="Symbol" panose="05050102010706020507" pitchFamily="18" charset="2"/>
              </a:rPr>
              <a:t> = - I</a:t>
            </a:r>
            <a:r>
              <a:rPr lang="cs-CZ" altLang="cs-CZ" sz="2800" b="1" baseline="-25000">
                <a:solidFill>
                  <a:schemeClr val="bg2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>
                <a:solidFill>
                  <a:schemeClr val="bg2"/>
                </a:solidFill>
                <a:sym typeface="Symbol" panose="05050102010706020507" pitchFamily="18" charset="2"/>
              </a:rPr>
              <a:t> </a:t>
            </a:r>
          </a:p>
        </p:txBody>
      </p:sp>
      <p:graphicFrame>
        <p:nvGraphicFramePr>
          <p:cNvPr id="206968" name="Object 120"/>
          <p:cNvGraphicFramePr>
            <a:graphicFrameLocks noChangeAspect="1"/>
          </p:cNvGraphicFramePr>
          <p:nvPr/>
        </p:nvGraphicFramePr>
        <p:xfrm>
          <a:off x="6156325" y="4149725"/>
          <a:ext cx="1628775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40" name="Rovnice" r:id="rId3" imgW="622080" imgH="419040" progId="Equation.3">
                  <p:embed/>
                </p:oleObj>
              </mc:Choice>
              <mc:Fallback>
                <p:oleObj name="Rovnice" r:id="rId3" imgW="622080" imgH="419040" progId="Equation.3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4149725"/>
                        <a:ext cx="1628775" cy="10969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969" name="Object 121"/>
          <p:cNvGraphicFramePr>
            <a:graphicFrameLocks noChangeAspect="1"/>
          </p:cNvGraphicFramePr>
          <p:nvPr/>
        </p:nvGraphicFramePr>
        <p:xfrm>
          <a:off x="955675" y="5645150"/>
          <a:ext cx="6681788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41" name="Rovnice" r:id="rId5" imgW="2552400" imgH="419040" progId="Equation.3">
                  <p:embed/>
                </p:oleObj>
              </mc:Choice>
              <mc:Fallback>
                <p:oleObj name="Rovnice" r:id="rId5" imgW="2552400" imgH="419040" progId="Equation.3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5645150"/>
                        <a:ext cx="6681788" cy="10969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Skupina 2"/>
          <p:cNvGrpSpPr/>
          <p:nvPr/>
        </p:nvGrpSpPr>
        <p:grpSpPr>
          <a:xfrm>
            <a:off x="107950" y="620688"/>
            <a:ext cx="8842375" cy="3338513"/>
            <a:chOff x="107950" y="620688"/>
            <a:chExt cx="8842375" cy="3338513"/>
          </a:xfrm>
        </p:grpSpPr>
        <p:grpSp>
          <p:nvGrpSpPr>
            <p:cNvPr id="206970" name="Group 122"/>
            <p:cNvGrpSpPr>
              <a:grpSpLocks/>
            </p:cNvGrpSpPr>
            <p:nvPr/>
          </p:nvGrpSpPr>
          <p:grpSpPr bwMode="auto">
            <a:xfrm>
              <a:off x="107950" y="620688"/>
              <a:ext cx="8842375" cy="3338513"/>
              <a:chOff x="68" y="380"/>
              <a:chExt cx="5570" cy="2103"/>
            </a:xfrm>
          </p:grpSpPr>
          <p:grpSp>
            <p:nvGrpSpPr>
              <p:cNvPr id="206966" name="Group 118"/>
              <p:cNvGrpSpPr>
                <a:grpSpLocks/>
              </p:cNvGrpSpPr>
              <p:nvPr/>
            </p:nvGrpSpPr>
            <p:grpSpPr bwMode="auto">
              <a:xfrm>
                <a:off x="328" y="1326"/>
                <a:ext cx="919" cy="1152"/>
                <a:chOff x="328" y="1326"/>
                <a:chExt cx="919" cy="1152"/>
              </a:xfrm>
            </p:grpSpPr>
            <p:grpSp>
              <p:nvGrpSpPr>
                <p:cNvPr id="206856" name="Group 8"/>
                <p:cNvGrpSpPr>
                  <a:grpSpLocks/>
                </p:cNvGrpSpPr>
                <p:nvPr/>
              </p:nvGrpSpPr>
              <p:grpSpPr bwMode="auto">
                <a:xfrm>
                  <a:off x="328" y="1326"/>
                  <a:ext cx="228" cy="1105"/>
                  <a:chOff x="328" y="1326"/>
                  <a:chExt cx="228" cy="1105"/>
                </a:xfrm>
              </p:grpSpPr>
              <p:grpSp>
                <p:nvGrpSpPr>
                  <p:cNvPr id="20685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328" y="1570"/>
                    <a:ext cx="228" cy="861"/>
                    <a:chOff x="328" y="1570"/>
                    <a:chExt cx="228" cy="861"/>
                  </a:xfrm>
                </p:grpSpPr>
                <p:grpSp>
                  <p:nvGrpSpPr>
                    <p:cNvPr id="206858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8" y="2160"/>
                      <a:ext cx="228" cy="271"/>
                      <a:chOff x="174" y="3385"/>
                      <a:chExt cx="228" cy="271"/>
                    </a:xfrm>
                  </p:grpSpPr>
                  <p:sp>
                    <p:nvSpPr>
                      <p:cNvPr id="206859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385"/>
                        <a:ext cx="0" cy="18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6860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8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6861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" y="3566"/>
                        <a:ext cx="114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206862" name="Group 1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9" y="3611"/>
                        <a:ext cx="136" cy="0"/>
                        <a:chOff x="2109" y="3475"/>
                        <a:chExt cx="136" cy="0"/>
                      </a:xfrm>
                    </p:grpSpPr>
                    <p:sp>
                      <p:nvSpPr>
                        <p:cNvPr id="206863" name="Line 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864" name="Line 1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77" y="3475"/>
                          <a:ext cx="68" cy="0"/>
                        </a:xfrm>
                        <a:prstGeom prst="line">
                          <a:avLst/>
                        </a:prstGeom>
                        <a:noFill/>
                        <a:ln w="508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6865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4" y="3656"/>
                        <a:ext cx="68" cy="0"/>
                      </a:xfrm>
                      <a:prstGeom prst="line">
                        <a:avLst/>
                      </a:prstGeom>
                      <a:noFill/>
                      <a:ln w="508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grpSp>
                  <p:nvGrpSpPr>
                    <p:cNvPr id="206866" name="Group 18"/>
                    <p:cNvGrpSpPr>
                      <a:grpSpLocks/>
                    </p:cNvGrpSpPr>
                    <p:nvPr/>
                  </p:nvGrpSpPr>
                  <p:grpSpPr bwMode="auto">
                    <a:xfrm rot="5400000">
                      <a:off x="182" y="1819"/>
                      <a:ext cx="589" cy="91"/>
                      <a:chOff x="431" y="1298"/>
                      <a:chExt cx="589" cy="91"/>
                    </a:xfrm>
                  </p:grpSpPr>
                  <p:sp>
                    <p:nvSpPr>
                      <p:cNvPr id="206867" name="Arc 19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58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6868" name="Arc 20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742" y="1259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6869" name="Arc 21"/>
                      <p:cNvSpPr>
                        <a:spLocks noChangeAspect="1"/>
                      </p:cNvSpPr>
                      <p:nvPr/>
                    </p:nvSpPr>
                    <p:spPr bwMode="auto">
                      <a:xfrm rot="16200000" flipV="1">
                        <a:off x="902" y="1271"/>
                        <a:ext cx="79" cy="157"/>
                      </a:xfrm>
                      <a:custGeom>
                        <a:avLst/>
                        <a:gdLst>
                          <a:gd name="G0" fmla="+- 0 0 0"/>
                          <a:gd name="G1" fmla="+- 21600 0 0"/>
                          <a:gd name="G2" fmla="+- 21600 0 0"/>
                          <a:gd name="T0" fmla="*/ 0 w 21600"/>
                          <a:gd name="T1" fmla="*/ 0 h 43068"/>
                          <a:gd name="T2" fmla="*/ 2385 w 21600"/>
                          <a:gd name="T3" fmla="*/ 43068 h 43068"/>
                          <a:gd name="T4" fmla="*/ 0 w 21600"/>
                          <a:gd name="T5" fmla="*/ 21600 h 430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3068" fill="none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</a:path>
                          <a:path w="21600" h="43068" stroke="0" extrusionOk="0">
                            <a:moveTo>
                              <a:pt x="-1" y="0"/>
                            </a:moveTo>
                            <a:cubicBezTo>
                              <a:pt x="11929" y="0"/>
                              <a:pt x="21600" y="9670"/>
                              <a:pt x="21600" y="21600"/>
                            </a:cubicBezTo>
                            <a:cubicBezTo>
                              <a:pt x="21600" y="32606"/>
                              <a:pt x="13324" y="41852"/>
                              <a:pt x="2384" y="43067"/>
                            </a:cubicBezTo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06870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31" y="1377"/>
                        <a:ext cx="11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</p:grpSp>
              <p:sp>
                <p:nvSpPr>
                  <p:cNvPr id="206871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442" y="1326"/>
                    <a:ext cx="0" cy="27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</p:grpSp>
            <p:sp>
              <p:nvSpPr>
                <p:cNvPr id="20687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67" y="1752"/>
                  <a:ext cx="144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000000"/>
                      </a:solidFill>
                    </a:rPr>
                    <a:t>L</a:t>
                  </a:r>
                </a:p>
              </p:txBody>
            </p:sp>
            <p:sp>
              <p:nvSpPr>
                <p:cNvPr id="206873" name="Line 25"/>
                <p:cNvSpPr>
                  <a:spLocks noChangeShapeType="1"/>
                </p:cNvSpPr>
                <p:nvPr/>
              </p:nvSpPr>
              <p:spPr bwMode="auto">
                <a:xfrm>
                  <a:off x="612" y="2478"/>
                  <a:ext cx="635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687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975" y="2194"/>
                  <a:ext cx="154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L</a:t>
                  </a:r>
                </a:p>
              </p:txBody>
            </p:sp>
          </p:grpSp>
          <p:grpSp>
            <p:nvGrpSpPr>
              <p:cNvPr id="206875" name="Group 27"/>
              <p:cNvGrpSpPr>
                <a:grpSpLocks/>
              </p:cNvGrpSpPr>
              <p:nvPr/>
            </p:nvGrpSpPr>
            <p:grpSpPr bwMode="auto">
              <a:xfrm>
                <a:off x="68" y="380"/>
                <a:ext cx="5570" cy="2103"/>
                <a:chOff x="68" y="380"/>
                <a:chExt cx="5570" cy="2103"/>
              </a:xfrm>
            </p:grpSpPr>
            <p:grpSp>
              <p:nvGrpSpPr>
                <p:cNvPr id="206876" name="Group 28"/>
                <p:cNvGrpSpPr>
                  <a:grpSpLocks/>
                </p:cNvGrpSpPr>
                <p:nvPr/>
              </p:nvGrpSpPr>
              <p:grpSpPr bwMode="auto">
                <a:xfrm>
                  <a:off x="68" y="380"/>
                  <a:ext cx="5570" cy="2103"/>
                  <a:chOff x="68" y="380"/>
                  <a:chExt cx="5570" cy="2103"/>
                </a:xfrm>
              </p:grpSpPr>
              <p:sp>
                <p:nvSpPr>
                  <p:cNvPr id="206877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" y="1752"/>
                    <a:ext cx="220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0033CC"/>
                        </a:solidFill>
                      </a:rPr>
                      <a:t>U</a:t>
                    </a:r>
                    <a:r>
                      <a:rPr lang="cs-CZ" altLang="cs-CZ" sz="2000" b="1" baseline="-25000">
                        <a:solidFill>
                          <a:srgbClr val="0033CC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206878" name="Line 30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-159" y="1843"/>
                    <a:ext cx="907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arrow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6879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7" y="618"/>
                    <a:ext cx="5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arrow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6880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9" y="380"/>
                    <a:ext cx="255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0033CC"/>
                        </a:solidFill>
                      </a:rPr>
                      <a:t>U</a:t>
                    </a:r>
                    <a:r>
                      <a:rPr lang="cs-CZ" altLang="cs-CZ" sz="2000" b="1" baseline="-25000">
                        <a:solidFill>
                          <a:srgbClr val="0033CC"/>
                        </a:solidFill>
                      </a:rPr>
                      <a:t>f1</a:t>
                    </a:r>
                  </a:p>
                </p:txBody>
              </p:sp>
              <p:sp>
                <p:nvSpPr>
                  <p:cNvPr id="206881" name="Line 33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2848" y="1775"/>
                    <a:ext cx="131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arrow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6882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3" y="1604"/>
                    <a:ext cx="284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0033CC"/>
                        </a:solidFill>
                      </a:rPr>
                      <a:t>U</a:t>
                    </a:r>
                    <a:r>
                      <a:rPr lang="cs-CZ" altLang="cs-CZ" sz="2000" b="1" baseline="-25000">
                        <a:solidFill>
                          <a:srgbClr val="0033CC"/>
                        </a:solidFill>
                      </a:rPr>
                      <a:t>1p</a:t>
                    </a:r>
                  </a:p>
                </p:txBody>
              </p:sp>
              <p:sp>
                <p:nvSpPr>
                  <p:cNvPr id="206883" name="Line 35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1850" y="2092"/>
                    <a:ext cx="31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 type="triangl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6884" name="Line 36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2304" y="2092"/>
                    <a:ext cx="31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 type="triangl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6885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82" y="1933"/>
                    <a:ext cx="212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FF0000"/>
                        </a:solidFill>
                      </a:rPr>
                      <a:t>I</a:t>
                    </a:r>
                    <a:r>
                      <a:rPr lang="cs-CZ" altLang="cs-CZ" sz="2000" b="1" baseline="-25000">
                        <a:solidFill>
                          <a:srgbClr val="FF0000"/>
                        </a:solidFill>
                      </a:rPr>
                      <a:t>1p</a:t>
                    </a:r>
                  </a:p>
                </p:txBody>
              </p:sp>
              <p:sp>
                <p:nvSpPr>
                  <p:cNvPr id="206886" name="Line 38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1102" y="1026"/>
                    <a:ext cx="31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 type="triangl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6887" name="Line 39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1102" y="1276"/>
                    <a:ext cx="31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 type="triangl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06888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15" y="788"/>
                    <a:ext cx="212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FF0000"/>
                        </a:solidFill>
                      </a:rPr>
                      <a:t>I</a:t>
                    </a:r>
                    <a:r>
                      <a:rPr lang="cs-CZ" altLang="cs-CZ" sz="2000" b="1" baseline="-25000">
                        <a:solidFill>
                          <a:srgbClr val="FF0000"/>
                        </a:solidFill>
                      </a:rPr>
                      <a:t>1p</a:t>
                    </a:r>
                  </a:p>
                </p:txBody>
              </p:sp>
              <p:grpSp>
                <p:nvGrpSpPr>
                  <p:cNvPr id="206889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399" y="663"/>
                    <a:ext cx="5239" cy="1820"/>
                    <a:chOff x="399" y="663"/>
                    <a:chExt cx="5239" cy="1820"/>
                  </a:xfrm>
                </p:grpSpPr>
                <p:sp>
                  <p:nvSpPr>
                    <p:cNvPr id="206890" name="Text Box 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90" y="1695"/>
                      <a:ext cx="162" cy="2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99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>
                          <a:solidFill>
                            <a:srgbClr val="000000"/>
                          </a:solidFill>
                          <a:miter lim="800000"/>
                          <a:headEnd/>
                          <a:tailEnd type="none" w="lg" len="lg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36000" tIns="36000" rIns="36000" bIns="36000" anchor="ctr"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cs-CZ" altLang="cs-CZ" sz="2000" b="1">
                          <a:solidFill>
                            <a:srgbClr val="000000"/>
                          </a:solidFill>
                        </a:rPr>
                        <a:t>C</a:t>
                      </a:r>
                      <a:endParaRPr lang="cs-CZ" altLang="cs-CZ" sz="2000" b="1" baseline="-250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06891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9" y="663"/>
                      <a:ext cx="5239" cy="1820"/>
                      <a:chOff x="399" y="663"/>
                      <a:chExt cx="5239" cy="1820"/>
                    </a:xfrm>
                  </p:grpSpPr>
                  <p:grpSp>
                    <p:nvGrpSpPr>
                      <p:cNvPr id="206892" name="Group 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9" y="663"/>
                        <a:ext cx="5239" cy="1820"/>
                        <a:chOff x="399" y="663"/>
                        <a:chExt cx="5239" cy="1820"/>
                      </a:xfrm>
                    </p:grpSpPr>
                    <p:sp>
                      <p:nvSpPr>
                        <p:cNvPr id="206893" name="Line 4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445" y="809"/>
                          <a:ext cx="0" cy="499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894" name="Line 4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034" y="1333"/>
                          <a:ext cx="4332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895" name="Line 4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033" y="809"/>
                          <a:ext cx="4309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896" name="Line 4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033" y="1081"/>
                          <a:ext cx="4309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206897" name="Group 4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45" y="1254"/>
                          <a:ext cx="589" cy="91"/>
                          <a:chOff x="431" y="1298"/>
                          <a:chExt cx="589" cy="91"/>
                        </a:xfrm>
                      </p:grpSpPr>
                      <p:sp>
                        <p:nvSpPr>
                          <p:cNvPr id="206898" name="Arc 50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582" y="1259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899" name="Arc 51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742" y="1259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00" name="Arc 52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902" y="1271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01" name="Line 5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431" y="1377"/>
                            <a:ext cx="112" cy="0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6902" name="Text Box 5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11" y="663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0" tIns="0" rIns="0" bIns="0" anchor="ctr" anchorCtr="1">
                          <a:spAutoFit/>
                        </a:bodyPr>
                        <a:lstStyle/>
                        <a:p>
                          <a:pPr algn="ctr">
                            <a:spcBef>
                              <a:spcPct val="50000"/>
                            </a:spcBef>
                          </a:pPr>
                          <a:r>
                            <a:rPr lang="cs-CZ" altLang="cs-CZ" sz="2000" b="1">
                              <a:solidFill>
                                <a:srgbClr val="000000"/>
                              </a:solidFill>
                            </a:rPr>
                            <a:t>L</a:t>
                          </a:r>
                          <a:r>
                            <a:rPr lang="cs-CZ" altLang="cs-CZ" sz="2000" b="1" baseline="-25000">
                              <a:solidFill>
                                <a:srgbClr val="000000"/>
                              </a:solidFill>
                            </a:rPr>
                            <a:t>1</a:t>
                          </a:r>
                        </a:p>
                      </p:txBody>
                    </p:sp>
                    <p:grpSp>
                      <p:nvGrpSpPr>
                        <p:cNvPr id="206903" name="Group 5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45" y="990"/>
                          <a:ext cx="589" cy="91"/>
                          <a:chOff x="431" y="1298"/>
                          <a:chExt cx="589" cy="91"/>
                        </a:xfrm>
                      </p:grpSpPr>
                      <p:sp>
                        <p:nvSpPr>
                          <p:cNvPr id="206904" name="Arc 56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582" y="1259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05" name="Arc 57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742" y="1259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06" name="Arc 58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902" y="1271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07" name="Line 5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431" y="1377"/>
                            <a:ext cx="112" cy="0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grpSp>
                      <p:nvGrpSpPr>
                        <p:cNvPr id="206908" name="Group 6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45" y="718"/>
                          <a:ext cx="589" cy="91"/>
                          <a:chOff x="431" y="1298"/>
                          <a:chExt cx="589" cy="91"/>
                        </a:xfrm>
                      </p:grpSpPr>
                      <p:sp>
                        <p:nvSpPr>
                          <p:cNvPr id="206909" name="Arc 61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582" y="1259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10" name="Arc 62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742" y="1259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11" name="Arc 63"/>
                          <p:cNvSpPr>
                            <a:spLocks noChangeAspect="1"/>
                          </p:cNvSpPr>
                          <p:nvPr/>
                        </p:nvSpPr>
                        <p:spPr bwMode="auto">
                          <a:xfrm rot="16200000" flipV="1">
                            <a:off x="902" y="1271"/>
                            <a:ext cx="79" cy="157"/>
                          </a:xfrm>
                          <a:custGeom>
                            <a:avLst/>
                            <a:gdLst>
                              <a:gd name="G0" fmla="+- 0 0 0"/>
                              <a:gd name="G1" fmla="+- 21600 0 0"/>
                              <a:gd name="G2" fmla="+- 21600 0 0"/>
                              <a:gd name="T0" fmla="*/ 0 w 21600"/>
                              <a:gd name="T1" fmla="*/ 0 h 43068"/>
                              <a:gd name="T2" fmla="*/ 2385 w 21600"/>
                              <a:gd name="T3" fmla="*/ 43068 h 43068"/>
                              <a:gd name="T4" fmla="*/ 0 w 21600"/>
                              <a:gd name="T5" fmla="*/ 21600 h 4306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43068" fill="none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</a:path>
                              <a:path w="21600" h="43068" stroke="0" extrusionOk="0">
                                <a:moveTo>
                                  <a:pt x="-1" y="0"/>
                                </a:moveTo>
                                <a:cubicBezTo>
                                  <a:pt x="11929" y="0"/>
                                  <a:pt x="21600" y="9670"/>
                                  <a:pt x="21600" y="21600"/>
                                </a:cubicBezTo>
                                <a:cubicBezTo>
                                  <a:pt x="21600" y="32606"/>
                                  <a:pt x="13324" y="41852"/>
                                  <a:pt x="2384" y="43067"/>
                                </a:cubicBezTo>
                                <a:lnTo>
                                  <a:pt x="0" y="21600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12" name="Line 6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431" y="1377"/>
                            <a:ext cx="112" cy="0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6913" name="Oval 6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9" y="1029"/>
                          <a:ext cx="91" cy="91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914" name="Text Box 6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11" y="1207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0" tIns="0" rIns="0" bIns="0" anchor="ctr" anchorCtr="1">
                          <a:spAutoFit/>
                        </a:bodyPr>
                        <a:lstStyle/>
                        <a:p>
                          <a:pPr algn="ctr">
                            <a:spcBef>
                              <a:spcPct val="50000"/>
                            </a:spcBef>
                          </a:pPr>
                          <a:r>
                            <a:rPr lang="cs-CZ" altLang="cs-CZ" sz="2000" b="1">
                              <a:solidFill>
                                <a:srgbClr val="000000"/>
                              </a:solidFill>
                            </a:rPr>
                            <a:t>L</a:t>
                          </a:r>
                          <a:r>
                            <a:rPr lang="cs-CZ" altLang="cs-CZ" sz="2000" b="1" baseline="-25000">
                              <a:solidFill>
                                <a:srgbClr val="000000"/>
                              </a:solidFill>
                            </a:rPr>
                            <a:t>3</a:t>
                          </a:r>
                        </a:p>
                      </p:txBody>
                    </p:sp>
                    <p:sp>
                      <p:nvSpPr>
                        <p:cNvPr id="206915" name="Text Box 6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11" y="935"/>
                          <a:ext cx="227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0" tIns="0" rIns="0" bIns="0" anchor="ctr" anchorCtr="1">
                          <a:spAutoFit/>
                        </a:bodyPr>
                        <a:lstStyle/>
                        <a:p>
                          <a:pPr algn="ctr">
                            <a:spcBef>
                              <a:spcPct val="50000"/>
                            </a:spcBef>
                          </a:pPr>
                          <a:r>
                            <a:rPr lang="cs-CZ" altLang="cs-CZ" sz="2000" b="1">
                              <a:solidFill>
                                <a:srgbClr val="000000"/>
                              </a:solidFill>
                            </a:rPr>
                            <a:t>L</a:t>
                          </a:r>
                          <a:r>
                            <a:rPr lang="cs-CZ" altLang="cs-CZ" sz="2000" b="1" baseline="-25000">
                              <a:solidFill>
                                <a:srgbClr val="000000"/>
                              </a:solidFill>
                            </a:rPr>
                            <a:t>2</a:t>
                          </a:r>
                        </a:p>
                      </p:txBody>
                    </p:sp>
                    <p:grpSp>
                      <p:nvGrpSpPr>
                        <p:cNvPr id="206916" name="Group 6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19" y="1623"/>
                          <a:ext cx="272" cy="364"/>
                          <a:chOff x="2381" y="2296"/>
                          <a:chExt cx="272" cy="364"/>
                        </a:xfrm>
                      </p:grpSpPr>
                      <p:sp>
                        <p:nvSpPr>
                          <p:cNvPr id="206917" name="Line 6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381" y="2455"/>
                            <a:ext cx="136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18" name="Line 7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517" y="2455"/>
                            <a:ext cx="136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19" name="Line 7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381" y="2523"/>
                            <a:ext cx="136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20" name="Line 7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517" y="2523"/>
                            <a:ext cx="136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21" name="Line 7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517" y="2296"/>
                            <a:ext cx="0" cy="137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22" name="Line 7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517" y="2523"/>
                            <a:ext cx="0" cy="137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grpSp>
                      <p:nvGrpSpPr>
                        <p:cNvPr id="206923" name="Group 7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417" y="1623"/>
                          <a:ext cx="272" cy="364"/>
                          <a:chOff x="2381" y="2296"/>
                          <a:chExt cx="272" cy="364"/>
                        </a:xfrm>
                      </p:grpSpPr>
                      <p:sp>
                        <p:nvSpPr>
                          <p:cNvPr id="206924" name="Line 7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381" y="2455"/>
                            <a:ext cx="136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25" name="Line 7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517" y="2455"/>
                            <a:ext cx="136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26" name="Line 7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381" y="2523"/>
                            <a:ext cx="136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27" name="Line 7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517" y="2523"/>
                            <a:ext cx="136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28" name="Line 8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517" y="2296"/>
                            <a:ext cx="0" cy="137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29" name="Line 8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517" y="2523"/>
                            <a:ext cx="0" cy="137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 type="none" w="lg" len="lg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lIns="90000" tIns="46800" rIns="90000" bIns="46800">
                            <a:sp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6930" name="Oval 8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10" y="761"/>
                          <a:ext cx="91" cy="91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254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931" name="Oval 8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09" y="1033"/>
                          <a:ext cx="91" cy="91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254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932" name="Oval 8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08" y="1283"/>
                          <a:ext cx="91" cy="91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25400">
                          <a:solidFill>
                            <a:srgbClr val="000000"/>
                          </a:solidFill>
                          <a:round/>
                          <a:headEnd/>
                          <a:tailEnd type="none" w="lg" len="lg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206933" name="Group 8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41" y="2212"/>
                          <a:ext cx="228" cy="271"/>
                          <a:chOff x="174" y="3385"/>
                          <a:chExt cx="228" cy="271"/>
                        </a:xfrm>
                      </p:grpSpPr>
                      <p:sp>
                        <p:nvSpPr>
                          <p:cNvPr id="206934" name="Line 8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88" y="3385"/>
                            <a:ext cx="0" cy="181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35" name="Line 8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88" y="3566"/>
                            <a:ext cx="114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36" name="Line 8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74" y="3566"/>
                            <a:ext cx="114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grpSp>
                        <p:nvGrpSpPr>
                          <p:cNvPr id="206937" name="Group 8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19" y="3611"/>
                            <a:ext cx="136" cy="0"/>
                            <a:chOff x="2109" y="3475"/>
                            <a:chExt cx="136" cy="0"/>
                          </a:xfrm>
                        </p:grpSpPr>
                        <p:sp>
                          <p:nvSpPr>
                            <p:cNvPr id="206938" name="Line 90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109" y="3475"/>
                              <a:ext cx="68" cy="0"/>
                            </a:xfrm>
                            <a:prstGeom prst="line">
                              <a:avLst/>
                            </a:prstGeom>
                            <a:noFill/>
                            <a:ln w="508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cs-CZ"/>
                            </a:p>
                          </p:txBody>
                        </p:sp>
                        <p:sp>
                          <p:nvSpPr>
                            <p:cNvPr id="206939" name="Line 9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177" y="3475"/>
                              <a:ext cx="68" cy="0"/>
                            </a:xfrm>
                            <a:prstGeom prst="line">
                              <a:avLst/>
                            </a:prstGeom>
                            <a:noFill/>
                            <a:ln w="508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cs-CZ"/>
                            </a:p>
                          </p:txBody>
                        </p:sp>
                      </p:grpSp>
                      <p:sp>
                        <p:nvSpPr>
                          <p:cNvPr id="206940" name="Line 9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64" y="3656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grpSp>
                      <p:nvGrpSpPr>
                        <p:cNvPr id="206941" name="Group 9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40" y="2212"/>
                          <a:ext cx="228" cy="271"/>
                          <a:chOff x="174" y="3385"/>
                          <a:chExt cx="228" cy="271"/>
                        </a:xfrm>
                      </p:grpSpPr>
                      <p:sp>
                        <p:nvSpPr>
                          <p:cNvPr id="206942" name="Line 9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88" y="3385"/>
                            <a:ext cx="0" cy="181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43" name="Line 9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88" y="3566"/>
                            <a:ext cx="114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44" name="Line 9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74" y="3566"/>
                            <a:ext cx="114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grpSp>
                        <p:nvGrpSpPr>
                          <p:cNvPr id="206945" name="Group 9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19" y="3611"/>
                            <a:ext cx="136" cy="0"/>
                            <a:chOff x="2109" y="3475"/>
                            <a:chExt cx="136" cy="0"/>
                          </a:xfrm>
                        </p:grpSpPr>
                        <p:sp>
                          <p:nvSpPr>
                            <p:cNvPr id="206946" name="Line 9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109" y="3475"/>
                              <a:ext cx="68" cy="0"/>
                            </a:xfrm>
                            <a:prstGeom prst="line">
                              <a:avLst/>
                            </a:prstGeom>
                            <a:noFill/>
                            <a:ln w="508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cs-CZ"/>
                            </a:p>
                          </p:txBody>
                        </p:sp>
                        <p:sp>
                          <p:nvSpPr>
                            <p:cNvPr id="206947" name="Line 9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177" y="3475"/>
                              <a:ext cx="68" cy="0"/>
                            </a:xfrm>
                            <a:prstGeom prst="line">
                              <a:avLst/>
                            </a:prstGeom>
                            <a:noFill/>
                            <a:ln w="508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cs-CZ"/>
                            </a:p>
                          </p:txBody>
                        </p:sp>
                      </p:grpSp>
                      <p:sp>
                        <p:nvSpPr>
                          <p:cNvPr id="206948" name="Line 10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64" y="3656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grpSp>
                      <p:nvGrpSpPr>
                        <p:cNvPr id="206949" name="Group 10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439" y="2212"/>
                          <a:ext cx="228" cy="271"/>
                          <a:chOff x="174" y="3385"/>
                          <a:chExt cx="228" cy="271"/>
                        </a:xfrm>
                      </p:grpSpPr>
                      <p:sp>
                        <p:nvSpPr>
                          <p:cNvPr id="206950" name="Line 10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88" y="3385"/>
                            <a:ext cx="0" cy="181"/>
                          </a:xfrm>
                          <a:prstGeom prst="line">
                            <a:avLst/>
                          </a:prstGeom>
                          <a:noFill/>
                          <a:ln w="381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51" name="Line 10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88" y="3566"/>
                            <a:ext cx="114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sp>
                        <p:nvSpPr>
                          <p:cNvPr id="206952" name="Line 10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74" y="3566"/>
                            <a:ext cx="114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  <p:grpSp>
                        <p:nvGrpSpPr>
                          <p:cNvPr id="206953" name="Group 10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19" y="3611"/>
                            <a:ext cx="136" cy="0"/>
                            <a:chOff x="2109" y="3475"/>
                            <a:chExt cx="136" cy="0"/>
                          </a:xfrm>
                        </p:grpSpPr>
                        <p:sp>
                          <p:nvSpPr>
                            <p:cNvPr id="206954" name="Line 106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109" y="3475"/>
                              <a:ext cx="68" cy="0"/>
                            </a:xfrm>
                            <a:prstGeom prst="line">
                              <a:avLst/>
                            </a:prstGeom>
                            <a:noFill/>
                            <a:ln w="508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cs-CZ"/>
                            </a:p>
                          </p:txBody>
                        </p:sp>
                        <p:sp>
                          <p:nvSpPr>
                            <p:cNvPr id="206955" name="Line 10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177" y="3475"/>
                              <a:ext cx="68" cy="0"/>
                            </a:xfrm>
                            <a:prstGeom prst="line">
                              <a:avLst/>
                            </a:prstGeom>
                            <a:noFill/>
                            <a:ln w="508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cs-CZ"/>
                            </a:p>
                          </p:txBody>
                        </p:sp>
                      </p:grpSp>
                      <p:sp>
                        <p:nvSpPr>
                          <p:cNvPr id="206956" name="Line 10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64" y="3656"/>
                            <a:ext cx="68" cy="0"/>
                          </a:xfrm>
                          <a:prstGeom prst="line">
                            <a:avLst/>
                          </a:prstGeom>
                          <a:noFill/>
                          <a:ln w="508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cs-CZ"/>
                          </a:p>
                        </p:txBody>
                      </p:sp>
                    </p:grpSp>
                    <p:sp>
                      <p:nvSpPr>
                        <p:cNvPr id="206957" name="Line 10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055" y="1124"/>
                          <a:ext cx="0" cy="499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prstDash val="lgDash"/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958" name="Line 1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53" y="1396"/>
                          <a:ext cx="0" cy="227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prstDash val="lgDash"/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959" name="Line 1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055" y="1986"/>
                          <a:ext cx="0" cy="22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prstDash val="lgDash"/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206960" name="Line 11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53" y="1986"/>
                          <a:ext cx="0" cy="22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prstDash val="dash"/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lIns="90000" tIns="46800" rIns="90000" bIns="46800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06961" name="Line 1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56" y="852"/>
                        <a:ext cx="0" cy="136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90000" tIns="46800" rIns="90000" bIns="46800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</p:grpSp>
              <p:sp>
                <p:nvSpPr>
                  <p:cNvPr id="206962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6" y="1933"/>
                    <a:ext cx="212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FF0000"/>
                        </a:solidFill>
                      </a:rPr>
                      <a:t>I</a:t>
                    </a:r>
                    <a:r>
                      <a:rPr lang="cs-CZ" altLang="cs-CZ" sz="2000" b="1" baseline="-25000">
                        <a:solidFill>
                          <a:srgbClr val="FF0000"/>
                        </a:solidFill>
                      </a:rPr>
                      <a:t>1p</a:t>
                    </a:r>
                  </a:p>
                </p:txBody>
              </p:sp>
              <p:sp>
                <p:nvSpPr>
                  <p:cNvPr id="206963" name="Text Box 1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3" y="1038"/>
                    <a:ext cx="212" cy="2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99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rgbClr val="000000"/>
                        </a:solidFill>
                        <a:miter lim="800000"/>
                        <a:headEnd/>
                        <a:tailEnd type="none" w="lg" len="lg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6000" tIns="36000" rIns="36000" bIns="36000" anchor="ctr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cs-CZ" altLang="cs-CZ" sz="2000" b="1">
                        <a:solidFill>
                          <a:srgbClr val="FF0000"/>
                        </a:solidFill>
                      </a:rPr>
                      <a:t>I</a:t>
                    </a:r>
                    <a:r>
                      <a:rPr lang="cs-CZ" altLang="cs-CZ" sz="2000" b="1" baseline="-25000">
                        <a:solidFill>
                          <a:srgbClr val="FF0000"/>
                        </a:solidFill>
                      </a:rPr>
                      <a:t>1p</a:t>
                    </a:r>
                  </a:p>
                </p:txBody>
              </p:sp>
            </p:grpSp>
            <p:sp>
              <p:nvSpPr>
                <p:cNvPr id="206964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1655" y="2478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206965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1773" y="2205"/>
                  <a:ext cx="154" cy="2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36000" tIns="36000" rIns="36000" bIns="36000" anchor="ctr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cs-CZ" altLang="cs-CZ" sz="2000" b="1">
                      <a:solidFill>
                        <a:srgbClr val="FF0000"/>
                      </a:solidFill>
                    </a:rPr>
                    <a:t>I</a:t>
                  </a:r>
                  <a:r>
                    <a:rPr lang="cs-CZ" altLang="cs-CZ" sz="2000" b="1" baseline="-25000">
                      <a:solidFill>
                        <a:srgbClr val="FF0000"/>
                      </a:solidFill>
                    </a:rPr>
                    <a:t>p</a:t>
                  </a:r>
                </a:p>
              </p:txBody>
            </p:sp>
          </p:grpSp>
          <p:graphicFrame>
            <p:nvGraphicFramePr>
              <p:cNvPr id="206967" name="Object 119"/>
              <p:cNvGraphicFramePr>
                <a:graphicFrameLocks noChangeAspect="1"/>
              </p:cNvGraphicFramePr>
              <p:nvPr/>
            </p:nvGraphicFramePr>
            <p:xfrm>
              <a:off x="2844" y="2092"/>
              <a:ext cx="72" cy="1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7042" name="Rovnice" r:id="rId7" imgW="114120" imgH="215640" progId="Equation.3">
                      <p:embed/>
                    </p:oleObj>
                  </mc:Choice>
                  <mc:Fallback>
                    <p:oleObj name="Rovnice" r:id="rId7" imgW="114120" imgH="215640" progId="Equation.3">
                      <p:embed/>
                      <p:pic>
                        <p:nvPicPr>
                          <p:cNvPr id="0" name="Object 1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44" y="2092"/>
                            <a:ext cx="72" cy="1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9" name="Oval 65"/>
            <p:cNvSpPr>
              <a:spLocks noChangeArrowheads="1"/>
            </p:cNvSpPr>
            <p:nvPr/>
          </p:nvSpPr>
          <p:spPr bwMode="auto">
            <a:xfrm>
              <a:off x="648000" y="2060401"/>
              <a:ext cx="144463" cy="144463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6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6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6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6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6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/>
    </p:bldLst>
  </p:timing>
</p:sld>
</file>

<file path=ppt/theme/theme1.xml><?xml version="1.0" encoding="utf-8"?>
<a:theme xmlns:a="http://schemas.openxmlformats.org/drawingml/2006/main" name="Zeměkoule">
  <a:themeElements>
    <a:clrScheme name="Zeměkoul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Zeměkou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Zeměkoul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5577</TotalTime>
  <Words>1078</Words>
  <Application>Microsoft Office PowerPoint</Application>
  <PresentationFormat>Předvádění na obrazovce (4:3)</PresentationFormat>
  <Paragraphs>235</Paragraphs>
  <Slides>17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Comic Sans MS</vt:lpstr>
      <vt:lpstr>Symbol</vt:lpstr>
      <vt:lpstr>Verdana</vt:lpstr>
      <vt:lpstr>Wingdings</vt:lpstr>
      <vt:lpstr>Zeměkoule</vt:lpstr>
      <vt:lpstr>Rovnice</vt:lpstr>
      <vt:lpstr>Zemní spojení</vt:lpstr>
      <vt:lpstr>Vznik zemního spojení  </vt:lpstr>
      <vt:lpstr>Zemní spojení v soustavě vn  </vt:lpstr>
      <vt:lpstr>Bezporuchový stav - izolovaný uzel   </vt:lpstr>
      <vt:lpstr>Zemní spojení fáze L1 - izolovaný uzel  </vt:lpstr>
      <vt:lpstr>Zemní spojení fáze L1 - izolovaný uzel </vt:lpstr>
      <vt:lpstr>Fázorový diagram při poruše - izolovaný uzel  </vt:lpstr>
      <vt:lpstr>Kompenzace zemního spojení- venkovní sítě  </vt:lpstr>
      <vt:lpstr>Kompenzace zemního spojení - venkovní vedení   </vt:lpstr>
      <vt:lpstr>Kompenzace zemního spojení - venkovní vedení   </vt:lpstr>
      <vt:lpstr>Kompenzace zemního spojení - venkovní vedení   </vt:lpstr>
      <vt:lpstr>Ladění zhášecí tlumivky - venkovní vedení  </vt:lpstr>
      <vt:lpstr>Ladění zhášecí tlumivky  </vt:lpstr>
      <vt:lpstr>Nepřímo uzemněné soustavy - kabelové a smíšené rozvody vn  </vt:lpstr>
      <vt:lpstr>Nepřímo uzemněné soustavy - kabelové a smíšené rozvody vn  </vt:lpstr>
      <vt:lpstr>Nepřímo uzemněné soustavy kabelové a smíšené rozvody  </vt:lpstr>
      <vt:lpstr>Zdroj: 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Světelná technika</dc:title>
  <dc:creator>pe</dc:creator>
  <cp:lastModifiedBy>Ivo Petricek</cp:lastModifiedBy>
  <cp:revision>371</cp:revision>
  <dcterms:created xsi:type="dcterms:W3CDTF">2008-08-11T06:50:55Z</dcterms:created>
  <dcterms:modified xsi:type="dcterms:W3CDTF">2022-06-24T07:29:54Z</dcterms:modified>
</cp:coreProperties>
</file>