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60" r:id="rId5"/>
    <p:sldId id="278" r:id="rId6"/>
    <p:sldId id="315" r:id="rId7"/>
    <p:sldId id="261" r:id="rId8"/>
    <p:sldId id="262" r:id="rId9"/>
    <p:sldId id="264" r:id="rId10"/>
    <p:sldId id="265" r:id="rId11"/>
    <p:sldId id="266" r:id="rId12"/>
    <p:sldId id="267" r:id="rId13"/>
    <p:sldId id="316" r:id="rId14"/>
    <p:sldId id="268" r:id="rId15"/>
    <p:sldId id="269" r:id="rId16"/>
    <p:sldId id="295" r:id="rId17"/>
    <p:sldId id="270" r:id="rId18"/>
    <p:sldId id="271" r:id="rId19"/>
    <p:sldId id="272" r:id="rId20"/>
    <p:sldId id="273" r:id="rId21"/>
    <p:sldId id="277" r:id="rId22"/>
    <p:sldId id="279" r:id="rId23"/>
    <p:sldId id="274" r:id="rId24"/>
    <p:sldId id="275" r:id="rId25"/>
    <p:sldId id="276" r:id="rId26"/>
    <p:sldId id="283" r:id="rId27"/>
    <p:sldId id="280" r:id="rId28"/>
    <p:sldId id="319" r:id="rId29"/>
    <p:sldId id="318" r:id="rId30"/>
    <p:sldId id="284" r:id="rId31"/>
    <p:sldId id="285" r:id="rId32"/>
    <p:sldId id="286" r:id="rId33"/>
    <p:sldId id="287" r:id="rId34"/>
    <p:sldId id="288" r:id="rId35"/>
    <p:sldId id="289" r:id="rId36"/>
    <p:sldId id="317" r:id="rId37"/>
    <p:sldId id="291" r:id="rId38"/>
    <p:sldId id="293" r:id="rId39"/>
    <p:sldId id="294" r:id="rId40"/>
    <p:sldId id="297" r:id="rId41"/>
    <p:sldId id="298" r:id="rId42"/>
    <p:sldId id="292" r:id="rId43"/>
    <p:sldId id="296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7" autoAdjust="0"/>
    <p:restoredTop sz="94660"/>
  </p:normalViewPr>
  <p:slideViewPr>
    <p:cSldViewPr>
      <p:cViewPr varScale="1">
        <p:scale>
          <a:sx n="105" d="100"/>
          <a:sy n="105" d="100"/>
        </p:scale>
        <p:origin x="120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469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469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69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69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69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69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469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69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46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1470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1470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C32C6-04BA-4A59-969B-80A306D59EE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74E18A-9EE2-47B4-862C-A85F303F93D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137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EE7D9D-B890-4195-9662-E6720050160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943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4E3528-197F-4569-B6BD-92332782641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7081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3CDEED-D850-47A8-8A2B-C1C570AEEAE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007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0AF151-88C9-42A7-94C1-B156F16FA15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742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50D2A1-E815-4759-957F-9E9B4EF2230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914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A81A0D-C932-4494-8D6F-20ECF4DF81F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205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4A646A-9853-4A6A-B806-D2D425DCD75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18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F9AB7D-40DD-40F2-A9AF-1AF4D2E5AF3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758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630FD6-B50A-4EED-9F50-BE07E4BBBF1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99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C05000-5B76-4D67-BFB6-32078312FC6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548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7BDC14-C6DC-4ACE-9436-A4A744F8CCC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854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fld id="{93730F2E-91EF-4057-9740-2CE26BE667BC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1136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366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36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6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6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6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6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36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6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36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136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endParaRPr lang="cs-CZ" altLang="cs-CZ"/>
          </a:p>
        </p:txBody>
      </p:sp>
      <p:sp>
        <p:nvSpPr>
          <p:cNvPr id="1136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wmf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jpeg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5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7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7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80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800px-Kurzschluss_12V2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300663"/>
            <a:ext cx="7702550" cy="1368425"/>
          </a:xfrm>
          <a:solidFill>
            <a:srgbClr val="FFFF99">
              <a:alpha val="30000"/>
            </a:srgbClr>
          </a:solidFill>
        </p:spPr>
        <p:txBody>
          <a:bodyPr/>
          <a:lstStyle/>
          <a:p>
            <a:r>
              <a:rPr lang="cs-CZ" altLang="cs-CZ" sz="7200">
                <a:latin typeface="Comic Sans MS" panose="030F0702030302020204" pitchFamily="66" charset="0"/>
              </a:rPr>
              <a:t>Elektrický zkrat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Nesymetrický zkrat</a:t>
            </a:r>
          </a:p>
        </p:txBody>
      </p:sp>
      <p:graphicFrame>
        <p:nvGraphicFramePr>
          <p:cNvPr id="140293" name="Object 5"/>
          <p:cNvGraphicFramePr>
            <a:graphicFrameLocks noGrp="1"/>
          </p:cNvGraphicFramePr>
          <p:nvPr>
            <p:ph sz="half" idx="1"/>
          </p:nvPr>
        </p:nvGraphicFramePr>
        <p:xfrm>
          <a:off x="88900" y="1258888"/>
          <a:ext cx="8961438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55" name="List" r:id="rId3" imgW="9972675" imgH="6829552" progId="Excel.Sheet.8">
                  <p:embed/>
                </p:oleObj>
              </mc:Choice>
              <mc:Fallback>
                <p:oleObj name="List" r:id="rId3" imgW="9972675" imgH="6829552" progId="Excel.Sheet.8">
                  <p:embed/>
                  <p:pic>
                    <p:nvPicPr>
                      <p:cNvPr id="0" name="Object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1258888"/>
                        <a:ext cx="8961438" cy="5470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20" name="Object 3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313" y="2636838"/>
          <a:ext cx="7191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56" name="Rovnice" r:id="rId5" imgW="495000" imgH="253800" progId="Equation.3">
                  <p:embed/>
                </p:oleObj>
              </mc:Choice>
              <mc:Fallback>
                <p:oleObj name="Rovnice" r:id="rId5" imgW="495000" imgH="2538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36838"/>
                        <a:ext cx="7191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 flipH="1">
            <a:off x="395288" y="6021388"/>
            <a:ext cx="22320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3203575" y="5734050"/>
            <a:ext cx="3168650" cy="3921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I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km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 – nárazový zkratový proud</a:t>
            </a:r>
          </a:p>
        </p:txBody>
      </p:sp>
      <p:sp>
        <p:nvSpPr>
          <p:cNvPr id="140307" name="Line 19"/>
          <p:cNvSpPr>
            <a:spLocks noChangeShapeType="1"/>
          </p:cNvSpPr>
          <p:nvPr/>
        </p:nvSpPr>
        <p:spPr bwMode="auto">
          <a:xfrm flipH="1">
            <a:off x="2700338" y="6021388"/>
            <a:ext cx="50323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6516688" y="5445125"/>
            <a:ext cx="2376487" cy="9413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i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ka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 (t) - stejnosměrná složka</a:t>
            </a:r>
            <a:r>
              <a:rPr lang="cs-CZ" altLang="cs-CZ" sz="1800" b="1">
                <a:effectLst/>
                <a:latin typeface="Garamond" panose="02020404030301010803" pitchFamily="18" charset="0"/>
              </a:rPr>
              <a:t> 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zkratového</a:t>
            </a:r>
            <a:r>
              <a:rPr lang="cs-CZ" altLang="cs-CZ" sz="1800" b="1">
                <a:effectLst/>
                <a:latin typeface="Garamond" panose="02020404030301010803" pitchFamily="18" charset="0"/>
              </a:rPr>
              <a:t> 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proudu</a:t>
            </a:r>
          </a:p>
        </p:txBody>
      </p:sp>
      <p:sp>
        <p:nvSpPr>
          <p:cNvPr id="140310" name="Line 22"/>
          <p:cNvSpPr>
            <a:spLocks noChangeShapeType="1"/>
          </p:cNvSpPr>
          <p:nvPr/>
        </p:nvSpPr>
        <p:spPr bwMode="auto">
          <a:xfrm flipH="1" flipV="1">
            <a:off x="3563938" y="4581525"/>
            <a:ext cx="2952750" cy="863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14" name="Text Box 26"/>
          <p:cNvSpPr txBox="1">
            <a:spLocks noChangeArrowheads="1"/>
          </p:cNvSpPr>
          <p:nvPr/>
        </p:nvSpPr>
        <p:spPr bwMode="auto">
          <a:xfrm>
            <a:off x="4932363" y="1700213"/>
            <a:ext cx="3600450" cy="3921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i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ks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 (t) - symetrický zkratový proud</a:t>
            </a:r>
          </a:p>
        </p:txBody>
      </p:sp>
      <p:sp>
        <p:nvSpPr>
          <p:cNvPr id="140315" name="Line 27"/>
          <p:cNvSpPr>
            <a:spLocks noChangeShapeType="1"/>
          </p:cNvSpPr>
          <p:nvPr/>
        </p:nvSpPr>
        <p:spPr bwMode="auto">
          <a:xfrm>
            <a:off x="4932363" y="2060575"/>
            <a:ext cx="719137" cy="5048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16" name="Text Box 28"/>
          <p:cNvSpPr txBox="1">
            <a:spLocks noChangeArrowheads="1"/>
          </p:cNvSpPr>
          <p:nvPr/>
        </p:nvSpPr>
        <p:spPr bwMode="auto">
          <a:xfrm>
            <a:off x="468313" y="1773238"/>
            <a:ext cx="3887787" cy="3921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i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kn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 (t) – nesymetrický zkratový proud</a:t>
            </a:r>
          </a:p>
        </p:txBody>
      </p:sp>
      <p:sp>
        <p:nvSpPr>
          <p:cNvPr id="140317" name="Line 29"/>
          <p:cNvSpPr>
            <a:spLocks noChangeShapeType="1"/>
          </p:cNvSpPr>
          <p:nvPr/>
        </p:nvSpPr>
        <p:spPr bwMode="auto">
          <a:xfrm flipH="1">
            <a:off x="3708400" y="2133600"/>
            <a:ext cx="647700" cy="1079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18" name="Line 30"/>
          <p:cNvSpPr>
            <a:spLocks noChangeShapeType="1"/>
          </p:cNvSpPr>
          <p:nvPr/>
        </p:nvSpPr>
        <p:spPr bwMode="auto">
          <a:xfrm flipH="1">
            <a:off x="323850" y="2636838"/>
            <a:ext cx="1223963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19" name="Text Box 31"/>
          <p:cNvSpPr txBox="1">
            <a:spLocks noChangeArrowheads="1"/>
          </p:cNvSpPr>
          <p:nvPr/>
        </p:nvSpPr>
        <p:spPr bwMode="auto">
          <a:xfrm>
            <a:off x="684213" y="234950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effectLst/>
              <a:latin typeface="Garamond" panose="02020404030301010803" pitchFamily="18" charset="0"/>
            </a:endParaRPr>
          </a:p>
        </p:txBody>
      </p:sp>
      <p:sp>
        <p:nvSpPr>
          <p:cNvPr id="140322" name="Line 34"/>
          <p:cNvSpPr>
            <a:spLocks noChangeShapeType="1"/>
          </p:cNvSpPr>
          <p:nvPr/>
        </p:nvSpPr>
        <p:spPr bwMode="auto">
          <a:xfrm flipH="1">
            <a:off x="395288" y="5145088"/>
            <a:ext cx="115252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323" name="Text Box 35"/>
          <p:cNvSpPr txBox="1">
            <a:spLocks noChangeArrowheads="1"/>
          </p:cNvSpPr>
          <p:nvPr/>
        </p:nvSpPr>
        <p:spPr bwMode="auto">
          <a:xfrm>
            <a:off x="539750" y="4797425"/>
            <a:ext cx="863600" cy="347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i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I</a:t>
            </a:r>
            <a:r>
              <a:rPr lang="cs-CZ" altLang="cs-CZ" sz="1800" i="1" baseline="-2500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kamax</a:t>
            </a:r>
          </a:p>
        </p:txBody>
      </p:sp>
      <p:graphicFrame>
        <p:nvGraphicFramePr>
          <p:cNvPr id="140324" name="Object 3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3" y="5554663"/>
          <a:ext cx="18002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57" name="Rovnice" r:id="rId7" imgW="1028520" imgH="253800" progId="Equation.3">
                  <p:embed/>
                </p:oleObj>
              </mc:Choice>
              <mc:Fallback>
                <p:oleObj name="Rovnice" r:id="rId7" imgW="1028520" imgH="2538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554663"/>
                        <a:ext cx="180022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/>
      <p:bldP spid="140305" grpId="0" animBg="1"/>
      <p:bldP spid="140306" grpId="0" animBg="1"/>
      <p:bldP spid="140307" grpId="0" animBg="1"/>
      <p:bldP spid="140309" grpId="0" animBg="1"/>
      <p:bldP spid="140310" grpId="0" animBg="1"/>
      <p:bldP spid="140314" grpId="0" animBg="1"/>
      <p:bldP spid="140315" grpId="0" animBg="1"/>
      <p:bldP spid="140316" grpId="0" animBg="1"/>
      <p:bldP spid="140317" grpId="0" animBg="1"/>
      <p:bldP spid="140318" grpId="0" animBg="1"/>
      <p:bldP spid="140322" grpId="0" animBg="1"/>
      <p:bldP spid="1403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Nesymetrický zkrat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88566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74850" indent="-1974850">
              <a:spcBef>
                <a:spcPct val="0"/>
              </a:spcBef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24213">
              <a:spcBef>
                <a:spcPct val="0"/>
              </a:spcBef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03600">
              <a:spcBef>
                <a:spcPct val="0"/>
              </a:spcBef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82988">
              <a:spcBef>
                <a:spcPct val="0"/>
              </a:spcBef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762375">
              <a:spcBef>
                <a:spcPct val="0"/>
              </a:spcBef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219575" fontAlgn="base">
              <a:spcBef>
                <a:spcPct val="0"/>
              </a:spcBef>
              <a:spcAft>
                <a:spcPct val="0"/>
              </a:spcAft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676775" fontAlgn="base">
              <a:spcBef>
                <a:spcPct val="0"/>
              </a:spcBef>
              <a:spcAft>
                <a:spcPct val="0"/>
              </a:spcAft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33975" fontAlgn="base">
              <a:spcBef>
                <a:spcPct val="0"/>
              </a:spcBef>
              <a:spcAft>
                <a:spcPct val="0"/>
              </a:spcAft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91175" fontAlgn="base">
              <a:spcBef>
                <a:spcPct val="0"/>
              </a:spcBef>
              <a:spcAft>
                <a:spcPct val="0"/>
              </a:spcAft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ks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(t) =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ku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(t)	– </a:t>
            </a:r>
            <a:r>
              <a:rPr lang="cs-CZ" altLang="cs-CZ" sz="2000" b="1" u="sng">
                <a:solidFill>
                  <a:schemeClr val="bg2"/>
                </a:solidFill>
                <a:effectLst/>
              </a:rPr>
              <a:t>ustálený zkratový proud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– průběh zkratového proudu po odeznění všech přechodných složek. Je dán napětím a zkratovou impedancí obvodu. Má sinusový průběh. 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88566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3275" indent="-803275"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24213"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03600"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82988"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762375"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219575"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676775"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33975"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91175"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km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– 	</a:t>
            </a:r>
            <a:r>
              <a:rPr lang="cs-CZ" altLang="cs-CZ" sz="2000" b="1" u="sng">
                <a:solidFill>
                  <a:schemeClr val="bg2"/>
                </a:solidFill>
                <a:effectLst/>
              </a:rPr>
              <a:t>nárazový zkratový proud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– maximální možná okamžitá hodnota zkratového proudu. Vzniká při maximální stejnosměrné složce v čase 0,01 s. Je směrodatný při určování dynamických účinků zkratového proudu.   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179388" y="2492375"/>
            <a:ext cx="88566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63638" indent="-1163638">
              <a:spcBef>
                <a:spcPct val="0"/>
              </a:spcBef>
              <a:tabLst>
                <a:tab pos="893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24213">
              <a:spcBef>
                <a:spcPct val="0"/>
              </a:spcBef>
              <a:tabLst>
                <a:tab pos="893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03600">
              <a:spcBef>
                <a:spcPct val="0"/>
              </a:spcBef>
              <a:tabLst>
                <a:tab pos="893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82988">
              <a:spcBef>
                <a:spcPct val="0"/>
              </a:spcBef>
              <a:tabLst>
                <a:tab pos="893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762375">
              <a:spcBef>
                <a:spcPct val="0"/>
              </a:spcBef>
              <a:tabLst>
                <a:tab pos="893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219575" fontAlgn="base">
              <a:spcBef>
                <a:spcPct val="0"/>
              </a:spcBef>
              <a:spcAft>
                <a:spcPct val="0"/>
              </a:spcAft>
              <a:tabLst>
                <a:tab pos="893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676775" fontAlgn="base">
              <a:spcBef>
                <a:spcPct val="0"/>
              </a:spcBef>
              <a:spcAft>
                <a:spcPct val="0"/>
              </a:spcAft>
              <a:tabLst>
                <a:tab pos="893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33975" fontAlgn="base">
              <a:spcBef>
                <a:spcPct val="0"/>
              </a:spcBef>
              <a:spcAft>
                <a:spcPct val="0"/>
              </a:spcAft>
              <a:tabLst>
                <a:tab pos="893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91175" fontAlgn="base">
              <a:spcBef>
                <a:spcPct val="0"/>
              </a:spcBef>
              <a:spcAft>
                <a:spcPct val="0"/>
              </a:spcAft>
              <a:tabLst>
                <a:tab pos="893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ka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(t) 	– 	</a:t>
            </a:r>
            <a:r>
              <a:rPr lang="cs-CZ" altLang="cs-CZ" sz="2000" b="1" u="sng">
                <a:solidFill>
                  <a:schemeClr val="bg2"/>
                </a:solidFill>
                <a:effectLst/>
              </a:rPr>
              <a:t>stejnosměrná složka zkratového proudu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– vzniká v případě, že zkrat nevznikne při maximální hodnotě napětí a umožňuje plynulou změnu proudu. Je maximální, jestliže zkrat vznikne v nule napětí. Zaniká s časovou konstantou T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a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=L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/R. </a:t>
            </a:r>
          </a:p>
        </p:txBody>
      </p:sp>
      <p:graphicFrame>
        <p:nvGraphicFramePr>
          <p:cNvPr id="143382" name="Object 2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49101907"/>
              </p:ext>
            </p:extLst>
          </p:nvPr>
        </p:nvGraphicFramePr>
        <p:xfrm>
          <a:off x="5449936" y="3894138"/>
          <a:ext cx="2866977" cy="90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7" name="Rovnice" r:id="rId3" imgW="1168200" imgH="368280" progId="Equation.3">
                  <p:embed/>
                </p:oleObj>
              </mc:Choice>
              <mc:Fallback>
                <p:oleObj name="Rovnice" r:id="rId3" imgW="1168200" imgH="368280" progId="Equation.3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936" y="3894138"/>
                        <a:ext cx="2866977" cy="90301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</p:spPr>
        <p:txBody>
          <a:bodyPr lIns="36000" tIns="36000" rIns="36000" bIns="36000"/>
          <a:lstStyle/>
          <a:p>
            <a:r>
              <a:rPr lang="cs-CZ" altLang="cs-CZ" sz="36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Obecný průběh zkratového proudu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6" y="1196751"/>
            <a:ext cx="8744312" cy="511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68144" y="260648"/>
            <a:ext cx="3106688" cy="2074242"/>
          </a:xfrm>
          <a:noFill/>
        </p:spPr>
        <p:txBody>
          <a:bodyPr lIns="36000" tIns="36000" rIns="36000" bIns="36000"/>
          <a:lstStyle/>
          <a:p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Obecný průběh zkratového proudu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4" y="0"/>
            <a:ext cx="5002312" cy="33843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176435"/>
            <a:ext cx="5128211" cy="3564933"/>
          </a:xfrm>
          <a:prstGeom prst="rect">
            <a:avLst/>
          </a:prstGeom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 flipH="1">
            <a:off x="3521800" y="4941168"/>
            <a:ext cx="330119" cy="936104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979712" y="5877272"/>
            <a:ext cx="1542089" cy="36933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blízký zkrat</a:t>
            </a:r>
            <a:endParaRPr lang="cs-CZ" altLang="cs-CZ" sz="1800" b="1" dirty="0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flipH="1">
            <a:off x="2411759" y="3451066"/>
            <a:ext cx="72007" cy="936104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611560" y="4387170"/>
            <a:ext cx="1800200" cy="36933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vzdálený zkrat</a:t>
            </a:r>
            <a:endParaRPr lang="cs-CZ" altLang="cs-CZ" sz="1800" b="1" dirty="0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993775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Účinky zkratů</a:t>
            </a:r>
          </a:p>
        </p:txBody>
      </p:sp>
      <p:graphicFrame>
        <p:nvGraphicFramePr>
          <p:cNvPr id="151559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5867400" y="2708275"/>
          <a:ext cx="28098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3" name="Rovnice" r:id="rId3" imgW="1028520" imgH="253800" progId="Equation.3">
                  <p:embed/>
                </p:oleObj>
              </mc:Choice>
              <mc:Fallback>
                <p:oleObj name="Rovnice" r:id="rId3" imgW="102852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08275"/>
                        <a:ext cx="2809875" cy="693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107950" y="1196975"/>
            <a:ext cx="89281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1. Dynamické účinky - nárazový zkratový proud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07950" y="1916113"/>
            <a:ext cx="8785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3275" indent="-803275"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1563"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0950"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0338"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km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	– vrcholová hodnota první půlperiody zkratového proudu při největší možné stejnosměrné složce v čase t = 0,01 sek.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07950" y="2708275"/>
            <a:ext cx="5400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Při nulovém útlumu stejnosměrné složky je velikost nárazového zkratového proudu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107950" y="3716338"/>
            <a:ext cx="5903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Ve skutečnosti dochází k útlumu stejnosměrné složky a tím i k poklesu nárazového zkratového proudu</a:t>
            </a:r>
          </a:p>
        </p:txBody>
      </p:sp>
      <p:graphicFrame>
        <p:nvGraphicFramePr>
          <p:cNvPr id="151562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6156325" y="3789363"/>
          <a:ext cx="2879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4" name="Rovnice" r:id="rId5" imgW="1066680" imgH="253800" progId="Equation.3">
                  <p:embed/>
                </p:oleObj>
              </mc:Choice>
              <mc:Fallback>
                <p:oleObj name="Rovnice" r:id="rId5" imgW="106668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789363"/>
                        <a:ext cx="2879725" cy="685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107950" y="4902200"/>
            <a:ext cx="87852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0700">
              <a:spcBef>
                <a:spcPct val="0"/>
              </a:spcBef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70088">
              <a:spcBef>
                <a:spcPct val="0"/>
              </a:spcBef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49475">
              <a:spcBef>
                <a:spcPct val="0"/>
              </a:spcBef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28863">
              <a:spcBef>
                <a:spcPct val="0"/>
              </a:spcBef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86063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43263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0463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57663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</a:rPr>
              <a:t>kde K je činitel, který respektuje útlum zkratového proudu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 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- 	závisí na místě zkratu v soustavě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- 	pohybuje se v rozsahu 1,2 – 1,9</a:t>
            </a:r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107950" y="6092825"/>
            <a:ext cx="89281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</a:rPr>
              <a:t>Nárazový zkratový proud je rozhodující pro dynamické namáhání</a:t>
            </a:r>
            <a:r>
              <a:rPr lang="cs-CZ" altLang="cs-CZ" sz="2200">
                <a:solidFill>
                  <a:schemeClr val="bg2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1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1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179388" y="898525"/>
            <a:ext cx="4392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Obecný výpočet síly, která působí na dlouhé rovnoběžné vodiče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(ZAE 1. ročník)</a:t>
            </a:r>
          </a:p>
        </p:txBody>
      </p:sp>
      <p:graphicFrame>
        <p:nvGraphicFramePr>
          <p:cNvPr id="154630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4284663" y="3568700"/>
          <a:ext cx="47879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8" name="Rovnice" r:id="rId3" imgW="2311200" imgH="419040" progId="Equation.3">
                  <p:embed/>
                </p:oleObj>
              </mc:Choice>
              <mc:Fallback>
                <p:oleObj name="Rovnice" r:id="rId3" imgW="231120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568700"/>
                        <a:ext cx="4787900" cy="868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179388" y="1917700"/>
            <a:ext cx="6696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>
              <a:spcBef>
                <a:spcPct val="0"/>
              </a:spcBef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2663">
              <a:spcBef>
                <a:spcPct val="0"/>
              </a:spcBef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kde	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a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 jsou procházející proudy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l  je délka vodiče (vzdálenost podpěr)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d  je vzdálenost vodičů 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215900" y="3068638"/>
            <a:ext cx="680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Pro výpočet silových účinků zkratu v soustavě platí:</a:t>
            </a:r>
          </a:p>
        </p:txBody>
      </p:sp>
      <p:graphicFrame>
        <p:nvGraphicFramePr>
          <p:cNvPr id="154634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6463" y="898525"/>
          <a:ext cx="43195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9" name="Rovnice" r:id="rId5" imgW="2171520" imgH="419040" progId="Equation.3">
                  <p:embed/>
                </p:oleObj>
              </mc:Choice>
              <mc:Fallback>
                <p:oleObj name="Rovnice" r:id="rId5" imgW="217152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898525"/>
                        <a:ext cx="4319587" cy="8334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250825" y="4724400"/>
            <a:ext cx="8640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92188">
              <a:spcBef>
                <a:spcPct val="0"/>
              </a:spcBef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 defTabSz="992188">
              <a:spcBef>
                <a:spcPct val="0"/>
              </a:spcBef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2663" defTabSz="992188">
              <a:spcBef>
                <a:spcPct val="0"/>
              </a:spcBef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92188">
              <a:spcBef>
                <a:spcPct val="0"/>
              </a:spcBef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92188">
              <a:spcBef>
                <a:spcPct val="0"/>
              </a:spcBef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92188" fontAlgn="base">
              <a:spcBef>
                <a:spcPct val="0"/>
              </a:spcBef>
              <a:spcAft>
                <a:spcPct val="0"/>
              </a:spcAft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92188" fontAlgn="base">
              <a:spcBef>
                <a:spcPct val="0"/>
              </a:spcBef>
              <a:spcAft>
                <a:spcPct val="0"/>
              </a:spcAft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92188" fontAlgn="base">
              <a:spcBef>
                <a:spcPct val="0"/>
              </a:spcBef>
              <a:spcAft>
                <a:spcPct val="0"/>
              </a:spcAft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92188" fontAlgn="base">
              <a:spcBef>
                <a:spcPct val="0"/>
              </a:spcBef>
              <a:spcAft>
                <a:spcPct val="0"/>
              </a:spcAft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kde	k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1	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je koeficient tvaru vodiče 	-	kruhový - k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= 1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		- 	obdélníkový - dle ČSN</a:t>
            </a: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215900" y="5732463"/>
            <a:ext cx="87487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81088" indent="-1081088" defTabSz="992188">
              <a:spcBef>
                <a:spcPct val="0"/>
              </a:spcBef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39850" defTabSz="992188">
              <a:spcBef>
                <a:spcPct val="0"/>
              </a:spcBef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19238" defTabSz="992188">
              <a:spcBef>
                <a:spcPct val="0"/>
              </a:spcBef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8625" defTabSz="992188">
              <a:spcBef>
                <a:spcPct val="0"/>
              </a:spcBef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78013" defTabSz="992188">
              <a:spcBef>
                <a:spcPct val="0"/>
              </a:spcBef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35213" defTabSz="992188" fontAlgn="base">
              <a:spcBef>
                <a:spcPct val="0"/>
              </a:spcBef>
              <a:spcAft>
                <a:spcPct val="0"/>
              </a:spcAft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92413" defTabSz="992188" fontAlgn="base">
              <a:spcBef>
                <a:spcPct val="0"/>
              </a:spcBef>
              <a:spcAft>
                <a:spcPct val="0"/>
              </a:spcAft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49613" defTabSz="992188" fontAlgn="base">
              <a:spcBef>
                <a:spcPct val="0"/>
              </a:spcBef>
              <a:spcAft>
                <a:spcPct val="0"/>
              </a:spcAft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06813" defTabSz="992188" fontAlgn="base">
              <a:spcBef>
                <a:spcPct val="0"/>
              </a:spcBef>
              <a:spcAft>
                <a:spcPct val="0"/>
              </a:spcAft>
              <a:tabLst>
                <a:tab pos="714375" algn="l"/>
                <a:tab pos="1081088" algn="l"/>
                <a:tab pos="4395788" algn="l"/>
                <a:tab pos="4665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kde	k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2	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je koeficient respektující uspořádání vodičů a fázový posun proudů 	-	dva vodiče – k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= 1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		- 	ostatní - dle ČSN (k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= 0,8-1)</a:t>
            </a:r>
          </a:p>
        </p:txBody>
      </p:sp>
      <p:sp>
        <p:nvSpPr>
          <p:cNvPr id="154639" name="Text Box 15"/>
          <p:cNvSpPr txBox="1">
            <a:spLocks noChangeArrowheads="1"/>
          </p:cNvSpPr>
          <p:nvPr/>
        </p:nvSpPr>
        <p:spPr bwMode="auto">
          <a:xfrm>
            <a:off x="107950" y="177800"/>
            <a:ext cx="89281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1. Dynamické účinky - nárazový zkratový proud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4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4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4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4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4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4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/>
      <p:bldP spid="1546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4068763" y="3171825"/>
            <a:ext cx="4895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</a:rPr>
              <a:t>Přípojnice na izolátorech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</a:rPr>
              <a:t>– kontrola na dynamické namáhání</a:t>
            </a:r>
            <a:r>
              <a:rPr lang="cs-CZ" altLang="cs-CZ" sz="2200" dirty="0">
                <a:solidFill>
                  <a:schemeClr val="bg2"/>
                </a:solidFill>
                <a:effectLst/>
              </a:rPr>
              <a:t> </a:t>
            </a:r>
          </a:p>
        </p:txBody>
      </p:sp>
      <p:pic>
        <p:nvPicPr>
          <p:cNvPr id="1966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4450"/>
            <a:ext cx="6191250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2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708275"/>
            <a:ext cx="38354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6622" name="Object 14"/>
          <p:cNvGraphicFramePr>
            <a:graphicFrameLocks noChangeAspect="1"/>
          </p:cNvGraphicFramePr>
          <p:nvPr/>
        </p:nvGraphicFramePr>
        <p:xfrm>
          <a:off x="5724525" y="4508500"/>
          <a:ext cx="295116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3" name="Rovnice" r:id="rId5" imgW="1409400" imgH="393480" progId="Equation.3">
                  <p:embed/>
                </p:oleObj>
              </mc:Choice>
              <mc:Fallback>
                <p:oleObj name="Rovnice" r:id="rId5" imgW="14094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508500"/>
                        <a:ext cx="2951163" cy="8239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23" name="Object 15"/>
          <p:cNvGraphicFramePr>
            <a:graphicFrameLocks noChangeAspect="1"/>
          </p:cNvGraphicFramePr>
          <p:nvPr/>
        </p:nvGraphicFramePr>
        <p:xfrm>
          <a:off x="5724525" y="5445125"/>
          <a:ext cx="29511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4" name="Rovnice" r:id="rId7" imgW="1688760" imgH="393480" progId="Equation.3">
                  <p:embed/>
                </p:oleObj>
              </mc:Choice>
              <mc:Fallback>
                <p:oleObj name="Rovnice" r:id="rId7" imgW="168876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445125"/>
                        <a:ext cx="2951163" cy="6873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24" name="Text Box 16"/>
          <p:cNvSpPr txBox="1">
            <a:spLocks noChangeArrowheads="1"/>
          </p:cNvSpPr>
          <p:nvPr/>
        </p:nvSpPr>
        <p:spPr bwMode="auto">
          <a:xfrm>
            <a:off x="4067175" y="4076700"/>
            <a:ext cx="3529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Pro daný příklad vypočítejte koeficient k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1</a:t>
            </a:r>
            <a:endParaRPr lang="cs-CZ" altLang="cs-CZ" sz="2000" baseline="-2500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  <p:bldP spid="1966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33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9388" y="4621213"/>
          <a:ext cx="22320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2" name="Rovnice" r:id="rId3" imgW="901440" imgH="482400" progId="Equation.3">
                  <p:embed/>
                </p:oleObj>
              </mc:Choice>
              <mc:Fallback>
                <p:oleObj name="Rovnice" r:id="rId3" imgW="901440" imgH="482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621213"/>
                        <a:ext cx="2232025" cy="1195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07950" y="260350"/>
            <a:ext cx="89281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2. Tepelné účinky – ekvivalentní oteplovací proud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79388" y="908050"/>
            <a:ext cx="87852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3275" indent="-803275"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71563"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0950"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0338"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ke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	– efektivní hodnota fiktivního sinusového proudu s konstantní amplitudou, který za dobu zkratu (t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) vyvine stejné množství tepla jako předpokládaný zkratový proud s maximální stejnosměrnou složkou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- ekvivalentní oteplovací proud je základní hodnotou pro určování tepelných účinků zkratového proudu.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179388" y="3068638"/>
            <a:ext cx="4176712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Teplo vzniklé ve vodiči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během zkratu proudem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:</a:t>
            </a:r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5076825" y="3068638"/>
            <a:ext cx="3814763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Teplo vzniklé ve vodiči proudem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ke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:</a:t>
            </a:r>
          </a:p>
        </p:txBody>
      </p:sp>
      <p:graphicFrame>
        <p:nvGraphicFramePr>
          <p:cNvPr id="158737" name="Object 17"/>
          <p:cNvGraphicFramePr>
            <a:graphicFrameLocks noGrp="1" noChangeAspect="1"/>
          </p:cNvGraphicFramePr>
          <p:nvPr>
            <p:ph sz="half" idx="2"/>
          </p:nvPr>
        </p:nvGraphicFramePr>
        <p:xfrm>
          <a:off x="6230938" y="4797425"/>
          <a:ext cx="26606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3" name="Rovnice" r:id="rId5" imgW="761760" imgH="241200" progId="Equation.3">
                  <p:embed/>
                </p:oleObj>
              </mc:Choice>
              <mc:Fallback>
                <p:oleObj name="Rovnice" r:id="rId5" imgW="76176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4797425"/>
                        <a:ext cx="2660650" cy="8429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40" name="Line 20"/>
          <p:cNvSpPr>
            <a:spLocks noChangeShapeType="1"/>
          </p:cNvSpPr>
          <p:nvPr/>
        </p:nvSpPr>
        <p:spPr bwMode="auto">
          <a:xfrm flipH="1">
            <a:off x="1331913" y="3814763"/>
            <a:ext cx="0" cy="7667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8741" name="Line 21"/>
          <p:cNvSpPr>
            <a:spLocks noChangeShapeType="1"/>
          </p:cNvSpPr>
          <p:nvPr/>
        </p:nvSpPr>
        <p:spPr bwMode="auto">
          <a:xfrm>
            <a:off x="7524750" y="3814763"/>
            <a:ext cx="0" cy="9350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8742" name="Text Box 22"/>
          <p:cNvSpPr txBox="1">
            <a:spLocks noChangeArrowheads="1"/>
          </p:cNvSpPr>
          <p:nvPr/>
        </p:nvSpPr>
        <p:spPr bwMode="auto">
          <a:xfrm>
            <a:off x="2916238" y="4645025"/>
            <a:ext cx="2808287" cy="1160463"/>
          </a:xfrm>
          <a:prstGeom prst="rect">
            <a:avLst/>
          </a:prstGeom>
          <a:solidFill>
            <a:schemeClr val="tx1"/>
          </a:solidFill>
          <a:ln w="317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Musí platit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Q</a:t>
            </a:r>
            <a:r>
              <a:rPr lang="cs-CZ" altLang="cs-CZ" sz="3200" b="1" baseline="-2500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k</a:t>
            </a:r>
            <a:r>
              <a:rPr lang="cs-CZ" altLang="cs-CZ" sz="32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 = Q</a:t>
            </a:r>
            <a:r>
              <a:rPr lang="cs-CZ" altLang="cs-CZ" sz="3200" b="1" baseline="-2500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ke</a:t>
            </a:r>
            <a:endParaRPr lang="cs-CZ" altLang="cs-CZ" sz="3200" b="1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2" grpId="0" animBg="1"/>
      <p:bldP spid="158736" grpId="0" animBg="1"/>
      <p:bldP spid="158740" grpId="0" animBg="1"/>
      <p:bldP spid="158741" grpId="0" animBg="1"/>
      <p:bldP spid="1587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Výpočet I</a:t>
            </a:r>
            <a:r>
              <a:rPr lang="cs-CZ" altLang="cs-CZ" u="sng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ke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73025" y="1412875"/>
            <a:ext cx="9036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</a:rPr>
              <a:t>Tepelné namáhání zařízení závisí na: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</a:rPr>
              <a:t>- době trvání zkratu (zpravidla 0,05 – 2 sekundy)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</a:rPr>
              <a:t>- průběhu zkratového proudu</a:t>
            </a:r>
          </a:p>
        </p:txBody>
      </p:sp>
      <p:graphicFrame>
        <p:nvGraphicFramePr>
          <p:cNvPr id="1617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23850" y="2852738"/>
          <a:ext cx="3960813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6" name="Rovnice" r:id="rId3" imgW="1663560" imgH="533160" progId="Equation.3">
                  <p:embed/>
                </p:oleObj>
              </mc:Choice>
              <mc:Fallback>
                <p:oleObj name="Rovnice" r:id="rId3" imgW="1663560" imgH="533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852738"/>
                        <a:ext cx="3960813" cy="1268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107950" y="5229225"/>
            <a:ext cx="89281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714375" algn="l"/>
                <a:tab pos="3133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714375" algn="l"/>
                <a:tab pos="3133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714375" algn="l"/>
                <a:tab pos="3133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714375" algn="l"/>
                <a:tab pos="3133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714375" algn="l"/>
                <a:tab pos="3133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  <a:tab pos="3133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  <a:tab pos="3133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  <a:tab pos="3133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  <a:tab pos="3133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200" b="1" baseline="-25000">
                <a:solidFill>
                  <a:schemeClr val="bg2"/>
                </a:solidFill>
                <a:effectLst/>
              </a:rPr>
              <a:t>ko</a:t>
            </a:r>
            <a:r>
              <a:rPr lang="cs-CZ" altLang="cs-CZ" sz="2200" b="1" baseline="30000">
                <a:solidFill>
                  <a:schemeClr val="bg2"/>
                </a:solidFill>
                <a:effectLst/>
              </a:rPr>
              <a:t>´´	</a:t>
            </a:r>
            <a:r>
              <a:rPr lang="cs-CZ" altLang="cs-CZ" sz="2200" b="1">
                <a:solidFill>
                  <a:schemeClr val="bg2"/>
                </a:solidFill>
                <a:effectLst/>
              </a:rPr>
              <a:t>- počáteční rázový zkratový proud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</a:rPr>
              <a:t>k</a:t>
            </a:r>
            <a:r>
              <a:rPr lang="cs-CZ" altLang="cs-CZ" sz="2200" b="1" baseline="-25000">
                <a:solidFill>
                  <a:schemeClr val="bg2"/>
                </a:solidFill>
                <a:effectLst/>
              </a:rPr>
              <a:t>e</a:t>
            </a:r>
            <a:r>
              <a:rPr lang="cs-CZ" altLang="cs-CZ" sz="2200" b="1">
                <a:solidFill>
                  <a:schemeClr val="bg2"/>
                </a:solidFill>
                <a:effectLst/>
              </a:rPr>
              <a:t> 	- koeficient pro výpočet I</a:t>
            </a:r>
            <a:r>
              <a:rPr lang="cs-CZ" altLang="cs-CZ" sz="2200" b="1" baseline="-25000">
                <a:solidFill>
                  <a:schemeClr val="bg2"/>
                </a:solidFill>
                <a:effectLst/>
              </a:rPr>
              <a:t>ke</a:t>
            </a:r>
            <a:r>
              <a:rPr lang="cs-CZ" altLang="cs-CZ" sz="2200" b="1">
                <a:solidFill>
                  <a:schemeClr val="bg2"/>
                </a:solidFill>
                <a:effectLst/>
              </a:rPr>
              <a:t>, který závisí: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</a:rPr>
              <a:t>		- místě zkratu v soustavě (nn, vn, vvn)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</a:rPr>
              <a:t>		- době trvání zkratu (do 3 sekund)</a:t>
            </a:r>
            <a:endParaRPr lang="cs-CZ" altLang="cs-CZ" sz="2200" b="1" baseline="-25000">
              <a:solidFill>
                <a:schemeClr val="bg2"/>
              </a:solidFill>
              <a:effectLst/>
            </a:endParaRPr>
          </a:p>
        </p:txBody>
      </p:sp>
      <p:pic>
        <p:nvPicPr>
          <p:cNvPr id="161801" name="Picture 9" descr="238159-img-prumyslovy-palac-pozar-vystaviste-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76475"/>
            <a:ext cx="4608512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1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1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1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Výpočet zkratů -</a:t>
            </a:r>
            <a:b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metodou poměrných hodnot</a:t>
            </a:r>
          </a:p>
        </p:txBody>
      </p:sp>
      <p:graphicFrame>
        <p:nvGraphicFramePr>
          <p:cNvPr id="163845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7950" y="3789363"/>
          <a:ext cx="44640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9" name="Rovnice" r:id="rId3" imgW="2882880" imgH="444240" progId="Equation.3">
                  <p:embed/>
                </p:oleObj>
              </mc:Choice>
              <mc:Fallback>
                <p:oleObj name="Rovnice" r:id="rId3" imgW="288288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789363"/>
                        <a:ext cx="4464050" cy="688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7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7950" y="4652963"/>
          <a:ext cx="28797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0" name="Rovnice" r:id="rId5" imgW="1282680" imgH="457200" progId="Equation.3">
                  <p:embed/>
                </p:oleObj>
              </mc:Choice>
              <mc:Fallback>
                <p:oleObj name="Rovnice" r:id="rId5" imgW="128268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652963"/>
                        <a:ext cx="2879725" cy="1025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9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87900" y="3789363"/>
          <a:ext cx="42830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1" name="Rovnice" r:id="rId7" imgW="2019240" imgH="431640" progId="Equation.3">
                  <p:embed/>
                </p:oleObj>
              </mc:Choice>
              <mc:Fallback>
                <p:oleObj name="Rovnice" r:id="rId7" imgW="201924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789363"/>
                        <a:ext cx="4283075" cy="917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07950" y="1633538"/>
            <a:ext cx="89281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149350">
              <a:spcBef>
                <a:spcPct val="0"/>
              </a:spcBef>
              <a:tabLst>
                <a:tab pos="6723063" algn="l"/>
                <a:tab pos="7897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149350">
              <a:spcBef>
                <a:spcPct val="0"/>
              </a:spcBef>
              <a:tabLst>
                <a:tab pos="6723063" algn="l"/>
                <a:tab pos="7897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149350">
              <a:spcBef>
                <a:spcPct val="0"/>
              </a:spcBef>
              <a:tabLst>
                <a:tab pos="6723063" algn="l"/>
                <a:tab pos="7897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149350">
              <a:spcBef>
                <a:spcPct val="0"/>
              </a:spcBef>
              <a:tabLst>
                <a:tab pos="6723063" algn="l"/>
                <a:tab pos="7897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149350">
              <a:spcBef>
                <a:spcPct val="0"/>
              </a:spcBef>
              <a:tabLst>
                <a:tab pos="6723063" algn="l"/>
                <a:tab pos="7897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149350" fontAlgn="base">
              <a:spcBef>
                <a:spcPct val="0"/>
              </a:spcBef>
              <a:spcAft>
                <a:spcPct val="0"/>
              </a:spcAft>
              <a:tabLst>
                <a:tab pos="6723063" algn="l"/>
                <a:tab pos="7897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149350" fontAlgn="base">
              <a:spcBef>
                <a:spcPct val="0"/>
              </a:spcBef>
              <a:spcAft>
                <a:spcPct val="0"/>
              </a:spcAft>
              <a:tabLst>
                <a:tab pos="6723063" algn="l"/>
                <a:tab pos="7897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149350" fontAlgn="base">
              <a:spcBef>
                <a:spcPct val="0"/>
              </a:spcBef>
              <a:spcAft>
                <a:spcPct val="0"/>
              </a:spcAft>
              <a:tabLst>
                <a:tab pos="6723063" algn="l"/>
                <a:tab pos="7897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149350" fontAlgn="base">
              <a:spcBef>
                <a:spcPct val="0"/>
              </a:spcBef>
              <a:spcAft>
                <a:spcPct val="0"/>
              </a:spcAft>
              <a:tabLst>
                <a:tab pos="6723063" algn="l"/>
                <a:tab pos="7897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</a:rPr>
              <a:t>Pro výpočet se definují následující pojmy: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* vztažný výkon – zpravidla se volí	S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 	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(MVA)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* vztažné napětí – napětí v místě uvažovaného zkratu	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	(kV)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* vztažný proud	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	(kA)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* vztažná impedance (reaktance)	Z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(X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)	(</a:t>
            </a:r>
            <a:r>
              <a:rPr lang="el-GR" altLang="cs-CZ" sz="2000" b="1">
                <a:solidFill>
                  <a:schemeClr val="bg2"/>
                </a:solidFill>
                <a:effectLst/>
              </a:rPr>
              <a:t>Ω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* poměrná impedance (reaktance)	z (x)	(-)</a:t>
            </a:r>
          </a:p>
        </p:txBody>
      </p:sp>
      <p:graphicFrame>
        <p:nvGraphicFramePr>
          <p:cNvPr id="163851" name="Object 1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787900" y="4840288"/>
          <a:ext cx="4283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2" name="Rovnice" r:id="rId9" imgW="2070000" imgH="431640" progId="Equation.3">
                  <p:embed/>
                </p:oleObj>
              </mc:Choice>
              <mc:Fallback>
                <p:oleObj name="Rovnice" r:id="rId9" imgW="207000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840288"/>
                        <a:ext cx="4283075" cy="8937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3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altLang="cs-CZ" sz="54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Základní pojmy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79388" y="1412875"/>
            <a:ext cx="8856662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0"/>
              </a:spcBef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74850">
              <a:spcBef>
                <a:spcPct val="0"/>
              </a:spcBef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154238">
              <a:spcBef>
                <a:spcPct val="0"/>
              </a:spcBef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33625">
              <a:spcBef>
                <a:spcPct val="0"/>
              </a:spcBef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3013">
              <a:spcBef>
                <a:spcPct val="0"/>
              </a:spcBef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0213" fontAlgn="base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27413" fontAlgn="base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84613" fontAlgn="base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1813" fontAlgn="base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Zkrat</a:t>
            </a:r>
            <a:r>
              <a:rPr lang="cs-CZ" altLang="cs-CZ" sz="3600" b="1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	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je </a:t>
            </a:r>
            <a:r>
              <a:rPr lang="cs-CZ" altLang="cs-CZ" sz="2000" b="1" dirty="0" err="1">
                <a:solidFill>
                  <a:schemeClr val="bg2"/>
                </a:solidFill>
                <a:effectLst/>
              </a:rPr>
              <a:t>bezodporové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 spojení dvou nebo více bodů obvodu, které mají při normální provozu různý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potenciál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79388" y="3068638"/>
            <a:ext cx="8856662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4375" indent="-714375">
              <a:spcBef>
                <a:spcPct val="0"/>
              </a:spcBef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spcBef>
                <a:spcPct val="0"/>
              </a:spcBef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spcBef>
                <a:spcPct val="0"/>
              </a:spcBef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spcBef>
                <a:spcPct val="0"/>
              </a:spcBef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spcBef>
                <a:spcPct val="0"/>
              </a:spcBef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36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Zkrat vznikne:</a:t>
            </a:r>
          </a:p>
          <a:p>
            <a:pPr>
              <a:spcBef>
                <a:spcPts val="12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a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)	poruchovým spojením fází s různým (nenulovým) potenciálem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navzájem (trojfázová soustava)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b)	poruchovým spojením fáze (fází) se zemí </a:t>
            </a:r>
            <a:r>
              <a:rPr lang="cs-CZ" altLang="cs-CZ" sz="2000" b="1" u="sng" dirty="0">
                <a:solidFill>
                  <a:schemeClr val="bg2"/>
                </a:solidFill>
                <a:effectLst/>
              </a:rPr>
              <a:t>v soustavě s uzemněným 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</a:rPr>
              <a:t>uzlem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Pozn. - v izolované soustavě se jedná o zemní spojení</a:t>
            </a:r>
            <a:endParaRPr lang="cs-CZ" altLang="cs-CZ" sz="200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Postup výpočtu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8856662" cy="460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0"/>
              </a:spcBef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1. Volba vztažného výkonu (lze použít například výkon jednoho z transformátorů) – S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 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(MVA)</a:t>
            </a:r>
          </a:p>
          <a:p>
            <a:pPr>
              <a:buClrTx/>
              <a:buSzTx/>
              <a:buFontTx/>
              <a:buNone/>
            </a:pPr>
            <a:endParaRPr lang="cs-CZ" altLang="cs-CZ" sz="2000" b="1" baseline="-25000">
              <a:solidFill>
                <a:schemeClr val="bg2"/>
              </a:solidFill>
              <a:effectLst/>
            </a:endParaRP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2.	Přepočet všech reaktancí (pro vn a vvn lze činné odpory zanedbat) na poměrnou hodnotu, vztaženou na vztažný výkon S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–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,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,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, …</a:t>
            </a:r>
          </a:p>
          <a:p>
            <a:pPr>
              <a:buClrTx/>
              <a:buSzTx/>
              <a:buFontTx/>
              <a:buNone/>
            </a:pPr>
            <a:endParaRPr lang="cs-CZ" altLang="cs-CZ" sz="2000" b="1">
              <a:solidFill>
                <a:schemeClr val="bg2"/>
              </a:solidFill>
              <a:effectLst/>
            </a:endParaRP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3.	Výpočet celkové poměrné reaktance od zdroje do místa zkratu –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=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+x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+x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+…</a:t>
            </a:r>
          </a:p>
          <a:p>
            <a:pPr>
              <a:buClrTx/>
              <a:buSzTx/>
              <a:buFontTx/>
              <a:buNone/>
            </a:pPr>
            <a:endParaRPr lang="cs-CZ" altLang="cs-CZ" sz="2000" b="1">
              <a:solidFill>
                <a:schemeClr val="bg2"/>
              </a:solidFill>
              <a:effectLst/>
            </a:endParaRP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4. Výpočet rázového zkratového výkonu – 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(k – respektuje zatížení alternátoru, zpravidla k=1 nebo 1,1)</a:t>
            </a:r>
          </a:p>
          <a:p>
            <a:pPr>
              <a:buClrTx/>
              <a:buSzTx/>
              <a:buFontTx/>
              <a:buNone/>
            </a:pPr>
            <a:endParaRPr lang="cs-CZ" altLang="cs-CZ" sz="2000" b="1">
              <a:solidFill>
                <a:schemeClr val="bg2"/>
              </a:solidFill>
              <a:effectLst/>
            </a:endParaRP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5.	Výpočet rázového zkratového proudu –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(U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sv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– výpočtové napětí)</a:t>
            </a:r>
          </a:p>
          <a:p>
            <a:pPr>
              <a:buClrTx/>
              <a:buSzTx/>
              <a:buFontTx/>
              <a:buNone/>
            </a:pPr>
            <a:endParaRPr lang="cs-CZ" altLang="cs-CZ" sz="2000" b="1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168965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6875463" y="4397375"/>
          <a:ext cx="19446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7" name="Rovnice" r:id="rId3" imgW="749160" imgH="431640" progId="Equation.3">
                  <p:embed/>
                </p:oleObj>
              </mc:Choice>
              <mc:Fallback>
                <p:oleObj name="Rovnice" r:id="rId3" imgW="7491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4397375"/>
                        <a:ext cx="1944687" cy="1119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781425" y="5013325"/>
          <a:ext cx="19431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8" name="Rovnice" r:id="rId5" imgW="888840" imgH="469800" progId="Equation.3">
                  <p:embed/>
                </p:oleObj>
              </mc:Choice>
              <mc:Fallback>
                <p:oleObj name="Rovnice" r:id="rId5" imgW="88884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013325"/>
                        <a:ext cx="1943100" cy="1027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8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8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8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89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72072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Tabulky pro výpočet</a:t>
            </a:r>
          </a:p>
        </p:txBody>
      </p:sp>
      <p:pic>
        <p:nvPicPr>
          <p:cNvPr id="1751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2169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179388" y="1125538"/>
            <a:ext cx="3702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</a:rPr>
              <a:t>Reaktance venkovního vedení</a:t>
            </a:r>
          </a:p>
        </p:txBody>
      </p:sp>
      <p:pic>
        <p:nvPicPr>
          <p:cNvPr id="1751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605213"/>
            <a:ext cx="8483600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84138" y="3195638"/>
            <a:ext cx="2586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</a:rPr>
              <a:t>Reaktance kabelů vn</a:t>
            </a:r>
          </a:p>
        </p:txBody>
      </p:sp>
      <p:pic>
        <p:nvPicPr>
          <p:cNvPr id="1751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05488"/>
            <a:ext cx="85312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179388" y="5367338"/>
            <a:ext cx="217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</a:rPr>
              <a:t>Výpočtová napětí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13" grpId="0"/>
      <p:bldP spid="175115" grpId="0"/>
      <p:bldP spid="1751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3890963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76613"/>
            <a:ext cx="5257800" cy="34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63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4356100" y="908050"/>
            <a:ext cx="4054475" cy="1584325"/>
          </a:xfrm>
          <a:noFill/>
          <a:ln/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Tabulky pro výpočet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Výpočet zkratů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856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V dané soustavě vypočítejte zkratový proud, nárazový zkratový proud a ekvivalentní zkratový proud (doba vypnutí 0,5 sek).</a:t>
            </a:r>
          </a:p>
        </p:txBody>
      </p:sp>
      <p:grpSp>
        <p:nvGrpSpPr>
          <p:cNvPr id="172055" name="Group 23"/>
          <p:cNvGrpSpPr>
            <a:grpSpLocks/>
          </p:cNvGrpSpPr>
          <p:nvPr/>
        </p:nvGrpSpPr>
        <p:grpSpPr bwMode="auto">
          <a:xfrm>
            <a:off x="468313" y="2132013"/>
            <a:ext cx="8135937" cy="1368425"/>
            <a:chOff x="295" y="1343"/>
            <a:chExt cx="5125" cy="862"/>
          </a:xfrm>
        </p:grpSpPr>
        <p:sp>
          <p:nvSpPr>
            <p:cNvPr id="172040" name="Oval 8"/>
            <p:cNvSpPr>
              <a:spLocks noChangeArrowheads="1"/>
            </p:cNvSpPr>
            <p:nvPr/>
          </p:nvSpPr>
          <p:spPr bwMode="auto">
            <a:xfrm>
              <a:off x="295" y="1729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72041" name="Oval 9"/>
            <p:cNvSpPr>
              <a:spLocks noChangeArrowheads="1"/>
            </p:cNvSpPr>
            <p:nvPr/>
          </p:nvSpPr>
          <p:spPr bwMode="auto">
            <a:xfrm>
              <a:off x="1791" y="1729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72042" name="Oval 10"/>
            <p:cNvSpPr>
              <a:spLocks noChangeArrowheads="1"/>
            </p:cNvSpPr>
            <p:nvPr/>
          </p:nvSpPr>
          <p:spPr bwMode="auto">
            <a:xfrm>
              <a:off x="1474" y="1729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72043" name="Oval 11"/>
            <p:cNvSpPr>
              <a:spLocks noChangeArrowheads="1"/>
            </p:cNvSpPr>
            <p:nvPr/>
          </p:nvSpPr>
          <p:spPr bwMode="auto">
            <a:xfrm>
              <a:off x="4468" y="1729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72044" name="Oval 12"/>
            <p:cNvSpPr>
              <a:spLocks noChangeArrowheads="1"/>
            </p:cNvSpPr>
            <p:nvPr/>
          </p:nvSpPr>
          <p:spPr bwMode="auto">
            <a:xfrm>
              <a:off x="4151" y="1729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72045" name="Line 13"/>
            <p:cNvSpPr>
              <a:spLocks noChangeShapeType="1"/>
            </p:cNvSpPr>
            <p:nvPr/>
          </p:nvSpPr>
          <p:spPr bwMode="auto">
            <a:xfrm>
              <a:off x="2608" y="1706"/>
              <a:ext cx="0" cy="499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72046" name="Line 14"/>
            <p:cNvSpPr>
              <a:spLocks noChangeShapeType="1"/>
            </p:cNvSpPr>
            <p:nvPr/>
          </p:nvSpPr>
          <p:spPr bwMode="auto">
            <a:xfrm>
              <a:off x="3833" y="1706"/>
              <a:ext cx="0" cy="499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172047" name="AutoShape 15"/>
            <p:cNvCxnSpPr>
              <a:cxnSpLocks noChangeShapeType="1"/>
              <a:stCxn id="172040" idx="6"/>
              <a:endCxn id="172042" idx="2"/>
            </p:cNvCxnSpPr>
            <p:nvPr/>
          </p:nvCxnSpPr>
          <p:spPr bwMode="auto">
            <a:xfrm>
              <a:off x="760" y="1956"/>
              <a:ext cx="70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048" name="AutoShape 16"/>
            <p:cNvCxnSpPr>
              <a:cxnSpLocks noChangeShapeType="1"/>
              <a:stCxn id="172041" idx="6"/>
              <a:endCxn id="172044" idx="2"/>
            </p:cNvCxnSpPr>
            <p:nvPr/>
          </p:nvCxnSpPr>
          <p:spPr bwMode="auto">
            <a:xfrm>
              <a:off x="2256" y="1956"/>
              <a:ext cx="188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049" name="AutoShape 17"/>
            <p:cNvCxnSpPr>
              <a:cxnSpLocks noChangeShapeType="1"/>
              <a:stCxn id="172043" idx="6"/>
            </p:cNvCxnSpPr>
            <p:nvPr/>
          </p:nvCxnSpPr>
          <p:spPr bwMode="auto">
            <a:xfrm flipV="1">
              <a:off x="4933" y="1955"/>
              <a:ext cx="487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2051" name="Text Box 19"/>
            <p:cNvSpPr txBox="1">
              <a:spLocks noChangeArrowheads="1"/>
            </p:cNvSpPr>
            <p:nvPr/>
          </p:nvSpPr>
          <p:spPr bwMode="auto">
            <a:xfrm>
              <a:off x="4383" y="1343"/>
              <a:ext cx="40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TR2</a:t>
              </a:r>
            </a:p>
          </p:txBody>
        </p:sp>
        <p:sp>
          <p:nvSpPr>
            <p:cNvPr id="172052" name="Text Box 20"/>
            <p:cNvSpPr txBox="1">
              <a:spLocks noChangeArrowheads="1"/>
            </p:cNvSpPr>
            <p:nvPr/>
          </p:nvSpPr>
          <p:spPr bwMode="auto">
            <a:xfrm>
              <a:off x="3107" y="1344"/>
              <a:ext cx="17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V</a:t>
              </a:r>
            </a:p>
          </p:txBody>
        </p:sp>
        <p:sp>
          <p:nvSpPr>
            <p:cNvPr id="172053" name="Text Box 21"/>
            <p:cNvSpPr txBox="1">
              <a:spLocks noChangeArrowheads="1"/>
            </p:cNvSpPr>
            <p:nvPr/>
          </p:nvSpPr>
          <p:spPr bwMode="auto">
            <a:xfrm>
              <a:off x="1655" y="1344"/>
              <a:ext cx="38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TR1</a:t>
              </a:r>
            </a:p>
          </p:txBody>
        </p:sp>
        <p:sp>
          <p:nvSpPr>
            <p:cNvPr id="172054" name="Text Box 22"/>
            <p:cNvSpPr txBox="1">
              <a:spLocks noChangeArrowheads="1"/>
            </p:cNvSpPr>
            <p:nvPr/>
          </p:nvSpPr>
          <p:spPr bwMode="auto">
            <a:xfrm>
              <a:off x="431" y="1344"/>
              <a:ext cx="17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A</a:t>
              </a:r>
            </a:p>
          </p:txBody>
        </p:sp>
      </p:grpSp>
      <p:sp>
        <p:nvSpPr>
          <p:cNvPr id="172056" name="Freeform 24"/>
          <p:cNvSpPr>
            <a:spLocks/>
          </p:cNvSpPr>
          <p:nvPr/>
        </p:nvSpPr>
        <p:spPr bwMode="auto">
          <a:xfrm>
            <a:off x="6227763" y="2133600"/>
            <a:ext cx="360362" cy="1008063"/>
          </a:xfrm>
          <a:custGeom>
            <a:avLst/>
            <a:gdLst>
              <a:gd name="T0" fmla="*/ 136 w 227"/>
              <a:gd name="T1" fmla="*/ 0 h 635"/>
              <a:gd name="T2" fmla="*/ 0 w 227"/>
              <a:gd name="T3" fmla="*/ 363 h 635"/>
              <a:gd name="T4" fmla="*/ 227 w 227"/>
              <a:gd name="T5" fmla="*/ 318 h 635"/>
              <a:gd name="T6" fmla="*/ 46 w 227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635">
                <a:moveTo>
                  <a:pt x="136" y="0"/>
                </a:moveTo>
                <a:lnTo>
                  <a:pt x="0" y="363"/>
                </a:lnTo>
                <a:lnTo>
                  <a:pt x="227" y="318"/>
                </a:lnTo>
                <a:lnTo>
                  <a:pt x="46" y="635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72060" name="Group 28"/>
          <p:cNvGrpSpPr>
            <a:grpSpLocks/>
          </p:cNvGrpSpPr>
          <p:nvPr/>
        </p:nvGrpSpPr>
        <p:grpSpPr bwMode="auto">
          <a:xfrm>
            <a:off x="107950" y="3716340"/>
            <a:ext cx="8110538" cy="995363"/>
            <a:chOff x="68" y="2341"/>
            <a:chExt cx="5109" cy="627"/>
          </a:xfrm>
        </p:grpSpPr>
        <p:sp>
          <p:nvSpPr>
            <p:cNvPr id="172050" name="Text Box 18"/>
            <p:cNvSpPr txBox="1">
              <a:spLocks noChangeArrowheads="1"/>
            </p:cNvSpPr>
            <p:nvPr/>
          </p:nvSpPr>
          <p:spPr bwMode="auto">
            <a:xfrm>
              <a:off x="68" y="2341"/>
              <a:ext cx="976" cy="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S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20 MVA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6,3 KV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x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s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0,12</a:t>
              </a:r>
            </a:p>
          </p:txBody>
        </p:sp>
        <p:sp>
          <p:nvSpPr>
            <p:cNvPr id="172057" name="Text Box 25"/>
            <p:cNvSpPr txBox="1">
              <a:spLocks noChangeArrowheads="1"/>
            </p:cNvSpPr>
            <p:nvPr/>
          </p:nvSpPr>
          <p:spPr bwMode="auto">
            <a:xfrm>
              <a:off x="1247" y="2341"/>
              <a:ext cx="1129" cy="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S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30 MVA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6,3/35 KV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0,11</a:t>
              </a:r>
            </a:p>
          </p:txBody>
        </p:sp>
        <p:sp>
          <p:nvSpPr>
            <p:cNvPr id="172058" name="Text Box 26"/>
            <p:cNvSpPr txBox="1">
              <a:spLocks noChangeArrowheads="1"/>
            </p:cNvSpPr>
            <p:nvPr/>
          </p:nvSpPr>
          <p:spPr bwMode="auto">
            <a:xfrm>
              <a:off x="2627" y="2341"/>
              <a:ext cx="1157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X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0,37 </a:t>
              </a:r>
              <a:r>
                <a:rPr lang="cs-CZ" altLang="cs-CZ" sz="20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/km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 = 4,5 km</a:t>
              </a:r>
            </a:p>
          </p:txBody>
        </p:sp>
        <p:sp>
          <p:nvSpPr>
            <p:cNvPr id="172059" name="Text Box 27"/>
            <p:cNvSpPr txBox="1">
              <a:spLocks noChangeArrowheads="1"/>
            </p:cNvSpPr>
            <p:nvPr/>
          </p:nvSpPr>
          <p:spPr bwMode="auto">
            <a:xfrm>
              <a:off x="4014" y="2341"/>
              <a:ext cx="1163" cy="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S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40 MVA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35/110 KV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0,11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/>
      <p:bldP spid="1720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179388" y="3141663"/>
            <a:ext cx="8856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1.	Volba vztažného výkonu S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= 100 MVA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2.	Přepočet reaktancí na vztažný výkon </a:t>
            </a:r>
          </a:p>
        </p:txBody>
      </p:sp>
      <p:grpSp>
        <p:nvGrpSpPr>
          <p:cNvPr id="173086" name="Group 30"/>
          <p:cNvGrpSpPr>
            <a:grpSpLocks/>
          </p:cNvGrpSpPr>
          <p:nvPr/>
        </p:nvGrpSpPr>
        <p:grpSpPr bwMode="auto">
          <a:xfrm>
            <a:off x="107950" y="333375"/>
            <a:ext cx="8496300" cy="2579688"/>
            <a:chOff x="68" y="210"/>
            <a:chExt cx="5352" cy="1625"/>
          </a:xfrm>
        </p:grpSpPr>
        <p:sp>
          <p:nvSpPr>
            <p:cNvPr id="173075" name="Freeform 19"/>
            <p:cNvSpPr>
              <a:spLocks/>
            </p:cNvSpPr>
            <p:nvPr/>
          </p:nvSpPr>
          <p:spPr bwMode="auto">
            <a:xfrm>
              <a:off x="3923" y="211"/>
              <a:ext cx="227" cy="635"/>
            </a:xfrm>
            <a:custGeom>
              <a:avLst/>
              <a:gdLst>
                <a:gd name="T0" fmla="*/ 136 w 227"/>
                <a:gd name="T1" fmla="*/ 0 h 635"/>
                <a:gd name="T2" fmla="*/ 0 w 227"/>
                <a:gd name="T3" fmla="*/ 363 h 635"/>
                <a:gd name="T4" fmla="*/ 227 w 227"/>
                <a:gd name="T5" fmla="*/ 318 h 635"/>
                <a:gd name="T6" fmla="*/ 46 w 227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635">
                  <a:moveTo>
                    <a:pt x="136" y="0"/>
                  </a:moveTo>
                  <a:lnTo>
                    <a:pt x="0" y="363"/>
                  </a:lnTo>
                  <a:lnTo>
                    <a:pt x="227" y="318"/>
                  </a:lnTo>
                  <a:lnTo>
                    <a:pt x="46" y="635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173085" name="Group 29"/>
            <p:cNvGrpSpPr>
              <a:grpSpLocks/>
            </p:cNvGrpSpPr>
            <p:nvPr/>
          </p:nvGrpSpPr>
          <p:grpSpPr bwMode="auto">
            <a:xfrm>
              <a:off x="68" y="210"/>
              <a:ext cx="5352" cy="1625"/>
              <a:chOff x="68" y="210"/>
              <a:chExt cx="5352" cy="1625"/>
            </a:xfrm>
          </p:grpSpPr>
          <p:grpSp>
            <p:nvGrpSpPr>
              <p:cNvPr id="173060" name="Group 4"/>
              <p:cNvGrpSpPr>
                <a:grpSpLocks/>
              </p:cNvGrpSpPr>
              <p:nvPr/>
            </p:nvGrpSpPr>
            <p:grpSpPr bwMode="auto">
              <a:xfrm>
                <a:off x="295" y="210"/>
                <a:ext cx="5125" cy="862"/>
                <a:chOff x="295" y="1343"/>
                <a:chExt cx="5125" cy="862"/>
              </a:xfrm>
            </p:grpSpPr>
            <p:sp>
              <p:nvSpPr>
                <p:cNvPr id="173061" name="Oval 5"/>
                <p:cNvSpPr>
                  <a:spLocks noChangeArrowheads="1"/>
                </p:cNvSpPr>
                <p:nvPr/>
              </p:nvSpPr>
              <p:spPr bwMode="auto">
                <a:xfrm>
                  <a:off x="295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73062" name="Oval 6"/>
                <p:cNvSpPr>
                  <a:spLocks noChangeArrowheads="1"/>
                </p:cNvSpPr>
                <p:nvPr/>
              </p:nvSpPr>
              <p:spPr bwMode="auto">
                <a:xfrm>
                  <a:off x="1791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73063" name="Oval 7"/>
                <p:cNvSpPr>
                  <a:spLocks noChangeArrowheads="1"/>
                </p:cNvSpPr>
                <p:nvPr/>
              </p:nvSpPr>
              <p:spPr bwMode="auto">
                <a:xfrm>
                  <a:off x="1474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73064" name="Oval 8"/>
                <p:cNvSpPr>
                  <a:spLocks noChangeArrowheads="1"/>
                </p:cNvSpPr>
                <p:nvPr/>
              </p:nvSpPr>
              <p:spPr bwMode="auto">
                <a:xfrm>
                  <a:off x="4468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73065" name="Oval 9"/>
                <p:cNvSpPr>
                  <a:spLocks noChangeArrowheads="1"/>
                </p:cNvSpPr>
                <p:nvPr/>
              </p:nvSpPr>
              <p:spPr bwMode="auto">
                <a:xfrm>
                  <a:off x="4151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73066" name="Line 10"/>
                <p:cNvSpPr>
                  <a:spLocks noChangeShapeType="1"/>
                </p:cNvSpPr>
                <p:nvPr/>
              </p:nvSpPr>
              <p:spPr bwMode="auto">
                <a:xfrm>
                  <a:off x="2608" y="1706"/>
                  <a:ext cx="0" cy="499"/>
                </a:xfrm>
                <a:prstGeom prst="line">
                  <a:avLst/>
                </a:prstGeom>
                <a:noFill/>
                <a:ln w="1270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73067" name="Line 11"/>
                <p:cNvSpPr>
                  <a:spLocks noChangeShapeType="1"/>
                </p:cNvSpPr>
                <p:nvPr/>
              </p:nvSpPr>
              <p:spPr bwMode="auto">
                <a:xfrm>
                  <a:off x="3833" y="1706"/>
                  <a:ext cx="0" cy="499"/>
                </a:xfrm>
                <a:prstGeom prst="line">
                  <a:avLst/>
                </a:prstGeom>
                <a:noFill/>
                <a:ln w="1270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cxnSp>
              <p:nvCxnSpPr>
                <p:cNvPr id="173068" name="AutoShape 12"/>
                <p:cNvCxnSpPr>
                  <a:cxnSpLocks noChangeShapeType="1"/>
                  <a:stCxn id="173061" idx="6"/>
                  <a:endCxn id="173063" idx="2"/>
                </p:cNvCxnSpPr>
                <p:nvPr/>
              </p:nvCxnSpPr>
              <p:spPr bwMode="auto">
                <a:xfrm>
                  <a:off x="760" y="1956"/>
                  <a:ext cx="702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069" name="AutoShape 13"/>
                <p:cNvCxnSpPr>
                  <a:cxnSpLocks noChangeShapeType="1"/>
                  <a:stCxn id="173062" idx="6"/>
                  <a:endCxn id="173065" idx="2"/>
                </p:cNvCxnSpPr>
                <p:nvPr/>
              </p:nvCxnSpPr>
              <p:spPr bwMode="auto">
                <a:xfrm>
                  <a:off x="2256" y="1956"/>
                  <a:ext cx="1883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070" name="AutoShape 14"/>
                <p:cNvCxnSpPr>
                  <a:cxnSpLocks noChangeShapeType="1"/>
                  <a:stCxn id="173064" idx="6"/>
                </p:cNvCxnSpPr>
                <p:nvPr/>
              </p:nvCxnSpPr>
              <p:spPr bwMode="auto">
                <a:xfrm flipV="1">
                  <a:off x="4933" y="1955"/>
                  <a:ext cx="487" cy="1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7307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83" y="1343"/>
                  <a:ext cx="349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TR2</a:t>
                  </a:r>
                </a:p>
              </p:txBody>
            </p:sp>
            <p:sp>
              <p:nvSpPr>
                <p:cNvPr id="17307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107" y="1344"/>
                  <a:ext cx="153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V</a:t>
                  </a:r>
                </a:p>
              </p:txBody>
            </p:sp>
            <p:sp>
              <p:nvSpPr>
                <p:cNvPr id="17307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55" y="1344"/>
                  <a:ext cx="349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TR1</a:t>
                  </a:r>
                </a:p>
              </p:txBody>
            </p:sp>
            <p:sp>
              <p:nvSpPr>
                <p:cNvPr id="17307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31" y="1344"/>
                  <a:ext cx="162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A</a:t>
                  </a:r>
                </a:p>
              </p:txBody>
            </p:sp>
          </p:grpSp>
          <p:grpSp>
            <p:nvGrpSpPr>
              <p:cNvPr id="173076" name="Group 20"/>
              <p:cNvGrpSpPr>
                <a:grpSpLocks/>
              </p:cNvGrpSpPr>
              <p:nvPr/>
            </p:nvGrpSpPr>
            <p:grpSpPr bwMode="auto">
              <a:xfrm>
                <a:off x="68" y="1208"/>
                <a:ext cx="5109" cy="627"/>
                <a:chOff x="68" y="2341"/>
                <a:chExt cx="5109" cy="627"/>
              </a:xfrm>
            </p:grpSpPr>
            <p:sp>
              <p:nvSpPr>
                <p:cNvPr id="17307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8" y="2341"/>
                  <a:ext cx="976" cy="6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S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 = 20 MVA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 = 6,3 KV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x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s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 = 0,12</a:t>
                  </a:r>
                </a:p>
              </p:txBody>
            </p:sp>
            <p:sp>
              <p:nvSpPr>
                <p:cNvPr id="1730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47" y="2341"/>
                  <a:ext cx="1129" cy="6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 err="1">
                      <a:solidFill>
                        <a:schemeClr val="bg2"/>
                      </a:solidFill>
                      <a:effectLst/>
                    </a:rPr>
                    <a:t>S</a:t>
                  </a:r>
                  <a:r>
                    <a:rPr lang="cs-CZ" altLang="cs-CZ" sz="2000" b="1" baseline="-25000" dirty="0" err="1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30 MVA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 err="1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 dirty="0" err="1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6,3/35 KV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 dirty="0">
                      <a:solidFill>
                        <a:schemeClr val="bg2"/>
                      </a:solidFill>
                      <a:effectLst/>
                    </a:rPr>
                    <a:t>k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0,11</a:t>
                  </a:r>
                </a:p>
              </p:txBody>
            </p:sp>
            <p:sp>
              <p:nvSpPr>
                <p:cNvPr id="17307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627" y="2341"/>
                  <a:ext cx="1157" cy="4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X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1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 = 0,37 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  <a:sym typeface="Symbol" panose="05050102010706020507" pitchFamily="18" charset="2"/>
                    </a:rPr>
                    <a:t>/km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l = 4,5 km</a:t>
                  </a:r>
                </a:p>
              </p:txBody>
            </p:sp>
            <p:sp>
              <p:nvSpPr>
                <p:cNvPr id="1730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014" y="2341"/>
                  <a:ext cx="1163" cy="6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 err="1">
                      <a:solidFill>
                        <a:schemeClr val="bg2"/>
                      </a:solidFill>
                      <a:effectLst/>
                    </a:rPr>
                    <a:t>S</a:t>
                  </a:r>
                  <a:r>
                    <a:rPr lang="cs-CZ" altLang="cs-CZ" sz="2000" b="1" baseline="-25000" dirty="0" err="1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40 MVA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 err="1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 dirty="0" err="1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35/110 KV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 dirty="0">
                      <a:solidFill>
                        <a:schemeClr val="bg2"/>
                      </a:solidFill>
                      <a:effectLst/>
                    </a:rPr>
                    <a:t>k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0,11</a:t>
                  </a:r>
                </a:p>
              </p:txBody>
            </p:sp>
          </p:grpSp>
        </p:grpSp>
      </p:grpSp>
      <p:graphicFrame>
        <p:nvGraphicFramePr>
          <p:cNvPr id="173082" name="Object 26"/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4221163"/>
          <a:ext cx="29527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19" name="Rovnice" r:id="rId3" imgW="1815840" imgH="431640" progId="Equation.3">
                  <p:embed/>
                </p:oleObj>
              </mc:Choice>
              <mc:Fallback>
                <p:oleObj name="Rovnice" r:id="rId3" imgW="1815840" imgH="4316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21163"/>
                        <a:ext cx="2952750" cy="701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83" name="Object 27"/>
          <p:cNvGraphicFramePr>
            <a:graphicFrameLocks noChangeAspect="1"/>
          </p:cNvGraphicFramePr>
          <p:nvPr/>
        </p:nvGraphicFramePr>
        <p:xfrm>
          <a:off x="1936750" y="5084763"/>
          <a:ext cx="32829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20" name="Rovnice" r:id="rId5" imgW="2019240" imgH="431640" progId="Equation.3">
                  <p:embed/>
                </p:oleObj>
              </mc:Choice>
              <mc:Fallback>
                <p:oleObj name="Rovnice" r:id="rId5" imgW="2019240" imgH="4316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5084763"/>
                        <a:ext cx="3282950" cy="701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84" name="Object 28"/>
          <p:cNvGraphicFramePr>
            <a:graphicFrameLocks noChangeAspect="1"/>
          </p:cNvGraphicFramePr>
          <p:nvPr/>
        </p:nvGraphicFramePr>
        <p:xfrm>
          <a:off x="3635375" y="5967413"/>
          <a:ext cx="40052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21" name="Rovnice" r:id="rId7" imgW="2463480" imgH="431640" progId="Equation.3">
                  <p:embed/>
                </p:oleObj>
              </mc:Choice>
              <mc:Fallback>
                <p:oleObj name="Rovnice" r:id="rId7" imgW="2463480" imgH="4316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967413"/>
                        <a:ext cx="4005263" cy="701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179388" y="3141663"/>
            <a:ext cx="8856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3.	Výpočet celkové přepočtené reaktance 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=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+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+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=0,6 + 0,367 + 0,136 = 1,103</a:t>
            </a:r>
          </a:p>
        </p:txBody>
      </p:sp>
      <p:grpSp>
        <p:nvGrpSpPr>
          <p:cNvPr id="174083" name="Group 3"/>
          <p:cNvGrpSpPr>
            <a:grpSpLocks/>
          </p:cNvGrpSpPr>
          <p:nvPr/>
        </p:nvGrpSpPr>
        <p:grpSpPr bwMode="auto">
          <a:xfrm>
            <a:off x="107950" y="333375"/>
            <a:ext cx="8496300" cy="2579688"/>
            <a:chOff x="68" y="210"/>
            <a:chExt cx="5352" cy="1625"/>
          </a:xfrm>
        </p:grpSpPr>
        <p:sp>
          <p:nvSpPr>
            <p:cNvPr id="174084" name="Freeform 4"/>
            <p:cNvSpPr>
              <a:spLocks/>
            </p:cNvSpPr>
            <p:nvPr/>
          </p:nvSpPr>
          <p:spPr bwMode="auto">
            <a:xfrm>
              <a:off x="3923" y="211"/>
              <a:ext cx="227" cy="635"/>
            </a:xfrm>
            <a:custGeom>
              <a:avLst/>
              <a:gdLst>
                <a:gd name="T0" fmla="*/ 136 w 227"/>
                <a:gd name="T1" fmla="*/ 0 h 635"/>
                <a:gd name="T2" fmla="*/ 0 w 227"/>
                <a:gd name="T3" fmla="*/ 363 h 635"/>
                <a:gd name="T4" fmla="*/ 227 w 227"/>
                <a:gd name="T5" fmla="*/ 318 h 635"/>
                <a:gd name="T6" fmla="*/ 46 w 227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635">
                  <a:moveTo>
                    <a:pt x="136" y="0"/>
                  </a:moveTo>
                  <a:lnTo>
                    <a:pt x="0" y="363"/>
                  </a:lnTo>
                  <a:lnTo>
                    <a:pt x="227" y="318"/>
                  </a:lnTo>
                  <a:lnTo>
                    <a:pt x="46" y="635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174085" name="Group 5"/>
            <p:cNvGrpSpPr>
              <a:grpSpLocks/>
            </p:cNvGrpSpPr>
            <p:nvPr/>
          </p:nvGrpSpPr>
          <p:grpSpPr bwMode="auto">
            <a:xfrm>
              <a:off x="68" y="210"/>
              <a:ext cx="5352" cy="1625"/>
              <a:chOff x="68" y="210"/>
              <a:chExt cx="5352" cy="1625"/>
            </a:xfrm>
          </p:grpSpPr>
          <p:grpSp>
            <p:nvGrpSpPr>
              <p:cNvPr id="174086" name="Group 6"/>
              <p:cNvGrpSpPr>
                <a:grpSpLocks/>
              </p:cNvGrpSpPr>
              <p:nvPr/>
            </p:nvGrpSpPr>
            <p:grpSpPr bwMode="auto">
              <a:xfrm>
                <a:off x="295" y="210"/>
                <a:ext cx="5125" cy="862"/>
                <a:chOff x="295" y="1343"/>
                <a:chExt cx="5125" cy="862"/>
              </a:xfrm>
            </p:grpSpPr>
            <p:sp>
              <p:nvSpPr>
                <p:cNvPr id="174087" name="Oval 7"/>
                <p:cNvSpPr>
                  <a:spLocks noChangeArrowheads="1"/>
                </p:cNvSpPr>
                <p:nvPr/>
              </p:nvSpPr>
              <p:spPr bwMode="auto">
                <a:xfrm>
                  <a:off x="295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74088" name="Oval 8"/>
                <p:cNvSpPr>
                  <a:spLocks noChangeArrowheads="1"/>
                </p:cNvSpPr>
                <p:nvPr/>
              </p:nvSpPr>
              <p:spPr bwMode="auto">
                <a:xfrm>
                  <a:off x="1791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74089" name="Oval 9"/>
                <p:cNvSpPr>
                  <a:spLocks noChangeArrowheads="1"/>
                </p:cNvSpPr>
                <p:nvPr/>
              </p:nvSpPr>
              <p:spPr bwMode="auto">
                <a:xfrm>
                  <a:off x="1474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74090" name="Oval 10"/>
                <p:cNvSpPr>
                  <a:spLocks noChangeArrowheads="1"/>
                </p:cNvSpPr>
                <p:nvPr/>
              </p:nvSpPr>
              <p:spPr bwMode="auto">
                <a:xfrm>
                  <a:off x="4468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74091" name="Oval 11"/>
                <p:cNvSpPr>
                  <a:spLocks noChangeArrowheads="1"/>
                </p:cNvSpPr>
                <p:nvPr/>
              </p:nvSpPr>
              <p:spPr bwMode="auto">
                <a:xfrm>
                  <a:off x="4151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74092" name="Line 12"/>
                <p:cNvSpPr>
                  <a:spLocks noChangeShapeType="1"/>
                </p:cNvSpPr>
                <p:nvPr/>
              </p:nvSpPr>
              <p:spPr bwMode="auto">
                <a:xfrm>
                  <a:off x="2608" y="1706"/>
                  <a:ext cx="0" cy="499"/>
                </a:xfrm>
                <a:prstGeom prst="line">
                  <a:avLst/>
                </a:prstGeom>
                <a:noFill/>
                <a:ln w="1270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74093" name="Line 13"/>
                <p:cNvSpPr>
                  <a:spLocks noChangeShapeType="1"/>
                </p:cNvSpPr>
                <p:nvPr/>
              </p:nvSpPr>
              <p:spPr bwMode="auto">
                <a:xfrm>
                  <a:off x="3833" y="1706"/>
                  <a:ext cx="0" cy="499"/>
                </a:xfrm>
                <a:prstGeom prst="line">
                  <a:avLst/>
                </a:prstGeom>
                <a:noFill/>
                <a:ln w="1270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cxnSp>
              <p:nvCxnSpPr>
                <p:cNvPr id="174094" name="AutoShape 14"/>
                <p:cNvCxnSpPr>
                  <a:cxnSpLocks noChangeShapeType="1"/>
                  <a:stCxn id="174087" idx="6"/>
                  <a:endCxn id="174089" idx="2"/>
                </p:cNvCxnSpPr>
                <p:nvPr/>
              </p:nvCxnSpPr>
              <p:spPr bwMode="auto">
                <a:xfrm>
                  <a:off x="760" y="1956"/>
                  <a:ext cx="702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4095" name="AutoShape 15"/>
                <p:cNvCxnSpPr>
                  <a:cxnSpLocks noChangeShapeType="1"/>
                  <a:stCxn id="174088" idx="6"/>
                  <a:endCxn id="174091" idx="2"/>
                </p:cNvCxnSpPr>
                <p:nvPr/>
              </p:nvCxnSpPr>
              <p:spPr bwMode="auto">
                <a:xfrm>
                  <a:off x="2256" y="1956"/>
                  <a:ext cx="1883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4096" name="AutoShape 16"/>
                <p:cNvCxnSpPr>
                  <a:cxnSpLocks noChangeShapeType="1"/>
                  <a:stCxn id="174090" idx="6"/>
                </p:cNvCxnSpPr>
                <p:nvPr/>
              </p:nvCxnSpPr>
              <p:spPr bwMode="auto">
                <a:xfrm flipV="1">
                  <a:off x="4933" y="1955"/>
                  <a:ext cx="487" cy="1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7409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383" y="1343"/>
                  <a:ext cx="349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TR2</a:t>
                  </a:r>
                </a:p>
              </p:txBody>
            </p:sp>
            <p:sp>
              <p:nvSpPr>
                <p:cNvPr id="17409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107" y="1344"/>
                  <a:ext cx="153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V</a:t>
                  </a:r>
                </a:p>
              </p:txBody>
            </p:sp>
            <p:sp>
              <p:nvSpPr>
                <p:cNvPr id="17409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55" y="1344"/>
                  <a:ext cx="349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TR1</a:t>
                  </a:r>
                </a:p>
              </p:txBody>
            </p:sp>
            <p:sp>
              <p:nvSpPr>
                <p:cNvPr id="17410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31" y="1344"/>
                  <a:ext cx="162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A</a:t>
                  </a:r>
                </a:p>
              </p:txBody>
            </p:sp>
          </p:grpSp>
          <p:grpSp>
            <p:nvGrpSpPr>
              <p:cNvPr id="174101" name="Group 21"/>
              <p:cNvGrpSpPr>
                <a:grpSpLocks/>
              </p:cNvGrpSpPr>
              <p:nvPr/>
            </p:nvGrpSpPr>
            <p:grpSpPr bwMode="auto">
              <a:xfrm>
                <a:off x="68" y="1208"/>
                <a:ext cx="5109" cy="627"/>
                <a:chOff x="68" y="2341"/>
                <a:chExt cx="5109" cy="627"/>
              </a:xfrm>
            </p:grpSpPr>
            <p:sp>
              <p:nvSpPr>
                <p:cNvPr id="17410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8" y="2341"/>
                  <a:ext cx="976" cy="6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S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 = 20 MVA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 = 6,3 KV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x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s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 = 0,12</a:t>
                  </a:r>
                </a:p>
              </p:txBody>
            </p:sp>
            <p:sp>
              <p:nvSpPr>
                <p:cNvPr id="17410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247" y="2341"/>
                  <a:ext cx="1129" cy="6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 err="1">
                      <a:solidFill>
                        <a:schemeClr val="bg2"/>
                      </a:solidFill>
                      <a:effectLst/>
                    </a:rPr>
                    <a:t>S</a:t>
                  </a:r>
                  <a:r>
                    <a:rPr lang="cs-CZ" altLang="cs-CZ" sz="2000" b="1" baseline="-25000" dirty="0" err="1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30 MVA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 err="1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 dirty="0" err="1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6,3/35 KV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 dirty="0">
                      <a:solidFill>
                        <a:schemeClr val="bg2"/>
                      </a:solidFill>
                      <a:effectLst/>
                    </a:rPr>
                    <a:t>k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0,11</a:t>
                  </a:r>
                </a:p>
              </p:txBody>
            </p:sp>
            <p:sp>
              <p:nvSpPr>
                <p:cNvPr id="17410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627" y="2341"/>
                  <a:ext cx="1157" cy="4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X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1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 = 0,37 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  <a:sym typeface="Symbol" panose="05050102010706020507" pitchFamily="18" charset="2"/>
                    </a:rPr>
                    <a:t>/km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l = 4,5 km</a:t>
                  </a:r>
                </a:p>
              </p:txBody>
            </p:sp>
            <p:sp>
              <p:nvSpPr>
                <p:cNvPr id="17410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014" y="2341"/>
                  <a:ext cx="1163" cy="6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 err="1">
                      <a:solidFill>
                        <a:schemeClr val="bg2"/>
                      </a:solidFill>
                      <a:effectLst/>
                    </a:rPr>
                    <a:t>S</a:t>
                  </a:r>
                  <a:r>
                    <a:rPr lang="cs-CZ" altLang="cs-CZ" sz="2000" b="1" baseline="-25000" dirty="0" err="1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40 MVA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 err="1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 dirty="0" err="1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35/110 KV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 dirty="0">
                      <a:solidFill>
                        <a:schemeClr val="bg2"/>
                      </a:solidFill>
                      <a:effectLst/>
                    </a:rPr>
                    <a:t>k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0,11</a:t>
                  </a:r>
                </a:p>
              </p:txBody>
            </p:sp>
          </p:grpSp>
        </p:grpSp>
      </p:grpSp>
      <p:graphicFrame>
        <p:nvGraphicFramePr>
          <p:cNvPr id="174107" name="Object 27"/>
          <p:cNvGraphicFramePr>
            <a:graphicFrameLocks noChangeAspect="1"/>
          </p:cNvGraphicFramePr>
          <p:nvPr/>
        </p:nvGraphicFramePr>
        <p:xfrm>
          <a:off x="5292725" y="4149725"/>
          <a:ext cx="374491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6" name="Rovnice" r:id="rId3" imgW="2197080" imgH="431640" progId="Equation.3">
                  <p:embed/>
                </p:oleObj>
              </mc:Choice>
              <mc:Fallback>
                <p:oleObj name="Rovnice" r:id="rId3" imgW="2197080" imgH="4316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149725"/>
                        <a:ext cx="3744913" cy="735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8" name="Object 28"/>
          <p:cNvGraphicFramePr>
            <a:graphicFrameLocks noChangeAspect="1"/>
          </p:cNvGraphicFramePr>
          <p:nvPr/>
        </p:nvGraphicFramePr>
        <p:xfrm>
          <a:off x="5076825" y="5013325"/>
          <a:ext cx="39941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7" name="Rovnice" r:id="rId5" imgW="2184120" imgH="469800" progId="Equation.3">
                  <p:embed/>
                </p:oleObj>
              </mc:Choice>
              <mc:Fallback>
                <p:oleObj name="Rovnice" r:id="rId5" imgW="2184120" imgH="4698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013325"/>
                        <a:ext cx="3994150" cy="858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0" name="Text Box 30"/>
          <p:cNvSpPr txBox="1">
            <a:spLocks noChangeArrowheads="1"/>
          </p:cNvSpPr>
          <p:nvPr/>
        </p:nvSpPr>
        <p:spPr bwMode="auto">
          <a:xfrm>
            <a:off x="179388" y="4314825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4.	Počáteční rázový zkratový výkon  </a:t>
            </a:r>
          </a:p>
        </p:txBody>
      </p:sp>
      <p:sp>
        <p:nvSpPr>
          <p:cNvPr id="174111" name="Text Box 31"/>
          <p:cNvSpPr txBox="1">
            <a:spLocks noChangeArrowheads="1"/>
          </p:cNvSpPr>
          <p:nvPr/>
        </p:nvSpPr>
        <p:spPr bwMode="auto">
          <a:xfrm>
            <a:off x="179388" y="5157788"/>
            <a:ext cx="4824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5.	Počáteční rázový zkratový proud  </a:t>
            </a:r>
          </a:p>
        </p:txBody>
      </p:sp>
      <p:sp>
        <p:nvSpPr>
          <p:cNvPr id="174112" name="Text Box 32"/>
          <p:cNvSpPr txBox="1">
            <a:spLocks noChangeArrowheads="1"/>
          </p:cNvSpPr>
          <p:nvPr/>
        </p:nvSpPr>
        <p:spPr bwMode="auto">
          <a:xfrm>
            <a:off x="179388" y="6092825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6.	Nárazový zkratový proud  </a:t>
            </a:r>
          </a:p>
        </p:txBody>
      </p:sp>
      <p:graphicFrame>
        <p:nvGraphicFramePr>
          <p:cNvPr id="174113" name="Object 33"/>
          <p:cNvGraphicFramePr>
            <a:graphicFrameLocks noChangeAspect="1"/>
          </p:cNvGraphicFramePr>
          <p:nvPr/>
        </p:nvGraphicFramePr>
        <p:xfrm>
          <a:off x="4460875" y="6059488"/>
          <a:ext cx="45751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8" name="Rovnice" r:id="rId7" imgW="2501640" imgH="253800" progId="Equation.3">
                  <p:embed/>
                </p:oleObj>
              </mc:Choice>
              <mc:Fallback>
                <p:oleObj name="Rovnice" r:id="rId7" imgW="2501640" imgH="253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6059488"/>
                        <a:ext cx="4575175" cy="465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299" name="Group 3"/>
          <p:cNvGrpSpPr>
            <a:grpSpLocks/>
          </p:cNvGrpSpPr>
          <p:nvPr/>
        </p:nvGrpSpPr>
        <p:grpSpPr bwMode="auto">
          <a:xfrm>
            <a:off x="107950" y="333375"/>
            <a:ext cx="8496300" cy="2579688"/>
            <a:chOff x="68" y="210"/>
            <a:chExt cx="5352" cy="1625"/>
          </a:xfrm>
        </p:grpSpPr>
        <p:sp>
          <p:nvSpPr>
            <p:cNvPr id="183300" name="Freeform 4"/>
            <p:cNvSpPr>
              <a:spLocks/>
            </p:cNvSpPr>
            <p:nvPr/>
          </p:nvSpPr>
          <p:spPr bwMode="auto">
            <a:xfrm>
              <a:off x="3923" y="211"/>
              <a:ext cx="227" cy="635"/>
            </a:xfrm>
            <a:custGeom>
              <a:avLst/>
              <a:gdLst>
                <a:gd name="T0" fmla="*/ 136 w 227"/>
                <a:gd name="T1" fmla="*/ 0 h 635"/>
                <a:gd name="T2" fmla="*/ 0 w 227"/>
                <a:gd name="T3" fmla="*/ 363 h 635"/>
                <a:gd name="T4" fmla="*/ 227 w 227"/>
                <a:gd name="T5" fmla="*/ 318 h 635"/>
                <a:gd name="T6" fmla="*/ 46 w 227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635">
                  <a:moveTo>
                    <a:pt x="136" y="0"/>
                  </a:moveTo>
                  <a:lnTo>
                    <a:pt x="0" y="363"/>
                  </a:lnTo>
                  <a:lnTo>
                    <a:pt x="227" y="318"/>
                  </a:lnTo>
                  <a:lnTo>
                    <a:pt x="46" y="635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183301" name="Group 5"/>
            <p:cNvGrpSpPr>
              <a:grpSpLocks/>
            </p:cNvGrpSpPr>
            <p:nvPr/>
          </p:nvGrpSpPr>
          <p:grpSpPr bwMode="auto">
            <a:xfrm>
              <a:off x="68" y="210"/>
              <a:ext cx="5352" cy="1625"/>
              <a:chOff x="68" y="210"/>
              <a:chExt cx="5352" cy="1625"/>
            </a:xfrm>
          </p:grpSpPr>
          <p:grpSp>
            <p:nvGrpSpPr>
              <p:cNvPr id="183302" name="Group 6"/>
              <p:cNvGrpSpPr>
                <a:grpSpLocks/>
              </p:cNvGrpSpPr>
              <p:nvPr/>
            </p:nvGrpSpPr>
            <p:grpSpPr bwMode="auto">
              <a:xfrm>
                <a:off x="295" y="210"/>
                <a:ext cx="5125" cy="862"/>
                <a:chOff x="295" y="1343"/>
                <a:chExt cx="5125" cy="862"/>
              </a:xfrm>
            </p:grpSpPr>
            <p:sp>
              <p:nvSpPr>
                <p:cNvPr id="183303" name="Oval 7"/>
                <p:cNvSpPr>
                  <a:spLocks noChangeArrowheads="1"/>
                </p:cNvSpPr>
                <p:nvPr/>
              </p:nvSpPr>
              <p:spPr bwMode="auto">
                <a:xfrm>
                  <a:off x="295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183304" name="Oval 8"/>
                <p:cNvSpPr>
                  <a:spLocks noChangeArrowheads="1"/>
                </p:cNvSpPr>
                <p:nvPr/>
              </p:nvSpPr>
              <p:spPr bwMode="auto">
                <a:xfrm>
                  <a:off x="1791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183305" name="Oval 9"/>
                <p:cNvSpPr>
                  <a:spLocks noChangeArrowheads="1"/>
                </p:cNvSpPr>
                <p:nvPr/>
              </p:nvSpPr>
              <p:spPr bwMode="auto">
                <a:xfrm>
                  <a:off x="1474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183306" name="Oval 10"/>
                <p:cNvSpPr>
                  <a:spLocks noChangeArrowheads="1"/>
                </p:cNvSpPr>
                <p:nvPr/>
              </p:nvSpPr>
              <p:spPr bwMode="auto">
                <a:xfrm>
                  <a:off x="4468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183307" name="Oval 11"/>
                <p:cNvSpPr>
                  <a:spLocks noChangeArrowheads="1"/>
                </p:cNvSpPr>
                <p:nvPr/>
              </p:nvSpPr>
              <p:spPr bwMode="auto">
                <a:xfrm>
                  <a:off x="4151" y="1729"/>
                  <a:ext cx="453" cy="453"/>
                </a:xfrm>
                <a:prstGeom prst="ellips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183308" name="Line 12"/>
                <p:cNvSpPr>
                  <a:spLocks noChangeShapeType="1"/>
                </p:cNvSpPr>
                <p:nvPr/>
              </p:nvSpPr>
              <p:spPr bwMode="auto">
                <a:xfrm>
                  <a:off x="2608" y="1706"/>
                  <a:ext cx="0" cy="499"/>
                </a:xfrm>
                <a:prstGeom prst="line">
                  <a:avLst/>
                </a:prstGeom>
                <a:noFill/>
                <a:ln w="1270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183309" name="Line 13"/>
                <p:cNvSpPr>
                  <a:spLocks noChangeShapeType="1"/>
                </p:cNvSpPr>
                <p:nvPr/>
              </p:nvSpPr>
              <p:spPr bwMode="auto">
                <a:xfrm>
                  <a:off x="3833" y="1706"/>
                  <a:ext cx="0" cy="499"/>
                </a:xfrm>
                <a:prstGeom prst="line">
                  <a:avLst/>
                </a:prstGeom>
                <a:noFill/>
                <a:ln w="1270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cxnSp>
              <p:nvCxnSpPr>
                <p:cNvPr id="183310" name="AutoShape 14"/>
                <p:cNvCxnSpPr>
                  <a:cxnSpLocks noChangeShapeType="1"/>
                  <a:stCxn id="183303" idx="6"/>
                  <a:endCxn id="183305" idx="2"/>
                </p:cNvCxnSpPr>
                <p:nvPr/>
              </p:nvCxnSpPr>
              <p:spPr bwMode="auto">
                <a:xfrm>
                  <a:off x="760" y="1956"/>
                  <a:ext cx="702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3311" name="AutoShape 15"/>
                <p:cNvCxnSpPr>
                  <a:cxnSpLocks noChangeShapeType="1"/>
                  <a:stCxn id="183304" idx="6"/>
                  <a:endCxn id="183307" idx="2"/>
                </p:cNvCxnSpPr>
                <p:nvPr/>
              </p:nvCxnSpPr>
              <p:spPr bwMode="auto">
                <a:xfrm>
                  <a:off x="2256" y="1956"/>
                  <a:ext cx="1883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3312" name="AutoShape 16"/>
                <p:cNvCxnSpPr>
                  <a:cxnSpLocks noChangeShapeType="1"/>
                  <a:stCxn id="183306" idx="6"/>
                </p:cNvCxnSpPr>
                <p:nvPr/>
              </p:nvCxnSpPr>
              <p:spPr bwMode="auto">
                <a:xfrm flipV="1">
                  <a:off x="4933" y="1955"/>
                  <a:ext cx="487" cy="1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8331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383" y="1343"/>
                  <a:ext cx="349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TR2</a:t>
                  </a:r>
                </a:p>
              </p:txBody>
            </p:sp>
            <p:sp>
              <p:nvSpPr>
                <p:cNvPr id="18331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107" y="1344"/>
                  <a:ext cx="153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V</a:t>
                  </a:r>
                </a:p>
              </p:txBody>
            </p:sp>
            <p:sp>
              <p:nvSpPr>
                <p:cNvPr id="18331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55" y="1344"/>
                  <a:ext cx="349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TR1</a:t>
                  </a:r>
                </a:p>
              </p:txBody>
            </p:sp>
            <p:sp>
              <p:nvSpPr>
                <p:cNvPr id="1833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31" y="1344"/>
                  <a:ext cx="162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A</a:t>
                  </a:r>
                </a:p>
              </p:txBody>
            </p:sp>
          </p:grpSp>
          <p:grpSp>
            <p:nvGrpSpPr>
              <p:cNvPr id="183317" name="Group 21"/>
              <p:cNvGrpSpPr>
                <a:grpSpLocks/>
              </p:cNvGrpSpPr>
              <p:nvPr/>
            </p:nvGrpSpPr>
            <p:grpSpPr bwMode="auto">
              <a:xfrm>
                <a:off x="68" y="1208"/>
                <a:ext cx="5109" cy="627"/>
                <a:chOff x="68" y="2341"/>
                <a:chExt cx="5109" cy="627"/>
              </a:xfrm>
            </p:grpSpPr>
            <p:sp>
              <p:nvSpPr>
                <p:cNvPr id="18331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8" y="2341"/>
                  <a:ext cx="976" cy="6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S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 = 20 MVA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 = 6,3 KV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x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s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 = 0,12</a:t>
                  </a:r>
                </a:p>
              </p:txBody>
            </p:sp>
            <p:sp>
              <p:nvSpPr>
                <p:cNvPr id="18331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247" y="2341"/>
                  <a:ext cx="1129" cy="6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 err="1">
                      <a:solidFill>
                        <a:schemeClr val="bg2"/>
                      </a:solidFill>
                      <a:effectLst/>
                    </a:rPr>
                    <a:t>S</a:t>
                  </a:r>
                  <a:r>
                    <a:rPr lang="cs-CZ" altLang="cs-CZ" sz="2000" b="1" baseline="-25000" dirty="0" err="1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30 MVA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 err="1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 dirty="0" err="1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6,3/35 KV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 dirty="0">
                      <a:solidFill>
                        <a:schemeClr val="bg2"/>
                      </a:solidFill>
                      <a:effectLst/>
                    </a:rPr>
                    <a:t>k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0,11</a:t>
                  </a:r>
                </a:p>
              </p:txBody>
            </p:sp>
            <p:sp>
              <p:nvSpPr>
                <p:cNvPr id="18332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627" y="2341"/>
                  <a:ext cx="1157" cy="4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X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1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 = 0,37 </a:t>
                  </a:r>
                  <a:r>
                    <a:rPr lang="cs-CZ" altLang="cs-CZ" sz="2000" b="1">
                      <a:solidFill>
                        <a:schemeClr val="bg2"/>
                      </a:solidFill>
                      <a:effectLst/>
                      <a:sym typeface="Symbol" panose="05050102010706020507" pitchFamily="18" charset="2"/>
                    </a:rPr>
                    <a:t>/km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l = 4,5 km</a:t>
                  </a:r>
                </a:p>
              </p:txBody>
            </p:sp>
            <p:sp>
              <p:nvSpPr>
                <p:cNvPr id="18332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014" y="2341"/>
                  <a:ext cx="1163" cy="6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 err="1">
                      <a:solidFill>
                        <a:schemeClr val="bg2"/>
                      </a:solidFill>
                      <a:effectLst/>
                    </a:rPr>
                    <a:t>S</a:t>
                  </a:r>
                  <a:r>
                    <a:rPr lang="cs-CZ" altLang="cs-CZ" sz="2000" b="1" baseline="-25000" dirty="0" err="1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40 MVA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 err="1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 dirty="0" err="1">
                      <a:solidFill>
                        <a:schemeClr val="bg2"/>
                      </a:solidFill>
                      <a:effectLst/>
                    </a:rPr>
                    <a:t>n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35/110 KV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u</a:t>
                  </a:r>
                  <a:r>
                    <a:rPr lang="cs-CZ" altLang="cs-CZ" sz="2000" b="1" baseline="-25000" dirty="0">
                      <a:solidFill>
                        <a:schemeClr val="bg2"/>
                      </a:solidFill>
                      <a:effectLst/>
                    </a:rPr>
                    <a:t>k</a:t>
                  </a:r>
                  <a:r>
                    <a:rPr lang="cs-CZ" altLang="cs-CZ" sz="2000" b="1" dirty="0">
                      <a:solidFill>
                        <a:schemeClr val="bg2"/>
                      </a:solidFill>
                      <a:effectLst/>
                    </a:rPr>
                    <a:t> = 0,11</a:t>
                  </a:r>
                </a:p>
              </p:txBody>
            </p:sp>
          </p:grpSp>
        </p:grpSp>
      </p:grpSp>
      <p:sp>
        <p:nvSpPr>
          <p:cNvPr id="183326" name="Text Box 30"/>
          <p:cNvSpPr txBox="1">
            <a:spLocks noChangeArrowheads="1"/>
          </p:cNvSpPr>
          <p:nvPr/>
        </p:nvSpPr>
        <p:spPr bwMode="auto">
          <a:xfrm>
            <a:off x="107950" y="3284538"/>
            <a:ext cx="4464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</a:rPr>
              <a:t>7.	Ekvivalentní oteplovací proud  </a:t>
            </a:r>
          </a:p>
        </p:txBody>
      </p:sp>
      <p:graphicFrame>
        <p:nvGraphicFramePr>
          <p:cNvPr id="183327" name="Object 31"/>
          <p:cNvGraphicFramePr>
            <a:graphicFrameLocks noChangeAspect="1"/>
          </p:cNvGraphicFramePr>
          <p:nvPr/>
        </p:nvGraphicFramePr>
        <p:xfrm>
          <a:off x="3563938" y="3933825"/>
          <a:ext cx="486251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2" name="Rovnice" r:id="rId3" imgW="2070000" imgH="241200" progId="Equation.3">
                  <p:embed/>
                </p:oleObj>
              </mc:Choice>
              <mc:Fallback>
                <p:oleObj name="Rovnice" r:id="rId3" imgW="2070000" imgH="2412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933825"/>
                        <a:ext cx="4862512" cy="566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Výpočet zkratů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856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V dané soustavě vypočítejte zkratový proud, nárazový zkratový proud a ekvivalentní zkratový proud (doba vypnutí 0,5 sek).</a:t>
            </a:r>
          </a:p>
        </p:txBody>
      </p:sp>
      <p:sp>
        <p:nvSpPr>
          <p:cNvPr id="178195" name="Freeform 19"/>
          <p:cNvSpPr>
            <a:spLocks/>
          </p:cNvSpPr>
          <p:nvPr/>
        </p:nvSpPr>
        <p:spPr bwMode="auto">
          <a:xfrm>
            <a:off x="8099425" y="2133600"/>
            <a:ext cx="360363" cy="1008063"/>
          </a:xfrm>
          <a:custGeom>
            <a:avLst/>
            <a:gdLst>
              <a:gd name="T0" fmla="*/ 136 w 227"/>
              <a:gd name="T1" fmla="*/ 0 h 635"/>
              <a:gd name="T2" fmla="*/ 0 w 227"/>
              <a:gd name="T3" fmla="*/ 363 h 635"/>
              <a:gd name="T4" fmla="*/ 227 w 227"/>
              <a:gd name="T5" fmla="*/ 318 h 635"/>
              <a:gd name="T6" fmla="*/ 46 w 227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635">
                <a:moveTo>
                  <a:pt x="136" y="0"/>
                </a:moveTo>
                <a:lnTo>
                  <a:pt x="0" y="363"/>
                </a:lnTo>
                <a:lnTo>
                  <a:pt x="227" y="318"/>
                </a:lnTo>
                <a:lnTo>
                  <a:pt x="46" y="635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78201" name="Group 25"/>
          <p:cNvGrpSpPr>
            <a:grpSpLocks/>
          </p:cNvGrpSpPr>
          <p:nvPr/>
        </p:nvGrpSpPr>
        <p:grpSpPr bwMode="auto">
          <a:xfrm>
            <a:off x="107950" y="2132013"/>
            <a:ext cx="8496300" cy="2579688"/>
            <a:chOff x="68" y="1343"/>
            <a:chExt cx="5352" cy="1625"/>
          </a:xfrm>
        </p:grpSpPr>
        <p:grpSp>
          <p:nvGrpSpPr>
            <p:cNvPr id="178180" name="Group 4"/>
            <p:cNvGrpSpPr>
              <a:grpSpLocks/>
            </p:cNvGrpSpPr>
            <p:nvPr/>
          </p:nvGrpSpPr>
          <p:grpSpPr bwMode="auto">
            <a:xfrm>
              <a:off x="295" y="1343"/>
              <a:ext cx="5125" cy="862"/>
              <a:chOff x="295" y="1343"/>
              <a:chExt cx="5125" cy="862"/>
            </a:xfrm>
          </p:grpSpPr>
          <p:sp>
            <p:nvSpPr>
              <p:cNvPr id="178181" name="Oval 5"/>
              <p:cNvSpPr>
                <a:spLocks noChangeArrowheads="1"/>
              </p:cNvSpPr>
              <p:nvPr/>
            </p:nvSpPr>
            <p:spPr bwMode="auto">
              <a:xfrm>
                <a:off x="295" y="1729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78182" name="Oval 6"/>
              <p:cNvSpPr>
                <a:spLocks noChangeArrowheads="1"/>
              </p:cNvSpPr>
              <p:nvPr/>
            </p:nvSpPr>
            <p:spPr bwMode="auto">
              <a:xfrm>
                <a:off x="1791" y="1729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78183" name="Oval 7"/>
              <p:cNvSpPr>
                <a:spLocks noChangeArrowheads="1"/>
              </p:cNvSpPr>
              <p:nvPr/>
            </p:nvSpPr>
            <p:spPr bwMode="auto">
              <a:xfrm>
                <a:off x="1474" y="1729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78184" name="Oval 8"/>
              <p:cNvSpPr>
                <a:spLocks noChangeArrowheads="1"/>
              </p:cNvSpPr>
              <p:nvPr/>
            </p:nvSpPr>
            <p:spPr bwMode="auto">
              <a:xfrm>
                <a:off x="4468" y="1729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78185" name="Oval 9"/>
              <p:cNvSpPr>
                <a:spLocks noChangeArrowheads="1"/>
              </p:cNvSpPr>
              <p:nvPr/>
            </p:nvSpPr>
            <p:spPr bwMode="auto">
              <a:xfrm>
                <a:off x="4151" y="1729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78186" name="Line 10"/>
              <p:cNvSpPr>
                <a:spLocks noChangeShapeType="1"/>
              </p:cNvSpPr>
              <p:nvPr/>
            </p:nvSpPr>
            <p:spPr bwMode="auto">
              <a:xfrm>
                <a:off x="2608" y="1706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78187" name="Line 11"/>
              <p:cNvSpPr>
                <a:spLocks noChangeShapeType="1"/>
              </p:cNvSpPr>
              <p:nvPr/>
            </p:nvSpPr>
            <p:spPr bwMode="auto">
              <a:xfrm>
                <a:off x="3833" y="1706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78188" name="AutoShape 12"/>
              <p:cNvCxnSpPr>
                <a:cxnSpLocks noChangeShapeType="1"/>
                <a:stCxn id="178181" idx="6"/>
                <a:endCxn id="178183" idx="2"/>
              </p:cNvCxnSpPr>
              <p:nvPr/>
            </p:nvCxnSpPr>
            <p:spPr bwMode="auto">
              <a:xfrm>
                <a:off x="760" y="1956"/>
                <a:ext cx="702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8189" name="AutoShape 13"/>
              <p:cNvCxnSpPr>
                <a:cxnSpLocks noChangeShapeType="1"/>
                <a:stCxn id="178182" idx="6"/>
                <a:endCxn id="178185" idx="2"/>
              </p:cNvCxnSpPr>
              <p:nvPr/>
            </p:nvCxnSpPr>
            <p:spPr bwMode="auto">
              <a:xfrm>
                <a:off x="2256" y="1956"/>
                <a:ext cx="1883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8190" name="AutoShape 14"/>
              <p:cNvCxnSpPr>
                <a:cxnSpLocks noChangeShapeType="1"/>
                <a:stCxn id="178184" idx="6"/>
              </p:cNvCxnSpPr>
              <p:nvPr/>
            </p:nvCxnSpPr>
            <p:spPr bwMode="auto">
              <a:xfrm flipV="1">
                <a:off x="4933" y="1955"/>
                <a:ext cx="487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8191" name="Text Box 15"/>
              <p:cNvSpPr txBox="1">
                <a:spLocks noChangeArrowheads="1"/>
              </p:cNvSpPr>
              <p:nvPr/>
            </p:nvSpPr>
            <p:spPr bwMode="auto">
              <a:xfrm>
                <a:off x="4383" y="1343"/>
                <a:ext cx="349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TR2</a:t>
                </a:r>
              </a:p>
            </p:txBody>
          </p:sp>
          <p:sp>
            <p:nvSpPr>
              <p:cNvPr id="178192" name="Text Box 16"/>
              <p:cNvSpPr txBox="1">
                <a:spLocks noChangeArrowheads="1"/>
              </p:cNvSpPr>
              <p:nvPr/>
            </p:nvSpPr>
            <p:spPr bwMode="auto">
              <a:xfrm>
                <a:off x="3107" y="1344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V</a:t>
                </a:r>
              </a:p>
            </p:txBody>
          </p:sp>
          <p:sp>
            <p:nvSpPr>
              <p:cNvPr id="178193" name="Text Box 17"/>
              <p:cNvSpPr txBox="1">
                <a:spLocks noChangeArrowheads="1"/>
              </p:cNvSpPr>
              <p:nvPr/>
            </p:nvSpPr>
            <p:spPr bwMode="auto">
              <a:xfrm>
                <a:off x="1655" y="1344"/>
                <a:ext cx="349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TR1</a:t>
                </a:r>
              </a:p>
            </p:txBody>
          </p:sp>
          <p:sp>
            <p:nvSpPr>
              <p:cNvPr id="178194" name="Text Box 18"/>
              <p:cNvSpPr txBox="1">
                <a:spLocks noChangeArrowheads="1"/>
              </p:cNvSpPr>
              <p:nvPr/>
            </p:nvSpPr>
            <p:spPr bwMode="auto">
              <a:xfrm>
                <a:off x="431" y="1344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A</a:t>
                </a:r>
              </a:p>
            </p:txBody>
          </p:sp>
        </p:grpSp>
        <p:grpSp>
          <p:nvGrpSpPr>
            <p:cNvPr id="178196" name="Group 20"/>
            <p:cNvGrpSpPr>
              <a:grpSpLocks/>
            </p:cNvGrpSpPr>
            <p:nvPr/>
          </p:nvGrpSpPr>
          <p:grpSpPr bwMode="auto">
            <a:xfrm>
              <a:off x="68" y="2341"/>
              <a:ext cx="5109" cy="627"/>
              <a:chOff x="68" y="2341"/>
              <a:chExt cx="5109" cy="627"/>
            </a:xfrm>
          </p:grpSpPr>
          <p:sp>
            <p:nvSpPr>
              <p:cNvPr id="178197" name="Text Box 21"/>
              <p:cNvSpPr txBox="1">
                <a:spLocks noChangeArrowheads="1"/>
              </p:cNvSpPr>
              <p:nvPr/>
            </p:nvSpPr>
            <p:spPr bwMode="auto">
              <a:xfrm>
                <a:off x="68" y="2341"/>
                <a:ext cx="976" cy="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= 20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= 6,3 KV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x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= 0,12</a:t>
                </a:r>
              </a:p>
            </p:txBody>
          </p:sp>
          <p:sp>
            <p:nvSpPr>
              <p:cNvPr id="178198" name="Text Box 22"/>
              <p:cNvSpPr txBox="1">
                <a:spLocks noChangeArrowheads="1"/>
              </p:cNvSpPr>
              <p:nvPr/>
            </p:nvSpPr>
            <p:spPr bwMode="auto">
              <a:xfrm>
                <a:off x="1247" y="2341"/>
                <a:ext cx="1129" cy="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30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6,3/35 KV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>
                    <a:solidFill>
                      <a:schemeClr val="bg2"/>
                    </a:solidFill>
                    <a:effectLst/>
                  </a:rPr>
                  <a:t>k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0,11</a:t>
                </a:r>
              </a:p>
            </p:txBody>
          </p:sp>
          <p:sp>
            <p:nvSpPr>
              <p:cNvPr id="178199" name="Text Box 23"/>
              <p:cNvSpPr txBox="1">
                <a:spLocks noChangeArrowheads="1"/>
              </p:cNvSpPr>
              <p:nvPr/>
            </p:nvSpPr>
            <p:spPr bwMode="auto">
              <a:xfrm>
                <a:off x="2627" y="2341"/>
                <a:ext cx="1157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X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= 0,37 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  <a:sym typeface="Symbol" panose="05050102010706020507" pitchFamily="18" charset="2"/>
                  </a:rPr>
                  <a:t>/km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 = 4,5 km</a:t>
                </a:r>
              </a:p>
            </p:txBody>
          </p:sp>
          <p:sp>
            <p:nvSpPr>
              <p:cNvPr id="178200" name="Text Box 24"/>
              <p:cNvSpPr txBox="1">
                <a:spLocks noChangeArrowheads="1"/>
              </p:cNvSpPr>
              <p:nvPr/>
            </p:nvSpPr>
            <p:spPr bwMode="auto">
              <a:xfrm>
                <a:off x="4014" y="2341"/>
                <a:ext cx="1163" cy="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40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35/110 KV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>
                    <a:solidFill>
                      <a:schemeClr val="bg2"/>
                    </a:solidFill>
                    <a:effectLst/>
                  </a:rPr>
                  <a:t>k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0,11</a:t>
                </a:r>
              </a:p>
            </p:txBody>
          </p:sp>
        </p:grpSp>
      </p:grp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234667" y="5039594"/>
            <a:ext cx="3725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chemeClr val="bg2"/>
                </a:solidFill>
                <a:effectLst/>
              </a:rPr>
              <a:t>Přepočet reaktance x</a:t>
            </a:r>
            <a:r>
              <a:rPr lang="cs-CZ" altLang="cs-CZ" sz="2400" b="1" baseline="-25000" dirty="0" smtClean="0">
                <a:solidFill>
                  <a:schemeClr val="bg2"/>
                </a:solidFill>
                <a:effectLst/>
              </a:rPr>
              <a:t>T2</a:t>
            </a:r>
            <a:r>
              <a:rPr lang="cs-CZ" altLang="cs-CZ" sz="2400" b="1" dirty="0" smtClean="0">
                <a:solidFill>
                  <a:schemeClr val="bg2"/>
                </a:solidFill>
                <a:effectLst/>
              </a:rPr>
              <a:t> </a:t>
            </a:r>
            <a:endParaRPr lang="cs-CZ" altLang="cs-CZ" sz="2400" b="1" dirty="0">
              <a:solidFill>
                <a:schemeClr val="bg2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4302684" y="4956175"/>
                <a:ext cx="4139082" cy="628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=0,11∗</m:t>
                      </m:r>
                      <m:f>
                        <m:f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=0,275 </m:t>
                      </m:r>
                    </m:oMath>
                  </m:oMathPara>
                </a14:m>
                <a:endParaRPr lang="cs-CZ" sz="20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84" y="4956175"/>
                <a:ext cx="4139082" cy="628505"/>
              </a:xfrm>
              <a:prstGeom prst="rect">
                <a:avLst/>
              </a:prstGeom>
              <a:blipFill>
                <a:blip r:embed="rId2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234667" y="5827765"/>
            <a:ext cx="3725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chemeClr val="bg2"/>
                </a:solidFill>
                <a:effectLst/>
              </a:rPr>
              <a:t>Celková reaktance </a:t>
            </a:r>
            <a:r>
              <a:rPr lang="cs-CZ" altLang="cs-CZ" sz="2400" b="1" dirty="0" err="1" smtClean="0">
                <a:solidFill>
                  <a:schemeClr val="bg2"/>
                </a:solidFill>
                <a:effectLst/>
              </a:rPr>
              <a:t>x</a:t>
            </a:r>
            <a:r>
              <a:rPr lang="cs-CZ" altLang="cs-CZ" sz="2400" b="1" baseline="-25000" dirty="0" err="1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400" b="1" dirty="0" smtClean="0">
                <a:solidFill>
                  <a:schemeClr val="bg2"/>
                </a:solidFill>
                <a:effectLst/>
              </a:rPr>
              <a:t> </a:t>
            </a:r>
            <a:endParaRPr lang="cs-CZ" altLang="cs-CZ" sz="2400" b="1" dirty="0">
              <a:solidFill>
                <a:schemeClr val="bg2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4302684" y="5827765"/>
                <a:ext cx="42108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=1,103+0,275=1,378</m:t>
                      </m:r>
                    </m:oMath>
                  </m:oMathPara>
                </a14:m>
                <a:endParaRPr lang="cs-CZ" sz="20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684" y="5827765"/>
                <a:ext cx="4210833" cy="307777"/>
              </a:xfrm>
              <a:prstGeom prst="rect">
                <a:avLst/>
              </a:prstGeom>
              <a:blipFill>
                <a:blip r:embed="rId3"/>
                <a:stretch>
                  <a:fillRect l="-289" r="-579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/>
      <p:bldP spid="178195" grpId="0" animBg="1"/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Výpočet zkratů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856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V dané soustavě vypočítejte zkratový proud, nárazový zkratový proud a ekvivalentní zkratový proud (doba vypnutí 0,5 sek).</a:t>
            </a:r>
          </a:p>
        </p:txBody>
      </p:sp>
      <p:sp>
        <p:nvSpPr>
          <p:cNvPr id="178195" name="Freeform 19"/>
          <p:cNvSpPr>
            <a:spLocks/>
          </p:cNvSpPr>
          <p:nvPr/>
        </p:nvSpPr>
        <p:spPr bwMode="auto">
          <a:xfrm>
            <a:off x="8099425" y="2133600"/>
            <a:ext cx="360363" cy="1008063"/>
          </a:xfrm>
          <a:custGeom>
            <a:avLst/>
            <a:gdLst>
              <a:gd name="T0" fmla="*/ 136 w 227"/>
              <a:gd name="T1" fmla="*/ 0 h 635"/>
              <a:gd name="T2" fmla="*/ 0 w 227"/>
              <a:gd name="T3" fmla="*/ 363 h 635"/>
              <a:gd name="T4" fmla="*/ 227 w 227"/>
              <a:gd name="T5" fmla="*/ 318 h 635"/>
              <a:gd name="T6" fmla="*/ 46 w 227"/>
              <a:gd name="T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" h="635">
                <a:moveTo>
                  <a:pt x="136" y="0"/>
                </a:moveTo>
                <a:lnTo>
                  <a:pt x="0" y="363"/>
                </a:lnTo>
                <a:lnTo>
                  <a:pt x="227" y="318"/>
                </a:lnTo>
                <a:lnTo>
                  <a:pt x="46" y="635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78201" name="Group 25"/>
          <p:cNvGrpSpPr>
            <a:grpSpLocks/>
          </p:cNvGrpSpPr>
          <p:nvPr/>
        </p:nvGrpSpPr>
        <p:grpSpPr bwMode="auto">
          <a:xfrm>
            <a:off x="107950" y="2132013"/>
            <a:ext cx="8496300" cy="2579688"/>
            <a:chOff x="68" y="1343"/>
            <a:chExt cx="5352" cy="1625"/>
          </a:xfrm>
        </p:grpSpPr>
        <p:grpSp>
          <p:nvGrpSpPr>
            <p:cNvPr id="178180" name="Group 4"/>
            <p:cNvGrpSpPr>
              <a:grpSpLocks/>
            </p:cNvGrpSpPr>
            <p:nvPr/>
          </p:nvGrpSpPr>
          <p:grpSpPr bwMode="auto">
            <a:xfrm>
              <a:off x="295" y="1343"/>
              <a:ext cx="5125" cy="862"/>
              <a:chOff x="295" y="1343"/>
              <a:chExt cx="5125" cy="862"/>
            </a:xfrm>
          </p:grpSpPr>
          <p:sp>
            <p:nvSpPr>
              <p:cNvPr id="178181" name="Oval 5"/>
              <p:cNvSpPr>
                <a:spLocks noChangeArrowheads="1"/>
              </p:cNvSpPr>
              <p:nvPr/>
            </p:nvSpPr>
            <p:spPr bwMode="auto">
              <a:xfrm>
                <a:off x="295" y="1729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78182" name="Oval 6"/>
              <p:cNvSpPr>
                <a:spLocks noChangeArrowheads="1"/>
              </p:cNvSpPr>
              <p:nvPr/>
            </p:nvSpPr>
            <p:spPr bwMode="auto">
              <a:xfrm>
                <a:off x="1791" y="1729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78183" name="Oval 7"/>
              <p:cNvSpPr>
                <a:spLocks noChangeArrowheads="1"/>
              </p:cNvSpPr>
              <p:nvPr/>
            </p:nvSpPr>
            <p:spPr bwMode="auto">
              <a:xfrm>
                <a:off x="1474" y="1729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78184" name="Oval 8"/>
              <p:cNvSpPr>
                <a:spLocks noChangeArrowheads="1"/>
              </p:cNvSpPr>
              <p:nvPr/>
            </p:nvSpPr>
            <p:spPr bwMode="auto">
              <a:xfrm>
                <a:off x="4468" y="1729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78185" name="Oval 9"/>
              <p:cNvSpPr>
                <a:spLocks noChangeArrowheads="1"/>
              </p:cNvSpPr>
              <p:nvPr/>
            </p:nvSpPr>
            <p:spPr bwMode="auto">
              <a:xfrm>
                <a:off x="4151" y="1729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78186" name="Line 10"/>
              <p:cNvSpPr>
                <a:spLocks noChangeShapeType="1"/>
              </p:cNvSpPr>
              <p:nvPr/>
            </p:nvSpPr>
            <p:spPr bwMode="auto">
              <a:xfrm>
                <a:off x="2608" y="1706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78187" name="Line 11"/>
              <p:cNvSpPr>
                <a:spLocks noChangeShapeType="1"/>
              </p:cNvSpPr>
              <p:nvPr/>
            </p:nvSpPr>
            <p:spPr bwMode="auto">
              <a:xfrm>
                <a:off x="3833" y="1706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78188" name="AutoShape 12"/>
              <p:cNvCxnSpPr>
                <a:cxnSpLocks noChangeShapeType="1"/>
                <a:stCxn id="178181" idx="6"/>
                <a:endCxn id="178183" idx="2"/>
              </p:cNvCxnSpPr>
              <p:nvPr/>
            </p:nvCxnSpPr>
            <p:spPr bwMode="auto">
              <a:xfrm>
                <a:off x="760" y="1956"/>
                <a:ext cx="702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8189" name="AutoShape 13"/>
              <p:cNvCxnSpPr>
                <a:cxnSpLocks noChangeShapeType="1"/>
                <a:stCxn id="178182" idx="6"/>
                <a:endCxn id="178185" idx="2"/>
              </p:cNvCxnSpPr>
              <p:nvPr/>
            </p:nvCxnSpPr>
            <p:spPr bwMode="auto">
              <a:xfrm>
                <a:off x="2256" y="1956"/>
                <a:ext cx="1883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8190" name="AutoShape 14"/>
              <p:cNvCxnSpPr>
                <a:cxnSpLocks noChangeShapeType="1"/>
                <a:stCxn id="178184" idx="6"/>
              </p:cNvCxnSpPr>
              <p:nvPr/>
            </p:nvCxnSpPr>
            <p:spPr bwMode="auto">
              <a:xfrm flipV="1">
                <a:off x="4933" y="1955"/>
                <a:ext cx="487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8191" name="Text Box 15"/>
              <p:cNvSpPr txBox="1">
                <a:spLocks noChangeArrowheads="1"/>
              </p:cNvSpPr>
              <p:nvPr/>
            </p:nvSpPr>
            <p:spPr bwMode="auto">
              <a:xfrm>
                <a:off x="4383" y="1343"/>
                <a:ext cx="349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TR2</a:t>
                </a:r>
              </a:p>
            </p:txBody>
          </p:sp>
          <p:sp>
            <p:nvSpPr>
              <p:cNvPr id="178192" name="Text Box 16"/>
              <p:cNvSpPr txBox="1">
                <a:spLocks noChangeArrowheads="1"/>
              </p:cNvSpPr>
              <p:nvPr/>
            </p:nvSpPr>
            <p:spPr bwMode="auto">
              <a:xfrm>
                <a:off x="3107" y="1344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V</a:t>
                </a:r>
              </a:p>
            </p:txBody>
          </p:sp>
          <p:sp>
            <p:nvSpPr>
              <p:cNvPr id="178193" name="Text Box 17"/>
              <p:cNvSpPr txBox="1">
                <a:spLocks noChangeArrowheads="1"/>
              </p:cNvSpPr>
              <p:nvPr/>
            </p:nvSpPr>
            <p:spPr bwMode="auto">
              <a:xfrm>
                <a:off x="1655" y="1344"/>
                <a:ext cx="349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TR1</a:t>
                </a:r>
              </a:p>
            </p:txBody>
          </p:sp>
          <p:sp>
            <p:nvSpPr>
              <p:cNvPr id="178194" name="Text Box 18"/>
              <p:cNvSpPr txBox="1">
                <a:spLocks noChangeArrowheads="1"/>
              </p:cNvSpPr>
              <p:nvPr/>
            </p:nvSpPr>
            <p:spPr bwMode="auto">
              <a:xfrm>
                <a:off x="431" y="1344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A</a:t>
                </a:r>
              </a:p>
            </p:txBody>
          </p:sp>
        </p:grpSp>
        <p:grpSp>
          <p:nvGrpSpPr>
            <p:cNvPr id="178196" name="Group 20"/>
            <p:cNvGrpSpPr>
              <a:grpSpLocks/>
            </p:cNvGrpSpPr>
            <p:nvPr/>
          </p:nvGrpSpPr>
          <p:grpSpPr bwMode="auto">
            <a:xfrm>
              <a:off x="68" y="2341"/>
              <a:ext cx="5109" cy="627"/>
              <a:chOff x="68" y="2341"/>
              <a:chExt cx="5109" cy="627"/>
            </a:xfrm>
          </p:grpSpPr>
          <p:sp>
            <p:nvSpPr>
              <p:cNvPr id="178197" name="Text Box 21"/>
              <p:cNvSpPr txBox="1">
                <a:spLocks noChangeArrowheads="1"/>
              </p:cNvSpPr>
              <p:nvPr/>
            </p:nvSpPr>
            <p:spPr bwMode="auto">
              <a:xfrm>
                <a:off x="68" y="2341"/>
                <a:ext cx="976" cy="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= 20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= 6,3 KV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x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= 0,12</a:t>
                </a:r>
              </a:p>
            </p:txBody>
          </p:sp>
          <p:sp>
            <p:nvSpPr>
              <p:cNvPr id="178198" name="Text Box 22"/>
              <p:cNvSpPr txBox="1">
                <a:spLocks noChangeArrowheads="1"/>
              </p:cNvSpPr>
              <p:nvPr/>
            </p:nvSpPr>
            <p:spPr bwMode="auto">
              <a:xfrm>
                <a:off x="1247" y="2341"/>
                <a:ext cx="1129" cy="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30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6,3/35 KV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>
                    <a:solidFill>
                      <a:schemeClr val="bg2"/>
                    </a:solidFill>
                    <a:effectLst/>
                  </a:rPr>
                  <a:t>k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0,11</a:t>
                </a:r>
              </a:p>
            </p:txBody>
          </p:sp>
          <p:sp>
            <p:nvSpPr>
              <p:cNvPr id="178199" name="Text Box 23"/>
              <p:cNvSpPr txBox="1">
                <a:spLocks noChangeArrowheads="1"/>
              </p:cNvSpPr>
              <p:nvPr/>
            </p:nvSpPr>
            <p:spPr bwMode="auto">
              <a:xfrm>
                <a:off x="2627" y="2341"/>
                <a:ext cx="1157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X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= 0,37 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  <a:sym typeface="Symbol" panose="05050102010706020507" pitchFamily="18" charset="2"/>
                  </a:rPr>
                  <a:t>/km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 = 4,5 km</a:t>
                </a:r>
              </a:p>
            </p:txBody>
          </p:sp>
          <p:sp>
            <p:nvSpPr>
              <p:cNvPr id="178200" name="Text Box 24"/>
              <p:cNvSpPr txBox="1">
                <a:spLocks noChangeArrowheads="1"/>
              </p:cNvSpPr>
              <p:nvPr/>
            </p:nvSpPr>
            <p:spPr bwMode="auto">
              <a:xfrm>
                <a:off x="4014" y="2341"/>
                <a:ext cx="1163" cy="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40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35/110 KV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>
                    <a:solidFill>
                      <a:schemeClr val="bg2"/>
                    </a:solidFill>
                    <a:effectLst/>
                  </a:rPr>
                  <a:t>k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0,11</a:t>
                </a:r>
              </a:p>
            </p:txBody>
          </p:sp>
        </p:grpSp>
      </p:grp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234668" y="5039594"/>
            <a:ext cx="2946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chemeClr val="bg2"/>
                </a:solidFill>
                <a:effectLst/>
              </a:rPr>
              <a:t>Zkratový výkon S</a:t>
            </a:r>
            <a:r>
              <a:rPr lang="cs-CZ" altLang="cs-CZ" sz="2400" b="1" baseline="-25000" dirty="0" smtClean="0">
                <a:solidFill>
                  <a:schemeClr val="bg2"/>
                </a:solidFill>
                <a:effectLst/>
              </a:rPr>
              <a:t>k</a:t>
            </a:r>
            <a:r>
              <a:rPr lang="cs-CZ" altLang="cs-CZ" sz="2400" b="1" dirty="0" smtClean="0">
                <a:solidFill>
                  <a:schemeClr val="bg2"/>
                </a:solidFill>
                <a:effectLst/>
              </a:rPr>
              <a:t> </a:t>
            </a:r>
            <a:endParaRPr lang="cs-CZ" altLang="cs-CZ" sz="24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234667" y="5827765"/>
            <a:ext cx="4337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chemeClr val="bg2"/>
                </a:solidFill>
                <a:effectLst/>
              </a:rPr>
              <a:t>Rázový zkratový proud I</a:t>
            </a:r>
            <a:r>
              <a:rPr lang="cs-CZ" altLang="cs-CZ" sz="2400" b="1" baseline="-25000" dirty="0" smtClean="0">
                <a:solidFill>
                  <a:schemeClr val="bg2"/>
                </a:solidFill>
                <a:effectLst/>
              </a:rPr>
              <a:t>k0</a:t>
            </a:r>
            <a:endParaRPr lang="cs-CZ" altLang="cs-CZ" sz="2400" b="1" baseline="-25000" dirty="0">
              <a:solidFill>
                <a:schemeClr val="bg2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960092" y="4956175"/>
                <a:ext cx="4439933" cy="630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=1,1∗</m:t>
                      </m:r>
                      <m:f>
                        <m:f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1,378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=79,83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𝑀𝑉𝐴</m:t>
                      </m:r>
                    </m:oMath>
                  </m:oMathPara>
                </a14:m>
                <a:endParaRPr lang="cs-CZ" sz="20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92" y="4956175"/>
                <a:ext cx="4439933" cy="630044"/>
              </a:xfrm>
              <a:prstGeom prst="rect">
                <a:avLst/>
              </a:prstGeom>
              <a:blipFill>
                <a:blip r:embed="rId2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583113" y="5724467"/>
                <a:ext cx="3841949" cy="668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79,83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cs-CZ" sz="20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∗115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=0,4</m:t>
                      </m:r>
                      <m:r>
                        <a:rPr lang="cs-CZ" sz="20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cs-CZ" sz="20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113" y="5724467"/>
                <a:ext cx="3841949" cy="668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2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/>
      <p:bldP spid="178195" grpId="0" animBg="1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85" name="Text Box 21"/>
          <p:cNvSpPr txBox="1">
            <a:spLocks noChangeArrowheads="1"/>
          </p:cNvSpPr>
          <p:nvPr/>
        </p:nvSpPr>
        <p:spPr bwMode="auto">
          <a:xfrm>
            <a:off x="179388" y="260648"/>
            <a:ext cx="871378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Příklad: Určete zkratový výkon při připojení nového vývodu generátoru s výkonem 12 MVA, napětím 6,3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</a:rPr>
              <a:t>kV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 a synchronní reaktancí 14%. Na generátor je připojeno 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kabelové vedení o délce 50 metrů s reaktancí 60 m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/km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 transformátor s výkonem 15 MVA, napětím 6,3/23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kV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a napětím nakrátko 10%, Vývod z transformátoru je kabelem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vn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s reaktancí 0,5 /km a délkou 20 km. Vypočítejte zkratové poměry za transformátorem a na konci vedení.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 Vliv alternátoru je 1,1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167432" y="2636912"/>
            <a:ext cx="37022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Vztažný výkon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</a:rPr>
              <a:t>Sv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 = 12 MVA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79388" y="3166517"/>
            <a:ext cx="40325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Výpočet reaktance kabelu - x2 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5724128" y="3166517"/>
            <a:ext cx="1728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x2 = 0,9*10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</a:rPr>
              <a:t>-3</a:t>
            </a:r>
            <a:endParaRPr lang="cs-CZ" altLang="cs-CZ" sz="2000" b="1" baseline="30000" dirty="0">
              <a:solidFill>
                <a:schemeClr val="bg2"/>
              </a:solidFill>
              <a:effectLst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85167" y="3861038"/>
            <a:ext cx="48908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Výpočet reaktance transformátoru - x3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5738390" y="3799324"/>
            <a:ext cx="1728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x3 = 0,08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85167" y="4474214"/>
            <a:ext cx="5250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Výpočet celkové vztažné reaktance -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</a:rPr>
              <a:t>xv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5724128" y="4432131"/>
            <a:ext cx="1728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 err="1" smtClean="0">
                <a:solidFill>
                  <a:schemeClr val="bg2"/>
                </a:solidFill>
                <a:effectLst/>
              </a:rPr>
              <a:t>xv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 = 0,221 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179389" y="5214659"/>
            <a:ext cx="44646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Výpočet zkratového výkonu - Sk0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5742928" y="5214659"/>
            <a:ext cx="22854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S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</a:rPr>
              <a:t>k0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 = 59,75 MVA 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167432" y="5909180"/>
            <a:ext cx="44646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Výpočet zkratového proudu - Ik0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5743473" y="5908494"/>
            <a:ext cx="2141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</a:rPr>
              <a:t>k0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 = 1,47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</a:rPr>
              <a:t>kA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 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40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07950" y="115888"/>
            <a:ext cx="8785225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4375" indent="-714375">
              <a:spcBef>
                <a:spcPct val="0"/>
              </a:spcBef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3763">
              <a:spcBef>
                <a:spcPct val="0"/>
              </a:spcBef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3150">
              <a:spcBef>
                <a:spcPct val="0"/>
              </a:spcBef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Hlavní příčiny zkratu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*	porucha izolace způsobená přepětím </a:t>
            </a:r>
          </a:p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*	přímým úderem blesku</a:t>
            </a:r>
          </a:p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*	stárnutí izolačních materiálů</a:t>
            </a:r>
          </a:p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*	přímým (mechanickým) poškozením venkovního vedení 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kabelů</a:t>
            </a:r>
          </a:p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*	chybná manipulace (lidský faktor)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79263" y="2219262"/>
            <a:ext cx="8785225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4375" indent="-714375">
              <a:spcBef>
                <a:spcPct val="0"/>
              </a:spcBef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3763">
              <a:spcBef>
                <a:spcPct val="0"/>
              </a:spcBef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3150">
              <a:spcBef>
                <a:spcPct val="0"/>
              </a:spcBef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ClrTx/>
              <a:buSzTx/>
              <a:buFontTx/>
              <a:buNone/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Následky zkratu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*	tepelné účinky (poškození izolace, požár)</a:t>
            </a:r>
          </a:p>
          <a:p>
            <a:pPr>
              <a:spcBef>
                <a:spcPct val="1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*	dynamické účinky (mechanické poškození)</a:t>
            </a:r>
          </a:p>
          <a:p>
            <a:pPr>
              <a:spcBef>
                <a:spcPct val="1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* 	pokles napětí v soustavě</a:t>
            </a:r>
          </a:p>
          <a:p>
            <a:pPr>
              <a:spcBef>
                <a:spcPct val="1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*	přepětí</a:t>
            </a:r>
          </a:p>
          <a:p>
            <a:pPr>
              <a:spcBef>
                <a:spcPct val="1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* 	elektrický oblouk při vypínání zkratů	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160344" y="4509120"/>
            <a:ext cx="8765400" cy="2200394"/>
            <a:chOff x="130708" y="4318880"/>
            <a:chExt cx="8765400" cy="2200394"/>
          </a:xfrm>
        </p:grpSpPr>
        <p:cxnSp>
          <p:nvCxnSpPr>
            <p:cNvPr id="7" name="Pravoúhlá spojnice 6"/>
            <p:cNvCxnSpPr/>
            <p:nvPr/>
          </p:nvCxnSpPr>
          <p:spPr bwMode="auto">
            <a:xfrm>
              <a:off x="621816" y="4425255"/>
              <a:ext cx="7992888" cy="1728192"/>
            </a:xfrm>
            <a:prstGeom prst="bentConnector3">
              <a:avLst>
                <a:gd name="adj1" fmla="val 128"/>
              </a:avLst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Přímá spojnice 15"/>
            <p:cNvCxnSpPr/>
            <p:nvPr/>
          </p:nvCxnSpPr>
          <p:spPr bwMode="auto">
            <a:xfrm>
              <a:off x="549362" y="4509120"/>
              <a:ext cx="216024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ovéPole 16"/>
            <p:cNvSpPr txBox="1"/>
            <p:nvPr/>
          </p:nvSpPr>
          <p:spPr>
            <a:xfrm>
              <a:off x="130708" y="4318880"/>
              <a:ext cx="432048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None/>
              </a:pPr>
              <a:r>
                <a:rPr lang="cs-CZ" sz="2000" b="1" dirty="0" smtClean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sz="2000" b="1" baseline="-25000" dirty="0" smtClean="0">
                  <a:solidFill>
                    <a:schemeClr val="bg2"/>
                  </a:solidFill>
                  <a:effectLst/>
                </a:rPr>
                <a:t>1</a:t>
              </a:r>
              <a:endParaRPr 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167916" y="6138794"/>
              <a:ext cx="1728192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None/>
              </a:pPr>
              <a:r>
                <a:rPr lang="cs-CZ" sz="2000" b="1" dirty="0" smtClean="0">
                  <a:solidFill>
                    <a:schemeClr val="bg2"/>
                  </a:solidFill>
                  <a:effectLst/>
                </a:rPr>
                <a:t>délka vedení</a:t>
              </a:r>
              <a:endParaRPr lang="cs-CZ" sz="2000" b="1" dirty="0">
                <a:solidFill>
                  <a:schemeClr val="bg2"/>
                </a:solidFill>
                <a:effectLst/>
              </a:endParaRPr>
            </a:p>
          </p:txBody>
        </p:sp>
      </p:grpSp>
      <p:cxnSp>
        <p:nvCxnSpPr>
          <p:cNvPr id="20" name="Přímá spojnice 19"/>
          <p:cNvCxnSpPr>
            <a:stCxn id="17" idx="3"/>
          </p:cNvCxnSpPr>
          <p:nvPr/>
        </p:nvCxnSpPr>
        <p:spPr bwMode="auto">
          <a:xfrm>
            <a:off x="592392" y="4699360"/>
            <a:ext cx="7753660" cy="19024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ovéPole 24"/>
          <p:cNvSpPr txBox="1"/>
          <p:nvPr/>
        </p:nvSpPr>
        <p:spPr>
          <a:xfrm>
            <a:off x="6084168" y="4437112"/>
            <a:ext cx="188246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chemeClr val="bg1"/>
                </a:solidFill>
                <a:effectLst/>
              </a:rPr>
              <a:t>normální stav</a:t>
            </a:r>
            <a:endParaRPr lang="cs-CZ" sz="20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23" name="Přímá spojnice 22"/>
          <p:cNvCxnSpPr/>
          <p:nvPr/>
        </p:nvCxnSpPr>
        <p:spPr bwMode="auto">
          <a:xfrm>
            <a:off x="621816" y="4725144"/>
            <a:ext cx="7694600" cy="1644327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ovéPole 27"/>
          <p:cNvSpPr txBox="1"/>
          <p:nvPr/>
        </p:nvSpPr>
        <p:spPr>
          <a:xfrm>
            <a:off x="6732240" y="5289118"/>
            <a:ext cx="1663053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rgbClr val="FF0000"/>
                </a:solidFill>
                <a:effectLst/>
              </a:rPr>
              <a:t>zkrat na konci vedení</a:t>
            </a:r>
            <a:endParaRPr lang="cs-CZ" sz="2000" b="1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26" name="Přímá spojnice 25"/>
          <p:cNvCxnSpPr/>
          <p:nvPr/>
        </p:nvCxnSpPr>
        <p:spPr bwMode="auto">
          <a:xfrm>
            <a:off x="5076056" y="4509120"/>
            <a:ext cx="0" cy="1930359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ovéPole 30"/>
          <p:cNvSpPr txBox="1"/>
          <p:nvPr/>
        </p:nvSpPr>
        <p:spPr>
          <a:xfrm>
            <a:off x="4031940" y="6360888"/>
            <a:ext cx="208823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chemeClr val="bg2"/>
                </a:solidFill>
                <a:effectLst/>
              </a:rPr>
              <a:t>místo v rozvodu</a:t>
            </a:r>
            <a:endParaRPr 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166066" y="4416672"/>
            <a:ext cx="4860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chemeClr val="bg2"/>
                </a:solidFill>
                <a:effectLst/>
              </a:rPr>
              <a:t>U</a:t>
            </a:r>
            <a:r>
              <a:rPr lang="cs-CZ" sz="2000" b="1" baseline="-25000" dirty="0" smtClean="0">
                <a:solidFill>
                  <a:schemeClr val="bg2"/>
                </a:solidFill>
                <a:effectLst/>
              </a:rPr>
              <a:t>2</a:t>
            </a:r>
            <a:endParaRPr lang="cs-CZ" sz="2000" b="1" baseline="-25000" dirty="0">
              <a:solidFill>
                <a:schemeClr val="bg2"/>
              </a:solidFill>
              <a:effectLst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135117" y="5098878"/>
            <a:ext cx="4860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chemeClr val="bg2"/>
                </a:solidFill>
                <a:effectLst/>
              </a:rPr>
              <a:t>U</a:t>
            </a:r>
            <a:r>
              <a:rPr lang="cs-CZ" sz="2000" b="1" baseline="-25000" dirty="0" smtClean="0">
                <a:solidFill>
                  <a:schemeClr val="bg2"/>
                </a:solidFill>
                <a:effectLst/>
              </a:rPr>
              <a:t>2k</a:t>
            </a:r>
            <a:endParaRPr lang="cs-CZ" sz="2000" b="1" baseline="-25000" dirty="0">
              <a:solidFill>
                <a:schemeClr val="bg2"/>
              </a:solidFill>
              <a:effectLst/>
            </a:endParaRPr>
          </a:p>
        </p:txBody>
      </p:sp>
      <p:sp>
        <p:nvSpPr>
          <p:cNvPr id="27" name="Levá složená závorka 26"/>
          <p:cNvSpPr/>
          <p:nvPr/>
        </p:nvSpPr>
        <p:spPr bwMode="auto">
          <a:xfrm>
            <a:off x="4696542" y="4869160"/>
            <a:ext cx="268863" cy="674089"/>
          </a:xfrm>
          <a:prstGeom prst="leftBrac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/>
            </a:pPr>
            <a:endParaRPr kumimoji="0" lang="cs-CZ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262078" y="4845665"/>
            <a:ext cx="486054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</a:t>
            </a:r>
            <a:r>
              <a:rPr lang="cs-CZ" sz="2000" b="1" dirty="0" smtClean="0">
                <a:solidFill>
                  <a:schemeClr val="bg2"/>
                </a:solidFill>
                <a:effectLst/>
              </a:rPr>
              <a:t>U</a:t>
            </a:r>
            <a:endParaRPr lang="cs-CZ" sz="2000" b="1" baseline="-25000" dirty="0">
              <a:solidFill>
                <a:schemeClr val="bg2"/>
              </a:solidFill>
              <a:effectLst/>
            </a:endParaRPr>
          </a:p>
        </p:txBody>
      </p:sp>
      <p:sp>
        <p:nvSpPr>
          <p:cNvPr id="6" name="Volný tvar 5"/>
          <p:cNvSpPr/>
          <p:nvPr/>
        </p:nvSpPr>
        <p:spPr bwMode="auto">
          <a:xfrm>
            <a:off x="8035350" y="3823466"/>
            <a:ext cx="562132" cy="2488367"/>
          </a:xfrm>
          <a:custGeom>
            <a:avLst/>
            <a:gdLst>
              <a:gd name="connsiteX0" fmla="*/ 307299 w 562132"/>
              <a:gd name="connsiteY0" fmla="*/ 0 h 2488367"/>
              <a:gd name="connsiteX1" fmla="*/ 0 w 562132"/>
              <a:gd name="connsiteY1" fmla="*/ 1386590 h 2488367"/>
              <a:gd name="connsiteX2" fmla="*/ 562132 w 562132"/>
              <a:gd name="connsiteY2" fmla="*/ 1394085 h 2488367"/>
              <a:gd name="connsiteX3" fmla="*/ 284814 w 562132"/>
              <a:gd name="connsiteY3" fmla="*/ 2488367 h 248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132" h="2488367">
                <a:moveTo>
                  <a:pt x="307299" y="0"/>
                </a:moveTo>
                <a:lnTo>
                  <a:pt x="0" y="1386590"/>
                </a:lnTo>
                <a:lnTo>
                  <a:pt x="562132" y="1394085"/>
                </a:lnTo>
                <a:lnTo>
                  <a:pt x="284814" y="2488367"/>
                </a:lnTo>
              </a:path>
            </a:pathLst>
          </a:custGeom>
          <a:ln w="60325">
            <a:solidFill>
              <a:srgbClr val="FF0000">
                <a:alpha val="48000"/>
              </a:srgbClr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/>
            </a:pPr>
            <a:endParaRPr kumimoji="0" lang="cs-CZ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6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32" grpId="0"/>
      <p:bldP spid="33" grpId="0"/>
      <p:bldP spid="27" grpId="0" animBg="1"/>
      <p:bldP spid="3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584474"/>
          </a:xfrm>
        </p:spPr>
        <p:txBody>
          <a:bodyPr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Výpočet při známém zkratovém výkonu soustavy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154781" y="2204864"/>
            <a:ext cx="885666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Ve většině případů se počítají zkratové poměry při nové výstavbě, případně při rekonstrukci.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V těchto případech výpočet vychází ze zkratového výkonu ve výchozím (napájecím) bodě – S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k 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(MVA).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Hodnoty S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k  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vycházejí se stávajících výpočtů a jsou postupně upravovány (výstavba nových zdrojů a přenosových linek, …).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Hodnoty S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k  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pro rozvodny jsou normalizovány.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179388" y="1068388"/>
            <a:ext cx="88566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Ze stávající rozvodny je vyvedena nová linka vvn do nové rozvodny s transformátorem. Vypočítejte zkratový výkon před a za transformátorem. Doby vypnutí za transformátorem je 0,5 sek.</a:t>
            </a:r>
          </a:p>
        </p:txBody>
      </p:sp>
      <p:grpSp>
        <p:nvGrpSpPr>
          <p:cNvPr id="186395" name="Group 27"/>
          <p:cNvGrpSpPr>
            <a:grpSpLocks/>
          </p:cNvGrpSpPr>
          <p:nvPr/>
        </p:nvGrpSpPr>
        <p:grpSpPr bwMode="auto">
          <a:xfrm>
            <a:off x="300038" y="4292600"/>
            <a:ext cx="7008812" cy="987425"/>
            <a:chOff x="108" y="2978"/>
            <a:chExt cx="4415" cy="622"/>
          </a:xfrm>
        </p:grpSpPr>
        <p:sp>
          <p:nvSpPr>
            <p:cNvPr id="186389" name="Text Box 21"/>
            <p:cNvSpPr txBox="1">
              <a:spLocks noChangeArrowheads="1"/>
            </p:cNvSpPr>
            <p:nvPr/>
          </p:nvSpPr>
          <p:spPr bwMode="auto">
            <a:xfrm>
              <a:off x="108" y="2978"/>
              <a:ext cx="1366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S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3 500 MVA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</a:t>
              </a:r>
              <a:r>
                <a:rPr lang="cs-CZ" altLang="cs-CZ" sz="2000" b="1" dirty="0" smtClean="0">
                  <a:solidFill>
                    <a:schemeClr val="bg2"/>
                  </a:solidFill>
                  <a:effectLst/>
                </a:rPr>
                <a:t>110 </a:t>
              </a: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kV</a:t>
              </a:r>
              <a:endParaRPr lang="cs-CZ" altLang="cs-CZ" sz="2000" b="1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86391" name="Text Box 23"/>
            <p:cNvSpPr txBox="1">
              <a:spLocks noChangeArrowheads="1"/>
            </p:cNvSpPr>
            <p:nvPr/>
          </p:nvSpPr>
          <p:spPr bwMode="auto">
            <a:xfrm>
              <a:off x="1655" y="2978"/>
              <a:ext cx="1067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X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1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0,4 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/km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l = 50 km</a:t>
              </a:r>
            </a:p>
          </p:txBody>
        </p:sp>
        <p:sp>
          <p:nvSpPr>
            <p:cNvPr id="186392" name="Text Box 24"/>
            <p:cNvSpPr txBox="1">
              <a:spLocks noChangeArrowheads="1"/>
            </p:cNvSpPr>
            <p:nvPr/>
          </p:nvSpPr>
          <p:spPr bwMode="auto">
            <a:xfrm>
              <a:off x="3387" y="2978"/>
              <a:ext cx="1136" cy="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S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30 MVA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110/35 </a:t>
              </a: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kV</a:t>
              </a:r>
              <a:endParaRPr lang="cs-CZ" altLang="cs-CZ" sz="2000" b="1" dirty="0">
                <a:solidFill>
                  <a:schemeClr val="bg2"/>
                </a:solidFill>
                <a:effectLst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0,1</a:t>
              </a:r>
            </a:p>
          </p:txBody>
        </p:sp>
      </p:grpSp>
      <p:grpSp>
        <p:nvGrpSpPr>
          <p:cNvPr id="186394" name="Group 26"/>
          <p:cNvGrpSpPr>
            <a:grpSpLocks/>
          </p:cNvGrpSpPr>
          <p:nvPr/>
        </p:nvGrpSpPr>
        <p:grpSpPr bwMode="auto">
          <a:xfrm>
            <a:off x="973138" y="2565400"/>
            <a:ext cx="6623050" cy="1368425"/>
            <a:chOff x="295" y="1797"/>
            <a:chExt cx="4172" cy="862"/>
          </a:xfrm>
        </p:grpSpPr>
        <p:sp>
          <p:nvSpPr>
            <p:cNvPr id="186373" name="Oval 5"/>
            <p:cNvSpPr>
              <a:spLocks noChangeArrowheads="1"/>
            </p:cNvSpPr>
            <p:nvPr/>
          </p:nvSpPr>
          <p:spPr bwMode="auto">
            <a:xfrm>
              <a:off x="295" y="2183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86376" name="Oval 8"/>
            <p:cNvSpPr>
              <a:spLocks noChangeArrowheads="1"/>
            </p:cNvSpPr>
            <p:nvPr/>
          </p:nvSpPr>
          <p:spPr bwMode="auto">
            <a:xfrm>
              <a:off x="3515" y="2183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86377" name="Oval 9"/>
            <p:cNvSpPr>
              <a:spLocks noChangeArrowheads="1"/>
            </p:cNvSpPr>
            <p:nvPr/>
          </p:nvSpPr>
          <p:spPr bwMode="auto">
            <a:xfrm>
              <a:off x="3288" y="2183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86378" name="Line 10"/>
            <p:cNvSpPr>
              <a:spLocks noChangeShapeType="1"/>
            </p:cNvSpPr>
            <p:nvPr/>
          </p:nvSpPr>
          <p:spPr bwMode="auto">
            <a:xfrm>
              <a:off x="1156" y="2160"/>
              <a:ext cx="0" cy="499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86379" name="Line 11"/>
            <p:cNvSpPr>
              <a:spLocks noChangeShapeType="1"/>
            </p:cNvSpPr>
            <p:nvPr/>
          </p:nvSpPr>
          <p:spPr bwMode="auto">
            <a:xfrm>
              <a:off x="2608" y="2160"/>
              <a:ext cx="0" cy="499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186381" name="AutoShape 13"/>
            <p:cNvCxnSpPr>
              <a:cxnSpLocks noChangeShapeType="1"/>
              <a:stCxn id="186373" idx="6"/>
              <a:endCxn id="186377" idx="2"/>
            </p:cNvCxnSpPr>
            <p:nvPr/>
          </p:nvCxnSpPr>
          <p:spPr bwMode="auto">
            <a:xfrm>
              <a:off x="760" y="2410"/>
              <a:ext cx="251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382" name="AutoShape 14"/>
            <p:cNvCxnSpPr>
              <a:cxnSpLocks noChangeShapeType="1"/>
              <a:stCxn id="186376" idx="6"/>
            </p:cNvCxnSpPr>
            <p:nvPr/>
          </p:nvCxnSpPr>
          <p:spPr bwMode="auto">
            <a:xfrm flipV="1">
              <a:off x="3980" y="2409"/>
              <a:ext cx="487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6383" name="Text Box 15"/>
            <p:cNvSpPr txBox="1">
              <a:spLocks noChangeArrowheads="1"/>
            </p:cNvSpPr>
            <p:nvPr/>
          </p:nvSpPr>
          <p:spPr bwMode="auto">
            <a:xfrm>
              <a:off x="3431" y="1797"/>
              <a:ext cx="31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TR</a:t>
              </a:r>
            </a:p>
          </p:txBody>
        </p:sp>
        <p:sp>
          <p:nvSpPr>
            <p:cNvPr id="186384" name="Text Box 16"/>
            <p:cNvSpPr txBox="1">
              <a:spLocks noChangeArrowheads="1"/>
            </p:cNvSpPr>
            <p:nvPr/>
          </p:nvSpPr>
          <p:spPr bwMode="auto">
            <a:xfrm>
              <a:off x="1753" y="1798"/>
              <a:ext cx="17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V</a:t>
              </a:r>
            </a:p>
          </p:txBody>
        </p:sp>
        <p:sp>
          <p:nvSpPr>
            <p:cNvPr id="186386" name="Text Box 18"/>
            <p:cNvSpPr txBox="1">
              <a:spLocks noChangeArrowheads="1"/>
            </p:cNvSpPr>
            <p:nvPr/>
          </p:nvSpPr>
          <p:spPr bwMode="auto">
            <a:xfrm>
              <a:off x="431" y="1798"/>
              <a:ext cx="14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S</a:t>
              </a:r>
            </a:p>
          </p:txBody>
        </p:sp>
        <p:sp>
          <p:nvSpPr>
            <p:cNvPr id="186387" name="Freeform 19"/>
            <p:cNvSpPr>
              <a:spLocks/>
            </p:cNvSpPr>
            <p:nvPr/>
          </p:nvSpPr>
          <p:spPr bwMode="auto">
            <a:xfrm>
              <a:off x="2880" y="1797"/>
              <a:ext cx="227" cy="635"/>
            </a:xfrm>
            <a:custGeom>
              <a:avLst/>
              <a:gdLst>
                <a:gd name="T0" fmla="*/ 136 w 227"/>
                <a:gd name="T1" fmla="*/ 0 h 635"/>
                <a:gd name="T2" fmla="*/ 0 w 227"/>
                <a:gd name="T3" fmla="*/ 363 h 635"/>
                <a:gd name="T4" fmla="*/ 227 w 227"/>
                <a:gd name="T5" fmla="*/ 318 h 635"/>
                <a:gd name="T6" fmla="*/ 46 w 227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635">
                  <a:moveTo>
                    <a:pt x="136" y="0"/>
                  </a:moveTo>
                  <a:lnTo>
                    <a:pt x="0" y="363"/>
                  </a:lnTo>
                  <a:lnTo>
                    <a:pt x="227" y="318"/>
                  </a:lnTo>
                  <a:lnTo>
                    <a:pt x="46" y="635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86393" name="Freeform 25"/>
            <p:cNvSpPr>
              <a:spLocks/>
            </p:cNvSpPr>
            <p:nvPr/>
          </p:nvSpPr>
          <p:spPr bwMode="auto">
            <a:xfrm>
              <a:off x="4195" y="1797"/>
              <a:ext cx="227" cy="635"/>
            </a:xfrm>
            <a:custGeom>
              <a:avLst/>
              <a:gdLst>
                <a:gd name="T0" fmla="*/ 136 w 227"/>
                <a:gd name="T1" fmla="*/ 0 h 635"/>
                <a:gd name="T2" fmla="*/ 0 w 227"/>
                <a:gd name="T3" fmla="*/ 363 h 635"/>
                <a:gd name="T4" fmla="*/ 227 w 227"/>
                <a:gd name="T5" fmla="*/ 318 h 635"/>
                <a:gd name="T6" fmla="*/ 46 w 227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635">
                  <a:moveTo>
                    <a:pt x="136" y="0"/>
                  </a:moveTo>
                  <a:lnTo>
                    <a:pt x="0" y="363"/>
                  </a:lnTo>
                  <a:lnTo>
                    <a:pt x="227" y="318"/>
                  </a:lnTo>
                  <a:lnTo>
                    <a:pt x="46" y="635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863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419" name="Group 27"/>
          <p:cNvGrpSpPr>
            <a:grpSpLocks/>
          </p:cNvGrpSpPr>
          <p:nvPr/>
        </p:nvGrpSpPr>
        <p:grpSpPr bwMode="auto">
          <a:xfrm>
            <a:off x="171450" y="333375"/>
            <a:ext cx="7424738" cy="2589213"/>
            <a:chOff x="108" y="210"/>
            <a:chExt cx="4677" cy="1631"/>
          </a:xfrm>
        </p:grpSpPr>
        <p:grpSp>
          <p:nvGrpSpPr>
            <p:cNvPr id="187396" name="Group 4"/>
            <p:cNvGrpSpPr>
              <a:grpSpLocks/>
            </p:cNvGrpSpPr>
            <p:nvPr/>
          </p:nvGrpSpPr>
          <p:grpSpPr bwMode="auto">
            <a:xfrm>
              <a:off x="108" y="1162"/>
              <a:ext cx="4471" cy="679"/>
              <a:chOff x="108" y="2978"/>
              <a:chExt cx="4471" cy="679"/>
            </a:xfrm>
          </p:grpSpPr>
          <p:sp>
            <p:nvSpPr>
              <p:cNvPr id="187397" name="Text Box 5"/>
              <p:cNvSpPr txBox="1">
                <a:spLocks noChangeArrowheads="1"/>
              </p:cNvSpPr>
              <p:nvPr/>
            </p:nvSpPr>
            <p:spPr bwMode="auto">
              <a:xfrm>
                <a:off x="108" y="2978"/>
                <a:ext cx="1366" cy="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S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k</a:t>
                </a: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3 500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U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n</a:t>
                </a: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110 kV</a:t>
                </a:r>
              </a:p>
            </p:txBody>
          </p:sp>
          <p:sp>
            <p:nvSpPr>
              <p:cNvPr id="187398" name="Text Box 6"/>
              <p:cNvSpPr txBox="1">
                <a:spLocks noChangeArrowheads="1"/>
              </p:cNvSpPr>
              <p:nvPr/>
            </p:nvSpPr>
            <p:spPr bwMode="auto">
              <a:xfrm>
                <a:off x="1655" y="2978"/>
                <a:ext cx="1151" cy="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X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1</a:t>
                </a: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0,4 </a:t>
                </a: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/km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l = 50 km</a:t>
                </a:r>
              </a:p>
            </p:txBody>
          </p:sp>
          <p:sp>
            <p:nvSpPr>
              <p:cNvPr id="187399" name="Text Box 7"/>
              <p:cNvSpPr txBox="1">
                <a:spLocks noChangeArrowheads="1"/>
              </p:cNvSpPr>
              <p:nvPr/>
            </p:nvSpPr>
            <p:spPr bwMode="auto">
              <a:xfrm>
                <a:off x="3387" y="2978"/>
                <a:ext cx="1192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S</a:t>
                </a:r>
                <a:r>
                  <a:rPr lang="cs-CZ" altLang="cs-CZ" sz="2200" b="1" baseline="-25000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n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30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U</a:t>
                </a:r>
                <a:r>
                  <a:rPr lang="cs-CZ" altLang="cs-CZ" sz="2200" b="1" baseline="-25000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n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110/35 </a:t>
                </a:r>
                <a:r>
                  <a:rPr lang="cs-CZ" altLang="cs-CZ" sz="2200" b="1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kV</a:t>
                </a:r>
                <a:endParaRPr lang="cs-CZ" altLang="cs-CZ" sz="2200" b="1" dirty="0">
                  <a:solidFill>
                    <a:schemeClr val="bg2"/>
                  </a:solidFill>
                  <a:effectLst/>
                  <a:latin typeface="Garamond" panose="02020404030301010803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u</a:t>
                </a:r>
                <a:r>
                  <a:rPr lang="cs-CZ" altLang="cs-CZ" sz="2200" b="1" baseline="-25000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k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0,1</a:t>
                </a:r>
              </a:p>
            </p:txBody>
          </p:sp>
        </p:grpSp>
        <p:grpSp>
          <p:nvGrpSpPr>
            <p:cNvPr id="187400" name="Group 8"/>
            <p:cNvGrpSpPr>
              <a:grpSpLocks/>
            </p:cNvGrpSpPr>
            <p:nvPr/>
          </p:nvGrpSpPr>
          <p:grpSpPr bwMode="auto">
            <a:xfrm>
              <a:off x="613" y="210"/>
              <a:ext cx="4172" cy="862"/>
              <a:chOff x="295" y="1797"/>
              <a:chExt cx="4172" cy="862"/>
            </a:xfrm>
          </p:grpSpPr>
          <p:sp>
            <p:nvSpPr>
              <p:cNvPr id="187401" name="Oval 9"/>
              <p:cNvSpPr>
                <a:spLocks noChangeArrowheads="1"/>
              </p:cNvSpPr>
              <p:nvPr/>
            </p:nvSpPr>
            <p:spPr bwMode="auto">
              <a:xfrm>
                <a:off x="295" y="2183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7402" name="Oval 10"/>
              <p:cNvSpPr>
                <a:spLocks noChangeArrowheads="1"/>
              </p:cNvSpPr>
              <p:nvPr/>
            </p:nvSpPr>
            <p:spPr bwMode="auto">
              <a:xfrm>
                <a:off x="3515" y="2183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7403" name="Oval 11"/>
              <p:cNvSpPr>
                <a:spLocks noChangeArrowheads="1"/>
              </p:cNvSpPr>
              <p:nvPr/>
            </p:nvSpPr>
            <p:spPr bwMode="auto">
              <a:xfrm>
                <a:off x="3288" y="2183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7404" name="Line 12"/>
              <p:cNvSpPr>
                <a:spLocks noChangeShapeType="1"/>
              </p:cNvSpPr>
              <p:nvPr/>
            </p:nvSpPr>
            <p:spPr bwMode="auto">
              <a:xfrm>
                <a:off x="1156" y="2160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7405" name="Line 13"/>
              <p:cNvSpPr>
                <a:spLocks noChangeShapeType="1"/>
              </p:cNvSpPr>
              <p:nvPr/>
            </p:nvSpPr>
            <p:spPr bwMode="auto">
              <a:xfrm>
                <a:off x="2608" y="2160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87406" name="AutoShape 14"/>
              <p:cNvCxnSpPr>
                <a:cxnSpLocks noChangeShapeType="1"/>
                <a:stCxn id="187401" idx="6"/>
                <a:endCxn id="187403" idx="2"/>
              </p:cNvCxnSpPr>
              <p:nvPr/>
            </p:nvCxnSpPr>
            <p:spPr bwMode="auto">
              <a:xfrm>
                <a:off x="760" y="2410"/>
                <a:ext cx="2516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7407" name="AutoShape 15"/>
              <p:cNvCxnSpPr>
                <a:cxnSpLocks noChangeShapeType="1"/>
                <a:stCxn id="187402" idx="6"/>
              </p:cNvCxnSpPr>
              <p:nvPr/>
            </p:nvCxnSpPr>
            <p:spPr bwMode="auto">
              <a:xfrm flipV="1">
                <a:off x="3980" y="2409"/>
                <a:ext cx="487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7408" name="Text Box 16"/>
              <p:cNvSpPr txBox="1">
                <a:spLocks noChangeArrowheads="1"/>
              </p:cNvSpPr>
              <p:nvPr/>
            </p:nvSpPr>
            <p:spPr bwMode="auto">
              <a:xfrm>
                <a:off x="3431" y="1797"/>
                <a:ext cx="312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4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TR</a:t>
                </a:r>
              </a:p>
            </p:txBody>
          </p:sp>
          <p:sp>
            <p:nvSpPr>
              <p:cNvPr id="187409" name="Text Box 17"/>
              <p:cNvSpPr txBox="1">
                <a:spLocks noChangeArrowheads="1"/>
              </p:cNvSpPr>
              <p:nvPr/>
            </p:nvSpPr>
            <p:spPr bwMode="auto">
              <a:xfrm>
                <a:off x="1753" y="1798"/>
                <a:ext cx="174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4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V</a:t>
                </a:r>
              </a:p>
            </p:txBody>
          </p:sp>
          <p:sp>
            <p:nvSpPr>
              <p:cNvPr id="187410" name="Text Box 18"/>
              <p:cNvSpPr txBox="1">
                <a:spLocks noChangeArrowheads="1"/>
              </p:cNvSpPr>
              <p:nvPr/>
            </p:nvSpPr>
            <p:spPr bwMode="auto">
              <a:xfrm>
                <a:off x="431" y="1798"/>
                <a:ext cx="144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4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S</a:t>
                </a:r>
              </a:p>
            </p:txBody>
          </p:sp>
          <p:sp>
            <p:nvSpPr>
              <p:cNvPr id="187411" name="Freeform 19"/>
              <p:cNvSpPr>
                <a:spLocks/>
              </p:cNvSpPr>
              <p:nvPr/>
            </p:nvSpPr>
            <p:spPr bwMode="auto">
              <a:xfrm>
                <a:off x="2880" y="1797"/>
                <a:ext cx="227" cy="635"/>
              </a:xfrm>
              <a:custGeom>
                <a:avLst/>
                <a:gdLst>
                  <a:gd name="T0" fmla="*/ 136 w 227"/>
                  <a:gd name="T1" fmla="*/ 0 h 635"/>
                  <a:gd name="T2" fmla="*/ 0 w 227"/>
                  <a:gd name="T3" fmla="*/ 363 h 635"/>
                  <a:gd name="T4" fmla="*/ 227 w 227"/>
                  <a:gd name="T5" fmla="*/ 318 h 635"/>
                  <a:gd name="T6" fmla="*/ 46 w 22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5">
                    <a:moveTo>
                      <a:pt x="136" y="0"/>
                    </a:moveTo>
                    <a:lnTo>
                      <a:pt x="0" y="363"/>
                    </a:lnTo>
                    <a:lnTo>
                      <a:pt x="227" y="318"/>
                    </a:lnTo>
                    <a:lnTo>
                      <a:pt x="46" y="635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7412" name="Freeform 20"/>
              <p:cNvSpPr>
                <a:spLocks/>
              </p:cNvSpPr>
              <p:nvPr/>
            </p:nvSpPr>
            <p:spPr bwMode="auto">
              <a:xfrm>
                <a:off x="4195" y="1797"/>
                <a:ext cx="227" cy="635"/>
              </a:xfrm>
              <a:custGeom>
                <a:avLst/>
                <a:gdLst>
                  <a:gd name="T0" fmla="*/ 136 w 227"/>
                  <a:gd name="T1" fmla="*/ 0 h 635"/>
                  <a:gd name="T2" fmla="*/ 0 w 227"/>
                  <a:gd name="T3" fmla="*/ 363 h 635"/>
                  <a:gd name="T4" fmla="*/ 227 w 227"/>
                  <a:gd name="T5" fmla="*/ 318 h 635"/>
                  <a:gd name="T6" fmla="*/ 46 w 22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5">
                    <a:moveTo>
                      <a:pt x="136" y="0"/>
                    </a:moveTo>
                    <a:lnTo>
                      <a:pt x="0" y="363"/>
                    </a:lnTo>
                    <a:lnTo>
                      <a:pt x="227" y="318"/>
                    </a:lnTo>
                    <a:lnTo>
                      <a:pt x="46" y="635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179388" y="3068638"/>
            <a:ext cx="88566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1.	Volba vztažného výkonu S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v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 = 30 MVA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2.	Přepočet reaktancí na vztažný výkon </a:t>
            </a:r>
          </a:p>
        </p:txBody>
      </p:sp>
      <p:graphicFrame>
        <p:nvGraphicFramePr>
          <p:cNvPr id="187415" name="Object 23"/>
          <p:cNvGraphicFramePr>
            <a:graphicFrameLocks noGrp="1" noChangeAspect="1"/>
          </p:cNvGraphicFramePr>
          <p:nvPr>
            <p:ph sz="half" idx="1"/>
          </p:nvPr>
        </p:nvGraphicFramePr>
        <p:xfrm>
          <a:off x="603250" y="4005263"/>
          <a:ext cx="26828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8" name="Rovnice" r:id="rId3" imgW="1650960" imgH="431640" progId="Equation.3">
                  <p:embed/>
                </p:oleObj>
              </mc:Choice>
              <mc:Fallback>
                <p:oleObj name="Rovnice" r:id="rId3" imgW="1650960" imgH="431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4005263"/>
                        <a:ext cx="2682875" cy="701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17" name="Object 25"/>
          <p:cNvGraphicFramePr>
            <a:graphicFrameLocks noChangeAspect="1"/>
          </p:cNvGraphicFramePr>
          <p:nvPr/>
        </p:nvGraphicFramePr>
        <p:xfrm>
          <a:off x="3492500" y="4005263"/>
          <a:ext cx="42116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9" name="Rovnice" r:id="rId5" imgW="2590560" imgH="431640" progId="Equation.3">
                  <p:embed/>
                </p:oleObj>
              </mc:Choice>
              <mc:Fallback>
                <p:oleObj name="Rovnice" r:id="rId5" imgW="2590560" imgH="4316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005263"/>
                        <a:ext cx="4211638" cy="701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179388" y="5157788"/>
            <a:ext cx="88566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3.	Výpočet celkové přepočtené reaktance 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x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v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 = x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1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 + x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2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 = (8,6 + 50) * 10</a:t>
            </a:r>
            <a:r>
              <a:rPr lang="cs-CZ" altLang="cs-CZ" sz="2400" b="1" baseline="3000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-3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  = 58,6 * 10</a:t>
            </a:r>
            <a:r>
              <a:rPr lang="cs-CZ" altLang="cs-CZ" sz="2400" b="1" baseline="3000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7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46" name="Group 30"/>
          <p:cNvGrpSpPr>
            <a:grpSpLocks/>
          </p:cNvGrpSpPr>
          <p:nvPr/>
        </p:nvGrpSpPr>
        <p:grpSpPr bwMode="auto">
          <a:xfrm>
            <a:off x="171450" y="333375"/>
            <a:ext cx="7424738" cy="2589213"/>
            <a:chOff x="108" y="210"/>
            <a:chExt cx="4677" cy="1631"/>
          </a:xfrm>
        </p:grpSpPr>
        <p:grpSp>
          <p:nvGrpSpPr>
            <p:cNvPr id="188418" name="Group 2"/>
            <p:cNvGrpSpPr>
              <a:grpSpLocks/>
            </p:cNvGrpSpPr>
            <p:nvPr/>
          </p:nvGrpSpPr>
          <p:grpSpPr bwMode="auto">
            <a:xfrm>
              <a:off x="108" y="1162"/>
              <a:ext cx="4471" cy="679"/>
              <a:chOff x="108" y="2978"/>
              <a:chExt cx="4471" cy="679"/>
            </a:xfrm>
          </p:grpSpPr>
          <p:sp>
            <p:nvSpPr>
              <p:cNvPr id="188419" name="Text Box 3"/>
              <p:cNvSpPr txBox="1">
                <a:spLocks noChangeArrowheads="1"/>
              </p:cNvSpPr>
              <p:nvPr/>
            </p:nvSpPr>
            <p:spPr bwMode="auto">
              <a:xfrm>
                <a:off x="108" y="2978"/>
                <a:ext cx="1366" cy="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S</a:t>
                </a:r>
                <a:r>
                  <a:rPr lang="cs-CZ" altLang="cs-CZ" sz="2200" b="1" baseline="-25000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k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 3 500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U</a:t>
                </a:r>
                <a:r>
                  <a:rPr lang="cs-CZ" altLang="cs-CZ" sz="2200" b="1" baseline="-25000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n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110 kV</a:t>
                </a:r>
              </a:p>
            </p:txBody>
          </p:sp>
          <p:sp>
            <p:nvSpPr>
              <p:cNvPr id="188420" name="Text Box 4"/>
              <p:cNvSpPr txBox="1">
                <a:spLocks noChangeArrowheads="1"/>
              </p:cNvSpPr>
              <p:nvPr/>
            </p:nvSpPr>
            <p:spPr bwMode="auto">
              <a:xfrm>
                <a:off x="1655" y="2978"/>
                <a:ext cx="1151" cy="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X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1</a:t>
                </a: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0,4 </a:t>
                </a: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/km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l = 50 km</a:t>
                </a:r>
              </a:p>
            </p:txBody>
          </p:sp>
          <p:sp>
            <p:nvSpPr>
              <p:cNvPr id="188421" name="Text Box 5"/>
              <p:cNvSpPr txBox="1">
                <a:spLocks noChangeArrowheads="1"/>
              </p:cNvSpPr>
              <p:nvPr/>
            </p:nvSpPr>
            <p:spPr bwMode="auto">
              <a:xfrm>
                <a:off x="3387" y="2978"/>
                <a:ext cx="1192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S</a:t>
                </a:r>
                <a:r>
                  <a:rPr lang="cs-CZ" altLang="cs-CZ" sz="2200" b="1" baseline="-25000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n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30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U</a:t>
                </a:r>
                <a:r>
                  <a:rPr lang="cs-CZ" altLang="cs-CZ" sz="2200" b="1" baseline="-25000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n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110/35 </a:t>
                </a:r>
                <a:r>
                  <a:rPr lang="cs-CZ" altLang="cs-CZ" sz="2200" b="1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kV</a:t>
                </a:r>
                <a:endParaRPr lang="cs-CZ" altLang="cs-CZ" sz="2200" b="1" dirty="0">
                  <a:solidFill>
                    <a:schemeClr val="bg2"/>
                  </a:solidFill>
                  <a:effectLst/>
                  <a:latin typeface="Garamond" panose="02020404030301010803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u</a:t>
                </a:r>
                <a:r>
                  <a:rPr lang="cs-CZ" altLang="cs-CZ" sz="2200" b="1" baseline="-25000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k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0,1</a:t>
                </a:r>
              </a:p>
            </p:txBody>
          </p:sp>
        </p:grpSp>
        <p:grpSp>
          <p:nvGrpSpPr>
            <p:cNvPr id="188422" name="Group 6"/>
            <p:cNvGrpSpPr>
              <a:grpSpLocks/>
            </p:cNvGrpSpPr>
            <p:nvPr/>
          </p:nvGrpSpPr>
          <p:grpSpPr bwMode="auto">
            <a:xfrm>
              <a:off x="613" y="210"/>
              <a:ext cx="4172" cy="862"/>
              <a:chOff x="295" y="1797"/>
              <a:chExt cx="4172" cy="862"/>
            </a:xfrm>
          </p:grpSpPr>
          <p:sp>
            <p:nvSpPr>
              <p:cNvPr id="188423" name="Oval 7"/>
              <p:cNvSpPr>
                <a:spLocks noChangeArrowheads="1"/>
              </p:cNvSpPr>
              <p:nvPr/>
            </p:nvSpPr>
            <p:spPr bwMode="auto">
              <a:xfrm>
                <a:off x="295" y="2183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8424" name="Oval 8"/>
              <p:cNvSpPr>
                <a:spLocks noChangeArrowheads="1"/>
              </p:cNvSpPr>
              <p:nvPr/>
            </p:nvSpPr>
            <p:spPr bwMode="auto">
              <a:xfrm>
                <a:off x="3515" y="2183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8425" name="Oval 9"/>
              <p:cNvSpPr>
                <a:spLocks noChangeArrowheads="1"/>
              </p:cNvSpPr>
              <p:nvPr/>
            </p:nvSpPr>
            <p:spPr bwMode="auto">
              <a:xfrm>
                <a:off x="3288" y="2183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8426" name="Line 10"/>
              <p:cNvSpPr>
                <a:spLocks noChangeShapeType="1"/>
              </p:cNvSpPr>
              <p:nvPr/>
            </p:nvSpPr>
            <p:spPr bwMode="auto">
              <a:xfrm>
                <a:off x="1156" y="2160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8427" name="Line 11"/>
              <p:cNvSpPr>
                <a:spLocks noChangeShapeType="1"/>
              </p:cNvSpPr>
              <p:nvPr/>
            </p:nvSpPr>
            <p:spPr bwMode="auto">
              <a:xfrm>
                <a:off x="2608" y="2160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88428" name="AutoShape 12"/>
              <p:cNvCxnSpPr>
                <a:cxnSpLocks noChangeShapeType="1"/>
                <a:stCxn id="188423" idx="6"/>
                <a:endCxn id="188425" idx="2"/>
              </p:cNvCxnSpPr>
              <p:nvPr/>
            </p:nvCxnSpPr>
            <p:spPr bwMode="auto">
              <a:xfrm>
                <a:off x="760" y="2410"/>
                <a:ext cx="2516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429" name="AutoShape 13"/>
              <p:cNvCxnSpPr>
                <a:cxnSpLocks noChangeShapeType="1"/>
                <a:stCxn id="188424" idx="6"/>
              </p:cNvCxnSpPr>
              <p:nvPr/>
            </p:nvCxnSpPr>
            <p:spPr bwMode="auto">
              <a:xfrm flipV="1">
                <a:off x="3980" y="2409"/>
                <a:ext cx="487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8430" name="Text Box 14"/>
              <p:cNvSpPr txBox="1">
                <a:spLocks noChangeArrowheads="1"/>
              </p:cNvSpPr>
              <p:nvPr/>
            </p:nvSpPr>
            <p:spPr bwMode="auto">
              <a:xfrm>
                <a:off x="3431" y="1797"/>
                <a:ext cx="312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4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TR</a:t>
                </a:r>
              </a:p>
            </p:txBody>
          </p:sp>
          <p:sp>
            <p:nvSpPr>
              <p:cNvPr id="188431" name="Text Box 15"/>
              <p:cNvSpPr txBox="1">
                <a:spLocks noChangeArrowheads="1"/>
              </p:cNvSpPr>
              <p:nvPr/>
            </p:nvSpPr>
            <p:spPr bwMode="auto">
              <a:xfrm>
                <a:off x="1753" y="1798"/>
                <a:ext cx="174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4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V</a:t>
                </a:r>
              </a:p>
            </p:txBody>
          </p:sp>
          <p:sp>
            <p:nvSpPr>
              <p:cNvPr id="188432" name="Text Box 16"/>
              <p:cNvSpPr txBox="1">
                <a:spLocks noChangeArrowheads="1"/>
              </p:cNvSpPr>
              <p:nvPr/>
            </p:nvSpPr>
            <p:spPr bwMode="auto">
              <a:xfrm>
                <a:off x="431" y="1798"/>
                <a:ext cx="144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4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S</a:t>
                </a:r>
              </a:p>
            </p:txBody>
          </p:sp>
          <p:sp>
            <p:nvSpPr>
              <p:cNvPr id="188433" name="Freeform 17"/>
              <p:cNvSpPr>
                <a:spLocks/>
              </p:cNvSpPr>
              <p:nvPr/>
            </p:nvSpPr>
            <p:spPr bwMode="auto">
              <a:xfrm>
                <a:off x="2880" y="1797"/>
                <a:ext cx="227" cy="635"/>
              </a:xfrm>
              <a:custGeom>
                <a:avLst/>
                <a:gdLst>
                  <a:gd name="T0" fmla="*/ 136 w 227"/>
                  <a:gd name="T1" fmla="*/ 0 h 635"/>
                  <a:gd name="T2" fmla="*/ 0 w 227"/>
                  <a:gd name="T3" fmla="*/ 363 h 635"/>
                  <a:gd name="T4" fmla="*/ 227 w 227"/>
                  <a:gd name="T5" fmla="*/ 318 h 635"/>
                  <a:gd name="T6" fmla="*/ 46 w 22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5">
                    <a:moveTo>
                      <a:pt x="136" y="0"/>
                    </a:moveTo>
                    <a:lnTo>
                      <a:pt x="0" y="363"/>
                    </a:lnTo>
                    <a:lnTo>
                      <a:pt x="227" y="318"/>
                    </a:lnTo>
                    <a:lnTo>
                      <a:pt x="46" y="635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8434" name="Freeform 18"/>
              <p:cNvSpPr>
                <a:spLocks/>
              </p:cNvSpPr>
              <p:nvPr/>
            </p:nvSpPr>
            <p:spPr bwMode="auto">
              <a:xfrm>
                <a:off x="4195" y="1797"/>
                <a:ext cx="227" cy="635"/>
              </a:xfrm>
              <a:custGeom>
                <a:avLst/>
                <a:gdLst>
                  <a:gd name="T0" fmla="*/ 136 w 227"/>
                  <a:gd name="T1" fmla="*/ 0 h 635"/>
                  <a:gd name="T2" fmla="*/ 0 w 227"/>
                  <a:gd name="T3" fmla="*/ 363 h 635"/>
                  <a:gd name="T4" fmla="*/ 227 w 227"/>
                  <a:gd name="T5" fmla="*/ 318 h 635"/>
                  <a:gd name="T6" fmla="*/ 46 w 22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5">
                    <a:moveTo>
                      <a:pt x="136" y="0"/>
                    </a:moveTo>
                    <a:lnTo>
                      <a:pt x="0" y="363"/>
                    </a:lnTo>
                    <a:lnTo>
                      <a:pt x="227" y="318"/>
                    </a:lnTo>
                    <a:lnTo>
                      <a:pt x="46" y="635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graphicFrame>
        <p:nvGraphicFramePr>
          <p:cNvPr id="188440" name="Object 24"/>
          <p:cNvGraphicFramePr>
            <a:graphicFrameLocks noChangeAspect="1"/>
          </p:cNvGraphicFramePr>
          <p:nvPr/>
        </p:nvGraphicFramePr>
        <p:xfrm>
          <a:off x="4522788" y="3644900"/>
          <a:ext cx="45021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79" name="Rovnice" r:id="rId3" imgW="2641320" imgH="431640" progId="Equation.3">
                  <p:embed/>
                </p:oleObj>
              </mc:Choice>
              <mc:Fallback>
                <p:oleObj name="Rovnice" r:id="rId3" imgW="2641320" imgH="4316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3644900"/>
                        <a:ext cx="4502150" cy="735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41" name="Object 25"/>
          <p:cNvGraphicFramePr>
            <a:graphicFrameLocks noChangeAspect="1"/>
          </p:cNvGraphicFramePr>
          <p:nvPr/>
        </p:nvGraphicFramePr>
        <p:xfrm>
          <a:off x="5076825" y="4946650"/>
          <a:ext cx="3922713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80" name="Rovnice" r:id="rId5" imgW="2145960" imgH="469800" progId="Equation.3">
                  <p:embed/>
                </p:oleObj>
              </mc:Choice>
              <mc:Fallback>
                <p:oleObj name="Rovnice" r:id="rId5" imgW="2145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946650"/>
                        <a:ext cx="3922713" cy="858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42" name="Text Box 26"/>
          <p:cNvSpPr txBox="1">
            <a:spLocks noChangeArrowheads="1"/>
          </p:cNvSpPr>
          <p:nvPr/>
        </p:nvSpPr>
        <p:spPr bwMode="auto">
          <a:xfrm>
            <a:off x="179388" y="3068638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4.	Počáteční rázový zkratový výkon  </a:t>
            </a:r>
          </a:p>
        </p:txBody>
      </p:sp>
      <p:sp>
        <p:nvSpPr>
          <p:cNvPr id="188443" name="Text Box 27"/>
          <p:cNvSpPr txBox="1">
            <a:spLocks noChangeArrowheads="1"/>
          </p:cNvSpPr>
          <p:nvPr/>
        </p:nvSpPr>
        <p:spPr bwMode="auto">
          <a:xfrm>
            <a:off x="179388" y="4581525"/>
            <a:ext cx="4824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5.	Počáteční rázový zkratový proud  </a:t>
            </a:r>
          </a:p>
        </p:txBody>
      </p:sp>
      <p:sp>
        <p:nvSpPr>
          <p:cNvPr id="188444" name="Text Box 28"/>
          <p:cNvSpPr txBox="1">
            <a:spLocks noChangeArrowheads="1"/>
          </p:cNvSpPr>
          <p:nvPr/>
        </p:nvSpPr>
        <p:spPr bwMode="auto">
          <a:xfrm>
            <a:off x="179388" y="5661025"/>
            <a:ext cx="388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6.	Nárazový zkratový proud  </a:t>
            </a:r>
          </a:p>
        </p:txBody>
      </p:sp>
      <p:graphicFrame>
        <p:nvGraphicFramePr>
          <p:cNvPr id="188445" name="Object 29"/>
          <p:cNvGraphicFramePr>
            <a:graphicFrameLocks noChangeAspect="1"/>
          </p:cNvGraphicFramePr>
          <p:nvPr/>
        </p:nvGraphicFramePr>
        <p:xfrm>
          <a:off x="4035425" y="6208713"/>
          <a:ext cx="49879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81" name="Rovnice" r:id="rId7" imgW="2628720" imgH="253800" progId="Equation.3">
                  <p:embed/>
                </p:oleObj>
              </mc:Choice>
              <mc:Fallback>
                <p:oleObj name="Rovnice" r:id="rId7" imgW="2628720" imgH="2538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6208713"/>
                        <a:ext cx="4987925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63" name="Group 23"/>
          <p:cNvGrpSpPr>
            <a:grpSpLocks/>
          </p:cNvGrpSpPr>
          <p:nvPr/>
        </p:nvGrpSpPr>
        <p:grpSpPr bwMode="auto">
          <a:xfrm>
            <a:off x="315614" y="333375"/>
            <a:ext cx="7424738" cy="2589213"/>
            <a:chOff x="108" y="210"/>
            <a:chExt cx="4677" cy="1631"/>
          </a:xfrm>
        </p:grpSpPr>
        <p:grpSp>
          <p:nvGrpSpPr>
            <p:cNvPr id="189442" name="Group 2"/>
            <p:cNvGrpSpPr>
              <a:grpSpLocks/>
            </p:cNvGrpSpPr>
            <p:nvPr/>
          </p:nvGrpSpPr>
          <p:grpSpPr bwMode="auto">
            <a:xfrm>
              <a:off x="108" y="1162"/>
              <a:ext cx="4471" cy="679"/>
              <a:chOff x="108" y="2978"/>
              <a:chExt cx="4471" cy="679"/>
            </a:xfrm>
          </p:grpSpPr>
          <p:sp>
            <p:nvSpPr>
              <p:cNvPr id="189443" name="Text Box 3"/>
              <p:cNvSpPr txBox="1">
                <a:spLocks noChangeArrowheads="1"/>
              </p:cNvSpPr>
              <p:nvPr/>
            </p:nvSpPr>
            <p:spPr bwMode="auto">
              <a:xfrm>
                <a:off x="108" y="2978"/>
                <a:ext cx="1366" cy="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S</a:t>
                </a:r>
                <a:r>
                  <a:rPr lang="cs-CZ" altLang="cs-CZ" sz="2200" b="1" baseline="-25000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k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3 500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U</a:t>
                </a:r>
                <a:r>
                  <a:rPr lang="cs-CZ" altLang="cs-CZ" sz="2200" b="1" baseline="-25000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n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110 kV</a:t>
                </a:r>
              </a:p>
            </p:txBody>
          </p:sp>
          <p:sp>
            <p:nvSpPr>
              <p:cNvPr id="189444" name="Text Box 4"/>
              <p:cNvSpPr txBox="1">
                <a:spLocks noChangeArrowheads="1"/>
              </p:cNvSpPr>
              <p:nvPr/>
            </p:nvSpPr>
            <p:spPr bwMode="auto">
              <a:xfrm>
                <a:off x="1655" y="2978"/>
                <a:ext cx="1151" cy="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X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1</a:t>
                </a: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0,4 </a:t>
                </a: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/km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l = 50 km</a:t>
                </a:r>
              </a:p>
            </p:txBody>
          </p:sp>
          <p:sp>
            <p:nvSpPr>
              <p:cNvPr id="189445" name="Text Box 5"/>
              <p:cNvSpPr txBox="1">
                <a:spLocks noChangeArrowheads="1"/>
              </p:cNvSpPr>
              <p:nvPr/>
            </p:nvSpPr>
            <p:spPr bwMode="auto">
              <a:xfrm>
                <a:off x="3387" y="2978"/>
                <a:ext cx="1192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S</a:t>
                </a:r>
                <a:r>
                  <a:rPr lang="cs-CZ" altLang="cs-CZ" sz="2200" b="1" baseline="-25000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n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30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U</a:t>
                </a:r>
                <a:r>
                  <a:rPr lang="cs-CZ" altLang="cs-CZ" sz="2200" b="1" baseline="-25000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n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110/35 </a:t>
                </a:r>
                <a:r>
                  <a:rPr lang="cs-CZ" altLang="cs-CZ" sz="2200" b="1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kV</a:t>
                </a:r>
                <a:endParaRPr lang="cs-CZ" altLang="cs-CZ" sz="2200" b="1" dirty="0">
                  <a:solidFill>
                    <a:schemeClr val="bg2"/>
                  </a:solidFill>
                  <a:effectLst/>
                  <a:latin typeface="Garamond" panose="02020404030301010803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u</a:t>
                </a:r>
                <a:r>
                  <a:rPr lang="cs-CZ" altLang="cs-CZ" sz="2200" b="1" baseline="-25000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k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0,1</a:t>
                </a:r>
              </a:p>
            </p:txBody>
          </p:sp>
        </p:grpSp>
        <p:grpSp>
          <p:nvGrpSpPr>
            <p:cNvPr id="189446" name="Group 6"/>
            <p:cNvGrpSpPr>
              <a:grpSpLocks/>
            </p:cNvGrpSpPr>
            <p:nvPr/>
          </p:nvGrpSpPr>
          <p:grpSpPr bwMode="auto">
            <a:xfrm>
              <a:off x="613" y="210"/>
              <a:ext cx="4172" cy="862"/>
              <a:chOff x="295" y="1797"/>
              <a:chExt cx="4172" cy="862"/>
            </a:xfrm>
          </p:grpSpPr>
          <p:sp>
            <p:nvSpPr>
              <p:cNvPr id="189447" name="Oval 7"/>
              <p:cNvSpPr>
                <a:spLocks noChangeArrowheads="1"/>
              </p:cNvSpPr>
              <p:nvPr/>
            </p:nvSpPr>
            <p:spPr bwMode="auto">
              <a:xfrm>
                <a:off x="295" y="2183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9448" name="Oval 8"/>
              <p:cNvSpPr>
                <a:spLocks noChangeArrowheads="1"/>
              </p:cNvSpPr>
              <p:nvPr/>
            </p:nvSpPr>
            <p:spPr bwMode="auto">
              <a:xfrm>
                <a:off x="3515" y="2183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9449" name="Oval 9"/>
              <p:cNvSpPr>
                <a:spLocks noChangeArrowheads="1"/>
              </p:cNvSpPr>
              <p:nvPr/>
            </p:nvSpPr>
            <p:spPr bwMode="auto">
              <a:xfrm>
                <a:off x="3288" y="2183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9450" name="Line 10"/>
              <p:cNvSpPr>
                <a:spLocks noChangeShapeType="1"/>
              </p:cNvSpPr>
              <p:nvPr/>
            </p:nvSpPr>
            <p:spPr bwMode="auto">
              <a:xfrm>
                <a:off x="1156" y="2160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9451" name="Line 11"/>
              <p:cNvSpPr>
                <a:spLocks noChangeShapeType="1"/>
              </p:cNvSpPr>
              <p:nvPr/>
            </p:nvSpPr>
            <p:spPr bwMode="auto">
              <a:xfrm>
                <a:off x="2608" y="2160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89452" name="AutoShape 12"/>
              <p:cNvCxnSpPr>
                <a:cxnSpLocks noChangeShapeType="1"/>
                <a:stCxn id="189447" idx="6"/>
                <a:endCxn id="189449" idx="2"/>
              </p:cNvCxnSpPr>
              <p:nvPr/>
            </p:nvCxnSpPr>
            <p:spPr bwMode="auto">
              <a:xfrm>
                <a:off x="760" y="2410"/>
                <a:ext cx="2516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9453" name="AutoShape 13"/>
              <p:cNvCxnSpPr>
                <a:cxnSpLocks noChangeShapeType="1"/>
                <a:stCxn id="189448" idx="6"/>
              </p:cNvCxnSpPr>
              <p:nvPr/>
            </p:nvCxnSpPr>
            <p:spPr bwMode="auto">
              <a:xfrm flipV="1">
                <a:off x="3980" y="2409"/>
                <a:ext cx="487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9454" name="Text Box 14"/>
              <p:cNvSpPr txBox="1">
                <a:spLocks noChangeArrowheads="1"/>
              </p:cNvSpPr>
              <p:nvPr/>
            </p:nvSpPr>
            <p:spPr bwMode="auto">
              <a:xfrm>
                <a:off x="3431" y="1797"/>
                <a:ext cx="312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4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TR</a:t>
                </a:r>
              </a:p>
            </p:txBody>
          </p:sp>
          <p:sp>
            <p:nvSpPr>
              <p:cNvPr id="189455" name="Text Box 15"/>
              <p:cNvSpPr txBox="1">
                <a:spLocks noChangeArrowheads="1"/>
              </p:cNvSpPr>
              <p:nvPr/>
            </p:nvSpPr>
            <p:spPr bwMode="auto">
              <a:xfrm>
                <a:off x="1753" y="1798"/>
                <a:ext cx="174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4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V</a:t>
                </a:r>
              </a:p>
            </p:txBody>
          </p:sp>
          <p:sp>
            <p:nvSpPr>
              <p:cNvPr id="189456" name="Text Box 16"/>
              <p:cNvSpPr txBox="1">
                <a:spLocks noChangeArrowheads="1"/>
              </p:cNvSpPr>
              <p:nvPr/>
            </p:nvSpPr>
            <p:spPr bwMode="auto">
              <a:xfrm>
                <a:off x="431" y="1798"/>
                <a:ext cx="144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4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S</a:t>
                </a:r>
              </a:p>
            </p:txBody>
          </p:sp>
          <p:sp>
            <p:nvSpPr>
              <p:cNvPr id="189457" name="Freeform 17"/>
              <p:cNvSpPr>
                <a:spLocks/>
              </p:cNvSpPr>
              <p:nvPr/>
            </p:nvSpPr>
            <p:spPr bwMode="auto">
              <a:xfrm>
                <a:off x="2880" y="1797"/>
                <a:ext cx="227" cy="635"/>
              </a:xfrm>
              <a:custGeom>
                <a:avLst/>
                <a:gdLst>
                  <a:gd name="T0" fmla="*/ 136 w 227"/>
                  <a:gd name="T1" fmla="*/ 0 h 635"/>
                  <a:gd name="T2" fmla="*/ 0 w 227"/>
                  <a:gd name="T3" fmla="*/ 363 h 635"/>
                  <a:gd name="T4" fmla="*/ 227 w 227"/>
                  <a:gd name="T5" fmla="*/ 318 h 635"/>
                  <a:gd name="T6" fmla="*/ 46 w 22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5">
                    <a:moveTo>
                      <a:pt x="136" y="0"/>
                    </a:moveTo>
                    <a:lnTo>
                      <a:pt x="0" y="363"/>
                    </a:lnTo>
                    <a:lnTo>
                      <a:pt x="227" y="318"/>
                    </a:lnTo>
                    <a:lnTo>
                      <a:pt x="46" y="635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89458" name="Freeform 18"/>
              <p:cNvSpPr>
                <a:spLocks/>
              </p:cNvSpPr>
              <p:nvPr/>
            </p:nvSpPr>
            <p:spPr bwMode="auto">
              <a:xfrm>
                <a:off x="4195" y="1797"/>
                <a:ext cx="227" cy="635"/>
              </a:xfrm>
              <a:custGeom>
                <a:avLst/>
                <a:gdLst>
                  <a:gd name="T0" fmla="*/ 136 w 227"/>
                  <a:gd name="T1" fmla="*/ 0 h 635"/>
                  <a:gd name="T2" fmla="*/ 0 w 227"/>
                  <a:gd name="T3" fmla="*/ 363 h 635"/>
                  <a:gd name="T4" fmla="*/ 227 w 227"/>
                  <a:gd name="T5" fmla="*/ 318 h 635"/>
                  <a:gd name="T6" fmla="*/ 46 w 22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5">
                    <a:moveTo>
                      <a:pt x="136" y="0"/>
                    </a:moveTo>
                    <a:lnTo>
                      <a:pt x="0" y="363"/>
                    </a:lnTo>
                    <a:lnTo>
                      <a:pt x="227" y="318"/>
                    </a:lnTo>
                    <a:lnTo>
                      <a:pt x="46" y="635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189459" name="Text Box 19"/>
          <p:cNvSpPr txBox="1">
            <a:spLocks noChangeArrowheads="1"/>
          </p:cNvSpPr>
          <p:nvPr/>
        </p:nvSpPr>
        <p:spPr bwMode="auto">
          <a:xfrm>
            <a:off x="179388" y="3086100"/>
            <a:ext cx="8856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1.	Volba vztažného výkonu S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= 30 MVA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2.	Přepočet reaktancí na vztažný výkon </a:t>
            </a:r>
          </a:p>
        </p:txBody>
      </p:sp>
      <p:graphicFrame>
        <p:nvGraphicFramePr>
          <p:cNvPr id="189460" name="Object 20"/>
          <p:cNvGraphicFramePr>
            <a:graphicFrameLocks noGrp="1" noChangeAspect="1"/>
          </p:cNvGraphicFramePr>
          <p:nvPr>
            <p:ph sz="half" idx="1"/>
          </p:nvPr>
        </p:nvGraphicFramePr>
        <p:xfrm>
          <a:off x="5219700" y="3573463"/>
          <a:ext cx="25288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08" name="Rovnice" r:id="rId3" imgW="1384200" imgH="431640" progId="Equation.3">
                  <p:embed/>
                </p:oleObj>
              </mc:Choice>
              <mc:Fallback>
                <p:oleObj name="Rovnice" r:id="rId3" imgW="1384200" imgH="431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573463"/>
                        <a:ext cx="2528888" cy="7889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2" name="Text Box 22"/>
          <p:cNvSpPr txBox="1">
            <a:spLocks noChangeArrowheads="1"/>
          </p:cNvSpPr>
          <p:nvPr/>
        </p:nvSpPr>
        <p:spPr bwMode="auto">
          <a:xfrm>
            <a:off x="179388" y="4581525"/>
            <a:ext cx="8856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3.	Výpočet celkové přepočtené reaktance 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=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+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+x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= (8,6 + 50 + 100) * 10</a:t>
            </a:r>
            <a:r>
              <a:rPr lang="cs-CZ" altLang="cs-CZ" sz="2000" b="1" baseline="30000">
                <a:solidFill>
                  <a:schemeClr val="bg2"/>
                </a:solidFill>
                <a:effectLst/>
              </a:rPr>
              <a:t>-3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= 158,6 * 10</a:t>
            </a:r>
            <a:r>
              <a:rPr lang="cs-CZ" altLang="cs-CZ" sz="2000" b="1" baseline="30000">
                <a:solidFill>
                  <a:schemeClr val="bg2"/>
                </a:solidFill>
                <a:effectLst/>
              </a:rPr>
              <a:t>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89" name="Group 25"/>
          <p:cNvGrpSpPr>
            <a:grpSpLocks/>
          </p:cNvGrpSpPr>
          <p:nvPr/>
        </p:nvGrpSpPr>
        <p:grpSpPr bwMode="auto">
          <a:xfrm>
            <a:off x="171450" y="115888"/>
            <a:ext cx="7424738" cy="2589212"/>
            <a:chOff x="108" y="210"/>
            <a:chExt cx="4677" cy="1631"/>
          </a:xfrm>
        </p:grpSpPr>
        <p:grpSp>
          <p:nvGrpSpPr>
            <p:cNvPr id="190466" name="Group 2"/>
            <p:cNvGrpSpPr>
              <a:grpSpLocks/>
            </p:cNvGrpSpPr>
            <p:nvPr/>
          </p:nvGrpSpPr>
          <p:grpSpPr bwMode="auto">
            <a:xfrm>
              <a:off x="108" y="1162"/>
              <a:ext cx="4471" cy="679"/>
              <a:chOff x="108" y="2978"/>
              <a:chExt cx="4471" cy="679"/>
            </a:xfrm>
          </p:grpSpPr>
          <p:sp>
            <p:nvSpPr>
              <p:cNvPr id="190467" name="Text Box 3"/>
              <p:cNvSpPr txBox="1">
                <a:spLocks noChangeArrowheads="1"/>
              </p:cNvSpPr>
              <p:nvPr/>
            </p:nvSpPr>
            <p:spPr bwMode="auto">
              <a:xfrm>
                <a:off x="108" y="2978"/>
                <a:ext cx="1366" cy="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S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k</a:t>
                </a: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3 500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U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n</a:t>
                </a: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110 kV</a:t>
                </a:r>
              </a:p>
            </p:txBody>
          </p:sp>
          <p:sp>
            <p:nvSpPr>
              <p:cNvPr id="190468" name="Text Box 4"/>
              <p:cNvSpPr txBox="1">
                <a:spLocks noChangeArrowheads="1"/>
              </p:cNvSpPr>
              <p:nvPr/>
            </p:nvSpPr>
            <p:spPr bwMode="auto">
              <a:xfrm>
                <a:off x="1655" y="2978"/>
                <a:ext cx="1151" cy="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X</a:t>
                </a:r>
                <a:r>
                  <a:rPr lang="cs-CZ" altLang="cs-CZ" sz="2200" b="1" baseline="-2500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1</a:t>
                </a: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0,4 </a:t>
                </a: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  <a:sym typeface="Symbol" panose="05050102010706020507" pitchFamily="18" charset="2"/>
                  </a:rPr>
                  <a:t>/km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l = 50 km</a:t>
                </a:r>
              </a:p>
            </p:txBody>
          </p:sp>
          <p:sp>
            <p:nvSpPr>
              <p:cNvPr id="190469" name="Text Box 5"/>
              <p:cNvSpPr txBox="1">
                <a:spLocks noChangeArrowheads="1"/>
              </p:cNvSpPr>
              <p:nvPr/>
            </p:nvSpPr>
            <p:spPr bwMode="auto">
              <a:xfrm>
                <a:off x="3387" y="2978"/>
                <a:ext cx="1192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S</a:t>
                </a:r>
                <a:r>
                  <a:rPr lang="cs-CZ" altLang="cs-CZ" sz="2200" b="1" baseline="-25000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n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30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U</a:t>
                </a:r>
                <a:r>
                  <a:rPr lang="cs-CZ" altLang="cs-CZ" sz="2200" b="1" baseline="-25000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n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110/35 </a:t>
                </a:r>
                <a:r>
                  <a:rPr lang="cs-CZ" altLang="cs-CZ" sz="2200" b="1" dirty="0" err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kV</a:t>
                </a:r>
                <a:endParaRPr lang="cs-CZ" altLang="cs-CZ" sz="2200" b="1" dirty="0">
                  <a:solidFill>
                    <a:schemeClr val="bg2"/>
                  </a:solidFill>
                  <a:effectLst/>
                  <a:latin typeface="Garamond" panose="02020404030301010803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u</a:t>
                </a:r>
                <a:r>
                  <a:rPr lang="cs-CZ" altLang="cs-CZ" sz="2200" b="1" baseline="-25000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k</a:t>
                </a:r>
                <a:r>
                  <a:rPr lang="cs-CZ" altLang="cs-CZ" sz="2200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 = 0,1</a:t>
                </a:r>
              </a:p>
            </p:txBody>
          </p:sp>
        </p:grpSp>
        <p:grpSp>
          <p:nvGrpSpPr>
            <p:cNvPr id="190470" name="Group 6"/>
            <p:cNvGrpSpPr>
              <a:grpSpLocks/>
            </p:cNvGrpSpPr>
            <p:nvPr/>
          </p:nvGrpSpPr>
          <p:grpSpPr bwMode="auto">
            <a:xfrm>
              <a:off x="613" y="210"/>
              <a:ext cx="4172" cy="862"/>
              <a:chOff x="295" y="1797"/>
              <a:chExt cx="4172" cy="862"/>
            </a:xfrm>
          </p:grpSpPr>
          <p:sp>
            <p:nvSpPr>
              <p:cNvPr id="190471" name="Oval 7"/>
              <p:cNvSpPr>
                <a:spLocks noChangeArrowheads="1"/>
              </p:cNvSpPr>
              <p:nvPr/>
            </p:nvSpPr>
            <p:spPr bwMode="auto">
              <a:xfrm>
                <a:off x="295" y="2183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90472" name="Oval 8"/>
              <p:cNvSpPr>
                <a:spLocks noChangeArrowheads="1"/>
              </p:cNvSpPr>
              <p:nvPr/>
            </p:nvSpPr>
            <p:spPr bwMode="auto">
              <a:xfrm>
                <a:off x="3515" y="2183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90473" name="Oval 9"/>
              <p:cNvSpPr>
                <a:spLocks noChangeArrowheads="1"/>
              </p:cNvSpPr>
              <p:nvPr/>
            </p:nvSpPr>
            <p:spPr bwMode="auto">
              <a:xfrm>
                <a:off x="3288" y="2183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90474" name="Line 10"/>
              <p:cNvSpPr>
                <a:spLocks noChangeShapeType="1"/>
              </p:cNvSpPr>
              <p:nvPr/>
            </p:nvSpPr>
            <p:spPr bwMode="auto">
              <a:xfrm>
                <a:off x="1156" y="2160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90475" name="Line 11"/>
              <p:cNvSpPr>
                <a:spLocks noChangeShapeType="1"/>
              </p:cNvSpPr>
              <p:nvPr/>
            </p:nvSpPr>
            <p:spPr bwMode="auto">
              <a:xfrm>
                <a:off x="2608" y="2160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90476" name="AutoShape 12"/>
              <p:cNvCxnSpPr>
                <a:cxnSpLocks noChangeShapeType="1"/>
                <a:stCxn id="190471" idx="6"/>
                <a:endCxn id="190473" idx="2"/>
              </p:cNvCxnSpPr>
              <p:nvPr/>
            </p:nvCxnSpPr>
            <p:spPr bwMode="auto">
              <a:xfrm>
                <a:off x="760" y="2410"/>
                <a:ext cx="2516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0477" name="AutoShape 13"/>
              <p:cNvCxnSpPr>
                <a:cxnSpLocks noChangeShapeType="1"/>
                <a:stCxn id="190472" idx="6"/>
              </p:cNvCxnSpPr>
              <p:nvPr/>
            </p:nvCxnSpPr>
            <p:spPr bwMode="auto">
              <a:xfrm flipV="1">
                <a:off x="3980" y="2409"/>
                <a:ext cx="487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0478" name="Text Box 14"/>
              <p:cNvSpPr txBox="1">
                <a:spLocks noChangeArrowheads="1"/>
              </p:cNvSpPr>
              <p:nvPr/>
            </p:nvSpPr>
            <p:spPr bwMode="auto">
              <a:xfrm>
                <a:off x="3431" y="1797"/>
                <a:ext cx="312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4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TR</a:t>
                </a:r>
              </a:p>
            </p:txBody>
          </p:sp>
          <p:sp>
            <p:nvSpPr>
              <p:cNvPr id="190479" name="Text Box 15"/>
              <p:cNvSpPr txBox="1">
                <a:spLocks noChangeArrowheads="1"/>
              </p:cNvSpPr>
              <p:nvPr/>
            </p:nvSpPr>
            <p:spPr bwMode="auto">
              <a:xfrm>
                <a:off x="1753" y="1798"/>
                <a:ext cx="174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4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V</a:t>
                </a:r>
              </a:p>
            </p:txBody>
          </p:sp>
          <p:sp>
            <p:nvSpPr>
              <p:cNvPr id="190480" name="Text Box 16"/>
              <p:cNvSpPr txBox="1">
                <a:spLocks noChangeArrowheads="1"/>
              </p:cNvSpPr>
              <p:nvPr/>
            </p:nvSpPr>
            <p:spPr bwMode="auto">
              <a:xfrm>
                <a:off x="431" y="1798"/>
                <a:ext cx="144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400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S</a:t>
                </a:r>
              </a:p>
            </p:txBody>
          </p:sp>
          <p:sp>
            <p:nvSpPr>
              <p:cNvPr id="190481" name="Freeform 17"/>
              <p:cNvSpPr>
                <a:spLocks/>
              </p:cNvSpPr>
              <p:nvPr/>
            </p:nvSpPr>
            <p:spPr bwMode="auto">
              <a:xfrm>
                <a:off x="2880" y="1797"/>
                <a:ext cx="227" cy="635"/>
              </a:xfrm>
              <a:custGeom>
                <a:avLst/>
                <a:gdLst>
                  <a:gd name="T0" fmla="*/ 136 w 227"/>
                  <a:gd name="T1" fmla="*/ 0 h 635"/>
                  <a:gd name="T2" fmla="*/ 0 w 227"/>
                  <a:gd name="T3" fmla="*/ 363 h 635"/>
                  <a:gd name="T4" fmla="*/ 227 w 227"/>
                  <a:gd name="T5" fmla="*/ 318 h 635"/>
                  <a:gd name="T6" fmla="*/ 46 w 22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5">
                    <a:moveTo>
                      <a:pt x="136" y="0"/>
                    </a:moveTo>
                    <a:lnTo>
                      <a:pt x="0" y="363"/>
                    </a:lnTo>
                    <a:lnTo>
                      <a:pt x="227" y="318"/>
                    </a:lnTo>
                    <a:lnTo>
                      <a:pt x="46" y="635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90482" name="Freeform 18"/>
              <p:cNvSpPr>
                <a:spLocks/>
              </p:cNvSpPr>
              <p:nvPr/>
            </p:nvSpPr>
            <p:spPr bwMode="auto">
              <a:xfrm>
                <a:off x="4195" y="1797"/>
                <a:ext cx="227" cy="635"/>
              </a:xfrm>
              <a:custGeom>
                <a:avLst/>
                <a:gdLst>
                  <a:gd name="T0" fmla="*/ 136 w 227"/>
                  <a:gd name="T1" fmla="*/ 0 h 635"/>
                  <a:gd name="T2" fmla="*/ 0 w 227"/>
                  <a:gd name="T3" fmla="*/ 363 h 635"/>
                  <a:gd name="T4" fmla="*/ 227 w 227"/>
                  <a:gd name="T5" fmla="*/ 318 h 635"/>
                  <a:gd name="T6" fmla="*/ 46 w 22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5">
                    <a:moveTo>
                      <a:pt x="136" y="0"/>
                    </a:moveTo>
                    <a:lnTo>
                      <a:pt x="0" y="363"/>
                    </a:lnTo>
                    <a:lnTo>
                      <a:pt x="227" y="318"/>
                    </a:lnTo>
                    <a:lnTo>
                      <a:pt x="46" y="635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graphicFrame>
        <p:nvGraphicFramePr>
          <p:cNvPr id="190483" name="Object 19"/>
          <p:cNvGraphicFramePr>
            <a:graphicFrameLocks noChangeAspect="1"/>
          </p:cNvGraphicFramePr>
          <p:nvPr/>
        </p:nvGraphicFramePr>
        <p:xfrm>
          <a:off x="4787900" y="2813050"/>
          <a:ext cx="36004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69" name="Rovnice" r:id="rId3" imgW="2273040" imgH="431640" progId="Equation.3">
                  <p:embed/>
                </p:oleObj>
              </mc:Choice>
              <mc:Fallback>
                <p:oleObj name="Rovnice" r:id="rId3" imgW="2273040" imgH="431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813050"/>
                        <a:ext cx="3600450" cy="682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84" name="Object 20"/>
          <p:cNvGraphicFramePr>
            <a:graphicFrameLocks noChangeAspect="1"/>
          </p:cNvGraphicFramePr>
          <p:nvPr/>
        </p:nvGraphicFramePr>
        <p:xfrm>
          <a:off x="4787900" y="3678238"/>
          <a:ext cx="410368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70" name="Rovnice" r:id="rId5" imgW="2349360" imgH="469800" progId="Equation.3">
                  <p:embed/>
                </p:oleObj>
              </mc:Choice>
              <mc:Fallback>
                <p:oleObj name="Rovnice" r:id="rId5" imgW="234936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678238"/>
                        <a:ext cx="4103688" cy="820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85" name="Text Box 21"/>
          <p:cNvSpPr txBox="1">
            <a:spLocks noChangeArrowheads="1"/>
          </p:cNvSpPr>
          <p:nvPr/>
        </p:nvSpPr>
        <p:spPr bwMode="auto">
          <a:xfrm>
            <a:off x="177800" y="2921000"/>
            <a:ext cx="453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4.	Počáteční rázový zkratový výkon  </a:t>
            </a:r>
          </a:p>
        </p:txBody>
      </p:sp>
      <p:sp>
        <p:nvSpPr>
          <p:cNvPr id="190486" name="Text Box 22"/>
          <p:cNvSpPr txBox="1">
            <a:spLocks noChangeArrowheads="1"/>
          </p:cNvSpPr>
          <p:nvPr/>
        </p:nvSpPr>
        <p:spPr bwMode="auto">
          <a:xfrm>
            <a:off x="177800" y="4038600"/>
            <a:ext cx="4608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5.	Počáteční rázový zkratový proud  </a:t>
            </a:r>
          </a:p>
        </p:txBody>
      </p:sp>
      <p:sp>
        <p:nvSpPr>
          <p:cNvPr id="190487" name="Text Box 23"/>
          <p:cNvSpPr txBox="1">
            <a:spLocks noChangeArrowheads="1"/>
          </p:cNvSpPr>
          <p:nvPr/>
        </p:nvSpPr>
        <p:spPr bwMode="auto">
          <a:xfrm>
            <a:off x="177800" y="4686300"/>
            <a:ext cx="3602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6.	Nárazový zkratový proud  </a:t>
            </a:r>
          </a:p>
        </p:txBody>
      </p:sp>
      <p:graphicFrame>
        <p:nvGraphicFramePr>
          <p:cNvPr id="190488" name="Object 24"/>
          <p:cNvGraphicFramePr>
            <a:graphicFrameLocks noChangeAspect="1"/>
          </p:cNvGraphicFramePr>
          <p:nvPr/>
        </p:nvGraphicFramePr>
        <p:xfrm>
          <a:off x="3987800" y="4686300"/>
          <a:ext cx="49053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71" name="Rovnice" r:id="rId7" imgW="2717640" imgH="253800" progId="Equation.3">
                  <p:embed/>
                </p:oleObj>
              </mc:Choice>
              <mc:Fallback>
                <p:oleObj name="Rovnice" r:id="rId7" imgW="2717640" imgH="253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4686300"/>
                        <a:ext cx="4905375" cy="4587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90" name="Text Box 26"/>
          <p:cNvSpPr txBox="1">
            <a:spLocks noChangeArrowheads="1"/>
          </p:cNvSpPr>
          <p:nvPr/>
        </p:nvSpPr>
        <p:spPr bwMode="auto">
          <a:xfrm>
            <a:off x="177800" y="5334000"/>
            <a:ext cx="4176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7.	Ekvivalentní oteplovací proud  </a:t>
            </a:r>
          </a:p>
        </p:txBody>
      </p:sp>
      <p:graphicFrame>
        <p:nvGraphicFramePr>
          <p:cNvPr id="190491" name="Object 27"/>
          <p:cNvGraphicFramePr>
            <a:graphicFrameLocks noChangeAspect="1"/>
          </p:cNvGraphicFramePr>
          <p:nvPr/>
        </p:nvGraphicFramePr>
        <p:xfrm>
          <a:off x="4500563" y="5300663"/>
          <a:ext cx="43926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72" name="Rovnice" r:id="rId9" imgW="2095200" imgH="241200" progId="Equation.3">
                  <p:embed/>
                </p:oleObj>
              </mc:Choice>
              <mc:Fallback>
                <p:oleObj name="Rovnice" r:id="rId9" imgW="2095200" imgH="2412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300663"/>
                        <a:ext cx="4392612" cy="504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92" name="Text Box 28"/>
          <p:cNvSpPr txBox="1">
            <a:spLocks noChangeArrowheads="1"/>
          </p:cNvSpPr>
          <p:nvPr/>
        </p:nvSpPr>
        <p:spPr bwMode="auto">
          <a:xfrm>
            <a:off x="179388" y="5967413"/>
            <a:ext cx="8713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Závěr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</a:rPr>
              <a:t>Vedení i transformátor výrazně snižují zkratový výkon soustavy.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85" name="Text Box 21"/>
          <p:cNvSpPr txBox="1">
            <a:spLocks noChangeArrowheads="1"/>
          </p:cNvSpPr>
          <p:nvPr/>
        </p:nvSpPr>
        <p:spPr bwMode="auto">
          <a:xfrm>
            <a:off x="179388" y="260648"/>
            <a:ext cx="87137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Příklad: Nová přípojka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</a:rPr>
              <a:t>vn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 je napájena ze sítě 22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</a:rPr>
              <a:t>kV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 se zkratovým výkonem 200MVA. Na síť je připojen transformátor 20/6kV s jmenovitým výkonem 1000kVA a napětím nakrátko 6%. Za transformátorem je kabel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</a:rPr>
              <a:t>vn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 dlouhý 2 km s reaktancí 0,3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/km. Vypočítejte zkratový proud na začátku a konci kabelového vedení. Koeficient vlivu alternátů je 1,1. Doba trvání zkratu je 0,8 sekundy.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65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Výpočet zkratu v soustavě nn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107950" y="1412875"/>
            <a:ext cx="885666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V soustavě nn nelze zanedbat činnou složku zkratového proudu.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V části vn uvažujeme pouze reaktance, v části nn se uvažují reaktance i činné odpory vedení. </a:t>
            </a:r>
            <a:r>
              <a:rPr lang="cs-CZ" altLang="cs-CZ" sz="2000" b="1" u="sng">
                <a:solidFill>
                  <a:schemeClr val="bg2"/>
                </a:solidFill>
                <a:effectLst/>
              </a:rPr>
              <a:t>Obě složky počítáme samostatně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Na konci vedení určíme výslednou reaktanci (x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) a výsledný činný odpor (r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).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Z trojúhelníků odporů vypočítáme poměrnou impedanci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 </a:t>
            </a:r>
            <a:r>
              <a:rPr lang="cs-CZ" altLang="cs-CZ" sz="24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z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</a:t>
            </a:r>
            <a:r>
              <a:rPr lang="cs-CZ" altLang="cs-CZ" sz="2400" b="1" baseline="30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24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= r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</a:t>
            </a:r>
            <a:r>
              <a:rPr lang="cs-CZ" altLang="cs-CZ" sz="2400" b="1" baseline="30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24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+ x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</a:t>
            </a:r>
            <a:r>
              <a:rPr lang="cs-CZ" altLang="cs-CZ" sz="2400" b="1" baseline="30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endParaRPr lang="cs-CZ" altLang="cs-CZ" sz="2000" b="1">
              <a:solidFill>
                <a:schemeClr val="bg2"/>
              </a:solidFill>
              <a:effectLst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Další postup výpočtu je obdobný jako u vn.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Kontrola vodičů na zkrat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107950" y="1196975"/>
            <a:ext cx="88566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Při výpočtu průřezu vycházíme zpravidla z podmínek dovoleného úbytku napětí a tepelného namáhání vodičů.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Po určení průřezu se musí provést kontrola na tepelné účinky zkratových proudů. 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179388" y="2852738"/>
            <a:ext cx="6551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Kontrola průřezu se provádí podle vztahu:</a:t>
            </a:r>
          </a:p>
        </p:txBody>
      </p:sp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2987675" y="3357563"/>
          <a:ext cx="28638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1" name="Rovnice" r:id="rId3" imgW="1218960" imgH="444240" progId="Equation.3">
                  <p:embed/>
                </p:oleObj>
              </mc:Choice>
              <mc:Fallback>
                <p:oleObj name="Rovnice" r:id="rId3" imgW="121896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357563"/>
                        <a:ext cx="2863850" cy="1044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8964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55713" indent="-1255713" defTabSz="341313">
              <a:spcBef>
                <a:spcPct val="0"/>
              </a:spcBef>
              <a:tabLst>
                <a:tab pos="804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5100" defTabSz="341313">
              <a:spcBef>
                <a:spcPct val="0"/>
              </a:spcBef>
              <a:tabLst>
                <a:tab pos="804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4488" defTabSz="341313">
              <a:spcBef>
                <a:spcPct val="0"/>
              </a:spcBef>
              <a:tabLst>
                <a:tab pos="804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3875" defTabSz="341313">
              <a:spcBef>
                <a:spcPct val="0"/>
              </a:spcBef>
              <a:tabLst>
                <a:tab pos="804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3263" defTabSz="341313">
              <a:spcBef>
                <a:spcPct val="0"/>
              </a:spcBef>
              <a:tabLst>
                <a:tab pos="804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0463" defTabSz="341313" fontAlgn="base">
              <a:spcBef>
                <a:spcPct val="0"/>
              </a:spcBef>
              <a:spcAft>
                <a:spcPct val="0"/>
              </a:spcAft>
              <a:tabLst>
                <a:tab pos="804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7663" defTabSz="341313" fontAlgn="base">
              <a:spcBef>
                <a:spcPct val="0"/>
              </a:spcBef>
              <a:spcAft>
                <a:spcPct val="0"/>
              </a:spcAft>
              <a:tabLst>
                <a:tab pos="804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4863" defTabSz="341313" fontAlgn="base">
              <a:spcBef>
                <a:spcPct val="0"/>
              </a:spcBef>
              <a:spcAft>
                <a:spcPct val="0"/>
              </a:spcAft>
              <a:tabLst>
                <a:tab pos="804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2063" defTabSz="341313" fontAlgn="base">
              <a:spcBef>
                <a:spcPct val="0"/>
              </a:spcBef>
              <a:spcAft>
                <a:spcPct val="0"/>
              </a:spcAft>
              <a:tabLst>
                <a:tab pos="804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kde 	t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	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doba vypnutí zkratu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K	materiálové konstanta, kterou lze určit výpočtem nebo z grafu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73238"/>
            <a:ext cx="482282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1123950"/>
            <a:ext cx="4195762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94" name="Text Box 10"/>
          <p:cNvSpPr txBox="1">
            <a:spLocks noChangeArrowheads="1"/>
          </p:cNvSpPr>
          <p:nvPr/>
        </p:nvSpPr>
        <p:spPr bwMode="auto">
          <a:xfrm>
            <a:off x="144463" y="128588"/>
            <a:ext cx="8964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81075" indent="-981075" defTabSz="3413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5100" defTabSz="3413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4488" defTabSz="3413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3875" defTabSz="3413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3263" defTabSz="3413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0463" defTabSz="341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7663" defTabSz="341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4863" defTabSz="341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2063" defTabSz="341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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k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…	maximální dovolená teplota vodiče při zkratu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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…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počáteční teplota před vznikem zkratu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5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5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163" y="2924944"/>
            <a:ext cx="9036050" cy="1143000"/>
          </a:xfrm>
          <a:noFill/>
        </p:spPr>
        <p:txBody>
          <a:bodyPr lIns="36000" tIns="36000" rIns="36000" bIns="36000"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Časový průběh zkratového proudu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329408" y="4149080"/>
            <a:ext cx="8785225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37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31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Předpoklady: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*	před zkratem byla soustava ve stavu naprázdno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*	zkratový proud má indukční charakter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*	ideální zdroj napětí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*	zkrat vznikl v dostatečné vzdálenosti od zdroje (neprojeví se přechodné složky alternátoru) – </a:t>
            </a:r>
            <a:r>
              <a:rPr lang="cs-CZ" altLang="cs-CZ" sz="2000" b="1" u="sng" dirty="0">
                <a:solidFill>
                  <a:schemeClr val="bg2"/>
                </a:solidFill>
                <a:effectLst/>
              </a:rPr>
              <a:t>vzdálený zkrat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* 	v odvodu zkratu nejsou indukční stroje 	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0959" y="332656"/>
            <a:ext cx="8856663" cy="274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9875" indent="-269875">
              <a:spcBef>
                <a:spcPct val="0"/>
              </a:spcBef>
              <a:tabLst>
                <a:tab pos="2597150" algn="l"/>
                <a:tab pos="2784475" algn="l"/>
                <a:tab pos="5018088" algn="l"/>
                <a:tab pos="7804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3763">
              <a:spcBef>
                <a:spcPct val="0"/>
              </a:spcBef>
              <a:tabLst>
                <a:tab pos="2597150" algn="l"/>
                <a:tab pos="2784475" algn="l"/>
                <a:tab pos="5018088" algn="l"/>
                <a:tab pos="7804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3150">
              <a:spcBef>
                <a:spcPct val="0"/>
              </a:spcBef>
              <a:tabLst>
                <a:tab pos="2597150" algn="l"/>
                <a:tab pos="2784475" algn="l"/>
                <a:tab pos="5018088" algn="l"/>
                <a:tab pos="7804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2597150" algn="l"/>
                <a:tab pos="2784475" algn="l"/>
                <a:tab pos="5018088" algn="l"/>
                <a:tab pos="7804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597150" algn="l"/>
                <a:tab pos="2784475" algn="l"/>
                <a:tab pos="5018088" algn="l"/>
                <a:tab pos="7804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97150" algn="l"/>
                <a:tab pos="2784475" algn="l"/>
                <a:tab pos="5018088" algn="l"/>
                <a:tab pos="7804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97150" algn="l"/>
                <a:tab pos="2784475" algn="l"/>
                <a:tab pos="5018088" algn="l"/>
                <a:tab pos="7804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97150" algn="l"/>
                <a:tab pos="2784475" algn="l"/>
                <a:tab pos="5018088" algn="l"/>
                <a:tab pos="7804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97150" algn="l"/>
                <a:tab pos="2784475" algn="l"/>
                <a:tab pos="5018088" algn="l"/>
                <a:tab pos="7804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  <a:buClrTx/>
              <a:buSzTx/>
              <a:buFontTx/>
              <a:buNone/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Druhy </a:t>
            </a:r>
            <a:r>
              <a:rPr lang="cs-CZ" altLang="cs-CZ" sz="24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zkratů vn a vvn, pravděpodobnost vzniku</a:t>
            </a:r>
            <a:endParaRPr lang="cs-CZ" altLang="cs-CZ" sz="2400" b="1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  <a:p>
            <a:pPr>
              <a:spcBef>
                <a:spcPct val="1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*	</a:t>
            </a:r>
            <a:r>
              <a:rPr lang="cs-CZ" altLang="cs-CZ" sz="2000" b="1" u="sng" dirty="0">
                <a:solidFill>
                  <a:schemeClr val="bg2"/>
                </a:solidFill>
                <a:effectLst/>
              </a:rPr>
              <a:t>souměrný zkrat</a:t>
            </a:r>
            <a:r>
              <a:rPr lang="cs-CZ" altLang="cs-CZ" b="1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	</a:t>
            </a:r>
            <a:endParaRPr lang="cs-CZ" altLang="cs-CZ" b="1" dirty="0" smtClean="0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  <a:p>
            <a:pPr>
              <a:spcBef>
                <a:spcPct val="10000"/>
              </a:spcBef>
              <a:buClrTx/>
              <a:buSzTx/>
              <a:buFontTx/>
              <a:buNone/>
              <a:tabLst>
                <a:tab pos="2784475" algn="l"/>
                <a:tab pos="2962275" algn="l"/>
                <a:tab pos="5745163" algn="l"/>
                <a:tab pos="7804150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-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trojfázový 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zkrat	- venkovní vedení vvn 	- 1 %</a:t>
            </a:r>
          </a:p>
          <a:p>
            <a:pPr>
              <a:spcBef>
                <a:spcPct val="10000"/>
              </a:spcBef>
              <a:buClrTx/>
              <a:buSzTx/>
              <a:buFontTx/>
              <a:buNone/>
              <a:tabLst>
                <a:tab pos="2784475" algn="l"/>
                <a:tab pos="2962275" algn="l"/>
                <a:tab pos="5745163" algn="l"/>
                <a:tab pos="7804150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- 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kabelová vedení </a:t>
            </a:r>
            <a:r>
              <a:rPr lang="cs-CZ" altLang="cs-CZ" sz="2000" b="1" dirty="0" err="1">
                <a:solidFill>
                  <a:schemeClr val="bg2"/>
                </a:solidFill>
                <a:effectLst/>
              </a:rPr>
              <a:t>vn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	- 90 %</a:t>
            </a:r>
          </a:p>
          <a:p>
            <a:pPr>
              <a:spcBef>
                <a:spcPct val="1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* 	</a:t>
            </a:r>
            <a:r>
              <a:rPr lang="cs-CZ" altLang="cs-CZ" sz="2000" b="1" u="sng" dirty="0">
                <a:solidFill>
                  <a:schemeClr val="bg2"/>
                </a:solidFill>
                <a:effectLst/>
              </a:rPr>
              <a:t>nesouměrný zkrat</a:t>
            </a:r>
            <a:r>
              <a:rPr lang="cs-CZ" altLang="cs-CZ" b="1" dirty="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	</a:t>
            </a:r>
            <a:endParaRPr lang="cs-CZ" altLang="cs-CZ" b="1" dirty="0" smtClean="0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  <a:p>
            <a:pPr>
              <a:spcBef>
                <a:spcPct val="10000"/>
              </a:spcBef>
              <a:buClrTx/>
              <a:buSzTx/>
              <a:buFontTx/>
              <a:buNone/>
              <a:tabLst>
                <a:tab pos="531813" algn="l"/>
                <a:tab pos="2597150" algn="l"/>
                <a:tab pos="2784475" algn="l"/>
                <a:tab pos="574516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	-	dvoufázový 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zkrat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	- 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venkovní vedení vvn	- 5 %</a:t>
            </a:r>
          </a:p>
          <a:p>
            <a:pPr>
              <a:spcBef>
                <a:spcPct val="10000"/>
              </a:spcBef>
              <a:buClrTx/>
              <a:buSzTx/>
              <a:buFontTx/>
              <a:buNone/>
              <a:tabLst>
                <a:tab pos="531813" algn="l"/>
                <a:tab pos="2784475" algn="l"/>
                <a:tab pos="2962275" algn="l"/>
                <a:tab pos="5745163" algn="l"/>
                <a:tab pos="7804150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- 	jednofázový 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zkrat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- 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venkovní vedení vvn	- 92 %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432276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6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852738"/>
            <a:ext cx="4662487" cy="39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4643438" y="1268413"/>
            <a:ext cx="41036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</a:rPr>
              <a:t>Nejvyšší dovolené teploty u kabelů a holých vodičů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39763"/>
            <a:ext cx="9001125" cy="617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179388" y="1068388"/>
            <a:ext cx="88566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Na vstupu do nové průmyslové rozvodny je napětí 22 kV a zkratový výkon 200 MVA. V rozvodně je transformátor 1000 kVA s převodem 22/0,4 kV. Za transformátorem je kabel AYKY do hlavního rozváděče o průřezu 240 mm</a:t>
            </a:r>
            <a:r>
              <a:rPr lang="cs-CZ" altLang="cs-CZ" sz="2000" b="1" baseline="30000">
                <a:solidFill>
                  <a:schemeClr val="bg2"/>
                </a:solidFill>
                <a:effectLst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a délce 200 m. Vypočítejte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ke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a proveďte kontrolu průřezu pro dobu vypnutí 0,8 sek. </a:t>
            </a:r>
          </a:p>
        </p:txBody>
      </p:sp>
      <p:grpSp>
        <p:nvGrpSpPr>
          <p:cNvPr id="193558" name="Group 22"/>
          <p:cNvGrpSpPr>
            <a:grpSpLocks/>
          </p:cNvGrpSpPr>
          <p:nvPr/>
        </p:nvGrpSpPr>
        <p:grpSpPr bwMode="auto">
          <a:xfrm>
            <a:off x="323850" y="5073650"/>
            <a:ext cx="6189663" cy="987425"/>
            <a:chOff x="204" y="3196"/>
            <a:chExt cx="3899" cy="622"/>
          </a:xfrm>
        </p:grpSpPr>
        <p:sp>
          <p:nvSpPr>
            <p:cNvPr id="193541" name="Text Box 5"/>
            <p:cNvSpPr txBox="1">
              <a:spLocks noChangeArrowheads="1"/>
            </p:cNvSpPr>
            <p:nvPr/>
          </p:nvSpPr>
          <p:spPr bwMode="auto">
            <a:xfrm>
              <a:off x="204" y="3196"/>
              <a:ext cx="1134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S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200 MVA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22 kV</a:t>
              </a:r>
            </a:p>
          </p:txBody>
        </p:sp>
        <p:sp>
          <p:nvSpPr>
            <p:cNvPr id="193542" name="Text Box 6"/>
            <p:cNvSpPr txBox="1">
              <a:spLocks noChangeArrowheads="1"/>
            </p:cNvSpPr>
            <p:nvPr/>
          </p:nvSpPr>
          <p:spPr bwMode="auto">
            <a:xfrm>
              <a:off x="2816" y="3196"/>
              <a:ext cx="1287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1-AYKY 240mm</a:t>
              </a:r>
              <a:r>
                <a:rPr lang="cs-CZ" altLang="cs-CZ" sz="2000" b="1" baseline="30000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 = 200 m</a:t>
              </a:r>
            </a:p>
          </p:txBody>
        </p:sp>
        <p:sp>
          <p:nvSpPr>
            <p:cNvPr id="193543" name="Text Box 7"/>
            <p:cNvSpPr txBox="1">
              <a:spLocks noChangeArrowheads="1"/>
            </p:cNvSpPr>
            <p:nvPr/>
          </p:nvSpPr>
          <p:spPr bwMode="auto">
            <a:xfrm>
              <a:off x="1427" y="3196"/>
              <a:ext cx="1110" cy="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S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1000 </a:t>
              </a: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kVA</a:t>
              </a:r>
              <a:endParaRPr lang="cs-CZ" altLang="cs-CZ" sz="2000" b="1" dirty="0">
                <a:solidFill>
                  <a:schemeClr val="bg2"/>
                </a:solidFill>
                <a:effectLst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22/0,4 </a:t>
              </a: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kV</a:t>
              </a:r>
              <a:endParaRPr lang="cs-CZ" altLang="cs-CZ" sz="2000" b="1" dirty="0">
                <a:solidFill>
                  <a:schemeClr val="bg2"/>
                </a:solidFill>
                <a:effectLst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6%</a:t>
              </a:r>
            </a:p>
          </p:txBody>
        </p:sp>
      </p:grpSp>
      <p:grpSp>
        <p:nvGrpSpPr>
          <p:cNvPr id="193557" name="Group 21"/>
          <p:cNvGrpSpPr>
            <a:grpSpLocks/>
          </p:cNvGrpSpPr>
          <p:nvPr/>
        </p:nvGrpSpPr>
        <p:grpSpPr bwMode="auto">
          <a:xfrm>
            <a:off x="973138" y="3284538"/>
            <a:ext cx="6838950" cy="1368425"/>
            <a:chOff x="613" y="2069"/>
            <a:chExt cx="4308" cy="862"/>
          </a:xfrm>
        </p:grpSpPr>
        <p:sp>
          <p:nvSpPr>
            <p:cNvPr id="193545" name="Oval 9"/>
            <p:cNvSpPr>
              <a:spLocks noChangeArrowheads="1"/>
            </p:cNvSpPr>
            <p:nvPr/>
          </p:nvSpPr>
          <p:spPr bwMode="auto">
            <a:xfrm>
              <a:off x="613" y="2455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93546" name="Oval 10"/>
            <p:cNvSpPr>
              <a:spLocks noChangeArrowheads="1"/>
            </p:cNvSpPr>
            <p:nvPr/>
          </p:nvSpPr>
          <p:spPr bwMode="auto">
            <a:xfrm>
              <a:off x="1792" y="2455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93547" name="Oval 11"/>
            <p:cNvSpPr>
              <a:spLocks noChangeArrowheads="1"/>
            </p:cNvSpPr>
            <p:nvPr/>
          </p:nvSpPr>
          <p:spPr bwMode="auto">
            <a:xfrm>
              <a:off x="1519" y="2455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93548" name="Line 12"/>
            <p:cNvSpPr>
              <a:spLocks noChangeShapeType="1"/>
            </p:cNvSpPr>
            <p:nvPr/>
          </p:nvSpPr>
          <p:spPr bwMode="auto">
            <a:xfrm>
              <a:off x="3923" y="2432"/>
              <a:ext cx="0" cy="499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93549" name="Line 13"/>
            <p:cNvSpPr>
              <a:spLocks noChangeShapeType="1"/>
            </p:cNvSpPr>
            <p:nvPr/>
          </p:nvSpPr>
          <p:spPr bwMode="auto">
            <a:xfrm>
              <a:off x="2562" y="2432"/>
              <a:ext cx="0" cy="499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193550" name="AutoShape 14"/>
            <p:cNvCxnSpPr>
              <a:cxnSpLocks noChangeShapeType="1"/>
              <a:stCxn id="193545" idx="6"/>
              <a:endCxn id="193547" idx="2"/>
            </p:cNvCxnSpPr>
            <p:nvPr/>
          </p:nvCxnSpPr>
          <p:spPr bwMode="auto">
            <a:xfrm>
              <a:off x="1078" y="2682"/>
              <a:ext cx="42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551" name="AutoShape 15"/>
            <p:cNvCxnSpPr>
              <a:cxnSpLocks noChangeShapeType="1"/>
              <a:stCxn id="193546" idx="6"/>
            </p:cNvCxnSpPr>
            <p:nvPr/>
          </p:nvCxnSpPr>
          <p:spPr bwMode="auto">
            <a:xfrm flipV="1">
              <a:off x="2257" y="2659"/>
              <a:ext cx="2664" cy="2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3552" name="Text Box 16"/>
            <p:cNvSpPr txBox="1">
              <a:spLocks noChangeArrowheads="1"/>
            </p:cNvSpPr>
            <p:nvPr/>
          </p:nvSpPr>
          <p:spPr bwMode="auto">
            <a:xfrm>
              <a:off x="1746" y="2069"/>
              <a:ext cx="31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TR</a:t>
              </a:r>
            </a:p>
          </p:txBody>
        </p:sp>
        <p:sp>
          <p:nvSpPr>
            <p:cNvPr id="193553" name="Text Box 17"/>
            <p:cNvSpPr txBox="1">
              <a:spLocks noChangeArrowheads="1"/>
            </p:cNvSpPr>
            <p:nvPr/>
          </p:nvSpPr>
          <p:spPr bwMode="auto">
            <a:xfrm>
              <a:off x="3152" y="2296"/>
              <a:ext cx="17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V</a:t>
              </a:r>
            </a:p>
          </p:txBody>
        </p:sp>
        <p:sp>
          <p:nvSpPr>
            <p:cNvPr id="193554" name="Text Box 18"/>
            <p:cNvSpPr txBox="1">
              <a:spLocks noChangeArrowheads="1"/>
            </p:cNvSpPr>
            <p:nvPr/>
          </p:nvSpPr>
          <p:spPr bwMode="auto">
            <a:xfrm>
              <a:off x="749" y="2070"/>
              <a:ext cx="14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S</a:t>
              </a:r>
            </a:p>
          </p:txBody>
        </p:sp>
        <p:sp>
          <p:nvSpPr>
            <p:cNvPr id="193556" name="Freeform 20"/>
            <p:cNvSpPr>
              <a:spLocks/>
            </p:cNvSpPr>
            <p:nvPr/>
          </p:nvSpPr>
          <p:spPr bwMode="auto">
            <a:xfrm>
              <a:off x="4195" y="2069"/>
              <a:ext cx="227" cy="635"/>
            </a:xfrm>
            <a:custGeom>
              <a:avLst/>
              <a:gdLst>
                <a:gd name="T0" fmla="*/ 136 w 227"/>
                <a:gd name="T1" fmla="*/ 0 h 635"/>
                <a:gd name="T2" fmla="*/ 0 w 227"/>
                <a:gd name="T3" fmla="*/ 363 h 635"/>
                <a:gd name="T4" fmla="*/ 227 w 227"/>
                <a:gd name="T5" fmla="*/ 318 h 635"/>
                <a:gd name="T6" fmla="*/ 46 w 227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635">
                  <a:moveTo>
                    <a:pt x="136" y="0"/>
                  </a:moveTo>
                  <a:lnTo>
                    <a:pt x="0" y="363"/>
                  </a:lnTo>
                  <a:lnTo>
                    <a:pt x="227" y="318"/>
                  </a:lnTo>
                  <a:lnTo>
                    <a:pt x="46" y="635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52" name="Group 20"/>
          <p:cNvGrpSpPr>
            <a:grpSpLocks/>
          </p:cNvGrpSpPr>
          <p:nvPr/>
        </p:nvGrpSpPr>
        <p:grpSpPr bwMode="auto">
          <a:xfrm>
            <a:off x="323850" y="1916113"/>
            <a:ext cx="6189663" cy="987425"/>
            <a:chOff x="204" y="3196"/>
            <a:chExt cx="3899" cy="622"/>
          </a:xfrm>
        </p:grpSpPr>
        <p:sp>
          <p:nvSpPr>
            <p:cNvPr id="197636" name="Text Box 4"/>
            <p:cNvSpPr txBox="1">
              <a:spLocks noChangeArrowheads="1"/>
            </p:cNvSpPr>
            <p:nvPr/>
          </p:nvSpPr>
          <p:spPr bwMode="auto">
            <a:xfrm>
              <a:off x="204" y="3196"/>
              <a:ext cx="1134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S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200 MVA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22 kV</a:t>
              </a:r>
            </a:p>
          </p:txBody>
        </p:sp>
        <p:sp>
          <p:nvSpPr>
            <p:cNvPr id="197637" name="Text Box 5"/>
            <p:cNvSpPr txBox="1">
              <a:spLocks noChangeArrowheads="1"/>
            </p:cNvSpPr>
            <p:nvPr/>
          </p:nvSpPr>
          <p:spPr bwMode="auto">
            <a:xfrm>
              <a:off x="2816" y="3196"/>
              <a:ext cx="1287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1-AYKY 240mm</a:t>
              </a:r>
              <a:r>
                <a:rPr lang="cs-CZ" altLang="cs-CZ" sz="2000" b="1" baseline="30000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 = 200 m</a:t>
              </a:r>
            </a:p>
          </p:txBody>
        </p:sp>
        <p:sp>
          <p:nvSpPr>
            <p:cNvPr id="197638" name="Text Box 6"/>
            <p:cNvSpPr txBox="1">
              <a:spLocks noChangeArrowheads="1"/>
            </p:cNvSpPr>
            <p:nvPr/>
          </p:nvSpPr>
          <p:spPr bwMode="auto">
            <a:xfrm>
              <a:off x="1427" y="3196"/>
              <a:ext cx="1110" cy="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S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1000 </a:t>
              </a: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kVA</a:t>
              </a:r>
              <a:endParaRPr lang="cs-CZ" altLang="cs-CZ" sz="2000" b="1" dirty="0">
                <a:solidFill>
                  <a:schemeClr val="bg2"/>
                </a:solidFill>
                <a:effectLst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22/0,4 </a:t>
              </a: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kV</a:t>
              </a:r>
              <a:endParaRPr lang="cs-CZ" altLang="cs-CZ" sz="2000" b="1" dirty="0">
                <a:solidFill>
                  <a:schemeClr val="bg2"/>
                </a:solidFill>
                <a:effectLst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6%</a:t>
              </a:r>
            </a:p>
          </p:txBody>
        </p:sp>
      </p:grpSp>
      <p:grpSp>
        <p:nvGrpSpPr>
          <p:cNvPr id="197639" name="Group 7"/>
          <p:cNvGrpSpPr>
            <a:grpSpLocks/>
          </p:cNvGrpSpPr>
          <p:nvPr/>
        </p:nvGrpSpPr>
        <p:grpSpPr bwMode="auto">
          <a:xfrm>
            <a:off x="973138" y="260350"/>
            <a:ext cx="6838950" cy="1368425"/>
            <a:chOff x="613" y="2069"/>
            <a:chExt cx="4308" cy="862"/>
          </a:xfrm>
        </p:grpSpPr>
        <p:sp>
          <p:nvSpPr>
            <p:cNvPr id="197640" name="Oval 8"/>
            <p:cNvSpPr>
              <a:spLocks noChangeArrowheads="1"/>
            </p:cNvSpPr>
            <p:nvPr/>
          </p:nvSpPr>
          <p:spPr bwMode="auto">
            <a:xfrm>
              <a:off x="613" y="2455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97641" name="Oval 9"/>
            <p:cNvSpPr>
              <a:spLocks noChangeArrowheads="1"/>
            </p:cNvSpPr>
            <p:nvPr/>
          </p:nvSpPr>
          <p:spPr bwMode="auto">
            <a:xfrm>
              <a:off x="1792" y="2455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97642" name="Oval 10"/>
            <p:cNvSpPr>
              <a:spLocks noChangeArrowheads="1"/>
            </p:cNvSpPr>
            <p:nvPr/>
          </p:nvSpPr>
          <p:spPr bwMode="auto">
            <a:xfrm>
              <a:off x="1519" y="2455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97643" name="Line 11"/>
            <p:cNvSpPr>
              <a:spLocks noChangeShapeType="1"/>
            </p:cNvSpPr>
            <p:nvPr/>
          </p:nvSpPr>
          <p:spPr bwMode="auto">
            <a:xfrm>
              <a:off x="3923" y="2432"/>
              <a:ext cx="0" cy="499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97644" name="Line 12"/>
            <p:cNvSpPr>
              <a:spLocks noChangeShapeType="1"/>
            </p:cNvSpPr>
            <p:nvPr/>
          </p:nvSpPr>
          <p:spPr bwMode="auto">
            <a:xfrm>
              <a:off x="2562" y="2432"/>
              <a:ext cx="0" cy="499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197645" name="AutoShape 13"/>
            <p:cNvCxnSpPr>
              <a:cxnSpLocks noChangeShapeType="1"/>
              <a:stCxn id="197640" idx="6"/>
              <a:endCxn id="197642" idx="2"/>
            </p:cNvCxnSpPr>
            <p:nvPr/>
          </p:nvCxnSpPr>
          <p:spPr bwMode="auto">
            <a:xfrm>
              <a:off x="1078" y="2682"/>
              <a:ext cx="42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646" name="AutoShape 14"/>
            <p:cNvCxnSpPr>
              <a:cxnSpLocks noChangeShapeType="1"/>
              <a:stCxn id="197641" idx="6"/>
            </p:cNvCxnSpPr>
            <p:nvPr/>
          </p:nvCxnSpPr>
          <p:spPr bwMode="auto">
            <a:xfrm flipV="1">
              <a:off x="2257" y="2659"/>
              <a:ext cx="2664" cy="2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>
              <a:off x="1746" y="2069"/>
              <a:ext cx="31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TR</a:t>
              </a:r>
            </a:p>
          </p:txBody>
        </p:sp>
        <p:sp>
          <p:nvSpPr>
            <p:cNvPr id="197648" name="Text Box 16"/>
            <p:cNvSpPr txBox="1">
              <a:spLocks noChangeArrowheads="1"/>
            </p:cNvSpPr>
            <p:nvPr/>
          </p:nvSpPr>
          <p:spPr bwMode="auto">
            <a:xfrm>
              <a:off x="3152" y="2296"/>
              <a:ext cx="17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V</a:t>
              </a:r>
            </a:p>
          </p:txBody>
        </p:sp>
        <p:sp>
          <p:nvSpPr>
            <p:cNvPr id="197649" name="Text Box 17"/>
            <p:cNvSpPr txBox="1">
              <a:spLocks noChangeArrowheads="1"/>
            </p:cNvSpPr>
            <p:nvPr/>
          </p:nvSpPr>
          <p:spPr bwMode="auto">
            <a:xfrm>
              <a:off x="749" y="2070"/>
              <a:ext cx="14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S</a:t>
              </a:r>
            </a:p>
          </p:txBody>
        </p:sp>
        <p:sp>
          <p:nvSpPr>
            <p:cNvPr id="197650" name="Freeform 18"/>
            <p:cNvSpPr>
              <a:spLocks/>
            </p:cNvSpPr>
            <p:nvPr/>
          </p:nvSpPr>
          <p:spPr bwMode="auto">
            <a:xfrm>
              <a:off x="4195" y="2069"/>
              <a:ext cx="227" cy="635"/>
            </a:xfrm>
            <a:custGeom>
              <a:avLst/>
              <a:gdLst>
                <a:gd name="T0" fmla="*/ 136 w 227"/>
                <a:gd name="T1" fmla="*/ 0 h 635"/>
                <a:gd name="T2" fmla="*/ 0 w 227"/>
                <a:gd name="T3" fmla="*/ 363 h 635"/>
                <a:gd name="T4" fmla="*/ 227 w 227"/>
                <a:gd name="T5" fmla="*/ 318 h 635"/>
                <a:gd name="T6" fmla="*/ 46 w 227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635">
                  <a:moveTo>
                    <a:pt x="136" y="0"/>
                  </a:moveTo>
                  <a:lnTo>
                    <a:pt x="0" y="363"/>
                  </a:lnTo>
                  <a:lnTo>
                    <a:pt x="227" y="318"/>
                  </a:lnTo>
                  <a:lnTo>
                    <a:pt x="46" y="635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107950" y="3086100"/>
            <a:ext cx="8856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1.	Volba vztažného výkonu S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= 1 MVA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2.	Přepočet reaktancí na vztažný výkon </a:t>
            </a:r>
          </a:p>
        </p:txBody>
      </p:sp>
      <p:graphicFrame>
        <p:nvGraphicFramePr>
          <p:cNvPr id="197654" name="Object 22"/>
          <p:cNvGraphicFramePr>
            <a:graphicFrameLocks noGrp="1" noChangeAspect="1"/>
          </p:cNvGraphicFramePr>
          <p:nvPr>
            <p:ph sz="half" idx="1"/>
          </p:nvPr>
        </p:nvGraphicFramePr>
        <p:xfrm>
          <a:off x="676275" y="4076700"/>
          <a:ext cx="288766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46" name="Rovnice" r:id="rId3" imgW="1473120" imgH="431640" progId="Equation.3">
                  <p:embed/>
                </p:oleObj>
              </mc:Choice>
              <mc:Fallback>
                <p:oleObj name="Rovnice" r:id="rId3" imgW="1473120" imgH="431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4076700"/>
                        <a:ext cx="2887663" cy="846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57" name="Object 25"/>
          <p:cNvGraphicFramePr>
            <a:graphicFrameLocks noChangeAspect="1"/>
          </p:cNvGraphicFramePr>
          <p:nvPr/>
        </p:nvGraphicFramePr>
        <p:xfrm>
          <a:off x="3914775" y="4022725"/>
          <a:ext cx="356711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47" name="Rovnice" r:id="rId5" imgW="1777680" imgH="431640" progId="Equation.3">
                  <p:embed/>
                </p:oleObj>
              </mc:Choice>
              <mc:Fallback>
                <p:oleObj name="Rovnice" r:id="rId5" imgW="1777680" imgH="4316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4022725"/>
                        <a:ext cx="3567113" cy="865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29" name="Group 25"/>
          <p:cNvGrpSpPr>
            <a:grpSpLocks/>
          </p:cNvGrpSpPr>
          <p:nvPr/>
        </p:nvGrpSpPr>
        <p:grpSpPr bwMode="auto">
          <a:xfrm>
            <a:off x="323850" y="260350"/>
            <a:ext cx="7488238" cy="2643188"/>
            <a:chOff x="204" y="164"/>
            <a:chExt cx="4717" cy="1665"/>
          </a:xfrm>
        </p:grpSpPr>
        <p:grpSp>
          <p:nvGrpSpPr>
            <p:cNvPr id="200706" name="Group 2"/>
            <p:cNvGrpSpPr>
              <a:grpSpLocks/>
            </p:cNvGrpSpPr>
            <p:nvPr/>
          </p:nvGrpSpPr>
          <p:grpSpPr bwMode="auto">
            <a:xfrm>
              <a:off x="204" y="1207"/>
              <a:ext cx="3899" cy="622"/>
              <a:chOff x="204" y="3196"/>
              <a:chExt cx="3899" cy="622"/>
            </a:xfrm>
          </p:grpSpPr>
          <p:sp>
            <p:nvSpPr>
              <p:cNvPr id="200707" name="Text Box 3"/>
              <p:cNvSpPr txBox="1">
                <a:spLocks noChangeArrowheads="1"/>
              </p:cNvSpPr>
              <p:nvPr/>
            </p:nvSpPr>
            <p:spPr bwMode="auto">
              <a:xfrm>
                <a:off x="204" y="3196"/>
                <a:ext cx="1134" cy="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 dirty="0">
                    <a:solidFill>
                      <a:schemeClr val="bg2"/>
                    </a:solidFill>
                    <a:effectLst/>
                  </a:rPr>
                  <a:t>k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200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22 kV</a:t>
                </a:r>
              </a:p>
            </p:txBody>
          </p:sp>
          <p:sp>
            <p:nvSpPr>
              <p:cNvPr id="200708" name="Text Box 4"/>
              <p:cNvSpPr txBox="1">
                <a:spLocks noChangeArrowheads="1"/>
              </p:cNvSpPr>
              <p:nvPr/>
            </p:nvSpPr>
            <p:spPr bwMode="auto">
              <a:xfrm>
                <a:off x="2816" y="3196"/>
                <a:ext cx="1287" cy="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sym typeface="Symbol" panose="05050102010706020507" pitchFamily="18" charset="2"/>
                  </a:rPr>
                  <a:t>1-AYKY 240mm</a:t>
                </a:r>
                <a:r>
                  <a:rPr lang="cs-CZ" altLang="cs-CZ" sz="2000" b="1" baseline="30000">
                    <a:solidFill>
                      <a:schemeClr val="bg2"/>
                    </a:solidFill>
                    <a:effectLst/>
                    <a:sym typeface="Symbol" panose="05050102010706020507" pitchFamily="18" charset="2"/>
                  </a:rPr>
                  <a:t>2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 = 200 m</a:t>
                </a:r>
              </a:p>
            </p:txBody>
          </p:sp>
          <p:sp>
            <p:nvSpPr>
              <p:cNvPr id="200709" name="Text Box 5"/>
              <p:cNvSpPr txBox="1">
                <a:spLocks noChangeArrowheads="1"/>
              </p:cNvSpPr>
              <p:nvPr/>
            </p:nvSpPr>
            <p:spPr bwMode="auto">
              <a:xfrm>
                <a:off x="1427" y="3196"/>
                <a:ext cx="1110" cy="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1000 </a:t>
                </a: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kVA</a:t>
                </a:r>
                <a:endParaRPr lang="cs-CZ" altLang="cs-CZ" sz="2000" b="1" dirty="0">
                  <a:solidFill>
                    <a:schemeClr val="bg2"/>
                  </a:solidFill>
                  <a:effectLst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22/0,4 </a:t>
                </a: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kV</a:t>
                </a:r>
                <a:endParaRPr lang="cs-CZ" altLang="cs-CZ" sz="2000" b="1" dirty="0">
                  <a:solidFill>
                    <a:schemeClr val="bg2"/>
                  </a:solidFill>
                  <a:effectLst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>
                    <a:solidFill>
                      <a:schemeClr val="bg2"/>
                    </a:solidFill>
                    <a:effectLst/>
                  </a:rPr>
                  <a:t>k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6%</a:t>
                </a:r>
              </a:p>
            </p:txBody>
          </p:sp>
        </p:grpSp>
        <p:grpSp>
          <p:nvGrpSpPr>
            <p:cNvPr id="200710" name="Group 6"/>
            <p:cNvGrpSpPr>
              <a:grpSpLocks/>
            </p:cNvGrpSpPr>
            <p:nvPr/>
          </p:nvGrpSpPr>
          <p:grpSpPr bwMode="auto">
            <a:xfrm>
              <a:off x="613" y="164"/>
              <a:ext cx="4308" cy="862"/>
              <a:chOff x="613" y="2069"/>
              <a:chExt cx="4308" cy="862"/>
            </a:xfrm>
          </p:grpSpPr>
          <p:sp>
            <p:nvSpPr>
              <p:cNvPr id="200711" name="Oval 7"/>
              <p:cNvSpPr>
                <a:spLocks noChangeArrowheads="1"/>
              </p:cNvSpPr>
              <p:nvPr/>
            </p:nvSpPr>
            <p:spPr bwMode="auto">
              <a:xfrm>
                <a:off x="613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0712" name="Oval 8"/>
              <p:cNvSpPr>
                <a:spLocks noChangeArrowheads="1"/>
              </p:cNvSpPr>
              <p:nvPr/>
            </p:nvSpPr>
            <p:spPr bwMode="auto">
              <a:xfrm>
                <a:off x="1792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0713" name="Oval 9"/>
              <p:cNvSpPr>
                <a:spLocks noChangeArrowheads="1"/>
              </p:cNvSpPr>
              <p:nvPr/>
            </p:nvSpPr>
            <p:spPr bwMode="auto">
              <a:xfrm>
                <a:off x="1519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0714" name="Line 10"/>
              <p:cNvSpPr>
                <a:spLocks noChangeShapeType="1"/>
              </p:cNvSpPr>
              <p:nvPr/>
            </p:nvSpPr>
            <p:spPr bwMode="auto">
              <a:xfrm>
                <a:off x="3923" y="2432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0715" name="Line 11"/>
              <p:cNvSpPr>
                <a:spLocks noChangeShapeType="1"/>
              </p:cNvSpPr>
              <p:nvPr/>
            </p:nvSpPr>
            <p:spPr bwMode="auto">
              <a:xfrm>
                <a:off x="2562" y="2432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00716" name="AutoShape 12"/>
              <p:cNvCxnSpPr>
                <a:cxnSpLocks noChangeShapeType="1"/>
                <a:stCxn id="200711" idx="6"/>
                <a:endCxn id="200713" idx="2"/>
              </p:cNvCxnSpPr>
              <p:nvPr/>
            </p:nvCxnSpPr>
            <p:spPr bwMode="auto">
              <a:xfrm>
                <a:off x="1078" y="2682"/>
                <a:ext cx="429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0717" name="AutoShape 13"/>
              <p:cNvCxnSpPr>
                <a:cxnSpLocks noChangeShapeType="1"/>
                <a:stCxn id="200712" idx="6"/>
              </p:cNvCxnSpPr>
              <p:nvPr/>
            </p:nvCxnSpPr>
            <p:spPr bwMode="auto">
              <a:xfrm flipV="1">
                <a:off x="2257" y="2659"/>
                <a:ext cx="2664" cy="23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0718" name="Text Box 14"/>
              <p:cNvSpPr txBox="1">
                <a:spLocks noChangeArrowheads="1"/>
              </p:cNvSpPr>
              <p:nvPr/>
            </p:nvSpPr>
            <p:spPr bwMode="auto">
              <a:xfrm>
                <a:off x="1746" y="2069"/>
                <a:ext cx="26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TR</a:t>
                </a:r>
              </a:p>
            </p:txBody>
          </p:sp>
          <p:sp>
            <p:nvSpPr>
              <p:cNvPr id="200719" name="Text Box 15"/>
              <p:cNvSpPr txBox="1">
                <a:spLocks noChangeArrowheads="1"/>
              </p:cNvSpPr>
              <p:nvPr/>
            </p:nvSpPr>
            <p:spPr bwMode="auto">
              <a:xfrm>
                <a:off x="3152" y="2296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V</a:t>
                </a:r>
              </a:p>
            </p:txBody>
          </p:sp>
          <p:sp>
            <p:nvSpPr>
              <p:cNvPr id="200720" name="Text Box 16"/>
              <p:cNvSpPr txBox="1">
                <a:spLocks noChangeArrowheads="1"/>
              </p:cNvSpPr>
              <p:nvPr/>
            </p:nvSpPr>
            <p:spPr bwMode="auto">
              <a:xfrm>
                <a:off x="749" y="2070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S</a:t>
                </a:r>
              </a:p>
            </p:txBody>
          </p:sp>
          <p:sp>
            <p:nvSpPr>
              <p:cNvPr id="200721" name="Freeform 17"/>
              <p:cNvSpPr>
                <a:spLocks/>
              </p:cNvSpPr>
              <p:nvPr/>
            </p:nvSpPr>
            <p:spPr bwMode="auto">
              <a:xfrm>
                <a:off x="4195" y="2069"/>
                <a:ext cx="227" cy="635"/>
              </a:xfrm>
              <a:custGeom>
                <a:avLst/>
                <a:gdLst>
                  <a:gd name="T0" fmla="*/ 136 w 227"/>
                  <a:gd name="T1" fmla="*/ 0 h 635"/>
                  <a:gd name="T2" fmla="*/ 0 w 227"/>
                  <a:gd name="T3" fmla="*/ 363 h 635"/>
                  <a:gd name="T4" fmla="*/ 227 w 227"/>
                  <a:gd name="T5" fmla="*/ 318 h 635"/>
                  <a:gd name="T6" fmla="*/ 46 w 22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5">
                    <a:moveTo>
                      <a:pt x="136" y="0"/>
                    </a:moveTo>
                    <a:lnTo>
                      <a:pt x="0" y="363"/>
                    </a:lnTo>
                    <a:lnTo>
                      <a:pt x="227" y="318"/>
                    </a:lnTo>
                    <a:lnTo>
                      <a:pt x="46" y="635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200722" name="Text Box 18"/>
          <p:cNvSpPr txBox="1">
            <a:spLocks noChangeArrowheads="1"/>
          </p:cNvSpPr>
          <p:nvPr/>
        </p:nvSpPr>
        <p:spPr bwMode="auto">
          <a:xfrm>
            <a:off x="107950" y="3086100"/>
            <a:ext cx="8856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3.	Určení parametrů kabelu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z tabulky: R = 0,149 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/km,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L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= 0,07 /km</a:t>
            </a:r>
          </a:p>
        </p:txBody>
      </p:sp>
      <p:graphicFrame>
        <p:nvGraphicFramePr>
          <p:cNvPr id="200724" name="Object 20"/>
          <p:cNvGraphicFramePr>
            <a:graphicFrameLocks noChangeAspect="1"/>
          </p:cNvGraphicFramePr>
          <p:nvPr/>
        </p:nvGraphicFramePr>
        <p:xfrm>
          <a:off x="4278313" y="4724400"/>
          <a:ext cx="48418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18" name="Rovnice" r:id="rId3" imgW="2793960" imgH="431640" progId="Equation.3">
                  <p:embed/>
                </p:oleObj>
              </mc:Choice>
              <mc:Fallback>
                <p:oleObj name="Rovnice" r:id="rId3" imgW="2793960" imgH="431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3" y="4724400"/>
                        <a:ext cx="4841875" cy="747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25" name="Text Box 21"/>
          <p:cNvSpPr txBox="1">
            <a:spLocks noChangeArrowheads="1"/>
          </p:cNvSpPr>
          <p:nvPr/>
        </p:nvSpPr>
        <p:spPr bwMode="auto">
          <a:xfrm>
            <a:off x="179388" y="5529263"/>
            <a:ext cx="88566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4.	Výpočet celkové přepočtené reaktance a odporu 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=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+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+ x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3 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= (0,5 + 6 + 8,75) * 10</a:t>
            </a:r>
            <a:r>
              <a:rPr lang="cs-CZ" altLang="cs-CZ" sz="2000" b="1" baseline="30000">
                <a:solidFill>
                  <a:schemeClr val="bg2"/>
                </a:solidFill>
                <a:effectLst/>
              </a:rPr>
              <a:t>-2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 =15,25 * 10</a:t>
            </a:r>
            <a:r>
              <a:rPr lang="cs-CZ" altLang="cs-CZ" sz="2000" b="1" baseline="30000">
                <a:solidFill>
                  <a:schemeClr val="bg2"/>
                </a:solidFill>
                <a:effectLst/>
              </a:rPr>
              <a:t>-2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r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v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= r3 = 18,6 * 10</a:t>
            </a:r>
            <a:r>
              <a:rPr lang="cs-CZ" altLang="cs-CZ" sz="2000" b="1" baseline="30000">
                <a:solidFill>
                  <a:schemeClr val="bg2"/>
                </a:solidFill>
                <a:effectLst/>
              </a:rPr>
              <a:t>-2</a:t>
            </a:r>
          </a:p>
        </p:txBody>
      </p:sp>
      <p:graphicFrame>
        <p:nvGraphicFramePr>
          <p:cNvPr id="200728" name="Object 24"/>
          <p:cNvGraphicFramePr>
            <a:graphicFrameLocks noChangeAspect="1"/>
          </p:cNvGraphicFramePr>
          <p:nvPr/>
        </p:nvGraphicFramePr>
        <p:xfrm>
          <a:off x="107950" y="4005263"/>
          <a:ext cx="44640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19" name="Rovnice" r:id="rId5" imgW="2781000" imgH="431640" progId="Equation.3">
                  <p:embed/>
                </p:oleObj>
              </mc:Choice>
              <mc:Fallback>
                <p:oleObj name="Rovnice" r:id="rId5" imgW="2781000" imgH="4316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005263"/>
                        <a:ext cx="4464050" cy="692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0" name="Group 2"/>
          <p:cNvGrpSpPr>
            <a:grpSpLocks/>
          </p:cNvGrpSpPr>
          <p:nvPr/>
        </p:nvGrpSpPr>
        <p:grpSpPr bwMode="auto">
          <a:xfrm>
            <a:off x="323850" y="260350"/>
            <a:ext cx="7488238" cy="2643188"/>
            <a:chOff x="204" y="164"/>
            <a:chExt cx="4717" cy="1665"/>
          </a:xfrm>
        </p:grpSpPr>
        <p:grpSp>
          <p:nvGrpSpPr>
            <p:cNvPr id="201731" name="Group 3"/>
            <p:cNvGrpSpPr>
              <a:grpSpLocks/>
            </p:cNvGrpSpPr>
            <p:nvPr/>
          </p:nvGrpSpPr>
          <p:grpSpPr bwMode="auto">
            <a:xfrm>
              <a:off x="204" y="1207"/>
              <a:ext cx="3899" cy="622"/>
              <a:chOff x="204" y="3196"/>
              <a:chExt cx="3899" cy="622"/>
            </a:xfrm>
          </p:grpSpPr>
          <p:sp>
            <p:nvSpPr>
              <p:cNvPr id="201732" name="Text Box 4"/>
              <p:cNvSpPr txBox="1">
                <a:spLocks noChangeArrowheads="1"/>
              </p:cNvSpPr>
              <p:nvPr/>
            </p:nvSpPr>
            <p:spPr bwMode="auto">
              <a:xfrm>
                <a:off x="204" y="3196"/>
                <a:ext cx="1134" cy="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k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= 200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= 22 kV</a:t>
                </a:r>
              </a:p>
            </p:txBody>
          </p:sp>
          <p:sp>
            <p:nvSpPr>
              <p:cNvPr id="201733" name="Text Box 5"/>
              <p:cNvSpPr txBox="1">
                <a:spLocks noChangeArrowheads="1"/>
              </p:cNvSpPr>
              <p:nvPr/>
            </p:nvSpPr>
            <p:spPr bwMode="auto">
              <a:xfrm>
                <a:off x="2816" y="3196"/>
                <a:ext cx="1287" cy="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sym typeface="Symbol" panose="05050102010706020507" pitchFamily="18" charset="2"/>
                  </a:rPr>
                  <a:t>1-AYKY 240mm</a:t>
                </a:r>
                <a:r>
                  <a:rPr lang="cs-CZ" altLang="cs-CZ" sz="2000" b="1" baseline="30000">
                    <a:solidFill>
                      <a:schemeClr val="bg2"/>
                    </a:solidFill>
                    <a:effectLst/>
                    <a:sym typeface="Symbol" panose="05050102010706020507" pitchFamily="18" charset="2"/>
                  </a:rPr>
                  <a:t>2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 = 200 m</a:t>
                </a:r>
              </a:p>
            </p:txBody>
          </p:sp>
          <p:sp>
            <p:nvSpPr>
              <p:cNvPr id="201734" name="Text Box 6"/>
              <p:cNvSpPr txBox="1">
                <a:spLocks noChangeArrowheads="1"/>
              </p:cNvSpPr>
              <p:nvPr/>
            </p:nvSpPr>
            <p:spPr bwMode="auto">
              <a:xfrm>
                <a:off x="1427" y="3196"/>
                <a:ext cx="1110" cy="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1000 </a:t>
                </a: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kVA</a:t>
                </a:r>
                <a:endParaRPr lang="cs-CZ" altLang="cs-CZ" sz="2000" b="1" dirty="0">
                  <a:solidFill>
                    <a:schemeClr val="bg2"/>
                  </a:solidFill>
                  <a:effectLst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22/0,4 </a:t>
                </a: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kV</a:t>
                </a:r>
                <a:endParaRPr lang="cs-CZ" altLang="cs-CZ" sz="2000" b="1" dirty="0">
                  <a:solidFill>
                    <a:schemeClr val="bg2"/>
                  </a:solidFill>
                  <a:effectLst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>
                    <a:solidFill>
                      <a:schemeClr val="bg2"/>
                    </a:solidFill>
                    <a:effectLst/>
                  </a:rPr>
                  <a:t>k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6%</a:t>
                </a:r>
              </a:p>
            </p:txBody>
          </p:sp>
        </p:grpSp>
        <p:grpSp>
          <p:nvGrpSpPr>
            <p:cNvPr id="201735" name="Group 7"/>
            <p:cNvGrpSpPr>
              <a:grpSpLocks/>
            </p:cNvGrpSpPr>
            <p:nvPr/>
          </p:nvGrpSpPr>
          <p:grpSpPr bwMode="auto">
            <a:xfrm>
              <a:off x="613" y="164"/>
              <a:ext cx="4308" cy="862"/>
              <a:chOff x="613" y="2069"/>
              <a:chExt cx="4308" cy="862"/>
            </a:xfrm>
          </p:grpSpPr>
          <p:sp>
            <p:nvSpPr>
              <p:cNvPr id="201736" name="Oval 8"/>
              <p:cNvSpPr>
                <a:spLocks noChangeArrowheads="1"/>
              </p:cNvSpPr>
              <p:nvPr/>
            </p:nvSpPr>
            <p:spPr bwMode="auto">
              <a:xfrm>
                <a:off x="613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1737" name="Oval 9"/>
              <p:cNvSpPr>
                <a:spLocks noChangeArrowheads="1"/>
              </p:cNvSpPr>
              <p:nvPr/>
            </p:nvSpPr>
            <p:spPr bwMode="auto">
              <a:xfrm>
                <a:off x="1792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1738" name="Oval 10"/>
              <p:cNvSpPr>
                <a:spLocks noChangeArrowheads="1"/>
              </p:cNvSpPr>
              <p:nvPr/>
            </p:nvSpPr>
            <p:spPr bwMode="auto">
              <a:xfrm>
                <a:off x="1519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1739" name="Line 11"/>
              <p:cNvSpPr>
                <a:spLocks noChangeShapeType="1"/>
              </p:cNvSpPr>
              <p:nvPr/>
            </p:nvSpPr>
            <p:spPr bwMode="auto">
              <a:xfrm>
                <a:off x="3923" y="2432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1740" name="Line 12"/>
              <p:cNvSpPr>
                <a:spLocks noChangeShapeType="1"/>
              </p:cNvSpPr>
              <p:nvPr/>
            </p:nvSpPr>
            <p:spPr bwMode="auto">
              <a:xfrm>
                <a:off x="2562" y="2432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01741" name="AutoShape 13"/>
              <p:cNvCxnSpPr>
                <a:cxnSpLocks noChangeShapeType="1"/>
                <a:stCxn id="201736" idx="6"/>
                <a:endCxn id="201738" idx="2"/>
              </p:cNvCxnSpPr>
              <p:nvPr/>
            </p:nvCxnSpPr>
            <p:spPr bwMode="auto">
              <a:xfrm>
                <a:off x="1078" y="2682"/>
                <a:ext cx="429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1742" name="AutoShape 14"/>
              <p:cNvCxnSpPr>
                <a:cxnSpLocks noChangeShapeType="1"/>
                <a:stCxn id="201737" idx="6"/>
              </p:cNvCxnSpPr>
              <p:nvPr/>
            </p:nvCxnSpPr>
            <p:spPr bwMode="auto">
              <a:xfrm flipV="1">
                <a:off x="2257" y="2659"/>
                <a:ext cx="2664" cy="23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1743" name="Text Box 15"/>
              <p:cNvSpPr txBox="1">
                <a:spLocks noChangeArrowheads="1"/>
              </p:cNvSpPr>
              <p:nvPr/>
            </p:nvSpPr>
            <p:spPr bwMode="auto">
              <a:xfrm>
                <a:off x="1746" y="2069"/>
                <a:ext cx="26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TR</a:t>
                </a:r>
              </a:p>
            </p:txBody>
          </p:sp>
          <p:sp>
            <p:nvSpPr>
              <p:cNvPr id="201744" name="Text Box 16"/>
              <p:cNvSpPr txBox="1">
                <a:spLocks noChangeArrowheads="1"/>
              </p:cNvSpPr>
              <p:nvPr/>
            </p:nvSpPr>
            <p:spPr bwMode="auto">
              <a:xfrm>
                <a:off x="3152" y="2296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V</a:t>
                </a:r>
              </a:p>
            </p:txBody>
          </p:sp>
          <p:sp>
            <p:nvSpPr>
              <p:cNvPr id="201745" name="Text Box 17"/>
              <p:cNvSpPr txBox="1">
                <a:spLocks noChangeArrowheads="1"/>
              </p:cNvSpPr>
              <p:nvPr/>
            </p:nvSpPr>
            <p:spPr bwMode="auto">
              <a:xfrm>
                <a:off x="749" y="2070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S</a:t>
                </a:r>
              </a:p>
            </p:txBody>
          </p:sp>
          <p:sp>
            <p:nvSpPr>
              <p:cNvPr id="201746" name="Freeform 18"/>
              <p:cNvSpPr>
                <a:spLocks/>
              </p:cNvSpPr>
              <p:nvPr/>
            </p:nvSpPr>
            <p:spPr bwMode="auto">
              <a:xfrm>
                <a:off x="4195" y="2069"/>
                <a:ext cx="227" cy="635"/>
              </a:xfrm>
              <a:custGeom>
                <a:avLst/>
                <a:gdLst>
                  <a:gd name="T0" fmla="*/ 136 w 227"/>
                  <a:gd name="T1" fmla="*/ 0 h 635"/>
                  <a:gd name="T2" fmla="*/ 0 w 227"/>
                  <a:gd name="T3" fmla="*/ 363 h 635"/>
                  <a:gd name="T4" fmla="*/ 227 w 227"/>
                  <a:gd name="T5" fmla="*/ 318 h 635"/>
                  <a:gd name="T6" fmla="*/ 46 w 22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5">
                    <a:moveTo>
                      <a:pt x="136" y="0"/>
                    </a:moveTo>
                    <a:lnTo>
                      <a:pt x="0" y="363"/>
                    </a:lnTo>
                    <a:lnTo>
                      <a:pt x="227" y="318"/>
                    </a:lnTo>
                    <a:lnTo>
                      <a:pt x="46" y="635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107950" y="3086100"/>
            <a:ext cx="8856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5.	Výpočet celkové impedance</a:t>
            </a:r>
            <a:endParaRPr lang="cs-CZ" altLang="cs-CZ" sz="2000" b="1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graphicFrame>
        <p:nvGraphicFramePr>
          <p:cNvPr id="201750" name="Object 22"/>
          <p:cNvGraphicFramePr>
            <a:graphicFrameLocks noChangeAspect="1"/>
          </p:cNvGraphicFramePr>
          <p:nvPr/>
        </p:nvGraphicFramePr>
        <p:xfrm>
          <a:off x="274638" y="3716338"/>
          <a:ext cx="67452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1" name="Rovnice" r:id="rId3" imgW="3009600" imgH="279360" progId="Equation.3">
                  <p:embed/>
                </p:oleObj>
              </mc:Choice>
              <mc:Fallback>
                <p:oleObj name="Rovnice" r:id="rId3" imgW="3009600" imgH="2793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3716338"/>
                        <a:ext cx="6745287" cy="625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51" name="Object 23"/>
          <p:cNvGraphicFramePr>
            <a:graphicFrameLocks noChangeAspect="1"/>
          </p:cNvGraphicFramePr>
          <p:nvPr/>
        </p:nvGraphicFramePr>
        <p:xfrm>
          <a:off x="4211638" y="5167313"/>
          <a:ext cx="45561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2" name="Rovnice" r:id="rId5" imgW="2057400" imgH="431640" progId="Equation.3">
                  <p:embed/>
                </p:oleObj>
              </mc:Choice>
              <mc:Fallback>
                <p:oleObj name="Rovnice" r:id="rId5" imgW="2057400" imgH="431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167313"/>
                        <a:ext cx="4556125" cy="954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52" name="Text Box 24"/>
          <p:cNvSpPr txBox="1">
            <a:spLocks noChangeArrowheads="1"/>
          </p:cNvSpPr>
          <p:nvPr/>
        </p:nvSpPr>
        <p:spPr bwMode="auto">
          <a:xfrm>
            <a:off x="179388" y="4591050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6.	Počáteční rázový zkratový výkon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772" name="Object 20"/>
          <p:cNvGraphicFramePr>
            <a:graphicFrameLocks noChangeAspect="1"/>
          </p:cNvGraphicFramePr>
          <p:nvPr/>
        </p:nvGraphicFramePr>
        <p:xfrm>
          <a:off x="5238750" y="3357563"/>
          <a:ext cx="355123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8" name="Rovnice" r:id="rId3" imgW="1942920" imgH="469800" progId="Equation.3">
                  <p:embed/>
                </p:oleObj>
              </mc:Choice>
              <mc:Fallback>
                <p:oleObj name="Rovnice" r:id="rId3" imgW="194292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3357563"/>
                        <a:ext cx="3551238" cy="858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74" name="Text Box 22"/>
          <p:cNvSpPr txBox="1">
            <a:spLocks noChangeArrowheads="1"/>
          </p:cNvSpPr>
          <p:nvPr/>
        </p:nvSpPr>
        <p:spPr bwMode="auto">
          <a:xfrm>
            <a:off x="179388" y="3357563"/>
            <a:ext cx="4824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7.	Počáteční rázový zkratový proud  </a:t>
            </a:r>
          </a:p>
        </p:txBody>
      </p:sp>
      <p:sp>
        <p:nvSpPr>
          <p:cNvPr id="202775" name="Text Box 23"/>
          <p:cNvSpPr txBox="1">
            <a:spLocks noChangeArrowheads="1"/>
          </p:cNvSpPr>
          <p:nvPr/>
        </p:nvSpPr>
        <p:spPr bwMode="auto">
          <a:xfrm>
            <a:off x="179388" y="4581525"/>
            <a:ext cx="388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8.	Nárazový zkratový proud  </a:t>
            </a:r>
          </a:p>
        </p:txBody>
      </p:sp>
      <p:graphicFrame>
        <p:nvGraphicFramePr>
          <p:cNvPr id="202776" name="Object 24"/>
          <p:cNvGraphicFramePr>
            <a:graphicFrameLocks noChangeAspect="1"/>
          </p:cNvGraphicFramePr>
          <p:nvPr/>
        </p:nvGraphicFramePr>
        <p:xfrm>
          <a:off x="4176713" y="4508500"/>
          <a:ext cx="4737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9" name="Rovnice" r:id="rId5" imgW="2438280" imgH="253800" progId="Equation.3">
                  <p:embed/>
                </p:oleObj>
              </mc:Choice>
              <mc:Fallback>
                <p:oleObj name="Rovnice" r:id="rId5" imgW="2438280" imgH="253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4508500"/>
                        <a:ext cx="4737100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2777" name="Group 25"/>
          <p:cNvGrpSpPr>
            <a:grpSpLocks/>
          </p:cNvGrpSpPr>
          <p:nvPr/>
        </p:nvGrpSpPr>
        <p:grpSpPr bwMode="auto">
          <a:xfrm>
            <a:off x="684213" y="190500"/>
            <a:ext cx="7488237" cy="2643188"/>
            <a:chOff x="204" y="164"/>
            <a:chExt cx="4717" cy="1665"/>
          </a:xfrm>
        </p:grpSpPr>
        <p:grpSp>
          <p:nvGrpSpPr>
            <p:cNvPr id="202778" name="Group 26"/>
            <p:cNvGrpSpPr>
              <a:grpSpLocks/>
            </p:cNvGrpSpPr>
            <p:nvPr/>
          </p:nvGrpSpPr>
          <p:grpSpPr bwMode="auto">
            <a:xfrm>
              <a:off x="204" y="1207"/>
              <a:ext cx="3899" cy="622"/>
              <a:chOff x="204" y="3196"/>
              <a:chExt cx="3899" cy="622"/>
            </a:xfrm>
          </p:grpSpPr>
          <p:sp>
            <p:nvSpPr>
              <p:cNvPr id="202779" name="Text Box 27"/>
              <p:cNvSpPr txBox="1">
                <a:spLocks noChangeArrowheads="1"/>
              </p:cNvSpPr>
              <p:nvPr/>
            </p:nvSpPr>
            <p:spPr bwMode="auto">
              <a:xfrm>
                <a:off x="204" y="3196"/>
                <a:ext cx="1134" cy="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k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= 200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= 22 kV</a:t>
                </a:r>
              </a:p>
            </p:txBody>
          </p:sp>
          <p:sp>
            <p:nvSpPr>
              <p:cNvPr id="202780" name="Text Box 28"/>
              <p:cNvSpPr txBox="1">
                <a:spLocks noChangeArrowheads="1"/>
              </p:cNvSpPr>
              <p:nvPr/>
            </p:nvSpPr>
            <p:spPr bwMode="auto">
              <a:xfrm>
                <a:off x="2816" y="3196"/>
                <a:ext cx="1287" cy="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sym typeface="Symbol" panose="05050102010706020507" pitchFamily="18" charset="2"/>
                  </a:rPr>
                  <a:t>1-AYKY 240mm</a:t>
                </a:r>
                <a:r>
                  <a:rPr lang="cs-CZ" altLang="cs-CZ" sz="2000" b="1" baseline="30000">
                    <a:solidFill>
                      <a:schemeClr val="bg2"/>
                    </a:solidFill>
                    <a:effectLst/>
                    <a:sym typeface="Symbol" panose="05050102010706020507" pitchFamily="18" charset="2"/>
                  </a:rPr>
                  <a:t>2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 = 200 m</a:t>
                </a:r>
              </a:p>
            </p:txBody>
          </p:sp>
          <p:sp>
            <p:nvSpPr>
              <p:cNvPr id="202781" name="Text Box 29"/>
              <p:cNvSpPr txBox="1">
                <a:spLocks noChangeArrowheads="1"/>
              </p:cNvSpPr>
              <p:nvPr/>
            </p:nvSpPr>
            <p:spPr bwMode="auto">
              <a:xfrm>
                <a:off x="1427" y="3196"/>
                <a:ext cx="1110" cy="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1000 </a:t>
                </a: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kVA</a:t>
                </a:r>
                <a:endParaRPr lang="cs-CZ" altLang="cs-CZ" sz="2000" b="1" dirty="0">
                  <a:solidFill>
                    <a:schemeClr val="bg2"/>
                  </a:solidFill>
                  <a:effectLst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22/0,4 kV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>
                    <a:solidFill>
                      <a:schemeClr val="bg2"/>
                    </a:solidFill>
                    <a:effectLst/>
                  </a:rPr>
                  <a:t>k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6%</a:t>
                </a:r>
              </a:p>
            </p:txBody>
          </p:sp>
        </p:grpSp>
        <p:grpSp>
          <p:nvGrpSpPr>
            <p:cNvPr id="202782" name="Group 30"/>
            <p:cNvGrpSpPr>
              <a:grpSpLocks/>
            </p:cNvGrpSpPr>
            <p:nvPr/>
          </p:nvGrpSpPr>
          <p:grpSpPr bwMode="auto">
            <a:xfrm>
              <a:off x="613" y="164"/>
              <a:ext cx="4308" cy="862"/>
              <a:chOff x="613" y="2069"/>
              <a:chExt cx="4308" cy="862"/>
            </a:xfrm>
          </p:grpSpPr>
          <p:sp>
            <p:nvSpPr>
              <p:cNvPr id="202783" name="Oval 31"/>
              <p:cNvSpPr>
                <a:spLocks noChangeArrowheads="1"/>
              </p:cNvSpPr>
              <p:nvPr/>
            </p:nvSpPr>
            <p:spPr bwMode="auto">
              <a:xfrm>
                <a:off x="613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2784" name="Oval 32"/>
              <p:cNvSpPr>
                <a:spLocks noChangeArrowheads="1"/>
              </p:cNvSpPr>
              <p:nvPr/>
            </p:nvSpPr>
            <p:spPr bwMode="auto">
              <a:xfrm>
                <a:off x="1792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2785" name="Oval 33"/>
              <p:cNvSpPr>
                <a:spLocks noChangeArrowheads="1"/>
              </p:cNvSpPr>
              <p:nvPr/>
            </p:nvSpPr>
            <p:spPr bwMode="auto">
              <a:xfrm>
                <a:off x="1519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2786" name="Line 34"/>
              <p:cNvSpPr>
                <a:spLocks noChangeShapeType="1"/>
              </p:cNvSpPr>
              <p:nvPr/>
            </p:nvSpPr>
            <p:spPr bwMode="auto">
              <a:xfrm>
                <a:off x="3923" y="2432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2787" name="Line 35"/>
              <p:cNvSpPr>
                <a:spLocks noChangeShapeType="1"/>
              </p:cNvSpPr>
              <p:nvPr/>
            </p:nvSpPr>
            <p:spPr bwMode="auto">
              <a:xfrm>
                <a:off x="2562" y="2432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02788" name="AutoShape 36"/>
              <p:cNvCxnSpPr>
                <a:cxnSpLocks noChangeShapeType="1"/>
                <a:stCxn id="202783" idx="6"/>
                <a:endCxn id="202785" idx="2"/>
              </p:cNvCxnSpPr>
              <p:nvPr/>
            </p:nvCxnSpPr>
            <p:spPr bwMode="auto">
              <a:xfrm>
                <a:off x="1078" y="2682"/>
                <a:ext cx="429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2789" name="AutoShape 37"/>
              <p:cNvCxnSpPr>
                <a:cxnSpLocks noChangeShapeType="1"/>
                <a:stCxn id="202784" idx="6"/>
              </p:cNvCxnSpPr>
              <p:nvPr/>
            </p:nvCxnSpPr>
            <p:spPr bwMode="auto">
              <a:xfrm flipV="1">
                <a:off x="2257" y="2659"/>
                <a:ext cx="2664" cy="23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2790" name="Text Box 38"/>
              <p:cNvSpPr txBox="1">
                <a:spLocks noChangeArrowheads="1"/>
              </p:cNvSpPr>
              <p:nvPr/>
            </p:nvSpPr>
            <p:spPr bwMode="auto">
              <a:xfrm>
                <a:off x="1746" y="2069"/>
                <a:ext cx="26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TR</a:t>
                </a:r>
              </a:p>
            </p:txBody>
          </p:sp>
          <p:sp>
            <p:nvSpPr>
              <p:cNvPr id="202791" name="Text Box 39"/>
              <p:cNvSpPr txBox="1">
                <a:spLocks noChangeArrowheads="1"/>
              </p:cNvSpPr>
              <p:nvPr/>
            </p:nvSpPr>
            <p:spPr bwMode="auto">
              <a:xfrm>
                <a:off x="3152" y="2296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V</a:t>
                </a:r>
              </a:p>
            </p:txBody>
          </p:sp>
          <p:sp>
            <p:nvSpPr>
              <p:cNvPr id="202792" name="Text Box 40"/>
              <p:cNvSpPr txBox="1">
                <a:spLocks noChangeArrowheads="1"/>
              </p:cNvSpPr>
              <p:nvPr/>
            </p:nvSpPr>
            <p:spPr bwMode="auto">
              <a:xfrm>
                <a:off x="749" y="2070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S</a:t>
                </a:r>
              </a:p>
            </p:txBody>
          </p:sp>
          <p:sp>
            <p:nvSpPr>
              <p:cNvPr id="202793" name="Freeform 41"/>
              <p:cNvSpPr>
                <a:spLocks/>
              </p:cNvSpPr>
              <p:nvPr/>
            </p:nvSpPr>
            <p:spPr bwMode="auto">
              <a:xfrm>
                <a:off x="4195" y="2069"/>
                <a:ext cx="227" cy="635"/>
              </a:xfrm>
              <a:custGeom>
                <a:avLst/>
                <a:gdLst>
                  <a:gd name="T0" fmla="*/ 136 w 227"/>
                  <a:gd name="T1" fmla="*/ 0 h 635"/>
                  <a:gd name="T2" fmla="*/ 0 w 227"/>
                  <a:gd name="T3" fmla="*/ 363 h 635"/>
                  <a:gd name="T4" fmla="*/ 227 w 227"/>
                  <a:gd name="T5" fmla="*/ 318 h 635"/>
                  <a:gd name="T6" fmla="*/ 46 w 22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5">
                    <a:moveTo>
                      <a:pt x="136" y="0"/>
                    </a:moveTo>
                    <a:lnTo>
                      <a:pt x="0" y="363"/>
                    </a:lnTo>
                    <a:lnTo>
                      <a:pt x="227" y="318"/>
                    </a:lnTo>
                    <a:lnTo>
                      <a:pt x="46" y="635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202794" name="Text Box 42"/>
          <p:cNvSpPr txBox="1">
            <a:spLocks noChangeArrowheads="1"/>
          </p:cNvSpPr>
          <p:nvPr/>
        </p:nvSpPr>
        <p:spPr bwMode="auto">
          <a:xfrm>
            <a:off x="179388" y="5467350"/>
            <a:ext cx="295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9.	Ekvivalentní oteplovací  proud  </a:t>
            </a:r>
          </a:p>
        </p:txBody>
      </p:sp>
      <p:graphicFrame>
        <p:nvGraphicFramePr>
          <p:cNvPr id="202795" name="Object 43"/>
          <p:cNvGraphicFramePr>
            <a:graphicFrameLocks noChangeAspect="1"/>
          </p:cNvGraphicFramePr>
          <p:nvPr/>
        </p:nvGraphicFramePr>
        <p:xfrm>
          <a:off x="4306888" y="5589588"/>
          <a:ext cx="44418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0" name="Rovnice" r:id="rId7" imgW="1841400" imgH="241200" progId="Equation.3">
                  <p:embed/>
                </p:oleObj>
              </mc:Choice>
              <mc:Fallback>
                <p:oleObj name="Rovnice" r:id="rId7" imgW="1841400" imgH="2412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5589588"/>
                        <a:ext cx="4441825" cy="581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79388" y="3357563"/>
            <a:ext cx="4897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10.	Kontrola průřezu – určení konstant  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5364163" y="3357563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effectLst/>
                <a:sym typeface="Symbol" panose="05050102010706020507" pitchFamily="18" charset="2"/>
              </a:rPr>
              <a:t></a:t>
            </a:r>
            <a:r>
              <a:rPr lang="cs-CZ" altLang="cs-CZ" sz="2000" b="1" baseline="-25000">
                <a:effectLst/>
                <a:sym typeface="Symbol" panose="05050102010706020507" pitchFamily="18" charset="2"/>
              </a:rPr>
              <a:t>1</a:t>
            </a:r>
            <a:r>
              <a:rPr lang="cs-CZ" altLang="cs-CZ" sz="2000" b="1">
                <a:effectLst/>
                <a:sym typeface="Symbol" panose="05050102010706020507" pitchFamily="18" charset="2"/>
              </a:rPr>
              <a:t> = 70</a:t>
            </a:r>
            <a:r>
              <a:rPr lang="cs-CZ" altLang="cs-CZ" sz="2000" b="1" baseline="30000">
                <a:effectLst/>
                <a:sym typeface="Symbol" panose="05050102010706020507" pitchFamily="18" charset="2"/>
              </a:rPr>
              <a:t>0</a:t>
            </a:r>
            <a:r>
              <a:rPr lang="cs-CZ" altLang="cs-CZ" sz="2000" b="1">
                <a:effectLst/>
                <a:sym typeface="Symbol" panose="05050102010706020507" pitchFamily="18" charset="2"/>
              </a:rPr>
              <a:t>C, </a:t>
            </a:r>
            <a:r>
              <a:rPr lang="cs-CZ" altLang="cs-CZ" sz="2000" b="1" baseline="-25000">
                <a:effectLst/>
                <a:sym typeface="Symbol" panose="05050102010706020507" pitchFamily="18" charset="2"/>
              </a:rPr>
              <a:t>max</a:t>
            </a:r>
            <a:r>
              <a:rPr lang="cs-CZ" altLang="cs-CZ" sz="2000" b="1">
                <a:effectLst/>
                <a:sym typeface="Symbol" panose="05050102010706020507" pitchFamily="18" charset="2"/>
              </a:rPr>
              <a:t> = 150</a:t>
            </a:r>
            <a:r>
              <a:rPr lang="cs-CZ" altLang="cs-CZ" sz="2000" b="1" baseline="30000">
                <a:effectLst/>
                <a:sym typeface="Symbol" panose="05050102010706020507" pitchFamily="18" charset="2"/>
              </a:rPr>
              <a:t>0</a:t>
            </a:r>
            <a:r>
              <a:rPr lang="cs-CZ" altLang="cs-CZ" sz="2000" b="1">
                <a:effectLst/>
                <a:sym typeface="Symbol" panose="05050102010706020507" pitchFamily="18" charset="2"/>
              </a:rPr>
              <a:t>C</a:t>
            </a:r>
            <a:r>
              <a:rPr lang="cs-CZ" altLang="cs-CZ" sz="2000" b="1">
                <a:effectLst/>
              </a:rPr>
              <a:t>  </a:t>
            </a:r>
          </a:p>
        </p:txBody>
      </p:sp>
      <p:grpSp>
        <p:nvGrpSpPr>
          <p:cNvPr id="203782" name="Group 6"/>
          <p:cNvGrpSpPr>
            <a:grpSpLocks/>
          </p:cNvGrpSpPr>
          <p:nvPr/>
        </p:nvGrpSpPr>
        <p:grpSpPr bwMode="auto">
          <a:xfrm>
            <a:off x="684213" y="190500"/>
            <a:ext cx="7488237" cy="2643188"/>
            <a:chOff x="204" y="164"/>
            <a:chExt cx="4717" cy="1665"/>
          </a:xfrm>
        </p:grpSpPr>
        <p:grpSp>
          <p:nvGrpSpPr>
            <p:cNvPr id="203783" name="Group 7"/>
            <p:cNvGrpSpPr>
              <a:grpSpLocks/>
            </p:cNvGrpSpPr>
            <p:nvPr/>
          </p:nvGrpSpPr>
          <p:grpSpPr bwMode="auto">
            <a:xfrm>
              <a:off x="204" y="1207"/>
              <a:ext cx="3899" cy="622"/>
              <a:chOff x="204" y="3196"/>
              <a:chExt cx="3899" cy="622"/>
            </a:xfrm>
          </p:grpSpPr>
          <p:sp>
            <p:nvSpPr>
              <p:cNvPr id="203784" name="Text Box 8"/>
              <p:cNvSpPr txBox="1">
                <a:spLocks noChangeArrowheads="1"/>
              </p:cNvSpPr>
              <p:nvPr/>
            </p:nvSpPr>
            <p:spPr bwMode="auto">
              <a:xfrm>
                <a:off x="204" y="3196"/>
                <a:ext cx="1134" cy="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 dirty="0">
                    <a:solidFill>
                      <a:schemeClr val="bg2"/>
                    </a:solidFill>
                    <a:effectLst/>
                  </a:rPr>
                  <a:t>k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200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22 kV</a:t>
                </a:r>
              </a:p>
            </p:txBody>
          </p:sp>
          <p:sp>
            <p:nvSpPr>
              <p:cNvPr id="203785" name="Text Box 9"/>
              <p:cNvSpPr txBox="1">
                <a:spLocks noChangeArrowheads="1"/>
              </p:cNvSpPr>
              <p:nvPr/>
            </p:nvSpPr>
            <p:spPr bwMode="auto">
              <a:xfrm>
                <a:off x="2816" y="3196"/>
                <a:ext cx="1287" cy="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sym typeface="Symbol" panose="05050102010706020507" pitchFamily="18" charset="2"/>
                  </a:rPr>
                  <a:t>1-AYKY 240mm</a:t>
                </a:r>
                <a:r>
                  <a:rPr lang="cs-CZ" altLang="cs-CZ" sz="2000" b="1" baseline="30000">
                    <a:solidFill>
                      <a:schemeClr val="bg2"/>
                    </a:solidFill>
                    <a:effectLst/>
                    <a:sym typeface="Symbol" panose="05050102010706020507" pitchFamily="18" charset="2"/>
                  </a:rPr>
                  <a:t>2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 = 200 m</a:t>
                </a:r>
              </a:p>
            </p:txBody>
          </p:sp>
          <p:sp>
            <p:nvSpPr>
              <p:cNvPr id="203786" name="Text Box 10"/>
              <p:cNvSpPr txBox="1">
                <a:spLocks noChangeArrowheads="1"/>
              </p:cNvSpPr>
              <p:nvPr/>
            </p:nvSpPr>
            <p:spPr bwMode="auto">
              <a:xfrm>
                <a:off x="1427" y="3196"/>
                <a:ext cx="1110" cy="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1000 </a:t>
                </a: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kVA</a:t>
                </a:r>
                <a:endParaRPr lang="cs-CZ" altLang="cs-CZ" sz="2000" b="1" dirty="0">
                  <a:solidFill>
                    <a:schemeClr val="bg2"/>
                  </a:solidFill>
                  <a:effectLst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22/0,4 </a:t>
                </a: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kV</a:t>
                </a:r>
                <a:endParaRPr lang="cs-CZ" altLang="cs-CZ" sz="2000" b="1" dirty="0">
                  <a:solidFill>
                    <a:schemeClr val="bg2"/>
                  </a:solidFill>
                  <a:effectLst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>
                    <a:solidFill>
                      <a:schemeClr val="bg2"/>
                    </a:solidFill>
                    <a:effectLst/>
                  </a:rPr>
                  <a:t>k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6%</a:t>
                </a:r>
              </a:p>
            </p:txBody>
          </p:sp>
        </p:grpSp>
        <p:grpSp>
          <p:nvGrpSpPr>
            <p:cNvPr id="203787" name="Group 11"/>
            <p:cNvGrpSpPr>
              <a:grpSpLocks/>
            </p:cNvGrpSpPr>
            <p:nvPr/>
          </p:nvGrpSpPr>
          <p:grpSpPr bwMode="auto">
            <a:xfrm>
              <a:off x="613" y="164"/>
              <a:ext cx="4308" cy="862"/>
              <a:chOff x="613" y="2069"/>
              <a:chExt cx="4308" cy="862"/>
            </a:xfrm>
          </p:grpSpPr>
          <p:sp>
            <p:nvSpPr>
              <p:cNvPr id="203788" name="Oval 12"/>
              <p:cNvSpPr>
                <a:spLocks noChangeArrowheads="1"/>
              </p:cNvSpPr>
              <p:nvPr/>
            </p:nvSpPr>
            <p:spPr bwMode="auto">
              <a:xfrm>
                <a:off x="613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3789" name="Oval 13"/>
              <p:cNvSpPr>
                <a:spLocks noChangeArrowheads="1"/>
              </p:cNvSpPr>
              <p:nvPr/>
            </p:nvSpPr>
            <p:spPr bwMode="auto">
              <a:xfrm>
                <a:off x="1792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3790" name="Oval 14"/>
              <p:cNvSpPr>
                <a:spLocks noChangeArrowheads="1"/>
              </p:cNvSpPr>
              <p:nvPr/>
            </p:nvSpPr>
            <p:spPr bwMode="auto">
              <a:xfrm>
                <a:off x="1519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3791" name="Line 15"/>
              <p:cNvSpPr>
                <a:spLocks noChangeShapeType="1"/>
              </p:cNvSpPr>
              <p:nvPr/>
            </p:nvSpPr>
            <p:spPr bwMode="auto">
              <a:xfrm>
                <a:off x="3923" y="2432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3792" name="Line 16"/>
              <p:cNvSpPr>
                <a:spLocks noChangeShapeType="1"/>
              </p:cNvSpPr>
              <p:nvPr/>
            </p:nvSpPr>
            <p:spPr bwMode="auto">
              <a:xfrm>
                <a:off x="2562" y="2432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03793" name="AutoShape 17"/>
              <p:cNvCxnSpPr>
                <a:cxnSpLocks noChangeShapeType="1"/>
                <a:stCxn id="203788" idx="6"/>
                <a:endCxn id="203790" idx="2"/>
              </p:cNvCxnSpPr>
              <p:nvPr/>
            </p:nvCxnSpPr>
            <p:spPr bwMode="auto">
              <a:xfrm>
                <a:off x="1078" y="2682"/>
                <a:ext cx="429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3794" name="AutoShape 18"/>
              <p:cNvCxnSpPr>
                <a:cxnSpLocks noChangeShapeType="1"/>
                <a:stCxn id="203789" idx="6"/>
              </p:cNvCxnSpPr>
              <p:nvPr/>
            </p:nvCxnSpPr>
            <p:spPr bwMode="auto">
              <a:xfrm flipV="1">
                <a:off x="2257" y="2659"/>
                <a:ext cx="2664" cy="23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3795" name="Text Box 19"/>
              <p:cNvSpPr txBox="1">
                <a:spLocks noChangeArrowheads="1"/>
              </p:cNvSpPr>
              <p:nvPr/>
            </p:nvSpPr>
            <p:spPr bwMode="auto">
              <a:xfrm>
                <a:off x="1746" y="2069"/>
                <a:ext cx="26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TR</a:t>
                </a:r>
              </a:p>
            </p:txBody>
          </p:sp>
          <p:sp>
            <p:nvSpPr>
              <p:cNvPr id="203796" name="Text Box 20"/>
              <p:cNvSpPr txBox="1">
                <a:spLocks noChangeArrowheads="1"/>
              </p:cNvSpPr>
              <p:nvPr/>
            </p:nvSpPr>
            <p:spPr bwMode="auto">
              <a:xfrm>
                <a:off x="3152" y="2296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V</a:t>
                </a:r>
              </a:p>
            </p:txBody>
          </p:sp>
          <p:sp>
            <p:nvSpPr>
              <p:cNvPr id="203797" name="Text Box 21"/>
              <p:cNvSpPr txBox="1">
                <a:spLocks noChangeArrowheads="1"/>
              </p:cNvSpPr>
              <p:nvPr/>
            </p:nvSpPr>
            <p:spPr bwMode="auto">
              <a:xfrm>
                <a:off x="749" y="2070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S</a:t>
                </a:r>
              </a:p>
            </p:txBody>
          </p:sp>
          <p:sp>
            <p:nvSpPr>
              <p:cNvPr id="203798" name="Freeform 22"/>
              <p:cNvSpPr>
                <a:spLocks/>
              </p:cNvSpPr>
              <p:nvPr/>
            </p:nvSpPr>
            <p:spPr bwMode="auto">
              <a:xfrm>
                <a:off x="4195" y="2069"/>
                <a:ext cx="227" cy="635"/>
              </a:xfrm>
              <a:custGeom>
                <a:avLst/>
                <a:gdLst>
                  <a:gd name="T0" fmla="*/ 136 w 227"/>
                  <a:gd name="T1" fmla="*/ 0 h 635"/>
                  <a:gd name="T2" fmla="*/ 0 w 227"/>
                  <a:gd name="T3" fmla="*/ 363 h 635"/>
                  <a:gd name="T4" fmla="*/ 227 w 227"/>
                  <a:gd name="T5" fmla="*/ 318 h 635"/>
                  <a:gd name="T6" fmla="*/ 46 w 22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5">
                    <a:moveTo>
                      <a:pt x="136" y="0"/>
                    </a:moveTo>
                    <a:lnTo>
                      <a:pt x="0" y="363"/>
                    </a:lnTo>
                    <a:lnTo>
                      <a:pt x="227" y="318"/>
                    </a:lnTo>
                    <a:lnTo>
                      <a:pt x="46" y="635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203799" name="Text Box 23"/>
          <p:cNvSpPr txBox="1">
            <a:spLocks noChangeArrowheads="1"/>
          </p:cNvSpPr>
          <p:nvPr/>
        </p:nvSpPr>
        <p:spPr bwMode="auto">
          <a:xfrm>
            <a:off x="179388" y="4149725"/>
            <a:ext cx="424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11.	Určení konstanty pro výpočet</a:t>
            </a:r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>
            <a:off x="4643438" y="41497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effectLst/>
                <a:sym typeface="Symbol" panose="05050102010706020507" pitchFamily="18" charset="2"/>
              </a:rPr>
              <a:t>K = 70</a:t>
            </a:r>
            <a:r>
              <a:rPr lang="cs-CZ" altLang="cs-CZ" sz="2000" b="1">
                <a:effectLst/>
              </a:rPr>
              <a:t>  </a:t>
            </a:r>
          </a:p>
        </p:txBody>
      </p:sp>
      <p:sp>
        <p:nvSpPr>
          <p:cNvPr id="203803" name="Text Box 27"/>
          <p:cNvSpPr txBox="1">
            <a:spLocks noChangeArrowheads="1"/>
          </p:cNvSpPr>
          <p:nvPr/>
        </p:nvSpPr>
        <p:spPr bwMode="auto">
          <a:xfrm>
            <a:off x="179388" y="4724400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12.	Kontrola průřezu </a:t>
            </a:r>
          </a:p>
        </p:txBody>
      </p:sp>
      <p:graphicFrame>
        <p:nvGraphicFramePr>
          <p:cNvPr id="203804" name="Object 28"/>
          <p:cNvGraphicFramePr>
            <a:graphicFrameLocks noChangeAspect="1"/>
          </p:cNvGraphicFramePr>
          <p:nvPr/>
        </p:nvGraphicFramePr>
        <p:xfrm>
          <a:off x="2987675" y="4724400"/>
          <a:ext cx="52800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0" name="Rovnice" r:id="rId3" imgW="2705040" imgH="444240" progId="Equation.3">
                  <p:embed/>
                </p:oleObj>
              </mc:Choice>
              <mc:Fallback>
                <p:oleObj name="Rovnice" r:id="rId3" imgW="2705040" imgH="4442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724400"/>
                        <a:ext cx="5280025" cy="865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805" name="Text Box 29"/>
          <p:cNvSpPr txBox="1">
            <a:spLocks noChangeArrowheads="1"/>
          </p:cNvSpPr>
          <p:nvPr/>
        </p:nvSpPr>
        <p:spPr bwMode="auto">
          <a:xfrm>
            <a:off x="684213" y="5805488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 </a:t>
            </a:r>
            <a:r>
              <a:rPr lang="cs-CZ" altLang="cs-CZ" sz="20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průřez vyhovuje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179388" y="1068388"/>
            <a:ext cx="88566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Na vstupu do nové průmyslové rozvodny je napětí 10,5 kV a zkratový výkon 200 MVA. V rozvodně je transformátor 1,6 MVA s převodem 10,5/0,4 kV. Za transformátorem je kabel AYKY do hlavního rozváděče o průřezu 240 mm</a:t>
            </a:r>
            <a:r>
              <a:rPr lang="cs-CZ" altLang="cs-CZ" sz="2000" b="1" baseline="30000">
                <a:solidFill>
                  <a:schemeClr val="bg2"/>
                </a:solidFill>
                <a:effectLst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a délce 500 m. Vypočítejte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ke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a proveďte kontrolu průřezu pro dobu vypnutí 0,6 sek. </a:t>
            </a:r>
          </a:p>
        </p:txBody>
      </p:sp>
      <p:grpSp>
        <p:nvGrpSpPr>
          <p:cNvPr id="204823" name="Group 23"/>
          <p:cNvGrpSpPr>
            <a:grpSpLocks/>
          </p:cNvGrpSpPr>
          <p:nvPr/>
        </p:nvGrpSpPr>
        <p:grpSpPr bwMode="auto">
          <a:xfrm>
            <a:off x="323850" y="3284537"/>
            <a:ext cx="7488238" cy="2784474"/>
            <a:chOff x="204" y="2069"/>
            <a:chExt cx="4717" cy="1754"/>
          </a:xfrm>
        </p:grpSpPr>
        <p:grpSp>
          <p:nvGrpSpPr>
            <p:cNvPr id="204822" name="Group 22"/>
            <p:cNvGrpSpPr>
              <a:grpSpLocks/>
            </p:cNvGrpSpPr>
            <p:nvPr/>
          </p:nvGrpSpPr>
          <p:grpSpPr bwMode="auto">
            <a:xfrm>
              <a:off x="204" y="3196"/>
              <a:ext cx="3899" cy="627"/>
              <a:chOff x="204" y="3196"/>
              <a:chExt cx="3899" cy="627"/>
            </a:xfrm>
          </p:grpSpPr>
          <p:sp>
            <p:nvSpPr>
              <p:cNvPr id="204805" name="Text Box 5"/>
              <p:cNvSpPr txBox="1">
                <a:spLocks noChangeArrowheads="1"/>
              </p:cNvSpPr>
              <p:nvPr/>
            </p:nvSpPr>
            <p:spPr bwMode="auto">
              <a:xfrm>
                <a:off x="204" y="3196"/>
                <a:ext cx="1134" cy="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k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= 200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= 10,5 kV</a:t>
                </a:r>
              </a:p>
            </p:txBody>
          </p:sp>
          <p:sp>
            <p:nvSpPr>
              <p:cNvPr id="204806" name="Text Box 6"/>
              <p:cNvSpPr txBox="1">
                <a:spLocks noChangeArrowheads="1"/>
              </p:cNvSpPr>
              <p:nvPr/>
            </p:nvSpPr>
            <p:spPr bwMode="auto">
              <a:xfrm>
                <a:off x="2816" y="3203"/>
                <a:ext cx="1287" cy="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  <a:sym typeface="Symbol" panose="05050102010706020507" pitchFamily="18" charset="2"/>
                  </a:rPr>
                  <a:t>1-AYKY 240mm</a:t>
                </a:r>
                <a:r>
                  <a:rPr lang="cs-CZ" altLang="cs-CZ" sz="2000" b="1" baseline="30000">
                    <a:solidFill>
                      <a:schemeClr val="bg2"/>
                    </a:solidFill>
                    <a:effectLst/>
                    <a:sym typeface="Symbol" panose="05050102010706020507" pitchFamily="18" charset="2"/>
                  </a:rPr>
                  <a:t>2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l = 500 m</a:t>
                </a:r>
              </a:p>
            </p:txBody>
          </p:sp>
          <p:sp>
            <p:nvSpPr>
              <p:cNvPr id="204807" name="Text Box 7"/>
              <p:cNvSpPr txBox="1">
                <a:spLocks noChangeArrowheads="1"/>
              </p:cNvSpPr>
              <p:nvPr/>
            </p:nvSpPr>
            <p:spPr bwMode="auto">
              <a:xfrm>
                <a:off x="1427" y="3196"/>
                <a:ext cx="1236" cy="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S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1,6 MVA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n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10,5/0,4 </a:t>
                </a: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kV</a:t>
                </a:r>
                <a:endParaRPr lang="cs-CZ" altLang="cs-CZ" sz="2000" b="1" dirty="0">
                  <a:solidFill>
                    <a:schemeClr val="bg2"/>
                  </a:solidFill>
                  <a:effectLst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 dirty="0">
                    <a:solidFill>
                      <a:schemeClr val="bg2"/>
                    </a:solidFill>
                    <a:effectLst/>
                  </a:rPr>
                  <a:t>k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= 6%</a:t>
                </a:r>
              </a:p>
            </p:txBody>
          </p:sp>
        </p:grpSp>
        <p:grpSp>
          <p:nvGrpSpPr>
            <p:cNvPr id="204808" name="Group 8"/>
            <p:cNvGrpSpPr>
              <a:grpSpLocks/>
            </p:cNvGrpSpPr>
            <p:nvPr/>
          </p:nvGrpSpPr>
          <p:grpSpPr bwMode="auto">
            <a:xfrm>
              <a:off x="613" y="2069"/>
              <a:ext cx="4308" cy="862"/>
              <a:chOff x="613" y="2069"/>
              <a:chExt cx="4308" cy="862"/>
            </a:xfrm>
          </p:grpSpPr>
          <p:sp>
            <p:nvSpPr>
              <p:cNvPr id="204809" name="Oval 9"/>
              <p:cNvSpPr>
                <a:spLocks noChangeArrowheads="1"/>
              </p:cNvSpPr>
              <p:nvPr/>
            </p:nvSpPr>
            <p:spPr bwMode="auto">
              <a:xfrm>
                <a:off x="613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4810" name="Oval 10"/>
              <p:cNvSpPr>
                <a:spLocks noChangeArrowheads="1"/>
              </p:cNvSpPr>
              <p:nvPr/>
            </p:nvSpPr>
            <p:spPr bwMode="auto">
              <a:xfrm>
                <a:off x="1792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4811" name="Oval 11"/>
              <p:cNvSpPr>
                <a:spLocks noChangeArrowheads="1"/>
              </p:cNvSpPr>
              <p:nvPr/>
            </p:nvSpPr>
            <p:spPr bwMode="auto">
              <a:xfrm>
                <a:off x="1519" y="2455"/>
                <a:ext cx="453" cy="453"/>
              </a:xfrm>
              <a:prstGeom prst="ellips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4812" name="Line 12"/>
              <p:cNvSpPr>
                <a:spLocks noChangeShapeType="1"/>
              </p:cNvSpPr>
              <p:nvPr/>
            </p:nvSpPr>
            <p:spPr bwMode="auto">
              <a:xfrm>
                <a:off x="3923" y="2432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04813" name="Line 13"/>
              <p:cNvSpPr>
                <a:spLocks noChangeShapeType="1"/>
              </p:cNvSpPr>
              <p:nvPr/>
            </p:nvSpPr>
            <p:spPr bwMode="auto">
              <a:xfrm>
                <a:off x="2562" y="2432"/>
                <a:ext cx="0" cy="499"/>
              </a:xfrm>
              <a:prstGeom prst="line">
                <a:avLst/>
              </a:prstGeom>
              <a:noFill/>
              <a:ln w="1270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04814" name="AutoShape 14"/>
              <p:cNvCxnSpPr>
                <a:cxnSpLocks noChangeShapeType="1"/>
                <a:stCxn id="204809" idx="6"/>
                <a:endCxn id="204811" idx="2"/>
              </p:cNvCxnSpPr>
              <p:nvPr/>
            </p:nvCxnSpPr>
            <p:spPr bwMode="auto">
              <a:xfrm>
                <a:off x="1078" y="2682"/>
                <a:ext cx="429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815" name="AutoShape 15"/>
              <p:cNvCxnSpPr>
                <a:cxnSpLocks noChangeShapeType="1"/>
                <a:stCxn id="204810" idx="6"/>
              </p:cNvCxnSpPr>
              <p:nvPr/>
            </p:nvCxnSpPr>
            <p:spPr bwMode="auto">
              <a:xfrm flipV="1">
                <a:off x="2257" y="2659"/>
                <a:ext cx="2664" cy="23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4816" name="Text Box 16"/>
              <p:cNvSpPr txBox="1">
                <a:spLocks noChangeArrowheads="1"/>
              </p:cNvSpPr>
              <p:nvPr/>
            </p:nvSpPr>
            <p:spPr bwMode="auto">
              <a:xfrm>
                <a:off x="1746" y="2069"/>
                <a:ext cx="26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TR</a:t>
                </a:r>
              </a:p>
            </p:txBody>
          </p:sp>
          <p:sp>
            <p:nvSpPr>
              <p:cNvPr id="204817" name="Text Box 17"/>
              <p:cNvSpPr txBox="1">
                <a:spLocks noChangeArrowheads="1"/>
              </p:cNvSpPr>
              <p:nvPr/>
            </p:nvSpPr>
            <p:spPr bwMode="auto">
              <a:xfrm>
                <a:off x="3152" y="2296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V</a:t>
                </a:r>
              </a:p>
            </p:txBody>
          </p:sp>
          <p:sp>
            <p:nvSpPr>
              <p:cNvPr id="204818" name="Text Box 18"/>
              <p:cNvSpPr txBox="1">
                <a:spLocks noChangeArrowheads="1"/>
              </p:cNvSpPr>
              <p:nvPr/>
            </p:nvSpPr>
            <p:spPr bwMode="auto">
              <a:xfrm>
                <a:off x="749" y="2070"/>
                <a:ext cx="15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S</a:t>
                </a:r>
              </a:p>
            </p:txBody>
          </p:sp>
          <p:sp>
            <p:nvSpPr>
              <p:cNvPr id="204819" name="Freeform 19"/>
              <p:cNvSpPr>
                <a:spLocks/>
              </p:cNvSpPr>
              <p:nvPr/>
            </p:nvSpPr>
            <p:spPr bwMode="auto">
              <a:xfrm>
                <a:off x="4195" y="2069"/>
                <a:ext cx="227" cy="635"/>
              </a:xfrm>
              <a:custGeom>
                <a:avLst/>
                <a:gdLst>
                  <a:gd name="T0" fmla="*/ 136 w 227"/>
                  <a:gd name="T1" fmla="*/ 0 h 635"/>
                  <a:gd name="T2" fmla="*/ 0 w 227"/>
                  <a:gd name="T3" fmla="*/ 363 h 635"/>
                  <a:gd name="T4" fmla="*/ 227 w 227"/>
                  <a:gd name="T5" fmla="*/ 318 h 635"/>
                  <a:gd name="T6" fmla="*/ 46 w 227"/>
                  <a:gd name="T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635">
                    <a:moveTo>
                      <a:pt x="136" y="0"/>
                    </a:moveTo>
                    <a:lnTo>
                      <a:pt x="0" y="363"/>
                    </a:lnTo>
                    <a:lnTo>
                      <a:pt x="227" y="318"/>
                    </a:lnTo>
                    <a:lnTo>
                      <a:pt x="46" y="635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0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latin typeface="Comic Sans MS" panose="030F0702030302020204" pitchFamily="66" charset="0"/>
              </a:rPr>
              <a:t>Příklad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179388" y="1068388"/>
            <a:ext cx="88566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Sídliště je napájeno z transformátoru 630 kVA, z transformátoru do rozváděče jsou použity dva paralelní kabely AYY 500 mm</a:t>
            </a:r>
            <a:r>
              <a:rPr lang="cs-CZ" altLang="cs-CZ" sz="2000" b="1" baseline="30000">
                <a:solidFill>
                  <a:schemeClr val="bg2"/>
                </a:solidFill>
                <a:effectLst/>
              </a:rPr>
              <a:t>2 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(provozní teplota je 50</a:t>
            </a:r>
            <a:r>
              <a:rPr lang="cs-CZ" altLang="cs-CZ" sz="2000" b="1" baseline="30000">
                <a:solidFill>
                  <a:schemeClr val="bg2"/>
                </a:solidFill>
                <a:effectLst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C) , délka kabelu je 5 m, z rozváděče je veden kabel AYKY 240 mm</a:t>
            </a:r>
            <a:r>
              <a:rPr lang="cs-CZ" altLang="cs-CZ" sz="2000" b="1" baseline="30000">
                <a:solidFill>
                  <a:schemeClr val="bg2"/>
                </a:solidFill>
                <a:effectLst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, vzdálenost 1. odběru je 20 m. Určete zkratové poměry na transformátoru na straně vn a na konci 1. odběru. Doba trvání zkratu je 0,5 sek. </a:t>
            </a:r>
          </a:p>
        </p:txBody>
      </p:sp>
      <p:grpSp>
        <p:nvGrpSpPr>
          <p:cNvPr id="205847" name="Group 23"/>
          <p:cNvGrpSpPr>
            <a:grpSpLocks/>
          </p:cNvGrpSpPr>
          <p:nvPr/>
        </p:nvGrpSpPr>
        <p:grpSpPr bwMode="auto">
          <a:xfrm>
            <a:off x="973138" y="3429000"/>
            <a:ext cx="6838950" cy="1368425"/>
            <a:chOff x="613" y="2069"/>
            <a:chExt cx="4308" cy="862"/>
          </a:xfrm>
        </p:grpSpPr>
        <p:sp>
          <p:nvSpPr>
            <p:cNvPr id="205834" name="Oval 10"/>
            <p:cNvSpPr>
              <a:spLocks noChangeArrowheads="1"/>
            </p:cNvSpPr>
            <p:nvPr/>
          </p:nvSpPr>
          <p:spPr bwMode="auto">
            <a:xfrm>
              <a:off x="613" y="2455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05835" name="Oval 11"/>
            <p:cNvSpPr>
              <a:spLocks noChangeArrowheads="1"/>
            </p:cNvSpPr>
            <p:nvPr/>
          </p:nvSpPr>
          <p:spPr bwMode="auto">
            <a:xfrm>
              <a:off x="1792" y="2455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05836" name="Oval 12"/>
            <p:cNvSpPr>
              <a:spLocks noChangeArrowheads="1"/>
            </p:cNvSpPr>
            <p:nvPr/>
          </p:nvSpPr>
          <p:spPr bwMode="auto">
            <a:xfrm>
              <a:off x="1519" y="2455"/>
              <a:ext cx="453" cy="45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05837" name="Line 13"/>
            <p:cNvSpPr>
              <a:spLocks noChangeShapeType="1"/>
            </p:cNvSpPr>
            <p:nvPr/>
          </p:nvSpPr>
          <p:spPr bwMode="auto">
            <a:xfrm>
              <a:off x="3107" y="2432"/>
              <a:ext cx="0" cy="499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05838" name="Line 14"/>
            <p:cNvSpPr>
              <a:spLocks noChangeShapeType="1"/>
            </p:cNvSpPr>
            <p:nvPr/>
          </p:nvSpPr>
          <p:spPr bwMode="auto">
            <a:xfrm>
              <a:off x="2562" y="2432"/>
              <a:ext cx="0" cy="499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205839" name="AutoShape 15"/>
            <p:cNvCxnSpPr>
              <a:cxnSpLocks noChangeShapeType="1"/>
              <a:stCxn id="205834" idx="6"/>
              <a:endCxn id="205836" idx="2"/>
            </p:cNvCxnSpPr>
            <p:nvPr/>
          </p:nvCxnSpPr>
          <p:spPr bwMode="auto">
            <a:xfrm>
              <a:off x="1078" y="2682"/>
              <a:ext cx="42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840" name="AutoShape 16"/>
            <p:cNvCxnSpPr>
              <a:cxnSpLocks noChangeShapeType="1"/>
              <a:stCxn id="205835" idx="6"/>
            </p:cNvCxnSpPr>
            <p:nvPr/>
          </p:nvCxnSpPr>
          <p:spPr bwMode="auto">
            <a:xfrm flipV="1">
              <a:off x="2257" y="2659"/>
              <a:ext cx="2664" cy="2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841" name="Text Box 17"/>
            <p:cNvSpPr txBox="1">
              <a:spLocks noChangeArrowheads="1"/>
            </p:cNvSpPr>
            <p:nvPr/>
          </p:nvSpPr>
          <p:spPr bwMode="auto">
            <a:xfrm>
              <a:off x="1746" y="2069"/>
              <a:ext cx="31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TR</a:t>
              </a:r>
            </a:p>
          </p:txBody>
        </p:sp>
        <p:sp>
          <p:nvSpPr>
            <p:cNvPr id="205842" name="Text Box 18"/>
            <p:cNvSpPr txBox="1">
              <a:spLocks noChangeArrowheads="1"/>
            </p:cNvSpPr>
            <p:nvPr/>
          </p:nvSpPr>
          <p:spPr bwMode="auto">
            <a:xfrm>
              <a:off x="2699" y="2069"/>
              <a:ext cx="250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V1</a:t>
              </a:r>
            </a:p>
          </p:txBody>
        </p:sp>
        <p:sp>
          <p:nvSpPr>
            <p:cNvPr id="205843" name="Text Box 19"/>
            <p:cNvSpPr txBox="1">
              <a:spLocks noChangeArrowheads="1"/>
            </p:cNvSpPr>
            <p:nvPr/>
          </p:nvSpPr>
          <p:spPr bwMode="auto">
            <a:xfrm>
              <a:off x="749" y="2070"/>
              <a:ext cx="14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S</a:t>
              </a:r>
            </a:p>
          </p:txBody>
        </p:sp>
        <p:sp>
          <p:nvSpPr>
            <p:cNvPr id="205845" name="Text Box 21"/>
            <p:cNvSpPr txBox="1">
              <a:spLocks noChangeArrowheads="1"/>
            </p:cNvSpPr>
            <p:nvPr/>
          </p:nvSpPr>
          <p:spPr bwMode="auto">
            <a:xfrm>
              <a:off x="3515" y="2069"/>
              <a:ext cx="26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V2</a:t>
              </a:r>
            </a:p>
          </p:txBody>
        </p:sp>
        <p:sp>
          <p:nvSpPr>
            <p:cNvPr id="205846" name="Line 22"/>
            <p:cNvSpPr>
              <a:spLocks noChangeShapeType="1"/>
            </p:cNvSpPr>
            <p:nvPr/>
          </p:nvSpPr>
          <p:spPr bwMode="auto">
            <a:xfrm>
              <a:off x="4422" y="2432"/>
              <a:ext cx="0" cy="499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grpSp>
        <p:nvGrpSpPr>
          <p:cNvPr id="205849" name="Group 25"/>
          <p:cNvGrpSpPr>
            <a:grpSpLocks/>
          </p:cNvGrpSpPr>
          <p:nvPr/>
        </p:nvGrpSpPr>
        <p:grpSpPr bwMode="auto">
          <a:xfrm>
            <a:off x="323850" y="5073650"/>
            <a:ext cx="8205788" cy="1287463"/>
            <a:chOff x="204" y="3196"/>
            <a:chExt cx="5169" cy="811"/>
          </a:xfrm>
        </p:grpSpPr>
        <p:sp>
          <p:nvSpPr>
            <p:cNvPr id="205830" name="Text Box 6"/>
            <p:cNvSpPr txBox="1">
              <a:spLocks noChangeArrowheads="1"/>
            </p:cNvSpPr>
            <p:nvPr/>
          </p:nvSpPr>
          <p:spPr bwMode="auto">
            <a:xfrm>
              <a:off x="204" y="3196"/>
              <a:ext cx="1134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S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500 MVA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22 kV</a:t>
              </a:r>
            </a:p>
          </p:txBody>
        </p:sp>
        <p:sp>
          <p:nvSpPr>
            <p:cNvPr id="205831" name="Text Box 7"/>
            <p:cNvSpPr txBox="1">
              <a:spLocks noChangeArrowheads="1"/>
            </p:cNvSpPr>
            <p:nvPr/>
          </p:nvSpPr>
          <p:spPr bwMode="auto">
            <a:xfrm>
              <a:off x="2699" y="3385"/>
              <a:ext cx="1171" cy="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1-AYY 500mm</a:t>
              </a:r>
              <a:r>
                <a:rPr lang="cs-CZ" altLang="cs-CZ" sz="2000" b="1" baseline="30000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 = 5 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X </a:t>
              </a:r>
              <a:r>
                <a:rPr lang="cs-CZ" altLang="cs-CZ" sz="20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 0 </a:t>
              </a:r>
            </a:p>
          </p:txBody>
        </p:sp>
        <p:sp>
          <p:nvSpPr>
            <p:cNvPr id="205832" name="Text Box 8"/>
            <p:cNvSpPr txBox="1">
              <a:spLocks noChangeArrowheads="1"/>
            </p:cNvSpPr>
            <p:nvPr/>
          </p:nvSpPr>
          <p:spPr bwMode="auto">
            <a:xfrm>
              <a:off x="1427" y="3196"/>
              <a:ext cx="1102" cy="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S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630 </a:t>
              </a: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kVA</a:t>
              </a:r>
              <a:endParaRPr lang="cs-CZ" altLang="cs-CZ" sz="2000" b="1" dirty="0">
                <a:solidFill>
                  <a:schemeClr val="bg2"/>
                </a:solidFill>
                <a:effectLst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22/0,4 </a:t>
              </a: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kV</a:t>
              </a:r>
              <a:endParaRPr lang="cs-CZ" altLang="cs-CZ" sz="2000" b="1" dirty="0">
                <a:solidFill>
                  <a:schemeClr val="bg2"/>
                </a:solidFill>
                <a:effectLst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= 6%</a:t>
              </a:r>
            </a:p>
          </p:txBody>
        </p:sp>
        <p:sp>
          <p:nvSpPr>
            <p:cNvPr id="205848" name="Text Box 24"/>
            <p:cNvSpPr txBox="1">
              <a:spLocks noChangeArrowheads="1"/>
            </p:cNvSpPr>
            <p:nvPr/>
          </p:nvSpPr>
          <p:spPr bwMode="auto">
            <a:xfrm>
              <a:off x="4086" y="3385"/>
              <a:ext cx="1287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1-AYKY 240mm</a:t>
              </a:r>
              <a:r>
                <a:rPr lang="cs-CZ" altLang="cs-CZ" sz="2000" b="1" baseline="30000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2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 = 20m</a:t>
              </a:r>
              <a:endPara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44624"/>
            <a:ext cx="8496300" cy="633412"/>
          </a:xfrm>
          <a:noFill/>
        </p:spPr>
        <p:txBody>
          <a:bodyPr lIns="36000" tIns="36000" rIns="36000" bIns="36000"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Fázový posun napětí a zkratového proudu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4168" y="692696"/>
            <a:ext cx="8785225" cy="610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37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31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	</a:t>
            </a:r>
            <a:r>
              <a:rPr lang="cs-CZ" altLang="cs-CZ" sz="24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Čím je dán fázový posun ?</a:t>
            </a:r>
            <a:endParaRPr lang="cs-CZ" altLang="cs-CZ" sz="2400" b="1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	Zkratovou impedancí -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</a:rPr>
              <a:t>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 a X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</a:rPr>
              <a:t>k</a:t>
            </a:r>
          </a:p>
          <a:p>
            <a:pPr>
              <a:spcBef>
                <a:spcPts val="1200"/>
              </a:spcBef>
              <a:buClrTx/>
              <a:buSzTx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	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Jaká zařízení jsou v soustavě a jakou mají impedanci ?</a:t>
            </a:r>
          </a:p>
          <a:p>
            <a:pPr>
              <a:spcBef>
                <a:spcPct val="20000"/>
              </a:spcBef>
              <a:buClrTx/>
              <a:buSzTx/>
              <a:buNone/>
              <a:tabLst>
                <a:tab pos="628650" algn="l"/>
                <a:tab pos="2514600" algn="l"/>
                <a:tab pos="2686050" algn="l"/>
                <a:tab pos="744378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-	alternátory 	-	činná složka se zanedbává 	r = 0</a:t>
            </a:r>
          </a:p>
          <a:p>
            <a:pPr>
              <a:spcBef>
                <a:spcPct val="20000"/>
              </a:spcBef>
              <a:buClrTx/>
              <a:buSzTx/>
              <a:buNone/>
              <a:tabLst>
                <a:tab pos="628650" algn="l"/>
                <a:tab pos="2514600" algn="l"/>
                <a:tab pos="2686050" algn="l"/>
                <a:tab pos="7443788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		-	jalová složka (synchronní reaktance)	x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 0</a:t>
            </a:r>
          </a:p>
          <a:p>
            <a:pPr>
              <a:spcBef>
                <a:spcPct val="20000"/>
              </a:spcBef>
              <a:buClrTx/>
              <a:buSzTx/>
              <a:buNone/>
              <a:tabLst>
                <a:tab pos="628650" algn="l"/>
                <a:tab pos="2514600" algn="l"/>
                <a:tab pos="2686050" algn="l"/>
                <a:tab pos="7443788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-	transformátory	-	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činná složka se zanedbává 	r =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0</a:t>
            </a:r>
          </a:p>
          <a:p>
            <a:pPr>
              <a:spcBef>
                <a:spcPct val="20000"/>
              </a:spcBef>
              <a:buClrTx/>
              <a:buSzTx/>
              <a:buNone/>
              <a:tabLst>
                <a:tab pos="628650" algn="l"/>
                <a:tab pos="2514600" algn="l"/>
                <a:tab pos="2686050" algn="l"/>
                <a:tab pos="744378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			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-	jalová složka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(napětí nakrátko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 = x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)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	x 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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</a:p>
          <a:p>
            <a:pPr>
              <a:spcBef>
                <a:spcPct val="20000"/>
              </a:spcBef>
              <a:buClrTx/>
              <a:buSzTx/>
              <a:buNone/>
              <a:tabLst>
                <a:tab pos="628650" algn="l"/>
                <a:tab pos="2514600" algn="l"/>
                <a:tab pos="2686050" algn="l"/>
                <a:tab pos="7443788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-	vedení vvn	-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činná složka se zanedbává 	r = 0</a:t>
            </a:r>
          </a:p>
          <a:p>
            <a:pPr>
              <a:spcBef>
                <a:spcPct val="20000"/>
              </a:spcBef>
              <a:buClrTx/>
              <a:buSzTx/>
              <a:buNone/>
              <a:tabLst>
                <a:tab pos="628650" algn="l"/>
                <a:tab pos="2514600" algn="l"/>
                <a:tab pos="2686050" algn="l"/>
                <a:tab pos="7443788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			-	jalová složka 	x 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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</a:p>
          <a:p>
            <a:pPr>
              <a:spcBef>
                <a:spcPct val="20000"/>
              </a:spcBef>
              <a:buClrTx/>
              <a:buSzTx/>
              <a:buNone/>
              <a:tabLst>
                <a:tab pos="628650" algn="l"/>
                <a:tab pos="2514600" algn="l"/>
                <a:tab pos="2686050" algn="l"/>
                <a:tab pos="744378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	-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	vedení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vn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	-	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činná složka 	r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0</a:t>
            </a:r>
          </a:p>
          <a:p>
            <a:pPr>
              <a:spcBef>
                <a:spcPct val="20000"/>
              </a:spcBef>
              <a:buClrTx/>
              <a:buSzTx/>
              <a:buNone/>
              <a:tabLst>
                <a:tab pos="628650" algn="l"/>
                <a:tab pos="2514600" algn="l"/>
                <a:tab pos="2686050" algn="l"/>
                <a:tab pos="7443788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			-	jalová složka 	x 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 0 </a:t>
            </a:r>
            <a:endParaRPr lang="cs-CZ" altLang="cs-CZ" sz="2000" b="1" dirty="0" smtClean="0">
              <a:solidFill>
                <a:schemeClr val="bg2"/>
              </a:solidFill>
              <a:effectLst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20000"/>
              </a:spcBef>
              <a:buClrTx/>
              <a:buSzTx/>
              <a:buNone/>
              <a:tabLst>
                <a:tab pos="628650" algn="l"/>
                <a:tab pos="2514600" algn="l"/>
                <a:tab pos="2686050" algn="l"/>
                <a:tab pos="744378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-	vedení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nn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	-	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činná složka 	r 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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0</a:t>
            </a:r>
          </a:p>
          <a:p>
            <a:pPr>
              <a:spcBef>
                <a:spcPct val="20000"/>
              </a:spcBef>
              <a:buClrTx/>
              <a:buSzTx/>
              <a:buNone/>
              <a:tabLst>
                <a:tab pos="628650" algn="l"/>
                <a:tab pos="2514600" algn="l"/>
                <a:tab pos="2686050" algn="l"/>
                <a:tab pos="7443788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			-	jalová složka 	x </a:t>
            </a:r>
            <a:r>
              <a:rPr lang="cs-CZ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  <a:sym typeface="Symbol" panose="05050102010706020507" pitchFamily="18" charset="2"/>
              </a:rPr>
              <a:t> 0 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	</a:t>
            </a:r>
            <a:r>
              <a:rPr lang="cs-CZ" altLang="cs-CZ" sz="24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Závěr?</a:t>
            </a:r>
            <a:endParaRPr lang="cs-CZ" altLang="cs-CZ" sz="2400" b="1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V soustavě vvn a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</a:rPr>
              <a:t>vn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 se uvažuje, že zkratový proud má indukční charakter, v soustavě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</a:rPr>
              <a:t>nn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 musíme uvažovat činnou i jalovou složku</a:t>
            </a:r>
            <a:endParaRPr lang="cs-CZ" altLang="cs-CZ" sz="2000" b="1" dirty="0">
              <a:solidFill>
                <a:schemeClr val="bg2"/>
              </a:solidFill>
              <a:effectLst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368425"/>
          </a:xfrm>
        </p:spPr>
        <p:txBody>
          <a:bodyPr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Opatření k omezení zkratových proudů 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79388" y="1984375"/>
            <a:ext cx="8856662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u="sng" smtClean="0">
                <a:solidFill>
                  <a:schemeClr val="bg2"/>
                </a:solidFill>
                <a:effectLst/>
              </a:rPr>
              <a:t>Znesnadnění </a:t>
            </a:r>
            <a:r>
              <a:rPr lang="cs-CZ" altLang="cs-CZ" sz="2000" b="1" u="sng" dirty="0">
                <a:solidFill>
                  <a:schemeClr val="bg2"/>
                </a:solidFill>
                <a:effectLst/>
              </a:rPr>
              <a:t>vzniku zkratu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*	kvalitní izolace elektrického zařízení, pravidelná kontrola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*	ochrana proti mechanickému poškození (poloha, kryt, …)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*	zabránění chybné manipulace při spínání (blokování)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*	kvalitní provedení ochran, které mají za následek vznik zkratů (bleskojistky)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Zmenšení zkratových proudů 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8566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Vlivem rozšiřování sítě a četnosti propojek rostou zkratové výkony v soustavě. Proto se zejména na distribučním rozvodu přijímají opatření, která mají za účel snížit zkratové proudy. 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79388" y="2420938"/>
            <a:ext cx="885666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</a:rPr>
              <a:t>1.	</a:t>
            </a:r>
            <a:r>
              <a:rPr lang="cs-CZ" altLang="cs-CZ" sz="2200" b="1" u="sng">
                <a:solidFill>
                  <a:schemeClr val="bg2"/>
                </a:solidFill>
                <a:effectLst/>
              </a:rPr>
              <a:t>Zvětšení impedance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  <a:effectLst/>
              </a:rPr>
              <a:t>distribuční transformátory s vyšším napětím nakrátko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(nevýhodou je zvýšení úbytků napětí) 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  <a:effectLst/>
              </a:rPr>
              <a:t>použití reaktorů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(masivní cívky na betonovém jádře)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používají se do 25 kV, procentní reaktance je do 10%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nevýhodou jsou úbytky napětí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  <a:effectLst/>
              </a:rPr>
              <a:t>spojení přes síť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– zabránění paralelnímu chodu do přípojnic transformátorů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*	</a:t>
            </a:r>
            <a:r>
              <a:rPr lang="cs-CZ" altLang="cs-CZ" sz="2000" b="1" u="sng">
                <a:solidFill>
                  <a:schemeClr val="bg2"/>
                </a:solidFill>
                <a:effectLst/>
              </a:rPr>
              <a:t>rozdělením sítě na samostatné úseky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z důvody vyšší spolehlivosti mohou být použity příčné spínače, které jsou za normálního provozu rozpojeny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7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7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7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Zmenšení zkratových proudů 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1403350" y="1125538"/>
            <a:ext cx="237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Použití reaktorů</a:t>
            </a:r>
          </a:p>
        </p:txBody>
      </p:sp>
      <p:pic>
        <p:nvPicPr>
          <p:cNvPr id="2089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25688"/>
            <a:ext cx="3454400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125538"/>
            <a:ext cx="5146675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3635375" y="3805238"/>
            <a:ext cx="5113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Propojení sítě – zabránění paralelního chodu do přípojnic transformátoru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899" grpId="0"/>
      <p:bldP spid="20890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Zmenšení zkratových proudů 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179388" y="3074988"/>
            <a:ext cx="30972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Možnosti rozdělení sítě s následným snížením zkratových proudů </a:t>
            </a:r>
          </a:p>
        </p:txBody>
      </p:sp>
      <p:pic>
        <p:nvPicPr>
          <p:cNvPr id="2099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98575"/>
            <a:ext cx="5761037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Zmenšení zkratových proudů 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88566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2.	</a:t>
            </a:r>
            <a:r>
              <a:rPr lang="cs-CZ" altLang="cs-CZ" sz="2000" b="1" u="sng">
                <a:solidFill>
                  <a:schemeClr val="bg2"/>
                </a:solidFill>
                <a:effectLst/>
              </a:rPr>
              <a:t>Omezení jistícími prvky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V soustavě nn pojistky a výkonové jističe, soustavě vn pojistky. Tyto jistící přístroje mají omezovací schopnost (vypínají před dosažením maximální hodnoty zkratového proudu). Omezovací schopnost platí až od určité hodnoty zkratového proudu</a:t>
            </a:r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652963"/>
            <a:ext cx="605631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50" name="Picture 6" descr="OW_104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06775"/>
            <a:ext cx="6337300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094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60350"/>
            <a:ext cx="8856663" cy="576263"/>
          </a:xfrm>
        </p:spPr>
        <p:txBody>
          <a:bodyPr/>
          <a:lstStyle/>
          <a:p>
            <a:r>
              <a:rPr lang="cs-CZ" altLang="cs-CZ" sz="28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Dimenzování zařízení na účinky zkratových proudů 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179388" y="1076325"/>
            <a:ext cx="8856662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Při projektování přístrojů v sítích je třeba brát v úvahu i odolnost zařízení na účinky zkratových proudů.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Při výpočtu vycházíme zpravidla ze stávajícího zkratového výkonu v daném místě soustavy + výpočet poměrů v nové části rozvodu.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200" b="1" u="sng" dirty="0">
                <a:solidFill>
                  <a:schemeClr val="bg2"/>
                </a:solidFill>
                <a:effectLst/>
              </a:rPr>
              <a:t>Základem je výpočet počátečního rázového zkratového proudu</a:t>
            </a:r>
            <a:r>
              <a:rPr lang="cs-CZ" altLang="cs-CZ" sz="2200" b="1" dirty="0">
                <a:solidFill>
                  <a:schemeClr val="bg2"/>
                </a:solidFill>
                <a:effectLst/>
              </a:rPr>
              <a:t> - I</a:t>
            </a:r>
            <a:r>
              <a:rPr lang="cs-CZ" altLang="cs-CZ" sz="2200" b="1" baseline="-25000" dirty="0">
                <a:solidFill>
                  <a:schemeClr val="bg2"/>
                </a:solidFill>
                <a:effectLst/>
              </a:rPr>
              <a:t>k0</a:t>
            </a:r>
            <a:r>
              <a:rPr lang="cs-CZ" altLang="cs-CZ" sz="2200" b="1" baseline="30000" dirty="0">
                <a:solidFill>
                  <a:schemeClr val="bg2"/>
                </a:solidFill>
                <a:effectLst/>
              </a:rPr>
              <a:t>´´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179388" y="3716338"/>
            <a:ext cx="88566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defTabSz="947738">
              <a:spcBef>
                <a:spcPct val="0"/>
              </a:spcBef>
              <a:tabLst>
                <a:tab pos="4748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defTabSz="947738">
              <a:spcBef>
                <a:spcPct val="0"/>
              </a:spcBef>
              <a:tabLst>
                <a:tab pos="4748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47738">
              <a:spcBef>
                <a:spcPct val="0"/>
              </a:spcBef>
              <a:tabLst>
                <a:tab pos="4748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47738">
              <a:spcBef>
                <a:spcPct val="0"/>
              </a:spcBef>
              <a:tabLst>
                <a:tab pos="4748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47738">
              <a:spcBef>
                <a:spcPct val="0"/>
              </a:spcBef>
              <a:tabLst>
                <a:tab pos="4748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47738" fontAlgn="base">
              <a:spcBef>
                <a:spcPct val="0"/>
              </a:spcBef>
              <a:spcAft>
                <a:spcPct val="0"/>
              </a:spcAft>
              <a:tabLst>
                <a:tab pos="4748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47738" fontAlgn="base">
              <a:spcBef>
                <a:spcPct val="0"/>
              </a:spcBef>
              <a:spcAft>
                <a:spcPct val="0"/>
              </a:spcAft>
              <a:tabLst>
                <a:tab pos="4748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47738" fontAlgn="base">
              <a:spcBef>
                <a:spcPct val="0"/>
              </a:spcBef>
              <a:spcAft>
                <a:spcPct val="0"/>
              </a:spcAft>
              <a:tabLst>
                <a:tab pos="4748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47738" fontAlgn="base">
              <a:spcBef>
                <a:spcPct val="0"/>
              </a:spcBef>
              <a:spcAft>
                <a:spcPct val="0"/>
              </a:spcAft>
              <a:tabLst>
                <a:tab pos="4748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</a:rPr>
              <a:t>1.	</a:t>
            </a:r>
            <a:r>
              <a:rPr lang="cs-CZ" altLang="cs-CZ" sz="2200" b="1" u="sng" dirty="0">
                <a:solidFill>
                  <a:schemeClr val="bg2"/>
                </a:solidFill>
                <a:effectLst/>
              </a:rPr>
              <a:t>Dynamické účinky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Pro elektrické zařízení je definován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	</a:t>
            </a:r>
            <a:r>
              <a:rPr lang="cs-CZ" altLang="cs-CZ" sz="2200" b="1" u="sng" dirty="0">
                <a:solidFill>
                  <a:schemeClr val="bg2"/>
                </a:solidFill>
                <a:effectLst/>
              </a:rPr>
              <a:t>dynamický zkratový proud</a:t>
            </a:r>
            <a:r>
              <a:rPr lang="cs-CZ" altLang="cs-CZ" sz="2200" b="1" dirty="0">
                <a:solidFill>
                  <a:schemeClr val="bg2"/>
                </a:solidFill>
                <a:effectLst/>
              </a:rPr>
              <a:t> – </a:t>
            </a:r>
            <a:r>
              <a:rPr lang="cs-CZ" altLang="cs-CZ" sz="2200" b="1" dirty="0" err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200" b="1" baseline="-25000" dirty="0" err="1">
                <a:solidFill>
                  <a:schemeClr val="bg2"/>
                </a:solidFill>
                <a:effectLst/>
              </a:rPr>
              <a:t>dyn</a:t>
            </a:r>
            <a:endParaRPr lang="cs-CZ" altLang="cs-CZ" sz="2200" b="1" baseline="-25000" dirty="0">
              <a:solidFill>
                <a:schemeClr val="bg2"/>
              </a:solidFill>
              <a:effectLst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	pro který musí platit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 		</a:t>
            </a:r>
            <a:r>
              <a:rPr lang="cs-CZ" altLang="cs-CZ" sz="2400" b="1" dirty="0" err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400" b="1" baseline="-25000" dirty="0" err="1">
                <a:solidFill>
                  <a:schemeClr val="bg2"/>
                </a:solidFill>
                <a:effectLst/>
              </a:rPr>
              <a:t>dyn</a:t>
            </a:r>
            <a:r>
              <a:rPr lang="cs-CZ" altLang="cs-CZ" sz="2400" b="1" baseline="-25000" dirty="0">
                <a:solidFill>
                  <a:schemeClr val="bg2"/>
                </a:solidFill>
                <a:effectLst/>
              </a:rPr>
              <a:t> </a:t>
            </a:r>
            <a:r>
              <a:rPr lang="cs-CZ" altLang="cs-CZ" sz="24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 </a:t>
            </a:r>
            <a:r>
              <a:rPr lang="cs-CZ" altLang="cs-CZ" sz="2400" b="1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I</a:t>
            </a:r>
            <a:r>
              <a:rPr lang="cs-CZ" altLang="cs-CZ" sz="2400" b="1" baseline="-25000" dirty="0" err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km</a:t>
            </a:r>
            <a:endParaRPr lang="cs-CZ" altLang="cs-CZ" sz="2400" b="1" baseline="-25000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hodnoty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dyn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je udány výrobcem daného zařízení.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60350"/>
            <a:ext cx="8856663" cy="576263"/>
          </a:xfrm>
        </p:spPr>
        <p:txBody>
          <a:bodyPr/>
          <a:lstStyle/>
          <a:p>
            <a:r>
              <a:rPr lang="cs-CZ" altLang="cs-CZ" sz="28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Dimenzování zařízení na účinky zkratových proudů 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885666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47738">
              <a:spcBef>
                <a:spcPct val="0"/>
              </a:spcBef>
              <a:tabLst>
                <a:tab pos="354013" algn="l"/>
                <a:tab pos="43957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defTabSz="947738">
              <a:spcBef>
                <a:spcPct val="0"/>
              </a:spcBef>
              <a:tabLst>
                <a:tab pos="354013" algn="l"/>
                <a:tab pos="43957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47738">
              <a:spcBef>
                <a:spcPct val="0"/>
              </a:spcBef>
              <a:tabLst>
                <a:tab pos="354013" algn="l"/>
                <a:tab pos="43957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47738">
              <a:spcBef>
                <a:spcPct val="0"/>
              </a:spcBef>
              <a:tabLst>
                <a:tab pos="354013" algn="l"/>
                <a:tab pos="43957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47738">
              <a:spcBef>
                <a:spcPct val="0"/>
              </a:spcBef>
              <a:tabLst>
                <a:tab pos="354013" algn="l"/>
                <a:tab pos="43957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477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3957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477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3957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477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3957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47738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43957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</a:rPr>
              <a:t>2.	</a:t>
            </a:r>
            <a:r>
              <a:rPr lang="cs-CZ" altLang="cs-CZ" sz="2200" b="1" u="sng">
                <a:solidFill>
                  <a:schemeClr val="bg2"/>
                </a:solidFill>
                <a:effectLst/>
              </a:rPr>
              <a:t>Tepelné účinky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Pro elektrické zařízení je definován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	</a:t>
            </a:r>
            <a:r>
              <a:rPr lang="cs-CZ" altLang="cs-CZ" sz="2200" b="1" u="sng">
                <a:solidFill>
                  <a:schemeClr val="bg2"/>
                </a:solidFill>
                <a:effectLst/>
              </a:rPr>
              <a:t>jmenovitý krátkodobý proud</a:t>
            </a:r>
            <a:r>
              <a:rPr lang="cs-CZ" altLang="cs-CZ" sz="2200" b="1">
                <a:solidFill>
                  <a:schemeClr val="bg2"/>
                </a:solidFill>
                <a:effectLst/>
              </a:rPr>
              <a:t> – I</a:t>
            </a:r>
            <a:r>
              <a:rPr lang="cs-CZ" altLang="cs-CZ" sz="2200" b="1" baseline="-25000">
                <a:solidFill>
                  <a:schemeClr val="bg2"/>
                </a:solidFill>
                <a:effectLst/>
              </a:rPr>
              <a:t>kn  </a:t>
            </a:r>
            <a:r>
              <a:rPr lang="cs-CZ" altLang="cs-CZ" sz="2200" b="1">
                <a:solidFill>
                  <a:schemeClr val="bg2"/>
                </a:solidFill>
                <a:effectLst/>
              </a:rPr>
              <a:t>(pro daný čas)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	například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kn1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pro 1 sekundu,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kn2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pro 2 sekundy  	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pro který musí platit (pro 2 sekundy)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 		</a:t>
            </a:r>
            <a:r>
              <a:rPr lang="cs-CZ" altLang="cs-CZ" sz="24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400" b="1" baseline="-25000">
                <a:solidFill>
                  <a:schemeClr val="bg2"/>
                </a:solidFill>
                <a:effectLst/>
              </a:rPr>
              <a:t>kn2 </a:t>
            </a:r>
            <a:r>
              <a:rPr lang="cs-CZ" altLang="cs-CZ" sz="24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 I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ke2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hodnoty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kn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je udány výrobcem daného zařízení.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Je-li doba vypnutí zkratu jiná, pak se provádí přepočet na čas udaný výrobcem elektrického zařízení.</a:t>
            </a:r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4284663" y="4508500"/>
          <a:ext cx="38163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1" name="Rovnice" r:id="rId3" imgW="2311200" imgH="444240" progId="Equation.3">
                  <p:embed/>
                </p:oleObj>
              </mc:Choice>
              <mc:Fallback>
                <p:oleObj name="Rovnice" r:id="rId3" imgW="231120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508500"/>
                        <a:ext cx="3816350" cy="7334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2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2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2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2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2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2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2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476250"/>
            <a:ext cx="8856663" cy="576263"/>
          </a:xfrm>
        </p:spPr>
        <p:txBody>
          <a:bodyPr/>
          <a:lstStyle/>
          <a:p>
            <a: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Doporučená řada pro rozvodná zařízení vn a vvn </a:t>
            </a:r>
          </a:p>
        </p:txBody>
      </p:sp>
      <p:graphicFrame>
        <p:nvGraphicFramePr>
          <p:cNvPr id="21407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618680"/>
              </p:ext>
            </p:extLst>
          </p:nvPr>
        </p:nvGraphicFramePr>
        <p:xfrm>
          <a:off x="395288" y="1762125"/>
          <a:ext cx="8497887" cy="4259265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02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Jmenovitý vypínací proud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cs-CZ" altLang="cs-CZ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vypn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(kA)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Krátkodobý proud (2s)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cs-CZ" altLang="cs-CZ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kn2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(kA)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Jmenovitý dynamický proud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cs-CZ" altLang="cs-CZ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dyn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(kA)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4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4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4" name="Picture 34" descr="800px-Crossed_w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3738"/>
            <a:ext cx="8640763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15888"/>
            <a:ext cx="8496300" cy="633412"/>
          </a:xfrm>
          <a:noFill/>
        </p:spPr>
        <p:txBody>
          <a:bodyPr lIns="36000" tIns="36000" rIns="36000" bIns="36000"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Fázový posun napětí a zkratového proudu</a:t>
            </a:r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75688" cy="593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1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23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1341438"/>
          <a:ext cx="8569325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4" name="List" r:id="rId3" imgW="9658350" imgH="6819798" progId="Excel.Sheet.8">
                  <p:embed/>
                </p:oleObj>
              </mc:Choice>
              <mc:Fallback>
                <p:oleObj name="List" r:id="rId3" imgW="9658350" imgH="6819798" progId="Excel.Shee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8569325" cy="5346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3333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27" name="Line 19"/>
          <p:cNvSpPr>
            <a:spLocks noChangeShapeType="1"/>
          </p:cNvSpPr>
          <p:nvPr/>
        </p:nvSpPr>
        <p:spPr bwMode="auto">
          <a:xfrm flipH="1" flipV="1">
            <a:off x="1331913" y="5013325"/>
            <a:ext cx="3527425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9828" name="Line 20"/>
          <p:cNvSpPr>
            <a:spLocks noChangeShapeType="1"/>
          </p:cNvSpPr>
          <p:nvPr/>
        </p:nvSpPr>
        <p:spPr bwMode="auto">
          <a:xfrm flipV="1">
            <a:off x="2771775" y="4292600"/>
            <a:ext cx="1152525" cy="208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Symetrický zkrat</a:t>
            </a:r>
          </a:p>
        </p:txBody>
      </p:sp>
      <p:graphicFrame>
        <p:nvGraphicFramePr>
          <p:cNvPr id="119825" name="Object 17"/>
          <p:cNvGraphicFramePr>
            <a:graphicFrameLocks noGrp="1" noChangeAspect="1"/>
          </p:cNvGraphicFramePr>
          <p:nvPr>
            <p:ph sz="half" idx="2"/>
          </p:nvPr>
        </p:nvGraphicFramePr>
        <p:xfrm>
          <a:off x="323850" y="1341438"/>
          <a:ext cx="8569325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5" name="List" r:id="rId5" imgW="10782300" imgH="6553200" progId="Excel.Sheet.8">
                  <p:embed/>
                </p:oleObj>
              </mc:Choice>
              <mc:Fallback>
                <p:oleObj name="List" r:id="rId5" imgW="10782300" imgH="6553200" progId="Excel.Shee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8569325" cy="5327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3333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31" name="Line 23"/>
          <p:cNvSpPr>
            <a:spLocks noChangeShapeType="1"/>
          </p:cNvSpPr>
          <p:nvPr/>
        </p:nvSpPr>
        <p:spPr bwMode="auto">
          <a:xfrm>
            <a:off x="2771775" y="5229225"/>
            <a:ext cx="1008063" cy="3603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9832" name="Text Box 24"/>
          <p:cNvSpPr txBox="1">
            <a:spLocks noChangeArrowheads="1"/>
          </p:cNvSpPr>
          <p:nvPr/>
        </p:nvSpPr>
        <p:spPr bwMode="auto">
          <a:xfrm>
            <a:off x="3851275" y="5445125"/>
            <a:ext cx="4033838" cy="3921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symetrický zkratový proud – i</a:t>
            </a:r>
            <a:r>
              <a:rPr lang="cs-CZ" altLang="cs-CZ" sz="1800" b="1" baseline="-25000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ks 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(t)</a:t>
            </a:r>
          </a:p>
        </p:txBody>
      </p:sp>
      <p:sp>
        <p:nvSpPr>
          <p:cNvPr id="119834" name="Line 26"/>
          <p:cNvSpPr>
            <a:spLocks noChangeShapeType="1"/>
          </p:cNvSpPr>
          <p:nvPr/>
        </p:nvSpPr>
        <p:spPr bwMode="auto">
          <a:xfrm flipH="1">
            <a:off x="611188" y="2679700"/>
            <a:ext cx="1223962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9835" name="Text Box 27"/>
          <p:cNvSpPr txBox="1">
            <a:spLocks noChangeArrowheads="1"/>
          </p:cNvSpPr>
          <p:nvPr/>
        </p:nvSpPr>
        <p:spPr bwMode="auto">
          <a:xfrm>
            <a:off x="3059113" y="1844675"/>
            <a:ext cx="5545137" cy="4032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i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Iko´´ - počáteční rázový zkratový proud </a:t>
            </a:r>
          </a:p>
        </p:txBody>
      </p:sp>
      <p:sp>
        <p:nvSpPr>
          <p:cNvPr id="119839" name="Rectangle 31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19841" name="Rectangle 33"/>
          <p:cNvSpPr>
            <a:spLocks noChangeArrowheads="1"/>
          </p:cNvSpPr>
          <p:nvPr/>
        </p:nvSpPr>
        <p:spPr bwMode="auto">
          <a:xfrm>
            <a:off x="0" y="3128963"/>
            <a:ext cx="9144000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graphicFrame>
        <p:nvGraphicFramePr>
          <p:cNvPr id="119840" name="Object 32"/>
          <p:cNvGraphicFramePr>
            <a:graphicFrameLocks noChangeAspect="1"/>
          </p:cNvGraphicFramePr>
          <p:nvPr/>
        </p:nvGraphicFramePr>
        <p:xfrm>
          <a:off x="971550" y="1773238"/>
          <a:ext cx="1262063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6" name="Rovnice" r:id="rId7" imgW="495000" imgH="253800" progId="Equation.3">
                  <p:embed/>
                </p:oleObj>
              </mc:Choice>
              <mc:Fallback>
                <p:oleObj name="Rovnice" r:id="rId7" imgW="495000" imgH="2538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773238"/>
                        <a:ext cx="1262063" cy="5445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42" name="Line 34"/>
          <p:cNvSpPr>
            <a:spLocks noChangeShapeType="1"/>
          </p:cNvSpPr>
          <p:nvPr/>
        </p:nvSpPr>
        <p:spPr bwMode="auto">
          <a:xfrm flipH="1">
            <a:off x="755650" y="2338388"/>
            <a:ext cx="215900" cy="3603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9843" name="Text Box 35"/>
          <p:cNvSpPr txBox="1">
            <a:spLocks noChangeArrowheads="1"/>
          </p:cNvSpPr>
          <p:nvPr/>
        </p:nvSpPr>
        <p:spPr bwMode="auto">
          <a:xfrm>
            <a:off x="395288" y="5949950"/>
            <a:ext cx="2592387" cy="3921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okamžik vzniku zkratu</a:t>
            </a:r>
            <a:endParaRPr lang="cs-CZ" altLang="cs-CZ" sz="1800" b="1" baseline="-25000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119844" name="Line 36"/>
          <p:cNvSpPr>
            <a:spLocks noChangeShapeType="1"/>
          </p:cNvSpPr>
          <p:nvPr/>
        </p:nvSpPr>
        <p:spPr bwMode="auto">
          <a:xfrm flipV="1">
            <a:off x="1187450" y="5229225"/>
            <a:ext cx="0" cy="7207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7" grpId="0" animBg="1"/>
      <p:bldP spid="119827" grpId="1" animBg="1"/>
      <p:bldP spid="119828" grpId="0" animBg="1"/>
      <p:bldP spid="119828" grpId="1" animBg="1"/>
      <p:bldP spid="119810" grpId="0"/>
      <p:bldP spid="119831" grpId="0" animBg="1"/>
      <p:bldP spid="119832" grpId="0" animBg="1"/>
      <p:bldP spid="119834" grpId="0" animBg="1"/>
      <p:bldP spid="119835" grpId="0" animBg="1"/>
      <p:bldP spid="119842" grpId="0" animBg="1"/>
      <p:bldP spid="119843" grpId="0" animBg="1"/>
      <p:bldP spid="1198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922337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Symetrický zkrat</a:t>
            </a:r>
          </a:p>
        </p:txBody>
      </p:sp>
      <p:graphicFrame>
        <p:nvGraphicFramePr>
          <p:cNvPr id="125958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79388" y="3860800"/>
          <a:ext cx="42481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9" name="Rovnice" r:id="rId3" imgW="1600200" imgH="253800" progId="Equation.3">
                  <p:embed/>
                </p:oleObj>
              </mc:Choice>
              <mc:Fallback>
                <p:oleObj name="Rovnice" r:id="rId3" imgW="160020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860800"/>
                        <a:ext cx="4248150" cy="6746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07950" y="1125538"/>
            <a:ext cx="8856663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26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Kdy vznikne symetrický zkrat ?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*	jestliže zanedbáme vliv alternátoru (vzdálený zkrat) a indukčních strojů v obvodu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*	zkrat vznikne při průchodu napětí maximální hodnotou (v 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/2)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79388" y="2781300"/>
            <a:ext cx="6192837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200" b="1" baseline="-25000">
                <a:solidFill>
                  <a:schemeClr val="bg2"/>
                </a:solidFill>
                <a:effectLst/>
              </a:rPr>
              <a:t>ks</a:t>
            </a:r>
            <a:r>
              <a:rPr lang="cs-CZ" altLang="cs-CZ" sz="2200" b="1">
                <a:solidFill>
                  <a:schemeClr val="bg2"/>
                </a:solidFill>
                <a:effectLst/>
              </a:rPr>
              <a:t> (t) – symetrický zkratový proud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200" b="1" baseline="-25000">
                <a:solidFill>
                  <a:schemeClr val="bg2"/>
                </a:solidFill>
                <a:effectLst/>
              </a:rPr>
              <a:t>ku</a:t>
            </a:r>
            <a:r>
              <a:rPr lang="cs-CZ" altLang="cs-CZ" sz="2200" b="1">
                <a:solidFill>
                  <a:schemeClr val="bg2"/>
                </a:solidFill>
                <a:effectLst/>
              </a:rPr>
              <a:t> (t) – ustálený zkratový proud</a:t>
            </a:r>
            <a:endParaRPr lang="cs-CZ" altLang="cs-CZ" sz="2200" b="1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graphicFrame>
        <p:nvGraphicFramePr>
          <p:cNvPr id="12596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9938" y="3860800"/>
          <a:ext cx="142398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0" name="Rovnice" r:id="rId5" imgW="583920" imgH="457200" progId="Equation.3">
                  <p:embed/>
                </p:oleObj>
              </mc:Choice>
              <mc:Fallback>
                <p:oleObj name="Rovnice" r:id="rId5" imgW="58392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3860800"/>
                        <a:ext cx="1423987" cy="1114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5219700" y="2924175"/>
            <a:ext cx="2576513" cy="604838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i</a:t>
            </a:r>
            <a:r>
              <a:rPr lang="cs-CZ" altLang="cs-CZ" sz="3200" b="1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ks</a:t>
            </a:r>
            <a:r>
              <a:rPr lang="cs-CZ" altLang="cs-CZ" sz="32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(t) = i</a:t>
            </a:r>
            <a:r>
              <a:rPr lang="cs-CZ" altLang="cs-CZ" sz="3200" b="1" baseline="-250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ku</a:t>
            </a:r>
            <a:r>
              <a:rPr lang="cs-CZ" altLang="cs-CZ" sz="3200" b="1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70" name="Object 22"/>
          <p:cNvGraphicFramePr>
            <a:graphicFrameLocks noGrp="1"/>
          </p:cNvGraphicFramePr>
          <p:nvPr>
            <p:ph sz="quarter" idx="1"/>
          </p:nvPr>
        </p:nvGraphicFramePr>
        <p:xfrm>
          <a:off x="88900" y="1258888"/>
          <a:ext cx="8961438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4" name="List" r:id="rId3" imgW="9972675" imgH="6829552" progId="Excel.Sheet.8">
                  <p:embed/>
                </p:oleObj>
              </mc:Choice>
              <mc:Fallback>
                <p:oleObj name="List" r:id="rId3" imgW="9972675" imgH="6829552" progId="Excel.Sheet.8">
                  <p:embed/>
                  <p:pic>
                    <p:nvPicPr>
                      <p:cNvPr id="0" name="Object 2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1258888"/>
                        <a:ext cx="8961438" cy="5470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86" name="Object 38"/>
          <p:cNvGraphicFramePr>
            <a:graphicFrameLocks noGrp="1"/>
          </p:cNvGraphicFramePr>
          <p:nvPr>
            <p:ph sz="quarter" idx="2"/>
          </p:nvPr>
        </p:nvGraphicFramePr>
        <p:xfrm>
          <a:off x="88900" y="1258888"/>
          <a:ext cx="8961438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5" name="List" r:id="rId5" imgW="9972675" imgH="6829552" progId="Excel.Sheet.8">
                  <p:embed/>
                </p:oleObj>
              </mc:Choice>
              <mc:Fallback>
                <p:oleObj name="List" r:id="rId5" imgW="9972675" imgH="6829552" progId="Excel.Sheet.8">
                  <p:embed/>
                  <p:pic>
                    <p:nvPicPr>
                      <p:cNvPr id="0" name="Object 3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1258888"/>
                        <a:ext cx="8961438" cy="5470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91" name="Object 43"/>
          <p:cNvGraphicFramePr>
            <a:graphicFrameLocks noGrp="1"/>
          </p:cNvGraphicFramePr>
          <p:nvPr>
            <p:ph sz="quarter" idx="3"/>
          </p:nvPr>
        </p:nvGraphicFramePr>
        <p:xfrm>
          <a:off x="88900" y="1258888"/>
          <a:ext cx="8961438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6" name="List" r:id="rId7" imgW="9972675" imgH="6829552" progId="Excel.Sheet.8">
                  <p:embed/>
                </p:oleObj>
              </mc:Choice>
              <mc:Fallback>
                <p:oleObj name="List" r:id="rId7" imgW="9972675" imgH="6829552" progId="Excel.Sheet.8">
                  <p:embed/>
                  <p:pic>
                    <p:nvPicPr>
                      <p:cNvPr id="0" name="Object 4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1258888"/>
                        <a:ext cx="8961438" cy="5470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98" name="Object 50"/>
          <p:cNvGraphicFramePr>
            <a:graphicFrameLocks noGrp="1"/>
          </p:cNvGraphicFramePr>
          <p:nvPr>
            <p:ph sz="quarter" idx="4"/>
          </p:nvPr>
        </p:nvGraphicFramePr>
        <p:xfrm>
          <a:off x="88900" y="1258888"/>
          <a:ext cx="8961438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7" name="List" r:id="rId9" imgW="9972675" imgH="6829552" progId="Excel.Sheet.8">
                  <p:embed/>
                </p:oleObj>
              </mc:Choice>
              <mc:Fallback>
                <p:oleObj name="List" r:id="rId9" imgW="9972675" imgH="6829552" progId="Excel.Sheet.8">
                  <p:embed/>
                  <p:pic>
                    <p:nvPicPr>
                      <p:cNvPr id="0" name="Object 5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1258888"/>
                        <a:ext cx="8961438" cy="5470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3" name="Rectangle 5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Nesymetrický zkrat</a:t>
            </a:r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30072" name="Line 24"/>
          <p:cNvSpPr>
            <a:spLocks noChangeShapeType="1"/>
          </p:cNvSpPr>
          <p:nvPr/>
        </p:nvSpPr>
        <p:spPr bwMode="auto">
          <a:xfrm flipV="1">
            <a:off x="2987675" y="4292600"/>
            <a:ext cx="1079500" cy="20891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073" name="Line 25"/>
          <p:cNvSpPr>
            <a:spLocks noChangeShapeType="1"/>
          </p:cNvSpPr>
          <p:nvPr/>
        </p:nvSpPr>
        <p:spPr bwMode="auto">
          <a:xfrm flipH="1" flipV="1">
            <a:off x="1547813" y="4437063"/>
            <a:ext cx="4176712" cy="19446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090" name="Line 42"/>
          <p:cNvSpPr>
            <a:spLocks noChangeShapeType="1"/>
          </p:cNvSpPr>
          <p:nvPr/>
        </p:nvSpPr>
        <p:spPr bwMode="auto">
          <a:xfrm flipH="1">
            <a:off x="3851275" y="2276475"/>
            <a:ext cx="1152525" cy="5048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089" name="Text Box 41"/>
          <p:cNvSpPr txBox="1">
            <a:spLocks noChangeArrowheads="1"/>
          </p:cNvSpPr>
          <p:nvPr/>
        </p:nvSpPr>
        <p:spPr bwMode="auto">
          <a:xfrm>
            <a:off x="5003800" y="1916113"/>
            <a:ext cx="2881313" cy="3921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symetrický zkratový proud</a:t>
            </a:r>
          </a:p>
        </p:txBody>
      </p:sp>
      <p:sp>
        <p:nvSpPr>
          <p:cNvPr id="130095" name="Text Box 47"/>
          <p:cNvSpPr txBox="1">
            <a:spLocks noChangeArrowheads="1"/>
          </p:cNvSpPr>
          <p:nvPr/>
        </p:nvSpPr>
        <p:spPr bwMode="auto">
          <a:xfrm>
            <a:off x="179388" y="5589588"/>
            <a:ext cx="2305050" cy="6667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stejnosměrná složka</a:t>
            </a:r>
            <a:r>
              <a:rPr lang="cs-CZ" altLang="cs-CZ" sz="1800" b="1">
                <a:effectLst/>
                <a:latin typeface="Garamond" panose="02020404030301010803" pitchFamily="18" charset="0"/>
              </a:rPr>
              <a:t> 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zkratového</a:t>
            </a:r>
            <a:r>
              <a:rPr lang="cs-CZ" altLang="cs-CZ" sz="1800" b="1">
                <a:effectLst/>
                <a:latin typeface="Garamond" panose="02020404030301010803" pitchFamily="18" charset="0"/>
              </a:rPr>
              <a:t> </a:t>
            </a: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proudu</a:t>
            </a:r>
          </a:p>
        </p:txBody>
      </p:sp>
      <p:sp>
        <p:nvSpPr>
          <p:cNvPr id="130096" name="Line 48"/>
          <p:cNvSpPr>
            <a:spLocks noChangeShapeType="1"/>
          </p:cNvSpPr>
          <p:nvPr/>
        </p:nvSpPr>
        <p:spPr bwMode="auto">
          <a:xfrm flipV="1">
            <a:off x="1763713" y="5013325"/>
            <a:ext cx="71437" cy="5762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100" name="Text Box 52"/>
          <p:cNvSpPr txBox="1">
            <a:spLocks noChangeArrowheads="1"/>
          </p:cNvSpPr>
          <p:nvPr/>
        </p:nvSpPr>
        <p:spPr bwMode="auto">
          <a:xfrm>
            <a:off x="5364163" y="5589588"/>
            <a:ext cx="3579812" cy="3921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Garamond" panose="02020404030301010803" pitchFamily="18" charset="0"/>
              </a:rPr>
              <a:t>celkový průběh zkratového proudu</a:t>
            </a:r>
          </a:p>
        </p:txBody>
      </p:sp>
      <p:sp>
        <p:nvSpPr>
          <p:cNvPr id="130101" name="Line 53"/>
          <p:cNvSpPr>
            <a:spLocks noChangeShapeType="1"/>
          </p:cNvSpPr>
          <p:nvPr/>
        </p:nvSpPr>
        <p:spPr bwMode="auto">
          <a:xfrm flipH="1" flipV="1">
            <a:off x="4932363" y="5373688"/>
            <a:ext cx="431800" cy="2159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  <p:bldP spid="130072" grpId="0" animBg="1"/>
      <p:bldP spid="130073" grpId="0" animBg="1"/>
      <p:bldP spid="130073" grpId="1" animBg="1"/>
      <p:bldP spid="130090" grpId="0" animBg="1"/>
      <p:bldP spid="130089" grpId="0" animBg="1"/>
      <p:bldP spid="130095" grpId="0" animBg="1"/>
      <p:bldP spid="130096" grpId="0" animBg="1"/>
      <p:bldP spid="130100" grpId="0" animBg="1"/>
      <p:bldP spid="130101" grpId="0" animBg="1"/>
    </p:bld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1644</TotalTime>
  <Words>3672</Words>
  <Application>Microsoft Office PowerPoint</Application>
  <PresentationFormat>Předvádění na obrazovce (4:3)</PresentationFormat>
  <Paragraphs>540</Paragraphs>
  <Slides>58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58</vt:i4>
      </vt:variant>
    </vt:vector>
  </HeadingPairs>
  <TitlesOfParts>
    <vt:vector size="67" baseType="lpstr">
      <vt:lpstr>Arial</vt:lpstr>
      <vt:lpstr>Cambria Math</vt:lpstr>
      <vt:lpstr>Comic Sans MS</vt:lpstr>
      <vt:lpstr>Garamond</vt:lpstr>
      <vt:lpstr>Symbol</vt:lpstr>
      <vt:lpstr>Wingdings</vt:lpstr>
      <vt:lpstr>Proudění</vt:lpstr>
      <vt:lpstr>List</vt:lpstr>
      <vt:lpstr>Rovnice</vt:lpstr>
      <vt:lpstr>Elektrický zkrat</vt:lpstr>
      <vt:lpstr>Základní pojmy</vt:lpstr>
      <vt:lpstr>Prezentace aplikace PowerPoint</vt:lpstr>
      <vt:lpstr>Časový průběh zkratového proudu</vt:lpstr>
      <vt:lpstr>Fázový posun napětí a zkratového proudu</vt:lpstr>
      <vt:lpstr>Fázový posun napětí a zkratového proudu</vt:lpstr>
      <vt:lpstr>Symetrický zkrat</vt:lpstr>
      <vt:lpstr>Symetrický zkrat</vt:lpstr>
      <vt:lpstr>Nesymetrický zkrat</vt:lpstr>
      <vt:lpstr>Nesymetrický zkrat</vt:lpstr>
      <vt:lpstr>Nesymetrický zkrat</vt:lpstr>
      <vt:lpstr>Obecný průběh zkratového proudu</vt:lpstr>
      <vt:lpstr>Obecný průběh zkratového proudu</vt:lpstr>
      <vt:lpstr>Účinky zkratů</vt:lpstr>
      <vt:lpstr>Prezentace aplikace PowerPoint</vt:lpstr>
      <vt:lpstr>Prezentace aplikace PowerPoint</vt:lpstr>
      <vt:lpstr>Prezentace aplikace PowerPoint</vt:lpstr>
      <vt:lpstr>Výpočet Ike</vt:lpstr>
      <vt:lpstr>Výpočet zkratů - metodou poměrných hodnot</vt:lpstr>
      <vt:lpstr>Postup výpočtu</vt:lpstr>
      <vt:lpstr>Tabulky pro výpočet</vt:lpstr>
      <vt:lpstr>Tabulky pro výpočet</vt:lpstr>
      <vt:lpstr>Výpočet zkratů</vt:lpstr>
      <vt:lpstr>Prezentace aplikace PowerPoint</vt:lpstr>
      <vt:lpstr>Prezentace aplikace PowerPoint</vt:lpstr>
      <vt:lpstr>Prezentace aplikace PowerPoint</vt:lpstr>
      <vt:lpstr>Výpočet zkratů</vt:lpstr>
      <vt:lpstr>Výpočet zkratů</vt:lpstr>
      <vt:lpstr>Prezentace aplikace PowerPoint</vt:lpstr>
      <vt:lpstr>Výpočet při známém zkratovém výkonu soustavy</vt:lpstr>
      <vt:lpstr>Příklad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Výpočet zkratu v soustavě nn</vt:lpstr>
      <vt:lpstr>Kontrola vodičů na zkrat</vt:lpstr>
      <vt:lpstr>Prezentace aplikace PowerPoint</vt:lpstr>
      <vt:lpstr>Prezentace aplikace PowerPoint</vt:lpstr>
      <vt:lpstr>Prezentace aplikace PowerPoint</vt:lpstr>
      <vt:lpstr>Příklad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</vt:lpstr>
      <vt:lpstr>Příklad</vt:lpstr>
      <vt:lpstr>Opatření k omezení zkratových proudů </vt:lpstr>
      <vt:lpstr>Zmenšení zkratových proudů </vt:lpstr>
      <vt:lpstr>Zmenšení zkratových proudů </vt:lpstr>
      <vt:lpstr>Zmenšení zkratových proudů </vt:lpstr>
      <vt:lpstr>Zmenšení zkratových proudů </vt:lpstr>
      <vt:lpstr>Dimenzování zařízení na účinky zkratových proudů </vt:lpstr>
      <vt:lpstr>Dimenzování zařízení na účinky zkratových proudů </vt:lpstr>
      <vt:lpstr>Doporučená řada pro rozvodná zařízení vn a vvn 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Elektrický zkrat</dc:title>
  <dc:creator>pe</dc:creator>
  <cp:lastModifiedBy>Ivo Petricek</cp:lastModifiedBy>
  <cp:revision>213</cp:revision>
  <dcterms:created xsi:type="dcterms:W3CDTF">2007-02-27T12:22:33Z</dcterms:created>
  <dcterms:modified xsi:type="dcterms:W3CDTF">2023-05-02T12:10:56Z</dcterms:modified>
</cp:coreProperties>
</file>